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8"/>
  </p:notesMasterIdLst>
  <p:sldIdLst>
    <p:sldId id="290" r:id="rId2"/>
    <p:sldId id="292" r:id="rId3"/>
    <p:sldId id="300" r:id="rId4"/>
    <p:sldId id="273" r:id="rId5"/>
    <p:sldId id="277" r:id="rId6"/>
    <p:sldId id="275" r:id="rId7"/>
    <p:sldId id="276" r:id="rId8"/>
    <p:sldId id="271" r:id="rId9"/>
    <p:sldId id="267" r:id="rId10"/>
    <p:sldId id="269" r:id="rId11"/>
    <p:sldId id="268" r:id="rId12"/>
    <p:sldId id="272" r:id="rId13"/>
    <p:sldId id="266" r:id="rId14"/>
    <p:sldId id="301" r:id="rId15"/>
    <p:sldId id="256" r:id="rId16"/>
    <p:sldId id="297" r:id="rId17"/>
    <p:sldId id="298" r:id="rId18"/>
    <p:sldId id="284" r:id="rId19"/>
    <p:sldId id="285" r:id="rId20"/>
    <p:sldId id="286" r:id="rId21"/>
    <p:sldId id="287" r:id="rId22"/>
    <p:sldId id="288" r:id="rId23"/>
    <p:sldId id="289" r:id="rId24"/>
    <p:sldId id="294" r:id="rId25"/>
    <p:sldId id="274" r:id="rId26"/>
    <p:sldId id="29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p:scale>
          <a:sx n="66" d="100"/>
          <a:sy n="66" d="100"/>
        </p:scale>
        <p:origin x="828"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image" Target="../media/image5.png"/></Relationships>
</file>

<file path=ppt/diagrams/_rels/data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8.jpe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image" Target="../media/image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8.jpe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67BD5B-C220-46FF-A657-7A6A93EAA59E}" type="doc">
      <dgm:prSet loTypeId="urn:microsoft.com/office/officeart/2005/8/layout/pList2" loCatId="list" qsTypeId="urn:microsoft.com/office/officeart/2005/8/quickstyle/simple3" qsCatId="simple" csTypeId="urn:microsoft.com/office/officeart/2005/8/colors/colorful4" csCatId="colorful" phldr="1"/>
      <dgm:spPr/>
      <dgm:t>
        <a:bodyPr/>
        <a:lstStyle/>
        <a:p>
          <a:endParaRPr lang="en-US"/>
        </a:p>
      </dgm:t>
    </dgm:pt>
    <dgm:pt modelId="{C92D87A7-39FF-468B-AF96-40ED7B6077B7}">
      <dgm:prSet phldrT="[Text]" custT="1"/>
      <dgm:spPr/>
      <dgm:t>
        <a:bodyPr/>
        <a:lstStyle/>
        <a:p>
          <a:endParaRPr lang="en-US" sz="2000" dirty="0"/>
        </a:p>
      </dgm:t>
    </dgm:pt>
    <dgm:pt modelId="{B4021948-7EBB-4607-8964-317F42A79BA5}" type="parTrans" cxnId="{6C356023-4BEB-4E27-981F-DA1CA9FAFBEC}">
      <dgm:prSet/>
      <dgm:spPr/>
      <dgm:t>
        <a:bodyPr/>
        <a:lstStyle/>
        <a:p>
          <a:endParaRPr lang="en-US"/>
        </a:p>
      </dgm:t>
    </dgm:pt>
    <dgm:pt modelId="{C5B98532-DFFF-4EE6-B224-FD7E6A13B77E}" type="sibTrans" cxnId="{6C356023-4BEB-4E27-981F-DA1CA9FAFBEC}">
      <dgm:prSet/>
      <dgm:spPr/>
      <dgm:t>
        <a:bodyPr/>
        <a:lstStyle/>
        <a:p>
          <a:endParaRPr lang="en-US"/>
        </a:p>
      </dgm:t>
    </dgm:pt>
    <dgm:pt modelId="{A9E07EA9-D4C8-48AB-9749-2E32CE84B47B}">
      <dgm:prSet phldrT="[Text]" custT="1"/>
      <dgm:spPr/>
      <dgm:t>
        <a:bodyPr/>
        <a:lstStyle/>
        <a:p>
          <a:endParaRPr lang="en-US" sz="2000" dirty="0"/>
        </a:p>
      </dgm:t>
    </dgm:pt>
    <dgm:pt modelId="{5EFC76A5-DFC6-4B3D-9E79-CF7F950A2563}" type="parTrans" cxnId="{68393B9A-0088-4E14-97BC-7AE48AD6C515}">
      <dgm:prSet/>
      <dgm:spPr/>
      <dgm:t>
        <a:bodyPr/>
        <a:lstStyle/>
        <a:p>
          <a:endParaRPr lang="en-US"/>
        </a:p>
      </dgm:t>
    </dgm:pt>
    <dgm:pt modelId="{9CFF7E4E-5265-49F7-9DDC-C88D80A52333}" type="sibTrans" cxnId="{68393B9A-0088-4E14-97BC-7AE48AD6C515}">
      <dgm:prSet/>
      <dgm:spPr/>
      <dgm:t>
        <a:bodyPr/>
        <a:lstStyle/>
        <a:p>
          <a:endParaRPr lang="en-US"/>
        </a:p>
      </dgm:t>
    </dgm:pt>
    <dgm:pt modelId="{712E02CD-A627-418C-A2D6-1985A5C08F65}">
      <dgm:prSet phldrT="[Text]" custT="1"/>
      <dgm:spPr/>
      <dgm:t>
        <a:bodyPr/>
        <a:lstStyle/>
        <a:p>
          <a:endParaRPr lang="en-US" sz="2000" dirty="0"/>
        </a:p>
      </dgm:t>
    </dgm:pt>
    <dgm:pt modelId="{F4BB9EE2-515F-47C3-8870-3BD31F14B647}" type="parTrans" cxnId="{1982A48E-B855-4A4C-9210-53B78EAD0199}">
      <dgm:prSet/>
      <dgm:spPr/>
      <dgm:t>
        <a:bodyPr/>
        <a:lstStyle/>
        <a:p>
          <a:endParaRPr lang="en-US"/>
        </a:p>
      </dgm:t>
    </dgm:pt>
    <dgm:pt modelId="{E6EC54D4-4872-4110-91C1-20DF157C2D69}" type="sibTrans" cxnId="{1982A48E-B855-4A4C-9210-53B78EAD0199}">
      <dgm:prSet/>
      <dgm:spPr/>
      <dgm:t>
        <a:bodyPr/>
        <a:lstStyle/>
        <a:p>
          <a:endParaRPr lang="en-US"/>
        </a:p>
      </dgm:t>
    </dgm:pt>
    <dgm:pt modelId="{E264FEC2-6D09-4028-9D9B-8E11D2D5F981}" type="pres">
      <dgm:prSet presAssocID="{3C67BD5B-C220-46FF-A657-7A6A93EAA59E}" presName="Name0" presStyleCnt="0">
        <dgm:presLayoutVars>
          <dgm:dir/>
          <dgm:resizeHandles val="exact"/>
        </dgm:presLayoutVars>
      </dgm:prSet>
      <dgm:spPr/>
      <dgm:t>
        <a:bodyPr/>
        <a:lstStyle/>
        <a:p>
          <a:endParaRPr lang="en-US"/>
        </a:p>
      </dgm:t>
    </dgm:pt>
    <dgm:pt modelId="{3AF74B10-BEAD-4318-ACCC-5545B29B220F}" type="pres">
      <dgm:prSet presAssocID="{3C67BD5B-C220-46FF-A657-7A6A93EAA59E}" presName="bkgdShp" presStyleLbl="alignAccFollowNode1" presStyleIdx="0" presStyleCnt="1" custLinFactNeighborX="2"/>
      <dgm:spPr/>
    </dgm:pt>
    <dgm:pt modelId="{98839EDC-3E5C-4B36-8EB1-37D67CEF39D2}" type="pres">
      <dgm:prSet presAssocID="{3C67BD5B-C220-46FF-A657-7A6A93EAA59E}" presName="linComp" presStyleCnt="0"/>
      <dgm:spPr/>
    </dgm:pt>
    <dgm:pt modelId="{D51A82BE-1EC2-4F55-87E9-AA9F6FCAF225}" type="pres">
      <dgm:prSet presAssocID="{C92D87A7-39FF-468B-AF96-40ED7B6077B7}" presName="compNode" presStyleCnt="0"/>
      <dgm:spPr/>
    </dgm:pt>
    <dgm:pt modelId="{649251BA-D69C-4926-BECB-F3602A632B69}" type="pres">
      <dgm:prSet presAssocID="{C92D87A7-39FF-468B-AF96-40ED7B6077B7}" presName="node" presStyleLbl="node1" presStyleIdx="0" presStyleCnt="3">
        <dgm:presLayoutVars>
          <dgm:bulletEnabled val="1"/>
        </dgm:presLayoutVars>
      </dgm:prSet>
      <dgm:spPr/>
      <dgm:t>
        <a:bodyPr/>
        <a:lstStyle/>
        <a:p>
          <a:endParaRPr lang="en-US"/>
        </a:p>
      </dgm:t>
    </dgm:pt>
    <dgm:pt modelId="{1D25F932-3F44-42BF-8A28-D36FA978736D}" type="pres">
      <dgm:prSet presAssocID="{C92D87A7-39FF-468B-AF96-40ED7B6077B7}" presName="invisiNode" presStyleLbl="node1" presStyleIdx="0" presStyleCnt="3"/>
      <dgm:spPr/>
    </dgm:pt>
    <dgm:pt modelId="{F2F7EA38-0B11-4BA7-93D0-641C9CC2E014}" type="pres">
      <dgm:prSet presAssocID="{C92D87A7-39FF-468B-AF96-40ED7B6077B7}" presName="imagNode" presStyleLbl="fgImgPlace1" presStyleIdx="0" presStyleCnt="3" custScaleX="105054" custScaleY="83966" custLinFactNeighborX="678" custLinFactNeighborY="8038"/>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16000" b="-16000"/>
          </a:stretch>
        </a:blipFill>
      </dgm:spPr>
      <dgm:t>
        <a:bodyPr/>
        <a:lstStyle/>
        <a:p>
          <a:endParaRPr lang="en-US"/>
        </a:p>
      </dgm:t>
    </dgm:pt>
    <dgm:pt modelId="{4CF087A0-F2FF-4D6C-B8F9-4C5C9095BB7D}" type="pres">
      <dgm:prSet presAssocID="{C5B98532-DFFF-4EE6-B224-FD7E6A13B77E}" presName="sibTrans" presStyleLbl="sibTrans2D1" presStyleIdx="0" presStyleCnt="0"/>
      <dgm:spPr/>
      <dgm:t>
        <a:bodyPr/>
        <a:lstStyle/>
        <a:p>
          <a:endParaRPr lang="en-US"/>
        </a:p>
      </dgm:t>
    </dgm:pt>
    <dgm:pt modelId="{EFFA15C1-F496-4B0D-858C-5E193BF1E85C}" type="pres">
      <dgm:prSet presAssocID="{A9E07EA9-D4C8-48AB-9749-2E32CE84B47B}" presName="compNode" presStyleCnt="0"/>
      <dgm:spPr/>
    </dgm:pt>
    <dgm:pt modelId="{F7CA6925-C0BB-4D34-8857-6A90B33370D4}" type="pres">
      <dgm:prSet presAssocID="{A9E07EA9-D4C8-48AB-9749-2E32CE84B47B}" presName="node" presStyleLbl="node1" presStyleIdx="1" presStyleCnt="3">
        <dgm:presLayoutVars>
          <dgm:bulletEnabled val="1"/>
        </dgm:presLayoutVars>
      </dgm:prSet>
      <dgm:spPr/>
      <dgm:t>
        <a:bodyPr/>
        <a:lstStyle/>
        <a:p>
          <a:endParaRPr lang="en-US"/>
        </a:p>
      </dgm:t>
    </dgm:pt>
    <dgm:pt modelId="{D8E5F6BF-C7C4-42C3-A3A6-F9C4F53B30AD}" type="pres">
      <dgm:prSet presAssocID="{A9E07EA9-D4C8-48AB-9749-2E32CE84B47B}" presName="invisiNode" presStyleLbl="node1" presStyleIdx="1" presStyleCnt="3"/>
      <dgm:spPr/>
    </dgm:pt>
    <dgm:pt modelId="{488F4680-8F40-4D24-A2BD-A1DC40CC0A32}" type="pres">
      <dgm:prSet presAssocID="{A9E07EA9-D4C8-48AB-9749-2E32CE84B47B}" presName="imagNode" presStyleLbl="fgImgPlace1" presStyleIdx="1" presStyleCnt="3" custScaleY="82901" custLinFactNeighborX="165" custLinFactNeighborY="6992"/>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t="-10000" b="-10000"/>
          </a:stretch>
        </a:blipFill>
      </dgm:spPr>
      <dgm:t>
        <a:bodyPr/>
        <a:lstStyle/>
        <a:p>
          <a:endParaRPr lang="en-US"/>
        </a:p>
      </dgm:t>
    </dgm:pt>
    <dgm:pt modelId="{BE229E1C-1593-414B-A85D-69DAC8522FD1}" type="pres">
      <dgm:prSet presAssocID="{9CFF7E4E-5265-49F7-9DDC-C88D80A52333}" presName="sibTrans" presStyleLbl="sibTrans2D1" presStyleIdx="0" presStyleCnt="0"/>
      <dgm:spPr/>
      <dgm:t>
        <a:bodyPr/>
        <a:lstStyle/>
        <a:p>
          <a:endParaRPr lang="en-US"/>
        </a:p>
      </dgm:t>
    </dgm:pt>
    <dgm:pt modelId="{8AB106CC-D4A5-4F34-8D55-9743E1955509}" type="pres">
      <dgm:prSet presAssocID="{712E02CD-A627-418C-A2D6-1985A5C08F65}" presName="compNode" presStyleCnt="0"/>
      <dgm:spPr/>
    </dgm:pt>
    <dgm:pt modelId="{E439F31F-B1E5-41AD-A3D3-B340E9791368}" type="pres">
      <dgm:prSet presAssocID="{712E02CD-A627-418C-A2D6-1985A5C08F65}" presName="node" presStyleLbl="node1" presStyleIdx="2" presStyleCnt="3">
        <dgm:presLayoutVars>
          <dgm:bulletEnabled val="1"/>
        </dgm:presLayoutVars>
      </dgm:prSet>
      <dgm:spPr/>
      <dgm:t>
        <a:bodyPr/>
        <a:lstStyle/>
        <a:p>
          <a:endParaRPr lang="en-US"/>
        </a:p>
      </dgm:t>
    </dgm:pt>
    <dgm:pt modelId="{5905B9B9-603C-4757-9880-20EB7F267B10}" type="pres">
      <dgm:prSet presAssocID="{712E02CD-A627-418C-A2D6-1985A5C08F65}" presName="invisiNode" presStyleLbl="node1" presStyleIdx="2" presStyleCnt="3"/>
      <dgm:spPr/>
    </dgm:pt>
    <dgm:pt modelId="{BC9D2F52-02CE-4DA3-A0B0-2EC76CDBBB6A}" type="pres">
      <dgm:prSet presAssocID="{712E02CD-A627-418C-A2D6-1985A5C08F65}" presName="imagNode" presStyleLbl="fgImgPlace1" presStyleIdx="2" presStyleCnt="3" custScaleY="86335" custLinFactNeighborX="-642" custLinFactNeighborY="7616"/>
      <dgm:spPr>
        <a:blipFill>
          <a:blip xmlns:r="http://schemas.openxmlformats.org/officeDocument/2006/relationships" r:embed="rId3">
            <a:extLst>
              <a:ext uri="{28A0092B-C50C-407E-A947-70E740481C1C}">
                <a14:useLocalDpi xmlns:a14="http://schemas.microsoft.com/office/drawing/2010/main" val="0"/>
              </a:ext>
            </a:extLst>
          </a:blip>
          <a:srcRect/>
          <a:stretch>
            <a:fillRect t="-25000" b="-25000"/>
          </a:stretch>
        </a:blipFill>
      </dgm:spPr>
    </dgm:pt>
  </dgm:ptLst>
  <dgm:cxnLst>
    <dgm:cxn modelId="{1982A48E-B855-4A4C-9210-53B78EAD0199}" srcId="{3C67BD5B-C220-46FF-A657-7A6A93EAA59E}" destId="{712E02CD-A627-418C-A2D6-1985A5C08F65}" srcOrd="2" destOrd="0" parTransId="{F4BB9EE2-515F-47C3-8870-3BD31F14B647}" sibTransId="{E6EC54D4-4872-4110-91C1-20DF157C2D69}"/>
    <dgm:cxn modelId="{4C46B35B-CEB7-4460-A0F3-8C3F85374F20}" type="presOf" srcId="{C5B98532-DFFF-4EE6-B224-FD7E6A13B77E}" destId="{4CF087A0-F2FF-4D6C-B8F9-4C5C9095BB7D}" srcOrd="0" destOrd="0" presId="urn:microsoft.com/office/officeart/2005/8/layout/pList2"/>
    <dgm:cxn modelId="{6C356023-4BEB-4E27-981F-DA1CA9FAFBEC}" srcId="{3C67BD5B-C220-46FF-A657-7A6A93EAA59E}" destId="{C92D87A7-39FF-468B-AF96-40ED7B6077B7}" srcOrd="0" destOrd="0" parTransId="{B4021948-7EBB-4607-8964-317F42A79BA5}" sibTransId="{C5B98532-DFFF-4EE6-B224-FD7E6A13B77E}"/>
    <dgm:cxn modelId="{6499CD88-3C40-44DE-AEC1-5004874D289C}" type="presOf" srcId="{C92D87A7-39FF-468B-AF96-40ED7B6077B7}" destId="{649251BA-D69C-4926-BECB-F3602A632B69}" srcOrd="0" destOrd="0" presId="urn:microsoft.com/office/officeart/2005/8/layout/pList2"/>
    <dgm:cxn modelId="{7E433D69-1F25-4FEF-B7E0-97B557FBABE6}" type="presOf" srcId="{3C67BD5B-C220-46FF-A657-7A6A93EAA59E}" destId="{E264FEC2-6D09-4028-9D9B-8E11D2D5F981}" srcOrd="0" destOrd="0" presId="urn:microsoft.com/office/officeart/2005/8/layout/pList2"/>
    <dgm:cxn modelId="{61EF0F57-1840-49A3-9C66-3B970B982C3B}" type="presOf" srcId="{712E02CD-A627-418C-A2D6-1985A5C08F65}" destId="{E439F31F-B1E5-41AD-A3D3-B340E9791368}" srcOrd="0" destOrd="0" presId="urn:microsoft.com/office/officeart/2005/8/layout/pList2"/>
    <dgm:cxn modelId="{EF021220-DF04-4715-8AC4-23F8AC99A6CC}" type="presOf" srcId="{9CFF7E4E-5265-49F7-9DDC-C88D80A52333}" destId="{BE229E1C-1593-414B-A85D-69DAC8522FD1}" srcOrd="0" destOrd="0" presId="urn:microsoft.com/office/officeart/2005/8/layout/pList2"/>
    <dgm:cxn modelId="{68393B9A-0088-4E14-97BC-7AE48AD6C515}" srcId="{3C67BD5B-C220-46FF-A657-7A6A93EAA59E}" destId="{A9E07EA9-D4C8-48AB-9749-2E32CE84B47B}" srcOrd="1" destOrd="0" parTransId="{5EFC76A5-DFC6-4B3D-9E79-CF7F950A2563}" sibTransId="{9CFF7E4E-5265-49F7-9DDC-C88D80A52333}"/>
    <dgm:cxn modelId="{CB2F75CE-B0B8-44E8-B204-1727082DAD3C}" type="presOf" srcId="{A9E07EA9-D4C8-48AB-9749-2E32CE84B47B}" destId="{F7CA6925-C0BB-4D34-8857-6A90B33370D4}" srcOrd="0" destOrd="0" presId="urn:microsoft.com/office/officeart/2005/8/layout/pList2"/>
    <dgm:cxn modelId="{517597D3-AFDD-41C4-8063-A53EA57D0D74}" type="presParOf" srcId="{E264FEC2-6D09-4028-9D9B-8E11D2D5F981}" destId="{3AF74B10-BEAD-4318-ACCC-5545B29B220F}" srcOrd="0" destOrd="0" presId="urn:microsoft.com/office/officeart/2005/8/layout/pList2"/>
    <dgm:cxn modelId="{79BE2BF0-1858-4ABC-B66D-E38C84DA9E33}" type="presParOf" srcId="{E264FEC2-6D09-4028-9D9B-8E11D2D5F981}" destId="{98839EDC-3E5C-4B36-8EB1-37D67CEF39D2}" srcOrd="1" destOrd="0" presId="urn:microsoft.com/office/officeart/2005/8/layout/pList2"/>
    <dgm:cxn modelId="{31E894E6-935E-4019-9E36-2EE4CA3AE067}" type="presParOf" srcId="{98839EDC-3E5C-4B36-8EB1-37D67CEF39D2}" destId="{D51A82BE-1EC2-4F55-87E9-AA9F6FCAF225}" srcOrd="0" destOrd="0" presId="urn:microsoft.com/office/officeart/2005/8/layout/pList2"/>
    <dgm:cxn modelId="{455EFBF4-3507-4F99-B3E6-702031EC9B32}" type="presParOf" srcId="{D51A82BE-1EC2-4F55-87E9-AA9F6FCAF225}" destId="{649251BA-D69C-4926-BECB-F3602A632B69}" srcOrd="0" destOrd="0" presId="urn:microsoft.com/office/officeart/2005/8/layout/pList2"/>
    <dgm:cxn modelId="{F9FD9824-6556-4855-89BC-09F1BBCB0173}" type="presParOf" srcId="{D51A82BE-1EC2-4F55-87E9-AA9F6FCAF225}" destId="{1D25F932-3F44-42BF-8A28-D36FA978736D}" srcOrd="1" destOrd="0" presId="urn:microsoft.com/office/officeart/2005/8/layout/pList2"/>
    <dgm:cxn modelId="{2E085B58-7BBA-4F3E-AF8D-A3A82AB36C2F}" type="presParOf" srcId="{D51A82BE-1EC2-4F55-87E9-AA9F6FCAF225}" destId="{F2F7EA38-0B11-4BA7-93D0-641C9CC2E014}" srcOrd="2" destOrd="0" presId="urn:microsoft.com/office/officeart/2005/8/layout/pList2"/>
    <dgm:cxn modelId="{E2BBBFA5-7C3D-4A0D-9198-0DC0FAF31877}" type="presParOf" srcId="{98839EDC-3E5C-4B36-8EB1-37D67CEF39D2}" destId="{4CF087A0-F2FF-4D6C-B8F9-4C5C9095BB7D}" srcOrd="1" destOrd="0" presId="urn:microsoft.com/office/officeart/2005/8/layout/pList2"/>
    <dgm:cxn modelId="{FC3F6375-47B1-440B-B352-1A940160DB66}" type="presParOf" srcId="{98839EDC-3E5C-4B36-8EB1-37D67CEF39D2}" destId="{EFFA15C1-F496-4B0D-858C-5E193BF1E85C}" srcOrd="2" destOrd="0" presId="urn:microsoft.com/office/officeart/2005/8/layout/pList2"/>
    <dgm:cxn modelId="{2C51509E-D23A-4A62-A573-93DA868B0879}" type="presParOf" srcId="{EFFA15C1-F496-4B0D-858C-5E193BF1E85C}" destId="{F7CA6925-C0BB-4D34-8857-6A90B33370D4}" srcOrd="0" destOrd="0" presId="urn:microsoft.com/office/officeart/2005/8/layout/pList2"/>
    <dgm:cxn modelId="{E1D6E821-F3D0-4661-BE73-0FDAF2DD602A}" type="presParOf" srcId="{EFFA15C1-F496-4B0D-858C-5E193BF1E85C}" destId="{D8E5F6BF-C7C4-42C3-A3A6-F9C4F53B30AD}" srcOrd="1" destOrd="0" presId="urn:microsoft.com/office/officeart/2005/8/layout/pList2"/>
    <dgm:cxn modelId="{03AF95DD-E50E-4BFD-97F6-0305BA4F5F3B}" type="presParOf" srcId="{EFFA15C1-F496-4B0D-858C-5E193BF1E85C}" destId="{488F4680-8F40-4D24-A2BD-A1DC40CC0A32}" srcOrd="2" destOrd="0" presId="urn:microsoft.com/office/officeart/2005/8/layout/pList2"/>
    <dgm:cxn modelId="{CF1857A0-25FC-4745-B20C-03A9AB1D3D8F}" type="presParOf" srcId="{98839EDC-3E5C-4B36-8EB1-37D67CEF39D2}" destId="{BE229E1C-1593-414B-A85D-69DAC8522FD1}" srcOrd="3" destOrd="0" presId="urn:microsoft.com/office/officeart/2005/8/layout/pList2"/>
    <dgm:cxn modelId="{0C4831D3-2DC4-4806-9FA6-1C1D8D1E072C}" type="presParOf" srcId="{98839EDC-3E5C-4B36-8EB1-37D67CEF39D2}" destId="{8AB106CC-D4A5-4F34-8D55-9743E1955509}" srcOrd="4" destOrd="0" presId="urn:microsoft.com/office/officeart/2005/8/layout/pList2"/>
    <dgm:cxn modelId="{E6BCEB32-1F95-4435-AAEF-ABB8C0595B23}" type="presParOf" srcId="{8AB106CC-D4A5-4F34-8D55-9743E1955509}" destId="{E439F31F-B1E5-41AD-A3D3-B340E9791368}" srcOrd="0" destOrd="0" presId="urn:microsoft.com/office/officeart/2005/8/layout/pList2"/>
    <dgm:cxn modelId="{6F76923C-1C69-4B97-9935-B2053A22B2D2}" type="presParOf" srcId="{8AB106CC-D4A5-4F34-8D55-9743E1955509}" destId="{5905B9B9-603C-4757-9880-20EB7F267B10}" srcOrd="1" destOrd="0" presId="urn:microsoft.com/office/officeart/2005/8/layout/pList2"/>
    <dgm:cxn modelId="{010E97AE-1CA7-499C-A9DD-AA8271CD757E}" type="presParOf" srcId="{8AB106CC-D4A5-4F34-8D55-9743E1955509}" destId="{BC9D2F52-02CE-4DA3-A0B0-2EC76CDBBB6A}"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67BD5B-C220-46FF-A657-7A6A93EAA59E}" type="doc">
      <dgm:prSet loTypeId="urn:microsoft.com/office/officeart/2005/8/layout/pList2" loCatId="list" qsTypeId="urn:microsoft.com/office/officeart/2005/8/quickstyle/simple3" qsCatId="simple" csTypeId="urn:microsoft.com/office/officeart/2005/8/colors/colorful4" csCatId="colorful" phldr="1"/>
      <dgm:spPr/>
      <dgm:t>
        <a:bodyPr/>
        <a:lstStyle/>
        <a:p>
          <a:endParaRPr lang="en-US"/>
        </a:p>
      </dgm:t>
    </dgm:pt>
    <dgm:pt modelId="{C92D87A7-39FF-468B-AF96-40ED7B6077B7}">
      <dgm:prSet phldrT="[Text]" custT="1"/>
      <dgm:spPr/>
      <dgm:t>
        <a:bodyPr/>
        <a:lstStyle/>
        <a:p>
          <a:r>
            <a:rPr lang="en-US" sz="2000" dirty="0" smtClean="0"/>
            <a:t>what a round is</a:t>
          </a:r>
        </a:p>
        <a:p>
          <a:r>
            <a:rPr lang="en-US" sz="2000" dirty="0" smtClean="0"/>
            <a:t>what 4/4 time is</a:t>
          </a:r>
        </a:p>
        <a:p>
          <a:r>
            <a:rPr lang="en-US" sz="2000" dirty="0" smtClean="0"/>
            <a:t>what counterpoint is</a:t>
          </a:r>
        </a:p>
        <a:p>
          <a:r>
            <a:rPr lang="en-US" sz="2000" dirty="0" smtClean="0"/>
            <a:t>the tuning of the strings on a guitar</a:t>
          </a:r>
          <a:endParaRPr lang="en-US" sz="2000" dirty="0"/>
        </a:p>
      </dgm:t>
    </dgm:pt>
    <dgm:pt modelId="{B4021948-7EBB-4607-8964-317F42A79BA5}" type="parTrans" cxnId="{6C356023-4BEB-4E27-981F-DA1CA9FAFBEC}">
      <dgm:prSet/>
      <dgm:spPr/>
      <dgm:t>
        <a:bodyPr/>
        <a:lstStyle/>
        <a:p>
          <a:endParaRPr lang="en-US"/>
        </a:p>
      </dgm:t>
    </dgm:pt>
    <dgm:pt modelId="{C5B98532-DFFF-4EE6-B224-FD7E6A13B77E}" type="sibTrans" cxnId="{6C356023-4BEB-4E27-981F-DA1CA9FAFBEC}">
      <dgm:prSet/>
      <dgm:spPr/>
      <dgm:t>
        <a:bodyPr/>
        <a:lstStyle/>
        <a:p>
          <a:endParaRPr lang="en-US"/>
        </a:p>
      </dgm:t>
    </dgm:pt>
    <dgm:pt modelId="{A9E07EA9-D4C8-48AB-9749-2E32CE84B47B}">
      <dgm:prSet phldrT="[Text]" custT="1"/>
      <dgm:spPr/>
      <dgm:t>
        <a:bodyPr/>
        <a:lstStyle/>
        <a:p>
          <a:r>
            <a:rPr lang="en-US" sz="2000" dirty="0" smtClean="0"/>
            <a:t>to play a chromatic scale</a:t>
          </a:r>
        </a:p>
        <a:p>
          <a:r>
            <a:rPr lang="en-US" sz="2000" dirty="0" smtClean="0"/>
            <a:t>to breathe in the correct places</a:t>
          </a:r>
        </a:p>
        <a:p>
          <a:r>
            <a:rPr lang="en-US" sz="2000" dirty="0" smtClean="0"/>
            <a:t>to sing in an ensemble</a:t>
          </a:r>
        </a:p>
        <a:p>
          <a:r>
            <a:rPr lang="en-US" sz="2000" dirty="0" smtClean="0"/>
            <a:t>to conduct in 4/4 time</a:t>
          </a:r>
          <a:endParaRPr lang="en-US" sz="2000" dirty="0"/>
        </a:p>
      </dgm:t>
    </dgm:pt>
    <dgm:pt modelId="{5EFC76A5-DFC6-4B3D-9E79-CF7F950A2563}" type="parTrans" cxnId="{68393B9A-0088-4E14-97BC-7AE48AD6C515}">
      <dgm:prSet/>
      <dgm:spPr/>
      <dgm:t>
        <a:bodyPr/>
        <a:lstStyle/>
        <a:p>
          <a:endParaRPr lang="en-US"/>
        </a:p>
      </dgm:t>
    </dgm:pt>
    <dgm:pt modelId="{9CFF7E4E-5265-49F7-9DDC-C88D80A52333}" type="sibTrans" cxnId="{68393B9A-0088-4E14-97BC-7AE48AD6C515}">
      <dgm:prSet/>
      <dgm:spPr/>
      <dgm:t>
        <a:bodyPr/>
        <a:lstStyle/>
        <a:p>
          <a:endParaRPr lang="en-US"/>
        </a:p>
      </dgm:t>
    </dgm:pt>
    <dgm:pt modelId="{712E02CD-A627-418C-A2D6-1985A5C08F65}">
      <dgm:prSet phldrT="[Text]" custT="1"/>
      <dgm:spPr/>
      <dgm:t>
        <a:bodyPr/>
        <a:lstStyle/>
        <a:p>
          <a:r>
            <a:rPr lang="en-US" sz="2000" dirty="0" smtClean="0"/>
            <a:t>the expressive character of the music</a:t>
          </a:r>
        </a:p>
        <a:p>
          <a:r>
            <a:rPr lang="en-US" sz="2000" dirty="0" smtClean="0"/>
            <a:t>the potential of the music (what would happen if we sang it slower/detached…)</a:t>
          </a:r>
          <a:endParaRPr lang="en-US" sz="2000" dirty="0"/>
        </a:p>
      </dgm:t>
    </dgm:pt>
    <dgm:pt modelId="{F4BB9EE2-515F-47C3-8870-3BD31F14B647}" type="parTrans" cxnId="{1982A48E-B855-4A4C-9210-53B78EAD0199}">
      <dgm:prSet/>
      <dgm:spPr/>
      <dgm:t>
        <a:bodyPr/>
        <a:lstStyle/>
        <a:p>
          <a:endParaRPr lang="en-US"/>
        </a:p>
      </dgm:t>
    </dgm:pt>
    <dgm:pt modelId="{E6EC54D4-4872-4110-91C1-20DF157C2D69}" type="sibTrans" cxnId="{1982A48E-B855-4A4C-9210-53B78EAD0199}">
      <dgm:prSet/>
      <dgm:spPr/>
      <dgm:t>
        <a:bodyPr/>
        <a:lstStyle/>
        <a:p>
          <a:endParaRPr lang="en-US"/>
        </a:p>
      </dgm:t>
    </dgm:pt>
    <dgm:pt modelId="{E264FEC2-6D09-4028-9D9B-8E11D2D5F981}" type="pres">
      <dgm:prSet presAssocID="{3C67BD5B-C220-46FF-A657-7A6A93EAA59E}" presName="Name0" presStyleCnt="0">
        <dgm:presLayoutVars>
          <dgm:dir/>
          <dgm:resizeHandles val="exact"/>
        </dgm:presLayoutVars>
      </dgm:prSet>
      <dgm:spPr/>
      <dgm:t>
        <a:bodyPr/>
        <a:lstStyle/>
        <a:p>
          <a:endParaRPr lang="en-US"/>
        </a:p>
      </dgm:t>
    </dgm:pt>
    <dgm:pt modelId="{3AF74B10-BEAD-4318-ACCC-5545B29B220F}" type="pres">
      <dgm:prSet presAssocID="{3C67BD5B-C220-46FF-A657-7A6A93EAA59E}" presName="bkgdShp" presStyleLbl="alignAccFollowNode1" presStyleIdx="0" presStyleCnt="1"/>
      <dgm:spPr/>
    </dgm:pt>
    <dgm:pt modelId="{98839EDC-3E5C-4B36-8EB1-37D67CEF39D2}" type="pres">
      <dgm:prSet presAssocID="{3C67BD5B-C220-46FF-A657-7A6A93EAA59E}" presName="linComp" presStyleCnt="0"/>
      <dgm:spPr/>
    </dgm:pt>
    <dgm:pt modelId="{D51A82BE-1EC2-4F55-87E9-AA9F6FCAF225}" type="pres">
      <dgm:prSet presAssocID="{C92D87A7-39FF-468B-AF96-40ED7B6077B7}" presName="compNode" presStyleCnt="0"/>
      <dgm:spPr/>
    </dgm:pt>
    <dgm:pt modelId="{649251BA-D69C-4926-BECB-F3602A632B69}" type="pres">
      <dgm:prSet presAssocID="{C92D87A7-39FF-468B-AF96-40ED7B6077B7}" presName="node" presStyleLbl="node1" presStyleIdx="0" presStyleCnt="3">
        <dgm:presLayoutVars>
          <dgm:bulletEnabled val="1"/>
        </dgm:presLayoutVars>
      </dgm:prSet>
      <dgm:spPr/>
      <dgm:t>
        <a:bodyPr/>
        <a:lstStyle/>
        <a:p>
          <a:endParaRPr lang="en-US"/>
        </a:p>
      </dgm:t>
    </dgm:pt>
    <dgm:pt modelId="{1D25F932-3F44-42BF-8A28-D36FA978736D}" type="pres">
      <dgm:prSet presAssocID="{C92D87A7-39FF-468B-AF96-40ED7B6077B7}" presName="invisiNode" presStyleLbl="node1" presStyleIdx="0" presStyleCnt="3"/>
      <dgm:spPr/>
    </dgm:pt>
    <dgm:pt modelId="{F2F7EA38-0B11-4BA7-93D0-641C9CC2E014}" type="pres">
      <dgm:prSet presAssocID="{C92D87A7-39FF-468B-AF96-40ED7B6077B7}" presName="imagNode" presStyleLbl="fgImgPlace1" presStyleIdx="0" presStyleCnt="3" custScaleY="88431" custLinFactNeighborX="462" custLinFactNeighborY="9100"/>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16000" b="-16000"/>
          </a:stretch>
        </a:blipFill>
      </dgm:spPr>
      <dgm:t>
        <a:bodyPr/>
        <a:lstStyle/>
        <a:p>
          <a:endParaRPr lang="en-US"/>
        </a:p>
      </dgm:t>
    </dgm:pt>
    <dgm:pt modelId="{4CF087A0-F2FF-4D6C-B8F9-4C5C9095BB7D}" type="pres">
      <dgm:prSet presAssocID="{C5B98532-DFFF-4EE6-B224-FD7E6A13B77E}" presName="sibTrans" presStyleLbl="sibTrans2D1" presStyleIdx="0" presStyleCnt="0"/>
      <dgm:spPr/>
      <dgm:t>
        <a:bodyPr/>
        <a:lstStyle/>
        <a:p>
          <a:endParaRPr lang="en-US"/>
        </a:p>
      </dgm:t>
    </dgm:pt>
    <dgm:pt modelId="{EFFA15C1-F496-4B0D-858C-5E193BF1E85C}" type="pres">
      <dgm:prSet presAssocID="{A9E07EA9-D4C8-48AB-9749-2E32CE84B47B}" presName="compNode" presStyleCnt="0"/>
      <dgm:spPr/>
    </dgm:pt>
    <dgm:pt modelId="{F7CA6925-C0BB-4D34-8857-6A90B33370D4}" type="pres">
      <dgm:prSet presAssocID="{A9E07EA9-D4C8-48AB-9749-2E32CE84B47B}" presName="node" presStyleLbl="node1" presStyleIdx="1" presStyleCnt="3">
        <dgm:presLayoutVars>
          <dgm:bulletEnabled val="1"/>
        </dgm:presLayoutVars>
      </dgm:prSet>
      <dgm:spPr/>
      <dgm:t>
        <a:bodyPr/>
        <a:lstStyle/>
        <a:p>
          <a:endParaRPr lang="en-US"/>
        </a:p>
      </dgm:t>
    </dgm:pt>
    <dgm:pt modelId="{D8E5F6BF-C7C4-42C3-A3A6-F9C4F53B30AD}" type="pres">
      <dgm:prSet presAssocID="{A9E07EA9-D4C8-48AB-9749-2E32CE84B47B}" presName="invisiNode" presStyleLbl="node1" presStyleIdx="1" presStyleCnt="3"/>
      <dgm:spPr/>
    </dgm:pt>
    <dgm:pt modelId="{488F4680-8F40-4D24-A2BD-A1DC40CC0A32}" type="pres">
      <dgm:prSet presAssocID="{A9E07EA9-D4C8-48AB-9749-2E32CE84B47B}" presName="imagNode" presStyleLbl="fgImgPlace1" presStyleIdx="1" presStyleCnt="3" custScaleY="85800" custLinFactNeighborX="3" custLinFactNeighborY="7784"/>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t="-10000" b="-10000"/>
          </a:stretch>
        </a:blipFill>
      </dgm:spPr>
      <dgm:t>
        <a:bodyPr/>
        <a:lstStyle/>
        <a:p>
          <a:endParaRPr lang="en-US"/>
        </a:p>
      </dgm:t>
    </dgm:pt>
    <dgm:pt modelId="{BE229E1C-1593-414B-A85D-69DAC8522FD1}" type="pres">
      <dgm:prSet presAssocID="{9CFF7E4E-5265-49F7-9DDC-C88D80A52333}" presName="sibTrans" presStyleLbl="sibTrans2D1" presStyleIdx="0" presStyleCnt="0"/>
      <dgm:spPr/>
      <dgm:t>
        <a:bodyPr/>
        <a:lstStyle/>
        <a:p>
          <a:endParaRPr lang="en-US"/>
        </a:p>
      </dgm:t>
    </dgm:pt>
    <dgm:pt modelId="{8AB106CC-D4A5-4F34-8D55-9743E1955509}" type="pres">
      <dgm:prSet presAssocID="{712E02CD-A627-418C-A2D6-1985A5C08F65}" presName="compNode" presStyleCnt="0"/>
      <dgm:spPr/>
    </dgm:pt>
    <dgm:pt modelId="{E439F31F-B1E5-41AD-A3D3-B340E9791368}" type="pres">
      <dgm:prSet presAssocID="{712E02CD-A627-418C-A2D6-1985A5C08F65}" presName="node" presStyleLbl="node1" presStyleIdx="2" presStyleCnt="3">
        <dgm:presLayoutVars>
          <dgm:bulletEnabled val="1"/>
        </dgm:presLayoutVars>
      </dgm:prSet>
      <dgm:spPr/>
      <dgm:t>
        <a:bodyPr/>
        <a:lstStyle/>
        <a:p>
          <a:endParaRPr lang="en-US"/>
        </a:p>
      </dgm:t>
    </dgm:pt>
    <dgm:pt modelId="{5905B9B9-603C-4757-9880-20EB7F267B10}" type="pres">
      <dgm:prSet presAssocID="{712E02CD-A627-418C-A2D6-1985A5C08F65}" presName="invisiNode" presStyleLbl="node1" presStyleIdx="2" presStyleCnt="3"/>
      <dgm:spPr/>
    </dgm:pt>
    <dgm:pt modelId="{BC9D2F52-02CE-4DA3-A0B0-2EC76CDBBB6A}" type="pres">
      <dgm:prSet presAssocID="{712E02CD-A627-418C-A2D6-1985A5C08F65}" presName="imagNode" presStyleLbl="fgImgPlace1" presStyleIdx="2" presStyleCnt="3" custScaleY="83283" custLinFactNeighborY="10719"/>
      <dgm:spPr>
        <a:blipFill>
          <a:blip xmlns:r="http://schemas.openxmlformats.org/officeDocument/2006/relationships" r:embed="rId3">
            <a:extLst>
              <a:ext uri="{28A0092B-C50C-407E-A947-70E740481C1C}">
                <a14:useLocalDpi xmlns:a14="http://schemas.microsoft.com/office/drawing/2010/main" val="0"/>
              </a:ext>
            </a:extLst>
          </a:blip>
          <a:srcRect/>
          <a:stretch>
            <a:fillRect t="-25000" b="-25000"/>
          </a:stretch>
        </a:blipFill>
      </dgm:spPr>
    </dgm:pt>
  </dgm:ptLst>
  <dgm:cxnLst>
    <dgm:cxn modelId="{1982A48E-B855-4A4C-9210-53B78EAD0199}" srcId="{3C67BD5B-C220-46FF-A657-7A6A93EAA59E}" destId="{712E02CD-A627-418C-A2D6-1985A5C08F65}" srcOrd="2" destOrd="0" parTransId="{F4BB9EE2-515F-47C3-8870-3BD31F14B647}" sibTransId="{E6EC54D4-4872-4110-91C1-20DF157C2D69}"/>
    <dgm:cxn modelId="{4C46B35B-CEB7-4460-A0F3-8C3F85374F20}" type="presOf" srcId="{C5B98532-DFFF-4EE6-B224-FD7E6A13B77E}" destId="{4CF087A0-F2FF-4D6C-B8F9-4C5C9095BB7D}" srcOrd="0" destOrd="0" presId="urn:microsoft.com/office/officeart/2005/8/layout/pList2"/>
    <dgm:cxn modelId="{6C356023-4BEB-4E27-981F-DA1CA9FAFBEC}" srcId="{3C67BD5B-C220-46FF-A657-7A6A93EAA59E}" destId="{C92D87A7-39FF-468B-AF96-40ED7B6077B7}" srcOrd="0" destOrd="0" parTransId="{B4021948-7EBB-4607-8964-317F42A79BA5}" sibTransId="{C5B98532-DFFF-4EE6-B224-FD7E6A13B77E}"/>
    <dgm:cxn modelId="{6499CD88-3C40-44DE-AEC1-5004874D289C}" type="presOf" srcId="{C92D87A7-39FF-468B-AF96-40ED7B6077B7}" destId="{649251BA-D69C-4926-BECB-F3602A632B69}" srcOrd="0" destOrd="0" presId="urn:microsoft.com/office/officeart/2005/8/layout/pList2"/>
    <dgm:cxn modelId="{7E433D69-1F25-4FEF-B7E0-97B557FBABE6}" type="presOf" srcId="{3C67BD5B-C220-46FF-A657-7A6A93EAA59E}" destId="{E264FEC2-6D09-4028-9D9B-8E11D2D5F981}" srcOrd="0" destOrd="0" presId="urn:microsoft.com/office/officeart/2005/8/layout/pList2"/>
    <dgm:cxn modelId="{61EF0F57-1840-49A3-9C66-3B970B982C3B}" type="presOf" srcId="{712E02CD-A627-418C-A2D6-1985A5C08F65}" destId="{E439F31F-B1E5-41AD-A3D3-B340E9791368}" srcOrd="0" destOrd="0" presId="urn:microsoft.com/office/officeart/2005/8/layout/pList2"/>
    <dgm:cxn modelId="{EF021220-DF04-4715-8AC4-23F8AC99A6CC}" type="presOf" srcId="{9CFF7E4E-5265-49F7-9DDC-C88D80A52333}" destId="{BE229E1C-1593-414B-A85D-69DAC8522FD1}" srcOrd="0" destOrd="0" presId="urn:microsoft.com/office/officeart/2005/8/layout/pList2"/>
    <dgm:cxn modelId="{68393B9A-0088-4E14-97BC-7AE48AD6C515}" srcId="{3C67BD5B-C220-46FF-A657-7A6A93EAA59E}" destId="{A9E07EA9-D4C8-48AB-9749-2E32CE84B47B}" srcOrd="1" destOrd="0" parTransId="{5EFC76A5-DFC6-4B3D-9E79-CF7F950A2563}" sibTransId="{9CFF7E4E-5265-49F7-9DDC-C88D80A52333}"/>
    <dgm:cxn modelId="{CB2F75CE-B0B8-44E8-B204-1727082DAD3C}" type="presOf" srcId="{A9E07EA9-D4C8-48AB-9749-2E32CE84B47B}" destId="{F7CA6925-C0BB-4D34-8857-6A90B33370D4}" srcOrd="0" destOrd="0" presId="urn:microsoft.com/office/officeart/2005/8/layout/pList2"/>
    <dgm:cxn modelId="{517597D3-AFDD-41C4-8063-A53EA57D0D74}" type="presParOf" srcId="{E264FEC2-6D09-4028-9D9B-8E11D2D5F981}" destId="{3AF74B10-BEAD-4318-ACCC-5545B29B220F}" srcOrd="0" destOrd="0" presId="urn:microsoft.com/office/officeart/2005/8/layout/pList2"/>
    <dgm:cxn modelId="{79BE2BF0-1858-4ABC-B66D-E38C84DA9E33}" type="presParOf" srcId="{E264FEC2-6D09-4028-9D9B-8E11D2D5F981}" destId="{98839EDC-3E5C-4B36-8EB1-37D67CEF39D2}" srcOrd="1" destOrd="0" presId="urn:microsoft.com/office/officeart/2005/8/layout/pList2"/>
    <dgm:cxn modelId="{31E894E6-935E-4019-9E36-2EE4CA3AE067}" type="presParOf" srcId="{98839EDC-3E5C-4B36-8EB1-37D67CEF39D2}" destId="{D51A82BE-1EC2-4F55-87E9-AA9F6FCAF225}" srcOrd="0" destOrd="0" presId="urn:microsoft.com/office/officeart/2005/8/layout/pList2"/>
    <dgm:cxn modelId="{455EFBF4-3507-4F99-B3E6-702031EC9B32}" type="presParOf" srcId="{D51A82BE-1EC2-4F55-87E9-AA9F6FCAF225}" destId="{649251BA-D69C-4926-BECB-F3602A632B69}" srcOrd="0" destOrd="0" presId="urn:microsoft.com/office/officeart/2005/8/layout/pList2"/>
    <dgm:cxn modelId="{F9FD9824-6556-4855-89BC-09F1BBCB0173}" type="presParOf" srcId="{D51A82BE-1EC2-4F55-87E9-AA9F6FCAF225}" destId="{1D25F932-3F44-42BF-8A28-D36FA978736D}" srcOrd="1" destOrd="0" presId="urn:microsoft.com/office/officeart/2005/8/layout/pList2"/>
    <dgm:cxn modelId="{2E085B58-7BBA-4F3E-AF8D-A3A82AB36C2F}" type="presParOf" srcId="{D51A82BE-1EC2-4F55-87E9-AA9F6FCAF225}" destId="{F2F7EA38-0B11-4BA7-93D0-641C9CC2E014}" srcOrd="2" destOrd="0" presId="urn:microsoft.com/office/officeart/2005/8/layout/pList2"/>
    <dgm:cxn modelId="{E2BBBFA5-7C3D-4A0D-9198-0DC0FAF31877}" type="presParOf" srcId="{98839EDC-3E5C-4B36-8EB1-37D67CEF39D2}" destId="{4CF087A0-F2FF-4D6C-B8F9-4C5C9095BB7D}" srcOrd="1" destOrd="0" presId="urn:microsoft.com/office/officeart/2005/8/layout/pList2"/>
    <dgm:cxn modelId="{FC3F6375-47B1-440B-B352-1A940160DB66}" type="presParOf" srcId="{98839EDC-3E5C-4B36-8EB1-37D67CEF39D2}" destId="{EFFA15C1-F496-4B0D-858C-5E193BF1E85C}" srcOrd="2" destOrd="0" presId="urn:microsoft.com/office/officeart/2005/8/layout/pList2"/>
    <dgm:cxn modelId="{2C51509E-D23A-4A62-A573-93DA868B0879}" type="presParOf" srcId="{EFFA15C1-F496-4B0D-858C-5E193BF1E85C}" destId="{F7CA6925-C0BB-4D34-8857-6A90B33370D4}" srcOrd="0" destOrd="0" presId="urn:microsoft.com/office/officeart/2005/8/layout/pList2"/>
    <dgm:cxn modelId="{E1D6E821-F3D0-4661-BE73-0FDAF2DD602A}" type="presParOf" srcId="{EFFA15C1-F496-4B0D-858C-5E193BF1E85C}" destId="{D8E5F6BF-C7C4-42C3-A3A6-F9C4F53B30AD}" srcOrd="1" destOrd="0" presId="urn:microsoft.com/office/officeart/2005/8/layout/pList2"/>
    <dgm:cxn modelId="{03AF95DD-E50E-4BFD-97F6-0305BA4F5F3B}" type="presParOf" srcId="{EFFA15C1-F496-4B0D-858C-5E193BF1E85C}" destId="{488F4680-8F40-4D24-A2BD-A1DC40CC0A32}" srcOrd="2" destOrd="0" presId="urn:microsoft.com/office/officeart/2005/8/layout/pList2"/>
    <dgm:cxn modelId="{CF1857A0-25FC-4745-B20C-03A9AB1D3D8F}" type="presParOf" srcId="{98839EDC-3E5C-4B36-8EB1-37D67CEF39D2}" destId="{BE229E1C-1593-414B-A85D-69DAC8522FD1}" srcOrd="3" destOrd="0" presId="urn:microsoft.com/office/officeart/2005/8/layout/pList2"/>
    <dgm:cxn modelId="{0C4831D3-2DC4-4806-9FA6-1C1D8D1E072C}" type="presParOf" srcId="{98839EDC-3E5C-4B36-8EB1-37D67CEF39D2}" destId="{8AB106CC-D4A5-4F34-8D55-9743E1955509}" srcOrd="4" destOrd="0" presId="urn:microsoft.com/office/officeart/2005/8/layout/pList2"/>
    <dgm:cxn modelId="{E6BCEB32-1F95-4435-AAEF-ABB8C0595B23}" type="presParOf" srcId="{8AB106CC-D4A5-4F34-8D55-9743E1955509}" destId="{E439F31F-B1E5-41AD-A3D3-B340E9791368}" srcOrd="0" destOrd="0" presId="urn:microsoft.com/office/officeart/2005/8/layout/pList2"/>
    <dgm:cxn modelId="{6F76923C-1C69-4B97-9935-B2053A22B2D2}" type="presParOf" srcId="{8AB106CC-D4A5-4F34-8D55-9743E1955509}" destId="{5905B9B9-603C-4757-9880-20EB7F267B10}" srcOrd="1" destOrd="0" presId="urn:microsoft.com/office/officeart/2005/8/layout/pList2"/>
    <dgm:cxn modelId="{010E97AE-1CA7-499C-A9DD-AA8271CD757E}" type="presParOf" srcId="{8AB106CC-D4A5-4F34-8D55-9743E1955509}" destId="{BC9D2F52-02CE-4DA3-A0B0-2EC76CDBBB6A}"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74B10-BEAD-4318-ACCC-5545B29B220F}">
      <dsp:nvSpPr>
        <dsp:cNvPr id="0" name=""/>
        <dsp:cNvSpPr/>
      </dsp:nvSpPr>
      <dsp:spPr>
        <a:xfrm>
          <a:off x="0" y="0"/>
          <a:ext cx="9720262" cy="1810226"/>
        </a:xfrm>
        <a:prstGeom prst="roundRect">
          <a:avLst>
            <a:gd name="adj" fmla="val 10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2F7EA38-0B11-4BA7-93D0-641C9CC2E014}">
      <dsp:nvSpPr>
        <dsp:cNvPr id="0" name=""/>
        <dsp:cNvSpPr/>
      </dsp:nvSpPr>
      <dsp:spPr>
        <a:xfrm>
          <a:off x="311020" y="454493"/>
          <a:ext cx="2952765" cy="1114648"/>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16000" b="-16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649251BA-D69C-4926-BECB-F3602A632B69}">
      <dsp:nvSpPr>
        <dsp:cNvPr id="0" name=""/>
        <dsp:cNvSpPr/>
      </dsp:nvSpPr>
      <dsp:spPr>
        <a:xfrm rot="10800000">
          <a:off x="362991" y="1810226"/>
          <a:ext cx="2810712" cy="2212498"/>
        </a:xfrm>
        <a:prstGeom prst="round2SameRect">
          <a:avLst>
            <a:gd name="adj1" fmla="val 10500"/>
            <a:gd name="adj2" fmla="val 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endParaRPr lang="en-US" sz="2000" kern="1200" dirty="0"/>
        </a:p>
      </dsp:txBody>
      <dsp:txXfrm rot="10800000">
        <a:off x="431033" y="1810226"/>
        <a:ext cx="2674628" cy="2144456"/>
      </dsp:txXfrm>
    </dsp:sp>
    <dsp:sp modelId="{488F4680-8F40-4D24-A2BD-A1DC40CC0A32}">
      <dsp:nvSpPr>
        <dsp:cNvPr id="0" name=""/>
        <dsp:cNvSpPr/>
      </dsp:nvSpPr>
      <dsp:spPr>
        <a:xfrm>
          <a:off x="3530439" y="447676"/>
          <a:ext cx="2810712" cy="1100510"/>
        </a:xfrm>
        <a:prstGeom prst="roundRect">
          <a:avLst>
            <a:gd name="adj" fmla="val 10000"/>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t="-10000" b="-10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7CA6925-C0BB-4D34-8857-6A90B33370D4}">
      <dsp:nvSpPr>
        <dsp:cNvPr id="0" name=""/>
        <dsp:cNvSpPr/>
      </dsp:nvSpPr>
      <dsp:spPr>
        <a:xfrm rot="10800000">
          <a:off x="3525801" y="1810226"/>
          <a:ext cx="2810712" cy="2212498"/>
        </a:xfrm>
        <a:prstGeom prst="round2SameRect">
          <a:avLst>
            <a:gd name="adj1" fmla="val 10500"/>
            <a:gd name="adj2" fmla="val 0"/>
          </a:avLst>
        </a:prstGeom>
        <a:gradFill rotWithShape="0">
          <a:gsLst>
            <a:gs pos="0">
              <a:schemeClr val="accent4">
                <a:hueOff val="-764177"/>
                <a:satOff val="-5123"/>
                <a:lumOff val="-5295"/>
                <a:alphaOff val="0"/>
                <a:tint val="83000"/>
                <a:satMod val="100000"/>
                <a:lumMod val="100000"/>
              </a:schemeClr>
            </a:gs>
            <a:gs pos="100000">
              <a:schemeClr val="accent4">
                <a:hueOff val="-764177"/>
                <a:satOff val="-5123"/>
                <a:lumOff val="-5295"/>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endParaRPr lang="en-US" sz="2000" kern="1200" dirty="0"/>
        </a:p>
      </dsp:txBody>
      <dsp:txXfrm rot="10800000">
        <a:off x="3593843" y="1810226"/>
        <a:ext cx="2674628" cy="2144456"/>
      </dsp:txXfrm>
    </dsp:sp>
    <dsp:sp modelId="{BC9D2F52-02CE-4DA3-A0B0-2EC76CDBBB6A}">
      <dsp:nvSpPr>
        <dsp:cNvPr id="0" name=""/>
        <dsp:cNvSpPr/>
      </dsp:nvSpPr>
      <dsp:spPr>
        <a:xfrm>
          <a:off x="6599540" y="433167"/>
          <a:ext cx="2810712" cy="1146096"/>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5000" b="-25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E439F31F-B1E5-41AD-A3D3-B340E9791368}">
      <dsp:nvSpPr>
        <dsp:cNvPr id="0" name=""/>
        <dsp:cNvSpPr/>
      </dsp:nvSpPr>
      <dsp:spPr>
        <a:xfrm rot="10800000">
          <a:off x="6617585" y="1810226"/>
          <a:ext cx="2810712" cy="2212498"/>
        </a:xfrm>
        <a:prstGeom prst="round2SameRect">
          <a:avLst>
            <a:gd name="adj1" fmla="val 10500"/>
            <a:gd name="adj2" fmla="val 0"/>
          </a:avLst>
        </a:prstGeom>
        <a:gradFill rotWithShape="0">
          <a:gsLst>
            <a:gs pos="0">
              <a:schemeClr val="accent4">
                <a:hueOff val="-1528355"/>
                <a:satOff val="-10245"/>
                <a:lumOff val="-10589"/>
                <a:alphaOff val="0"/>
                <a:tint val="83000"/>
                <a:satMod val="100000"/>
                <a:lumMod val="100000"/>
              </a:schemeClr>
            </a:gs>
            <a:gs pos="100000">
              <a:schemeClr val="accent4">
                <a:hueOff val="-1528355"/>
                <a:satOff val="-10245"/>
                <a:lumOff val="-10589"/>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endParaRPr lang="en-US" sz="2000" kern="1200" dirty="0"/>
        </a:p>
      </dsp:txBody>
      <dsp:txXfrm rot="10800000">
        <a:off x="6685627" y="1810226"/>
        <a:ext cx="2674628" cy="21444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74B10-BEAD-4318-ACCC-5545B29B220F}">
      <dsp:nvSpPr>
        <dsp:cNvPr id="0" name=""/>
        <dsp:cNvSpPr/>
      </dsp:nvSpPr>
      <dsp:spPr>
        <a:xfrm>
          <a:off x="0" y="0"/>
          <a:ext cx="9720262" cy="1810226"/>
        </a:xfrm>
        <a:prstGeom prst="roundRect">
          <a:avLst>
            <a:gd name="adj" fmla="val 10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2F7EA38-0B11-4BA7-93D0-641C9CC2E014}">
      <dsp:nvSpPr>
        <dsp:cNvPr id="0" name=""/>
        <dsp:cNvSpPr/>
      </dsp:nvSpPr>
      <dsp:spPr>
        <a:xfrm>
          <a:off x="304799" y="438955"/>
          <a:ext cx="2855326" cy="1173920"/>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16000" b="-16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649251BA-D69C-4926-BECB-F3602A632B69}">
      <dsp:nvSpPr>
        <dsp:cNvPr id="0" name=""/>
        <dsp:cNvSpPr/>
      </dsp:nvSpPr>
      <dsp:spPr>
        <a:xfrm rot="10800000">
          <a:off x="291607" y="1810226"/>
          <a:ext cx="2855326" cy="2212498"/>
        </a:xfrm>
        <a:prstGeom prst="round2SameRect">
          <a:avLst>
            <a:gd name="adj1" fmla="val 10500"/>
            <a:gd name="adj2" fmla="val 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r>
            <a:rPr lang="en-US" sz="2000" kern="1200" dirty="0" smtClean="0"/>
            <a:t>what a round is</a:t>
          </a:r>
        </a:p>
        <a:p>
          <a:pPr lvl="0" algn="ctr" defTabSz="889000">
            <a:lnSpc>
              <a:spcPct val="90000"/>
            </a:lnSpc>
            <a:spcBef>
              <a:spcPct val="0"/>
            </a:spcBef>
            <a:spcAft>
              <a:spcPct val="35000"/>
            </a:spcAft>
          </a:pPr>
          <a:r>
            <a:rPr lang="en-US" sz="2000" kern="1200" dirty="0" smtClean="0"/>
            <a:t>what 4/4 time is</a:t>
          </a:r>
        </a:p>
        <a:p>
          <a:pPr lvl="0" algn="ctr" defTabSz="889000">
            <a:lnSpc>
              <a:spcPct val="90000"/>
            </a:lnSpc>
            <a:spcBef>
              <a:spcPct val="0"/>
            </a:spcBef>
            <a:spcAft>
              <a:spcPct val="35000"/>
            </a:spcAft>
          </a:pPr>
          <a:r>
            <a:rPr lang="en-US" sz="2000" kern="1200" dirty="0" smtClean="0"/>
            <a:t>what counterpoint is</a:t>
          </a:r>
        </a:p>
        <a:p>
          <a:pPr lvl="0" algn="ctr" defTabSz="889000">
            <a:lnSpc>
              <a:spcPct val="90000"/>
            </a:lnSpc>
            <a:spcBef>
              <a:spcPct val="0"/>
            </a:spcBef>
            <a:spcAft>
              <a:spcPct val="35000"/>
            </a:spcAft>
          </a:pPr>
          <a:r>
            <a:rPr lang="en-US" sz="2000" kern="1200" dirty="0" smtClean="0"/>
            <a:t>the tuning of the strings on a guitar</a:t>
          </a:r>
          <a:endParaRPr lang="en-US" sz="2000" kern="1200" dirty="0"/>
        </a:p>
      </dsp:txBody>
      <dsp:txXfrm rot="10800000">
        <a:off x="359649" y="1810226"/>
        <a:ext cx="2719242" cy="2144456"/>
      </dsp:txXfrm>
    </dsp:sp>
    <dsp:sp modelId="{488F4680-8F40-4D24-A2BD-A1DC40CC0A32}">
      <dsp:nvSpPr>
        <dsp:cNvPr id="0" name=""/>
        <dsp:cNvSpPr/>
      </dsp:nvSpPr>
      <dsp:spPr>
        <a:xfrm>
          <a:off x="3432553" y="438948"/>
          <a:ext cx="2855326" cy="1138994"/>
        </a:xfrm>
        <a:prstGeom prst="roundRect">
          <a:avLst>
            <a:gd name="adj" fmla="val 10000"/>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t="-10000" b="-10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7CA6925-C0BB-4D34-8857-6A90B33370D4}">
      <dsp:nvSpPr>
        <dsp:cNvPr id="0" name=""/>
        <dsp:cNvSpPr/>
      </dsp:nvSpPr>
      <dsp:spPr>
        <a:xfrm rot="10800000">
          <a:off x="3432467" y="1810226"/>
          <a:ext cx="2855326" cy="2212498"/>
        </a:xfrm>
        <a:prstGeom prst="round2SameRect">
          <a:avLst>
            <a:gd name="adj1" fmla="val 10500"/>
            <a:gd name="adj2" fmla="val 0"/>
          </a:avLst>
        </a:prstGeom>
        <a:gradFill rotWithShape="0">
          <a:gsLst>
            <a:gs pos="0">
              <a:schemeClr val="accent4">
                <a:hueOff val="-764177"/>
                <a:satOff val="-5123"/>
                <a:lumOff val="-5295"/>
                <a:alphaOff val="0"/>
                <a:tint val="83000"/>
                <a:satMod val="100000"/>
                <a:lumMod val="100000"/>
              </a:schemeClr>
            </a:gs>
            <a:gs pos="100000">
              <a:schemeClr val="accent4">
                <a:hueOff val="-764177"/>
                <a:satOff val="-5123"/>
                <a:lumOff val="-5295"/>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r>
            <a:rPr lang="en-US" sz="2000" kern="1200" dirty="0" smtClean="0"/>
            <a:t>to play a chromatic scale</a:t>
          </a:r>
        </a:p>
        <a:p>
          <a:pPr lvl="0" algn="ctr" defTabSz="889000">
            <a:lnSpc>
              <a:spcPct val="90000"/>
            </a:lnSpc>
            <a:spcBef>
              <a:spcPct val="0"/>
            </a:spcBef>
            <a:spcAft>
              <a:spcPct val="35000"/>
            </a:spcAft>
          </a:pPr>
          <a:r>
            <a:rPr lang="en-US" sz="2000" kern="1200" dirty="0" smtClean="0"/>
            <a:t>to breathe in the correct places</a:t>
          </a:r>
        </a:p>
        <a:p>
          <a:pPr lvl="0" algn="ctr" defTabSz="889000">
            <a:lnSpc>
              <a:spcPct val="90000"/>
            </a:lnSpc>
            <a:spcBef>
              <a:spcPct val="0"/>
            </a:spcBef>
            <a:spcAft>
              <a:spcPct val="35000"/>
            </a:spcAft>
          </a:pPr>
          <a:r>
            <a:rPr lang="en-US" sz="2000" kern="1200" dirty="0" smtClean="0"/>
            <a:t>to sing in an ensemble</a:t>
          </a:r>
        </a:p>
        <a:p>
          <a:pPr lvl="0" algn="ctr" defTabSz="889000">
            <a:lnSpc>
              <a:spcPct val="90000"/>
            </a:lnSpc>
            <a:spcBef>
              <a:spcPct val="0"/>
            </a:spcBef>
            <a:spcAft>
              <a:spcPct val="35000"/>
            </a:spcAft>
          </a:pPr>
          <a:r>
            <a:rPr lang="en-US" sz="2000" kern="1200" dirty="0" smtClean="0"/>
            <a:t>to conduct in 4/4 time</a:t>
          </a:r>
          <a:endParaRPr lang="en-US" sz="2000" kern="1200" dirty="0"/>
        </a:p>
      </dsp:txBody>
      <dsp:txXfrm rot="10800000">
        <a:off x="3500509" y="1810226"/>
        <a:ext cx="2719242" cy="2144456"/>
      </dsp:txXfrm>
    </dsp:sp>
    <dsp:sp modelId="{BC9D2F52-02CE-4DA3-A0B0-2EC76CDBBB6A}">
      <dsp:nvSpPr>
        <dsp:cNvPr id="0" name=""/>
        <dsp:cNvSpPr/>
      </dsp:nvSpPr>
      <dsp:spPr>
        <a:xfrm>
          <a:off x="6573327" y="494617"/>
          <a:ext cx="2855326" cy="1105581"/>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5000" b="-25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E439F31F-B1E5-41AD-A3D3-B340E9791368}">
      <dsp:nvSpPr>
        <dsp:cNvPr id="0" name=""/>
        <dsp:cNvSpPr/>
      </dsp:nvSpPr>
      <dsp:spPr>
        <a:xfrm rot="10800000">
          <a:off x="6573327" y="1810226"/>
          <a:ext cx="2855326" cy="2212498"/>
        </a:xfrm>
        <a:prstGeom prst="round2SameRect">
          <a:avLst>
            <a:gd name="adj1" fmla="val 10500"/>
            <a:gd name="adj2" fmla="val 0"/>
          </a:avLst>
        </a:prstGeom>
        <a:gradFill rotWithShape="0">
          <a:gsLst>
            <a:gs pos="0">
              <a:schemeClr val="accent4">
                <a:hueOff val="-1528355"/>
                <a:satOff val="-10245"/>
                <a:lumOff val="-10589"/>
                <a:alphaOff val="0"/>
                <a:tint val="83000"/>
                <a:satMod val="100000"/>
                <a:lumMod val="100000"/>
              </a:schemeClr>
            </a:gs>
            <a:gs pos="100000">
              <a:schemeClr val="accent4">
                <a:hueOff val="-1528355"/>
                <a:satOff val="-10245"/>
                <a:lumOff val="-10589"/>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r>
            <a:rPr lang="en-US" sz="2000" kern="1200" dirty="0" smtClean="0"/>
            <a:t>the expressive character of the music</a:t>
          </a:r>
        </a:p>
        <a:p>
          <a:pPr lvl="0" algn="ctr" defTabSz="889000">
            <a:lnSpc>
              <a:spcPct val="90000"/>
            </a:lnSpc>
            <a:spcBef>
              <a:spcPct val="0"/>
            </a:spcBef>
            <a:spcAft>
              <a:spcPct val="35000"/>
            </a:spcAft>
          </a:pPr>
          <a:r>
            <a:rPr lang="en-US" sz="2000" kern="1200" dirty="0" smtClean="0"/>
            <a:t>the potential of the music (what would happen if we sang it slower/detached…)</a:t>
          </a:r>
          <a:endParaRPr lang="en-US" sz="2000" kern="1200" dirty="0"/>
        </a:p>
      </dsp:txBody>
      <dsp:txXfrm rot="10800000">
        <a:off x="6641369" y="1810226"/>
        <a:ext cx="2719242" cy="2144456"/>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8BD438-A21D-449F-BBDB-97E3C8DDD558}" type="datetimeFigureOut">
              <a:rPr lang="en-GB" smtClean="0"/>
              <a:t>16/09/2020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F21311-1CC4-4674-A1A7-B5D064F8AB33}" type="slidenum">
              <a:rPr lang="en-GB" smtClean="0"/>
              <a:t>‹#›</a:t>
            </a:fld>
            <a:endParaRPr lang="en-GB"/>
          </a:p>
        </p:txBody>
      </p:sp>
    </p:spTree>
    <p:extLst>
      <p:ext uri="{BB962C8B-B14F-4D97-AF65-F5344CB8AC3E}">
        <p14:creationId xmlns:p14="http://schemas.microsoft.com/office/powerpoint/2010/main" val="634971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13622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0DE6849-51BA-4811-A488-8F5D1963A07E}"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8D48C-D61B-473F-AB23-6F287B0FB0F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9282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0DE6849-51BA-4811-A488-8F5D1963A07E}"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8D48C-D61B-473F-AB23-6F287B0FB0FF}" type="slidenum">
              <a:rPr lang="en-GB" smtClean="0"/>
              <a:t>‹#›</a:t>
            </a:fld>
            <a:endParaRPr lang="en-GB"/>
          </a:p>
        </p:txBody>
      </p:sp>
    </p:spTree>
    <p:extLst>
      <p:ext uri="{BB962C8B-B14F-4D97-AF65-F5344CB8AC3E}">
        <p14:creationId xmlns:p14="http://schemas.microsoft.com/office/powerpoint/2010/main" val="1452730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0DE6849-51BA-4811-A488-8F5D1963A07E}"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8D48C-D61B-473F-AB23-6F287B0FB0F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3426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0DE6849-51BA-4811-A488-8F5D1963A07E}" type="datetimeFigureOut">
              <a:rPr lang="en-GB" smtClean="0"/>
              <a:t>16/09/2020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E8D48C-D61B-473F-AB23-6F287B0FB0FF}" type="slidenum">
              <a:rPr lang="en-GB" smtClean="0"/>
              <a:t>‹#›</a:t>
            </a:fld>
            <a:endParaRPr lang="en-GB"/>
          </a:p>
        </p:txBody>
      </p:sp>
    </p:spTree>
    <p:extLst>
      <p:ext uri="{BB962C8B-B14F-4D97-AF65-F5344CB8AC3E}">
        <p14:creationId xmlns:p14="http://schemas.microsoft.com/office/powerpoint/2010/main" val="610506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0DE6849-51BA-4811-A488-8F5D1963A07E}" type="datetimeFigureOut">
              <a:rPr lang="en-GB" smtClean="0"/>
              <a:t>16/09/2020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E8D48C-D61B-473F-AB23-6F287B0FB0FF}" type="slidenum">
              <a:rPr lang="en-GB" smtClean="0"/>
              <a:t>‹#›</a:t>
            </a:fld>
            <a:endParaRPr lang="en-GB"/>
          </a:p>
        </p:txBody>
      </p:sp>
    </p:spTree>
    <p:extLst>
      <p:ext uri="{BB962C8B-B14F-4D97-AF65-F5344CB8AC3E}">
        <p14:creationId xmlns:p14="http://schemas.microsoft.com/office/powerpoint/2010/main" val="2706829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0DE6849-51BA-4811-A488-8F5D1963A07E}" type="datetimeFigureOut">
              <a:rPr lang="en-GB" smtClean="0"/>
              <a:t>16/09/2020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E8D48C-D61B-473F-AB23-6F287B0FB0FF}" type="slidenum">
              <a:rPr lang="en-GB" smtClean="0"/>
              <a:t>‹#›</a:t>
            </a:fld>
            <a:endParaRPr lang="en-GB"/>
          </a:p>
        </p:txBody>
      </p:sp>
    </p:spTree>
    <p:extLst>
      <p:ext uri="{BB962C8B-B14F-4D97-AF65-F5344CB8AC3E}">
        <p14:creationId xmlns:p14="http://schemas.microsoft.com/office/powerpoint/2010/main" val="91980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DE6849-51BA-4811-A488-8F5D1963A07E}" type="datetimeFigureOut">
              <a:rPr lang="en-GB" smtClean="0"/>
              <a:t>16/09/2020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E8D48C-D61B-473F-AB23-6F287B0FB0FF}" type="slidenum">
              <a:rPr lang="en-GB" smtClean="0"/>
              <a:t>‹#›</a:t>
            </a:fld>
            <a:endParaRPr lang="en-GB"/>
          </a:p>
        </p:txBody>
      </p:sp>
    </p:spTree>
    <p:extLst>
      <p:ext uri="{BB962C8B-B14F-4D97-AF65-F5344CB8AC3E}">
        <p14:creationId xmlns:p14="http://schemas.microsoft.com/office/powerpoint/2010/main" val="2155026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DE6849-51BA-4811-A488-8F5D1963A07E}" type="datetimeFigureOut">
              <a:rPr lang="en-GB" smtClean="0"/>
              <a:t>16/09/2020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E8D48C-D61B-473F-AB23-6F287B0FB0FF}" type="slidenum">
              <a:rPr lang="en-GB" smtClean="0"/>
              <a:t>‹#›</a:t>
            </a:fld>
            <a:endParaRPr lang="en-GB"/>
          </a:p>
        </p:txBody>
      </p:sp>
    </p:spTree>
    <p:extLst>
      <p:ext uri="{BB962C8B-B14F-4D97-AF65-F5344CB8AC3E}">
        <p14:creationId xmlns:p14="http://schemas.microsoft.com/office/powerpoint/2010/main" val="660038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0DE6849-51BA-4811-A488-8F5D1963A07E}" type="datetimeFigureOut">
              <a:rPr lang="en-GB" smtClean="0"/>
              <a:t>16/09/2020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E8D48C-D61B-473F-AB23-6F287B0FB0F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7391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0DE6849-51BA-4811-A488-8F5D1963A07E}"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8D48C-D61B-473F-AB23-6F287B0FB0FF}" type="slidenum">
              <a:rPr lang="en-GB" smtClean="0"/>
              <a:t>‹#›</a:t>
            </a:fld>
            <a:endParaRPr lang="en-GB"/>
          </a:p>
        </p:txBody>
      </p:sp>
    </p:spTree>
    <p:extLst>
      <p:ext uri="{BB962C8B-B14F-4D97-AF65-F5344CB8AC3E}">
        <p14:creationId xmlns:p14="http://schemas.microsoft.com/office/powerpoint/2010/main" val="491603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0DE6849-51BA-4811-A488-8F5D1963A07E}"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8D48C-D61B-473F-AB23-6F287B0FB0FF}"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213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6900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0DE6849-51BA-4811-A488-8F5D1963A07E}" type="datetimeFigureOut">
              <a:rPr lang="en-GB" smtClean="0"/>
              <a:t>16/09/2020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BE8D48C-D61B-473F-AB23-6F287B0FB0FF}"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813237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18893" y="696352"/>
            <a:ext cx="3158197" cy="1200329"/>
          </a:xfrm>
          <a:prstGeom prst="rect">
            <a:avLst/>
          </a:prstGeom>
          <a:noFill/>
        </p:spPr>
        <p:txBody>
          <a:bodyPr wrap="square" rtlCol="0">
            <a:spAutoFit/>
          </a:bodyPr>
          <a:lstStyle/>
          <a:p>
            <a:pPr algn="ctr"/>
            <a:r>
              <a:rPr lang="en-GB" sz="2400" dirty="0" err="1">
                <a:solidFill>
                  <a:schemeClr val="bg1"/>
                </a:solidFill>
              </a:rPr>
              <a:t>Cerddoriaeth</a:t>
            </a:r>
            <a:r>
              <a:rPr lang="en-GB" sz="2400" dirty="0">
                <a:solidFill>
                  <a:schemeClr val="bg1"/>
                </a:solidFill>
              </a:rPr>
              <a:t> / Music</a:t>
            </a:r>
          </a:p>
          <a:p>
            <a:pPr algn="ctr"/>
            <a:r>
              <a:rPr lang="en-GB" sz="2400" dirty="0" smtClean="0">
                <a:solidFill>
                  <a:schemeClr val="bg1"/>
                </a:solidFill>
              </a:rPr>
              <a:t>16/09/20</a:t>
            </a:r>
          </a:p>
          <a:p>
            <a:pPr algn="ctr"/>
            <a:r>
              <a:rPr lang="en-GB" sz="2400" dirty="0" smtClean="0">
                <a:solidFill>
                  <a:schemeClr val="bg1"/>
                </a:solidFill>
              </a:rPr>
              <a:t>S2</a:t>
            </a:r>
            <a:endParaRPr lang="en-GB" sz="2400" dirty="0">
              <a:solidFill>
                <a:schemeClr val="bg1"/>
              </a:solidFill>
            </a:endParaRPr>
          </a:p>
        </p:txBody>
      </p:sp>
      <p:pic>
        <p:nvPicPr>
          <p:cNvPr id="3" name="Picture 2">
            <a:extLst>
              <a:ext uri="{FF2B5EF4-FFF2-40B4-BE49-F238E27FC236}">
                <a16:creationId xmlns:a16="http://schemas.microsoft.com/office/drawing/2014/main" id="{F04B0908-E997-4676-A6D0-FECAE422FE4A}"/>
              </a:ext>
            </a:extLst>
          </p:cNvPr>
          <p:cNvPicPr>
            <a:picLocks noChangeAspect="1"/>
          </p:cNvPicPr>
          <p:nvPr/>
        </p:nvPicPr>
        <p:blipFill>
          <a:blip r:embed="rId3"/>
          <a:stretch>
            <a:fillRect/>
          </a:stretch>
        </p:blipFill>
        <p:spPr>
          <a:xfrm>
            <a:off x="238560" y="254354"/>
            <a:ext cx="1467740" cy="1434961"/>
          </a:xfrm>
          <a:prstGeom prst="rect">
            <a:avLst/>
          </a:prstGeom>
        </p:spPr>
      </p:pic>
    </p:spTree>
    <p:extLst>
      <p:ext uri="{BB962C8B-B14F-4D97-AF65-F5344CB8AC3E}">
        <p14:creationId xmlns:p14="http://schemas.microsoft.com/office/powerpoint/2010/main" val="2166310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TasK</a:t>
            </a:r>
            <a:r>
              <a:rPr lang="en-GB" dirty="0" smtClean="0"/>
              <a:t> </a:t>
            </a:r>
            <a:r>
              <a:rPr lang="en-GB" dirty="0" smtClean="0"/>
              <a:t>4 </a:t>
            </a:r>
            <a:r>
              <a:rPr lang="en-GB" dirty="0" smtClean="0"/>
              <a:t>feedback /</a:t>
            </a:r>
            <a:r>
              <a:rPr lang="en-GB" dirty="0" err="1" smtClean="0"/>
              <a:t>adborth</a:t>
            </a:r>
            <a:r>
              <a:rPr lang="en-GB" dirty="0" smtClean="0"/>
              <a:t> </a:t>
            </a:r>
            <a:r>
              <a:rPr lang="en-GB" dirty="0" err="1" smtClean="0"/>
              <a:t>tasg</a:t>
            </a:r>
            <a:r>
              <a:rPr lang="en-GB" dirty="0" smtClean="0"/>
              <a:t> </a:t>
            </a:r>
            <a:r>
              <a:rPr lang="en-GB" dirty="0" smtClean="0"/>
              <a:t>4</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61214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3412376" y="1634836"/>
            <a:ext cx="2105891" cy="19839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develop…</a:t>
            </a:r>
            <a:endParaRPr lang="en-GB" dirty="0"/>
          </a:p>
        </p:txBody>
      </p:sp>
      <p:sp>
        <p:nvSpPr>
          <p:cNvPr id="9" name="Oval 8"/>
          <p:cNvSpPr/>
          <p:nvPr/>
        </p:nvSpPr>
        <p:spPr>
          <a:xfrm>
            <a:off x="4722323" y="3697855"/>
            <a:ext cx="2105891" cy="19839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and refine musical ideas…</a:t>
            </a:r>
          </a:p>
        </p:txBody>
      </p:sp>
      <p:sp>
        <p:nvSpPr>
          <p:cNvPr id="11" name="Oval 10"/>
          <p:cNvSpPr/>
          <p:nvPr/>
        </p:nvSpPr>
        <p:spPr>
          <a:xfrm>
            <a:off x="6032270" y="1713885"/>
            <a:ext cx="2105891" cy="19839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and evaluate their work… </a:t>
            </a:r>
          </a:p>
        </p:txBody>
      </p:sp>
      <p:cxnSp>
        <p:nvCxnSpPr>
          <p:cNvPr id="13" name="Straight Arrow Connector 12"/>
          <p:cNvCxnSpPr/>
          <p:nvPr/>
        </p:nvCxnSpPr>
        <p:spPr>
          <a:xfrm flipH="1">
            <a:off x="2499361" y="2970415"/>
            <a:ext cx="1269075" cy="7274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487681" y="3485803"/>
            <a:ext cx="2310938" cy="3139321"/>
          </a:xfrm>
          <a:prstGeom prst="rect">
            <a:avLst/>
          </a:prstGeom>
          <a:noFill/>
        </p:spPr>
        <p:txBody>
          <a:bodyPr wrap="square" rtlCol="0">
            <a:spAutoFit/>
          </a:bodyPr>
          <a:lstStyle/>
          <a:p>
            <a:pPr marL="342900" indent="-342900">
              <a:buAutoNum type="arabicPeriod"/>
            </a:pPr>
            <a:r>
              <a:rPr lang="en-GB" dirty="0" smtClean="0"/>
              <a:t>create a contrasting phrase</a:t>
            </a:r>
          </a:p>
          <a:p>
            <a:pPr marL="342900" indent="-342900">
              <a:buAutoNum type="arabicPeriod"/>
            </a:pPr>
            <a:r>
              <a:rPr lang="en-GB" dirty="0"/>
              <a:t>c</a:t>
            </a:r>
            <a:r>
              <a:rPr lang="en-GB" dirty="0" smtClean="0"/>
              <a:t>reate a new section</a:t>
            </a:r>
          </a:p>
          <a:p>
            <a:pPr marL="342900" indent="-342900">
              <a:buAutoNum type="arabicPeriod"/>
            </a:pPr>
            <a:r>
              <a:rPr lang="en-GB" dirty="0"/>
              <a:t>c</a:t>
            </a:r>
            <a:r>
              <a:rPr lang="en-GB" dirty="0" smtClean="0"/>
              <a:t>hange the form, e.g. ternary / rondo</a:t>
            </a:r>
          </a:p>
          <a:p>
            <a:pPr marL="342900" indent="-342900">
              <a:buAutoNum type="arabicPeriod"/>
            </a:pPr>
            <a:r>
              <a:rPr lang="en-GB" dirty="0"/>
              <a:t>r</a:t>
            </a:r>
            <a:r>
              <a:rPr lang="en-GB" dirty="0" smtClean="0"/>
              <a:t>epetition</a:t>
            </a:r>
          </a:p>
          <a:p>
            <a:pPr marL="342900" indent="-342900">
              <a:buAutoNum type="arabicPeriod"/>
            </a:pPr>
            <a:r>
              <a:rPr lang="en-GB" dirty="0"/>
              <a:t>m</a:t>
            </a:r>
            <a:r>
              <a:rPr lang="en-GB" dirty="0" smtClean="0"/>
              <a:t>odulation</a:t>
            </a:r>
          </a:p>
          <a:p>
            <a:pPr marL="342900" indent="-342900">
              <a:buAutoNum type="arabicPeriod"/>
            </a:pPr>
            <a:r>
              <a:rPr lang="en-GB" dirty="0"/>
              <a:t>m</a:t>
            </a:r>
            <a:r>
              <a:rPr lang="en-GB" dirty="0" smtClean="0"/>
              <a:t>ajor/minor</a:t>
            </a:r>
          </a:p>
          <a:p>
            <a:pPr marL="342900" indent="-342900">
              <a:buAutoNum type="arabicPeriod"/>
            </a:pPr>
            <a:endParaRPr lang="en-GB" dirty="0"/>
          </a:p>
        </p:txBody>
      </p:sp>
      <p:cxnSp>
        <p:nvCxnSpPr>
          <p:cNvPr id="17" name="Straight Arrow Connector 16"/>
          <p:cNvCxnSpPr/>
          <p:nvPr/>
        </p:nvCxnSpPr>
        <p:spPr>
          <a:xfrm flipV="1">
            <a:off x="7381702" y="1390996"/>
            <a:ext cx="1352203" cy="6594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8652165" y="554182"/>
            <a:ext cx="3362498" cy="3139321"/>
          </a:xfrm>
          <a:prstGeom prst="rect">
            <a:avLst/>
          </a:prstGeom>
          <a:noFill/>
        </p:spPr>
        <p:txBody>
          <a:bodyPr wrap="square" rtlCol="0">
            <a:spAutoFit/>
          </a:bodyPr>
          <a:lstStyle/>
          <a:p>
            <a:pPr marL="342900" indent="-342900">
              <a:buAutoNum type="arabicPeriod"/>
            </a:pPr>
            <a:r>
              <a:rPr lang="en-GB" dirty="0" smtClean="0"/>
              <a:t>compare and contrast with another (published) piece of music in order to ‘magpie’ ideas</a:t>
            </a:r>
          </a:p>
          <a:p>
            <a:pPr marL="342900" indent="-342900">
              <a:buAutoNum type="arabicPeriod"/>
            </a:pPr>
            <a:r>
              <a:rPr lang="en-GB" dirty="0"/>
              <a:t>c</a:t>
            </a:r>
            <a:r>
              <a:rPr lang="en-GB" dirty="0" smtClean="0"/>
              <a:t>onsider the musical elements  within the piece in order to develop it further </a:t>
            </a:r>
          </a:p>
          <a:p>
            <a:pPr marL="342900" indent="-342900">
              <a:buAutoNum type="arabicPeriod"/>
            </a:pPr>
            <a:r>
              <a:rPr lang="en-GB" dirty="0" smtClean="0"/>
              <a:t>evaluate with another member of the class</a:t>
            </a:r>
          </a:p>
          <a:p>
            <a:pPr marL="342900" indent="-342900">
              <a:buAutoNum type="arabicPeriod"/>
            </a:pPr>
            <a:r>
              <a:rPr lang="en-GB" dirty="0"/>
              <a:t>e</a:t>
            </a:r>
            <a:r>
              <a:rPr lang="en-GB" dirty="0" smtClean="0"/>
              <a:t>valuate individually</a:t>
            </a:r>
          </a:p>
          <a:p>
            <a:endParaRPr lang="en-GB" dirty="0"/>
          </a:p>
        </p:txBody>
      </p:sp>
      <p:cxnSp>
        <p:nvCxnSpPr>
          <p:cNvPr id="21" name="Straight Arrow Connector 20"/>
          <p:cNvCxnSpPr/>
          <p:nvPr/>
        </p:nvCxnSpPr>
        <p:spPr>
          <a:xfrm flipV="1">
            <a:off x="6417425" y="4689840"/>
            <a:ext cx="1562793" cy="2202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8138161" y="4393152"/>
            <a:ext cx="3613266" cy="2308324"/>
          </a:xfrm>
          <a:prstGeom prst="rect">
            <a:avLst/>
          </a:prstGeom>
          <a:noFill/>
        </p:spPr>
        <p:txBody>
          <a:bodyPr wrap="square" rtlCol="0">
            <a:spAutoFit/>
          </a:bodyPr>
          <a:lstStyle/>
          <a:p>
            <a:r>
              <a:rPr lang="en-GB" dirty="0" smtClean="0"/>
              <a:t>1. repeat a sound, phrase, pattern, 2. compose an inversion</a:t>
            </a:r>
          </a:p>
          <a:p>
            <a:r>
              <a:rPr lang="en-GB" dirty="0" smtClean="0"/>
              <a:t>3. </a:t>
            </a:r>
            <a:r>
              <a:rPr lang="en-GB" dirty="0"/>
              <a:t>c</a:t>
            </a:r>
            <a:r>
              <a:rPr lang="en-GB" dirty="0" smtClean="0"/>
              <a:t>ompose a retrograde melody/rhythm</a:t>
            </a:r>
          </a:p>
          <a:p>
            <a:r>
              <a:rPr lang="en-GB" dirty="0" smtClean="0"/>
              <a:t>4. develop a rhythmic pattern</a:t>
            </a:r>
          </a:p>
          <a:p>
            <a:r>
              <a:rPr lang="en-GB" dirty="0" smtClean="0"/>
              <a:t>5. develop a melodic pattern</a:t>
            </a:r>
          </a:p>
          <a:p>
            <a:endParaRPr lang="en-GB" dirty="0" smtClean="0"/>
          </a:p>
          <a:p>
            <a:endParaRPr lang="en-GB" dirty="0"/>
          </a:p>
        </p:txBody>
      </p:sp>
      <p:sp>
        <p:nvSpPr>
          <p:cNvPr id="31" name="TextBox 30"/>
          <p:cNvSpPr txBox="1"/>
          <p:nvPr/>
        </p:nvSpPr>
        <p:spPr>
          <a:xfrm>
            <a:off x="205048" y="248396"/>
            <a:ext cx="8285017" cy="646331"/>
          </a:xfrm>
          <a:prstGeom prst="rect">
            <a:avLst/>
          </a:prstGeom>
          <a:noFill/>
          <a:ln>
            <a:solidFill>
              <a:srgbClr val="FF0000"/>
            </a:solidFill>
          </a:ln>
          <a:effectLst>
            <a:reflection blurRad="6350" stA="50000" endA="300" endPos="55000" dir="5400000" sy="-100000" algn="bl" rotWithShape="0"/>
          </a:effectLst>
        </p:spPr>
        <p:txBody>
          <a:bodyPr wrap="square" rtlCol="0">
            <a:spAutoFit/>
          </a:bodyPr>
          <a:lstStyle/>
          <a:p>
            <a:r>
              <a:rPr lang="en-GB" dirty="0" smtClean="0">
                <a:solidFill>
                  <a:srgbClr val="FF0000"/>
                </a:solidFill>
              </a:rPr>
              <a:t>Felly </a:t>
            </a:r>
            <a:r>
              <a:rPr lang="en-GB" dirty="0" err="1" smtClean="0">
                <a:solidFill>
                  <a:srgbClr val="FF0000"/>
                </a:solidFill>
              </a:rPr>
              <a:t>beth</a:t>
            </a:r>
            <a:r>
              <a:rPr lang="en-GB" dirty="0" smtClean="0">
                <a:solidFill>
                  <a:srgbClr val="FF0000"/>
                </a:solidFill>
              </a:rPr>
              <a:t> </a:t>
            </a:r>
            <a:r>
              <a:rPr lang="en-GB" dirty="0" err="1" smtClean="0">
                <a:solidFill>
                  <a:srgbClr val="FF0000"/>
                </a:solidFill>
              </a:rPr>
              <a:t>allai'r</a:t>
            </a:r>
            <a:r>
              <a:rPr lang="en-GB" dirty="0" smtClean="0">
                <a:solidFill>
                  <a:srgbClr val="FF0000"/>
                </a:solidFill>
              </a:rPr>
              <a:t> </a:t>
            </a:r>
            <a:r>
              <a:rPr lang="en-GB" dirty="0" err="1" smtClean="0">
                <a:solidFill>
                  <a:srgbClr val="FF0000"/>
                </a:solidFill>
              </a:rPr>
              <a:t>geiriau</a:t>
            </a:r>
            <a:r>
              <a:rPr lang="en-GB" dirty="0" smtClean="0">
                <a:solidFill>
                  <a:srgbClr val="FF0000"/>
                </a:solidFill>
              </a:rPr>
              <a:t> </a:t>
            </a:r>
            <a:r>
              <a:rPr lang="en-GB" dirty="0" err="1" smtClean="0">
                <a:solidFill>
                  <a:srgbClr val="FF0000"/>
                </a:solidFill>
              </a:rPr>
              <a:t>hynny</a:t>
            </a:r>
            <a:r>
              <a:rPr lang="en-GB" dirty="0" smtClean="0">
                <a:solidFill>
                  <a:srgbClr val="FF0000"/>
                </a:solidFill>
              </a:rPr>
              <a:t> ei </a:t>
            </a:r>
            <a:r>
              <a:rPr lang="en-GB" dirty="0" err="1" smtClean="0">
                <a:solidFill>
                  <a:srgbClr val="FF0000"/>
                </a:solidFill>
              </a:rPr>
              <a:t>olygu</a:t>
            </a:r>
            <a:r>
              <a:rPr lang="en-GB" dirty="0" smtClean="0">
                <a:solidFill>
                  <a:srgbClr val="FF0000"/>
                </a:solidFill>
              </a:rPr>
              <a:t> </a:t>
            </a:r>
            <a:r>
              <a:rPr lang="en-GB" dirty="0" err="1" smtClean="0">
                <a:solidFill>
                  <a:srgbClr val="FF0000"/>
                </a:solidFill>
              </a:rPr>
              <a:t>mewn</a:t>
            </a:r>
            <a:r>
              <a:rPr lang="en-GB" dirty="0" smtClean="0">
                <a:solidFill>
                  <a:srgbClr val="FF0000"/>
                </a:solidFill>
              </a:rPr>
              <a:t> </a:t>
            </a:r>
            <a:r>
              <a:rPr lang="en-GB" dirty="0" err="1" smtClean="0">
                <a:solidFill>
                  <a:srgbClr val="FF0000"/>
                </a:solidFill>
              </a:rPr>
              <a:t>gwirionedd</a:t>
            </a:r>
            <a:r>
              <a:rPr lang="en-GB" dirty="0" smtClean="0">
                <a:solidFill>
                  <a:srgbClr val="FF0000"/>
                </a:solidFill>
              </a:rPr>
              <a:t>? – </a:t>
            </a:r>
            <a:r>
              <a:rPr lang="en-GB" dirty="0" err="1" smtClean="0">
                <a:solidFill>
                  <a:srgbClr val="FF0000"/>
                </a:solidFill>
              </a:rPr>
              <a:t>gwnewch</a:t>
            </a:r>
            <a:r>
              <a:rPr lang="en-GB" dirty="0" smtClean="0">
                <a:solidFill>
                  <a:srgbClr val="FF0000"/>
                </a:solidFill>
              </a:rPr>
              <a:t> </a:t>
            </a:r>
            <a:r>
              <a:rPr lang="en-GB" dirty="0" err="1" smtClean="0">
                <a:solidFill>
                  <a:srgbClr val="FF0000"/>
                </a:solidFill>
              </a:rPr>
              <a:t>restr</a:t>
            </a:r>
            <a:r>
              <a:rPr lang="en-GB" dirty="0" smtClean="0">
                <a:solidFill>
                  <a:srgbClr val="FF0000"/>
                </a:solidFill>
              </a:rPr>
              <a:t> </a:t>
            </a:r>
            <a:r>
              <a:rPr lang="en-GB" dirty="0" err="1" smtClean="0">
                <a:solidFill>
                  <a:srgbClr val="FF0000"/>
                </a:solidFill>
              </a:rPr>
              <a:t>fel</a:t>
            </a:r>
            <a:r>
              <a:rPr lang="en-GB" dirty="0" smtClean="0">
                <a:solidFill>
                  <a:srgbClr val="FF0000"/>
                </a:solidFill>
              </a:rPr>
              <a:t> </a:t>
            </a:r>
            <a:r>
              <a:rPr lang="en-GB" dirty="0" err="1" smtClean="0">
                <a:solidFill>
                  <a:srgbClr val="FF0000"/>
                </a:solidFill>
              </a:rPr>
              <a:t>hyn</a:t>
            </a:r>
            <a:r>
              <a:rPr lang="en-GB" dirty="0" smtClean="0">
                <a:solidFill>
                  <a:srgbClr val="FF0000"/>
                </a:solidFill>
              </a:rPr>
              <a:t> (x3)</a:t>
            </a:r>
          </a:p>
          <a:p>
            <a:r>
              <a:rPr lang="en-GB" dirty="0" smtClean="0"/>
              <a:t>So what might those words actually mean? – make a list like this (x3)</a:t>
            </a:r>
            <a:endParaRPr lang="en-GB" dirty="0"/>
          </a:p>
        </p:txBody>
      </p:sp>
    </p:spTree>
    <p:extLst>
      <p:ext uri="{BB962C8B-B14F-4D97-AF65-F5344CB8AC3E}">
        <p14:creationId xmlns:p14="http://schemas.microsoft.com/office/powerpoint/2010/main" val="2298455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Key Principles in Planning for Music Learning</a:t>
            </a:r>
          </a:p>
        </p:txBody>
      </p:sp>
      <p:sp>
        <p:nvSpPr>
          <p:cNvPr id="3" name="Subtitle 2"/>
          <p:cNvSpPr>
            <a:spLocks noGrp="1"/>
          </p:cNvSpPr>
          <p:nvPr>
            <p:ph type="subTitle" idx="1"/>
          </p:nvPr>
        </p:nvSpPr>
        <p:spPr/>
        <p:txBody>
          <a:bodyPr/>
          <a:lstStyle/>
          <a:p>
            <a:endParaRPr lang="en-GB"/>
          </a:p>
        </p:txBody>
      </p:sp>
      <p:pic>
        <p:nvPicPr>
          <p:cNvPr id="4" name="Picture 3" descr="“carmen” at the royal opera house | a nomad in the land of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50578" y="4807165"/>
            <a:ext cx="2463826" cy="1768983"/>
          </a:xfrm>
          <a:prstGeom prst="rect">
            <a:avLst/>
          </a:prstGeom>
        </p:spPr>
      </p:pic>
    </p:spTree>
    <p:extLst>
      <p:ext uri="{BB962C8B-B14F-4D97-AF65-F5344CB8AC3E}">
        <p14:creationId xmlns:p14="http://schemas.microsoft.com/office/powerpoint/2010/main" val="222090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Principles in Planning for Music Learning</a:t>
            </a:r>
          </a:p>
        </p:txBody>
      </p:sp>
      <p:sp>
        <p:nvSpPr>
          <p:cNvPr id="3" name="Content Placeholder 2"/>
          <p:cNvSpPr>
            <a:spLocks noGrp="1"/>
          </p:cNvSpPr>
          <p:nvPr>
            <p:ph idx="1"/>
          </p:nvPr>
        </p:nvSpPr>
        <p:spPr/>
        <p:txBody>
          <a:bodyPr/>
          <a:lstStyle/>
          <a:p>
            <a:pPr marL="0" indent="0">
              <a:buNone/>
            </a:pPr>
            <a:r>
              <a:rPr lang="en-GB" dirty="0" smtClean="0"/>
              <a:t>It is argued that there three types of musical knowledge can be identified:</a:t>
            </a:r>
          </a:p>
          <a:p>
            <a:pPr marL="0" indent="0">
              <a:buNone/>
            </a:pPr>
            <a:r>
              <a:rPr lang="en-GB" dirty="0"/>
              <a:t>Knowledge </a:t>
            </a:r>
            <a:r>
              <a:rPr lang="en-GB" dirty="0">
                <a:solidFill>
                  <a:srgbClr val="FF0000"/>
                </a:solidFill>
              </a:rPr>
              <a:t>about</a:t>
            </a:r>
            <a:r>
              <a:rPr lang="en-GB" dirty="0"/>
              <a:t> </a:t>
            </a:r>
            <a:r>
              <a:rPr lang="en-GB" dirty="0" smtClean="0"/>
              <a:t>music</a:t>
            </a:r>
          </a:p>
          <a:p>
            <a:pPr marL="0" indent="0">
              <a:buNone/>
            </a:pPr>
            <a:r>
              <a:rPr lang="en-GB" dirty="0"/>
              <a:t>Knowledge of the ‘</a:t>
            </a:r>
            <a:r>
              <a:rPr lang="en-GB" dirty="0">
                <a:solidFill>
                  <a:srgbClr val="FF0000"/>
                </a:solidFill>
              </a:rPr>
              <a:t>how</a:t>
            </a:r>
            <a:r>
              <a:rPr lang="en-GB" dirty="0"/>
              <a:t>’ of </a:t>
            </a:r>
            <a:r>
              <a:rPr lang="en-GB" dirty="0" smtClean="0"/>
              <a:t>music</a:t>
            </a:r>
          </a:p>
          <a:p>
            <a:pPr marL="0" indent="0">
              <a:buNone/>
            </a:pPr>
            <a:r>
              <a:rPr lang="en-GB" dirty="0"/>
              <a:t>Knowledge </a:t>
            </a:r>
            <a:r>
              <a:rPr lang="en-GB" dirty="0">
                <a:solidFill>
                  <a:srgbClr val="FF0000"/>
                </a:solidFill>
              </a:rPr>
              <a:t>of </a:t>
            </a:r>
            <a:r>
              <a:rPr lang="en-GB" dirty="0" smtClean="0"/>
              <a:t>music</a:t>
            </a:r>
          </a:p>
          <a:p>
            <a:pPr marL="0" indent="0">
              <a:buNone/>
            </a:pPr>
            <a:endParaRPr lang="en-GB" dirty="0"/>
          </a:p>
          <a:p>
            <a:pPr marL="0" indent="0">
              <a:buNone/>
            </a:pPr>
            <a:r>
              <a:rPr lang="en-GB" dirty="0" smtClean="0"/>
              <a:t>Philpott (2007) adapted from Reid (1986)</a:t>
            </a:r>
            <a:endParaRPr lang="en-GB" dirty="0"/>
          </a:p>
        </p:txBody>
      </p:sp>
    </p:spTree>
    <p:extLst>
      <p:ext uri="{BB962C8B-B14F-4D97-AF65-F5344CB8AC3E}">
        <p14:creationId xmlns:p14="http://schemas.microsoft.com/office/powerpoint/2010/main" val="2170064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a:t>
            </a:r>
            <a:r>
              <a:rPr lang="en-GB" i="1" dirty="0" smtClean="0"/>
              <a:t>about</a:t>
            </a:r>
            <a:r>
              <a:rPr lang="en-GB" dirty="0" smtClean="0"/>
              <a:t>  music</a:t>
            </a:r>
            <a:r>
              <a:rPr lang="en-GB" dirty="0"/>
              <a:t/>
            </a:r>
            <a:br>
              <a:rPr lang="en-GB" dirty="0"/>
            </a:br>
            <a:r>
              <a:rPr lang="en-GB" sz="2000" dirty="0"/>
              <a:t>Philpott in Philpott &amp; </a:t>
            </a:r>
            <a:r>
              <a:rPr lang="en-GB" sz="2000" dirty="0" smtClean="0"/>
              <a:t>Spruce (2007)</a:t>
            </a:r>
            <a:endParaRPr lang="en-GB" sz="2000" dirty="0"/>
          </a:p>
        </p:txBody>
      </p:sp>
      <p:sp>
        <p:nvSpPr>
          <p:cNvPr id="3" name="Content Placeholder 2"/>
          <p:cNvSpPr>
            <a:spLocks noGrp="1"/>
          </p:cNvSpPr>
          <p:nvPr>
            <p:ph idx="1"/>
          </p:nvPr>
        </p:nvSpPr>
        <p:spPr/>
        <p:txBody>
          <a:bodyPr/>
          <a:lstStyle/>
          <a:p>
            <a:pPr marL="0" indent="0">
              <a:buNone/>
            </a:pPr>
            <a:r>
              <a:rPr lang="en-GB" dirty="0" smtClean="0"/>
              <a:t>“This might be referred to as factual knowledge. That is, factual knowledge about composers, about style, about theory, about musical concepts.” (p.29)</a:t>
            </a:r>
          </a:p>
          <a:p>
            <a:pPr marL="0" indent="0">
              <a:buNone/>
            </a:pPr>
            <a:endParaRPr lang="en-GB" dirty="0"/>
          </a:p>
          <a:p>
            <a:pPr marL="0" indent="0">
              <a:buNone/>
            </a:pPr>
            <a:r>
              <a:rPr lang="en-GB" dirty="0" smtClean="0"/>
              <a:t>“Facts about music are given meaning by real music, without which they are not distinguishable from historical or theoretical, albeit interesting, trivia.” (p.30)</a:t>
            </a:r>
            <a:endParaRPr lang="en-GB" dirty="0"/>
          </a:p>
        </p:txBody>
      </p:sp>
    </p:spTree>
    <p:extLst>
      <p:ext uri="{BB962C8B-B14F-4D97-AF65-F5344CB8AC3E}">
        <p14:creationId xmlns:p14="http://schemas.microsoft.com/office/powerpoint/2010/main" val="3133353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Knowledge of the ‘</a:t>
            </a:r>
            <a:r>
              <a:rPr lang="en-GB" i="1" dirty="0" smtClean="0"/>
              <a:t>how’ </a:t>
            </a:r>
            <a:r>
              <a:rPr lang="en-GB" dirty="0" smtClean="0"/>
              <a:t>of music (‘know how’)</a:t>
            </a:r>
            <a:r>
              <a:rPr lang="en-GB" dirty="0"/>
              <a:t/>
            </a:r>
            <a:br>
              <a:rPr lang="en-GB" dirty="0"/>
            </a:br>
            <a:r>
              <a:rPr lang="en-GB" sz="2000" dirty="0"/>
              <a:t>Philpott in Philpott &amp; </a:t>
            </a:r>
            <a:r>
              <a:rPr lang="en-GB" sz="2000" dirty="0" smtClean="0"/>
              <a:t>Spruce (2007)</a:t>
            </a:r>
            <a:endParaRPr lang="en-GB" sz="2000" dirty="0"/>
          </a:p>
        </p:txBody>
      </p:sp>
      <p:sp>
        <p:nvSpPr>
          <p:cNvPr id="3" name="Content Placeholder 2"/>
          <p:cNvSpPr>
            <a:spLocks noGrp="1"/>
          </p:cNvSpPr>
          <p:nvPr>
            <p:ph idx="1"/>
          </p:nvPr>
        </p:nvSpPr>
        <p:spPr/>
        <p:txBody>
          <a:bodyPr>
            <a:normAutofit/>
          </a:bodyPr>
          <a:lstStyle/>
          <a:p>
            <a:pPr marL="0" indent="0">
              <a:buNone/>
            </a:pPr>
            <a:r>
              <a:rPr lang="en-GB" dirty="0" smtClean="0"/>
              <a:t>Musicians might have ‘know how’ in these areas:</a:t>
            </a:r>
          </a:p>
          <a:p>
            <a:pPr>
              <a:buFont typeface="Wingdings" panose="05000000000000000000" pitchFamily="2" charset="2"/>
              <a:buChar char="Ø"/>
            </a:pPr>
            <a:r>
              <a:rPr lang="en-GB" dirty="0" smtClean="0"/>
              <a:t>Technical ‘know how’ (i.e. on an instrument)</a:t>
            </a:r>
          </a:p>
          <a:p>
            <a:pPr>
              <a:buFont typeface="Wingdings" panose="05000000000000000000" pitchFamily="2" charset="2"/>
              <a:buChar char="Ø"/>
            </a:pPr>
            <a:r>
              <a:rPr lang="en-GB" dirty="0" smtClean="0"/>
              <a:t>Technical skill (physical ability to play/sing)</a:t>
            </a:r>
          </a:p>
          <a:p>
            <a:pPr>
              <a:buFont typeface="Wingdings" panose="05000000000000000000" pitchFamily="2" charset="2"/>
              <a:buChar char="Ø"/>
            </a:pPr>
            <a:r>
              <a:rPr lang="en-GB" dirty="0" smtClean="0"/>
              <a:t>Aural discrimination (able to distinguish between sounds)</a:t>
            </a:r>
          </a:p>
          <a:p>
            <a:pPr>
              <a:buFont typeface="Wingdings" panose="05000000000000000000" pitchFamily="2" charset="2"/>
              <a:buChar char="Ø"/>
            </a:pPr>
            <a:r>
              <a:rPr lang="en-GB" dirty="0" smtClean="0"/>
              <a:t>Perceptual know how (e.g. recognising a drone)</a:t>
            </a:r>
          </a:p>
          <a:p>
            <a:pPr>
              <a:buFont typeface="Wingdings" panose="05000000000000000000" pitchFamily="2" charset="2"/>
              <a:buChar char="Ø"/>
            </a:pPr>
            <a:r>
              <a:rPr lang="en-GB" dirty="0" smtClean="0"/>
              <a:t>Presentational know how (presenting to an audience)</a:t>
            </a:r>
          </a:p>
          <a:p>
            <a:pPr>
              <a:buFont typeface="Wingdings" panose="05000000000000000000" pitchFamily="2" charset="2"/>
              <a:buChar char="Ø"/>
            </a:pPr>
            <a:r>
              <a:rPr lang="en-GB" dirty="0" smtClean="0"/>
              <a:t>Notational know how (reading and writing)</a:t>
            </a:r>
          </a:p>
          <a:p>
            <a:pPr>
              <a:buFont typeface="Wingdings" panose="05000000000000000000" pitchFamily="2" charset="2"/>
              <a:buChar char="Ø"/>
            </a:pPr>
            <a:r>
              <a:rPr lang="en-GB" dirty="0" smtClean="0"/>
              <a:t>Craft skills (knowing how to make the music sound as a composer and/or performer)</a:t>
            </a:r>
            <a:endParaRPr lang="en-GB" dirty="0"/>
          </a:p>
        </p:txBody>
      </p:sp>
    </p:spTree>
    <p:extLst>
      <p:ext uri="{BB962C8B-B14F-4D97-AF65-F5344CB8AC3E}">
        <p14:creationId xmlns:p14="http://schemas.microsoft.com/office/powerpoint/2010/main" val="700607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a:t>
            </a:r>
            <a:r>
              <a:rPr lang="en-GB" i="1" dirty="0" smtClean="0"/>
              <a:t>of</a:t>
            </a:r>
            <a:r>
              <a:rPr lang="en-GB" dirty="0" smtClean="0"/>
              <a:t>  music</a:t>
            </a:r>
            <a:r>
              <a:rPr lang="en-GB" dirty="0"/>
              <a:t/>
            </a:r>
            <a:br>
              <a:rPr lang="en-GB" dirty="0"/>
            </a:br>
            <a:r>
              <a:rPr lang="en-GB" sz="2000" dirty="0"/>
              <a:t>Philpott in Philpott &amp; </a:t>
            </a:r>
            <a:r>
              <a:rPr lang="en-GB" sz="2000" dirty="0" smtClean="0"/>
              <a:t>Spruce (2007)</a:t>
            </a:r>
            <a:endParaRPr lang="en-GB" sz="2000" dirty="0"/>
          </a:p>
        </p:txBody>
      </p:sp>
      <p:sp>
        <p:nvSpPr>
          <p:cNvPr id="3" name="Content Placeholder 2"/>
          <p:cNvSpPr>
            <a:spLocks noGrp="1"/>
          </p:cNvSpPr>
          <p:nvPr>
            <p:ph idx="1"/>
          </p:nvPr>
        </p:nvSpPr>
        <p:spPr/>
        <p:txBody>
          <a:bodyPr/>
          <a:lstStyle/>
          <a:p>
            <a:pPr marL="0" indent="0">
              <a:buNone/>
            </a:pPr>
            <a:r>
              <a:rPr lang="en-GB" dirty="0"/>
              <a:t>Philpott suggests that knowledge </a:t>
            </a:r>
            <a:r>
              <a:rPr lang="en-GB" i="1" dirty="0"/>
              <a:t>of</a:t>
            </a:r>
            <a:r>
              <a:rPr lang="en-GB" dirty="0"/>
              <a:t> music </a:t>
            </a:r>
            <a:r>
              <a:rPr lang="en-GB" dirty="0" smtClean="0"/>
              <a:t>can be developed </a:t>
            </a:r>
            <a:r>
              <a:rPr lang="en-GB" dirty="0"/>
              <a:t>when one has </a:t>
            </a:r>
            <a:r>
              <a:rPr lang="en-GB" dirty="0" smtClean="0"/>
              <a:t>an:</a:t>
            </a:r>
          </a:p>
          <a:p>
            <a:pPr marL="0" indent="0">
              <a:buNone/>
            </a:pPr>
            <a:r>
              <a:rPr lang="en-GB" dirty="0" smtClean="0"/>
              <a:t>“understanding </a:t>
            </a:r>
            <a:r>
              <a:rPr lang="en-GB" dirty="0"/>
              <a:t>relationship with the music, in the same way that we get to know a person or a face. We might not be able to say what we know or even demonstrate it yet the relationship with ‘this’ piece of music cannot be denied</a:t>
            </a:r>
            <a:r>
              <a:rPr lang="en-GB" dirty="0" smtClean="0"/>
              <a:t>.” (p.30)</a:t>
            </a:r>
          </a:p>
          <a:p>
            <a:pPr marL="0" indent="0">
              <a:buNone/>
            </a:pPr>
            <a:endParaRPr lang="en-GB" dirty="0"/>
          </a:p>
          <a:p>
            <a:pPr marL="0" indent="0">
              <a:buNone/>
            </a:pPr>
            <a:r>
              <a:rPr lang="en-GB" dirty="0" smtClean="0"/>
              <a:t>Spruce (2007) describes one’s knowledge </a:t>
            </a:r>
            <a:r>
              <a:rPr lang="en-GB" i="1" dirty="0" smtClean="0"/>
              <a:t>of</a:t>
            </a:r>
            <a:r>
              <a:rPr lang="en-GB" dirty="0" smtClean="0"/>
              <a:t> music as like getting to ‘know’ a particular wine. </a:t>
            </a:r>
            <a:endParaRPr lang="en-GB" dirty="0"/>
          </a:p>
        </p:txBody>
      </p:sp>
    </p:spTree>
    <p:extLst>
      <p:ext uri="{BB962C8B-B14F-4D97-AF65-F5344CB8AC3E}">
        <p14:creationId xmlns:p14="http://schemas.microsoft.com/office/powerpoint/2010/main" val="1893603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Knowledge </a:t>
            </a:r>
            <a:r>
              <a:rPr lang="en-GB" dirty="0" smtClean="0">
                <a:solidFill>
                  <a:srgbClr val="FF0000"/>
                </a:solidFill>
              </a:rPr>
              <a:t>about</a:t>
            </a:r>
            <a:r>
              <a:rPr lang="en-GB" dirty="0" smtClean="0"/>
              <a:t> music – factual knowledge – history, genres, theory</a:t>
            </a:r>
          </a:p>
          <a:p>
            <a:pPr marL="514350" indent="-514350">
              <a:buAutoNum type="arabicPeriod"/>
            </a:pPr>
            <a:r>
              <a:rPr lang="en-GB" dirty="0" smtClean="0"/>
              <a:t>Knowledge of the ‘</a:t>
            </a:r>
            <a:r>
              <a:rPr lang="en-GB" dirty="0" smtClean="0">
                <a:solidFill>
                  <a:srgbClr val="FF0000"/>
                </a:solidFill>
              </a:rPr>
              <a:t>how</a:t>
            </a:r>
            <a:r>
              <a:rPr lang="en-GB" dirty="0" smtClean="0"/>
              <a:t>’ of music – technical instrumental skills, aural perception, ability to read notation</a:t>
            </a:r>
          </a:p>
          <a:p>
            <a:pPr marL="514350" indent="-514350">
              <a:buAutoNum type="arabicPeriod"/>
            </a:pPr>
            <a:r>
              <a:rPr lang="en-GB" dirty="0" smtClean="0"/>
              <a:t>Knowledge </a:t>
            </a:r>
            <a:r>
              <a:rPr lang="en-GB" dirty="0" smtClean="0">
                <a:solidFill>
                  <a:srgbClr val="FF0000"/>
                </a:solidFill>
              </a:rPr>
              <a:t>of </a:t>
            </a:r>
            <a:r>
              <a:rPr lang="en-GB" dirty="0" smtClean="0"/>
              <a:t>music – actual experience of being a performer, composer, appraiser</a:t>
            </a:r>
            <a:endParaRPr lang="en-GB" dirty="0"/>
          </a:p>
        </p:txBody>
      </p:sp>
      <p:sp>
        <p:nvSpPr>
          <p:cNvPr id="4" name="TextBox 3"/>
          <p:cNvSpPr txBox="1"/>
          <p:nvPr/>
        </p:nvSpPr>
        <p:spPr>
          <a:xfrm>
            <a:off x="5781675" y="5000625"/>
            <a:ext cx="5086350" cy="369332"/>
          </a:xfrm>
          <a:prstGeom prst="rect">
            <a:avLst/>
          </a:prstGeom>
          <a:noFill/>
        </p:spPr>
        <p:txBody>
          <a:bodyPr wrap="square" rtlCol="0">
            <a:spAutoFit/>
          </a:bodyPr>
          <a:lstStyle/>
          <a:p>
            <a:r>
              <a:rPr lang="en-GB" dirty="0" smtClean="0"/>
              <a:t>Philpott </a:t>
            </a:r>
            <a:r>
              <a:rPr lang="en-GB" dirty="0"/>
              <a:t>&amp; Spruce, 2007</a:t>
            </a:r>
          </a:p>
        </p:txBody>
      </p:sp>
    </p:spTree>
    <p:extLst>
      <p:ext uri="{BB962C8B-B14F-4D97-AF65-F5344CB8AC3E}">
        <p14:creationId xmlns:p14="http://schemas.microsoft.com/office/powerpoint/2010/main" val="2129366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rgbClr val="FF0000"/>
                </a:solidFill>
              </a:rPr>
              <a:t>Tasg</a:t>
            </a:r>
            <a:r>
              <a:rPr lang="en-GB" dirty="0" smtClean="0">
                <a:solidFill>
                  <a:srgbClr val="FF0000"/>
                </a:solidFill>
              </a:rPr>
              <a:t> 4</a:t>
            </a:r>
            <a:r>
              <a:rPr lang="en-GB" dirty="0" smtClean="0"/>
              <a:t> / Task 4: Write a definition of the three types of knowledge, including examples.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8788974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854431" y="2286000"/>
            <a:ext cx="2061557" cy="369332"/>
          </a:xfrm>
          <a:prstGeom prst="rect">
            <a:avLst/>
          </a:prstGeom>
          <a:noFill/>
        </p:spPr>
        <p:txBody>
          <a:bodyPr wrap="square" rtlCol="0">
            <a:spAutoFit/>
          </a:bodyPr>
          <a:lstStyle/>
          <a:p>
            <a:r>
              <a:rPr lang="en-GB" dirty="0" smtClean="0"/>
              <a:t>Knowledge ‘about’</a:t>
            </a:r>
            <a:endParaRPr lang="en-GB" dirty="0"/>
          </a:p>
        </p:txBody>
      </p:sp>
      <p:sp>
        <p:nvSpPr>
          <p:cNvPr id="6" name="TextBox 5"/>
          <p:cNvSpPr txBox="1"/>
          <p:nvPr/>
        </p:nvSpPr>
        <p:spPr>
          <a:xfrm>
            <a:off x="4994390" y="2304704"/>
            <a:ext cx="2227811" cy="369332"/>
          </a:xfrm>
          <a:prstGeom prst="rect">
            <a:avLst/>
          </a:prstGeom>
          <a:noFill/>
        </p:spPr>
        <p:txBody>
          <a:bodyPr wrap="square" rtlCol="0">
            <a:spAutoFit/>
          </a:bodyPr>
          <a:lstStyle/>
          <a:p>
            <a:r>
              <a:rPr lang="en-GB" dirty="0" smtClean="0"/>
              <a:t>Knowledge of ‘how’</a:t>
            </a:r>
            <a:endParaRPr lang="en-GB" dirty="0"/>
          </a:p>
        </p:txBody>
      </p:sp>
      <p:sp>
        <p:nvSpPr>
          <p:cNvPr id="7" name="TextBox 6"/>
          <p:cNvSpPr txBox="1"/>
          <p:nvPr/>
        </p:nvSpPr>
        <p:spPr>
          <a:xfrm>
            <a:off x="8300603" y="2300072"/>
            <a:ext cx="2133600" cy="369332"/>
          </a:xfrm>
          <a:prstGeom prst="rect">
            <a:avLst/>
          </a:prstGeom>
          <a:noFill/>
        </p:spPr>
        <p:txBody>
          <a:bodyPr wrap="square" rtlCol="0">
            <a:spAutoFit/>
          </a:bodyPr>
          <a:lstStyle/>
          <a:p>
            <a:r>
              <a:rPr lang="en-GB" dirty="0" smtClean="0"/>
              <a:t>Knowledge ‘of’</a:t>
            </a:r>
            <a:endParaRPr lang="en-GB" dirty="0"/>
          </a:p>
        </p:txBody>
      </p:sp>
      <p:sp>
        <p:nvSpPr>
          <p:cNvPr id="3" name="TextBox 2"/>
          <p:cNvSpPr txBox="1"/>
          <p:nvPr/>
        </p:nvSpPr>
        <p:spPr>
          <a:xfrm>
            <a:off x="10434203" y="1492919"/>
            <a:ext cx="1383030" cy="461665"/>
          </a:xfrm>
          <a:prstGeom prst="rect">
            <a:avLst/>
          </a:prstGeom>
          <a:noFill/>
        </p:spPr>
        <p:txBody>
          <a:bodyPr wrap="square" rtlCol="0">
            <a:spAutoFit/>
          </a:bodyPr>
          <a:lstStyle/>
          <a:p>
            <a:r>
              <a:rPr lang="en-GB" sz="2400" dirty="0" smtClean="0">
                <a:solidFill>
                  <a:schemeClr val="accent4"/>
                </a:solidFill>
              </a:rPr>
              <a:t>3 minutes</a:t>
            </a:r>
            <a:endParaRPr lang="en-GB" sz="2400" dirty="0">
              <a:solidFill>
                <a:schemeClr val="accent4"/>
              </a:solidFill>
            </a:endParaRPr>
          </a:p>
        </p:txBody>
      </p:sp>
    </p:spTree>
    <p:extLst>
      <p:ext uri="{BB962C8B-B14F-4D97-AF65-F5344CB8AC3E}">
        <p14:creationId xmlns:p14="http://schemas.microsoft.com/office/powerpoint/2010/main" val="2788022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examples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3218511"/>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883006" y="2355619"/>
            <a:ext cx="2061557" cy="369332"/>
          </a:xfrm>
          <a:prstGeom prst="rect">
            <a:avLst/>
          </a:prstGeom>
          <a:noFill/>
        </p:spPr>
        <p:txBody>
          <a:bodyPr wrap="square" rtlCol="0">
            <a:spAutoFit/>
          </a:bodyPr>
          <a:lstStyle/>
          <a:p>
            <a:r>
              <a:rPr lang="en-GB" dirty="0" smtClean="0"/>
              <a:t>Knowledge ‘about’</a:t>
            </a:r>
            <a:endParaRPr lang="en-GB" dirty="0"/>
          </a:p>
        </p:txBody>
      </p:sp>
      <p:sp>
        <p:nvSpPr>
          <p:cNvPr id="6" name="TextBox 5"/>
          <p:cNvSpPr txBox="1"/>
          <p:nvPr/>
        </p:nvSpPr>
        <p:spPr>
          <a:xfrm>
            <a:off x="4975340" y="2355619"/>
            <a:ext cx="2227811" cy="369332"/>
          </a:xfrm>
          <a:prstGeom prst="rect">
            <a:avLst/>
          </a:prstGeom>
          <a:noFill/>
        </p:spPr>
        <p:txBody>
          <a:bodyPr wrap="square" rtlCol="0">
            <a:spAutoFit/>
          </a:bodyPr>
          <a:lstStyle/>
          <a:p>
            <a:r>
              <a:rPr lang="en-GB" dirty="0" smtClean="0"/>
              <a:t>Knowledge of ‘how’</a:t>
            </a:r>
            <a:endParaRPr lang="en-GB" dirty="0"/>
          </a:p>
        </p:txBody>
      </p:sp>
      <p:sp>
        <p:nvSpPr>
          <p:cNvPr id="7" name="TextBox 6"/>
          <p:cNvSpPr txBox="1"/>
          <p:nvPr/>
        </p:nvSpPr>
        <p:spPr>
          <a:xfrm>
            <a:off x="8162405" y="2381705"/>
            <a:ext cx="2133600" cy="369332"/>
          </a:xfrm>
          <a:prstGeom prst="rect">
            <a:avLst/>
          </a:prstGeom>
          <a:noFill/>
        </p:spPr>
        <p:txBody>
          <a:bodyPr wrap="square" rtlCol="0">
            <a:spAutoFit/>
          </a:bodyPr>
          <a:lstStyle/>
          <a:p>
            <a:r>
              <a:rPr lang="en-GB" dirty="0" smtClean="0"/>
              <a:t>Knowledge ‘of’</a:t>
            </a:r>
            <a:endParaRPr lang="en-GB" dirty="0"/>
          </a:p>
        </p:txBody>
      </p:sp>
    </p:spTree>
    <p:extLst>
      <p:ext uri="{BB962C8B-B14F-4D97-AF65-F5344CB8AC3E}">
        <p14:creationId xmlns:p14="http://schemas.microsoft.com/office/powerpoint/2010/main" val="2590331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FF0000"/>
                </a:solidFill>
              </a:rPr>
              <a:t>Tasg</a:t>
            </a:r>
            <a:r>
              <a:rPr lang="en-GB" dirty="0" smtClean="0">
                <a:solidFill>
                  <a:srgbClr val="FF0000"/>
                </a:solidFill>
              </a:rPr>
              <a:t> 5</a:t>
            </a:r>
            <a:r>
              <a:rPr lang="en-GB" dirty="0" smtClean="0"/>
              <a:t> / Task 5</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Choose </a:t>
            </a:r>
            <a:r>
              <a:rPr lang="en-GB" dirty="0"/>
              <a:t>a piece of music that you know </a:t>
            </a:r>
            <a:r>
              <a:rPr lang="en-GB" dirty="0" smtClean="0"/>
              <a:t>well - ideally one that you could use in a Key Stage 3 Music lesson.</a:t>
            </a:r>
          </a:p>
          <a:p>
            <a:pPr marL="514350" indent="-514350">
              <a:buAutoNum type="arabicPeriod"/>
            </a:pPr>
            <a:r>
              <a:rPr lang="en-GB" dirty="0" smtClean="0"/>
              <a:t>Think about </a:t>
            </a:r>
            <a:r>
              <a:rPr lang="en-GB" dirty="0"/>
              <a:t>how you came to ‘know’ this </a:t>
            </a:r>
            <a:r>
              <a:rPr lang="en-GB" dirty="0" smtClean="0"/>
              <a:t>piece of music.</a:t>
            </a:r>
          </a:p>
          <a:p>
            <a:pPr marL="514350" indent="-514350">
              <a:buAutoNum type="arabicPeriod"/>
            </a:pPr>
            <a:r>
              <a:rPr lang="en-GB" dirty="0" smtClean="0"/>
              <a:t>Analyse </a:t>
            </a:r>
            <a:r>
              <a:rPr lang="en-GB" dirty="0"/>
              <a:t>this music in terms of the three different knowledge </a:t>
            </a:r>
            <a:r>
              <a:rPr lang="en-GB" dirty="0" smtClean="0"/>
              <a:t>types</a:t>
            </a:r>
            <a:r>
              <a:rPr lang="en-GB" dirty="0"/>
              <a:t>.</a:t>
            </a:r>
          </a:p>
        </p:txBody>
      </p:sp>
      <p:sp>
        <p:nvSpPr>
          <p:cNvPr id="4" name="TextBox 3"/>
          <p:cNvSpPr txBox="1"/>
          <p:nvPr/>
        </p:nvSpPr>
        <p:spPr>
          <a:xfrm>
            <a:off x="10172700" y="6047750"/>
            <a:ext cx="1739265" cy="523220"/>
          </a:xfrm>
          <a:prstGeom prst="rect">
            <a:avLst/>
          </a:prstGeom>
          <a:noFill/>
        </p:spPr>
        <p:txBody>
          <a:bodyPr wrap="square" rtlCol="0">
            <a:spAutoFit/>
          </a:bodyPr>
          <a:lstStyle/>
          <a:p>
            <a:r>
              <a:rPr lang="en-GB" sz="2800" dirty="0" smtClean="0">
                <a:solidFill>
                  <a:schemeClr val="accent2"/>
                </a:solidFill>
              </a:rPr>
              <a:t>10 minutes</a:t>
            </a:r>
            <a:endParaRPr lang="en-GB" sz="2800" dirty="0">
              <a:solidFill>
                <a:schemeClr val="accent2"/>
              </a:solidFill>
            </a:endParaRPr>
          </a:p>
        </p:txBody>
      </p:sp>
    </p:spTree>
    <p:extLst>
      <p:ext uri="{BB962C8B-B14F-4D97-AF65-F5344CB8AC3E}">
        <p14:creationId xmlns:p14="http://schemas.microsoft.com/office/powerpoint/2010/main" val="3676923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Fautley &amp; </a:t>
            </a:r>
            <a:r>
              <a:rPr lang="en-GB" dirty="0" err="1" smtClean="0"/>
              <a:t>Daubley</a:t>
            </a:r>
            <a:r>
              <a:rPr lang="en-GB" dirty="0"/>
              <a:t> </a:t>
            </a:r>
            <a:r>
              <a:rPr lang="en-GB" dirty="0" smtClean="0"/>
              <a:t>(2019: </a:t>
            </a:r>
            <a:r>
              <a:rPr lang="en-GB" dirty="0"/>
              <a:t>2)</a:t>
            </a:r>
            <a:br>
              <a:rPr lang="en-GB" dirty="0"/>
            </a:br>
            <a:r>
              <a:rPr lang="en-GB" sz="2000" dirty="0" smtClean="0"/>
              <a:t>British Journal of </a:t>
            </a:r>
            <a:r>
              <a:rPr lang="en-GB" sz="2000" dirty="0"/>
              <a:t>Music </a:t>
            </a:r>
            <a:r>
              <a:rPr lang="en-GB" sz="2000" dirty="0" smtClean="0"/>
              <a:t>Education, </a:t>
            </a:r>
            <a:r>
              <a:rPr lang="en-GB" sz="2000" dirty="0"/>
              <a:t>2019 36:1, </a:t>
            </a:r>
            <a:r>
              <a:rPr lang="en-GB" sz="2000" dirty="0" smtClean="0"/>
              <a:t>1–4.</a:t>
            </a:r>
            <a:endParaRPr lang="en-GB" sz="2000" dirty="0"/>
          </a:p>
        </p:txBody>
      </p:sp>
      <p:sp>
        <p:nvSpPr>
          <p:cNvPr id="3" name="Content Placeholder 2"/>
          <p:cNvSpPr>
            <a:spLocks noGrp="1"/>
          </p:cNvSpPr>
          <p:nvPr>
            <p:ph idx="1"/>
          </p:nvPr>
        </p:nvSpPr>
        <p:spPr/>
        <p:txBody>
          <a:bodyPr/>
          <a:lstStyle/>
          <a:p>
            <a:pPr marL="0" indent="0">
              <a:buNone/>
            </a:pPr>
            <a:r>
              <a:rPr lang="en-GB" dirty="0" smtClean="0"/>
              <a:t>“We </a:t>
            </a:r>
            <a:r>
              <a:rPr lang="en-GB" dirty="0"/>
              <a:t>have in music education, especially in generalist music education which is the case in schools in Britain, often maintained an uneasy truce between making music, and learning about music for children and young people in classrooms. It is in this learning about music, which many would see as not encompassing musical learning at all, that </a:t>
            </a:r>
            <a:r>
              <a:rPr lang="en-GB" dirty="0">
                <a:solidFill>
                  <a:schemeClr val="accent6"/>
                </a:solidFill>
              </a:rPr>
              <a:t>hegemonic</a:t>
            </a:r>
            <a:r>
              <a:rPr lang="en-GB" dirty="0"/>
              <a:t> issues also arise. There is clearly far too much music to be able to construct a curriculum that involves listening and studying even a very small fraction of it. For every piece of music that is listened to, sung, or performed, there are millions which are not. So, in curriculum terms, what is ‘in’, and what is ‘out</a:t>
            </a:r>
            <a:r>
              <a:rPr lang="en-GB" dirty="0" smtClean="0"/>
              <a:t>’?”</a:t>
            </a:r>
            <a:endParaRPr lang="en-GB" dirty="0"/>
          </a:p>
        </p:txBody>
      </p:sp>
      <p:sp>
        <p:nvSpPr>
          <p:cNvPr id="4" name="TextBox 3"/>
          <p:cNvSpPr txBox="1"/>
          <p:nvPr/>
        </p:nvSpPr>
        <p:spPr>
          <a:xfrm>
            <a:off x="387927" y="6325862"/>
            <a:ext cx="11804073" cy="369332"/>
          </a:xfrm>
          <a:prstGeom prst="rect">
            <a:avLst/>
          </a:prstGeom>
          <a:noFill/>
        </p:spPr>
        <p:txBody>
          <a:bodyPr wrap="square" rtlCol="0">
            <a:spAutoFit/>
          </a:bodyPr>
          <a:lstStyle/>
          <a:p>
            <a:r>
              <a:rPr lang="en-GB" b="1" dirty="0" smtClean="0">
                <a:solidFill>
                  <a:schemeClr val="accent6"/>
                </a:solidFill>
              </a:rPr>
              <a:t>Hegemony</a:t>
            </a:r>
            <a:r>
              <a:rPr lang="en-GB" dirty="0">
                <a:solidFill>
                  <a:schemeClr val="accent6"/>
                </a:solidFill>
              </a:rPr>
              <a:t> is a situation in which one country, organization, or group has more power, control, or importance than </a:t>
            </a:r>
            <a:r>
              <a:rPr lang="en-GB" dirty="0" smtClean="0">
                <a:solidFill>
                  <a:schemeClr val="accent6"/>
                </a:solidFill>
              </a:rPr>
              <a:t>others.</a:t>
            </a:r>
            <a:endParaRPr lang="en-GB" dirty="0">
              <a:solidFill>
                <a:schemeClr val="accent6"/>
              </a:solidFill>
            </a:endParaRPr>
          </a:p>
        </p:txBody>
      </p:sp>
    </p:spTree>
    <p:extLst>
      <p:ext uri="{BB962C8B-B14F-4D97-AF65-F5344CB8AC3E}">
        <p14:creationId xmlns:p14="http://schemas.microsoft.com/office/powerpoint/2010/main" val="1833061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Fautley &amp; </a:t>
            </a:r>
            <a:r>
              <a:rPr lang="en-GB" dirty="0" err="1" smtClean="0"/>
              <a:t>Daubley</a:t>
            </a:r>
            <a:r>
              <a:rPr lang="en-GB" dirty="0"/>
              <a:t> </a:t>
            </a:r>
            <a:r>
              <a:rPr lang="en-GB" dirty="0" smtClean="0"/>
              <a:t>(2019: </a:t>
            </a:r>
            <a:r>
              <a:rPr lang="en-GB" dirty="0"/>
              <a:t>2)</a:t>
            </a:r>
            <a:br>
              <a:rPr lang="en-GB" dirty="0"/>
            </a:br>
            <a:r>
              <a:rPr lang="en-GB" sz="2000" dirty="0" smtClean="0"/>
              <a:t>British Journal of </a:t>
            </a:r>
            <a:r>
              <a:rPr lang="en-GB" sz="2000" dirty="0"/>
              <a:t>Music </a:t>
            </a:r>
            <a:r>
              <a:rPr lang="en-GB" sz="2000" dirty="0" smtClean="0"/>
              <a:t>Education, </a:t>
            </a:r>
            <a:r>
              <a:rPr lang="en-GB" sz="2000" dirty="0"/>
              <a:t>2019 36:1, </a:t>
            </a:r>
            <a:r>
              <a:rPr lang="en-GB" sz="2000" dirty="0" smtClean="0"/>
              <a:t>1–4.</a:t>
            </a:r>
            <a:endParaRPr lang="en-GB" sz="2000" dirty="0"/>
          </a:p>
        </p:txBody>
      </p:sp>
      <p:sp>
        <p:nvSpPr>
          <p:cNvPr id="3" name="Content Placeholder 2"/>
          <p:cNvSpPr>
            <a:spLocks noGrp="1"/>
          </p:cNvSpPr>
          <p:nvPr>
            <p:ph idx="1"/>
          </p:nvPr>
        </p:nvSpPr>
        <p:spPr/>
        <p:txBody>
          <a:bodyPr/>
          <a:lstStyle/>
          <a:p>
            <a:pPr marL="0" indent="0">
              <a:buNone/>
            </a:pPr>
            <a:r>
              <a:rPr lang="en-GB" dirty="0" smtClean="0"/>
              <a:t>“We </a:t>
            </a:r>
            <a:r>
              <a:rPr lang="en-GB" dirty="0"/>
              <a:t>have in music education, especially in generalist music education which is the case in schools in Britain, often maintained an uneasy truce between making music, and learning about music for children and young people in classrooms. It is in this learning about music, which many would see as not encompassing musical learning at all, that </a:t>
            </a:r>
            <a:r>
              <a:rPr lang="en-GB" dirty="0">
                <a:solidFill>
                  <a:schemeClr val="accent6"/>
                </a:solidFill>
              </a:rPr>
              <a:t>hegemonic</a:t>
            </a:r>
            <a:r>
              <a:rPr lang="en-GB" dirty="0"/>
              <a:t> issues also arise. There is clearly far too much music to be able to construct a curriculum that involves listening and studying even a very small fraction of it. For every piece of music that is listened to, sung, or performed, there are millions which are not. </a:t>
            </a:r>
            <a:r>
              <a:rPr lang="en-GB" dirty="0">
                <a:solidFill>
                  <a:srgbClr val="FF0000"/>
                </a:solidFill>
              </a:rPr>
              <a:t>So, in curriculum terms, what is ‘in’, and what is ‘out</a:t>
            </a:r>
            <a:r>
              <a:rPr lang="en-GB" dirty="0" smtClean="0">
                <a:solidFill>
                  <a:srgbClr val="FF0000"/>
                </a:solidFill>
              </a:rPr>
              <a:t>’?”</a:t>
            </a:r>
            <a:endParaRPr lang="en-GB" dirty="0">
              <a:solidFill>
                <a:srgbClr val="FF0000"/>
              </a:solidFill>
            </a:endParaRPr>
          </a:p>
        </p:txBody>
      </p:sp>
      <p:sp>
        <p:nvSpPr>
          <p:cNvPr id="4" name="TextBox 3"/>
          <p:cNvSpPr txBox="1"/>
          <p:nvPr/>
        </p:nvSpPr>
        <p:spPr>
          <a:xfrm>
            <a:off x="387927" y="6325862"/>
            <a:ext cx="11804073" cy="369332"/>
          </a:xfrm>
          <a:prstGeom prst="rect">
            <a:avLst/>
          </a:prstGeom>
          <a:noFill/>
        </p:spPr>
        <p:txBody>
          <a:bodyPr wrap="square" rtlCol="0">
            <a:spAutoFit/>
          </a:bodyPr>
          <a:lstStyle/>
          <a:p>
            <a:r>
              <a:rPr lang="en-GB" b="1" dirty="0" smtClean="0">
                <a:solidFill>
                  <a:schemeClr val="accent6"/>
                </a:solidFill>
              </a:rPr>
              <a:t>Hegemony</a:t>
            </a:r>
            <a:r>
              <a:rPr lang="en-GB" dirty="0">
                <a:solidFill>
                  <a:schemeClr val="accent6"/>
                </a:solidFill>
              </a:rPr>
              <a:t> is a situation in which one country, organization, or group has more power, control, or importance than </a:t>
            </a:r>
            <a:r>
              <a:rPr lang="en-GB" dirty="0" smtClean="0">
                <a:solidFill>
                  <a:schemeClr val="accent6"/>
                </a:solidFill>
              </a:rPr>
              <a:t>others.</a:t>
            </a:r>
            <a:endParaRPr lang="en-GB" dirty="0">
              <a:solidFill>
                <a:schemeClr val="accent6"/>
              </a:solidFill>
            </a:endParaRPr>
          </a:p>
        </p:txBody>
      </p:sp>
    </p:spTree>
    <p:extLst>
      <p:ext uri="{BB962C8B-B14F-4D97-AF65-F5344CB8AC3E}">
        <p14:creationId xmlns:p14="http://schemas.microsoft.com/office/powerpoint/2010/main" val="4109087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solidFill>
                  <a:srgbClr val="FF0000"/>
                </a:solidFill>
              </a:rPr>
              <a:t>Tasg</a:t>
            </a:r>
            <a:r>
              <a:rPr lang="en-GB" dirty="0" smtClean="0">
                <a:solidFill>
                  <a:srgbClr val="FF0000"/>
                </a:solidFill>
              </a:rPr>
              <a:t> 6</a:t>
            </a:r>
            <a:r>
              <a:rPr lang="en-GB" dirty="0" smtClean="0"/>
              <a:t> / Task 6</a:t>
            </a:r>
            <a:endParaRPr lang="en-GB" dirty="0"/>
          </a:p>
        </p:txBody>
      </p:sp>
      <p:sp>
        <p:nvSpPr>
          <p:cNvPr id="6" name="Content Placeholder 5"/>
          <p:cNvSpPr>
            <a:spLocks noGrp="1"/>
          </p:cNvSpPr>
          <p:nvPr>
            <p:ph sz="half" idx="1"/>
          </p:nvPr>
        </p:nvSpPr>
        <p:spPr>
          <a:xfrm>
            <a:off x="651510" y="2286000"/>
            <a:ext cx="5127497" cy="4023360"/>
          </a:xfrm>
        </p:spPr>
        <p:txBody>
          <a:bodyPr/>
          <a:lstStyle/>
          <a:p>
            <a:pPr marL="0" indent="0">
              <a:buNone/>
            </a:pPr>
            <a:r>
              <a:rPr lang="en-GB" dirty="0" err="1">
                <a:solidFill>
                  <a:srgbClr val="FF0000"/>
                </a:solidFill>
              </a:rPr>
              <a:t>Gwnewch</a:t>
            </a:r>
            <a:r>
              <a:rPr lang="en-GB" dirty="0">
                <a:solidFill>
                  <a:srgbClr val="FF0000"/>
                </a:solidFill>
              </a:rPr>
              <a:t> </a:t>
            </a:r>
            <a:r>
              <a:rPr lang="en-GB" dirty="0" err="1">
                <a:solidFill>
                  <a:srgbClr val="FF0000"/>
                </a:solidFill>
              </a:rPr>
              <a:t>restr</a:t>
            </a:r>
            <a:r>
              <a:rPr lang="en-GB" dirty="0">
                <a:solidFill>
                  <a:srgbClr val="FF0000"/>
                </a:solidFill>
              </a:rPr>
              <a:t> </a:t>
            </a:r>
            <a:r>
              <a:rPr lang="en-GB" dirty="0" err="1">
                <a:solidFill>
                  <a:srgbClr val="FF0000"/>
                </a:solidFill>
              </a:rPr>
              <a:t>o'r</a:t>
            </a:r>
            <a:r>
              <a:rPr lang="en-GB" dirty="0">
                <a:solidFill>
                  <a:srgbClr val="FF0000"/>
                </a:solidFill>
              </a:rPr>
              <a:t> </a:t>
            </a:r>
            <a:r>
              <a:rPr lang="en-GB" dirty="0" err="1">
                <a:solidFill>
                  <a:srgbClr val="FF0000"/>
                </a:solidFill>
              </a:rPr>
              <a:t>pethau</a:t>
            </a:r>
            <a:r>
              <a:rPr lang="en-GB" dirty="0">
                <a:solidFill>
                  <a:srgbClr val="FF0000"/>
                </a:solidFill>
              </a:rPr>
              <a:t> </a:t>
            </a:r>
            <a:r>
              <a:rPr lang="en-GB" dirty="0" err="1">
                <a:solidFill>
                  <a:srgbClr val="FF0000"/>
                </a:solidFill>
              </a:rPr>
              <a:t>rydych</a:t>
            </a:r>
            <a:r>
              <a:rPr lang="en-GB" dirty="0">
                <a:solidFill>
                  <a:srgbClr val="FF0000"/>
                </a:solidFill>
              </a:rPr>
              <a:t> </a:t>
            </a:r>
            <a:r>
              <a:rPr lang="en-GB" dirty="0" err="1">
                <a:solidFill>
                  <a:srgbClr val="FF0000"/>
                </a:solidFill>
              </a:rPr>
              <a:t>chi'n</a:t>
            </a:r>
            <a:r>
              <a:rPr lang="en-GB" dirty="0">
                <a:solidFill>
                  <a:srgbClr val="FF0000"/>
                </a:solidFill>
              </a:rPr>
              <a:t> </a:t>
            </a:r>
            <a:r>
              <a:rPr lang="en-GB" dirty="0" err="1">
                <a:solidFill>
                  <a:srgbClr val="FF0000"/>
                </a:solidFill>
              </a:rPr>
              <a:t>meddwl</a:t>
            </a:r>
            <a:r>
              <a:rPr lang="en-GB" dirty="0">
                <a:solidFill>
                  <a:srgbClr val="FF0000"/>
                </a:solidFill>
              </a:rPr>
              <a:t> y </a:t>
            </a:r>
            <a:r>
              <a:rPr lang="en-GB" dirty="0" err="1">
                <a:solidFill>
                  <a:srgbClr val="FF0000"/>
                </a:solidFill>
              </a:rPr>
              <a:t>dylai</a:t>
            </a:r>
            <a:r>
              <a:rPr lang="en-GB" dirty="0">
                <a:solidFill>
                  <a:srgbClr val="FF0000"/>
                </a:solidFill>
              </a:rPr>
              <a:t> plant </a:t>
            </a:r>
            <a:r>
              <a:rPr lang="en-GB" dirty="0" err="1">
                <a:solidFill>
                  <a:srgbClr val="FF0000"/>
                </a:solidFill>
              </a:rPr>
              <a:t>ddysgu</a:t>
            </a:r>
            <a:r>
              <a:rPr lang="en-GB" dirty="0">
                <a:solidFill>
                  <a:srgbClr val="FF0000"/>
                </a:solidFill>
              </a:rPr>
              <a:t> </a:t>
            </a:r>
            <a:r>
              <a:rPr lang="en-GB" dirty="0" err="1" smtClean="0">
                <a:solidFill>
                  <a:srgbClr val="FF0000"/>
                </a:solidFill>
              </a:rPr>
              <a:t>mewn</a:t>
            </a:r>
            <a:r>
              <a:rPr lang="en-GB" dirty="0" smtClean="0">
                <a:solidFill>
                  <a:srgbClr val="FF0000"/>
                </a:solidFill>
              </a:rPr>
              <a:t> </a:t>
            </a:r>
            <a:r>
              <a:rPr lang="en-GB" dirty="0" err="1">
                <a:solidFill>
                  <a:srgbClr val="FF0000"/>
                </a:solidFill>
              </a:rPr>
              <a:t>gwersi</a:t>
            </a:r>
            <a:r>
              <a:rPr lang="en-GB" dirty="0">
                <a:solidFill>
                  <a:srgbClr val="FF0000"/>
                </a:solidFill>
              </a:rPr>
              <a:t> </a:t>
            </a:r>
            <a:r>
              <a:rPr lang="en-GB" dirty="0" err="1">
                <a:solidFill>
                  <a:srgbClr val="FF0000"/>
                </a:solidFill>
              </a:rPr>
              <a:t>Cerddoriaeth</a:t>
            </a:r>
            <a:r>
              <a:rPr lang="en-GB" dirty="0">
                <a:solidFill>
                  <a:srgbClr val="FF0000"/>
                </a:solidFill>
              </a:rPr>
              <a:t> </a:t>
            </a:r>
            <a:r>
              <a:rPr lang="en-GB" dirty="0" err="1">
                <a:solidFill>
                  <a:srgbClr val="FF0000"/>
                </a:solidFill>
              </a:rPr>
              <a:t>yng</a:t>
            </a:r>
            <a:r>
              <a:rPr lang="en-GB" dirty="0">
                <a:solidFill>
                  <a:srgbClr val="FF0000"/>
                </a:solidFill>
              </a:rPr>
              <a:t> </a:t>
            </a:r>
            <a:r>
              <a:rPr lang="en-GB" dirty="0" err="1">
                <a:solidFill>
                  <a:srgbClr val="FF0000"/>
                </a:solidFill>
              </a:rPr>
              <a:t>Nghyfnod</a:t>
            </a:r>
            <a:r>
              <a:rPr lang="en-GB" dirty="0">
                <a:solidFill>
                  <a:srgbClr val="FF0000"/>
                </a:solidFill>
              </a:rPr>
              <a:t> </a:t>
            </a:r>
            <a:r>
              <a:rPr lang="en-GB" dirty="0" err="1">
                <a:solidFill>
                  <a:srgbClr val="FF0000"/>
                </a:solidFill>
              </a:rPr>
              <a:t>Allweddol</a:t>
            </a:r>
            <a:r>
              <a:rPr lang="en-GB" dirty="0">
                <a:solidFill>
                  <a:srgbClr val="FF0000"/>
                </a:solidFill>
              </a:rPr>
              <a:t> 3.</a:t>
            </a:r>
          </a:p>
        </p:txBody>
      </p:sp>
      <p:sp>
        <p:nvSpPr>
          <p:cNvPr id="7" name="Content Placeholder 6"/>
          <p:cNvSpPr>
            <a:spLocks noGrp="1"/>
          </p:cNvSpPr>
          <p:nvPr>
            <p:ph sz="half" idx="2"/>
          </p:nvPr>
        </p:nvSpPr>
        <p:spPr>
          <a:xfrm>
            <a:off x="6366510" y="2286000"/>
            <a:ext cx="4754880" cy="4023360"/>
          </a:xfrm>
        </p:spPr>
        <p:txBody>
          <a:bodyPr/>
          <a:lstStyle/>
          <a:p>
            <a:pPr marL="0" indent="0">
              <a:buNone/>
            </a:pPr>
            <a:r>
              <a:rPr lang="en-GB" dirty="0" smtClean="0"/>
              <a:t>Make a list of the things you think children should learn in Music lessons at Key Stage 3.</a:t>
            </a:r>
            <a:endParaRPr lang="en-GB" dirty="0"/>
          </a:p>
        </p:txBody>
      </p:sp>
      <p:sp>
        <p:nvSpPr>
          <p:cNvPr id="2" name="TextBox 1"/>
          <p:cNvSpPr txBox="1"/>
          <p:nvPr/>
        </p:nvSpPr>
        <p:spPr>
          <a:xfrm>
            <a:off x="4133851" y="5330916"/>
            <a:ext cx="8303132" cy="1384995"/>
          </a:xfrm>
          <a:prstGeom prst="rect">
            <a:avLst/>
          </a:prstGeom>
          <a:noFill/>
        </p:spPr>
        <p:txBody>
          <a:bodyPr wrap="square" rtlCol="0">
            <a:spAutoFit/>
          </a:bodyPr>
          <a:lstStyle/>
          <a:p>
            <a:r>
              <a:rPr lang="en-GB" sz="2800" dirty="0" smtClean="0">
                <a:solidFill>
                  <a:schemeClr val="accent2"/>
                </a:solidFill>
              </a:rPr>
              <a:t>10 minutes:</a:t>
            </a:r>
          </a:p>
          <a:p>
            <a:r>
              <a:rPr lang="en-GB" sz="2800" dirty="0" smtClean="0">
                <a:solidFill>
                  <a:schemeClr val="accent2"/>
                </a:solidFill>
              </a:rPr>
              <a:t>Make a list, then copy and paste/type onto the shared document (Title - ‘Day 2 Curriculum Shared Document’).</a:t>
            </a:r>
            <a:endParaRPr lang="en-GB" sz="2800" dirty="0">
              <a:solidFill>
                <a:schemeClr val="accent2"/>
              </a:solidFill>
            </a:endParaRPr>
          </a:p>
        </p:txBody>
      </p:sp>
    </p:spTree>
    <p:extLst>
      <p:ext uri="{BB962C8B-B14F-4D97-AF65-F5344CB8AC3E}">
        <p14:creationId xmlns:p14="http://schemas.microsoft.com/office/powerpoint/2010/main" val="1373828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Elliott (1995)</a:t>
            </a:r>
            <a:endParaRPr lang="en-GB" dirty="0"/>
          </a:p>
        </p:txBody>
      </p:sp>
      <p:sp>
        <p:nvSpPr>
          <p:cNvPr id="5" name="Content Placeholder 4"/>
          <p:cNvSpPr>
            <a:spLocks noGrp="1"/>
          </p:cNvSpPr>
          <p:nvPr>
            <p:ph idx="1"/>
          </p:nvPr>
        </p:nvSpPr>
        <p:spPr>
          <a:xfrm>
            <a:off x="775855" y="1889760"/>
            <a:ext cx="10784378" cy="4419600"/>
          </a:xfrm>
        </p:spPr>
        <p:txBody>
          <a:bodyPr>
            <a:normAutofit lnSpcReduction="10000"/>
          </a:bodyPr>
          <a:lstStyle/>
          <a:p>
            <a:pPr marL="0" indent="0">
              <a:buNone/>
            </a:pPr>
            <a:r>
              <a:rPr lang="en-GB" dirty="0" smtClean="0"/>
              <a:t>Four types of musical knowledge that gradually converge during the process of moving from ‘novice’ to ‘expert’ musician.</a:t>
            </a:r>
          </a:p>
          <a:p>
            <a:pPr>
              <a:buFont typeface="Wingdings" panose="05000000000000000000" pitchFamily="2" charset="2"/>
              <a:buChar char="v"/>
            </a:pPr>
            <a:r>
              <a:rPr lang="en-GB" dirty="0" smtClean="0"/>
              <a:t>Formal knowledge - closely related to Philpott’s ‘about’ and ‘how’ knowledge</a:t>
            </a:r>
          </a:p>
          <a:p>
            <a:pPr>
              <a:buFont typeface="Wingdings" panose="05000000000000000000" pitchFamily="2" charset="2"/>
              <a:buChar char="v"/>
            </a:pPr>
            <a:r>
              <a:rPr lang="en-GB" dirty="0" smtClean="0"/>
              <a:t>Informal knowledge - knowledge that pupils bring into school as a result of their musical </a:t>
            </a:r>
            <a:r>
              <a:rPr lang="en-GB" dirty="0" smtClean="0">
                <a:solidFill>
                  <a:schemeClr val="accent5"/>
                </a:solidFill>
              </a:rPr>
              <a:t>enculturation</a:t>
            </a:r>
          </a:p>
          <a:p>
            <a:pPr>
              <a:buFont typeface="Wingdings" panose="05000000000000000000" pitchFamily="2" charset="2"/>
              <a:buChar char="v"/>
            </a:pPr>
            <a:r>
              <a:rPr lang="en-GB" dirty="0" smtClean="0"/>
              <a:t>Intuitive knowledge - ‘knowledge’ of what feels musically ‘right’ within a particular genre (perhaps following immersion in that genre)</a:t>
            </a:r>
          </a:p>
          <a:p>
            <a:pPr>
              <a:buFont typeface="Wingdings" panose="05000000000000000000" pitchFamily="2" charset="2"/>
              <a:buChar char="v"/>
            </a:pPr>
            <a:r>
              <a:rPr lang="en-GB" dirty="0" smtClean="0"/>
              <a:t>Supervisory knowledge – knowledge that enables pupils to appraise music appropriately and make musical decisions based upon an understanding of the musical style within which they are working (perhaps linked to intuitive knowledge)</a:t>
            </a:r>
          </a:p>
          <a:p>
            <a:pPr marL="0" indent="0">
              <a:buNone/>
            </a:pPr>
            <a:endParaRPr lang="en-GB" dirty="0" smtClean="0"/>
          </a:p>
          <a:p>
            <a:pPr marL="0" indent="0">
              <a:buNone/>
            </a:pPr>
            <a:r>
              <a:rPr lang="en-GB" dirty="0" smtClean="0"/>
              <a:t>(Elliott’s informal, intuitive and supervisory are sub-divisions of Philpott’s knowledge ‘of’ music)</a:t>
            </a:r>
            <a:endParaRPr lang="en-GB" dirty="0"/>
          </a:p>
        </p:txBody>
      </p:sp>
      <p:sp>
        <p:nvSpPr>
          <p:cNvPr id="6" name="TextBox 5"/>
          <p:cNvSpPr txBox="1"/>
          <p:nvPr/>
        </p:nvSpPr>
        <p:spPr>
          <a:xfrm>
            <a:off x="1024128" y="6406342"/>
            <a:ext cx="9854461" cy="646331"/>
          </a:xfrm>
          <a:prstGeom prst="rect">
            <a:avLst/>
          </a:prstGeom>
          <a:noFill/>
        </p:spPr>
        <p:txBody>
          <a:bodyPr wrap="square" rtlCol="0">
            <a:spAutoFit/>
          </a:bodyPr>
          <a:lstStyle/>
          <a:p>
            <a:r>
              <a:rPr lang="en-GB" dirty="0">
                <a:solidFill>
                  <a:schemeClr val="accent5"/>
                </a:solidFill>
              </a:rPr>
              <a:t>Enculturation = gradual acquisition of the characteristics of the norms of a particular culture</a:t>
            </a:r>
          </a:p>
          <a:p>
            <a:endParaRPr lang="en-GB" dirty="0"/>
          </a:p>
        </p:txBody>
      </p:sp>
    </p:spTree>
    <p:extLst>
      <p:ext uri="{BB962C8B-B14F-4D97-AF65-F5344CB8AC3E}">
        <p14:creationId xmlns:p14="http://schemas.microsoft.com/office/powerpoint/2010/main" val="4194565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Knowledge types</a:t>
            </a:r>
            <a:endParaRPr lang="en-GB" dirty="0"/>
          </a:p>
        </p:txBody>
      </p:sp>
      <p:sp>
        <p:nvSpPr>
          <p:cNvPr id="3" name="Content Placeholder 2"/>
          <p:cNvSpPr>
            <a:spLocks noGrp="1"/>
          </p:cNvSpPr>
          <p:nvPr>
            <p:ph idx="1"/>
          </p:nvPr>
        </p:nvSpPr>
        <p:spPr/>
        <p:txBody>
          <a:bodyPr/>
          <a:lstStyle/>
          <a:p>
            <a:r>
              <a:rPr lang="en-GB" dirty="0" smtClean="0"/>
              <a:t>Common to these knowledge types: </a:t>
            </a:r>
          </a:p>
          <a:p>
            <a:r>
              <a:rPr lang="en-GB" dirty="0"/>
              <a:t>t</a:t>
            </a:r>
            <a:r>
              <a:rPr lang="en-GB" dirty="0" smtClean="0"/>
              <a:t>he belief that a developing relationship and understanding of music can only take place through pupils’ </a:t>
            </a:r>
            <a:r>
              <a:rPr lang="en-GB" dirty="0" smtClean="0">
                <a:solidFill>
                  <a:srgbClr val="FF0000"/>
                </a:solidFill>
              </a:rPr>
              <a:t>immersion</a:t>
            </a:r>
            <a:r>
              <a:rPr lang="en-GB" dirty="0" smtClean="0"/>
              <a:t> in music – as an: </a:t>
            </a:r>
          </a:p>
          <a:p>
            <a:pPr algn="ctr"/>
            <a:r>
              <a:rPr lang="en-GB" dirty="0"/>
              <a:t>a</a:t>
            </a:r>
            <a:r>
              <a:rPr lang="en-GB" dirty="0" smtClean="0"/>
              <a:t>udience member / composer / performer</a:t>
            </a:r>
          </a:p>
          <a:p>
            <a:pPr algn="ctr"/>
            <a:endParaRPr lang="en-GB" dirty="0" smtClean="0"/>
          </a:p>
          <a:p>
            <a:r>
              <a:rPr lang="en-GB" dirty="0" smtClean="0"/>
              <a:t>These three roles bring different, but related, perspectives to the relationship between the child and ‘music’.</a:t>
            </a:r>
            <a:endParaRPr lang="en-GB" dirty="0"/>
          </a:p>
        </p:txBody>
      </p:sp>
    </p:spTree>
    <p:extLst>
      <p:ext uri="{BB962C8B-B14F-4D97-AF65-F5344CB8AC3E}">
        <p14:creationId xmlns:p14="http://schemas.microsoft.com/office/powerpoint/2010/main" val="1573935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Theories of Musical </a:t>
            </a:r>
            <a:r>
              <a:rPr lang="en-GB" dirty="0"/>
              <a:t>d</a:t>
            </a:r>
            <a:r>
              <a:rPr lang="en-GB" dirty="0" smtClean="0"/>
              <a:t>evelopment</a:t>
            </a:r>
            <a:endParaRPr lang="en-GB" dirty="0"/>
          </a:p>
        </p:txBody>
      </p:sp>
      <p:sp>
        <p:nvSpPr>
          <p:cNvPr id="6" name="Content Placeholder 5"/>
          <p:cNvSpPr>
            <a:spLocks noGrp="1"/>
          </p:cNvSpPr>
          <p:nvPr>
            <p:ph idx="1"/>
          </p:nvPr>
        </p:nvSpPr>
        <p:spPr/>
        <p:txBody>
          <a:bodyPr/>
          <a:lstStyle/>
          <a:p>
            <a:r>
              <a:rPr lang="en-GB" dirty="0" smtClean="0"/>
              <a:t>Theories of musical development can provide a framework for understanding how the sequence of learning is important to successful teaching.</a:t>
            </a:r>
          </a:p>
          <a:p>
            <a:r>
              <a:rPr lang="en-GB" dirty="0" smtClean="0"/>
              <a:t>The wrong sequence of learning can de-motivate pupils.</a:t>
            </a:r>
          </a:p>
          <a:p>
            <a:endParaRPr lang="en-GB" dirty="0"/>
          </a:p>
          <a:p>
            <a:r>
              <a:rPr lang="en-GB" dirty="0" smtClean="0"/>
              <a:t>Different authors have written theories of musical development, 0-15+:</a:t>
            </a:r>
          </a:p>
          <a:p>
            <a:r>
              <a:rPr lang="en-GB" dirty="0" err="1"/>
              <a:t>Swanwick</a:t>
            </a:r>
            <a:r>
              <a:rPr lang="en-GB" dirty="0"/>
              <a:t> (1988</a:t>
            </a:r>
            <a:r>
              <a:rPr lang="en-GB" dirty="0" smtClean="0"/>
              <a:t>)				</a:t>
            </a:r>
            <a:r>
              <a:rPr lang="en-GB" dirty="0" err="1" smtClean="0"/>
              <a:t>Sloboda</a:t>
            </a:r>
            <a:r>
              <a:rPr lang="en-GB" dirty="0" smtClean="0"/>
              <a:t> </a:t>
            </a:r>
            <a:r>
              <a:rPr lang="en-GB" dirty="0"/>
              <a:t>(1985)</a:t>
            </a:r>
            <a:endParaRPr lang="en-GB" dirty="0" smtClean="0"/>
          </a:p>
          <a:p>
            <a:r>
              <a:rPr lang="en-GB" dirty="0"/>
              <a:t>Parsons et al. (1981</a:t>
            </a:r>
            <a:r>
              <a:rPr lang="en-GB" dirty="0" smtClean="0"/>
              <a:t>)				Ross </a:t>
            </a:r>
            <a:r>
              <a:rPr lang="en-GB" dirty="0"/>
              <a:t>(1982)</a:t>
            </a:r>
            <a:endParaRPr lang="en-GB" dirty="0" smtClean="0"/>
          </a:p>
          <a:p>
            <a:r>
              <a:rPr lang="en-GB" dirty="0" err="1"/>
              <a:t>Shuter</a:t>
            </a:r>
            <a:r>
              <a:rPr lang="en-GB" dirty="0"/>
              <a:t>-Dyson &amp; Gabriel (1981)</a:t>
            </a:r>
          </a:p>
        </p:txBody>
      </p:sp>
    </p:spTree>
    <p:extLst>
      <p:ext uri="{BB962C8B-B14F-4D97-AF65-F5344CB8AC3E}">
        <p14:creationId xmlns:p14="http://schemas.microsoft.com/office/powerpoint/2010/main" val="2935327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Swanwick</a:t>
            </a:r>
            <a:r>
              <a:rPr lang="en-GB" dirty="0" smtClean="0"/>
              <a:t> (1988)</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29383505"/>
              </p:ext>
            </p:extLst>
          </p:nvPr>
        </p:nvGraphicFramePr>
        <p:xfrm>
          <a:off x="845820" y="1988820"/>
          <a:ext cx="10687050" cy="4206239"/>
        </p:xfrm>
        <a:graphic>
          <a:graphicData uri="http://schemas.openxmlformats.org/drawingml/2006/table">
            <a:tbl>
              <a:tblPr firstRow="1" bandRow="1">
                <a:tableStyleId>{5C22544A-7EE6-4342-B048-85BDC9FD1C3A}</a:tableStyleId>
              </a:tblPr>
              <a:tblGrid>
                <a:gridCol w="1031527">
                  <a:extLst>
                    <a:ext uri="{9D8B030D-6E8A-4147-A177-3AD203B41FA5}">
                      <a16:colId xmlns:a16="http://schemas.microsoft.com/office/drawing/2014/main" val="1555752758"/>
                    </a:ext>
                  </a:extLst>
                </a:gridCol>
                <a:gridCol w="9655523">
                  <a:extLst>
                    <a:ext uri="{9D8B030D-6E8A-4147-A177-3AD203B41FA5}">
                      <a16:colId xmlns:a16="http://schemas.microsoft.com/office/drawing/2014/main" val="3841814057"/>
                    </a:ext>
                  </a:extLst>
                </a:gridCol>
              </a:tblGrid>
              <a:tr h="529171">
                <a:tc>
                  <a:txBody>
                    <a:bodyPr/>
                    <a:lstStyle/>
                    <a:p>
                      <a:r>
                        <a:rPr lang="en-GB" dirty="0" smtClean="0"/>
                        <a:t>Age</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Development</a:t>
                      </a:r>
                    </a:p>
                  </a:txBody>
                  <a:tcPr/>
                </a:tc>
                <a:extLst>
                  <a:ext uri="{0D108BD9-81ED-4DB2-BD59-A6C34878D82A}">
                    <a16:rowId xmlns:a16="http://schemas.microsoft.com/office/drawing/2014/main" val="714105502"/>
                  </a:ext>
                </a:extLst>
              </a:tr>
              <a:tr h="919267">
                <a:tc>
                  <a:txBody>
                    <a:bodyPr/>
                    <a:lstStyle/>
                    <a:p>
                      <a:r>
                        <a:rPr lang="en-GB" dirty="0" smtClean="0"/>
                        <a:t>0-4</a:t>
                      </a:r>
                      <a:endParaRPr lang="en-GB" dirty="0"/>
                    </a:p>
                  </a:txBody>
                  <a:tcPr/>
                </a:tc>
                <a:tc>
                  <a:txBody>
                    <a:bodyPr/>
                    <a:lstStyle/>
                    <a:p>
                      <a:r>
                        <a:rPr lang="en-GB" b="1" dirty="0" smtClean="0"/>
                        <a:t>Materials</a:t>
                      </a:r>
                      <a:r>
                        <a:rPr lang="en-GB" dirty="0" smtClean="0"/>
                        <a:t>: interested by extremes</a:t>
                      </a:r>
                      <a:r>
                        <a:rPr lang="en-GB" baseline="0" dirty="0" smtClean="0"/>
                        <a:t> of sound, e.g. loud/quiet, different instrument sounds / Exploration of instruments</a:t>
                      </a:r>
                      <a:endParaRPr lang="en-GB" dirty="0"/>
                    </a:p>
                  </a:txBody>
                  <a:tcPr/>
                </a:tc>
                <a:extLst>
                  <a:ext uri="{0D108BD9-81ED-4DB2-BD59-A6C34878D82A}">
                    <a16:rowId xmlns:a16="http://schemas.microsoft.com/office/drawing/2014/main" val="605772774"/>
                  </a:ext>
                </a:extLst>
              </a:tr>
              <a:tr h="919267">
                <a:tc>
                  <a:txBody>
                    <a:bodyPr/>
                    <a:lstStyle/>
                    <a:p>
                      <a:r>
                        <a:rPr lang="en-GB" dirty="0" smtClean="0"/>
                        <a:t>5-9</a:t>
                      </a:r>
                      <a:endParaRPr lang="en-GB" dirty="0"/>
                    </a:p>
                  </a:txBody>
                  <a:tcPr/>
                </a:tc>
                <a:tc>
                  <a:txBody>
                    <a:bodyPr/>
                    <a:lstStyle/>
                    <a:p>
                      <a:r>
                        <a:rPr lang="en-GB" b="1" dirty="0" smtClean="0"/>
                        <a:t>Expression</a:t>
                      </a:r>
                      <a:r>
                        <a:rPr lang="en-GB" dirty="0" smtClean="0"/>
                        <a:t>: able to make gross musical gestures, e.g.</a:t>
                      </a:r>
                      <a:r>
                        <a:rPr lang="en-GB" baseline="0" dirty="0" smtClean="0"/>
                        <a:t> loudness in songs; </a:t>
                      </a:r>
                      <a:br>
                        <a:rPr lang="en-GB" baseline="0" dirty="0" smtClean="0"/>
                      </a:br>
                      <a:r>
                        <a:rPr lang="en-GB" baseline="0" dirty="0" smtClean="0"/>
                        <a:t>Later, musical conventions appear, e.g. able to recognise metrical 4-bar units</a:t>
                      </a:r>
                      <a:endParaRPr lang="en-GB" dirty="0"/>
                    </a:p>
                  </a:txBody>
                  <a:tcPr/>
                </a:tc>
                <a:extLst>
                  <a:ext uri="{0D108BD9-81ED-4DB2-BD59-A6C34878D82A}">
                    <a16:rowId xmlns:a16="http://schemas.microsoft.com/office/drawing/2014/main" val="1771363370"/>
                  </a:ext>
                </a:extLst>
              </a:tr>
              <a:tr h="919267">
                <a:tc>
                  <a:txBody>
                    <a:bodyPr/>
                    <a:lstStyle/>
                    <a:p>
                      <a:r>
                        <a:rPr lang="en-GB" dirty="0" smtClean="0"/>
                        <a:t>10-15</a:t>
                      </a:r>
                      <a:endParaRPr lang="en-GB" dirty="0"/>
                    </a:p>
                  </a:txBody>
                  <a:tcPr/>
                </a:tc>
                <a:tc>
                  <a:txBody>
                    <a:bodyPr/>
                    <a:lstStyle/>
                    <a:p>
                      <a:r>
                        <a:rPr lang="en-GB" b="1" dirty="0" smtClean="0"/>
                        <a:t>Form</a:t>
                      </a:r>
                      <a:r>
                        <a:rPr lang="en-GB" dirty="0" smtClean="0"/>
                        <a:t>: experiment with structure, e.g. contrast, repetition;</a:t>
                      </a:r>
                    </a:p>
                    <a:p>
                      <a:r>
                        <a:rPr lang="en-GB" dirty="0" smtClean="0"/>
                        <a:t>Later, a liking</a:t>
                      </a:r>
                      <a:r>
                        <a:rPr lang="en-GB" baseline="0" dirty="0" smtClean="0"/>
                        <a:t> for authentic structures within immediate culture, e.g. pop songs</a:t>
                      </a:r>
                      <a:endParaRPr lang="en-GB" dirty="0"/>
                    </a:p>
                  </a:txBody>
                  <a:tcPr/>
                </a:tc>
                <a:extLst>
                  <a:ext uri="{0D108BD9-81ED-4DB2-BD59-A6C34878D82A}">
                    <a16:rowId xmlns:a16="http://schemas.microsoft.com/office/drawing/2014/main" val="1893261950"/>
                  </a:ext>
                </a:extLst>
              </a:tr>
              <a:tr h="919267">
                <a:tc>
                  <a:txBody>
                    <a:bodyPr/>
                    <a:lstStyle/>
                    <a:p>
                      <a:r>
                        <a:rPr lang="en-GB" dirty="0" smtClean="0"/>
                        <a:t>15+</a:t>
                      </a:r>
                      <a:endParaRPr lang="en-GB" dirty="0"/>
                    </a:p>
                  </a:txBody>
                  <a:tcPr/>
                </a:tc>
                <a:tc>
                  <a:txBody>
                    <a:bodyPr/>
                    <a:lstStyle/>
                    <a:p>
                      <a:r>
                        <a:rPr lang="en-GB" b="1" dirty="0" smtClean="0"/>
                        <a:t>Value</a:t>
                      </a:r>
                      <a:r>
                        <a:rPr lang="en-GB" dirty="0" smtClean="0"/>
                        <a:t>: music</a:t>
                      </a:r>
                      <a:r>
                        <a:rPr lang="en-GB" baseline="0" dirty="0" smtClean="0"/>
                        <a:t> becomes special, personal significance</a:t>
                      </a:r>
                    </a:p>
                    <a:p>
                      <a:r>
                        <a:rPr lang="en-GB" baseline="0" dirty="0" smtClean="0"/>
                        <a:t>Can reason or argue in relation to own and/or others’ work</a:t>
                      </a:r>
                      <a:endParaRPr lang="en-GB" dirty="0"/>
                    </a:p>
                  </a:txBody>
                  <a:tcPr/>
                </a:tc>
                <a:extLst>
                  <a:ext uri="{0D108BD9-81ED-4DB2-BD59-A6C34878D82A}">
                    <a16:rowId xmlns:a16="http://schemas.microsoft.com/office/drawing/2014/main" val="1647373028"/>
                  </a:ext>
                </a:extLst>
              </a:tr>
            </a:tbl>
          </a:graphicData>
        </a:graphic>
      </p:graphicFrame>
    </p:spTree>
    <p:extLst>
      <p:ext uri="{BB962C8B-B14F-4D97-AF65-F5344CB8AC3E}">
        <p14:creationId xmlns:p14="http://schemas.microsoft.com/office/powerpoint/2010/main" val="899344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Parsons et al. (1981)</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11798217"/>
              </p:ext>
            </p:extLst>
          </p:nvPr>
        </p:nvGraphicFramePr>
        <p:xfrm>
          <a:off x="777240" y="2084834"/>
          <a:ext cx="10709910" cy="2567175"/>
        </p:xfrm>
        <a:graphic>
          <a:graphicData uri="http://schemas.openxmlformats.org/drawingml/2006/table">
            <a:tbl>
              <a:tblPr firstRow="1" bandRow="1">
                <a:tableStyleId>{5C22544A-7EE6-4342-B048-85BDC9FD1C3A}</a:tableStyleId>
              </a:tblPr>
              <a:tblGrid>
                <a:gridCol w="1033735">
                  <a:extLst>
                    <a:ext uri="{9D8B030D-6E8A-4147-A177-3AD203B41FA5}">
                      <a16:colId xmlns:a16="http://schemas.microsoft.com/office/drawing/2014/main" val="1555752758"/>
                    </a:ext>
                  </a:extLst>
                </a:gridCol>
                <a:gridCol w="9676175">
                  <a:extLst>
                    <a:ext uri="{9D8B030D-6E8A-4147-A177-3AD203B41FA5}">
                      <a16:colId xmlns:a16="http://schemas.microsoft.com/office/drawing/2014/main" val="3841814057"/>
                    </a:ext>
                  </a:extLst>
                </a:gridCol>
              </a:tblGrid>
              <a:tr h="513435">
                <a:tc>
                  <a:txBody>
                    <a:bodyPr/>
                    <a:lstStyle/>
                    <a:p>
                      <a:r>
                        <a:rPr lang="en-GB" dirty="0" smtClean="0"/>
                        <a:t>Age</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Development</a:t>
                      </a:r>
                    </a:p>
                  </a:txBody>
                  <a:tcPr/>
                </a:tc>
                <a:extLst>
                  <a:ext uri="{0D108BD9-81ED-4DB2-BD59-A6C34878D82A}">
                    <a16:rowId xmlns:a16="http://schemas.microsoft.com/office/drawing/2014/main" val="714105502"/>
                  </a:ext>
                </a:extLst>
              </a:tr>
              <a:tr h="513435">
                <a:tc>
                  <a:txBody>
                    <a:bodyPr/>
                    <a:lstStyle/>
                    <a:p>
                      <a:r>
                        <a:rPr lang="en-GB" dirty="0" smtClean="0"/>
                        <a:t>0-4</a:t>
                      </a:r>
                      <a:endParaRPr lang="en-GB" dirty="0"/>
                    </a:p>
                  </a:txBody>
                  <a:tcPr/>
                </a:tc>
                <a:tc>
                  <a:txBody>
                    <a:bodyPr/>
                    <a:lstStyle/>
                    <a:p>
                      <a:r>
                        <a:rPr lang="en-GB" dirty="0" smtClean="0"/>
                        <a:t>Not</a:t>
                      </a:r>
                      <a:r>
                        <a:rPr lang="en-GB" baseline="0" dirty="0" smtClean="0"/>
                        <a:t> included</a:t>
                      </a:r>
                      <a:endParaRPr lang="en-GB" dirty="0"/>
                    </a:p>
                  </a:txBody>
                  <a:tcPr/>
                </a:tc>
                <a:extLst>
                  <a:ext uri="{0D108BD9-81ED-4DB2-BD59-A6C34878D82A}">
                    <a16:rowId xmlns:a16="http://schemas.microsoft.com/office/drawing/2014/main" val="605772774"/>
                  </a:ext>
                </a:extLst>
              </a:tr>
              <a:tr h="513435">
                <a:tc>
                  <a:txBody>
                    <a:bodyPr/>
                    <a:lstStyle/>
                    <a:p>
                      <a:r>
                        <a:rPr lang="en-GB" dirty="0" smtClean="0"/>
                        <a:t>5-9</a:t>
                      </a:r>
                      <a:endParaRPr lang="en-GB" dirty="0"/>
                    </a:p>
                  </a:txBody>
                  <a:tcPr/>
                </a:tc>
                <a:tc>
                  <a:txBody>
                    <a:bodyPr/>
                    <a:lstStyle/>
                    <a:p>
                      <a:r>
                        <a:rPr lang="en-GB" dirty="0" smtClean="0"/>
                        <a:t>See artistic objects in terms of their own experience</a:t>
                      </a:r>
                      <a:endParaRPr lang="en-GB" dirty="0"/>
                    </a:p>
                  </a:txBody>
                  <a:tcPr/>
                </a:tc>
                <a:extLst>
                  <a:ext uri="{0D108BD9-81ED-4DB2-BD59-A6C34878D82A}">
                    <a16:rowId xmlns:a16="http://schemas.microsoft.com/office/drawing/2014/main" val="1771363370"/>
                  </a:ext>
                </a:extLst>
              </a:tr>
              <a:tr h="513435">
                <a:tc>
                  <a:txBody>
                    <a:bodyPr/>
                    <a:lstStyle/>
                    <a:p>
                      <a:r>
                        <a:rPr lang="en-GB" dirty="0" smtClean="0"/>
                        <a:t>10-15</a:t>
                      </a:r>
                      <a:endParaRPr lang="en-GB" dirty="0"/>
                    </a:p>
                  </a:txBody>
                  <a:tcPr/>
                </a:tc>
                <a:tc>
                  <a:txBody>
                    <a:bodyPr/>
                    <a:lstStyle/>
                    <a:p>
                      <a:r>
                        <a:rPr lang="en-GB" dirty="0" smtClean="0"/>
                        <a:t>Understanding</a:t>
                      </a:r>
                      <a:r>
                        <a:rPr lang="en-GB" baseline="0" dirty="0" smtClean="0"/>
                        <a:t> of ‘rules’ of artistic symbols</a:t>
                      </a:r>
                      <a:endParaRPr lang="en-GB" dirty="0"/>
                    </a:p>
                  </a:txBody>
                  <a:tcPr/>
                </a:tc>
                <a:extLst>
                  <a:ext uri="{0D108BD9-81ED-4DB2-BD59-A6C34878D82A}">
                    <a16:rowId xmlns:a16="http://schemas.microsoft.com/office/drawing/2014/main" val="1893261950"/>
                  </a:ext>
                </a:extLst>
              </a:tr>
              <a:tr h="513435">
                <a:tc>
                  <a:txBody>
                    <a:bodyPr/>
                    <a:lstStyle/>
                    <a:p>
                      <a:r>
                        <a:rPr lang="en-GB" dirty="0" smtClean="0"/>
                        <a:t>15+</a:t>
                      </a:r>
                      <a:endParaRPr lang="en-GB" dirty="0"/>
                    </a:p>
                  </a:txBody>
                  <a:tcPr/>
                </a:tc>
                <a:tc>
                  <a:txBody>
                    <a:bodyPr/>
                    <a:lstStyle/>
                    <a:p>
                      <a:r>
                        <a:rPr lang="en-GB" dirty="0" smtClean="0"/>
                        <a:t>Understand</a:t>
                      </a:r>
                      <a:r>
                        <a:rPr lang="en-GB" baseline="0" dirty="0" smtClean="0"/>
                        <a:t> that a wide variety of traditions and styles exist</a:t>
                      </a:r>
                      <a:endParaRPr lang="en-GB" dirty="0"/>
                    </a:p>
                  </a:txBody>
                  <a:tcPr/>
                </a:tc>
                <a:extLst>
                  <a:ext uri="{0D108BD9-81ED-4DB2-BD59-A6C34878D82A}">
                    <a16:rowId xmlns:a16="http://schemas.microsoft.com/office/drawing/2014/main" val="1647373028"/>
                  </a:ext>
                </a:extLst>
              </a:tr>
            </a:tbl>
          </a:graphicData>
        </a:graphic>
      </p:graphicFrame>
    </p:spTree>
    <p:extLst>
      <p:ext uri="{BB962C8B-B14F-4D97-AF65-F5344CB8AC3E}">
        <p14:creationId xmlns:p14="http://schemas.microsoft.com/office/powerpoint/2010/main" val="658903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Shuter</a:t>
            </a:r>
            <a:r>
              <a:rPr lang="en-GB" dirty="0" smtClean="0"/>
              <a:t>-Dyson &amp; Gabriel (1981)</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70185529"/>
              </p:ext>
            </p:extLst>
          </p:nvPr>
        </p:nvGraphicFramePr>
        <p:xfrm>
          <a:off x="742950" y="2171701"/>
          <a:ext cx="10652760" cy="3017564"/>
        </p:xfrm>
        <a:graphic>
          <a:graphicData uri="http://schemas.openxmlformats.org/drawingml/2006/table">
            <a:tbl>
              <a:tblPr firstRow="1" bandRow="1">
                <a:tableStyleId>{5C22544A-7EE6-4342-B048-85BDC9FD1C3A}</a:tableStyleId>
              </a:tblPr>
              <a:tblGrid>
                <a:gridCol w="1028218">
                  <a:extLst>
                    <a:ext uri="{9D8B030D-6E8A-4147-A177-3AD203B41FA5}">
                      <a16:colId xmlns:a16="http://schemas.microsoft.com/office/drawing/2014/main" val="1555752758"/>
                    </a:ext>
                  </a:extLst>
                </a:gridCol>
                <a:gridCol w="9624542">
                  <a:extLst>
                    <a:ext uri="{9D8B030D-6E8A-4147-A177-3AD203B41FA5}">
                      <a16:colId xmlns:a16="http://schemas.microsoft.com/office/drawing/2014/main" val="3841814057"/>
                    </a:ext>
                  </a:extLst>
                </a:gridCol>
              </a:tblGrid>
              <a:tr h="434294">
                <a:tc>
                  <a:txBody>
                    <a:bodyPr/>
                    <a:lstStyle/>
                    <a:p>
                      <a:r>
                        <a:rPr lang="en-GB" dirty="0" smtClean="0"/>
                        <a:t>Age</a:t>
                      </a:r>
                      <a:endParaRPr lang="en-GB" dirty="0"/>
                    </a:p>
                  </a:txBody>
                  <a:tcPr/>
                </a:tc>
                <a:tc>
                  <a:txBody>
                    <a:bodyPr/>
                    <a:lstStyle/>
                    <a:p>
                      <a:r>
                        <a:rPr lang="en-GB" dirty="0" smtClean="0"/>
                        <a:t>Development</a:t>
                      </a:r>
                      <a:endParaRPr lang="en-GB" dirty="0"/>
                    </a:p>
                  </a:txBody>
                  <a:tcPr/>
                </a:tc>
                <a:extLst>
                  <a:ext uri="{0D108BD9-81ED-4DB2-BD59-A6C34878D82A}">
                    <a16:rowId xmlns:a16="http://schemas.microsoft.com/office/drawing/2014/main" val="714105502"/>
                  </a:ext>
                </a:extLst>
              </a:tr>
              <a:tr h="754448">
                <a:tc>
                  <a:txBody>
                    <a:bodyPr/>
                    <a:lstStyle/>
                    <a:p>
                      <a:r>
                        <a:rPr lang="en-GB" dirty="0" smtClean="0"/>
                        <a:t>0-4</a:t>
                      </a:r>
                      <a:endParaRPr lang="en-GB" dirty="0"/>
                    </a:p>
                  </a:txBody>
                  <a:tcPr/>
                </a:tc>
                <a:tc>
                  <a:txBody>
                    <a:bodyPr/>
                    <a:lstStyle/>
                    <a:p>
                      <a:r>
                        <a:rPr lang="en-GB" dirty="0" smtClean="0"/>
                        <a:t>0-1 – children react to sounds;</a:t>
                      </a:r>
                    </a:p>
                    <a:p>
                      <a:r>
                        <a:rPr lang="en-GB" dirty="0" smtClean="0"/>
                        <a:t>2-3 – children reproduce parts of songs</a:t>
                      </a:r>
                      <a:endParaRPr lang="en-GB" dirty="0"/>
                    </a:p>
                  </a:txBody>
                  <a:tcPr/>
                </a:tc>
                <a:extLst>
                  <a:ext uri="{0D108BD9-81ED-4DB2-BD59-A6C34878D82A}">
                    <a16:rowId xmlns:a16="http://schemas.microsoft.com/office/drawing/2014/main" val="605772774"/>
                  </a:ext>
                </a:extLst>
              </a:tr>
              <a:tr h="434294">
                <a:tc>
                  <a:txBody>
                    <a:bodyPr/>
                    <a:lstStyle/>
                    <a:p>
                      <a:r>
                        <a:rPr lang="en-GB" dirty="0" smtClean="0"/>
                        <a:t>5-9</a:t>
                      </a:r>
                      <a:endParaRPr lang="en-GB" dirty="0"/>
                    </a:p>
                  </a:txBody>
                  <a:tcPr/>
                </a:tc>
                <a:tc>
                  <a:txBody>
                    <a:bodyPr/>
                    <a:lstStyle/>
                    <a:p>
                      <a:r>
                        <a:rPr lang="en-GB" dirty="0" smtClean="0"/>
                        <a:t>Begin to understand basic sound elements; </a:t>
                      </a:r>
                      <a:endParaRPr lang="en-GB" dirty="0" smtClean="0"/>
                    </a:p>
                    <a:p>
                      <a:r>
                        <a:rPr lang="en-GB" dirty="0" smtClean="0"/>
                        <a:t>Discriminate </a:t>
                      </a:r>
                      <a:r>
                        <a:rPr lang="en-GB" dirty="0" smtClean="0"/>
                        <a:t>in relation to pitch and rhythm</a:t>
                      </a:r>
                      <a:endParaRPr lang="en-GB" dirty="0"/>
                    </a:p>
                  </a:txBody>
                  <a:tcPr/>
                </a:tc>
                <a:extLst>
                  <a:ext uri="{0D108BD9-81ED-4DB2-BD59-A6C34878D82A}">
                    <a16:rowId xmlns:a16="http://schemas.microsoft.com/office/drawing/2014/main" val="1771363370"/>
                  </a:ext>
                </a:extLst>
              </a:tr>
              <a:tr h="754448">
                <a:tc>
                  <a:txBody>
                    <a:bodyPr/>
                    <a:lstStyle/>
                    <a:p>
                      <a:r>
                        <a:rPr lang="en-GB" dirty="0" smtClean="0"/>
                        <a:t>10-15</a:t>
                      </a:r>
                      <a:endParaRPr lang="en-GB" dirty="0"/>
                    </a:p>
                  </a:txBody>
                  <a:tcPr/>
                </a:tc>
                <a:tc>
                  <a:txBody>
                    <a:bodyPr/>
                    <a:lstStyle/>
                    <a:p>
                      <a:r>
                        <a:rPr lang="en-GB" dirty="0" smtClean="0"/>
                        <a:t>Perception and skill improves, e.g. rhythmic</a:t>
                      </a:r>
                      <a:r>
                        <a:rPr lang="en-GB" baseline="0" dirty="0" smtClean="0"/>
                        <a:t> and tonal; </a:t>
                      </a:r>
                    </a:p>
                    <a:p>
                      <a:r>
                        <a:rPr lang="en-GB" baseline="0" dirty="0" smtClean="0"/>
                        <a:t>Sense of harmony is developed</a:t>
                      </a:r>
                      <a:endParaRPr lang="en-GB" dirty="0"/>
                    </a:p>
                  </a:txBody>
                  <a:tcPr/>
                </a:tc>
                <a:extLst>
                  <a:ext uri="{0D108BD9-81ED-4DB2-BD59-A6C34878D82A}">
                    <a16:rowId xmlns:a16="http://schemas.microsoft.com/office/drawing/2014/main" val="1893261950"/>
                  </a:ext>
                </a:extLst>
              </a:tr>
              <a:tr h="434294">
                <a:tc>
                  <a:txBody>
                    <a:bodyPr/>
                    <a:lstStyle/>
                    <a:p>
                      <a:r>
                        <a:rPr lang="en-GB" dirty="0" smtClean="0"/>
                        <a:t>15+</a:t>
                      </a:r>
                      <a:endParaRPr lang="en-GB" dirty="0"/>
                    </a:p>
                  </a:txBody>
                  <a:tcPr/>
                </a:tc>
                <a:tc>
                  <a:txBody>
                    <a:bodyPr/>
                    <a:lstStyle/>
                    <a:p>
                      <a:r>
                        <a:rPr lang="en-GB" dirty="0" smtClean="0"/>
                        <a:t>Increase in cognitive and emotional response to music</a:t>
                      </a:r>
                      <a:endParaRPr lang="en-GB" dirty="0"/>
                    </a:p>
                  </a:txBody>
                  <a:tcPr/>
                </a:tc>
                <a:extLst>
                  <a:ext uri="{0D108BD9-81ED-4DB2-BD59-A6C34878D82A}">
                    <a16:rowId xmlns:a16="http://schemas.microsoft.com/office/drawing/2014/main" val="1647373028"/>
                  </a:ext>
                </a:extLst>
              </a:tr>
            </a:tbl>
          </a:graphicData>
        </a:graphic>
      </p:graphicFrame>
    </p:spTree>
    <p:extLst>
      <p:ext uri="{BB962C8B-B14F-4D97-AF65-F5344CB8AC3E}">
        <p14:creationId xmlns:p14="http://schemas.microsoft.com/office/powerpoint/2010/main" val="1248462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sloboda</a:t>
            </a:r>
            <a:r>
              <a:rPr lang="en-GB" dirty="0" smtClean="0"/>
              <a:t> (1985)</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01934556"/>
              </p:ext>
            </p:extLst>
          </p:nvPr>
        </p:nvGraphicFramePr>
        <p:xfrm>
          <a:off x="811530" y="2084834"/>
          <a:ext cx="10447020" cy="3390136"/>
        </p:xfrm>
        <a:graphic>
          <a:graphicData uri="http://schemas.openxmlformats.org/drawingml/2006/table">
            <a:tbl>
              <a:tblPr firstRow="1" bandRow="1">
                <a:tableStyleId>{5C22544A-7EE6-4342-B048-85BDC9FD1C3A}</a:tableStyleId>
              </a:tblPr>
              <a:tblGrid>
                <a:gridCol w="1008359">
                  <a:extLst>
                    <a:ext uri="{9D8B030D-6E8A-4147-A177-3AD203B41FA5}">
                      <a16:colId xmlns:a16="http://schemas.microsoft.com/office/drawing/2014/main" val="1555752758"/>
                    </a:ext>
                  </a:extLst>
                </a:gridCol>
                <a:gridCol w="9438661">
                  <a:extLst>
                    <a:ext uri="{9D8B030D-6E8A-4147-A177-3AD203B41FA5}">
                      <a16:colId xmlns:a16="http://schemas.microsoft.com/office/drawing/2014/main" val="3841814057"/>
                    </a:ext>
                  </a:extLst>
                </a:gridCol>
              </a:tblGrid>
              <a:tr h="426500">
                <a:tc>
                  <a:txBody>
                    <a:bodyPr/>
                    <a:lstStyle/>
                    <a:p>
                      <a:r>
                        <a:rPr lang="en-GB" dirty="0" smtClean="0"/>
                        <a:t>Age</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Development</a:t>
                      </a:r>
                    </a:p>
                  </a:txBody>
                  <a:tcPr/>
                </a:tc>
                <a:extLst>
                  <a:ext uri="{0D108BD9-81ED-4DB2-BD59-A6C34878D82A}">
                    <a16:rowId xmlns:a16="http://schemas.microsoft.com/office/drawing/2014/main" val="714105502"/>
                  </a:ext>
                </a:extLst>
              </a:tr>
              <a:tr h="740909">
                <a:tc>
                  <a:txBody>
                    <a:bodyPr/>
                    <a:lstStyle/>
                    <a:p>
                      <a:r>
                        <a:rPr lang="en-GB" dirty="0" smtClean="0"/>
                        <a:t>0-4</a:t>
                      </a:r>
                      <a:endParaRPr lang="en-GB" dirty="0"/>
                    </a:p>
                  </a:txBody>
                  <a:tcPr/>
                </a:tc>
                <a:tc>
                  <a:txBody>
                    <a:bodyPr/>
                    <a:lstStyle/>
                    <a:p>
                      <a:r>
                        <a:rPr lang="en-GB" dirty="0" smtClean="0"/>
                        <a:t>Spontaneous acquisition of musical skill, enculturation;</a:t>
                      </a:r>
                    </a:p>
                    <a:p>
                      <a:r>
                        <a:rPr lang="en-GB" dirty="0" smtClean="0"/>
                        <a:t>Lack of self-conscious effort and explicit instruction</a:t>
                      </a:r>
                      <a:endParaRPr lang="en-GB" dirty="0"/>
                    </a:p>
                  </a:txBody>
                  <a:tcPr/>
                </a:tc>
                <a:extLst>
                  <a:ext uri="{0D108BD9-81ED-4DB2-BD59-A6C34878D82A}">
                    <a16:rowId xmlns:a16="http://schemas.microsoft.com/office/drawing/2014/main" val="605772774"/>
                  </a:ext>
                </a:extLst>
              </a:tr>
              <a:tr h="740909">
                <a:tc>
                  <a:txBody>
                    <a:bodyPr/>
                    <a:lstStyle/>
                    <a:p>
                      <a:r>
                        <a:rPr lang="en-GB" dirty="0" smtClean="0"/>
                        <a:t>5-9</a:t>
                      </a:r>
                      <a:endParaRPr lang="en-GB" dirty="0"/>
                    </a:p>
                  </a:txBody>
                  <a:tcPr/>
                </a:tc>
                <a:tc>
                  <a:txBody>
                    <a:bodyPr/>
                    <a:lstStyle/>
                    <a:p>
                      <a:r>
                        <a:rPr lang="en-GB" dirty="0" smtClean="0"/>
                        <a:t>Enculturation – children do not aspire to improve their ability to pick up songs; however, they do improve</a:t>
                      </a:r>
                      <a:endParaRPr lang="en-GB" dirty="0"/>
                    </a:p>
                  </a:txBody>
                  <a:tcPr/>
                </a:tc>
                <a:extLst>
                  <a:ext uri="{0D108BD9-81ED-4DB2-BD59-A6C34878D82A}">
                    <a16:rowId xmlns:a16="http://schemas.microsoft.com/office/drawing/2014/main" val="1771363370"/>
                  </a:ext>
                </a:extLst>
              </a:tr>
              <a:tr h="740909">
                <a:tc>
                  <a:txBody>
                    <a:bodyPr/>
                    <a:lstStyle/>
                    <a:p>
                      <a:r>
                        <a:rPr lang="en-GB" dirty="0" smtClean="0"/>
                        <a:t>10-15</a:t>
                      </a:r>
                      <a:endParaRPr lang="en-GB" dirty="0"/>
                    </a:p>
                  </a:txBody>
                  <a:tcPr/>
                </a:tc>
                <a:tc>
                  <a:txBody>
                    <a:bodyPr/>
                    <a:lstStyle/>
                    <a:p>
                      <a:r>
                        <a:rPr lang="en-GB" dirty="0" smtClean="0"/>
                        <a:t>Training</a:t>
                      </a:r>
                      <a:r>
                        <a:rPr lang="en-GB" baseline="0" dirty="0" smtClean="0"/>
                        <a:t> is self-consciously engaged with;</a:t>
                      </a:r>
                    </a:p>
                    <a:p>
                      <a:r>
                        <a:rPr lang="en-GB" baseline="0" dirty="0" smtClean="0"/>
                        <a:t>Experiences are specific to a sub-culture but based on the foundation of enculturation</a:t>
                      </a:r>
                      <a:endParaRPr lang="en-GB" dirty="0"/>
                    </a:p>
                  </a:txBody>
                  <a:tcPr/>
                </a:tc>
                <a:extLst>
                  <a:ext uri="{0D108BD9-81ED-4DB2-BD59-A6C34878D82A}">
                    <a16:rowId xmlns:a16="http://schemas.microsoft.com/office/drawing/2014/main" val="1893261950"/>
                  </a:ext>
                </a:extLst>
              </a:tr>
              <a:tr h="740909">
                <a:tc>
                  <a:txBody>
                    <a:bodyPr/>
                    <a:lstStyle/>
                    <a:p>
                      <a:r>
                        <a:rPr lang="en-GB" dirty="0" smtClean="0"/>
                        <a:t>15+</a:t>
                      </a:r>
                      <a:endParaRPr lang="en-GB" dirty="0"/>
                    </a:p>
                  </a:txBody>
                  <a:tcPr/>
                </a:tc>
                <a:tc>
                  <a:txBody>
                    <a:bodyPr/>
                    <a:lstStyle/>
                    <a:p>
                      <a:r>
                        <a:rPr lang="en-GB" dirty="0" smtClean="0"/>
                        <a:t>Training: contributing to a depth of knowledge and accomplishment in a narrow skill area;</a:t>
                      </a:r>
                    </a:p>
                    <a:p>
                      <a:r>
                        <a:rPr lang="en-GB" dirty="0" smtClean="0"/>
                        <a:t>Developed through instruction</a:t>
                      </a:r>
                      <a:endParaRPr lang="en-GB" dirty="0"/>
                    </a:p>
                  </a:txBody>
                  <a:tcPr/>
                </a:tc>
                <a:extLst>
                  <a:ext uri="{0D108BD9-81ED-4DB2-BD59-A6C34878D82A}">
                    <a16:rowId xmlns:a16="http://schemas.microsoft.com/office/drawing/2014/main" val="1647373028"/>
                  </a:ext>
                </a:extLst>
              </a:tr>
            </a:tbl>
          </a:graphicData>
        </a:graphic>
      </p:graphicFrame>
    </p:spTree>
    <p:extLst>
      <p:ext uri="{BB962C8B-B14F-4D97-AF65-F5344CB8AC3E}">
        <p14:creationId xmlns:p14="http://schemas.microsoft.com/office/powerpoint/2010/main" val="18116529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ross (1982)</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80956083"/>
              </p:ext>
            </p:extLst>
          </p:nvPr>
        </p:nvGraphicFramePr>
        <p:xfrm>
          <a:off x="788670" y="2084834"/>
          <a:ext cx="10549890" cy="2338575"/>
        </p:xfrm>
        <a:graphic>
          <a:graphicData uri="http://schemas.openxmlformats.org/drawingml/2006/table">
            <a:tbl>
              <a:tblPr firstRow="1" bandRow="1">
                <a:tableStyleId>{5C22544A-7EE6-4342-B048-85BDC9FD1C3A}</a:tableStyleId>
              </a:tblPr>
              <a:tblGrid>
                <a:gridCol w="1018288">
                  <a:extLst>
                    <a:ext uri="{9D8B030D-6E8A-4147-A177-3AD203B41FA5}">
                      <a16:colId xmlns:a16="http://schemas.microsoft.com/office/drawing/2014/main" val="1555752758"/>
                    </a:ext>
                  </a:extLst>
                </a:gridCol>
                <a:gridCol w="9531602">
                  <a:extLst>
                    <a:ext uri="{9D8B030D-6E8A-4147-A177-3AD203B41FA5}">
                      <a16:colId xmlns:a16="http://schemas.microsoft.com/office/drawing/2014/main" val="3841814057"/>
                    </a:ext>
                  </a:extLst>
                </a:gridCol>
              </a:tblGrid>
              <a:tr h="467715">
                <a:tc>
                  <a:txBody>
                    <a:bodyPr/>
                    <a:lstStyle/>
                    <a:p>
                      <a:r>
                        <a:rPr lang="en-GB" dirty="0" smtClean="0"/>
                        <a:t>Age</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Development</a:t>
                      </a:r>
                    </a:p>
                  </a:txBody>
                  <a:tcPr/>
                </a:tc>
                <a:extLst>
                  <a:ext uri="{0D108BD9-81ED-4DB2-BD59-A6C34878D82A}">
                    <a16:rowId xmlns:a16="http://schemas.microsoft.com/office/drawing/2014/main" val="714105502"/>
                  </a:ext>
                </a:extLst>
              </a:tr>
              <a:tr h="467715">
                <a:tc>
                  <a:txBody>
                    <a:bodyPr/>
                    <a:lstStyle/>
                    <a:p>
                      <a:r>
                        <a:rPr lang="en-GB" dirty="0" smtClean="0"/>
                        <a:t>0-4</a:t>
                      </a:r>
                      <a:endParaRPr lang="en-GB" dirty="0"/>
                    </a:p>
                  </a:txBody>
                  <a:tcPr/>
                </a:tc>
                <a:tc>
                  <a:txBody>
                    <a:bodyPr/>
                    <a:lstStyle/>
                    <a:p>
                      <a:r>
                        <a:rPr lang="en-GB" dirty="0" smtClean="0"/>
                        <a:t>Sensory engagement; early relationships to the mood of the music</a:t>
                      </a:r>
                      <a:endParaRPr lang="en-GB" dirty="0"/>
                    </a:p>
                  </a:txBody>
                  <a:tcPr/>
                </a:tc>
                <a:extLst>
                  <a:ext uri="{0D108BD9-81ED-4DB2-BD59-A6C34878D82A}">
                    <a16:rowId xmlns:a16="http://schemas.microsoft.com/office/drawing/2014/main" val="605772774"/>
                  </a:ext>
                </a:extLst>
              </a:tr>
              <a:tr h="467715">
                <a:tc>
                  <a:txBody>
                    <a:bodyPr/>
                    <a:lstStyle/>
                    <a:p>
                      <a:r>
                        <a:rPr lang="en-GB" dirty="0" smtClean="0"/>
                        <a:t>5-9</a:t>
                      </a:r>
                      <a:endParaRPr lang="en-GB" dirty="0"/>
                    </a:p>
                  </a:txBody>
                  <a:tcPr/>
                </a:tc>
                <a:tc>
                  <a:txBody>
                    <a:bodyPr/>
                    <a:lstStyle/>
                    <a:p>
                      <a:r>
                        <a:rPr lang="en-GB" dirty="0" smtClean="0"/>
                        <a:t>Doodling and mastery of sound patterns</a:t>
                      </a:r>
                      <a:endParaRPr lang="en-GB" dirty="0"/>
                    </a:p>
                  </a:txBody>
                  <a:tcPr/>
                </a:tc>
                <a:extLst>
                  <a:ext uri="{0D108BD9-81ED-4DB2-BD59-A6C34878D82A}">
                    <a16:rowId xmlns:a16="http://schemas.microsoft.com/office/drawing/2014/main" val="1771363370"/>
                  </a:ext>
                </a:extLst>
              </a:tr>
              <a:tr h="467715">
                <a:tc>
                  <a:txBody>
                    <a:bodyPr/>
                    <a:lstStyle/>
                    <a:p>
                      <a:r>
                        <a:rPr lang="en-GB" dirty="0" smtClean="0"/>
                        <a:t>10-15</a:t>
                      </a:r>
                      <a:endParaRPr lang="en-GB" dirty="0"/>
                    </a:p>
                  </a:txBody>
                  <a:tcPr/>
                </a:tc>
                <a:tc>
                  <a:txBody>
                    <a:bodyPr/>
                    <a:lstStyle/>
                    <a:p>
                      <a:r>
                        <a:rPr lang="en-GB" dirty="0" smtClean="0"/>
                        <a:t>Emergence of musical procedures,</a:t>
                      </a:r>
                      <a:r>
                        <a:rPr lang="en-GB" baseline="0" dirty="0" smtClean="0"/>
                        <a:t> conventional competence and association with idioms</a:t>
                      </a:r>
                      <a:endParaRPr lang="en-GB" dirty="0"/>
                    </a:p>
                  </a:txBody>
                  <a:tcPr/>
                </a:tc>
                <a:extLst>
                  <a:ext uri="{0D108BD9-81ED-4DB2-BD59-A6C34878D82A}">
                    <a16:rowId xmlns:a16="http://schemas.microsoft.com/office/drawing/2014/main" val="1893261950"/>
                  </a:ext>
                </a:extLst>
              </a:tr>
              <a:tr h="467715">
                <a:tc>
                  <a:txBody>
                    <a:bodyPr/>
                    <a:lstStyle/>
                    <a:p>
                      <a:r>
                        <a:rPr lang="en-GB" dirty="0" smtClean="0"/>
                        <a:t>15+</a:t>
                      </a:r>
                      <a:endParaRPr lang="en-GB" dirty="0"/>
                    </a:p>
                  </a:txBody>
                  <a:tcPr/>
                </a:tc>
                <a:tc>
                  <a:txBody>
                    <a:bodyPr/>
                    <a:lstStyle/>
                    <a:p>
                      <a:r>
                        <a:rPr lang="en-GB" dirty="0" smtClean="0"/>
                        <a:t>Personal expression, embodying meaning, a vision and significance</a:t>
                      </a:r>
                      <a:endParaRPr lang="en-GB" dirty="0"/>
                    </a:p>
                  </a:txBody>
                  <a:tcPr/>
                </a:tc>
                <a:extLst>
                  <a:ext uri="{0D108BD9-81ED-4DB2-BD59-A6C34878D82A}">
                    <a16:rowId xmlns:a16="http://schemas.microsoft.com/office/drawing/2014/main" val="1647373028"/>
                  </a:ext>
                </a:extLst>
              </a:tr>
            </a:tbl>
          </a:graphicData>
        </a:graphic>
      </p:graphicFrame>
    </p:spTree>
    <p:extLst>
      <p:ext uri="{BB962C8B-B14F-4D97-AF65-F5344CB8AC3E}">
        <p14:creationId xmlns:p14="http://schemas.microsoft.com/office/powerpoint/2010/main" val="31776258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FF0000"/>
                </a:solidFill>
              </a:rPr>
              <a:t>Tasg</a:t>
            </a:r>
            <a:r>
              <a:rPr lang="en-GB" dirty="0" smtClean="0">
                <a:solidFill>
                  <a:srgbClr val="FF0000"/>
                </a:solidFill>
              </a:rPr>
              <a:t> 7 </a:t>
            </a:r>
            <a:r>
              <a:rPr lang="en-GB" dirty="0" smtClean="0"/>
              <a:t>/ Task 7</a:t>
            </a:r>
            <a:endParaRPr lang="en-GB" dirty="0"/>
          </a:p>
        </p:txBody>
      </p:sp>
      <p:sp>
        <p:nvSpPr>
          <p:cNvPr id="3" name="Content Placeholder 2"/>
          <p:cNvSpPr>
            <a:spLocks noGrp="1"/>
          </p:cNvSpPr>
          <p:nvPr>
            <p:ph idx="1"/>
          </p:nvPr>
        </p:nvSpPr>
        <p:spPr>
          <a:xfrm>
            <a:off x="886968" y="2084832"/>
            <a:ext cx="9720073" cy="4023360"/>
          </a:xfrm>
        </p:spPr>
        <p:txBody>
          <a:bodyPr/>
          <a:lstStyle/>
          <a:p>
            <a:pPr>
              <a:buFont typeface="Wingdings" panose="05000000000000000000" pitchFamily="2" charset="2"/>
              <a:buChar char="Ø"/>
            </a:pPr>
            <a:r>
              <a:rPr lang="en-GB" dirty="0" smtClean="0"/>
              <a:t> Look at the Word document entitled ‘Theories of Musical Development’</a:t>
            </a:r>
          </a:p>
          <a:p>
            <a:pPr>
              <a:buFont typeface="Wingdings" panose="05000000000000000000" pitchFamily="2" charset="2"/>
              <a:buChar char="Ø"/>
            </a:pPr>
            <a:r>
              <a:rPr lang="en-GB" dirty="0" smtClean="0"/>
              <a:t>Identify any broad similarities between the theories</a:t>
            </a:r>
          </a:p>
          <a:p>
            <a:pPr>
              <a:buFont typeface="Wingdings" panose="05000000000000000000" pitchFamily="2" charset="2"/>
              <a:buChar char="Ø"/>
            </a:pPr>
            <a:r>
              <a:rPr lang="en-GB" dirty="0" smtClean="0"/>
              <a:t> Identify any contradictions</a:t>
            </a:r>
          </a:p>
          <a:p>
            <a:pPr>
              <a:buFont typeface="Wingdings" panose="05000000000000000000" pitchFamily="2" charset="2"/>
              <a:buChar char="Ø"/>
            </a:pPr>
            <a:r>
              <a:rPr lang="en-GB" dirty="0" smtClean="0"/>
              <a:t> Do any of the theories confirm or contradict EITHER your own experience OR your observations in schools?</a:t>
            </a:r>
          </a:p>
          <a:p>
            <a:endParaRPr lang="en-GB" dirty="0"/>
          </a:p>
          <a:p>
            <a:r>
              <a:rPr lang="en-GB" dirty="0" smtClean="0"/>
              <a:t> </a:t>
            </a:r>
            <a:endParaRPr lang="en-GB" dirty="0"/>
          </a:p>
        </p:txBody>
      </p:sp>
      <p:sp>
        <p:nvSpPr>
          <p:cNvPr id="4" name="TextBox 3"/>
          <p:cNvSpPr txBox="1"/>
          <p:nvPr/>
        </p:nvSpPr>
        <p:spPr>
          <a:xfrm>
            <a:off x="9963150" y="5983593"/>
            <a:ext cx="2101215" cy="523220"/>
          </a:xfrm>
          <a:prstGeom prst="rect">
            <a:avLst/>
          </a:prstGeom>
          <a:noFill/>
        </p:spPr>
        <p:txBody>
          <a:bodyPr wrap="square" rtlCol="0">
            <a:spAutoFit/>
          </a:bodyPr>
          <a:lstStyle/>
          <a:p>
            <a:r>
              <a:rPr lang="en-GB" sz="2800" dirty="0" smtClean="0">
                <a:solidFill>
                  <a:schemeClr val="accent2"/>
                </a:solidFill>
              </a:rPr>
              <a:t>10 minutes</a:t>
            </a:r>
            <a:endParaRPr lang="en-GB" sz="2800" dirty="0">
              <a:solidFill>
                <a:schemeClr val="accent2"/>
              </a:solidFill>
            </a:endParaRPr>
          </a:p>
        </p:txBody>
      </p:sp>
    </p:spTree>
    <p:extLst>
      <p:ext uri="{BB962C8B-B14F-4D97-AF65-F5344CB8AC3E}">
        <p14:creationId xmlns:p14="http://schemas.microsoft.com/office/powerpoint/2010/main" val="2867012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FF0000"/>
                </a:solidFill>
              </a:rPr>
              <a:t>Tasg</a:t>
            </a:r>
            <a:r>
              <a:rPr lang="en-GB" dirty="0" smtClean="0">
                <a:solidFill>
                  <a:srgbClr val="FF0000"/>
                </a:solidFill>
              </a:rPr>
              <a:t> 8 </a:t>
            </a:r>
            <a:r>
              <a:rPr lang="en-GB" dirty="0" smtClean="0"/>
              <a:t>/ Task 8</a:t>
            </a:r>
            <a:endParaRPr lang="en-GB" dirty="0"/>
          </a:p>
        </p:txBody>
      </p:sp>
      <p:sp>
        <p:nvSpPr>
          <p:cNvPr id="5" name="Content Placeholder 4"/>
          <p:cNvSpPr>
            <a:spLocks noGrp="1"/>
          </p:cNvSpPr>
          <p:nvPr>
            <p:ph idx="1"/>
          </p:nvPr>
        </p:nvSpPr>
        <p:spPr/>
        <p:txBody>
          <a:bodyPr/>
          <a:lstStyle/>
          <a:p>
            <a:pPr marL="0" indent="0">
              <a:buNone/>
            </a:pPr>
            <a:r>
              <a:rPr lang="en-GB" dirty="0"/>
              <a:t>Go back to the piece of music that you chose in Task </a:t>
            </a:r>
            <a:r>
              <a:rPr lang="en-GB" dirty="0" smtClean="0"/>
              <a:t>5.</a:t>
            </a:r>
            <a:endParaRPr lang="en-GB" dirty="0"/>
          </a:p>
          <a:p>
            <a:pPr marL="0" indent="0">
              <a:buNone/>
            </a:pPr>
            <a:r>
              <a:rPr lang="en-GB" dirty="0"/>
              <a:t>Use it to plan an activity / series of activities for a Key Stage 3 class that integrates the three types of ‘knowledge</a:t>
            </a:r>
            <a:r>
              <a:rPr lang="en-GB" dirty="0" smtClean="0"/>
              <a:t>’.</a:t>
            </a:r>
          </a:p>
          <a:p>
            <a:pPr marL="0" indent="0">
              <a:buNone/>
            </a:pPr>
            <a:r>
              <a:rPr lang="en-GB" dirty="0" smtClean="0"/>
              <a:t>Decide on:</a:t>
            </a:r>
            <a:endParaRPr lang="en-GB" dirty="0"/>
          </a:p>
          <a:p>
            <a:pPr>
              <a:buFont typeface="Wingdings" panose="05000000000000000000" pitchFamily="2" charset="2"/>
              <a:buChar char="v"/>
            </a:pPr>
            <a:r>
              <a:rPr lang="en-GB" dirty="0" smtClean="0"/>
              <a:t> The year group</a:t>
            </a:r>
          </a:p>
          <a:p>
            <a:pPr>
              <a:buFont typeface="Wingdings" panose="05000000000000000000" pitchFamily="2" charset="2"/>
              <a:buChar char="v"/>
            </a:pPr>
            <a:r>
              <a:rPr lang="en-GB" dirty="0" smtClean="0"/>
              <a:t> What you intend the pupils to know by the end of the lesson(s)</a:t>
            </a:r>
          </a:p>
          <a:p>
            <a:pPr>
              <a:buFont typeface="Wingdings" panose="05000000000000000000" pitchFamily="2" charset="2"/>
              <a:buChar char="v"/>
            </a:pPr>
            <a:r>
              <a:rPr lang="en-GB" dirty="0" smtClean="0"/>
              <a:t> The resources that you will need (e.g. instruments/worksheets/PP)</a:t>
            </a:r>
          </a:p>
          <a:p>
            <a:pPr>
              <a:buFont typeface="Wingdings" panose="05000000000000000000" pitchFamily="2" charset="2"/>
              <a:buChar char="v"/>
            </a:pPr>
            <a:r>
              <a:rPr lang="en-GB" dirty="0" smtClean="0"/>
              <a:t> The curriculum descriptors (from the NC document) that the lesson(s) will cover</a:t>
            </a:r>
            <a:endParaRPr lang="en-GB" dirty="0"/>
          </a:p>
        </p:txBody>
      </p:sp>
      <p:sp>
        <p:nvSpPr>
          <p:cNvPr id="3" name="TextBox 2"/>
          <p:cNvSpPr txBox="1"/>
          <p:nvPr/>
        </p:nvSpPr>
        <p:spPr>
          <a:xfrm>
            <a:off x="7322458" y="5986194"/>
            <a:ext cx="4622800" cy="646331"/>
          </a:xfrm>
          <a:prstGeom prst="rect">
            <a:avLst/>
          </a:prstGeom>
          <a:noFill/>
        </p:spPr>
        <p:txBody>
          <a:bodyPr wrap="square" rtlCol="0">
            <a:spAutoFit/>
          </a:bodyPr>
          <a:lstStyle/>
          <a:p>
            <a:r>
              <a:rPr lang="en-GB" dirty="0" smtClean="0">
                <a:solidFill>
                  <a:schemeClr val="accent5"/>
                </a:solidFill>
              </a:rPr>
              <a:t>Please download the form ‘160920 Task 8’, fill </a:t>
            </a:r>
          </a:p>
          <a:p>
            <a:r>
              <a:rPr lang="en-GB" dirty="0" smtClean="0">
                <a:solidFill>
                  <a:schemeClr val="accent5"/>
                </a:solidFill>
              </a:rPr>
              <a:t>It in and then upload to the file ‘160920 Task 8’.</a:t>
            </a:r>
            <a:endParaRPr lang="en-GB" dirty="0">
              <a:solidFill>
                <a:schemeClr val="accent5"/>
              </a:solidFill>
            </a:endParaRPr>
          </a:p>
        </p:txBody>
      </p:sp>
    </p:spTree>
    <p:extLst>
      <p:ext uri="{BB962C8B-B14F-4D97-AF65-F5344CB8AC3E}">
        <p14:creationId xmlns:p14="http://schemas.microsoft.com/office/powerpoint/2010/main" val="8305296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Sandwich Bread Food · Free vector graphic on Pixabay"/>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7684135" y="1409198"/>
            <a:ext cx="3444875" cy="3175000"/>
          </a:xfrm>
        </p:spPr>
        <p:style>
          <a:lnRef idx="2">
            <a:schemeClr val="accent2"/>
          </a:lnRef>
          <a:fillRef idx="1">
            <a:schemeClr val="lt1"/>
          </a:fillRef>
          <a:effectRef idx="0">
            <a:schemeClr val="accent2"/>
          </a:effectRef>
          <a:fontRef idx="minor">
            <a:schemeClr val="dk1"/>
          </a:fontRef>
        </p:style>
      </p:pic>
      <p:sp>
        <p:nvSpPr>
          <p:cNvPr id="4" name="Rectangle 3"/>
          <p:cNvSpPr/>
          <p:nvPr/>
        </p:nvSpPr>
        <p:spPr>
          <a:xfrm>
            <a:off x="922922" y="1414099"/>
            <a:ext cx="3358825" cy="3170099"/>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10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Task 8</a:t>
            </a:r>
            <a:endParaRPr lang="en-US" sz="10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5" name="Rectangle 4"/>
          <p:cNvSpPr/>
          <p:nvPr/>
        </p:nvSpPr>
        <p:spPr>
          <a:xfrm>
            <a:off x="5548366" y="2506981"/>
            <a:ext cx="869149" cy="1323439"/>
          </a:xfrm>
          <a:prstGeom prst="rect">
            <a:avLst/>
          </a:prstGeom>
        </p:spPr>
        <p:style>
          <a:lnRef idx="2">
            <a:schemeClr val="accent4"/>
          </a:lnRef>
          <a:fillRef idx="1">
            <a:schemeClr val="lt1"/>
          </a:fillRef>
          <a:effectRef idx="0">
            <a:schemeClr val="accent4"/>
          </a:effectRef>
          <a:fontRef idx="minor">
            <a:schemeClr val="dk1"/>
          </a:fontRef>
        </p:style>
        <p:txBody>
          <a:bodyPr wrap="none" lIns="91440" tIns="45720" rIns="91440" bIns="45720">
            <a:spAutoFit/>
          </a:bodyPr>
          <a:lstStyle/>
          <a:p>
            <a:pPr algn="ctr"/>
            <a:r>
              <a:rPr lang="en-US" sz="8000" b="1" dirty="0">
                <a:ln w="22225">
                  <a:solidFill>
                    <a:schemeClr val="accent2"/>
                  </a:solidFill>
                  <a:prstDash val="solid"/>
                </a:ln>
                <a:solidFill>
                  <a:schemeClr val="accent5"/>
                </a:solidFill>
              </a:rPr>
              <a:t>+</a:t>
            </a:r>
            <a:endParaRPr lang="en-US" sz="8000" b="1" cap="none" spc="0" dirty="0">
              <a:ln w="22225">
                <a:solidFill>
                  <a:schemeClr val="accent2"/>
                </a:solidFill>
                <a:prstDash val="solid"/>
              </a:ln>
              <a:solidFill>
                <a:schemeClr val="accent5"/>
              </a:solidFill>
              <a:effectLst/>
            </a:endParaRPr>
          </a:p>
        </p:txBody>
      </p:sp>
    </p:spTree>
    <p:extLst>
      <p:ext uri="{BB962C8B-B14F-4D97-AF65-F5344CB8AC3E}">
        <p14:creationId xmlns:p14="http://schemas.microsoft.com/office/powerpoint/2010/main" val="8556915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3392</TotalTime>
  <Words>1940</Words>
  <Application>Microsoft Office PowerPoint</Application>
  <PresentationFormat>Widescreen</PresentationFormat>
  <Paragraphs>196</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Calibri</vt:lpstr>
      <vt:lpstr>Tw Cen MT</vt:lpstr>
      <vt:lpstr>Tw Cen MT Condensed</vt:lpstr>
      <vt:lpstr>Wingdings</vt:lpstr>
      <vt:lpstr>Wingdings 3</vt:lpstr>
      <vt:lpstr>Integral</vt:lpstr>
      <vt:lpstr>PowerPoint Presentation</vt:lpstr>
      <vt:lpstr>TasK 4 feedback /adborth tasg 4</vt:lpstr>
      <vt:lpstr>PowerPoint Presentation</vt:lpstr>
      <vt:lpstr>Key Principles in Planning for Music Learning</vt:lpstr>
      <vt:lpstr>Key Principles in Planning for Music Learning</vt:lpstr>
      <vt:lpstr>Knowledge about  music Philpott in Philpott &amp; Spruce (2007)</vt:lpstr>
      <vt:lpstr>Knowledge of the ‘how’ of music (‘know how’) Philpott in Philpott &amp; Spruce (2007)</vt:lpstr>
      <vt:lpstr>Knowledge of  music Philpott in Philpott &amp; Spruce (2007)</vt:lpstr>
      <vt:lpstr>Summary</vt:lpstr>
      <vt:lpstr>Tasg 4 / Task 4: Write a definition of the three types of knowledge, including examples.</vt:lpstr>
      <vt:lpstr>Some examples</vt:lpstr>
      <vt:lpstr>Tasg 5 / Task 5</vt:lpstr>
      <vt:lpstr>Fautley &amp; Daubley (2019: 2) British Journal of Music Education, 2019 36:1, 1–4.</vt:lpstr>
      <vt:lpstr>Fautley &amp; Daubley (2019: 2) British Journal of Music Education, 2019 36:1, 1–4.</vt:lpstr>
      <vt:lpstr>Tasg 6 / Task 6</vt:lpstr>
      <vt:lpstr>Elliott (1995)</vt:lpstr>
      <vt:lpstr>Knowledge types</vt:lpstr>
      <vt:lpstr>Theories of Musical development</vt:lpstr>
      <vt:lpstr>Swanwick (1988)</vt:lpstr>
      <vt:lpstr>Parsons et al. (1981)</vt:lpstr>
      <vt:lpstr>Shuter-Dyson &amp; Gabriel (1981)</vt:lpstr>
      <vt:lpstr>sloboda (1985)</vt:lpstr>
      <vt:lpstr>ross (1982)</vt:lpstr>
      <vt:lpstr>Tasg 7 / Task 7</vt:lpstr>
      <vt:lpstr>Tasg 8 / Task 8</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82</cp:revision>
  <dcterms:created xsi:type="dcterms:W3CDTF">2020-09-07T11:35:30Z</dcterms:created>
  <dcterms:modified xsi:type="dcterms:W3CDTF">2020-09-16T09:21:55Z</dcterms:modified>
</cp:coreProperties>
</file>