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8" y="6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249815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010266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377727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44179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697438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587757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463546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575980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526257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21429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48920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594618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76391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1694714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996941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143679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65AAF-DD2C-49EA-BD9A-35378FD4FA04}" type="datetimeFigureOut">
              <a:rPr lang="en-HK" smtClean="0"/>
              <a:t>25/10/2019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4F1757F-DFAE-425B-A612-82119C78255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333222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ofstede-insights.com/product/compare-countrie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Organizational_culture" TargetMode="External"/><Relationship Id="rId2" Type="http://schemas.openxmlformats.org/officeDocument/2006/relationships/hyperlink" Target="https://en.wikipedia.org/wiki/Edgar_Schei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ofstede-insights.com/product/compare-countries/" TargetMode="External"/><Relationship Id="rId4" Type="http://schemas.openxmlformats.org/officeDocument/2006/relationships/hyperlink" Target="https://en.wikipedia.org/wiki/Hofstede's_cultural_dimensions_the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HK" dirty="0" smtClean="0"/>
              <a:t>BMMB 7007</a:t>
            </a:r>
            <a:br>
              <a:rPr lang="en-HK" dirty="0" smtClean="0"/>
            </a:br>
            <a:r>
              <a:rPr lang="en-HK" dirty="0" smtClean="0"/>
              <a:t>02 </a:t>
            </a:r>
            <a:r>
              <a:rPr lang="en-HK" dirty="0" smtClean="0"/>
              <a:t>Culture &amp; Ethics </a:t>
            </a:r>
            <a:endParaRPr lang="en-HK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HK" dirty="0" err="1" smtClean="0"/>
              <a:t>Dr.</a:t>
            </a:r>
            <a:r>
              <a:rPr lang="en-HK" dirty="0" smtClean="0"/>
              <a:t> </a:t>
            </a:r>
            <a:r>
              <a:rPr lang="en-HK" dirty="0" err="1" smtClean="0"/>
              <a:t>Millissa</a:t>
            </a:r>
            <a:r>
              <a:rPr lang="en-HK" dirty="0" smtClean="0"/>
              <a:t> Cheung, </a:t>
            </a:r>
            <a:r>
              <a:rPr lang="en-HK" dirty="0" err="1" smtClean="0"/>
              <a:t>phD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80747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 smtClean="0"/>
              <a:t>Culture – Diversity </a:t>
            </a:r>
          </a:p>
          <a:p>
            <a:pPr marL="0" indent="0">
              <a:buNone/>
            </a:pPr>
            <a:r>
              <a:rPr lang="en-HK" dirty="0" smtClean="0"/>
              <a:t> </a:t>
            </a:r>
          </a:p>
          <a:p>
            <a:r>
              <a:rPr lang="en-HK" dirty="0" smtClean="0"/>
              <a:t>Employment law- Ethics 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717404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Diversity management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454" y="1930400"/>
            <a:ext cx="8596668" cy="4334804"/>
          </a:xfrm>
        </p:spPr>
        <p:txBody>
          <a:bodyPr>
            <a:normAutofit/>
          </a:bodyPr>
          <a:lstStyle/>
          <a:p>
            <a:r>
              <a:rPr lang="en-HK" sz="2500" dirty="0"/>
              <a:t>Managing diversity</a:t>
            </a:r>
          </a:p>
          <a:p>
            <a:r>
              <a:rPr lang="en-HK" sz="2500" dirty="0"/>
              <a:t>– Provide strong leadership.</a:t>
            </a:r>
          </a:p>
          <a:p>
            <a:r>
              <a:rPr lang="en-HK" sz="2500" dirty="0"/>
              <a:t>– Assess the situation.</a:t>
            </a:r>
          </a:p>
          <a:p>
            <a:r>
              <a:rPr lang="en-HK" sz="2500" dirty="0"/>
              <a:t>– Provide diversity training and education.</a:t>
            </a:r>
          </a:p>
          <a:p>
            <a:r>
              <a:rPr lang="en-HK" sz="2500" dirty="0"/>
              <a:t>– Change culture and management systems.</a:t>
            </a:r>
          </a:p>
          <a:p>
            <a:r>
              <a:rPr lang="en-HK" sz="2500" dirty="0"/>
              <a:t>– Evaluate the diversity management program</a:t>
            </a:r>
            <a:r>
              <a:rPr lang="en-HK" sz="2500" dirty="0" smtClean="0"/>
              <a:t>.</a:t>
            </a:r>
            <a:endParaRPr lang="en-HK" sz="2500" dirty="0"/>
          </a:p>
        </p:txBody>
      </p:sp>
    </p:spTree>
    <p:extLst>
      <p:ext uri="{BB962C8B-B14F-4D97-AF65-F5344CB8AC3E}">
        <p14:creationId xmlns:p14="http://schemas.microsoft.com/office/powerpoint/2010/main" val="135708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sz="2500" dirty="0"/>
              <a:t>• Boosting workforce diversity</a:t>
            </a:r>
          </a:p>
          <a:p>
            <a:r>
              <a:rPr lang="en-HK" sz="2500" dirty="0"/>
              <a:t>– Adopt strong company policies advocating the</a:t>
            </a:r>
          </a:p>
          <a:p>
            <a:r>
              <a:rPr lang="en-HK" sz="2500" dirty="0"/>
              <a:t>benefits of a culturally, racially, and sexually diverse</a:t>
            </a:r>
          </a:p>
          <a:p>
            <a:r>
              <a:rPr lang="en-HK" sz="2500" dirty="0"/>
              <a:t>workforce.</a:t>
            </a:r>
          </a:p>
          <a:p>
            <a:r>
              <a:rPr lang="en-HK" sz="2500" dirty="0"/>
              <a:t>– Take concrete steps to foster diversity at work.</a:t>
            </a:r>
          </a:p>
          <a:p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53745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What is culture? 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sz="2500" dirty="0"/>
              <a:t>“Culture is the characteristic way of</a:t>
            </a:r>
          </a:p>
          <a:p>
            <a:r>
              <a:rPr lang="en-HK" sz="2500" dirty="0"/>
              <a:t>behaving and believing that a</a:t>
            </a:r>
          </a:p>
          <a:p>
            <a:r>
              <a:rPr lang="en-HK" sz="2500" dirty="0"/>
              <a:t>group* of people have developed</a:t>
            </a:r>
          </a:p>
          <a:p>
            <a:r>
              <a:rPr lang="en-HK" sz="2500" dirty="0"/>
              <a:t>over time and share”</a:t>
            </a:r>
          </a:p>
          <a:p>
            <a:r>
              <a:rPr lang="en-HK" sz="2500" dirty="0"/>
              <a:t>: Briscoe, Schuler, Claus (2009)</a:t>
            </a:r>
          </a:p>
          <a:p>
            <a:r>
              <a:rPr lang="en-HK" sz="2500" dirty="0"/>
              <a:t>* Group : any shape, form, size, categorizations,</a:t>
            </a:r>
          </a:p>
          <a:p>
            <a:r>
              <a:rPr lang="en-HK" sz="2500" dirty="0"/>
              <a:t>age, race, gender, religion, associations.. …</a:t>
            </a:r>
          </a:p>
        </p:txBody>
      </p:sp>
    </p:spTree>
    <p:extLst>
      <p:ext uri="{BB962C8B-B14F-4D97-AF65-F5344CB8AC3E}">
        <p14:creationId xmlns:p14="http://schemas.microsoft.com/office/powerpoint/2010/main" val="390176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Level of study 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sz="2500" b="1" dirty="0"/>
              <a:t>Variances in people’s values, beliefs, and</a:t>
            </a:r>
          </a:p>
          <a:p>
            <a:r>
              <a:rPr lang="en-HK" sz="2500" b="1" dirty="0" err="1"/>
              <a:t>behavior</a:t>
            </a:r>
            <a:r>
              <a:rPr lang="en-HK" sz="2500" b="1" dirty="0"/>
              <a:t> patterns &gt; forms people’s culture &gt;</a:t>
            </a:r>
          </a:p>
          <a:p>
            <a:r>
              <a:rPr lang="en-HK" sz="2500" b="1" dirty="0"/>
              <a:t>company &gt; city &gt; nation &gt; regional….</a:t>
            </a:r>
          </a:p>
          <a:p>
            <a:r>
              <a:rPr lang="en-HK" sz="2500" dirty="0"/>
              <a:t>⚫ </a:t>
            </a:r>
            <a:r>
              <a:rPr lang="en-HK" sz="2500" b="1" dirty="0"/>
              <a:t>NO Right or Wrong – a matter of ‘FIT’ – Fittest</a:t>
            </a:r>
          </a:p>
          <a:p>
            <a:r>
              <a:rPr lang="en-HK" sz="2500" dirty="0"/>
              <a:t>⚫ </a:t>
            </a:r>
            <a:r>
              <a:rPr lang="en-HK" sz="2500" b="1" dirty="0"/>
              <a:t>Cross-cultural competencies – Core competency</a:t>
            </a:r>
          </a:p>
          <a:p>
            <a:r>
              <a:rPr lang="en-HK" sz="2500" b="1" dirty="0"/>
              <a:t>for international managers (IHRM).</a:t>
            </a:r>
            <a:endParaRPr lang="en-HK" sz="2500" dirty="0"/>
          </a:p>
        </p:txBody>
      </p:sp>
    </p:spTree>
    <p:extLst>
      <p:ext uri="{BB962C8B-B14F-4D97-AF65-F5344CB8AC3E}">
        <p14:creationId xmlns:p14="http://schemas.microsoft.com/office/powerpoint/2010/main" val="2678176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b="1" dirty="0"/>
              <a:t>Culture with High Level Cross-Cultural Adaptability</a:t>
            </a:r>
          </a:p>
          <a:p>
            <a:r>
              <a:rPr lang="en-HK" b="1" dirty="0"/>
              <a:t>Competencies – Ranking (1 Highest. 10 Lowest)</a:t>
            </a:r>
          </a:p>
          <a:p>
            <a:r>
              <a:rPr lang="en-HK" dirty="0"/>
              <a:t>⚫ </a:t>
            </a:r>
            <a:r>
              <a:rPr lang="en-HK" b="1" dirty="0"/>
              <a:t>What factors ? their characteristics ? Why High or Low </a:t>
            </a:r>
            <a:r>
              <a:rPr lang="en-HK" b="1" dirty="0" smtClean="0"/>
              <a:t>?</a:t>
            </a:r>
          </a:p>
          <a:p>
            <a:r>
              <a:rPr lang="en-HK" b="1" dirty="0" smtClean="0"/>
              <a:t>Useful link of </a:t>
            </a:r>
            <a:r>
              <a:rPr lang="en-HK" b="1" dirty="0" smtClean="0"/>
              <a:t>Hofstede</a:t>
            </a:r>
            <a:endParaRPr lang="en-HK" b="1" dirty="0" smtClean="0"/>
          </a:p>
          <a:p>
            <a:pPr marL="0" indent="0">
              <a:buNone/>
            </a:pPr>
            <a:r>
              <a:rPr lang="en-HK" dirty="0">
                <a:hlinkClick r:id="rId2"/>
              </a:rPr>
              <a:t>https://www.hofstede-insights.com/product/compare-countries/</a:t>
            </a:r>
            <a:endParaRPr lang="en-HK" b="1" dirty="0" smtClean="0"/>
          </a:p>
          <a:p>
            <a:endParaRPr lang="en-HK" b="1" dirty="0"/>
          </a:p>
          <a:p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131521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Rectangle 3"/>
          <p:cNvSpPr/>
          <p:nvPr/>
        </p:nvSpPr>
        <p:spPr>
          <a:xfrm>
            <a:off x="677334" y="141888"/>
            <a:ext cx="9554487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HK" sz="4000" b="1" i="0" u="none" strike="noStrike" baseline="0" dirty="0" smtClean="0">
                <a:solidFill>
                  <a:srgbClr val="006666"/>
                </a:solidFill>
                <a:latin typeface="Arial" panose="020B0604020202020204" pitchFamily="34" charset="0"/>
              </a:rPr>
              <a:t>HRM - Cultures (Layers) ARR</a:t>
            </a:r>
          </a:p>
          <a:p>
            <a:r>
              <a:rPr lang="en-HK" sz="4000" b="1" i="0" u="none" strike="noStrike" baseline="0" dirty="0" smtClean="0">
                <a:solidFill>
                  <a:srgbClr val="006666"/>
                </a:solidFill>
                <a:latin typeface="Arial" panose="020B0604020202020204" pitchFamily="34" charset="0"/>
              </a:rPr>
              <a:t>- </a:t>
            </a:r>
            <a:r>
              <a:rPr lang="en-HK" sz="3200" b="1" i="0" u="none" strike="noStrike" baseline="0" dirty="0" smtClean="0">
                <a:solidFill>
                  <a:srgbClr val="006666"/>
                </a:solidFill>
                <a:latin typeface="Arial" panose="020B0604020202020204" pitchFamily="34" charset="0"/>
              </a:rPr>
              <a:t>Development of Cross Cultural Competency</a:t>
            </a:r>
          </a:p>
          <a:p>
            <a:r>
              <a:rPr lang="en-HK" sz="32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Awareness</a:t>
            </a:r>
          </a:p>
          <a:p>
            <a:r>
              <a:rPr lang="en-HK" dirty="0">
                <a:solidFill>
                  <a:srgbClr val="003366"/>
                </a:solidFill>
                <a:latin typeface="ArialMT"/>
              </a:rPr>
              <a:t>Increase Awareness of one’s</a:t>
            </a:r>
          </a:p>
          <a:p>
            <a:r>
              <a:rPr lang="en-HK" dirty="0">
                <a:solidFill>
                  <a:srgbClr val="003366"/>
                </a:solidFill>
                <a:latin typeface="Arial" panose="020B0604020202020204" pitchFamily="34" charset="0"/>
              </a:rPr>
              <a:t>own cultural perspective</a:t>
            </a:r>
          </a:p>
          <a:p>
            <a:r>
              <a:rPr lang="en-HK" sz="32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Respect</a:t>
            </a:r>
          </a:p>
          <a:p>
            <a:r>
              <a:rPr lang="en-HK" dirty="0">
                <a:solidFill>
                  <a:srgbClr val="003366"/>
                </a:solidFill>
                <a:latin typeface="Arial" panose="020B0604020202020204" pitchFamily="34" charset="0"/>
              </a:rPr>
              <a:t>Appreciate cultural differences</a:t>
            </a:r>
          </a:p>
          <a:p>
            <a:r>
              <a:rPr lang="en-HK" sz="32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Reconciliation</a:t>
            </a:r>
          </a:p>
          <a:p>
            <a:r>
              <a:rPr lang="en-HK" dirty="0">
                <a:solidFill>
                  <a:srgbClr val="003366"/>
                </a:solidFill>
                <a:latin typeface="Arial" panose="020B0604020202020204" pitchFamily="34" charset="0"/>
              </a:rPr>
              <a:t>Resolve differences Integrated</a:t>
            </a:r>
          </a:p>
          <a:p>
            <a:r>
              <a:rPr lang="en-HK" dirty="0">
                <a:solidFill>
                  <a:srgbClr val="003366"/>
                </a:solidFill>
                <a:latin typeface="Arial" panose="020B0604020202020204" pitchFamily="34" charset="0"/>
              </a:rPr>
              <a:t>approach</a:t>
            </a:r>
          </a:p>
          <a:p>
            <a:r>
              <a:rPr lang="en-HK" sz="20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Increasing Trans cultural competence</a:t>
            </a:r>
          </a:p>
          <a:p>
            <a:r>
              <a:rPr lang="en-HK" sz="20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Education</a:t>
            </a:r>
          </a:p>
          <a:p>
            <a:r>
              <a:rPr lang="en-HK" sz="20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Experience</a:t>
            </a:r>
          </a:p>
          <a:p>
            <a:r>
              <a:rPr lang="en-HK" sz="20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Reflection</a:t>
            </a:r>
          </a:p>
          <a:p>
            <a:r>
              <a:rPr lang="en-HK" sz="20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Openness</a:t>
            </a:r>
          </a:p>
          <a:p>
            <a:r>
              <a:rPr lang="en-HK" sz="2000" b="1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Feedback</a:t>
            </a:r>
          </a:p>
          <a:p>
            <a:r>
              <a:rPr lang="en-HK" sz="1600" b="0" i="0" u="none" strike="noStrike" baseline="0" dirty="0" smtClean="0">
                <a:solidFill>
                  <a:srgbClr val="003366"/>
                </a:solidFill>
                <a:latin typeface="Arial" panose="020B0604020202020204" pitchFamily="34" charset="0"/>
              </a:rPr>
              <a:t>Source: Briscoe D. R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27594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755" y="0"/>
            <a:ext cx="8596668" cy="1320800"/>
          </a:xfrm>
        </p:spPr>
        <p:txBody>
          <a:bodyPr>
            <a:noAutofit/>
          </a:bodyPr>
          <a:lstStyle/>
          <a:p>
            <a:r>
              <a:rPr lang="en-HK" sz="2300" b="1" dirty="0"/>
              <a:t>IHRM - Factors / Orientations of Cultures</a:t>
            </a:r>
            <a:br>
              <a:rPr lang="en-HK" sz="2300" b="1" dirty="0"/>
            </a:br>
            <a:r>
              <a:rPr lang="en-HK" sz="2300" b="1" dirty="0"/>
              <a:t>(Source – </a:t>
            </a:r>
            <a:r>
              <a:rPr lang="en-HK" sz="2300" b="1" dirty="0" smtClean="0"/>
              <a:t>Hofstede, </a:t>
            </a:r>
            <a:r>
              <a:rPr lang="en-HK" sz="2300" b="1" dirty="0" err="1"/>
              <a:t>Trompenaars</a:t>
            </a:r>
            <a:r>
              <a:rPr lang="en-HK" sz="2300" b="1" dirty="0"/>
              <a:t>, GLOBE (Global Leadership &amp; Organizational </a:t>
            </a:r>
            <a:r>
              <a:rPr lang="en-HK" sz="2300" b="1" dirty="0" err="1"/>
              <a:t>Behavior</a:t>
            </a:r>
            <a:r>
              <a:rPr lang="en-HK" sz="2300" b="1" dirty="0"/>
              <a:t> Effectiveness)</a:t>
            </a:r>
            <a:br>
              <a:rPr lang="en-HK" sz="2300" b="1" dirty="0"/>
            </a:br>
            <a:r>
              <a:rPr lang="en-HK" sz="2300" b="1" dirty="0"/>
              <a:t>Acceptance of Power Distance Boss Subordinates</a:t>
            </a:r>
            <a:br>
              <a:rPr lang="en-HK" sz="2300" b="1" dirty="0"/>
            </a:br>
            <a:r>
              <a:rPr lang="en-HK" sz="2300" b="1" dirty="0"/>
              <a:t>Decision Individualism Collectivism</a:t>
            </a:r>
            <a:br>
              <a:rPr lang="en-HK" sz="2300" b="1" dirty="0"/>
            </a:br>
            <a:r>
              <a:rPr lang="en-HK" sz="2300" b="1" dirty="0"/>
              <a:t>Social values (Gender) Masculinity Femininity</a:t>
            </a:r>
            <a:br>
              <a:rPr lang="en-HK" sz="2300" b="1" dirty="0"/>
            </a:br>
            <a:r>
              <a:rPr lang="en-HK" sz="2300" b="1" dirty="0"/>
              <a:t>Handle ambiguity Uncertainty Avoidance Tolerance</a:t>
            </a:r>
            <a:br>
              <a:rPr lang="en-HK" sz="2300" b="1" dirty="0"/>
            </a:br>
            <a:r>
              <a:rPr lang="en-HK" sz="2300" b="1" dirty="0"/>
              <a:t>Rules/Relationship Universalism Particularism</a:t>
            </a:r>
            <a:br>
              <a:rPr lang="en-HK" sz="2300" b="1" dirty="0"/>
            </a:br>
            <a:r>
              <a:rPr lang="en-HK" sz="2300" b="1" dirty="0"/>
              <a:t>Emotional Express Neutral Emotional</a:t>
            </a:r>
            <a:br>
              <a:rPr lang="en-HK" sz="2300" b="1" dirty="0"/>
            </a:br>
            <a:r>
              <a:rPr lang="en-HK" sz="2300" b="1" dirty="0"/>
              <a:t>Involvement of People Diffuse Specific</a:t>
            </a:r>
            <a:br>
              <a:rPr lang="en-HK" sz="2300" b="1" dirty="0"/>
            </a:br>
            <a:r>
              <a:rPr lang="en-HK" sz="2300" b="1" dirty="0"/>
              <a:t>Basis for according status to</a:t>
            </a:r>
            <a:br>
              <a:rPr lang="en-HK" sz="2300" b="1" dirty="0"/>
            </a:br>
            <a:r>
              <a:rPr lang="en-HK" sz="2300" b="1" dirty="0"/>
              <a:t>other people</a:t>
            </a:r>
            <a:br>
              <a:rPr lang="en-HK" sz="2300" b="1" dirty="0"/>
            </a:br>
            <a:r>
              <a:rPr lang="en-HK" sz="2300" b="1" dirty="0"/>
              <a:t>Achievement Ascription</a:t>
            </a:r>
            <a:br>
              <a:rPr lang="en-HK" sz="2300" b="1" dirty="0"/>
            </a:br>
            <a:r>
              <a:rPr lang="en-HK" sz="2300" b="1" dirty="0"/>
              <a:t>Future Orientation Institutional</a:t>
            </a:r>
            <a:br>
              <a:rPr lang="en-HK" sz="2300" b="1" dirty="0"/>
            </a:br>
            <a:r>
              <a:rPr lang="en-HK" sz="2300" b="1" dirty="0"/>
              <a:t>collectivism</a:t>
            </a:r>
            <a:br>
              <a:rPr lang="en-HK" sz="2300" b="1" dirty="0"/>
            </a:br>
            <a:r>
              <a:rPr lang="en-HK" sz="2300" b="1" dirty="0"/>
              <a:t>In-group collectivism</a:t>
            </a:r>
            <a:br>
              <a:rPr lang="en-HK" sz="2300" b="1" dirty="0"/>
            </a:br>
            <a:r>
              <a:rPr lang="en-HK" sz="2300" b="1" dirty="0"/>
              <a:t>Assertiveness Performance</a:t>
            </a:r>
            <a:br>
              <a:rPr lang="en-HK" sz="2300" b="1" dirty="0"/>
            </a:br>
            <a:r>
              <a:rPr lang="en-HK" sz="2300" b="1" dirty="0"/>
              <a:t>Orientation</a:t>
            </a:r>
            <a:br>
              <a:rPr lang="en-HK" sz="2300" b="1" dirty="0"/>
            </a:br>
            <a:r>
              <a:rPr lang="en-HK" sz="2300" b="1" dirty="0"/>
              <a:t>Humane Orientation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11651300" cy="3880773"/>
          </a:xfrm>
        </p:spPr>
        <p:txBody>
          <a:bodyPr/>
          <a:lstStyle/>
          <a:p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275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HK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3587" y="1047417"/>
            <a:ext cx="8286242" cy="4763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44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Country versus Company culture 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sz="2500" b="1" dirty="0"/>
              <a:t>MNE Companies – likes a country – develop unique</a:t>
            </a:r>
          </a:p>
          <a:p>
            <a:r>
              <a:rPr lang="en-HK" sz="2500" b="1" dirty="0" smtClean="0"/>
              <a:t>Patterns </a:t>
            </a:r>
            <a:r>
              <a:rPr lang="en-HK" sz="2500" b="1" dirty="0"/>
              <a:t>of values, norms, beliefs, and acceptable</a:t>
            </a:r>
          </a:p>
          <a:p>
            <a:r>
              <a:rPr lang="en-HK" sz="2500" b="1" dirty="0" err="1" smtClean="0"/>
              <a:t>Behaviors</a:t>
            </a:r>
            <a:r>
              <a:rPr lang="en-HK" sz="2500" b="1" dirty="0"/>
              <a:t>. Mostly, at least initially from its founders &gt;</a:t>
            </a:r>
          </a:p>
          <a:p>
            <a:r>
              <a:rPr lang="en-HK" sz="2500" b="1" dirty="0" smtClean="0"/>
              <a:t>Corporate </a:t>
            </a:r>
            <a:r>
              <a:rPr lang="en-HK" sz="2500" b="1" dirty="0"/>
              <a:t>personality, will changes upon internalization…</a:t>
            </a:r>
          </a:p>
          <a:p>
            <a:r>
              <a:rPr lang="en-HK" sz="2500" b="1" dirty="0" smtClean="0"/>
              <a:t>MNE –company values </a:t>
            </a:r>
            <a:r>
              <a:rPr lang="en-HK" sz="2500" b="1" dirty="0"/>
              <a:t>take precedence over country cultures</a:t>
            </a:r>
            <a:endParaRPr lang="en-HK" sz="2500" dirty="0"/>
          </a:p>
        </p:txBody>
      </p:sp>
    </p:spTree>
    <p:extLst>
      <p:ext uri="{BB962C8B-B14F-4D97-AF65-F5344CB8AC3E}">
        <p14:creationId xmlns:p14="http://schemas.microsoft.com/office/powerpoint/2010/main" val="190759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1203" y="1135302"/>
            <a:ext cx="6982799" cy="49060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15893" y="474902"/>
            <a:ext cx="8596668" cy="1320800"/>
          </a:xfrm>
        </p:spPr>
        <p:txBody>
          <a:bodyPr/>
          <a:lstStyle/>
          <a:p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4969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Ethics - Employee industrial relations 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sz="2500" dirty="0"/>
              <a:t>⚫ </a:t>
            </a:r>
            <a:r>
              <a:rPr lang="en-HK" sz="2500" b="1" dirty="0"/>
              <a:t>Each topic deserves a big chapter of its</a:t>
            </a:r>
          </a:p>
          <a:p>
            <a:r>
              <a:rPr lang="en-HK" sz="2500" b="1" dirty="0"/>
              <a:t>own or even a book</a:t>
            </a:r>
          </a:p>
          <a:p>
            <a:r>
              <a:rPr lang="en-HK" sz="2500" dirty="0"/>
              <a:t>⚫ </a:t>
            </a:r>
            <a:r>
              <a:rPr lang="en-HK" sz="2500" b="1" dirty="0"/>
              <a:t>Intention – introduction broadly and focus</a:t>
            </a:r>
          </a:p>
          <a:p>
            <a:r>
              <a:rPr lang="en-HK" sz="2500" b="1" dirty="0"/>
              <a:t>on their impacts to the roles of IHRM in the</a:t>
            </a:r>
          </a:p>
          <a:p>
            <a:r>
              <a:rPr lang="en-HK" sz="2500" b="1" dirty="0"/>
              <a:t>multinational enterprise</a:t>
            </a:r>
            <a:endParaRPr lang="en-HK" sz="2500" dirty="0"/>
          </a:p>
        </p:txBody>
      </p:sp>
    </p:spTree>
    <p:extLst>
      <p:ext uri="{BB962C8B-B14F-4D97-AF65-F5344CB8AC3E}">
        <p14:creationId xmlns:p14="http://schemas.microsoft.com/office/powerpoint/2010/main" val="3468086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Ethics – Employee law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sz="2500" b="1" dirty="0"/>
              <a:t>All MNE must operate legally wherever</a:t>
            </a:r>
          </a:p>
          <a:p>
            <a:r>
              <a:rPr lang="en-HK" sz="2500" b="1" dirty="0" smtClean="0"/>
              <a:t>Operate </a:t>
            </a:r>
            <a:r>
              <a:rPr lang="en-HK" sz="2500" b="1" dirty="0"/>
              <a:t>anywhere in the globe</a:t>
            </a:r>
          </a:p>
          <a:p>
            <a:r>
              <a:rPr lang="en-HK" sz="2500" dirty="0" smtClean="0"/>
              <a:t> </a:t>
            </a:r>
            <a:r>
              <a:rPr lang="en-HK" sz="2500" b="1" dirty="0"/>
              <a:t>All MNE must operate legally in their</a:t>
            </a:r>
          </a:p>
          <a:p>
            <a:r>
              <a:rPr lang="en-HK" sz="2500" b="1" dirty="0"/>
              <a:t>Parent Country (HQ)</a:t>
            </a:r>
          </a:p>
          <a:p>
            <a:r>
              <a:rPr lang="en-HK" sz="2500" b="1" dirty="0" smtClean="0"/>
              <a:t>All </a:t>
            </a:r>
            <a:r>
              <a:rPr lang="en-HK" sz="2500" b="1" dirty="0"/>
              <a:t>MNE must operate comply to the</a:t>
            </a:r>
          </a:p>
          <a:p>
            <a:r>
              <a:rPr lang="en-HK" sz="2500" b="1" dirty="0"/>
              <a:t>L</a:t>
            </a:r>
            <a:r>
              <a:rPr lang="en-HK" sz="2500" b="1" dirty="0" smtClean="0"/>
              <a:t>ocations </a:t>
            </a:r>
            <a:r>
              <a:rPr lang="en-HK" sz="2500" b="1" dirty="0"/>
              <a:t>where they listed</a:t>
            </a:r>
            <a:endParaRPr lang="en-HK" sz="2500" dirty="0"/>
          </a:p>
        </p:txBody>
      </p:sp>
    </p:spTree>
    <p:extLst>
      <p:ext uri="{BB962C8B-B14F-4D97-AF65-F5344CB8AC3E}">
        <p14:creationId xmlns:p14="http://schemas.microsoft.com/office/powerpoint/2010/main" val="269062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Industrial Relations &amp; law to HRM managers</a:t>
            </a:r>
            <a:endParaRPr lang="en-HK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8538" y="2160588"/>
            <a:ext cx="6195756" cy="420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927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Common law 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b="1" dirty="0"/>
              <a:t>Freedom of association</a:t>
            </a:r>
          </a:p>
          <a:p>
            <a:r>
              <a:rPr lang="en-HK" dirty="0"/>
              <a:t>⚫ </a:t>
            </a:r>
            <a:r>
              <a:rPr lang="en-HK" b="1" dirty="0"/>
              <a:t>Equal Employment Opportunity, and </a:t>
            </a:r>
            <a:r>
              <a:rPr lang="en-HK" b="1" dirty="0" smtClean="0"/>
              <a:t>non-discrimination</a:t>
            </a:r>
            <a:endParaRPr lang="en-HK" b="1" dirty="0"/>
          </a:p>
          <a:p>
            <a:r>
              <a:rPr lang="en-HK" dirty="0"/>
              <a:t>⚫ </a:t>
            </a:r>
            <a:r>
              <a:rPr lang="en-HK" b="1" dirty="0"/>
              <a:t>Child </a:t>
            </a:r>
            <a:r>
              <a:rPr lang="en-HK" b="1" dirty="0" err="1"/>
              <a:t>Labor</a:t>
            </a:r>
            <a:r>
              <a:rPr lang="en-HK" b="1" dirty="0"/>
              <a:t> &amp; Forced (Prison/slave) </a:t>
            </a:r>
            <a:r>
              <a:rPr lang="en-HK" b="1" dirty="0" err="1"/>
              <a:t>labor</a:t>
            </a:r>
            <a:endParaRPr lang="en-HK" b="1" dirty="0"/>
          </a:p>
          <a:p>
            <a:r>
              <a:rPr lang="en-HK" dirty="0"/>
              <a:t>⚫ </a:t>
            </a:r>
            <a:r>
              <a:rPr lang="en-HK" b="1" dirty="0"/>
              <a:t>Occupational Health &amp; Safety</a:t>
            </a:r>
          </a:p>
          <a:p>
            <a:r>
              <a:rPr lang="en-HK" dirty="0"/>
              <a:t>⚫ </a:t>
            </a:r>
            <a:r>
              <a:rPr lang="en-HK" b="1" dirty="0"/>
              <a:t>Consult with worker group – upon substantial</a:t>
            </a:r>
          </a:p>
          <a:p>
            <a:r>
              <a:rPr lang="en-HK" b="1" dirty="0"/>
              <a:t>changes – reduction / plant closure</a:t>
            </a:r>
          </a:p>
          <a:p>
            <a:r>
              <a:rPr lang="en-HK" dirty="0"/>
              <a:t>⚫ </a:t>
            </a:r>
            <a:r>
              <a:rPr lang="en-HK" b="1" dirty="0"/>
              <a:t>Grievance &amp; dispute resolution procedures</a:t>
            </a:r>
          </a:p>
          <a:p>
            <a:r>
              <a:rPr lang="en-HK" dirty="0"/>
              <a:t>⚫ </a:t>
            </a:r>
            <a:r>
              <a:rPr lang="en-HK" b="1" dirty="0"/>
              <a:t>Use of monitors (</a:t>
            </a:r>
            <a:r>
              <a:rPr lang="en-HK" b="1" dirty="0" err="1"/>
              <a:t>int</a:t>
            </a:r>
            <a:r>
              <a:rPr lang="en-HK" b="1" dirty="0"/>
              <a:t>/</a:t>
            </a:r>
            <a:r>
              <a:rPr lang="en-HK" b="1" dirty="0" err="1"/>
              <a:t>ext</a:t>
            </a:r>
            <a:r>
              <a:rPr lang="en-HK" b="1" dirty="0"/>
              <a:t>) to audit employment</a:t>
            </a:r>
          </a:p>
          <a:p>
            <a:r>
              <a:rPr lang="en-HK" b="1" dirty="0"/>
              <a:t>practices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8159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Employment law of other countries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82101"/>
          </a:xfrm>
        </p:spPr>
        <p:txBody>
          <a:bodyPr>
            <a:normAutofit fontScale="70000" lnSpcReduction="20000"/>
          </a:bodyPr>
          <a:lstStyle/>
          <a:p>
            <a:r>
              <a:rPr lang="en-HK" b="1" dirty="0"/>
              <a:t>EU – Directive (Box 4.2 – p 108-109)</a:t>
            </a:r>
          </a:p>
          <a:p>
            <a:r>
              <a:rPr lang="en-HK" dirty="0"/>
              <a:t>– </a:t>
            </a:r>
            <a:r>
              <a:rPr lang="en-HK" b="1" dirty="0"/>
              <a:t>Social and </a:t>
            </a:r>
            <a:r>
              <a:rPr lang="en-HK" b="1" dirty="0" err="1"/>
              <a:t>labor</a:t>
            </a:r>
            <a:r>
              <a:rPr lang="en-HK" b="1" dirty="0"/>
              <a:t> related</a:t>
            </a:r>
          </a:p>
          <a:p>
            <a:r>
              <a:rPr lang="en-HK" dirty="0"/>
              <a:t>– </a:t>
            </a:r>
            <a:r>
              <a:rPr lang="en-HK" b="1" dirty="0"/>
              <a:t>Anti-trust regulation (Different than USA),</a:t>
            </a:r>
          </a:p>
          <a:p>
            <a:r>
              <a:rPr lang="en-HK" dirty="0"/>
              <a:t>– </a:t>
            </a:r>
            <a:r>
              <a:rPr lang="en-HK" b="1" dirty="0"/>
              <a:t>GDPR - Data Privacy (within EU) - 2018</a:t>
            </a:r>
          </a:p>
          <a:p>
            <a:r>
              <a:rPr lang="en-HK" dirty="0"/>
              <a:t>⚫ </a:t>
            </a:r>
            <a:r>
              <a:rPr lang="en-HK" b="1" dirty="0"/>
              <a:t>USA</a:t>
            </a:r>
          </a:p>
          <a:p>
            <a:r>
              <a:rPr lang="en-HK" dirty="0"/>
              <a:t>– </a:t>
            </a:r>
            <a:r>
              <a:rPr lang="en-HK" b="1" dirty="0"/>
              <a:t>SOX – Sarbanes Oxley – Finance / Governance / Integrity / Criminal Act</a:t>
            </a:r>
          </a:p>
          <a:p>
            <a:r>
              <a:rPr lang="en-HK" dirty="0"/>
              <a:t>– </a:t>
            </a:r>
            <a:r>
              <a:rPr lang="en-HK" b="1" dirty="0"/>
              <a:t>FCPA – Foreign Corruption Practice Act (Corruption)</a:t>
            </a:r>
          </a:p>
          <a:p>
            <a:r>
              <a:rPr lang="en-HK" dirty="0"/>
              <a:t>– </a:t>
            </a:r>
            <a:r>
              <a:rPr lang="en-HK" b="1" dirty="0"/>
              <a:t>ADA – Americans with Disability Act (</a:t>
            </a:r>
            <a:r>
              <a:rPr lang="en-HK" b="1" dirty="0" err="1"/>
              <a:t>Labor</a:t>
            </a:r>
            <a:r>
              <a:rPr lang="en-HK" b="1" dirty="0"/>
              <a:t>…)</a:t>
            </a:r>
          </a:p>
          <a:p>
            <a:r>
              <a:rPr lang="en-HK" dirty="0"/>
              <a:t>– </a:t>
            </a:r>
            <a:r>
              <a:rPr lang="en-HK" b="1" dirty="0"/>
              <a:t>ADEA – Age Discrimination in Employment Act (Recruit.. </a:t>
            </a:r>
            <a:r>
              <a:rPr lang="en-HK" b="1" dirty="0" err="1"/>
              <a:t>Labor</a:t>
            </a:r>
            <a:r>
              <a:rPr lang="en-HK" b="1" dirty="0"/>
              <a:t>)</a:t>
            </a:r>
          </a:p>
          <a:p>
            <a:r>
              <a:rPr lang="en-HK" dirty="0"/>
              <a:t>– </a:t>
            </a:r>
            <a:r>
              <a:rPr lang="en-HK" b="1" dirty="0"/>
              <a:t>FFIEC : Federal Financial Institutions Examination Council (Global bank..)</a:t>
            </a:r>
          </a:p>
          <a:p>
            <a:r>
              <a:rPr lang="en-HK" dirty="0"/>
              <a:t>– </a:t>
            </a:r>
            <a:r>
              <a:rPr lang="en-HK" b="1" dirty="0"/>
              <a:t>CCPA (Consumer Credit Protection Act) – Liability of MNE</a:t>
            </a:r>
          </a:p>
          <a:p>
            <a:r>
              <a:rPr lang="en-HK" dirty="0"/>
              <a:t>– </a:t>
            </a:r>
            <a:r>
              <a:rPr lang="en-HK" b="1" dirty="0"/>
              <a:t>Anti-Trust (US – China)</a:t>
            </a:r>
          </a:p>
          <a:p>
            <a:r>
              <a:rPr lang="en-HK" dirty="0"/>
              <a:t>– </a:t>
            </a:r>
            <a:r>
              <a:rPr lang="en-HK" b="1" dirty="0"/>
              <a:t>Patriot Act (Terrorism) – Immigration Visa…</a:t>
            </a:r>
          </a:p>
          <a:p>
            <a:r>
              <a:rPr lang="en-HK" dirty="0"/>
              <a:t>– </a:t>
            </a:r>
            <a:r>
              <a:rPr lang="en-HK" b="1" dirty="0"/>
              <a:t>Privacy Act (Data Privacy / Protection)</a:t>
            </a:r>
          </a:p>
          <a:p>
            <a:r>
              <a:rPr lang="en-HK" dirty="0"/>
              <a:t>⚫ </a:t>
            </a:r>
            <a:r>
              <a:rPr lang="en-HK" b="1" dirty="0"/>
              <a:t>Global – Bi-lateral Tax Treaty (Biz, Employment…) – Double Tax..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311328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IHRM –Ethics 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b="1" dirty="0"/>
              <a:t>Mission and Value of the MNEs</a:t>
            </a:r>
          </a:p>
          <a:p>
            <a:r>
              <a:rPr lang="en-HK" dirty="0"/>
              <a:t>– What right / wrong in biz practices across borders,</a:t>
            </a:r>
          </a:p>
          <a:p>
            <a:r>
              <a:rPr lang="en-HK" dirty="0"/>
              <a:t>cultural variance on ethical conducts</a:t>
            </a:r>
          </a:p>
          <a:p>
            <a:r>
              <a:rPr lang="en-HK" dirty="0"/>
              <a:t>⚫ </a:t>
            </a:r>
            <a:r>
              <a:rPr lang="en-HK" b="1" dirty="0"/>
              <a:t>MNE - Ethical Nature of Biz practices :</a:t>
            </a:r>
          </a:p>
          <a:p>
            <a:r>
              <a:rPr lang="en-HK" dirty="0"/>
              <a:t>– Focus - practices outside of country of origin</a:t>
            </a:r>
          </a:p>
          <a:p>
            <a:r>
              <a:rPr lang="en-HK" dirty="0"/>
              <a:t>– Employment related practices</a:t>
            </a:r>
          </a:p>
          <a:p>
            <a:r>
              <a:rPr lang="en-HK" dirty="0"/>
              <a:t>– Overseas operation – exploitation – </a:t>
            </a:r>
            <a:r>
              <a:rPr lang="en-HK" dirty="0" err="1"/>
              <a:t>labor</a:t>
            </a:r>
            <a:r>
              <a:rPr lang="en-HK" dirty="0"/>
              <a:t>,</a:t>
            </a:r>
          </a:p>
          <a:p>
            <a:r>
              <a:rPr lang="en-HK" dirty="0"/>
              <a:t>resources</a:t>
            </a:r>
          </a:p>
          <a:p>
            <a:r>
              <a:rPr lang="en-HK" dirty="0"/>
              <a:t>– CSR – local and overseas…</a:t>
            </a:r>
          </a:p>
          <a:p>
            <a:r>
              <a:rPr lang="en-HK" dirty="0"/>
              <a:t>– Media – News-worthy - attractiveness (Image)</a:t>
            </a:r>
          </a:p>
        </p:txBody>
      </p:sp>
    </p:spTree>
    <p:extLst>
      <p:ext uri="{BB962C8B-B14F-4D97-AF65-F5344CB8AC3E}">
        <p14:creationId xmlns:p14="http://schemas.microsoft.com/office/powerpoint/2010/main" val="400918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9901328" cy="1320800"/>
          </a:xfrm>
        </p:spPr>
        <p:txBody>
          <a:bodyPr/>
          <a:lstStyle/>
          <a:p>
            <a:r>
              <a:rPr lang="en-HK" dirty="0" smtClean="0"/>
              <a:t>What influences international business ethics?</a:t>
            </a:r>
            <a:endParaRPr lang="en-HK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1243" y="1388078"/>
            <a:ext cx="6859801" cy="4855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12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9822500" cy="1320800"/>
          </a:xfrm>
        </p:spPr>
        <p:txBody>
          <a:bodyPr/>
          <a:lstStyle/>
          <a:p>
            <a:r>
              <a:rPr lang="en-HK" dirty="0" smtClean="0"/>
              <a:t>How business environment influences ethics? 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• Corruption</a:t>
            </a:r>
          </a:p>
          <a:p>
            <a:r>
              <a:rPr lang="en-HK" dirty="0"/>
              <a:t>• Crony Capitalism</a:t>
            </a:r>
          </a:p>
          <a:p>
            <a:r>
              <a:rPr lang="en-HK" dirty="0"/>
              <a:t>• Family-owned or Family controlled companies</a:t>
            </a:r>
          </a:p>
          <a:p>
            <a:r>
              <a:rPr lang="en-HK" dirty="0"/>
              <a:t>• Government intervention – market activities</a:t>
            </a:r>
          </a:p>
          <a:p>
            <a:r>
              <a:rPr lang="en-HK" dirty="0"/>
              <a:t>• Enforcement / Interpretation of regulations</a:t>
            </a:r>
          </a:p>
          <a:p>
            <a:r>
              <a:rPr lang="en-HK" dirty="0"/>
              <a:t>• Culture - Confucianism, Collectivism</a:t>
            </a:r>
          </a:p>
          <a:p>
            <a:r>
              <a:rPr lang="en-HK" dirty="0"/>
              <a:t>• Low system trust society, high personal trust</a:t>
            </a:r>
          </a:p>
          <a:p>
            <a:r>
              <a:rPr lang="en-HK" dirty="0"/>
              <a:t>• Business and Politics – mixed</a:t>
            </a:r>
          </a:p>
          <a:p>
            <a:r>
              <a:rPr lang="en-HK" dirty="0"/>
              <a:t>• Rent Seeking Mentality – Social acceptable</a:t>
            </a:r>
          </a:p>
        </p:txBody>
      </p:sp>
    </p:spTree>
    <p:extLst>
      <p:ext uri="{BB962C8B-B14F-4D97-AF65-F5344CB8AC3E}">
        <p14:creationId xmlns:p14="http://schemas.microsoft.com/office/powerpoint/2010/main" val="108480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How to build effective ethics program?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87366"/>
            <a:ext cx="8596668" cy="5139557"/>
          </a:xfrm>
        </p:spPr>
        <p:txBody>
          <a:bodyPr>
            <a:normAutofit/>
          </a:bodyPr>
          <a:lstStyle/>
          <a:p>
            <a:r>
              <a:rPr lang="en-HK" b="1" dirty="0"/>
              <a:t>1. Top Management Commitment</a:t>
            </a:r>
          </a:p>
          <a:p>
            <a:r>
              <a:rPr lang="en-HK" dirty="0"/>
              <a:t>⚫ Corp Biz Ethics Values</a:t>
            </a:r>
          </a:p>
          <a:p>
            <a:r>
              <a:rPr lang="en-HK" dirty="0"/>
              <a:t>⚫ Local Traditions</a:t>
            </a:r>
          </a:p>
          <a:p>
            <a:r>
              <a:rPr lang="en-HK" dirty="0"/>
              <a:t>⚫ Long term - sustainability</a:t>
            </a:r>
          </a:p>
          <a:p>
            <a:r>
              <a:rPr lang="en-HK" b="1" dirty="0"/>
              <a:t>2. Good &amp; Simple Processes</a:t>
            </a:r>
          </a:p>
          <a:p>
            <a:r>
              <a:rPr lang="en-HK" b="1" dirty="0"/>
              <a:t>3. Training &amp; Communication</a:t>
            </a:r>
          </a:p>
          <a:p>
            <a:r>
              <a:rPr lang="en-HK" b="1" dirty="0"/>
              <a:t>4. Focus on Risks</a:t>
            </a:r>
          </a:p>
          <a:p>
            <a:r>
              <a:rPr lang="en-HK" b="1" dirty="0"/>
              <a:t>5. Throughout Investigation</a:t>
            </a:r>
          </a:p>
          <a:p>
            <a:r>
              <a:rPr lang="en-HK" b="1" dirty="0"/>
              <a:t>6. Take Appropriate Actions</a:t>
            </a:r>
          </a:p>
          <a:p>
            <a:r>
              <a:rPr lang="en-HK" b="1" dirty="0"/>
              <a:t>7. An Open Environment</a:t>
            </a:r>
          </a:p>
          <a:p>
            <a:r>
              <a:rPr lang="en-HK" b="1" dirty="0"/>
              <a:t>8. Corp. Social Responsibility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40476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IHRM – Corporate social responsibility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HK" sz="2500" b="1" dirty="0"/>
              <a:t>CSR is the continuity commitment by MNE, not</a:t>
            </a:r>
          </a:p>
          <a:p>
            <a:r>
              <a:rPr lang="en-HK" sz="2500" b="1" dirty="0"/>
              <a:t>only to behave ethically but also to contribute</a:t>
            </a:r>
          </a:p>
          <a:p>
            <a:r>
              <a:rPr lang="en-HK" sz="2500" b="1" dirty="0"/>
              <a:t>to the economic development of the</a:t>
            </a:r>
          </a:p>
          <a:p>
            <a:r>
              <a:rPr lang="en-HK" sz="2500" b="1" dirty="0"/>
              <a:t>communities (countries - their local and</a:t>
            </a:r>
          </a:p>
          <a:p>
            <a:r>
              <a:rPr lang="en-HK" sz="2500" b="1" dirty="0"/>
              <a:t>overseas operations) in which they operate</a:t>
            </a:r>
          </a:p>
          <a:p>
            <a:r>
              <a:rPr lang="en-HK" sz="2500" b="1" dirty="0"/>
              <a:t>and to improve the quality of life of their work</a:t>
            </a:r>
          </a:p>
          <a:p>
            <a:r>
              <a:rPr lang="en-HK" sz="2500" b="1" dirty="0"/>
              <a:t>forces, their families, as well as society at</a:t>
            </a:r>
          </a:p>
          <a:p>
            <a:r>
              <a:rPr lang="en-HK" sz="2500" b="1" dirty="0"/>
              <a:t>large</a:t>
            </a:r>
            <a:endParaRPr lang="en-HK" sz="2500" dirty="0"/>
          </a:p>
        </p:txBody>
      </p:sp>
    </p:spTree>
    <p:extLst>
      <p:ext uri="{BB962C8B-B14F-4D97-AF65-F5344CB8AC3E}">
        <p14:creationId xmlns:p14="http://schemas.microsoft.com/office/powerpoint/2010/main" val="172842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Key activities of CSR </a:t>
            </a:r>
            <a:endParaRPr lang="en-HK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0617" y="2160588"/>
            <a:ext cx="6219341" cy="4271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53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Key elements of CSR program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83" y="2094358"/>
            <a:ext cx="8596668" cy="3880773"/>
          </a:xfrm>
        </p:spPr>
        <p:txBody>
          <a:bodyPr/>
          <a:lstStyle/>
          <a:p>
            <a:endParaRPr lang="en-HK"/>
          </a:p>
        </p:txBody>
      </p:sp>
      <p:sp>
        <p:nvSpPr>
          <p:cNvPr id="4" name="Rectangle 3"/>
          <p:cNvSpPr/>
          <p:nvPr/>
        </p:nvSpPr>
        <p:spPr>
          <a:xfrm>
            <a:off x="1270374" y="2369431"/>
            <a:ext cx="6096000" cy="432426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Develop a global CSR policy </a:t>
            </a:r>
            <a:r>
              <a:rPr lang="en-HK" sz="2500" b="1" dirty="0">
                <a:solidFill>
                  <a:srgbClr val="003366"/>
                </a:solidFill>
                <a:latin typeface="Arial-BoldMT"/>
              </a:rPr>
              <a:t>–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integrated to Biz</a:t>
            </a:r>
          </a:p>
          <a:p>
            <a:r>
              <a:rPr lang="en-HK" sz="2500" dirty="0">
                <a:solidFill>
                  <a:srgbClr val="003366"/>
                </a:solidFill>
                <a:latin typeface="ArialMT"/>
              </a:rPr>
              <a:t>•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High Level Management Support</a:t>
            </a:r>
          </a:p>
          <a:p>
            <a:r>
              <a:rPr lang="en-HK" sz="2500" dirty="0">
                <a:solidFill>
                  <a:srgbClr val="003366"/>
                </a:solidFill>
                <a:latin typeface="ArialMT"/>
              </a:rPr>
              <a:t>•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Communicate, Promotion, Marketing (</a:t>
            </a:r>
            <a:r>
              <a:rPr lang="en-HK" sz="2500" b="1" dirty="0" err="1">
                <a:solidFill>
                  <a:srgbClr val="003366"/>
                </a:solidFill>
                <a:latin typeface="Arial" panose="020B0604020202020204" pitchFamily="34" charset="0"/>
              </a:rPr>
              <a:t>Int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 / Ext)</a:t>
            </a:r>
          </a:p>
          <a:p>
            <a:r>
              <a:rPr lang="en-HK" sz="2500" dirty="0">
                <a:solidFill>
                  <a:srgbClr val="003366"/>
                </a:solidFill>
                <a:latin typeface="ArialMT"/>
              </a:rPr>
              <a:t>•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Create CSR Culture</a:t>
            </a:r>
          </a:p>
          <a:p>
            <a:r>
              <a:rPr lang="en-HK" sz="2500" dirty="0">
                <a:solidFill>
                  <a:srgbClr val="003366"/>
                </a:solidFill>
                <a:latin typeface="ArialMT"/>
              </a:rPr>
              <a:t>•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Training</a:t>
            </a:r>
          </a:p>
          <a:p>
            <a:r>
              <a:rPr lang="en-HK" sz="2500" dirty="0">
                <a:solidFill>
                  <a:srgbClr val="003366"/>
                </a:solidFill>
                <a:latin typeface="ArialMT"/>
              </a:rPr>
              <a:t>•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Feedback Mechanism</a:t>
            </a:r>
          </a:p>
          <a:p>
            <a:r>
              <a:rPr lang="en-HK" sz="2500" dirty="0">
                <a:solidFill>
                  <a:srgbClr val="003366"/>
                </a:solidFill>
                <a:latin typeface="ArialMT"/>
              </a:rPr>
              <a:t>•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CSR </a:t>
            </a:r>
            <a:r>
              <a:rPr lang="en-HK" sz="2500" b="1" dirty="0">
                <a:solidFill>
                  <a:srgbClr val="003366"/>
                </a:solidFill>
                <a:latin typeface="Arial-BoldMT"/>
              </a:rPr>
              <a:t>–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performance management (appraisal)</a:t>
            </a:r>
          </a:p>
          <a:p>
            <a:r>
              <a:rPr lang="en-HK" sz="2500" dirty="0">
                <a:solidFill>
                  <a:srgbClr val="003366"/>
                </a:solidFill>
                <a:latin typeface="ArialMT"/>
              </a:rPr>
              <a:t>• </a:t>
            </a:r>
            <a:r>
              <a:rPr lang="en-HK" sz="2500" b="1" dirty="0">
                <a:solidFill>
                  <a:srgbClr val="003366"/>
                </a:solidFill>
                <a:latin typeface="Arial" panose="020B0604020202020204" pitchFamily="34" charset="0"/>
              </a:rPr>
              <a:t>Lead by Example</a:t>
            </a:r>
            <a:endParaRPr lang="en-HK" sz="2500" dirty="0"/>
          </a:p>
        </p:txBody>
      </p:sp>
    </p:spTree>
    <p:extLst>
      <p:ext uri="{BB962C8B-B14F-4D97-AF65-F5344CB8AC3E}">
        <p14:creationId xmlns:p14="http://schemas.microsoft.com/office/powerpoint/2010/main" val="378876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 smtClean="0"/>
              <a:t>Other theoretical model</a:t>
            </a:r>
            <a:endParaRPr lang="en-HK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88079"/>
            <a:ext cx="8596668" cy="4650114"/>
          </a:xfrm>
        </p:spPr>
        <p:txBody>
          <a:bodyPr>
            <a:normAutofit fontScale="92500" lnSpcReduction="10000"/>
          </a:bodyPr>
          <a:lstStyle/>
          <a:p>
            <a:r>
              <a:rPr lang="en-HK" dirty="0" smtClean="0"/>
              <a:t>Schein model: </a:t>
            </a:r>
            <a:r>
              <a:rPr lang="en-HK" dirty="0">
                <a:hlinkClick r:id="rId2"/>
              </a:rPr>
              <a:t>https://</a:t>
            </a:r>
            <a:r>
              <a:rPr lang="en-HK" dirty="0" smtClean="0">
                <a:hlinkClick r:id="rId2"/>
              </a:rPr>
              <a:t>en.wikipedia.org/wiki/Edgar_Schein</a:t>
            </a:r>
            <a:endParaRPr lang="en-HK" dirty="0" smtClean="0"/>
          </a:p>
          <a:p>
            <a:endParaRPr lang="en-HK" dirty="0" smtClean="0"/>
          </a:p>
          <a:p>
            <a:r>
              <a:rPr lang="en-HK" dirty="0" smtClean="0"/>
              <a:t>Harrison model </a:t>
            </a:r>
            <a:r>
              <a:rPr lang="en-HK" dirty="0">
                <a:hlinkClick r:id="rId3"/>
              </a:rPr>
              <a:t>https://</a:t>
            </a:r>
            <a:r>
              <a:rPr lang="en-HK" dirty="0" smtClean="0">
                <a:hlinkClick r:id="rId3"/>
              </a:rPr>
              <a:t>en.wikipedia.org/wiki/Organizational_culture</a:t>
            </a:r>
            <a:endParaRPr lang="en-HK" dirty="0" smtClean="0"/>
          </a:p>
          <a:p>
            <a:pPr marL="0" indent="0">
              <a:buNone/>
            </a:pPr>
            <a:endParaRPr lang="en-HK" dirty="0" smtClean="0"/>
          </a:p>
          <a:p>
            <a:r>
              <a:rPr lang="en-HK" dirty="0" err="1" smtClean="0"/>
              <a:t>Senge’s</a:t>
            </a:r>
            <a:r>
              <a:rPr lang="en-HK" dirty="0" smtClean="0"/>
              <a:t> organizational learning model </a:t>
            </a:r>
          </a:p>
          <a:p>
            <a:pPr marL="0" indent="0">
              <a:buNone/>
            </a:pPr>
            <a:endParaRPr lang="en-HK" dirty="0" smtClean="0"/>
          </a:p>
          <a:p>
            <a:r>
              <a:rPr lang="en-HK" dirty="0" smtClean="0"/>
              <a:t>Organizational design model: Duffy (2007)</a:t>
            </a:r>
          </a:p>
          <a:p>
            <a:pPr marL="0" indent="0">
              <a:buNone/>
            </a:pPr>
            <a:endParaRPr lang="en-HK" dirty="0" smtClean="0"/>
          </a:p>
          <a:p>
            <a:r>
              <a:rPr lang="en-HK" dirty="0" smtClean="0"/>
              <a:t>Cross-cultural model: GLOBE </a:t>
            </a:r>
            <a:r>
              <a:rPr lang="en-HK" dirty="0">
                <a:hlinkClick r:id="rId4"/>
              </a:rPr>
              <a:t>https://</a:t>
            </a:r>
            <a:r>
              <a:rPr lang="en-HK" dirty="0" smtClean="0">
                <a:hlinkClick r:id="rId4"/>
              </a:rPr>
              <a:t>en.wikipedia.org/wiki/Hofstede%27s_cultural_dimensions_theory</a:t>
            </a:r>
            <a:endParaRPr lang="en-HK" dirty="0"/>
          </a:p>
          <a:p>
            <a:pPr marL="0" indent="0">
              <a:buNone/>
            </a:pPr>
            <a:endParaRPr lang="en-HK" dirty="0" smtClean="0"/>
          </a:p>
          <a:p>
            <a:r>
              <a:rPr lang="en-HK" dirty="0" smtClean="0"/>
              <a:t>Hofstede cross-cultural model analysis:</a:t>
            </a:r>
          </a:p>
          <a:p>
            <a:pPr marL="0" indent="0">
              <a:buNone/>
            </a:pPr>
            <a:r>
              <a:rPr lang="en-HK" dirty="0" smtClean="0">
                <a:hlinkClick r:id="rId5"/>
              </a:rPr>
              <a:t>     https</a:t>
            </a:r>
            <a:r>
              <a:rPr lang="en-HK" dirty="0">
                <a:hlinkClick r:id="rId5"/>
              </a:rPr>
              <a:t>://www.hofstede-insights.com/product/compare-countries/</a:t>
            </a: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414423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</TotalTime>
  <Words>984</Words>
  <Application>Microsoft Office PowerPoint</Application>
  <PresentationFormat>Widescreen</PresentationFormat>
  <Paragraphs>167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Arial-BoldMT</vt:lpstr>
      <vt:lpstr>ArialMT</vt:lpstr>
      <vt:lpstr>Arial</vt:lpstr>
      <vt:lpstr>Trebuchet MS</vt:lpstr>
      <vt:lpstr>Wingdings 3</vt:lpstr>
      <vt:lpstr>Facet</vt:lpstr>
      <vt:lpstr>BMMB 7007 02 Culture &amp; Ethics </vt:lpstr>
      <vt:lpstr>PowerPoint Presentation</vt:lpstr>
      <vt:lpstr>Diversity management</vt:lpstr>
      <vt:lpstr>PowerPoint Presentation</vt:lpstr>
      <vt:lpstr>What is culture? </vt:lpstr>
      <vt:lpstr>Level of study </vt:lpstr>
      <vt:lpstr>PowerPoint Presentation</vt:lpstr>
      <vt:lpstr>PowerPoint Presentation</vt:lpstr>
      <vt:lpstr>IHRM - Factors / Orientations of Cultures (Source – Hofstede, Trompenaars, GLOBE (Global Leadership &amp; Organizational Behavior Effectiveness) Acceptance of Power Distance Boss Subordinates Decision Individualism Collectivism Social values (Gender) Masculinity Femininity Handle ambiguity Uncertainty Avoidance Tolerance Rules/Relationship Universalism Particularism Emotional Express Neutral Emotional Involvement of People Diffuse Specific Basis for according status to other people Achievement Ascription Future Orientation Institutional collectivism In-group collectivism Assertiveness Performance Orientation Humane Orientation</vt:lpstr>
      <vt:lpstr>PowerPoint Presentation</vt:lpstr>
      <vt:lpstr>Country versus Company culture </vt:lpstr>
      <vt:lpstr>PowerPoint Presentation</vt:lpstr>
      <vt:lpstr>Ethics - Employee industrial relations </vt:lpstr>
      <vt:lpstr>Ethics – Employee law</vt:lpstr>
      <vt:lpstr>Industrial Relations &amp; law to HRM managers</vt:lpstr>
      <vt:lpstr>Common law </vt:lpstr>
      <vt:lpstr>Employment law of other countries</vt:lpstr>
      <vt:lpstr>IHRM –Ethics </vt:lpstr>
      <vt:lpstr>What influences international business ethics?</vt:lpstr>
      <vt:lpstr>How business environment influences ethics? </vt:lpstr>
      <vt:lpstr>How to build effective ethics program?</vt:lpstr>
      <vt:lpstr>IHRM – Corporate social responsibility</vt:lpstr>
      <vt:lpstr>Key activities of CSR </vt:lpstr>
      <vt:lpstr>Key elements of CSR program</vt:lpstr>
      <vt:lpstr>Other theoretical model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Values &amp; Ethics</dc:title>
  <dc:creator>user</dc:creator>
  <cp:lastModifiedBy>user</cp:lastModifiedBy>
  <cp:revision>20</cp:revision>
  <dcterms:created xsi:type="dcterms:W3CDTF">2019-10-25T06:18:20Z</dcterms:created>
  <dcterms:modified xsi:type="dcterms:W3CDTF">2019-10-25T06:58:10Z</dcterms:modified>
</cp:coreProperties>
</file>