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4" r:id="rId9"/>
    <p:sldId id="273" r:id="rId10"/>
    <p:sldId id="274" r:id="rId11"/>
    <p:sldId id="265" r:id="rId12"/>
    <p:sldId id="266" r:id="rId13"/>
    <p:sldId id="267" r:id="rId14"/>
    <p:sldId id="268" r:id="rId15"/>
    <p:sldId id="271" r:id="rId16"/>
    <p:sldId id="270" r:id="rId17"/>
    <p:sldId id="272" r:id="rId18"/>
  </p:sldIdLst>
  <p:sldSz cx="18288000" cy="10287000"/>
  <p:notesSz cx="6858000" cy="9144000"/>
  <p:embeddedFontLst>
    <p:embeddedFont>
      <p:font typeface="Calibri" panose="020F0502020204030204" pitchFamily="34" charset="0"/>
      <p:regular r:id="rId19"/>
      <p:bold r:id="rId20"/>
      <p:italic r:id="rId21"/>
      <p:boldItalic r:id="rId22"/>
    </p:embeddedFont>
    <p:embeddedFont>
      <p:font typeface="Open Sans" panose="020B0606030504020204" pitchFamily="34" charset="0"/>
      <p:regular r:id="rId23"/>
      <p:bold r:id="rId24"/>
      <p:italic r:id="rId25"/>
      <p:boldItalic r:id="rId26"/>
    </p:embeddedFont>
    <p:embeddedFont>
      <p:font typeface="Poppins" panose="00000500000000000000" pitchFamily="2" charset="0"/>
      <p:regular r:id="rId27"/>
      <p:bold r:id="rId28"/>
      <p:italic r:id="rId29"/>
      <p:boldItalic r:id="rId30"/>
    </p:embeddedFont>
    <p:embeddedFont>
      <p:font typeface="Poppins Bold" panose="00000800000000000000"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94622" autoAdjust="0"/>
  </p:normalViewPr>
  <p:slideViewPr>
    <p:cSldViewPr>
      <p:cViewPr varScale="1">
        <p:scale>
          <a:sx n="40" d="100"/>
          <a:sy n="40" d="100"/>
        </p:scale>
        <p:origin x="84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a Bran" userId="b1abf505db8a8dc3" providerId="LiveId" clId="{18D834C8-08C6-48CD-A877-32FBEDE7233B}"/>
    <pc:docChg chg="undo custSel addSld delSld modSld">
      <pc:chgData name="Catalina Bran" userId="b1abf505db8a8dc3" providerId="LiveId" clId="{18D834C8-08C6-48CD-A877-32FBEDE7233B}" dt="2026-02-10T15:12:10.857" v="193" actId="404"/>
      <pc:docMkLst>
        <pc:docMk/>
      </pc:docMkLst>
      <pc:sldChg chg="addSp delSp modSp mod">
        <pc:chgData name="Catalina Bran" userId="b1abf505db8a8dc3" providerId="LiveId" clId="{18D834C8-08C6-48CD-A877-32FBEDE7233B}" dt="2026-02-10T15:10:41.131" v="164" actId="403"/>
        <pc:sldMkLst>
          <pc:docMk/>
          <pc:sldMk cId="0" sldId="257"/>
        </pc:sldMkLst>
        <pc:spChg chg="add del">
          <ac:chgData name="Catalina Bran" userId="b1abf505db8a8dc3" providerId="LiveId" clId="{18D834C8-08C6-48CD-A877-32FBEDE7233B}" dt="2026-02-10T14:52:11.857" v="71"/>
          <ac:spMkLst>
            <pc:docMk/>
            <pc:sldMk cId="0" sldId="257"/>
            <ac:spMk id="2" creationId="{4E714A38-CDAF-115F-161C-9A7D1BF1F028}"/>
          </ac:spMkLst>
        </pc:spChg>
        <pc:spChg chg="mod">
          <ac:chgData name="Catalina Bran" userId="b1abf505db8a8dc3" providerId="LiveId" clId="{18D834C8-08C6-48CD-A877-32FBEDE7233B}" dt="2026-02-10T14:57:39.446" v="98" actId="1076"/>
          <ac:spMkLst>
            <pc:docMk/>
            <pc:sldMk cId="0" sldId="257"/>
            <ac:spMk id="13" creationId="{00000000-0000-0000-0000-000000000000}"/>
          </ac:spMkLst>
        </pc:spChg>
        <pc:spChg chg="mod">
          <ac:chgData name="Catalina Bran" userId="b1abf505db8a8dc3" providerId="LiveId" clId="{18D834C8-08C6-48CD-A877-32FBEDE7233B}" dt="2026-02-10T15:10:41.131" v="164" actId="403"/>
          <ac:spMkLst>
            <pc:docMk/>
            <pc:sldMk cId="0" sldId="257"/>
            <ac:spMk id="14" creationId="{00000000-0000-0000-0000-000000000000}"/>
          </ac:spMkLst>
        </pc:spChg>
      </pc:sldChg>
      <pc:sldChg chg="modSp mod">
        <pc:chgData name="Catalina Bran" userId="b1abf505db8a8dc3" providerId="LiveId" clId="{18D834C8-08C6-48CD-A877-32FBEDE7233B}" dt="2026-02-10T15:10:45.108" v="165" actId="403"/>
        <pc:sldMkLst>
          <pc:docMk/>
          <pc:sldMk cId="0" sldId="258"/>
        </pc:sldMkLst>
        <pc:spChg chg="mod">
          <ac:chgData name="Catalina Bran" userId="b1abf505db8a8dc3" providerId="LiveId" clId="{18D834C8-08C6-48CD-A877-32FBEDE7233B}" dt="2026-02-10T14:57:44.153" v="99" actId="1076"/>
          <ac:spMkLst>
            <pc:docMk/>
            <pc:sldMk cId="0" sldId="258"/>
            <ac:spMk id="14" creationId="{00000000-0000-0000-0000-000000000000}"/>
          </ac:spMkLst>
        </pc:spChg>
        <pc:spChg chg="mod">
          <ac:chgData name="Catalina Bran" userId="b1abf505db8a8dc3" providerId="LiveId" clId="{18D834C8-08C6-48CD-A877-32FBEDE7233B}" dt="2026-02-10T15:10:45.108" v="165" actId="403"/>
          <ac:spMkLst>
            <pc:docMk/>
            <pc:sldMk cId="0" sldId="258"/>
            <ac:spMk id="15" creationId="{00000000-0000-0000-0000-000000000000}"/>
          </ac:spMkLst>
        </pc:spChg>
      </pc:sldChg>
      <pc:sldChg chg="modSp mod">
        <pc:chgData name="Catalina Bran" userId="b1abf505db8a8dc3" providerId="LiveId" clId="{18D834C8-08C6-48CD-A877-32FBEDE7233B}" dt="2026-02-10T15:10:49.573" v="166" actId="403"/>
        <pc:sldMkLst>
          <pc:docMk/>
          <pc:sldMk cId="0" sldId="259"/>
        </pc:sldMkLst>
        <pc:spChg chg="mod">
          <ac:chgData name="Catalina Bran" userId="b1abf505db8a8dc3" providerId="LiveId" clId="{18D834C8-08C6-48CD-A877-32FBEDE7233B}" dt="2026-02-10T12:50:58.608" v="2" actId="1076"/>
          <ac:spMkLst>
            <pc:docMk/>
            <pc:sldMk cId="0" sldId="259"/>
            <ac:spMk id="14" creationId="{00000000-0000-0000-0000-000000000000}"/>
          </ac:spMkLst>
        </pc:spChg>
        <pc:spChg chg="mod">
          <ac:chgData name="Catalina Bran" userId="b1abf505db8a8dc3" providerId="LiveId" clId="{18D834C8-08C6-48CD-A877-32FBEDE7233B}" dt="2026-02-10T14:57:48.046" v="100" actId="1076"/>
          <ac:spMkLst>
            <pc:docMk/>
            <pc:sldMk cId="0" sldId="259"/>
            <ac:spMk id="18" creationId="{00000000-0000-0000-0000-000000000000}"/>
          </ac:spMkLst>
        </pc:spChg>
        <pc:spChg chg="mod">
          <ac:chgData name="Catalina Bran" userId="b1abf505db8a8dc3" providerId="LiveId" clId="{18D834C8-08C6-48CD-A877-32FBEDE7233B}" dt="2026-02-10T15:10:49.573" v="166" actId="403"/>
          <ac:spMkLst>
            <pc:docMk/>
            <pc:sldMk cId="0" sldId="259"/>
            <ac:spMk id="19" creationId="{00000000-0000-0000-0000-000000000000}"/>
          </ac:spMkLst>
        </pc:spChg>
      </pc:sldChg>
      <pc:sldChg chg="modSp mod">
        <pc:chgData name="Catalina Bran" userId="b1abf505db8a8dc3" providerId="LiveId" clId="{18D834C8-08C6-48CD-A877-32FBEDE7233B}" dt="2026-02-10T15:10:53.115" v="167" actId="403"/>
        <pc:sldMkLst>
          <pc:docMk/>
          <pc:sldMk cId="0" sldId="260"/>
        </pc:sldMkLst>
        <pc:spChg chg="mod">
          <ac:chgData name="Catalina Bran" userId="b1abf505db8a8dc3" providerId="LiveId" clId="{18D834C8-08C6-48CD-A877-32FBEDE7233B}" dt="2026-02-10T14:57:51.737" v="101" actId="1076"/>
          <ac:spMkLst>
            <pc:docMk/>
            <pc:sldMk cId="0" sldId="260"/>
            <ac:spMk id="14" creationId="{00000000-0000-0000-0000-000000000000}"/>
          </ac:spMkLst>
        </pc:spChg>
        <pc:spChg chg="mod">
          <ac:chgData name="Catalina Bran" userId="b1abf505db8a8dc3" providerId="LiveId" clId="{18D834C8-08C6-48CD-A877-32FBEDE7233B}" dt="2026-02-10T15:10:53.115" v="167" actId="403"/>
          <ac:spMkLst>
            <pc:docMk/>
            <pc:sldMk cId="0" sldId="260"/>
            <ac:spMk id="15" creationId="{00000000-0000-0000-0000-000000000000}"/>
          </ac:spMkLst>
        </pc:spChg>
      </pc:sldChg>
      <pc:sldChg chg="modSp mod">
        <pc:chgData name="Catalina Bran" userId="b1abf505db8a8dc3" providerId="LiveId" clId="{18D834C8-08C6-48CD-A877-32FBEDE7233B}" dt="2026-02-10T15:10:56.907" v="168" actId="403"/>
        <pc:sldMkLst>
          <pc:docMk/>
          <pc:sldMk cId="0" sldId="261"/>
        </pc:sldMkLst>
        <pc:spChg chg="mod">
          <ac:chgData name="Catalina Bran" userId="b1abf505db8a8dc3" providerId="LiveId" clId="{18D834C8-08C6-48CD-A877-32FBEDE7233B}" dt="2026-02-10T15:10:56.907" v="168" actId="403"/>
          <ac:spMkLst>
            <pc:docMk/>
            <pc:sldMk cId="0" sldId="261"/>
            <ac:spMk id="7" creationId="{00000000-0000-0000-0000-000000000000}"/>
          </ac:spMkLst>
        </pc:spChg>
        <pc:spChg chg="mod">
          <ac:chgData name="Catalina Bran" userId="b1abf505db8a8dc3" providerId="LiveId" clId="{18D834C8-08C6-48CD-A877-32FBEDE7233B}" dt="2026-02-10T14:57:57.030" v="102" actId="1076"/>
          <ac:spMkLst>
            <pc:docMk/>
            <pc:sldMk cId="0" sldId="261"/>
            <ac:spMk id="17" creationId="{00000000-0000-0000-0000-000000000000}"/>
          </ac:spMkLst>
        </pc:spChg>
        <pc:picChg chg="mod">
          <ac:chgData name="Catalina Bran" userId="b1abf505db8a8dc3" providerId="LiveId" clId="{18D834C8-08C6-48CD-A877-32FBEDE7233B}" dt="2026-02-10T14:57:58.481" v="103" actId="1076"/>
          <ac:picMkLst>
            <pc:docMk/>
            <pc:sldMk cId="0" sldId="261"/>
            <ac:picMk id="31" creationId="{28C2B6DC-68E2-7653-B9CD-0313A32D9B65}"/>
          </ac:picMkLst>
        </pc:picChg>
      </pc:sldChg>
      <pc:sldChg chg="modSp mod">
        <pc:chgData name="Catalina Bran" userId="b1abf505db8a8dc3" providerId="LiveId" clId="{18D834C8-08C6-48CD-A877-32FBEDE7233B}" dt="2026-02-10T15:11:02.635" v="171" actId="403"/>
        <pc:sldMkLst>
          <pc:docMk/>
          <pc:sldMk cId="0" sldId="262"/>
        </pc:sldMkLst>
        <pc:spChg chg="mod">
          <ac:chgData name="Catalina Bran" userId="b1abf505db8a8dc3" providerId="LiveId" clId="{18D834C8-08C6-48CD-A877-32FBEDE7233B}" dt="2026-02-10T15:11:00.594" v="170" actId="1076"/>
          <ac:spMkLst>
            <pc:docMk/>
            <pc:sldMk cId="0" sldId="262"/>
            <ac:spMk id="3" creationId="{00000000-0000-0000-0000-000000000000}"/>
          </ac:spMkLst>
        </pc:spChg>
        <pc:spChg chg="mod">
          <ac:chgData name="Catalina Bran" userId="b1abf505db8a8dc3" providerId="LiveId" clId="{18D834C8-08C6-48CD-A877-32FBEDE7233B}" dt="2026-02-10T14:58:07.150" v="105" actId="1076"/>
          <ac:spMkLst>
            <pc:docMk/>
            <pc:sldMk cId="0" sldId="262"/>
            <ac:spMk id="16" creationId="{00000000-0000-0000-0000-000000000000}"/>
          </ac:spMkLst>
        </pc:spChg>
        <pc:spChg chg="mod">
          <ac:chgData name="Catalina Bran" userId="b1abf505db8a8dc3" providerId="LiveId" clId="{18D834C8-08C6-48CD-A877-32FBEDE7233B}" dt="2026-02-10T15:11:02.635" v="171" actId="403"/>
          <ac:spMkLst>
            <pc:docMk/>
            <pc:sldMk cId="0" sldId="262"/>
            <ac:spMk id="18" creationId="{00000000-0000-0000-0000-000000000000}"/>
          </ac:spMkLst>
        </pc:spChg>
      </pc:sldChg>
      <pc:sldChg chg="del">
        <pc:chgData name="Catalina Bran" userId="b1abf505db8a8dc3" providerId="LiveId" clId="{18D834C8-08C6-48CD-A877-32FBEDE7233B}" dt="2026-02-10T12:51:42.771" v="8" actId="2696"/>
        <pc:sldMkLst>
          <pc:docMk/>
          <pc:sldMk cId="0" sldId="263"/>
        </pc:sldMkLst>
      </pc:sldChg>
      <pc:sldChg chg="modSp mod">
        <pc:chgData name="Catalina Bran" userId="b1abf505db8a8dc3" providerId="LiveId" clId="{18D834C8-08C6-48CD-A877-32FBEDE7233B}" dt="2026-02-10T15:11:06.037" v="172" actId="403"/>
        <pc:sldMkLst>
          <pc:docMk/>
          <pc:sldMk cId="0" sldId="264"/>
        </pc:sldMkLst>
        <pc:spChg chg="mod">
          <ac:chgData name="Catalina Bran" userId="b1abf505db8a8dc3" providerId="LiveId" clId="{18D834C8-08C6-48CD-A877-32FBEDE7233B}" dt="2026-02-10T14:58:14.829" v="106" actId="1076"/>
          <ac:spMkLst>
            <pc:docMk/>
            <pc:sldMk cId="0" sldId="264"/>
            <ac:spMk id="19" creationId="{00000000-0000-0000-0000-000000000000}"/>
          </ac:spMkLst>
        </pc:spChg>
        <pc:spChg chg="mod">
          <ac:chgData name="Catalina Bran" userId="b1abf505db8a8dc3" providerId="LiveId" clId="{18D834C8-08C6-48CD-A877-32FBEDE7233B}" dt="2026-02-10T15:11:06.037" v="172" actId="403"/>
          <ac:spMkLst>
            <pc:docMk/>
            <pc:sldMk cId="0" sldId="264"/>
            <ac:spMk id="44" creationId="{11E50A5D-6302-57E8-CD4A-3CC48071D692}"/>
          </ac:spMkLst>
        </pc:spChg>
      </pc:sldChg>
      <pc:sldChg chg="modSp mod">
        <pc:chgData name="Catalina Bran" userId="b1abf505db8a8dc3" providerId="LiveId" clId="{18D834C8-08C6-48CD-A877-32FBEDE7233B}" dt="2026-02-10T15:11:36.885" v="181" actId="1076"/>
        <pc:sldMkLst>
          <pc:docMk/>
          <pc:sldMk cId="0" sldId="265"/>
        </pc:sldMkLst>
        <pc:spChg chg="mod">
          <ac:chgData name="Catalina Bran" userId="b1abf505db8a8dc3" providerId="LiveId" clId="{18D834C8-08C6-48CD-A877-32FBEDE7233B}" dt="2026-02-10T15:11:36.885" v="181" actId="1076"/>
          <ac:spMkLst>
            <pc:docMk/>
            <pc:sldMk cId="0" sldId="265"/>
            <ac:spMk id="17" creationId="{2131A7CA-E1A0-7915-7F8C-072258210D16}"/>
          </ac:spMkLst>
        </pc:spChg>
        <pc:spChg chg="mod">
          <ac:chgData name="Catalina Bran" userId="b1abf505db8a8dc3" providerId="LiveId" clId="{18D834C8-08C6-48CD-A877-32FBEDE7233B}" dt="2026-02-10T15:11:14.508" v="175" actId="403"/>
          <ac:spMkLst>
            <pc:docMk/>
            <pc:sldMk cId="0" sldId="265"/>
            <ac:spMk id="18" creationId="{6375D536-44D8-B48B-6A5A-42F82D23EE67}"/>
          </ac:spMkLst>
        </pc:spChg>
      </pc:sldChg>
      <pc:sldChg chg="modSp mod">
        <pc:chgData name="Catalina Bran" userId="b1abf505db8a8dc3" providerId="LiveId" clId="{18D834C8-08C6-48CD-A877-32FBEDE7233B}" dt="2026-02-10T15:11:32.786" v="180" actId="1076"/>
        <pc:sldMkLst>
          <pc:docMk/>
          <pc:sldMk cId="0" sldId="266"/>
        </pc:sldMkLst>
        <pc:spChg chg="mod">
          <ac:chgData name="Catalina Bran" userId="b1abf505db8a8dc3" providerId="LiveId" clId="{18D834C8-08C6-48CD-A877-32FBEDE7233B}" dt="2026-02-10T15:11:32.786" v="180" actId="1076"/>
          <ac:spMkLst>
            <pc:docMk/>
            <pc:sldMk cId="0" sldId="266"/>
            <ac:spMk id="11" creationId="{00000000-0000-0000-0000-000000000000}"/>
          </ac:spMkLst>
        </pc:spChg>
        <pc:spChg chg="mod">
          <ac:chgData name="Catalina Bran" userId="b1abf505db8a8dc3" providerId="LiveId" clId="{18D834C8-08C6-48CD-A877-32FBEDE7233B}" dt="2026-02-10T15:11:18.195" v="176" actId="403"/>
          <ac:spMkLst>
            <pc:docMk/>
            <pc:sldMk cId="0" sldId="266"/>
            <ac:spMk id="13" creationId="{00000000-0000-0000-0000-000000000000}"/>
          </ac:spMkLst>
        </pc:spChg>
      </pc:sldChg>
      <pc:sldChg chg="modSp mod">
        <pc:chgData name="Catalina Bran" userId="b1abf505db8a8dc3" providerId="LiveId" clId="{18D834C8-08C6-48CD-A877-32FBEDE7233B}" dt="2026-02-10T15:11:28.649" v="179" actId="1076"/>
        <pc:sldMkLst>
          <pc:docMk/>
          <pc:sldMk cId="0" sldId="267"/>
        </pc:sldMkLst>
        <pc:spChg chg="mod">
          <ac:chgData name="Catalina Bran" userId="b1abf505db8a8dc3" providerId="LiveId" clId="{18D834C8-08C6-48CD-A877-32FBEDE7233B}" dt="2026-02-10T15:11:28.649" v="179" actId="1076"/>
          <ac:spMkLst>
            <pc:docMk/>
            <pc:sldMk cId="0" sldId="267"/>
            <ac:spMk id="19" creationId="{00000000-0000-0000-0000-000000000000}"/>
          </ac:spMkLst>
        </pc:spChg>
        <pc:spChg chg="mod">
          <ac:chgData name="Catalina Bran" userId="b1abf505db8a8dc3" providerId="LiveId" clId="{18D834C8-08C6-48CD-A877-32FBEDE7233B}" dt="2026-02-10T15:11:21.465" v="177" actId="403"/>
          <ac:spMkLst>
            <pc:docMk/>
            <pc:sldMk cId="0" sldId="267"/>
            <ac:spMk id="37" creationId="{40221B0C-EFF8-90FD-AE44-8A20CA6F6908}"/>
          </ac:spMkLst>
        </pc:spChg>
        <pc:picChg chg="mod">
          <ac:chgData name="Catalina Bran" userId="b1abf505db8a8dc3" providerId="LiveId" clId="{18D834C8-08C6-48CD-A877-32FBEDE7233B}" dt="2026-02-10T15:11:24.709" v="178" actId="1076"/>
          <ac:picMkLst>
            <pc:docMk/>
            <pc:sldMk cId="0" sldId="267"/>
            <ac:picMk id="38" creationId="{AC7E943F-5216-104F-BB29-8A64A5ECD75C}"/>
          </ac:picMkLst>
        </pc:picChg>
      </pc:sldChg>
      <pc:sldChg chg="modSp mod">
        <pc:chgData name="Catalina Bran" userId="b1abf505db8a8dc3" providerId="LiveId" clId="{18D834C8-08C6-48CD-A877-32FBEDE7233B}" dt="2026-02-10T15:11:48.298" v="183" actId="1076"/>
        <pc:sldMkLst>
          <pc:docMk/>
          <pc:sldMk cId="0" sldId="268"/>
        </pc:sldMkLst>
        <pc:spChg chg="mod">
          <ac:chgData name="Catalina Bran" userId="b1abf505db8a8dc3" providerId="LiveId" clId="{18D834C8-08C6-48CD-A877-32FBEDE7233B}" dt="2026-02-10T15:11:48.298" v="183" actId="1076"/>
          <ac:spMkLst>
            <pc:docMk/>
            <pc:sldMk cId="0" sldId="268"/>
            <ac:spMk id="9" creationId="{00000000-0000-0000-0000-000000000000}"/>
          </ac:spMkLst>
        </pc:spChg>
        <pc:spChg chg="mod">
          <ac:chgData name="Catalina Bran" userId="b1abf505db8a8dc3" providerId="LiveId" clId="{18D834C8-08C6-48CD-A877-32FBEDE7233B}" dt="2026-02-10T15:11:43.733" v="182" actId="403"/>
          <ac:spMkLst>
            <pc:docMk/>
            <pc:sldMk cId="0" sldId="268"/>
            <ac:spMk id="19" creationId="{91B07F09-C3A6-8067-D080-0A3C65D95E8D}"/>
          </ac:spMkLst>
        </pc:spChg>
      </pc:sldChg>
      <pc:sldChg chg="modSp mod">
        <pc:chgData name="Catalina Bran" userId="b1abf505db8a8dc3" providerId="LiveId" clId="{18D834C8-08C6-48CD-A877-32FBEDE7233B}" dt="2026-02-10T15:12:00.511" v="187" actId="1076"/>
        <pc:sldMkLst>
          <pc:docMk/>
          <pc:sldMk cId="1205239170" sldId="271"/>
        </pc:sldMkLst>
        <pc:spChg chg="mod">
          <ac:chgData name="Catalina Bran" userId="b1abf505db8a8dc3" providerId="LiveId" clId="{18D834C8-08C6-48CD-A877-32FBEDE7233B}" dt="2026-02-10T14:57:02.926" v="97" actId="20577"/>
          <ac:spMkLst>
            <pc:docMk/>
            <pc:sldMk cId="1205239170" sldId="271"/>
            <ac:spMk id="16" creationId="{00000000-0000-0000-0000-000000000000}"/>
          </ac:spMkLst>
        </pc:spChg>
        <pc:spChg chg="mod">
          <ac:chgData name="Catalina Bran" userId="b1abf505db8a8dc3" providerId="LiveId" clId="{18D834C8-08C6-48CD-A877-32FBEDE7233B}" dt="2026-02-10T15:12:00.511" v="187" actId="1076"/>
          <ac:spMkLst>
            <pc:docMk/>
            <pc:sldMk cId="1205239170" sldId="271"/>
            <ac:spMk id="18" creationId="{00000000-0000-0000-0000-000000000000}"/>
          </ac:spMkLst>
        </pc:spChg>
      </pc:sldChg>
      <pc:sldChg chg="modSp mod">
        <pc:chgData name="Catalina Bran" userId="b1abf505db8a8dc3" providerId="LiveId" clId="{18D834C8-08C6-48CD-A877-32FBEDE7233B}" dt="2026-02-10T15:12:10.857" v="193" actId="404"/>
        <pc:sldMkLst>
          <pc:docMk/>
          <pc:sldMk cId="2408649968" sldId="272"/>
        </pc:sldMkLst>
        <pc:spChg chg="mod">
          <ac:chgData name="Catalina Bran" userId="b1abf505db8a8dc3" providerId="LiveId" clId="{18D834C8-08C6-48CD-A877-32FBEDE7233B}" dt="2026-02-10T15:12:10.857" v="193" actId="404"/>
          <ac:spMkLst>
            <pc:docMk/>
            <pc:sldMk cId="2408649968" sldId="272"/>
            <ac:spMk id="18" creationId="{00000000-0000-0000-0000-000000000000}"/>
          </ac:spMkLst>
        </pc:spChg>
      </pc:sldChg>
      <pc:sldChg chg="addSp delSp modSp add mod">
        <pc:chgData name="Catalina Bran" userId="b1abf505db8a8dc3" providerId="LiveId" clId="{18D834C8-08C6-48CD-A877-32FBEDE7233B}" dt="2026-02-10T15:11:08.368" v="173" actId="403"/>
        <pc:sldMkLst>
          <pc:docMk/>
          <pc:sldMk cId="557448078" sldId="273"/>
        </pc:sldMkLst>
        <pc:spChg chg="mod">
          <ac:chgData name="Catalina Bran" userId="b1abf505db8a8dc3" providerId="LiveId" clId="{18D834C8-08C6-48CD-A877-32FBEDE7233B}" dt="2026-02-10T14:58:20.285" v="107" actId="1076"/>
          <ac:spMkLst>
            <pc:docMk/>
            <pc:sldMk cId="557448078" sldId="273"/>
            <ac:spMk id="19" creationId="{00000000-0000-0000-0000-000000000000}"/>
          </ac:spMkLst>
        </pc:spChg>
        <pc:spChg chg="mod">
          <ac:chgData name="Catalina Bran" userId="b1abf505db8a8dc3" providerId="LiveId" clId="{18D834C8-08C6-48CD-A877-32FBEDE7233B}" dt="2026-02-10T15:11:08.368" v="173" actId="403"/>
          <ac:spMkLst>
            <pc:docMk/>
            <pc:sldMk cId="557448078" sldId="273"/>
            <ac:spMk id="44" creationId="{11E50A5D-6302-57E8-CD4A-3CC48071D692}"/>
          </ac:spMkLst>
        </pc:spChg>
        <pc:grpChg chg="del">
          <ac:chgData name="Catalina Bran" userId="b1abf505db8a8dc3" providerId="LiveId" clId="{18D834C8-08C6-48CD-A877-32FBEDE7233B}" dt="2026-02-10T14:58:54.499" v="111" actId="478"/>
          <ac:grpSpMkLst>
            <pc:docMk/>
            <pc:sldMk cId="557448078" sldId="273"/>
            <ac:grpSpMk id="3" creationId="{00000000-0000-0000-0000-000000000000}"/>
          </ac:grpSpMkLst>
        </pc:grpChg>
        <pc:picChg chg="del">
          <ac:chgData name="Catalina Bran" userId="b1abf505db8a8dc3" providerId="LiveId" clId="{18D834C8-08C6-48CD-A877-32FBEDE7233B}" dt="2026-02-10T14:58:30.434" v="110" actId="478"/>
          <ac:picMkLst>
            <pc:docMk/>
            <pc:sldMk cId="557448078" sldId="273"/>
            <ac:picMk id="45" creationId="{C713D9B1-C0EB-BEE6-BD00-8A76C2A70885}"/>
          </ac:picMkLst>
        </pc:picChg>
        <pc:picChg chg="add mod">
          <ac:chgData name="Catalina Bran" userId="b1abf505db8a8dc3" providerId="LiveId" clId="{18D834C8-08C6-48CD-A877-32FBEDE7233B}" dt="2026-02-10T14:59:29.215" v="116" actId="1076"/>
          <ac:picMkLst>
            <pc:docMk/>
            <pc:sldMk cId="557448078" sldId="273"/>
            <ac:picMk id="1026" creationId="{7210FA71-AF81-BAAE-A9C8-0D24EDA966F3}"/>
          </ac:picMkLst>
        </pc:picChg>
      </pc:sldChg>
      <pc:sldChg chg="addSp delSp modSp add mod">
        <pc:chgData name="Catalina Bran" userId="b1abf505db8a8dc3" providerId="LiveId" clId="{18D834C8-08C6-48CD-A877-32FBEDE7233B}" dt="2026-02-10T15:11:11.300" v="174" actId="403"/>
        <pc:sldMkLst>
          <pc:docMk/>
          <pc:sldMk cId="2635225302" sldId="274"/>
        </pc:sldMkLst>
        <pc:spChg chg="add mod ord">
          <ac:chgData name="Catalina Bran" userId="b1abf505db8a8dc3" providerId="LiveId" clId="{18D834C8-08C6-48CD-A877-32FBEDE7233B}" dt="2026-02-10T15:00:18.349" v="129" actId="1076"/>
          <ac:spMkLst>
            <pc:docMk/>
            <pc:sldMk cId="2635225302" sldId="274"/>
            <ac:spMk id="2" creationId="{DC4BF105-C6FC-BCAB-6E2B-5EE5B191CE34}"/>
          </ac:spMkLst>
        </pc:spChg>
        <pc:spChg chg="mod">
          <ac:chgData name="Catalina Bran" userId="b1abf505db8a8dc3" providerId="LiveId" clId="{18D834C8-08C6-48CD-A877-32FBEDE7233B}" dt="2026-02-10T14:58:26.911" v="108" actId="1076"/>
          <ac:spMkLst>
            <pc:docMk/>
            <pc:sldMk cId="2635225302" sldId="274"/>
            <ac:spMk id="19" creationId="{00000000-0000-0000-0000-000000000000}"/>
          </ac:spMkLst>
        </pc:spChg>
        <pc:spChg chg="del">
          <ac:chgData name="Catalina Bran" userId="b1abf505db8a8dc3" providerId="LiveId" clId="{18D834C8-08C6-48CD-A877-32FBEDE7233B}" dt="2026-02-10T15:00:08.558" v="124" actId="478"/>
          <ac:spMkLst>
            <pc:docMk/>
            <pc:sldMk cId="2635225302" sldId="274"/>
            <ac:spMk id="40" creationId="{00000000-0000-0000-0000-000000000000}"/>
          </ac:spMkLst>
        </pc:spChg>
        <pc:spChg chg="mod">
          <ac:chgData name="Catalina Bran" userId="b1abf505db8a8dc3" providerId="LiveId" clId="{18D834C8-08C6-48CD-A877-32FBEDE7233B}" dt="2026-02-10T15:11:11.300" v="174" actId="403"/>
          <ac:spMkLst>
            <pc:docMk/>
            <pc:sldMk cId="2635225302" sldId="274"/>
            <ac:spMk id="44" creationId="{11E50A5D-6302-57E8-CD4A-3CC48071D692}"/>
          </ac:spMkLst>
        </pc:spChg>
        <pc:grpChg chg="del">
          <ac:chgData name="Catalina Bran" userId="b1abf505db8a8dc3" providerId="LiveId" clId="{18D834C8-08C6-48CD-A877-32FBEDE7233B}" dt="2026-02-10T14:59:41.197" v="117" actId="478"/>
          <ac:grpSpMkLst>
            <pc:docMk/>
            <pc:sldMk cId="2635225302" sldId="274"/>
            <ac:grpSpMk id="3" creationId="{00000000-0000-0000-0000-000000000000}"/>
          </ac:grpSpMkLst>
        </pc:grpChg>
        <pc:picChg chg="del">
          <ac:chgData name="Catalina Bran" userId="b1abf505db8a8dc3" providerId="LiveId" clId="{18D834C8-08C6-48CD-A877-32FBEDE7233B}" dt="2026-02-10T14:58:28.789" v="109" actId="478"/>
          <ac:picMkLst>
            <pc:docMk/>
            <pc:sldMk cId="2635225302" sldId="274"/>
            <ac:picMk id="45" creationId="{C713D9B1-C0EB-BEE6-BD00-8A76C2A70885}"/>
          </ac:picMkLst>
        </pc:picChg>
        <pc:picChg chg="add mod">
          <ac:chgData name="Catalina Bran" userId="b1abf505db8a8dc3" providerId="LiveId" clId="{18D834C8-08C6-48CD-A877-32FBEDE7233B}" dt="2026-02-10T15:00:00.261" v="123" actId="1076"/>
          <ac:picMkLst>
            <pc:docMk/>
            <pc:sldMk cId="2635225302" sldId="274"/>
            <ac:picMk id="2050" creationId="{74791F84-6BE5-E74A-800E-B58A1B8520A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7.svg"/><Relationship Id="rId7"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7.svg"/><Relationship Id="rId7"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2.sv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2.svg"/><Relationship Id="rId7"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0.sv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0.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2.svg"/><Relationship Id="rId7"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7.sv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8" Type="http://schemas.openxmlformats.org/officeDocument/2006/relationships/hyperlink" Target="https://www.tescoplc.com/about/how-we-do-business/core-purpose-and-values/" TargetMode="External"/><Relationship Id="rId3" Type="http://schemas.openxmlformats.org/officeDocument/2006/relationships/hyperlink" Target="https://www.cipd.org/uk/knowledge/factsheets/recruitment-factsheet/" TargetMode="External"/><Relationship Id="rId7" Type="http://schemas.openxmlformats.org/officeDocument/2006/relationships/hyperlink" Target="https://www.tescoplc.com/media/3zef0bvr/tesco_factsheets_colleagues.pdf" TargetMode="External"/><Relationship Id="rId2" Type="http://schemas.openxmlformats.org/officeDocument/2006/relationships/hyperlink" Target="https://www.cipd.org/uk/knowledge/factsheets/selection-factsheet/" TargetMode="External"/><Relationship Id="rId1" Type="http://schemas.openxmlformats.org/officeDocument/2006/relationships/slideLayout" Target="../slideLayouts/slideLayout7.xml"/><Relationship Id="rId6" Type="http://schemas.openxmlformats.org/officeDocument/2006/relationships/hyperlink" Target="https://www.hse.gov.uk/msd/manual-handling/training.htm"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www.cipd.org/uk/knowledge/guides/inclusive-employ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3728"/>
        </a:solidFill>
        <a:effectLst/>
      </p:bgPr>
    </p:bg>
    <p:spTree>
      <p:nvGrpSpPr>
        <p:cNvPr id="1" name=""/>
        <p:cNvGrpSpPr/>
        <p:nvPr/>
      </p:nvGrpSpPr>
      <p:grpSpPr>
        <a:xfrm>
          <a:off x="0" y="0"/>
          <a:ext cx="0" cy="0"/>
          <a:chOff x="0" y="0"/>
          <a:chExt cx="0" cy="0"/>
        </a:xfrm>
      </p:grpSpPr>
      <p:sp>
        <p:nvSpPr>
          <p:cNvPr id="2" name="Freeform 2"/>
          <p:cNvSpPr/>
          <p:nvPr/>
        </p:nvSpPr>
        <p:spPr>
          <a:xfrm rot="-607158">
            <a:off x="2081312" y="5872667"/>
            <a:ext cx="8679344" cy="4282110"/>
          </a:xfrm>
          <a:custGeom>
            <a:avLst/>
            <a:gdLst/>
            <a:ahLst/>
            <a:cxnLst/>
            <a:rect l="l" t="t" r="r" b="b"/>
            <a:pathLst>
              <a:path w="9101962" h="7711844">
                <a:moveTo>
                  <a:pt x="0" y="0"/>
                </a:moveTo>
                <a:lnTo>
                  <a:pt x="9101962" y="0"/>
                </a:lnTo>
                <a:lnTo>
                  <a:pt x="9101962" y="7711844"/>
                </a:lnTo>
                <a:lnTo>
                  <a:pt x="0" y="77118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985135">
            <a:off x="1371377" y="800892"/>
            <a:ext cx="6592613" cy="6419315"/>
          </a:xfrm>
          <a:custGeom>
            <a:avLst/>
            <a:gdLst/>
            <a:ahLst/>
            <a:cxnLst/>
            <a:rect l="l" t="t" r="r" b="b"/>
            <a:pathLst>
              <a:path w="9560765" h="9560765">
                <a:moveTo>
                  <a:pt x="0" y="0"/>
                </a:moveTo>
                <a:lnTo>
                  <a:pt x="9560765" y="0"/>
                </a:lnTo>
                <a:lnTo>
                  <a:pt x="9560765" y="9560766"/>
                </a:lnTo>
                <a:lnTo>
                  <a:pt x="0" y="95607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1930645" y="6499994"/>
            <a:ext cx="672741" cy="67274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3728"/>
            </a:soli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9335367" y="2899382"/>
            <a:ext cx="8952633" cy="5035856"/>
          </a:xfrm>
          <a:custGeom>
            <a:avLst/>
            <a:gdLst/>
            <a:ahLst/>
            <a:cxnLst/>
            <a:rect l="l" t="t" r="r" b="b"/>
            <a:pathLst>
              <a:path w="8952633" h="5035856">
                <a:moveTo>
                  <a:pt x="0" y="0"/>
                </a:moveTo>
                <a:lnTo>
                  <a:pt x="8952633" y="0"/>
                </a:lnTo>
                <a:lnTo>
                  <a:pt x="8952633" y="5035856"/>
                </a:lnTo>
                <a:lnTo>
                  <a:pt x="0" y="5035856"/>
                </a:lnTo>
                <a:lnTo>
                  <a:pt x="0" y="0"/>
                </a:lnTo>
                <a:close/>
              </a:path>
            </a:pathLst>
          </a:custGeom>
          <a:blipFill>
            <a:blip r:embed="rId6"/>
            <a:stretch>
              <a:fillRect/>
            </a:stretch>
          </a:blipFill>
        </p:spPr>
      </p:sp>
      <p:sp>
        <p:nvSpPr>
          <p:cNvPr id="9" name="TextBox 9"/>
          <p:cNvSpPr txBox="1"/>
          <p:nvPr/>
        </p:nvSpPr>
        <p:spPr>
          <a:xfrm>
            <a:off x="0" y="3362684"/>
            <a:ext cx="9770027" cy="5062220"/>
          </a:xfrm>
          <a:prstGeom prst="rect">
            <a:avLst/>
          </a:prstGeom>
        </p:spPr>
        <p:txBody>
          <a:bodyPr lIns="0" tIns="0" rIns="0" bIns="0" rtlCol="0" anchor="t">
            <a:spAutoFit/>
          </a:bodyPr>
          <a:lstStyle/>
          <a:p>
            <a:pPr algn="ctr">
              <a:lnSpc>
                <a:spcPts val="4479"/>
              </a:lnSpc>
            </a:pPr>
            <a:r>
              <a:rPr lang="en-US" sz="3199" b="1" dirty="0">
                <a:solidFill>
                  <a:srgbClr val="FFFFFF"/>
                </a:solidFill>
                <a:latin typeface="Poppins Bold"/>
                <a:ea typeface="Poppins Bold"/>
                <a:cs typeface="Poppins Bold"/>
                <a:sym typeface="Poppins Bold"/>
              </a:rPr>
              <a:t>Module</a:t>
            </a:r>
            <a:r>
              <a:rPr lang="en-US" sz="3199" dirty="0">
                <a:solidFill>
                  <a:srgbClr val="FFFFFF"/>
                </a:solidFill>
                <a:latin typeface="Poppins"/>
                <a:ea typeface="Poppins"/>
                <a:cs typeface="Poppins"/>
                <a:sym typeface="Poppins"/>
              </a:rPr>
              <a:t>: LCLM5002 Developing and Managing Individuals and Teams.</a:t>
            </a:r>
          </a:p>
          <a:p>
            <a:pPr algn="ctr">
              <a:lnSpc>
                <a:spcPts val="4479"/>
              </a:lnSpc>
            </a:pPr>
            <a:r>
              <a:rPr lang="en-US" sz="3199" b="1" dirty="0">
                <a:solidFill>
                  <a:srgbClr val="FFFFFF"/>
                </a:solidFill>
                <a:latin typeface="Poppins Bold"/>
                <a:ea typeface="Poppins Bold"/>
                <a:cs typeface="Poppins Bold"/>
                <a:sym typeface="Poppins Bold"/>
              </a:rPr>
              <a:t>Assessment:</a:t>
            </a:r>
            <a:r>
              <a:rPr lang="en-US" sz="3199" dirty="0">
                <a:solidFill>
                  <a:srgbClr val="FFFFFF"/>
                </a:solidFill>
                <a:latin typeface="Poppins"/>
                <a:ea typeface="Poppins"/>
                <a:cs typeface="Poppins"/>
                <a:sym typeface="Poppins"/>
              </a:rPr>
              <a:t> Component 1 – Individual Presentation </a:t>
            </a:r>
          </a:p>
          <a:p>
            <a:pPr algn="ctr">
              <a:lnSpc>
                <a:spcPts val="4479"/>
              </a:lnSpc>
            </a:pPr>
            <a:r>
              <a:rPr lang="en-US" sz="3199" b="1" dirty="0">
                <a:solidFill>
                  <a:srgbClr val="FFFFFF"/>
                </a:solidFill>
                <a:latin typeface="Poppins Bold"/>
                <a:ea typeface="Poppins Bold"/>
                <a:cs typeface="Poppins Bold"/>
                <a:sym typeface="Poppins Bold"/>
              </a:rPr>
              <a:t>Selected job role:</a:t>
            </a:r>
            <a:r>
              <a:rPr lang="en-US" sz="3199" dirty="0">
                <a:solidFill>
                  <a:srgbClr val="FFFFFF"/>
                </a:solidFill>
                <a:latin typeface="Poppins"/>
                <a:ea typeface="Poppins"/>
                <a:cs typeface="Poppins"/>
                <a:sym typeface="Poppins"/>
              </a:rPr>
              <a:t> Customer Assistant</a:t>
            </a:r>
          </a:p>
          <a:p>
            <a:pPr algn="ctr">
              <a:lnSpc>
                <a:spcPts val="4479"/>
              </a:lnSpc>
            </a:pPr>
            <a:r>
              <a:rPr lang="en-US" sz="3199" b="1" dirty="0">
                <a:solidFill>
                  <a:srgbClr val="FFFFFF"/>
                </a:solidFill>
                <a:latin typeface="Poppins Bold"/>
                <a:ea typeface="Poppins Bold"/>
                <a:cs typeface="Poppins Bold"/>
                <a:sym typeface="Poppins Bold"/>
              </a:rPr>
              <a:t>Prepared by:</a:t>
            </a:r>
            <a:r>
              <a:rPr lang="en-US" sz="3199" dirty="0">
                <a:solidFill>
                  <a:srgbClr val="FFFFFF"/>
                </a:solidFill>
                <a:latin typeface="Poppins"/>
                <a:ea typeface="Poppins"/>
                <a:cs typeface="Poppins"/>
                <a:sym typeface="Poppins"/>
              </a:rPr>
              <a:t> </a:t>
            </a:r>
            <a:r>
              <a:rPr lang="en-US" sz="3199" dirty="0" err="1">
                <a:solidFill>
                  <a:srgbClr val="FFFFFF"/>
                </a:solidFill>
                <a:latin typeface="Poppins"/>
                <a:ea typeface="Poppins"/>
                <a:cs typeface="Poppins"/>
                <a:sym typeface="Poppins"/>
              </a:rPr>
              <a:t>Costel</a:t>
            </a:r>
            <a:r>
              <a:rPr lang="en-US" sz="3199" dirty="0">
                <a:solidFill>
                  <a:srgbClr val="FFFFFF"/>
                </a:solidFill>
                <a:latin typeface="Poppins"/>
                <a:ea typeface="Poppins"/>
                <a:cs typeface="Poppins"/>
                <a:sym typeface="Poppins"/>
              </a:rPr>
              <a:t> </a:t>
            </a:r>
            <a:r>
              <a:rPr lang="en-US" sz="3199" dirty="0" err="1">
                <a:solidFill>
                  <a:srgbClr val="FFFFFF"/>
                </a:solidFill>
                <a:latin typeface="Poppins"/>
                <a:ea typeface="Poppins"/>
                <a:cs typeface="Poppins"/>
                <a:sym typeface="Poppins"/>
              </a:rPr>
              <a:t>Marolicaru</a:t>
            </a:r>
            <a:r>
              <a:rPr lang="en-US" sz="3199" dirty="0">
                <a:solidFill>
                  <a:srgbClr val="FFFFFF"/>
                </a:solidFill>
                <a:latin typeface="Poppins"/>
                <a:ea typeface="Poppins"/>
                <a:cs typeface="Poppins"/>
                <a:sym typeface="Poppins"/>
              </a:rPr>
              <a:t> </a:t>
            </a:r>
          </a:p>
          <a:p>
            <a:pPr algn="ctr">
              <a:lnSpc>
                <a:spcPts val="4479"/>
              </a:lnSpc>
            </a:pPr>
            <a:r>
              <a:rPr lang="en-US" sz="3199" b="1" dirty="0">
                <a:solidFill>
                  <a:srgbClr val="FFFFFF"/>
                </a:solidFill>
                <a:latin typeface="Poppins Bold"/>
                <a:ea typeface="Poppins Bold"/>
                <a:cs typeface="Poppins Bold"/>
                <a:sym typeface="Poppins Bold"/>
              </a:rPr>
              <a:t>Student number:</a:t>
            </a:r>
            <a:r>
              <a:rPr lang="en-US" sz="3199" dirty="0">
                <a:solidFill>
                  <a:srgbClr val="FFFFFF"/>
                </a:solidFill>
                <a:latin typeface="Poppins"/>
                <a:ea typeface="Poppins"/>
                <a:cs typeface="Poppins"/>
                <a:sym typeface="Poppins"/>
              </a:rPr>
              <a:t> 2528555</a:t>
            </a:r>
          </a:p>
          <a:p>
            <a:pPr algn="ctr">
              <a:lnSpc>
                <a:spcPts val="4479"/>
              </a:lnSpc>
            </a:pPr>
            <a:r>
              <a:rPr lang="en-US" sz="3199" b="1" dirty="0">
                <a:solidFill>
                  <a:srgbClr val="FFFFFF"/>
                </a:solidFill>
                <a:latin typeface="Poppins Bold"/>
                <a:ea typeface="Poppins Bold"/>
                <a:cs typeface="Poppins Bold"/>
                <a:sym typeface="Poppins Bold"/>
              </a:rPr>
              <a:t>Date</a:t>
            </a:r>
            <a:r>
              <a:rPr lang="en-US" sz="3199" dirty="0">
                <a:solidFill>
                  <a:srgbClr val="FFFFFF"/>
                </a:solidFill>
                <a:latin typeface="Poppins"/>
                <a:ea typeface="Poppins"/>
                <a:cs typeface="Poppins"/>
                <a:sym typeface="Poppins"/>
              </a:rPr>
              <a:t>: 16 February 2026.</a:t>
            </a:r>
          </a:p>
          <a:p>
            <a:pPr algn="ctr">
              <a:lnSpc>
                <a:spcPts val="4479"/>
              </a:lnSpc>
              <a:spcBef>
                <a:spcPct val="0"/>
              </a:spcBef>
            </a:pPr>
            <a:endParaRPr lang="en-US" sz="3199" dirty="0">
              <a:solidFill>
                <a:srgbClr val="FFFFFF"/>
              </a:solidFill>
              <a:latin typeface="Poppins"/>
              <a:ea typeface="Poppins"/>
              <a:cs typeface="Poppins"/>
              <a:sym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2349953">
            <a:off x="-112695" y="1990808"/>
            <a:ext cx="7690199" cy="8106091"/>
          </a:xfrm>
          <a:custGeom>
            <a:avLst/>
            <a:gdLst/>
            <a:ahLst/>
            <a:cxnLst/>
            <a:rect l="l" t="t" r="r" b="b"/>
            <a:pathLst>
              <a:path w="12609494" h="10683680">
                <a:moveTo>
                  <a:pt x="0" y="0"/>
                </a:moveTo>
                <a:lnTo>
                  <a:pt x="12609494" y="0"/>
                </a:lnTo>
                <a:lnTo>
                  <a:pt x="12609494" y="10683681"/>
                </a:lnTo>
                <a:lnTo>
                  <a:pt x="0" y="1068368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4" name="TextBox 14"/>
          <p:cNvSpPr txBox="1"/>
          <p:nvPr/>
        </p:nvSpPr>
        <p:spPr>
          <a:xfrm>
            <a:off x="8077200" y="3010213"/>
            <a:ext cx="9982201" cy="6786730"/>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The HRM cycle of job analysis - attraction - selection - onboarding - development - evaluation connects decisions to performance outcomes rather than treating recruitment and training as separate processes.</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The AMO framework (Ability-Motivation-Opportunity) is used to explain how recruitment and development systems should build capability, sustain effort, and create store-level performance conditions.</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It uses person-job and person-organization fit to explain selection conditions and attraction messages because fit predicts commitment and low turnover in customer-facing jobs at the start (Kristof-Brown, Zimmerman and Johnson, 2005; </a:t>
            </a:r>
            <a:r>
              <a:rPr lang="en-GB" sz="2400" dirty="0" err="1">
                <a:solidFill>
                  <a:srgbClr val="201E1E"/>
                </a:solidFill>
                <a:latin typeface="Poppins"/>
                <a:ea typeface="Poppins"/>
                <a:cs typeface="Poppins"/>
                <a:sym typeface="Poppins"/>
              </a:rPr>
              <a:t>Breaugh</a:t>
            </a:r>
            <a:r>
              <a:rPr lang="en-GB" sz="2400" dirty="0">
                <a:solidFill>
                  <a:srgbClr val="201E1E"/>
                </a:solidFill>
                <a:latin typeface="Poppins"/>
                <a:ea typeface="Poppins"/>
                <a:cs typeface="Poppins"/>
                <a:sym typeface="Poppins"/>
              </a:rPr>
              <a:t>, 2008).</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It uses procedural justice to show how structured, transparent selection improves fairness and defensibility, supporting compliance and applicant acceptance (Colquitt, 2001; CIPD, 2023).</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It applies learning theory (social learning, adult learning, cognitive load, experiential learning) to onboarding and training design because different learning problems require different approaches.</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It uses Kirkpatrick's four levels to measure impact, since training should be measured by behaviour and outcomes, not attendance and satisfaction (Kirkpatrick and Kirkpatrick, 2016).</a:t>
            </a:r>
          </a:p>
        </p:txBody>
      </p:sp>
      <p:pic>
        <p:nvPicPr>
          <p:cNvPr id="17" name="Picture 16" descr="PDF] The Ability-Motivation-Opportunity Framework for Behavior Research in  IS | Semantic Scholar">
            <a:extLst>
              <a:ext uri="{FF2B5EF4-FFF2-40B4-BE49-F238E27FC236}">
                <a16:creationId xmlns:a16="http://schemas.microsoft.com/office/drawing/2014/main" id="{5E575E7B-F068-AC08-3079-DD7BA6FC621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4610100"/>
            <a:ext cx="5181600" cy="3269931"/>
          </a:xfrm>
          <a:prstGeom prst="rect">
            <a:avLst/>
          </a:prstGeom>
          <a:noFill/>
          <a:ln>
            <a:noFill/>
          </a:ln>
        </p:spPr>
      </p:pic>
      <p:sp>
        <p:nvSpPr>
          <p:cNvPr id="22" name="Freeform 2">
            <a:extLst>
              <a:ext uri="{FF2B5EF4-FFF2-40B4-BE49-F238E27FC236}">
                <a16:creationId xmlns:a16="http://schemas.microsoft.com/office/drawing/2014/main" id="{DDC4A381-CE11-0324-0DCD-B4674F3DB191}"/>
              </a:ext>
            </a:extLst>
          </p:cNvPr>
          <p:cNvSpPr/>
          <p:nvPr/>
        </p:nvSpPr>
        <p:spPr>
          <a:xfrm>
            <a:off x="60251" y="-11153"/>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304800" y="885849"/>
            <a:ext cx="17983200" cy="1723549"/>
          </a:xfrm>
          <a:prstGeom prst="rect">
            <a:avLst/>
          </a:prstGeom>
          <a:ln>
            <a:noFill/>
            <a:prstDash val="lgDash"/>
          </a:ln>
        </p:spPr>
        <p:txBody>
          <a:bodyPr wrap="square" lIns="0" tIns="0" rIns="0" bIns="0" rtlCol="0" anchor="t">
            <a:spAutoFit/>
          </a:bodyPr>
          <a:lstStyle/>
          <a:p>
            <a:pPr algn="ctr">
              <a:lnSpc>
                <a:spcPts val="6820"/>
              </a:lnSpc>
            </a:pPr>
            <a:r>
              <a:rPr lang="en-GB" sz="5500" b="1" dirty="0">
                <a:solidFill>
                  <a:srgbClr val="201E1E"/>
                </a:solidFill>
                <a:latin typeface="Poppins Bold"/>
                <a:ea typeface="Poppins Bold"/>
                <a:cs typeface="Poppins Bold"/>
                <a:sym typeface="Poppins Bold"/>
              </a:rPr>
              <a:t>Analytical approach and frameworks used across the deck</a:t>
            </a:r>
            <a:endParaRPr lang="en-US" sz="5500" b="1" dirty="0">
              <a:solidFill>
                <a:srgbClr val="201E1E"/>
              </a:solidFill>
              <a:latin typeface="Poppins Bold"/>
              <a:ea typeface="Poppins Bold"/>
              <a:cs typeface="Poppins Bold"/>
              <a:sym typeface="Poppins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1505378" y="778269"/>
            <a:ext cx="16105809" cy="1723549"/>
          </a:xfrm>
          <a:prstGeom prst="rect">
            <a:avLst/>
          </a:prstGeom>
        </p:spPr>
        <p:txBody>
          <a:bodyPr wrap="square" lIns="0" tIns="0" rIns="0" bIns="0" rtlCol="0" anchor="t">
            <a:spAutoFit/>
          </a:bodyPr>
          <a:lstStyle/>
          <a:p>
            <a:pPr algn="l">
              <a:lnSpc>
                <a:spcPts val="6820"/>
              </a:lnSpc>
            </a:pPr>
            <a:r>
              <a:rPr lang="en-GB" sz="5500" b="1" dirty="0">
                <a:solidFill>
                  <a:srgbClr val="201E1E"/>
                </a:solidFill>
                <a:latin typeface="Poppins Bold"/>
                <a:ea typeface="Poppins Bold"/>
                <a:cs typeface="Poppins Bold"/>
                <a:sym typeface="Poppins Bold"/>
              </a:rPr>
              <a:t>Company background and the importance of frontline HR decisions being strategic</a:t>
            </a:r>
            <a:endParaRPr lang="en-US" sz="5500" b="1" dirty="0">
              <a:solidFill>
                <a:srgbClr val="201E1E"/>
              </a:solidFill>
              <a:latin typeface="Poppins Bold"/>
              <a:ea typeface="Poppins Bold"/>
              <a:cs typeface="Poppins Bold"/>
              <a:sym typeface="Poppins Bold"/>
            </a:endParaRPr>
          </a:p>
        </p:txBody>
      </p:sp>
      <p:sp>
        <p:nvSpPr>
          <p:cNvPr id="15" name="TextBox 15"/>
          <p:cNvSpPr txBox="1"/>
          <p:nvPr/>
        </p:nvSpPr>
        <p:spPr>
          <a:xfrm>
            <a:off x="1505378" y="2815856"/>
            <a:ext cx="9315022" cy="5954707"/>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800" dirty="0">
                <a:solidFill>
                  <a:srgbClr val="201E1E"/>
                </a:solidFill>
                <a:latin typeface="Poppins"/>
                <a:ea typeface="Poppins"/>
                <a:cs typeface="Poppins"/>
                <a:sym typeface="Poppins"/>
              </a:rPr>
              <a:t>Tesco is a large UK employer, so small but consistent improvements in hiring and training can boost system-wide reliability and cost management (Tesco PLC, 2024; Armstrong and Taylor, 2023).</a:t>
            </a:r>
          </a:p>
          <a:p>
            <a:pPr marL="285750" indent="-285750" algn="l">
              <a:lnSpc>
                <a:spcPts val="2239"/>
              </a:lnSpc>
              <a:spcBef>
                <a:spcPct val="0"/>
              </a:spcBef>
              <a:buFont typeface="Arial" panose="020B0604020202020204" pitchFamily="34" charset="0"/>
              <a:buChar char="•"/>
            </a:pPr>
            <a:r>
              <a:rPr lang="en-GB" sz="2800" dirty="0">
                <a:solidFill>
                  <a:srgbClr val="201E1E"/>
                </a:solidFill>
                <a:latin typeface="Poppins"/>
                <a:ea typeface="Poppins"/>
                <a:cs typeface="Poppins"/>
                <a:sym typeface="Poppins"/>
              </a:rPr>
              <a:t>The resource-based view supports investing in people systems because competitive advantage comes from hard-to-imitate human capital and consistent service routines, not just price or assets (Barney, 1991; Boxall and Purcell, 2016).</a:t>
            </a:r>
          </a:p>
          <a:p>
            <a:pPr marL="285750" indent="-285750" algn="l">
              <a:lnSpc>
                <a:spcPts val="2239"/>
              </a:lnSpc>
              <a:spcBef>
                <a:spcPct val="0"/>
              </a:spcBef>
              <a:buFont typeface="Arial" panose="020B0604020202020204" pitchFamily="34" charset="0"/>
              <a:buChar char="•"/>
            </a:pPr>
            <a:r>
              <a:rPr lang="en-GB" sz="2800" dirty="0">
                <a:solidFill>
                  <a:srgbClr val="201E1E"/>
                </a:solidFill>
                <a:latin typeface="Poppins"/>
                <a:ea typeface="Poppins"/>
                <a:cs typeface="Poppins"/>
                <a:sym typeface="Poppins"/>
              </a:rPr>
              <a:t>Tesco's purpose and values suggest that the customer experience is mainly delivered through daily store interactions, making the Customer Assistant job a key strategy implementation point (Tesco PLC, 2025).</a:t>
            </a:r>
          </a:p>
          <a:p>
            <a:pPr marL="285750" indent="-285750" algn="l">
              <a:lnSpc>
                <a:spcPts val="2239"/>
              </a:lnSpc>
              <a:spcBef>
                <a:spcPct val="0"/>
              </a:spcBef>
              <a:buFont typeface="Arial" panose="020B0604020202020204" pitchFamily="34" charset="0"/>
              <a:buChar char="•"/>
            </a:pPr>
            <a:r>
              <a:rPr lang="en-GB" sz="2800" dirty="0">
                <a:solidFill>
                  <a:srgbClr val="201E1E"/>
                </a:solidFill>
                <a:latin typeface="Poppins"/>
                <a:ea typeface="Poppins"/>
                <a:cs typeface="Poppins"/>
                <a:sym typeface="Poppins"/>
              </a:rPr>
              <a:t>The AMO framework explains why HR interventions should address ability (skills/routines), motivation (effort and engagement), and opportunity (staffing levels, tools, support) rather than training alone to improve frontline performance (Appelbaum et al., 2000).</a:t>
            </a:r>
          </a:p>
        </p:txBody>
      </p:sp>
      <p:sp>
        <p:nvSpPr>
          <p:cNvPr id="25" name="Freeform 25"/>
          <p:cNvSpPr/>
          <p:nvPr/>
        </p:nvSpPr>
        <p:spPr>
          <a:xfrm rot="-5400000" flipH="1">
            <a:off x="10894673" y="2351363"/>
            <a:ext cx="6893278" cy="6967396"/>
          </a:xfrm>
          <a:custGeom>
            <a:avLst/>
            <a:gdLst/>
            <a:ahLst/>
            <a:cxnLst/>
            <a:rect l="l" t="t" r="r" b="b"/>
            <a:pathLst>
              <a:path w="5641167" h="4779607">
                <a:moveTo>
                  <a:pt x="5641167" y="0"/>
                </a:moveTo>
                <a:lnTo>
                  <a:pt x="0" y="0"/>
                </a:lnTo>
                <a:lnTo>
                  <a:pt x="0" y="4779607"/>
                </a:lnTo>
                <a:lnTo>
                  <a:pt x="5641167" y="4779607"/>
                </a:lnTo>
                <a:lnTo>
                  <a:pt x="5641167" y="0"/>
                </a:lnTo>
                <a:close/>
              </a:path>
            </a:pathLst>
          </a:custGeom>
          <a:blipFill>
            <a:blip r:embed="rId2">
              <a:extLst>
                <a:ext uri="{96DAC541-7B7A-43D3-8B79-37D633B846F1}">
                  <asvg:svgBlip xmlns:asvg="http://schemas.microsoft.com/office/drawing/2016/SVG/main" r:embed="rId3"/>
                </a:ext>
              </a:extLst>
            </a:blip>
            <a:stretch>
              <a:fillRect/>
            </a:stretch>
          </a:blipFill>
        </p:spPr>
      </p:sp>
      <p:pic>
        <p:nvPicPr>
          <p:cNvPr id="26" name="Picture 25" descr="All You Need to Know About Resource-Based View">
            <a:extLst>
              <a:ext uri="{FF2B5EF4-FFF2-40B4-BE49-F238E27FC236}">
                <a16:creationId xmlns:a16="http://schemas.microsoft.com/office/drawing/2014/main" id="{4456A503-85A5-FAFC-7A0E-72BB13E1E10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856816" y="3543300"/>
            <a:ext cx="4968991" cy="4583522"/>
          </a:xfrm>
          <a:prstGeom prst="rect">
            <a:avLst/>
          </a:prstGeom>
          <a:noFill/>
          <a:ln>
            <a:noFill/>
          </a:ln>
        </p:spPr>
      </p:pic>
      <p:sp>
        <p:nvSpPr>
          <p:cNvPr id="29" name="Freeform 2">
            <a:extLst>
              <a:ext uri="{FF2B5EF4-FFF2-40B4-BE49-F238E27FC236}">
                <a16:creationId xmlns:a16="http://schemas.microsoft.com/office/drawing/2014/main" id="{513C8B9B-F140-1556-9735-C2D886C7C1D3}"/>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769713">
            <a:off x="-26924" y="2053233"/>
            <a:ext cx="6414690" cy="6995425"/>
          </a:xfrm>
          <a:custGeom>
            <a:avLst/>
            <a:gdLst/>
            <a:ahLst/>
            <a:cxnLst/>
            <a:rect l="l" t="t" r="r" b="b"/>
            <a:pathLst>
              <a:path w="13838316" h="11724827">
                <a:moveTo>
                  <a:pt x="0" y="0"/>
                </a:moveTo>
                <a:lnTo>
                  <a:pt x="13838315" y="0"/>
                </a:lnTo>
                <a:lnTo>
                  <a:pt x="13838315" y="11724828"/>
                </a:lnTo>
                <a:lnTo>
                  <a:pt x="0" y="117248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4" name="Freeform 14"/>
          <p:cNvSpPr/>
          <p:nvPr/>
        </p:nvSpPr>
        <p:spPr>
          <a:xfrm rot="1448240">
            <a:off x="12465441" y="116428"/>
            <a:ext cx="5641167" cy="4779607"/>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8" name="TextBox 18"/>
          <p:cNvSpPr txBox="1"/>
          <p:nvPr/>
        </p:nvSpPr>
        <p:spPr>
          <a:xfrm>
            <a:off x="7924802" y="1428815"/>
            <a:ext cx="9296400" cy="1723549"/>
          </a:xfrm>
          <a:prstGeom prst="rect">
            <a:avLst/>
          </a:prstGeom>
        </p:spPr>
        <p:txBody>
          <a:bodyPr wrap="square" lIns="0" tIns="0" rIns="0" bIns="0" rtlCol="0" anchor="t">
            <a:spAutoFit/>
          </a:bodyPr>
          <a:lstStyle/>
          <a:p>
            <a:pPr algn="l">
              <a:lnSpc>
                <a:spcPts val="6820"/>
              </a:lnSpc>
            </a:pPr>
            <a:r>
              <a:rPr lang="en-GB" sz="5500" b="1" dirty="0">
                <a:solidFill>
                  <a:srgbClr val="201E1E"/>
                </a:solidFill>
                <a:latin typeface="Poppins Bold"/>
                <a:ea typeface="Poppins Bold"/>
                <a:cs typeface="Poppins Bold"/>
                <a:sym typeface="Poppins Bold"/>
              </a:rPr>
              <a:t>Role chosen: Customer Assistant</a:t>
            </a:r>
            <a:endParaRPr lang="en-US" sz="5500" b="1" dirty="0">
              <a:solidFill>
                <a:srgbClr val="201E1E"/>
              </a:solidFill>
              <a:latin typeface="Poppins Bold"/>
              <a:ea typeface="Poppins Bold"/>
              <a:cs typeface="Poppins Bold"/>
              <a:sym typeface="Poppins Bold"/>
            </a:endParaRPr>
          </a:p>
        </p:txBody>
      </p:sp>
      <p:sp>
        <p:nvSpPr>
          <p:cNvPr id="19" name="TextBox 19"/>
          <p:cNvSpPr txBox="1"/>
          <p:nvPr/>
        </p:nvSpPr>
        <p:spPr>
          <a:xfrm>
            <a:off x="7924802" y="3473014"/>
            <a:ext cx="9722216" cy="4529702"/>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The Customer Assistant role facilitates availability routines, customer interactions, and standards that directly impact customer experience in store.</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According to job demands-resources theory, this position's performance risk is caused by high pace, a physical workforce, and customer pressure, which must be balanced by training, supervision, and sufficient staffing to prevent strain and errors (Bakker and Demerouti, 2007).</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In busy operational environments with frequent handovers, ambiguity increases stress and inconsistent performance, so role theory recommends clear expectations (Kahn et al., 1964; Armstrong and Taylor, 2023).</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Onboarding must quickly establish role understanding and psychological safety to ask questions, and hiring must find people who can handle speed and schedules (</a:t>
            </a:r>
            <a:r>
              <a:rPr lang="en-GB" sz="2400" dirty="0" err="1">
                <a:solidFill>
                  <a:srgbClr val="201E1E"/>
                </a:solidFill>
                <a:latin typeface="Poppins"/>
                <a:ea typeface="Poppins"/>
                <a:cs typeface="Poppins"/>
                <a:sym typeface="Poppins"/>
              </a:rPr>
              <a:t>Breaugh</a:t>
            </a:r>
            <a:r>
              <a:rPr lang="en-GB" sz="2400" dirty="0">
                <a:solidFill>
                  <a:srgbClr val="201E1E"/>
                </a:solidFill>
                <a:latin typeface="Poppins"/>
                <a:ea typeface="Poppins"/>
                <a:cs typeface="Poppins"/>
                <a:sym typeface="Poppins"/>
              </a:rPr>
              <a:t>, 2008; Noe, 2023).</a:t>
            </a:r>
          </a:p>
        </p:txBody>
      </p:sp>
      <p:pic>
        <p:nvPicPr>
          <p:cNvPr id="29" name="Picture 28" descr="Jobs and careers in Tesco UK | Tesco Careers">
            <a:extLst>
              <a:ext uri="{FF2B5EF4-FFF2-40B4-BE49-F238E27FC236}">
                <a16:creationId xmlns:a16="http://schemas.microsoft.com/office/drawing/2014/main" id="{F90972F1-76B3-F1E6-4215-525F82D675C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2481" y="3473014"/>
            <a:ext cx="5731510" cy="4590415"/>
          </a:xfrm>
          <a:prstGeom prst="rect">
            <a:avLst/>
          </a:prstGeom>
          <a:noFill/>
          <a:ln>
            <a:noFill/>
          </a:ln>
        </p:spPr>
      </p:pic>
      <p:sp>
        <p:nvSpPr>
          <p:cNvPr id="30" name="Freeform 2">
            <a:extLst>
              <a:ext uri="{FF2B5EF4-FFF2-40B4-BE49-F238E27FC236}">
                <a16:creationId xmlns:a16="http://schemas.microsoft.com/office/drawing/2014/main" id="{BB121229-F7BE-64CF-ADB3-3F65D97A4027}"/>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3193740">
            <a:off x="10662598" y="2677707"/>
            <a:ext cx="7097403" cy="6967447"/>
          </a:xfrm>
          <a:custGeom>
            <a:avLst/>
            <a:gdLst/>
            <a:ahLst/>
            <a:cxnLst/>
            <a:rect l="l" t="t" r="r" b="b"/>
            <a:pathLst>
              <a:path w="12609494" h="10683680">
                <a:moveTo>
                  <a:pt x="0" y="0"/>
                </a:moveTo>
                <a:lnTo>
                  <a:pt x="12609494" y="0"/>
                </a:lnTo>
                <a:lnTo>
                  <a:pt x="12609494" y="10683680"/>
                </a:lnTo>
                <a:lnTo>
                  <a:pt x="0" y="106836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8"/>
          <p:cNvSpPr/>
          <p:nvPr/>
        </p:nvSpPr>
        <p:spPr>
          <a:xfrm rot="-5400000" flipH="1">
            <a:off x="-398882" y="5081379"/>
            <a:ext cx="5641167" cy="4779607"/>
          </a:xfrm>
          <a:custGeom>
            <a:avLst/>
            <a:gdLst/>
            <a:ahLst/>
            <a:cxnLst/>
            <a:rect l="l" t="t" r="r" b="b"/>
            <a:pathLst>
              <a:path w="5641167" h="4779607">
                <a:moveTo>
                  <a:pt x="5641167" y="0"/>
                </a:moveTo>
                <a:lnTo>
                  <a:pt x="0" y="0"/>
                </a:lnTo>
                <a:lnTo>
                  <a:pt x="0" y="4779607"/>
                </a:lnTo>
                <a:lnTo>
                  <a:pt x="5641167" y="4779607"/>
                </a:lnTo>
                <a:lnTo>
                  <a:pt x="5641167"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4" name="TextBox 14"/>
          <p:cNvSpPr txBox="1"/>
          <p:nvPr/>
        </p:nvSpPr>
        <p:spPr>
          <a:xfrm>
            <a:off x="1278430" y="1914692"/>
            <a:ext cx="11887200" cy="1723549"/>
          </a:xfrm>
          <a:prstGeom prst="rect">
            <a:avLst/>
          </a:prstGeom>
        </p:spPr>
        <p:txBody>
          <a:bodyPr wrap="square" lIns="0" tIns="0" rIns="0" bIns="0" rtlCol="0" anchor="t">
            <a:spAutoFit/>
          </a:bodyPr>
          <a:lstStyle/>
          <a:p>
            <a:pPr algn="l">
              <a:lnSpc>
                <a:spcPts val="6820"/>
              </a:lnSpc>
            </a:pPr>
            <a:r>
              <a:rPr lang="en-GB" sz="5500" b="1" dirty="0">
                <a:solidFill>
                  <a:srgbClr val="201E1E"/>
                </a:solidFill>
                <a:latin typeface="Poppins Bold"/>
                <a:ea typeface="Poppins Bold"/>
                <a:cs typeface="Poppins Bold"/>
                <a:sym typeface="Poppins Bold"/>
              </a:rPr>
              <a:t>Workforce planning and job analysis</a:t>
            </a:r>
            <a:endParaRPr lang="en-US" sz="5500" b="1" dirty="0">
              <a:solidFill>
                <a:srgbClr val="201E1E"/>
              </a:solidFill>
              <a:latin typeface="Poppins Bold"/>
              <a:ea typeface="Poppins Bold"/>
              <a:cs typeface="Poppins Bold"/>
              <a:sym typeface="Poppins Bold"/>
            </a:endParaRPr>
          </a:p>
        </p:txBody>
      </p:sp>
      <p:sp>
        <p:nvSpPr>
          <p:cNvPr id="15" name="TextBox 15"/>
          <p:cNvSpPr txBox="1"/>
          <p:nvPr/>
        </p:nvSpPr>
        <p:spPr>
          <a:xfrm>
            <a:off x="1258377" y="4076700"/>
            <a:ext cx="8268319" cy="5093959"/>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Turnover, absence, and trading pattern data should be used to measure staffing requirements by workforce planning to avoid over- and under-staffing and service failures (Armstrong and Taylor, 2023).</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Human capital theory supports systematic recruitment and training because capability boosts productivity and reduces costly errors, especially where service quality depends on people (Becker, 1964; Noe, 2023).</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Since informal impressions cannot determine competence, job analysis should define competence using tasks, standards, and critical incidents.</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Since structural barriers cannot be trained out, job analysis should identify performance (Opportunity) factors like shift structure, supervision, and tools using AMO (Appelbaum et al., 2000).</a:t>
            </a:r>
          </a:p>
        </p:txBody>
      </p:sp>
      <p:pic>
        <p:nvPicPr>
          <p:cNvPr id="24" name="Picture 23" descr="USGS Workforce Planning Desk Guide | U.S. Geological Survey">
            <a:extLst>
              <a:ext uri="{FF2B5EF4-FFF2-40B4-BE49-F238E27FC236}">
                <a16:creationId xmlns:a16="http://schemas.microsoft.com/office/drawing/2014/main" id="{990B5952-D02C-69ED-9851-323631CD9B1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1681270" y="4076700"/>
            <a:ext cx="5290356" cy="4850776"/>
          </a:xfrm>
          <a:prstGeom prst="rect">
            <a:avLst/>
          </a:prstGeom>
          <a:noFill/>
          <a:ln>
            <a:noFill/>
          </a:ln>
        </p:spPr>
      </p:pic>
      <p:sp>
        <p:nvSpPr>
          <p:cNvPr id="25" name="Freeform 2">
            <a:extLst>
              <a:ext uri="{FF2B5EF4-FFF2-40B4-BE49-F238E27FC236}">
                <a16:creationId xmlns:a16="http://schemas.microsoft.com/office/drawing/2014/main" id="{4761D702-35CE-4340-A2ED-A902285935DA}"/>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3728"/>
        </a:solidFill>
        <a:effectLst/>
      </p:bgPr>
    </p:bg>
    <p:spTree>
      <p:nvGrpSpPr>
        <p:cNvPr id="1" name=""/>
        <p:cNvGrpSpPr/>
        <p:nvPr/>
      </p:nvGrpSpPr>
      <p:grpSpPr>
        <a:xfrm>
          <a:off x="0" y="0"/>
          <a:ext cx="0" cy="0"/>
          <a:chOff x="0" y="0"/>
          <a:chExt cx="0" cy="0"/>
        </a:xfrm>
      </p:grpSpPr>
      <p:sp>
        <p:nvSpPr>
          <p:cNvPr id="28" name="Freeform 28"/>
          <p:cNvSpPr/>
          <p:nvPr/>
        </p:nvSpPr>
        <p:spPr>
          <a:xfrm rot="1448240">
            <a:off x="12383130" y="275088"/>
            <a:ext cx="5641167" cy="4779607"/>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9" name="Freeform 29"/>
          <p:cNvSpPr/>
          <p:nvPr/>
        </p:nvSpPr>
        <p:spPr>
          <a:xfrm rot="-5400000" flipH="1">
            <a:off x="29755" y="5043027"/>
            <a:ext cx="5641167" cy="4779607"/>
          </a:xfrm>
          <a:custGeom>
            <a:avLst/>
            <a:gdLst/>
            <a:ahLst/>
            <a:cxnLst/>
            <a:rect l="l" t="t" r="r" b="b"/>
            <a:pathLst>
              <a:path w="5641167" h="4779607">
                <a:moveTo>
                  <a:pt x="5641167" y="0"/>
                </a:moveTo>
                <a:lnTo>
                  <a:pt x="0" y="0"/>
                </a:lnTo>
                <a:lnTo>
                  <a:pt x="0" y="4779607"/>
                </a:lnTo>
                <a:lnTo>
                  <a:pt x="5641167" y="4779607"/>
                </a:lnTo>
                <a:lnTo>
                  <a:pt x="5641167"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7" name="TextBox 7"/>
          <p:cNvSpPr txBox="1"/>
          <p:nvPr/>
        </p:nvSpPr>
        <p:spPr>
          <a:xfrm>
            <a:off x="2148905" y="3419744"/>
            <a:ext cx="13990190" cy="2548070"/>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solidFill>
                  <a:srgbClr val="FFFFFF"/>
                </a:solidFill>
                <a:latin typeface="Open Sans"/>
                <a:ea typeface="Open Sans"/>
                <a:cs typeface="Open Sans"/>
                <a:sym typeface="Open Sans"/>
              </a:rPr>
              <a:t>Define purpose and core responsibilities (customer service, replenishment, standards, product care) in observable terms to facilitate coaching and reduce performance variation.</a:t>
            </a:r>
          </a:p>
          <a:p>
            <a:pPr marL="285750" indent="-285750" algn="l">
              <a:lnSpc>
                <a:spcPts val="2239"/>
              </a:lnSpc>
              <a:spcBef>
                <a:spcPct val="0"/>
              </a:spcBef>
              <a:buFont typeface="Arial" panose="020B0604020202020204" pitchFamily="34" charset="0"/>
              <a:buChar char="•"/>
            </a:pPr>
            <a:r>
              <a:rPr lang="en-GB" sz="2400" dirty="0">
                <a:solidFill>
                  <a:srgbClr val="FFFFFF"/>
                </a:solidFill>
                <a:latin typeface="Open Sans"/>
                <a:ea typeface="Open Sans"/>
                <a:cs typeface="Open Sans"/>
                <a:sym typeface="Open Sans"/>
              </a:rPr>
              <a:t>Role clarity reduces discretionary inconsistency by telling employees what to do during peak demand (Kahn et al., 1964).</a:t>
            </a:r>
          </a:p>
          <a:p>
            <a:pPr marL="285750" indent="-285750" algn="l">
              <a:lnSpc>
                <a:spcPts val="2239"/>
              </a:lnSpc>
              <a:spcBef>
                <a:spcPct val="0"/>
              </a:spcBef>
              <a:buFont typeface="Arial" panose="020B0604020202020204" pitchFamily="34" charset="0"/>
              <a:buChar char="•"/>
            </a:pPr>
            <a:r>
              <a:rPr lang="en-GB" sz="2400" dirty="0">
                <a:solidFill>
                  <a:srgbClr val="FFFFFF"/>
                </a:solidFill>
                <a:latin typeface="Open Sans"/>
                <a:ea typeface="Open Sans"/>
                <a:cs typeface="Open Sans"/>
                <a:sym typeface="Open Sans"/>
              </a:rPr>
              <a:t>Safety roles are needed because training is only effective if job expectations support safe behaviours and supervisors model and observe them (HSE, n.d.; Noe, 2023).</a:t>
            </a:r>
          </a:p>
          <a:p>
            <a:pPr marL="285750" indent="-285750" algn="l">
              <a:lnSpc>
                <a:spcPts val="2239"/>
              </a:lnSpc>
              <a:spcBef>
                <a:spcPct val="0"/>
              </a:spcBef>
              <a:buFont typeface="Arial" panose="020B0604020202020204" pitchFamily="34" charset="0"/>
              <a:buChar char="•"/>
            </a:pPr>
            <a:r>
              <a:rPr lang="en-GB" sz="2400" dirty="0" err="1">
                <a:solidFill>
                  <a:srgbClr val="FFFFFF"/>
                </a:solidFill>
                <a:latin typeface="Open Sans"/>
                <a:ea typeface="Open Sans"/>
                <a:cs typeface="Open Sans"/>
                <a:sym typeface="Open Sans"/>
              </a:rPr>
              <a:t>Measureable</a:t>
            </a:r>
            <a:r>
              <a:rPr lang="en-GB" sz="2400" dirty="0">
                <a:solidFill>
                  <a:srgbClr val="FFFFFF"/>
                </a:solidFill>
                <a:latin typeface="Open Sans"/>
                <a:ea typeface="Open Sans"/>
                <a:cs typeface="Open Sans"/>
                <a:sym typeface="Open Sans"/>
              </a:rPr>
              <a:t> expectations enable feedback loops and improvement, so attaching every obligation to success (e.g., standards checks, rotation accuracy) is the best design option (Kirkpatrick and Kirkpatrick, 2016).</a:t>
            </a:r>
          </a:p>
        </p:txBody>
      </p:sp>
      <p:sp>
        <p:nvSpPr>
          <p:cNvPr id="17" name="TextBox 17"/>
          <p:cNvSpPr txBox="1"/>
          <p:nvPr/>
        </p:nvSpPr>
        <p:spPr>
          <a:xfrm>
            <a:off x="3825207" y="1971977"/>
            <a:ext cx="11075292" cy="851515"/>
          </a:xfrm>
          <a:prstGeom prst="rect">
            <a:avLst/>
          </a:prstGeom>
        </p:spPr>
        <p:txBody>
          <a:bodyPr wrap="square" lIns="0" tIns="0" rIns="0" bIns="0" rtlCol="0" anchor="t">
            <a:spAutoFit/>
          </a:bodyPr>
          <a:lstStyle/>
          <a:p>
            <a:pPr algn="ctr">
              <a:lnSpc>
                <a:spcPts val="6820"/>
              </a:lnSpc>
            </a:pPr>
            <a:r>
              <a:rPr lang="en-GB" sz="5500" b="1" dirty="0">
                <a:solidFill>
                  <a:srgbClr val="FFFFFF"/>
                </a:solidFill>
                <a:latin typeface="Poppins Bold"/>
                <a:ea typeface="Poppins Bold"/>
                <a:cs typeface="Poppins Bold"/>
                <a:sym typeface="Poppins Bold"/>
              </a:rPr>
              <a:t>Job description</a:t>
            </a:r>
            <a:endParaRPr lang="en-US" sz="5500" b="1" dirty="0">
              <a:solidFill>
                <a:srgbClr val="FFFFFF"/>
              </a:solidFill>
              <a:latin typeface="Poppins Bold"/>
              <a:ea typeface="Poppins Bold"/>
              <a:cs typeface="Poppins Bold"/>
              <a:sym typeface="Poppins Bold"/>
            </a:endParaRPr>
          </a:p>
        </p:txBody>
      </p:sp>
      <p:pic>
        <p:nvPicPr>
          <p:cNvPr id="31" name="Picture 30" descr="Tesco gives all staff 2.7% pay rise | News | The Grocer">
            <a:extLst>
              <a:ext uri="{FF2B5EF4-FFF2-40B4-BE49-F238E27FC236}">
                <a16:creationId xmlns:a16="http://schemas.microsoft.com/office/drawing/2014/main" id="{28C2B6DC-68E2-7653-B9CD-0313A32D9B65}"/>
              </a:ext>
            </a:extLst>
          </p:cNvPr>
          <p:cNvPicPr>
            <a:picLocks noChangeAspect="1"/>
          </p:cNvPicPr>
          <p:nvPr/>
        </p:nvPicPr>
        <p:blipFill rotWithShape="1">
          <a:blip r:embed="rId4">
            <a:extLst>
              <a:ext uri="{28A0092B-C50C-407E-A947-70E740481C1C}">
                <a14:useLocalDpi xmlns:a14="http://schemas.microsoft.com/office/drawing/2010/main" val="0"/>
              </a:ext>
            </a:extLst>
          </a:blip>
          <a:srcRect b="41106"/>
          <a:stretch/>
        </p:blipFill>
        <p:spPr bwMode="auto">
          <a:xfrm>
            <a:off x="5009706" y="6043359"/>
            <a:ext cx="8706293" cy="384346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reeform 27"/>
          <p:cNvSpPr/>
          <p:nvPr/>
        </p:nvSpPr>
        <p:spPr>
          <a:xfrm rot="1448240">
            <a:off x="7904621" y="400803"/>
            <a:ext cx="8548130" cy="4779607"/>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2293275" flipH="1">
            <a:off x="-304390" y="1933156"/>
            <a:ext cx="8683372" cy="6951183"/>
          </a:xfrm>
          <a:custGeom>
            <a:avLst/>
            <a:gdLst/>
            <a:ahLst/>
            <a:cxnLst/>
            <a:rect l="l" t="t" r="r" b="b"/>
            <a:pathLst>
              <a:path w="12609494" h="10683680">
                <a:moveTo>
                  <a:pt x="12609494" y="0"/>
                </a:moveTo>
                <a:lnTo>
                  <a:pt x="0" y="0"/>
                </a:lnTo>
                <a:lnTo>
                  <a:pt x="0" y="10683680"/>
                </a:lnTo>
                <a:lnTo>
                  <a:pt x="12609494" y="10683680"/>
                </a:lnTo>
                <a:lnTo>
                  <a:pt x="12609494"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6" name="TextBox 16"/>
          <p:cNvSpPr txBox="1"/>
          <p:nvPr/>
        </p:nvSpPr>
        <p:spPr>
          <a:xfrm>
            <a:off x="8807615" y="2396252"/>
            <a:ext cx="9480385" cy="851515"/>
          </a:xfrm>
          <a:prstGeom prst="rect">
            <a:avLst/>
          </a:prstGeom>
        </p:spPr>
        <p:txBody>
          <a:bodyPr wrap="square" lIns="0" tIns="0" rIns="0" bIns="0" rtlCol="0" anchor="t">
            <a:spAutoFit/>
          </a:bodyPr>
          <a:lstStyle/>
          <a:p>
            <a:pPr algn="l">
              <a:lnSpc>
                <a:spcPts val="6820"/>
              </a:lnSpc>
            </a:pPr>
            <a:r>
              <a:rPr lang="en-GB" sz="5500" b="1" dirty="0">
                <a:solidFill>
                  <a:srgbClr val="201E1E"/>
                </a:solidFill>
                <a:latin typeface="Poppins Bold"/>
                <a:ea typeface="Poppins Bold"/>
                <a:cs typeface="Poppins Bold"/>
                <a:sym typeface="Poppins Bold"/>
              </a:rPr>
              <a:t>Person specification</a:t>
            </a:r>
            <a:endParaRPr lang="en-US" sz="5500" b="1" dirty="0">
              <a:solidFill>
                <a:srgbClr val="201E1E"/>
              </a:solidFill>
              <a:latin typeface="Poppins Bold"/>
              <a:ea typeface="Poppins Bold"/>
              <a:cs typeface="Poppins Bold"/>
              <a:sym typeface="Poppins Bold"/>
            </a:endParaRPr>
          </a:p>
        </p:txBody>
      </p:sp>
      <p:sp>
        <p:nvSpPr>
          <p:cNvPr id="18" name="TextBox 18"/>
          <p:cNvSpPr txBox="1"/>
          <p:nvPr/>
        </p:nvSpPr>
        <p:spPr>
          <a:xfrm>
            <a:off x="8616228" y="3939666"/>
            <a:ext cx="8909772" cy="4247573"/>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The person specification should separate essential and desirable criteria to avoid bias and unnecessary barriers that reduce applicant diversity without improving performance (CIPD, 2024a; 2023).</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Job fit helps choose skills that match task demands (e.g., reliability, communication, routine-following) to improve work outcomes and reduce mismatch (exits) (Kristof-Brown, Zimmerman and Johnson, 2005).</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Person-organization fit helps evaluate values (customer focus, teamwork) because it predicts service work dedication and discretionary effort.</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Legality and ethics must be clear because non-discrimination, reasonable adjustment, and fairness boost organisational legitimacy and candidate trust (Equality Act, 2010; Colquitt, 2001).</a:t>
            </a:r>
          </a:p>
        </p:txBody>
      </p:sp>
      <p:pic>
        <p:nvPicPr>
          <p:cNvPr id="31" name="Picture 30" descr="2.6 The Interactionist Perspective: The Role of Fit – Principles of  Leadership &amp; Management">
            <a:extLst>
              <a:ext uri="{FF2B5EF4-FFF2-40B4-BE49-F238E27FC236}">
                <a16:creationId xmlns:a16="http://schemas.microsoft.com/office/drawing/2014/main" id="{025C3E20-D32C-E929-B990-5E5F041ECE7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66463" y="3873213"/>
            <a:ext cx="5731510" cy="3223260"/>
          </a:xfrm>
          <a:prstGeom prst="rect">
            <a:avLst/>
          </a:prstGeom>
          <a:noFill/>
          <a:ln>
            <a:noFill/>
          </a:ln>
        </p:spPr>
      </p:pic>
      <p:sp>
        <p:nvSpPr>
          <p:cNvPr id="32" name="Freeform 2">
            <a:extLst>
              <a:ext uri="{FF2B5EF4-FFF2-40B4-BE49-F238E27FC236}">
                <a16:creationId xmlns:a16="http://schemas.microsoft.com/office/drawing/2014/main" id="{14672B9D-D681-1C86-1BC5-14541E016B18}"/>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Freeform 40"/>
          <p:cNvSpPr/>
          <p:nvPr/>
        </p:nvSpPr>
        <p:spPr>
          <a:xfrm rot="1448240">
            <a:off x="12788049" y="144362"/>
            <a:ext cx="5641167" cy="4779607"/>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9374275" y="3012209"/>
            <a:ext cx="7302833" cy="5712446"/>
            <a:chOff x="254396" y="-19050"/>
            <a:chExt cx="3138225" cy="1138679"/>
          </a:xfrm>
        </p:grpSpPr>
        <p:sp>
          <p:nvSpPr>
            <p:cNvPr id="4" name="Freeform 4"/>
            <p:cNvSpPr/>
            <p:nvPr/>
          </p:nvSpPr>
          <p:spPr>
            <a:xfrm>
              <a:off x="679062" y="-19050"/>
              <a:ext cx="2713559" cy="1138679"/>
            </a:xfrm>
            <a:custGeom>
              <a:avLst/>
              <a:gdLst/>
              <a:ahLst/>
              <a:cxnLst/>
              <a:rect l="l" t="t" r="r" b="b"/>
              <a:pathLst>
                <a:path w="2713559" h="1138679">
                  <a:moveTo>
                    <a:pt x="1356779" y="0"/>
                  </a:moveTo>
                  <a:cubicBezTo>
                    <a:pt x="607451" y="0"/>
                    <a:pt x="0" y="254902"/>
                    <a:pt x="0" y="569340"/>
                  </a:cubicBezTo>
                  <a:cubicBezTo>
                    <a:pt x="0" y="883777"/>
                    <a:pt x="607451" y="1138679"/>
                    <a:pt x="1356779" y="1138679"/>
                  </a:cubicBezTo>
                  <a:cubicBezTo>
                    <a:pt x="2106108" y="1138679"/>
                    <a:pt x="2713559" y="883777"/>
                    <a:pt x="2713559" y="569340"/>
                  </a:cubicBezTo>
                  <a:cubicBezTo>
                    <a:pt x="2713559" y="254902"/>
                    <a:pt x="2106108" y="0"/>
                    <a:pt x="1356779" y="0"/>
                  </a:cubicBezTo>
                  <a:close/>
                </a:path>
              </a:pathLst>
            </a:custGeom>
            <a:solidFill>
              <a:srgbClr val="003728"/>
            </a:solidFill>
          </p:spPr>
        </p:sp>
        <p:sp>
          <p:nvSpPr>
            <p:cNvPr id="5" name="TextBox 5"/>
            <p:cNvSpPr txBox="1"/>
            <p:nvPr/>
          </p:nvSpPr>
          <p:spPr>
            <a:xfrm>
              <a:off x="254396" y="68651"/>
              <a:ext cx="2204766" cy="963277"/>
            </a:xfrm>
            <a:prstGeom prst="rect">
              <a:avLst/>
            </a:prstGeom>
          </p:spPr>
          <p:txBody>
            <a:bodyPr lIns="50800" tIns="50800" rIns="50800" bIns="50800" rtlCol="0" anchor="ctr"/>
            <a:lstStyle/>
            <a:p>
              <a:pPr algn="ctr">
                <a:lnSpc>
                  <a:spcPts val="3359"/>
                </a:lnSpc>
              </a:pPr>
              <a:endParaRPr/>
            </a:p>
          </p:txBody>
        </p:sp>
      </p:grpSp>
      <p:sp>
        <p:nvSpPr>
          <p:cNvPr id="19" name="TextBox 19"/>
          <p:cNvSpPr txBox="1"/>
          <p:nvPr/>
        </p:nvSpPr>
        <p:spPr>
          <a:xfrm>
            <a:off x="-1783631" y="2380680"/>
            <a:ext cx="11652017" cy="851515"/>
          </a:xfrm>
          <a:prstGeom prst="rect">
            <a:avLst/>
          </a:prstGeom>
        </p:spPr>
        <p:txBody>
          <a:bodyPr wrap="square" lIns="0" tIns="0" rIns="0" bIns="0" rtlCol="0" anchor="t">
            <a:spAutoFit/>
          </a:bodyPr>
          <a:lstStyle/>
          <a:p>
            <a:pPr algn="ctr">
              <a:lnSpc>
                <a:spcPts val="6820"/>
              </a:lnSpc>
            </a:pPr>
            <a:r>
              <a:rPr lang="en-GB" sz="5500" b="1" dirty="0">
                <a:solidFill>
                  <a:srgbClr val="201E1E"/>
                </a:solidFill>
                <a:latin typeface="Poppins Bold"/>
                <a:ea typeface="Poppins Bold"/>
                <a:cs typeface="Poppins Bold"/>
                <a:sym typeface="Poppins Bold"/>
              </a:rPr>
              <a:t>Selection: design</a:t>
            </a:r>
            <a:endParaRPr lang="en-US" sz="5500" b="1" dirty="0">
              <a:solidFill>
                <a:srgbClr val="201E1E"/>
              </a:solidFill>
              <a:latin typeface="Poppins Bold"/>
              <a:ea typeface="Poppins Bold"/>
              <a:cs typeface="Poppins Bold"/>
              <a:sym typeface="Poppins Bold"/>
            </a:endParaRPr>
          </a:p>
        </p:txBody>
      </p:sp>
      <p:sp>
        <p:nvSpPr>
          <p:cNvPr id="44" name="TextBox 43">
            <a:extLst>
              <a:ext uri="{FF2B5EF4-FFF2-40B4-BE49-F238E27FC236}">
                <a16:creationId xmlns:a16="http://schemas.microsoft.com/office/drawing/2014/main" id="{11E50A5D-6302-57E8-CD4A-3CC48071D692}"/>
              </a:ext>
            </a:extLst>
          </p:cNvPr>
          <p:cNvSpPr txBox="1"/>
          <p:nvPr/>
        </p:nvSpPr>
        <p:spPr>
          <a:xfrm>
            <a:off x="827618" y="3510094"/>
            <a:ext cx="8086109" cy="4218078"/>
          </a:xfrm>
          <a:prstGeom prst="rect">
            <a:avLst/>
          </a:prstGeom>
          <a:noFill/>
        </p:spPr>
        <p:txBody>
          <a:bodyPr wrap="square">
            <a:spAutoFit/>
          </a:bodyPr>
          <a:lstStyle/>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The selection design must focus on methods that have a higher level of predictive validity and job relevance rather than on convenience-based methods (Schmidt and Hunter, 1998; CIPD, 2023). </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An effective hierarchy of this position would include: essential-criteria screening, structured interview, role-relevant work sample, anchored scoring, and documented decision rationale. </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This structure is supported by procedural justice since consistency, transparency and explanation enhance fairness perception and minimise the risk of bias (Colquitt, 2001; CIPD, 2023). </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Operational service jobs are particularly good in the use of work samples since they directly challenge applied capability in a real-life setting (Schmidt and Hunter, 1998).</a:t>
            </a:r>
          </a:p>
        </p:txBody>
      </p:sp>
      <p:pic>
        <p:nvPicPr>
          <p:cNvPr id="45" name="Picture 44" descr="Interview Tips and Hiring Process | Tesco Careers">
            <a:extLst>
              <a:ext uri="{FF2B5EF4-FFF2-40B4-BE49-F238E27FC236}">
                <a16:creationId xmlns:a16="http://schemas.microsoft.com/office/drawing/2014/main" id="{C713D9B1-C0EB-BEE6-BD00-8A76C2A7088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654048" y="3370481"/>
            <a:ext cx="5731510" cy="5051262"/>
          </a:xfrm>
          <a:prstGeom prst="ellipse">
            <a:avLst/>
          </a:prstGeom>
          <a:noFill/>
          <a:ln>
            <a:noFill/>
          </a:ln>
        </p:spPr>
      </p:pic>
      <p:sp>
        <p:nvSpPr>
          <p:cNvPr id="46" name="Freeform 2">
            <a:extLst>
              <a:ext uri="{FF2B5EF4-FFF2-40B4-BE49-F238E27FC236}">
                <a16:creationId xmlns:a16="http://schemas.microsoft.com/office/drawing/2014/main" id="{E863B279-A7EB-1E5D-2478-C45414738FFD}"/>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Freeform 40"/>
          <p:cNvSpPr/>
          <p:nvPr/>
        </p:nvSpPr>
        <p:spPr>
          <a:xfrm rot="1448240">
            <a:off x="12788049" y="144362"/>
            <a:ext cx="5641167" cy="4779607"/>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9" name="TextBox 19"/>
          <p:cNvSpPr txBox="1"/>
          <p:nvPr/>
        </p:nvSpPr>
        <p:spPr>
          <a:xfrm>
            <a:off x="-609600" y="2411984"/>
            <a:ext cx="11652017" cy="851515"/>
          </a:xfrm>
          <a:prstGeom prst="rect">
            <a:avLst/>
          </a:prstGeom>
        </p:spPr>
        <p:txBody>
          <a:bodyPr wrap="square" lIns="0" tIns="0" rIns="0" bIns="0" rtlCol="0" anchor="t">
            <a:spAutoFit/>
          </a:bodyPr>
          <a:lstStyle/>
          <a:p>
            <a:pPr algn="ctr">
              <a:lnSpc>
                <a:spcPts val="6820"/>
              </a:lnSpc>
            </a:pPr>
            <a:r>
              <a:rPr lang="en-GB" sz="5500" b="1" dirty="0">
                <a:solidFill>
                  <a:srgbClr val="201E1E"/>
                </a:solidFill>
                <a:latin typeface="Poppins Bold"/>
                <a:ea typeface="Poppins Bold"/>
                <a:cs typeface="Poppins Bold"/>
                <a:sym typeface="Poppins Bold"/>
              </a:rPr>
              <a:t>Selection: interview flow</a:t>
            </a:r>
            <a:endParaRPr lang="en-US" sz="5500" b="1" dirty="0">
              <a:solidFill>
                <a:srgbClr val="201E1E"/>
              </a:solidFill>
              <a:latin typeface="Poppins Bold"/>
              <a:ea typeface="Poppins Bold"/>
              <a:cs typeface="Poppins Bold"/>
              <a:sym typeface="Poppins Bold"/>
            </a:endParaRPr>
          </a:p>
        </p:txBody>
      </p:sp>
      <p:sp>
        <p:nvSpPr>
          <p:cNvPr id="44" name="TextBox 43">
            <a:extLst>
              <a:ext uri="{FF2B5EF4-FFF2-40B4-BE49-F238E27FC236}">
                <a16:creationId xmlns:a16="http://schemas.microsoft.com/office/drawing/2014/main" id="{11E50A5D-6302-57E8-CD4A-3CC48071D692}"/>
              </a:ext>
            </a:extLst>
          </p:cNvPr>
          <p:cNvSpPr txBox="1"/>
          <p:nvPr/>
        </p:nvSpPr>
        <p:spPr>
          <a:xfrm>
            <a:off x="827618" y="3510094"/>
            <a:ext cx="8086109" cy="4474558"/>
          </a:xfrm>
          <a:prstGeom prst="rect">
            <a:avLst/>
          </a:prstGeom>
          <a:noFill/>
        </p:spPr>
        <p:txBody>
          <a:bodyPr wrap="square">
            <a:spAutoFit/>
          </a:bodyPr>
          <a:lstStyle/>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0-3 minutes Welcome, panel introduction, role summary, process transparency.</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3-5 minutes: Check availability/shift limitation and inquire about reasonable accommodation (Equality Act, 2010; CIPD, 2024b).</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5-20 minutes: Five formulated behavioural questions, which are asked in the same sequence to all candidates (CIPD, 2023).</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20-27 minutes: Customer pressure + task prioritisation short work scenario (Schmidt and Hunter, 1998).</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27-30 minutes: Timeline of outcome, feedback process, and questions of the candidate.</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The scoring of interviewers is done independently followed by calibration with the pre-existing behavioural anchors to enhance consistency and defensibility (Colquitt, 2001; CIPD, 2023).</a:t>
            </a:r>
          </a:p>
        </p:txBody>
      </p:sp>
      <p:sp>
        <p:nvSpPr>
          <p:cNvPr id="46" name="Freeform 2">
            <a:extLst>
              <a:ext uri="{FF2B5EF4-FFF2-40B4-BE49-F238E27FC236}">
                <a16:creationId xmlns:a16="http://schemas.microsoft.com/office/drawing/2014/main" id="{E863B279-A7EB-1E5D-2478-C45414738FFD}"/>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1026" name="Picture 2" descr="Interview Tips and Hiring Process | Tesco Careers">
            <a:extLst>
              <a:ext uri="{FF2B5EF4-FFF2-40B4-BE49-F238E27FC236}">
                <a16:creationId xmlns:a16="http://schemas.microsoft.com/office/drawing/2014/main" id="{7210FA71-AF81-BAAE-A9C8-0D24EDA966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87000" y="2837741"/>
            <a:ext cx="7325219" cy="4881563"/>
          </a:xfrm>
          <a:prstGeom prst="verticalScroll">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448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3">
            <a:extLst>
              <a:ext uri="{FF2B5EF4-FFF2-40B4-BE49-F238E27FC236}">
                <a16:creationId xmlns:a16="http://schemas.microsoft.com/office/drawing/2014/main" id="{DC4BF105-C6FC-BCAB-6E2B-5EE5B191CE34}"/>
              </a:ext>
            </a:extLst>
          </p:cNvPr>
          <p:cNvSpPr/>
          <p:nvPr/>
        </p:nvSpPr>
        <p:spPr>
          <a:xfrm rot="2293275" flipH="1">
            <a:off x="12409768" y="2628279"/>
            <a:ext cx="5679275" cy="4488778"/>
          </a:xfrm>
          <a:custGeom>
            <a:avLst/>
            <a:gdLst/>
            <a:ahLst/>
            <a:cxnLst/>
            <a:rect l="l" t="t" r="r" b="b"/>
            <a:pathLst>
              <a:path w="12609494" h="10683680">
                <a:moveTo>
                  <a:pt x="12609494" y="0"/>
                </a:moveTo>
                <a:lnTo>
                  <a:pt x="0" y="0"/>
                </a:lnTo>
                <a:lnTo>
                  <a:pt x="0" y="10683680"/>
                </a:lnTo>
                <a:lnTo>
                  <a:pt x="12609494" y="10683680"/>
                </a:lnTo>
                <a:lnTo>
                  <a:pt x="12609494"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9" name="TextBox 19"/>
          <p:cNvSpPr txBox="1"/>
          <p:nvPr/>
        </p:nvSpPr>
        <p:spPr>
          <a:xfrm>
            <a:off x="404585" y="1392636"/>
            <a:ext cx="11652017" cy="851515"/>
          </a:xfrm>
          <a:prstGeom prst="rect">
            <a:avLst/>
          </a:prstGeom>
        </p:spPr>
        <p:txBody>
          <a:bodyPr wrap="square" lIns="0" tIns="0" rIns="0" bIns="0" rtlCol="0" anchor="t">
            <a:spAutoFit/>
          </a:bodyPr>
          <a:lstStyle/>
          <a:p>
            <a:pPr algn="ctr">
              <a:lnSpc>
                <a:spcPts val="6820"/>
              </a:lnSpc>
            </a:pPr>
            <a:r>
              <a:rPr lang="en-GB" sz="5500" b="1" dirty="0">
                <a:solidFill>
                  <a:srgbClr val="201E1E"/>
                </a:solidFill>
                <a:latin typeface="Poppins Bold"/>
                <a:ea typeface="Poppins Bold"/>
                <a:cs typeface="Poppins Bold"/>
                <a:sym typeface="Poppins Bold"/>
              </a:rPr>
              <a:t>Selection: interview questions</a:t>
            </a:r>
            <a:endParaRPr lang="en-US" sz="5500" b="1" dirty="0">
              <a:solidFill>
                <a:srgbClr val="201E1E"/>
              </a:solidFill>
              <a:latin typeface="Poppins Bold"/>
              <a:ea typeface="Poppins Bold"/>
              <a:cs typeface="Poppins Bold"/>
              <a:sym typeface="Poppins Bold"/>
            </a:endParaRPr>
          </a:p>
        </p:txBody>
      </p:sp>
      <p:sp>
        <p:nvSpPr>
          <p:cNvPr id="44" name="TextBox 43">
            <a:extLst>
              <a:ext uri="{FF2B5EF4-FFF2-40B4-BE49-F238E27FC236}">
                <a16:creationId xmlns:a16="http://schemas.microsoft.com/office/drawing/2014/main" id="{11E50A5D-6302-57E8-CD4A-3CC48071D692}"/>
              </a:ext>
            </a:extLst>
          </p:cNvPr>
          <p:cNvSpPr txBox="1"/>
          <p:nvPr/>
        </p:nvSpPr>
        <p:spPr>
          <a:xfrm>
            <a:off x="816537" y="2511852"/>
            <a:ext cx="8546657" cy="7295843"/>
          </a:xfrm>
          <a:prstGeom prst="rect">
            <a:avLst/>
          </a:prstGeom>
          <a:noFill/>
        </p:spPr>
        <p:txBody>
          <a:bodyPr wrap="square">
            <a:spAutoFit/>
          </a:bodyPr>
          <a:lstStyle/>
          <a:p>
            <a:pPr algn="l">
              <a:lnSpc>
                <a:spcPts val="1960"/>
              </a:lnSpc>
              <a:spcBef>
                <a:spcPct val="0"/>
              </a:spcBef>
            </a:pPr>
            <a:r>
              <a:rPr lang="en-GB" sz="2400" dirty="0">
                <a:solidFill>
                  <a:srgbClr val="201E1E"/>
                </a:solidFill>
                <a:latin typeface="Poppins"/>
                <a:ea typeface="Poppins"/>
                <a:cs typeface="Poppins"/>
                <a:sym typeface="Poppins"/>
              </a:rPr>
              <a:t>The following are structured interview questions (Customer Assistant):</a:t>
            </a:r>
          </a:p>
          <a:p>
            <a:pPr marL="285750" indent="-285750" algn="l">
              <a:lnSpc>
                <a:spcPts val="1960"/>
              </a:lnSpc>
              <a:spcBef>
                <a:spcPct val="0"/>
              </a:spcBef>
              <a:buFont typeface="Arial" panose="020B0604020202020204" pitchFamily="34" charset="0"/>
              <a:buChar char="•"/>
            </a:pPr>
            <a:endParaRPr lang="en-GB" sz="2400" dirty="0">
              <a:solidFill>
                <a:srgbClr val="201E1E"/>
              </a:solidFill>
              <a:latin typeface="Poppins"/>
              <a:ea typeface="Poppins"/>
              <a:cs typeface="Poppins"/>
              <a:sym typeface="Poppins"/>
            </a:endParaRP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Describe a situation when you assisted a challenging customer. What was your action and what was the result?</a:t>
            </a:r>
          </a:p>
          <a:p>
            <a:pPr marL="285750" indent="-285750" algn="l">
              <a:lnSpc>
                <a:spcPts val="1960"/>
              </a:lnSpc>
              <a:spcBef>
                <a:spcPct val="0"/>
              </a:spcBef>
              <a:buFont typeface="Arial" panose="020B0604020202020204" pitchFamily="34" charset="0"/>
              <a:buChar char="•"/>
            </a:pPr>
            <a:endParaRPr lang="en-GB" sz="2400" dirty="0">
              <a:solidFill>
                <a:srgbClr val="201E1E"/>
              </a:solidFill>
              <a:latin typeface="Poppins"/>
              <a:ea typeface="Poppins"/>
              <a:cs typeface="Poppins"/>
              <a:sym typeface="Poppins"/>
            </a:endParaRP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Explain a scenario in which you were multitasking. How did you prioritise?</a:t>
            </a:r>
          </a:p>
          <a:p>
            <a:pPr marL="285750" indent="-285750" algn="l">
              <a:lnSpc>
                <a:spcPts val="1960"/>
              </a:lnSpc>
              <a:spcBef>
                <a:spcPct val="0"/>
              </a:spcBef>
              <a:buFont typeface="Arial" panose="020B0604020202020204" pitchFamily="34" charset="0"/>
              <a:buChar char="•"/>
            </a:pPr>
            <a:endParaRPr lang="en-GB" sz="2400" dirty="0">
              <a:solidFill>
                <a:srgbClr val="201E1E"/>
              </a:solidFill>
              <a:latin typeface="Poppins"/>
              <a:ea typeface="Poppins"/>
              <a:cs typeface="Poppins"/>
              <a:sym typeface="Poppins"/>
            </a:endParaRP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Provide an illustration of working with a fixed set of procedures with time pressure.</a:t>
            </a:r>
          </a:p>
          <a:p>
            <a:pPr marL="285750" indent="-285750" algn="l">
              <a:lnSpc>
                <a:spcPts val="1960"/>
              </a:lnSpc>
              <a:spcBef>
                <a:spcPct val="0"/>
              </a:spcBef>
              <a:buFont typeface="Arial" panose="020B0604020202020204" pitchFamily="34" charset="0"/>
              <a:buChar char="•"/>
            </a:pPr>
            <a:endParaRPr lang="en-GB" sz="2400" dirty="0">
              <a:solidFill>
                <a:srgbClr val="201E1E"/>
              </a:solidFill>
              <a:latin typeface="Poppins"/>
              <a:ea typeface="Poppins"/>
              <a:cs typeface="Poppins"/>
              <a:sym typeface="Poppins"/>
            </a:endParaRP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Describe an instance when you became aware of a safety risk. What action did you take?</a:t>
            </a:r>
          </a:p>
          <a:p>
            <a:pPr marL="285750" indent="-285750" algn="l">
              <a:lnSpc>
                <a:spcPts val="1960"/>
              </a:lnSpc>
              <a:spcBef>
                <a:spcPct val="0"/>
              </a:spcBef>
              <a:buFont typeface="Arial" panose="020B0604020202020204" pitchFamily="34" charset="0"/>
              <a:buChar char="•"/>
            </a:pPr>
            <a:endParaRPr lang="en-GB" sz="2400" dirty="0">
              <a:solidFill>
                <a:srgbClr val="201E1E"/>
              </a:solidFill>
              <a:latin typeface="Poppins"/>
              <a:ea typeface="Poppins"/>
              <a:cs typeface="Poppins"/>
              <a:sym typeface="Poppins"/>
            </a:endParaRP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Explain a moment when you have stood by a colleague in a shift that is very busy.</a:t>
            </a:r>
          </a:p>
          <a:p>
            <a:pPr marL="285750" indent="-285750" algn="l">
              <a:lnSpc>
                <a:spcPts val="1960"/>
              </a:lnSpc>
              <a:spcBef>
                <a:spcPct val="0"/>
              </a:spcBef>
              <a:buFont typeface="Arial" panose="020B0604020202020204" pitchFamily="34" charset="0"/>
              <a:buChar char="•"/>
            </a:pPr>
            <a:endParaRPr lang="en-GB" sz="2400" dirty="0">
              <a:solidFill>
                <a:srgbClr val="201E1E"/>
              </a:solidFill>
              <a:latin typeface="Poppins"/>
              <a:ea typeface="Poppins"/>
              <a:cs typeface="Poppins"/>
              <a:sym typeface="Poppins"/>
            </a:endParaRPr>
          </a:p>
          <a:p>
            <a:pPr marL="285750" indent="-285750" algn="l">
              <a:lnSpc>
                <a:spcPts val="1960"/>
              </a:lnSpc>
              <a:spcBef>
                <a:spcPct val="0"/>
              </a:spcBef>
              <a:buFont typeface="Arial" panose="020B0604020202020204" pitchFamily="34" charset="0"/>
              <a:buChar char="•"/>
            </a:pPr>
            <a:endParaRPr lang="en-GB" sz="2400" dirty="0">
              <a:solidFill>
                <a:srgbClr val="201E1E"/>
              </a:solidFill>
              <a:latin typeface="Poppins"/>
              <a:ea typeface="Poppins"/>
              <a:cs typeface="Poppins"/>
              <a:sym typeface="Poppins"/>
            </a:endParaRPr>
          </a:p>
          <a:p>
            <a:pPr algn="l">
              <a:lnSpc>
                <a:spcPts val="1960"/>
              </a:lnSpc>
              <a:spcBef>
                <a:spcPct val="0"/>
              </a:spcBef>
            </a:pPr>
            <a:r>
              <a:rPr lang="en-GB" sz="2400" dirty="0">
                <a:solidFill>
                  <a:srgbClr val="201E1E"/>
                </a:solidFill>
                <a:latin typeface="Poppins"/>
                <a:ea typeface="Poppins"/>
                <a:cs typeface="Poppins"/>
                <a:sym typeface="Poppins"/>
              </a:rPr>
              <a:t>Role scenario prompt:</a:t>
            </a:r>
          </a:p>
          <a:p>
            <a:pPr marL="285750" indent="-285750" algn="l">
              <a:lnSpc>
                <a:spcPts val="1960"/>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It is a replenishing aisle that you are filling. The customer who complains about the promotion that he or she cannot find, the other one demands that he or she knows where to find the product, and your supervisor insists that he/she needs to recover one immediately in the other aisle. Describe the steps you will take in detail.</a:t>
            </a:r>
          </a:p>
        </p:txBody>
      </p:sp>
      <p:sp>
        <p:nvSpPr>
          <p:cNvPr id="46" name="Freeform 2">
            <a:extLst>
              <a:ext uri="{FF2B5EF4-FFF2-40B4-BE49-F238E27FC236}">
                <a16:creationId xmlns:a16="http://schemas.microsoft.com/office/drawing/2014/main" id="{E863B279-A7EB-1E5D-2478-C45414738FFD}"/>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2050" name="Picture 2" descr="Tesco Interview Questions (14 Questions + Answers) - Practical Psychology">
            <a:extLst>
              <a:ext uri="{FF2B5EF4-FFF2-40B4-BE49-F238E27FC236}">
                <a16:creationId xmlns:a16="http://schemas.microsoft.com/office/drawing/2014/main" id="{74791F84-6BE5-E74A-800E-B58A1B8520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049000" y="2834459"/>
            <a:ext cx="6134100" cy="6134100"/>
          </a:xfrm>
          <a:prstGeom prst="dodecagon">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225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981200" y="2559860"/>
            <a:ext cx="14590229" cy="6606560"/>
            <a:chOff x="0" y="0"/>
            <a:chExt cx="3842694" cy="1739999"/>
          </a:xfrm>
        </p:grpSpPr>
        <p:sp>
          <p:nvSpPr>
            <p:cNvPr id="4" name="Freeform 4"/>
            <p:cNvSpPr/>
            <p:nvPr/>
          </p:nvSpPr>
          <p:spPr>
            <a:xfrm>
              <a:off x="0" y="0"/>
              <a:ext cx="3842694" cy="1739999"/>
            </a:xfrm>
            <a:custGeom>
              <a:avLst/>
              <a:gdLst/>
              <a:ahLst/>
              <a:cxnLst/>
              <a:rect l="l" t="t" r="r" b="b"/>
              <a:pathLst>
                <a:path w="3842694" h="1739999">
                  <a:moveTo>
                    <a:pt x="27062" y="0"/>
                  </a:moveTo>
                  <a:lnTo>
                    <a:pt x="3815632" y="0"/>
                  </a:lnTo>
                  <a:cubicBezTo>
                    <a:pt x="3822810" y="0"/>
                    <a:pt x="3829693" y="2851"/>
                    <a:pt x="3834768" y="7926"/>
                  </a:cubicBezTo>
                  <a:cubicBezTo>
                    <a:pt x="3839843" y="13001"/>
                    <a:pt x="3842694" y="19885"/>
                    <a:pt x="3842694" y="27062"/>
                  </a:cubicBezTo>
                  <a:lnTo>
                    <a:pt x="3842694" y="1712938"/>
                  </a:lnTo>
                  <a:cubicBezTo>
                    <a:pt x="3842694" y="1720115"/>
                    <a:pt x="3839843" y="1726998"/>
                    <a:pt x="3834768" y="1732073"/>
                  </a:cubicBezTo>
                  <a:cubicBezTo>
                    <a:pt x="3829693" y="1737148"/>
                    <a:pt x="3822810" y="1739999"/>
                    <a:pt x="3815632" y="1739999"/>
                  </a:cubicBezTo>
                  <a:lnTo>
                    <a:pt x="27062" y="1739999"/>
                  </a:lnTo>
                  <a:cubicBezTo>
                    <a:pt x="19885" y="1739999"/>
                    <a:pt x="13001" y="1737148"/>
                    <a:pt x="7926" y="1732073"/>
                  </a:cubicBezTo>
                  <a:cubicBezTo>
                    <a:pt x="2851" y="1726998"/>
                    <a:pt x="0" y="1720115"/>
                    <a:pt x="0" y="1712938"/>
                  </a:cubicBezTo>
                  <a:lnTo>
                    <a:pt x="0" y="27062"/>
                  </a:lnTo>
                  <a:cubicBezTo>
                    <a:pt x="0" y="19885"/>
                    <a:pt x="2851" y="13001"/>
                    <a:pt x="7926" y="7926"/>
                  </a:cubicBezTo>
                  <a:cubicBezTo>
                    <a:pt x="13001" y="2851"/>
                    <a:pt x="19885" y="0"/>
                    <a:pt x="27062" y="0"/>
                  </a:cubicBezTo>
                  <a:close/>
                </a:path>
              </a:pathLst>
            </a:custGeom>
            <a:solidFill>
              <a:srgbClr val="003728"/>
            </a:solidFill>
          </p:spPr>
        </p:sp>
        <p:sp>
          <p:nvSpPr>
            <p:cNvPr id="5" name="TextBox 5"/>
            <p:cNvSpPr txBox="1"/>
            <p:nvPr/>
          </p:nvSpPr>
          <p:spPr>
            <a:xfrm>
              <a:off x="0" y="-38100"/>
              <a:ext cx="3842694" cy="1778099"/>
            </a:xfrm>
            <a:prstGeom prst="rect">
              <a:avLst/>
            </a:prstGeom>
          </p:spPr>
          <p:txBody>
            <a:bodyPr lIns="50800" tIns="50800" rIns="50800" bIns="50800" rtlCol="0" anchor="ctr"/>
            <a:lstStyle/>
            <a:p>
              <a:pPr algn="ctr">
                <a:lnSpc>
                  <a:spcPts val="3359"/>
                </a:lnSpc>
              </a:pPr>
              <a:endParaRPr/>
            </a:p>
          </p:txBody>
        </p:sp>
      </p:grpSp>
      <p:sp>
        <p:nvSpPr>
          <p:cNvPr id="12" name="Freeform 12"/>
          <p:cNvSpPr/>
          <p:nvPr/>
        </p:nvSpPr>
        <p:spPr>
          <a:xfrm rot="-5400000" flipH="1">
            <a:off x="-839384" y="5076613"/>
            <a:ext cx="5641167" cy="4779607"/>
          </a:xfrm>
          <a:custGeom>
            <a:avLst/>
            <a:gdLst/>
            <a:ahLst/>
            <a:cxnLst/>
            <a:rect l="l" t="t" r="r" b="b"/>
            <a:pathLst>
              <a:path w="5641167" h="4779607">
                <a:moveTo>
                  <a:pt x="5641167" y="0"/>
                </a:moveTo>
                <a:lnTo>
                  <a:pt x="0" y="0"/>
                </a:lnTo>
                <a:lnTo>
                  <a:pt x="0" y="4779607"/>
                </a:lnTo>
                <a:lnTo>
                  <a:pt x="5641167" y="4779607"/>
                </a:lnTo>
                <a:lnTo>
                  <a:pt x="5641167"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3" name="Freeform 13"/>
          <p:cNvSpPr/>
          <p:nvPr/>
        </p:nvSpPr>
        <p:spPr>
          <a:xfrm rot="1448240">
            <a:off x="12770241" y="170056"/>
            <a:ext cx="5641167" cy="4779607"/>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7" name="TextBox 19">
            <a:extLst>
              <a:ext uri="{FF2B5EF4-FFF2-40B4-BE49-F238E27FC236}">
                <a16:creationId xmlns:a16="http://schemas.microsoft.com/office/drawing/2014/main" id="{2131A7CA-E1A0-7915-7F8C-072258210D16}"/>
              </a:ext>
            </a:extLst>
          </p:cNvPr>
          <p:cNvSpPr txBox="1"/>
          <p:nvPr/>
        </p:nvSpPr>
        <p:spPr>
          <a:xfrm>
            <a:off x="1168728" y="1674621"/>
            <a:ext cx="15503925" cy="851515"/>
          </a:xfrm>
          <a:prstGeom prst="rect">
            <a:avLst/>
          </a:prstGeom>
        </p:spPr>
        <p:txBody>
          <a:bodyPr wrap="square" lIns="0" tIns="0" rIns="0" bIns="0" rtlCol="0" anchor="t">
            <a:spAutoFit/>
          </a:bodyPr>
          <a:lstStyle/>
          <a:p>
            <a:pPr algn="ctr">
              <a:lnSpc>
                <a:spcPts val="6820"/>
              </a:lnSpc>
            </a:pPr>
            <a:r>
              <a:rPr lang="en-GB" sz="5500" b="1" dirty="0">
                <a:solidFill>
                  <a:srgbClr val="201E1E"/>
                </a:solidFill>
                <a:latin typeface="Poppins Bold"/>
                <a:ea typeface="Poppins Bold"/>
                <a:cs typeface="Poppins Bold"/>
                <a:sym typeface="Poppins Bold"/>
              </a:rPr>
              <a:t>Onboarding</a:t>
            </a:r>
            <a:endParaRPr lang="en-US" sz="5500" b="1" dirty="0">
              <a:solidFill>
                <a:srgbClr val="201E1E"/>
              </a:solidFill>
              <a:latin typeface="Poppins Bold"/>
              <a:ea typeface="Poppins Bold"/>
              <a:cs typeface="Poppins Bold"/>
              <a:sym typeface="Poppins Bold"/>
            </a:endParaRPr>
          </a:p>
        </p:txBody>
      </p:sp>
      <p:sp>
        <p:nvSpPr>
          <p:cNvPr id="18" name="TextBox 17">
            <a:extLst>
              <a:ext uri="{FF2B5EF4-FFF2-40B4-BE49-F238E27FC236}">
                <a16:creationId xmlns:a16="http://schemas.microsoft.com/office/drawing/2014/main" id="{6375D536-44D8-B48B-6A5A-42F82D23EE67}"/>
              </a:ext>
            </a:extLst>
          </p:cNvPr>
          <p:cNvSpPr txBox="1"/>
          <p:nvPr/>
        </p:nvSpPr>
        <p:spPr>
          <a:xfrm>
            <a:off x="3962400" y="3909526"/>
            <a:ext cx="9916582" cy="4218078"/>
          </a:xfrm>
          <a:prstGeom prst="rect">
            <a:avLst/>
          </a:prstGeom>
          <a:noFill/>
        </p:spPr>
        <p:txBody>
          <a:bodyPr wrap="square">
            <a:spAutoFit/>
          </a:bodyPr>
          <a:lstStyle/>
          <a:p>
            <a:pPr marL="285750" indent="-285750" algn="l">
              <a:lnSpc>
                <a:spcPts val="1960"/>
              </a:lnSpc>
              <a:spcBef>
                <a:spcPct val="0"/>
              </a:spcBef>
              <a:buFont typeface="Arial" panose="020B0604020202020204" pitchFamily="34" charset="0"/>
              <a:buChar char="•"/>
            </a:pPr>
            <a:r>
              <a:rPr lang="en-GB" sz="2400" dirty="0">
                <a:solidFill>
                  <a:schemeClr val="bg1"/>
                </a:solidFill>
                <a:latin typeface="Poppins"/>
                <a:ea typeface="Poppins"/>
                <a:cs typeface="Poppins"/>
                <a:sym typeface="Poppins"/>
              </a:rPr>
              <a:t>Onboarding should be a gradual socialisation process rather than a single day activity because the faster the role is clearer and relationships are formed, the lower the risk of early mistakes and boost retention (Noe, 2023).</a:t>
            </a:r>
          </a:p>
          <a:p>
            <a:pPr marL="285750" indent="-285750" algn="l">
              <a:lnSpc>
                <a:spcPts val="1960"/>
              </a:lnSpc>
              <a:spcBef>
                <a:spcPct val="0"/>
              </a:spcBef>
              <a:buFont typeface="Arial" panose="020B0604020202020204" pitchFamily="34" charset="0"/>
              <a:buChar char="•"/>
            </a:pPr>
            <a:r>
              <a:rPr lang="en-GB" sz="2400" dirty="0">
                <a:solidFill>
                  <a:schemeClr val="bg1"/>
                </a:solidFill>
                <a:latin typeface="Poppins"/>
                <a:ea typeface="Poppins"/>
                <a:cs typeface="Poppins"/>
                <a:sym typeface="Poppins"/>
              </a:rPr>
              <a:t>Organisational socialisation theory supports structured learning routes (mentoring, milestones, feedback) because newcomers need help learning norms, routines, and acceptable performance quickly (Van </a:t>
            </a:r>
            <a:r>
              <a:rPr lang="en-GB" sz="2400" dirty="0" err="1">
                <a:solidFill>
                  <a:schemeClr val="bg1"/>
                </a:solidFill>
                <a:latin typeface="Poppins"/>
                <a:ea typeface="Poppins"/>
                <a:cs typeface="Poppins"/>
                <a:sym typeface="Poppins"/>
              </a:rPr>
              <a:t>Maanen</a:t>
            </a:r>
            <a:r>
              <a:rPr lang="en-GB" sz="2400" dirty="0">
                <a:solidFill>
                  <a:schemeClr val="bg1"/>
                </a:solidFill>
                <a:latin typeface="Poppins"/>
                <a:ea typeface="Poppins"/>
                <a:cs typeface="Poppins"/>
                <a:sym typeface="Poppins"/>
              </a:rPr>
              <a:t> and Schein, 1979).</a:t>
            </a:r>
          </a:p>
          <a:p>
            <a:pPr marL="285750" indent="-285750" algn="l">
              <a:lnSpc>
                <a:spcPts val="1960"/>
              </a:lnSpc>
              <a:spcBef>
                <a:spcPct val="0"/>
              </a:spcBef>
              <a:buFont typeface="Arial" panose="020B0604020202020204" pitchFamily="34" charset="0"/>
              <a:buChar char="•"/>
            </a:pPr>
            <a:r>
              <a:rPr lang="en-GB" sz="2400" dirty="0">
                <a:solidFill>
                  <a:schemeClr val="bg1"/>
                </a:solidFill>
                <a:latin typeface="Poppins"/>
                <a:ea typeface="Poppins"/>
                <a:cs typeface="Poppins"/>
                <a:sym typeface="Poppins"/>
              </a:rPr>
              <a:t>Early promises and experiences matter because unmet expectations damage trust and increase turnover intention even when formal contract terms are met (Rousseau, 1995).</a:t>
            </a:r>
          </a:p>
          <a:p>
            <a:pPr marL="285750" indent="-285750" algn="l">
              <a:lnSpc>
                <a:spcPts val="1960"/>
              </a:lnSpc>
              <a:spcBef>
                <a:spcPct val="0"/>
              </a:spcBef>
              <a:buFont typeface="Arial" panose="020B0604020202020204" pitchFamily="34" charset="0"/>
              <a:buChar char="•"/>
            </a:pPr>
            <a:r>
              <a:rPr lang="en-GB" sz="2400" dirty="0">
                <a:solidFill>
                  <a:schemeClr val="bg1"/>
                </a:solidFill>
                <a:latin typeface="Poppins"/>
                <a:ea typeface="Poppins"/>
                <a:cs typeface="Poppins"/>
                <a:sym typeface="Poppins"/>
              </a:rPr>
              <a:t>Buddying and modelling are supported by social learning theory because observing competent colleagues and receiving feedback accelerates routine mastery and norm adoption (Bandura, 1977).</a:t>
            </a:r>
          </a:p>
        </p:txBody>
      </p:sp>
      <p:sp>
        <p:nvSpPr>
          <p:cNvPr id="19" name="Freeform 2">
            <a:extLst>
              <a:ext uri="{FF2B5EF4-FFF2-40B4-BE49-F238E27FC236}">
                <a16:creationId xmlns:a16="http://schemas.microsoft.com/office/drawing/2014/main" id="{38E135D1-E9E5-71AE-358E-224E1BE0BF13}"/>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3728"/>
        </a:solidFill>
        <a:effectLst/>
      </p:bgPr>
    </p:bg>
    <p:spTree>
      <p:nvGrpSpPr>
        <p:cNvPr id="1" name=""/>
        <p:cNvGrpSpPr/>
        <p:nvPr/>
      </p:nvGrpSpPr>
      <p:grpSpPr>
        <a:xfrm>
          <a:off x="0" y="0"/>
          <a:ext cx="0" cy="0"/>
          <a:chOff x="0" y="0"/>
          <a:chExt cx="0" cy="0"/>
        </a:xfrm>
      </p:grpSpPr>
      <p:sp>
        <p:nvSpPr>
          <p:cNvPr id="20" name="Freeform 20"/>
          <p:cNvSpPr/>
          <p:nvPr/>
        </p:nvSpPr>
        <p:spPr>
          <a:xfrm rot="1448240">
            <a:off x="10978827" y="2334466"/>
            <a:ext cx="7177003" cy="6781569"/>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11"/>
          <p:cNvSpPr txBox="1"/>
          <p:nvPr/>
        </p:nvSpPr>
        <p:spPr>
          <a:xfrm>
            <a:off x="789872" y="3086100"/>
            <a:ext cx="13471560" cy="846386"/>
          </a:xfrm>
          <a:prstGeom prst="rect">
            <a:avLst/>
          </a:prstGeom>
        </p:spPr>
        <p:txBody>
          <a:bodyPr wrap="square" lIns="0" tIns="0" rIns="0" bIns="0" rtlCol="0" anchor="t">
            <a:spAutoFit/>
          </a:bodyPr>
          <a:lstStyle/>
          <a:p>
            <a:pPr algn="l"/>
            <a:r>
              <a:rPr lang="en-GB" sz="5500" b="1" dirty="0">
                <a:solidFill>
                  <a:srgbClr val="FFFFFF"/>
                </a:solidFill>
                <a:latin typeface="Poppins Bold"/>
                <a:ea typeface="Poppins Bold"/>
                <a:cs typeface="Poppins Bold"/>
                <a:sym typeface="Poppins Bold"/>
              </a:rPr>
              <a:t>Training needs analysis</a:t>
            </a:r>
            <a:endParaRPr lang="en-US" sz="5500" b="1" dirty="0">
              <a:solidFill>
                <a:srgbClr val="FFFFFF"/>
              </a:solidFill>
              <a:latin typeface="Poppins Bold"/>
              <a:ea typeface="Poppins Bold"/>
              <a:cs typeface="Poppins Bold"/>
              <a:sym typeface="Poppins Bold"/>
            </a:endParaRPr>
          </a:p>
        </p:txBody>
      </p:sp>
      <p:sp>
        <p:nvSpPr>
          <p:cNvPr id="13" name="TextBox 13"/>
          <p:cNvSpPr txBox="1"/>
          <p:nvPr/>
        </p:nvSpPr>
        <p:spPr>
          <a:xfrm>
            <a:off x="777840" y="4385193"/>
            <a:ext cx="11404635" cy="3683316"/>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solidFill>
                  <a:srgbClr val="FFFFFF"/>
                </a:solidFill>
                <a:latin typeface="Poppins"/>
                <a:ea typeface="Poppins"/>
                <a:cs typeface="Poppins"/>
                <a:sym typeface="Poppins"/>
              </a:rPr>
              <a:t>The training needs analysis determines whether performance gaps are due to skills, motivation, or other factors, since training is pointless if the real issue is staffing, procedures, or tools.</a:t>
            </a:r>
          </a:p>
          <a:p>
            <a:pPr marL="285750" indent="-285750" algn="l">
              <a:lnSpc>
                <a:spcPts val="2239"/>
              </a:lnSpc>
              <a:spcBef>
                <a:spcPct val="0"/>
              </a:spcBef>
              <a:buFont typeface="Arial" panose="020B0604020202020204" pitchFamily="34" charset="0"/>
              <a:buChar char="•"/>
            </a:pPr>
            <a:r>
              <a:rPr lang="en-GB" sz="2400" dirty="0">
                <a:solidFill>
                  <a:srgbClr val="FFFFFF"/>
                </a:solidFill>
                <a:latin typeface="Poppins"/>
                <a:ea typeface="Poppins"/>
                <a:cs typeface="Poppins"/>
                <a:sym typeface="Poppins"/>
              </a:rPr>
              <a:t>Organizational-level analysis should prioritise training based on KPIs (availability, waste, safety incidents, customer feedback) because training should affect business results (Armstrong and Taylor, 2023).</a:t>
            </a:r>
          </a:p>
          <a:p>
            <a:pPr marL="285750" indent="-285750" algn="l">
              <a:lnSpc>
                <a:spcPts val="2239"/>
              </a:lnSpc>
              <a:spcBef>
                <a:spcPct val="0"/>
              </a:spcBef>
              <a:buFont typeface="Arial" panose="020B0604020202020204" pitchFamily="34" charset="0"/>
              <a:buChar char="•"/>
            </a:pPr>
            <a:r>
              <a:rPr lang="en-GB" sz="2400" dirty="0">
                <a:solidFill>
                  <a:srgbClr val="FFFFFF"/>
                </a:solidFill>
                <a:latin typeface="Poppins"/>
                <a:ea typeface="Poppins"/>
                <a:cs typeface="Poppins"/>
                <a:sym typeface="Poppins"/>
              </a:rPr>
              <a:t>Since frontline risk is concentrated on foreseeable high-consequence moments, tasks-level analysis is needed to identify key tasks and modes of failure (e.g., rotation errors, unsafe lifts, poor complaint handling).</a:t>
            </a:r>
          </a:p>
          <a:p>
            <a:pPr marL="285750" indent="-285750" algn="l">
              <a:lnSpc>
                <a:spcPts val="2239"/>
              </a:lnSpc>
              <a:spcBef>
                <a:spcPct val="0"/>
              </a:spcBef>
              <a:buFont typeface="Arial" panose="020B0604020202020204" pitchFamily="34" charset="0"/>
              <a:buChar char="•"/>
            </a:pPr>
            <a:r>
              <a:rPr lang="en-GB" sz="2400" dirty="0">
                <a:solidFill>
                  <a:srgbClr val="FFFFFF"/>
                </a:solidFill>
                <a:latin typeface="Poppins"/>
                <a:ea typeface="Poppins"/>
                <a:cs typeface="Poppins"/>
                <a:sym typeface="Poppins"/>
              </a:rPr>
              <a:t>To identify patterns, observation and probation reviews should be analysed on the person level. Repeated mistakes are not a sign of eagerness to improve but rather a lack of mental models or guided practice (Noe, 2023; </a:t>
            </a:r>
            <a:r>
              <a:rPr lang="en-GB" sz="2400" dirty="0" err="1">
                <a:solidFill>
                  <a:srgbClr val="FFFFFF"/>
                </a:solidFill>
                <a:latin typeface="Poppins"/>
                <a:ea typeface="Poppins"/>
                <a:cs typeface="Poppins"/>
                <a:sym typeface="Poppins"/>
              </a:rPr>
              <a:t>Sweller</a:t>
            </a:r>
            <a:r>
              <a:rPr lang="en-GB" sz="2400" dirty="0">
                <a:solidFill>
                  <a:srgbClr val="FFFFFF"/>
                </a:solidFill>
                <a:latin typeface="Poppins"/>
                <a:ea typeface="Poppins"/>
                <a:cs typeface="Poppins"/>
                <a:sym typeface="Poppins"/>
              </a:rPr>
              <a:t>, 1988).</a:t>
            </a:r>
          </a:p>
        </p:txBody>
      </p:sp>
      <p:pic>
        <p:nvPicPr>
          <p:cNvPr id="24" name="Picture 23" descr="Jobs and Skills">
            <a:extLst>
              <a:ext uri="{FF2B5EF4-FFF2-40B4-BE49-F238E27FC236}">
                <a16:creationId xmlns:a16="http://schemas.microsoft.com/office/drawing/2014/main" id="{DD2061A3-736B-5F57-4133-B6849EB8240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496800" y="4385193"/>
            <a:ext cx="5327685" cy="354744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reeform 32"/>
          <p:cNvSpPr/>
          <p:nvPr/>
        </p:nvSpPr>
        <p:spPr>
          <a:xfrm rot="1448240">
            <a:off x="-758522" y="1366306"/>
            <a:ext cx="11661935" cy="8473395"/>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1105424" y="5106234"/>
            <a:ext cx="16077145" cy="7024215"/>
          </a:xfrm>
          <a:prstGeom prst="rect">
            <a:avLst/>
          </a:prstGeom>
        </p:spPr>
        <p:txBody>
          <a:bodyPr lIns="50800" tIns="50800" rIns="50800" bIns="50800" rtlCol="0" anchor="ctr"/>
          <a:lstStyle/>
          <a:p>
            <a:pPr algn="ctr">
              <a:lnSpc>
                <a:spcPts val="3359"/>
              </a:lnSpc>
            </a:pPr>
            <a:endParaRPr/>
          </a:p>
        </p:txBody>
      </p:sp>
      <p:sp>
        <p:nvSpPr>
          <p:cNvPr id="19" name="TextBox 19"/>
          <p:cNvSpPr txBox="1"/>
          <p:nvPr/>
        </p:nvSpPr>
        <p:spPr>
          <a:xfrm>
            <a:off x="1295400" y="2289112"/>
            <a:ext cx="15131902" cy="851515"/>
          </a:xfrm>
          <a:prstGeom prst="rect">
            <a:avLst/>
          </a:prstGeom>
        </p:spPr>
        <p:txBody>
          <a:bodyPr wrap="square" lIns="0" tIns="0" rIns="0" bIns="0" rtlCol="0" anchor="t">
            <a:spAutoFit/>
          </a:bodyPr>
          <a:lstStyle/>
          <a:p>
            <a:pPr>
              <a:lnSpc>
                <a:spcPts val="6820"/>
              </a:lnSpc>
            </a:pPr>
            <a:r>
              <a:rPr lang="en-GB" sz="5500" b="1" dirty="0">
                <a:solidFill>
                  <a:srgbClr val="201E1E"/>
                </a:solidFill>
                <a:latin typeface="Poppins Bold"/>
                <a:ea typeface="Poppins Bold"/>
                <a:cs typeface="Poppins Bold"/>
                <a:sym typeface="Poppins Bold"/>
              </a:rPr>
              <a:t>Development priorities</a:t>
            </a:r>
            <a:endParaRPr lang="en-US" sz="5500" b="1" dirty="0">
              <a:solidFill>
                <a:srgbClr val="201E1E"/>
              </a:solidFill>
              <a:latin typeface="Poppins Bold"/>
              <a:ea typeface="Poppins Bold"/>
              <a:cs typeface="Poppins Bold"/>
              <a:sym typeface="Poppins Bold"/>
            </a:endParaRPr>
          </a:p>
        </p:txBody>
      </p:sp>
      <p:sp>
        <p:nvSpPr>
          <p:cNvPr id="37" name="TextBox 13">
            <a:extLst>
              <a:ext uri="{FF2B5EF4-FFF2-40B4-BE49-F238E27FC236}">
                <a16:creationId xmlns:a16="http://schemas.microsoft.com/office/drawing/2014/main" id="{40221B0C-EFF8-90FD-AE44-8A20CA6F6908}"/>
              </a:ext>
            </a:extLst>
          </p:cNvPr>
          <p:cNvSpPr txBox="1"/>
          <p:nvPr/>
        </p:nvSpPr>
        <p:spPr>
          <a:xfrm>
            <a:off x="1105424" y="3481010"/>
            <a:ext cx="9051960" cy="4247573"/>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latin typeface="Poppins"/>
                <a:ea typeface="Poppins"/>
                <a:cs typeface="Poppins"/>
                <a:sym typeface="Poppins"/>
              </a:rPr>
              <a:t>Since customer service is behavioural and situation-specific and competence is shown in repeated interactions under pressure, coaching sessions are needed to teach the skill (Salas et al., 2015; Noe, 2023).</a:t>
            </a:r>
          </a:p>
          <a:p>
            <a:pPr marL="285750" indent="-285750" algn="l">
              <a:lnSpc>
                <a:spcPts val="2239"/>
              </a:lnSpc>
              <a:spcBef>
                <a:spcPct val="0"/>
              </a:spcBef>
              <a:buFont typeface="Arial" panose="020B0604020202020204" pitchFamily="34" charset="0"/>
              <a:buChar char="•"/>
            </a:pPr>
            <a:r>
              <a:rPr lang="en-GB" sz="2400" dirty="0">
                <a:latin typeface="Poppins"/>
                <a:ea typeface="Poppins"/>
                <a:cs typeface="Poppins"/>
                <a:sym typeface="Poppins"/>
              </a:rPr>
              <a:t>Cognitive load theory recommends checklists and chunked routines like approach-understand-solve-confirm to reduce peak demand overload and improve accuracy (</a:t>
            </a:r>
            <a:r>
              <a:rPr lang="en-GB" sz="2400" dirty="0" err="1">
                <a:latin typeface="Poppins"/>
                <a:ea typeface="Poppins"/>
                <a:cs typeface="Poppins"/>
                <a:sym typeface="Poppins"/>
              </a:rPr>
              <a:t>Sweller</a:t>
            </a:r>
            <a:r>
              <a:rPr lang="en-GB" sz="2400" dirty="0">
                <a:latin typeface="Poppins"/>
                <a:ea typeface="Poppins"/>
                <a:cs typeface="Poppins"/>
                <a:sym typeface="Poppins"/>
              </a:rPr>
              <a:t>, 1988).</a:t>
            </a:r>
          </a:p>
          <a:p>
            <a:pPr marL="285750" indent="-285750" algn="l">
              <a:lnSpc>
                <a:spcPts val="2239"/>
              </a:lnSpc>
              <a:spcBef>
                <a:spcPct val="0"/>
              </a:spcBef>
              <a:buFont typeface="Arial" panose="020B0604020202020204" pitchFamily="34" charset="0"/>
              <a:buChar char="•"/>
            </a:pPr>
            <a:r>
              <a:rPr lang="en-GB" sz="2400" dirty="0">
                <a:latin typeface="Poppins"/>
                <a:ea typeface="Poppins"/>
                <a:cs typeface="Poppins"/>
                <a:sym typeface="Poppins"/>
              </a:rPr>
              <a:t>Integrating safety training with work is crucial as manual handling competence is based on practice and relevance, not study-based information (HSE, n.d.). Additionally, job demands and resources, such as buddy support, clear rota expectations, and supervisor feedback, are necessary for maintaining performance and wellbeing (Bakker and Demerouti, 2007).</a:t>
            </a:r>
          </a:p>
        </p:txBody>
      </p:sp>
      <p:pic>
        <p:nvPicPr>
          <p:cNvPr id="38" name="Picture 37" descr="The Importance of Safe Manual Handling Techniques: Protecting Your Health  at Work">
            <a:extLst>
              <a:ext uri="{FF2B5EF4-FFF2-40B4-BE49-F238E27FC236}">
                <a16:creationId xmlns:a16="http://schemas.microsoft.com/office/drawing/2014/main" id="{AC7E943F-5216-104F-BB29-8A64A5ECD75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896600" y="3481010"/>
            <a:ext cx="7051150" cy="3969299"/>
          </a:xfrm>
          <a:prstGeom prst="rect">
            <a:avLst/>
          </a:prstGeom>
          <a:noFill/>
          <a:ln>
            <a:noFill/>
          </a:ln>
        </p:spPr>
      </p:pic>
      <p:sp>
        <p:nvSpPr>
          <p:cNvPr id="39" name="Freeform 2">
            <a:extLst>
              <a:ext uri="{FF2B5EF4-FFF2-40B4-BE49-F238E27FC236}">
                <a16:creationId xmlns:a16="http://schemas.microsoft.com/office/drawing/2014/main" id="{D172B7AE-EC17-FD1B-5B31-C1FEBA2D7CAA}"/>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15"/>
          <p:cNvSpPr/>
          <p:nvPr/>
        </p:nvSpPr>
        <p:spPr>
          <a:xfrm rot="-5400000" flipH="1">
            <a:off x="1981199" y="571501"/>
            <a:ext cx="7239001" cy="10287000"/>
          </a:xfrm>
          <a:custGeom>
            <a:avLst/>
            <a:gdLst/>
            <a:ahLst/>
            <a:cxnLst/>
            <a:rect l="l" t="t" r="r" b="b"/>
            <a:pathLst>
              <a:path w="5641167" h="4779607">
                <a:moveTo>
                  <a:pt x="5641167" y="0"/>
                </a:moveTo>
                <a:lnTo>
                  <a:pt x="0" y="0"/>
                </a:lnTo>
                <a:lnTo>
                  <a:pt x="0" y="4779607"/>
                </a:lnTo>
                <a:lnTo>
                  <a:pt x="5641167" y="4779607"/>
                </a:lnTo>
                <a:lnTo>
                  <a:pt x="5641167"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6" name="Freeform 16"/>
          <p:cNvSpPr/>
          <p:nvPr/>
        </p:nvSpPr>
        <p:spPr>
          <a:xfrm rot="1448240">
            <a:off x="9475229" y="2468937"/>
            <a:ext cx="8909363" cy="7251746"/>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TextBox 9"/>
          <p:cNvSpPr txBox="1"/>
          <p:nvPr/>
        </p:nvSpPr>
        <p:spPr>
          <a:xfrm>
            <a:off x="2277966" y="2063906"/>
            <a:ext cx="13870328" cy="851515"/>
          </a:xfrm>
          <a:prstGeom prst="rect">
            <a:avLst/>
          </a:prstGeom>
        </p:spPr>
        <p:txBody>
          <a:bodyPr wrap="square" lIns="0" tIns="0" rIns="0" bIns="0" rtlCol="0" anchor="t">
            <a:spAutoFit/>
          </a:bodyPr>
          <a:lstStyle/>
          <a:p>
            <a:pPr algn="ctr">
              <a:lnSpc>
                <a:spcPts val="6820"/>
              </a:lnSpc>
            </a:pPr>
            <a:r>
              <a:rPr lang="en-GB" sz="5500" b="1" dirty="0">
                <a:solidFill>
                  <a:srgbClr val="201E1E"/>
                </a:solidFill>
                <a:latin typeface="Poppins Bold"/>
                <a:ea typeface="Poppins Bold"/>
                <a:cs typeface="Poppins Bold"/>
                <a:sym typeface="Poppins Bold"/>
              </a:rPr>
              <a:t>Learning design</a:t>
            </a:r>
            <a:endParaRPr lang="en-US" sz="5500" b="1" dirty="0">
              <a:solidFill>
                <a:srgbClr val="201E1E"/>
              </a:solidFill>
              <a:latin typeface="Poppins Bold"/>
              <a:ea typeface="Poppins Bold"/>
              <a:cs typeface="Poppins Bold"/>
              <a:sym typeface="Poppins Bold"/>
            </a:endParaRPr>
          </a:p>
        </p:txBody>
      </p:sp>
      <p:sp>
        <p:nvSpPr>
          <p:cNvPr id="19" name="TextBox 13">
            <a:extLst>
              <a:ext uri="{FF2B5EF4-FFF2-40B4-BE49-F238E27FC236}">
                <a16:creationId xmlns:a16="http://schemas.microsoft.com/office/drawing/2014/main" id="{91B07F09-C3A6-8067-D080-0A3C65D95E8D}"/>
              </a:ext>
            </a:extLst>
          </p:cNvPr>
          <p:cNvSpPr txBox="1"/>
          <p:nvPr/>
        </p:nvSpPr>
        <p:spPr>
          <a:xfrm>
            <a:off x="1105424" y="3481010"/>
            <a:ext cx="9051960" cy="4247573"/>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latin typeface="Poppins"/>
                <a:ea typeface="Poppins"/>
                <a:cs typeface="Poppins"/>
                <a:sym typeface="Poppins"/>
              </a:rPr>
              <a:t>Behaviourism uses positive reinforcement (rewards) and negative reinforcement (punishment) to teach procedural tasks like replenishment and standards checks by rote (Skinner, 1953).</a:t>
            </a:r>
          </a:p>
          <a:p>
            <a:pPr marL="285750" indent="-285750" algn="l">
              <a:lnSpc>
                <a:spcPts val="2239"/>
              </a:lnSpc>
              <a:spcBef>
                <a:spcPct val="0"/>
              </a:spcBef>
              <a:buFont typeface="Arial" panose="020B0604020202020204" pitchFamily="34" charset="0"/>
              <a:buChar char="•"/>
            </a:pPr>
            <a:r>
              <a:rPr lang="en-GB" sz="2400" dirty="0">
                <a:latin typeface="Poppins"/>
                <a:ea typeface="Poppins"/>
                <a:cs typeface="Poppins"/>
                <a:sym typeface="Poppins"/>
              </a:rPr>
              <a:t>The theory of adult learning helps answer why and involve colleagues in goal-setting because autonomy and relevance boost learning engagement and persistence.</a:t>
            </a:r>
          </a:p>
          <a:p>
            <a:pPr marL="285750" indent="-285750" algn="l">
              <a:lnSpc>
                <a:spcPts val="2239"/>
              </a:lnSpc>
              <a:spcBef>
                <a:spcPct val="0"/>
              </a:spcBef>
              <a:buFont typeface="Arial" panose="020B0604020202020204" pitchFamily="34" charset="0"/>
              <a:buChar char="•"/>
            </a:pPr>
            <a:r>
              <a:rPr lang="en-GB" sz="2400" dirty="0">
                <a:latin typeface="Poppins"/>
                <a:ea typeface="Poppins"/>
                <a:cs typeface="Poppins"/>
                <a:sym typeface="Poppins"/>
              </a:rPr>
              <a:t>Experience learning promotes shift-based learning cycles (do-reflect-adjust-retry) because reflection on actual interaction improves service job competence (Kolb, 1984).</a:t>
            </a:r>
          </a:p>
          <a:p>
            <a:pPr marL="285750" indent="-285750" algn="l">
              <a:lnSpc>
                <a:spcPts val="2239"/>
              </a:lnSpc>
              <a:spcBef>
                <a:spcPct val="0"/>
              </a:spcBef>
              <a:buFont typeface="Arial" panose="020B0604020202020204" pitchFamily="34" charset="0"/>
              <a:buChar char="•"/>
            </a:pPr>
            <a:r>
              <a:rPr lang="en-GB" sz="2400" dirty="0">
                <a:latin typeface="Poppins"/>
                <a:ea typeface="Poppins"/>
                <a:cs typeface="Poppins"/>
                <a:sym typeface="Poppins"/>
              </a:rPr>
              <a:t>Modelling and guided practice help new members learn more effective norms faster when they can see experts and ask questions without fear (Bandura, 1977). </a:t>
            </a:r>
          </a:p>
        </p:txBody>
      </p:sp>
      <p:pic>
        <p:nvPicPr>
          <p:cNvPr id="20" name="Picture 19" descr="Kolb's Learning Styles &amp; Experiential Learning Cycle">
            <a:extLst>
              <a:ext uri="{FF2B5EF4-FFF2-40B4-BE49-F238E27FC236}">
                <a16:creationId xmlns:a16="http://schemas.microsoft.com/office/drawing/2014/main" id="{7D57FEFC-5741-77E8-1F1D-98B2A225B85F}"/>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1169318" y="2695846"/>
            <a:ext cx="5748046" cy="5748046"/>
          </a:xfrm>
          <a:prstGeom prst="rect">
            <a:avLst/>
          </a:prstGeom>
          <a:noFill/>
          <a:ln>
            <a:noFill/>
          </a:ln>
        </p:spPr>
      </p:pic>
      <p:sp>
        <p:nvSpPr>
          <p:cNvPr id="21" name="Freeform 2">
            <a:extLst>
              <a:ext uri="{FF2B5EF4-FFF2-40B4-BE49-F238E27FC236}">
                <a16:creationId xmlns:a16="http://schemas.microsoft.com/office/drawing/2014/main" id="{5BFF1E07-FFE3-7834-051B-ED3D01BD0A02}"/>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reeform 27"/>
          <p:cNvSpPr/>
          <p:nvPr/>
        </p:nvSpPr>
        <p:spPr>
          <a:xfrm rot="1448240">
            <a:off x="7904621" y="400803"/>
            <a:ext cx="8548130" cy="4779607"/>
          </a:xfrm>
          <a:custGeom>
            <a:avLst/>
            <a:gdLst/>
            <a:ahLst/>
            <a:cxnLst/>
            <a:rect l="l" t="t" r="r" b="b"/>
            <a:pathLst>
              <a:path w="5641167" h="4779607">
                <a:moveTo>
                  <a:pt x="0" y="0"/>
                </a:moveTo>
                <a:lnTo>
                  <a:pt x="5641167" y="0"/>
                </a:lnTo>
                <a:lnTo>
                  <a:pt x="5641167" y="4779607"/>
                </a:lnTo>
                <a:lnTo>
                  <a:pt x="0" y="47796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2293275" flipH="1">
            <a:off x="88500" y="2630711"/>
            <a:ext cx="8683372" cy="6989622"/>
          </a:xfrm>
          <a:custGeom>
            <a:avLst/>
            <a:gdLst/>
            <a:ahLst/>
            <a:cxnLst/>
            <a:rect l="l" t="t" r="r" b="b"/>
            <a:pathLst>
              <a:path w="12609494" h="10683680">
                <a:moveTo>
                  <a:pt x="12609494" y="0"/>
                </a:moveTo>
                <a:lnTo>
                  <a:pt x="0" y="0"/>
                </a:lnTo>
                <a:lnTo>
                  <a:pt x="0" y="10683680"/>
                </a:lnTo>
                <a:lnTo>
                  <a:pt x="12609494" y="10683680"/>
                </a:lnTo>
                <a:lnTo>
                  <a:pt x="12609494"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6" name="TextBox 16"/>
          <p:cNvSpPr txBox="1"/>
          <p:nvPr/>
        </p:nvSpPr>
        <p:spPr>
          <a:xfrm>
            <a:off x="8579014" y="972182"/>
            <a:ext cx="9480385" cy="1723549"/>
          </a:xfrm>
          <a:prstGeom prst="rect">
            <a:avLst/>
          </a:prstGeom>
        </p:spPr>
        <p:txBody>
          <a:bodyPr wrap="square" lIns="0" tIns="0" rIns="0" bIns="0" rtlCol="0" anchor="t">
            <a:spAutoFit/>
          </a:bodyPr>
          <a:lstStyle/>
          <a:p>
            <a:pPr>
              <a:lnSpc>
                <a:spcPts val="6820"/>
              </a:lnSpc>
            </a:pPr>
            <a:r>
              <a:rPr lang="en-GB" sz="5500" b="1" dirty="0">
                <a:solidFill>
                  <a:srgbClr val="201E1E"/>
                </a:solidFill>
                <a:latin typeface="Poppins Bold"/>
                <a:ea typeface="Poppins Bold"/>
                <a:cs typeface="Poppins Bold"/>
                <a:sym typeface="Poppins Bold"/>
              </a:rPr>
              <a:t>Evaluation and continuous improvement</a:t>
            </a:r>
            <a:endParaRPr lang="en-US" sz="5500" b="1" dirty="0">
              <a:solidFill>
                <a:srgbClr val="201E1E"/>
              </a:solidFill>
              <a:latin typeface="Poppins Bold"/>
              <a:ea typeface="Poppins Bold"/>
              <a:cs typeface="Poppins Bold"/>
              <a:sym typeface="Poppins Bold"/>
            </a:endParaRPr>
          </a:p>
        </p:txBody>
      </p:sp>
      <p:sp>
        <p:nvSpPr>
          <p:cNvPr id="18" name="TextBox 18"/>
          <p:cNvSpPr txBox="1"/>
          <p:nvPr/>
        </p:nvSpPr>
        <p:spPr>
          <a:xfrm>
            <a:off x="8731318" y="2988248"/>
            <a:ext cx="8826538" cy="5376087"/>
          </a:xfrm>
          <a:prstGeom prst="rect">
            <a:avLst/>
          </a:prstGeom>
        </p:spPr>
        <p:txBody>
          <a:bodyPr wrap="square" lIns="0" tIns="0" rIns="0" bIns="0" rtlCol="0" anchor="t">
            <a:spAutoFit/>
          </a:bodyPr>
          <a:lstStyle/>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The training process improves on-the-job performance and operational KPIs, not completion rates (Kirkpatrick and Kirkpatrick, 2016). Therefore, behaviour and outcomes should be assessed.</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Since Kirkpatrick's multi-level assessment eliminates false positives of happy sheets, Tesco should quantify reaction (usefulness), learning (knowledge/skills), behaviour (observed routines), and results (waste, safety incidents, customer feedback).</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Since learning and performance are measurable systems that can be improved over time, an evidence-based HRM aligns with a continuous improvement approach (feedback loops and action) (Armstrong and Taylor, 2023).</a:t>
            </a:r>
          </a:p>
          <a:p>
            <a:pPr marL="285750" indent="-285750" algn="l">
              <a:lnSpc>
                <a:spcPts val="2239"/>
              </a:lnSpc>
              <a:spcBef>
                <a:spcPct val="0"/>
              </a:spcBef>
              <a:buFont typeface="Arial" panose="020B0604020202020204" pitchFamily="34" charset="0"/>
              <a:buChar char="•"/>
            </a:pPr>
            <a:r>
              <a:rPr lang="en-GB" sz="2400" dirty="0">
                <a:solidFill>
                  <a:srgbClr val="201E1E"/>
                </a:solidFill>
                <a:latin typeface="Poppins"/>
                <a:ea typeface="Poppins"/>
                <a:cs typeface="Poppins"/>
                <a:sym typeface="Poppins"/>
              </a:rPr>
              <a:t>Since procedural justice and legal compliance are ethical people management's main concerns, regular scoring, documentation, and reasonable adjustments should monitor fairness and compliance (Colquitt, 2001; Equality Act, 2010; CIPD, 2024a).</a:t>
            </a:r>
          </a:p>
        </p:txBody>
      </p:sp>
      <p:pic>
        <p:nvPicPr>
          <p:cNvPr id="2" name="Picture 1" descr="How to Master Kirkpatrick model of training evaluation | Kodosurvey">
            <a:extLst>
              <a:ext uri="{FF2B5EF4-FFF2-40B4-BE49-F238E27FC236}">
                <a16:creationId xmlns:a16="http://schemas.microsoft.com/office/drawing/2014/main" id="{6EEEF2D8-C7DB-B5A7-E154-A27797E09677}"/>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72954" y="4528322"/>
            <a:ext cx="7042488" cy="2698866"/>
          </a:xfrm>
          <a:prstGeom prst="rect">
            <a:avLst/>
          </a:prstGeom>
          <a:noFill/>
          <a:ln>
            <a:noFill/>
          </a:ln>
        </p:spPr>
      </p:pic>
      <p:sp>
        <p:nvSpPr>
          <p:cNvPr id="4" name="Freeform 2">
            <a:extLst>
              <a:ext uri="{FF2B5EF4-FFF2-40B4-BE49-F238E27FC236}">
                <a16:creationId xmlns:a16="http://schemas.microsoft.com/office/drawing/2014/main" id="{0088ECC0-3AD9-799C-0C45-AAB9669F1E49}"/>
              </a:ext>
            </a:extLst>
          </p:cNvPr>
          <p:cNvSpPr/>
          <p:nvPr/>
        </p:nvSpPr>
        <p:spPr>
          <a:xfrm>
            <a:off x="-14140" y="-2658"/>
            <a:ext cx="18454540" cy="466890"/>
          </a:xfrm>
          <a:custGeom>
            <a:avLst/>
            <a:gdLst/>
            <a:ahLst/>
            <a:cxnLst/>
            <a:rect l="l" t="t" r="r" b="b"/>
            <a:pathLst>
              <a:path w="7315200" h="347472">
                <a:moveTo>
                  <a:pt x="0" y="0"/>
                </a:moveTo>
                <a:lnTo>
                  <a:pt x="7315200" y="0"/>
                </a:lnTo>
                <a:lnTo>
                  <a:pt x="7315200" y="347472"/>
                </a:lnTo>
                <a:lnTo>
                  <a:pt x="0" y="3474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extLst>
      <p:ext uri="{BB962C8B-B14F-4D97-AF65-F5344CB8AC3E}">
        <p14:creationId xmlns:p14="http://schemas.microsoft.com/office/powerpoint/2010/main" val="12052391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2349953">
            <a:off x="5995788" y="-198340"/>
            <a:ext cx="12609494" cy="10683680"/>
          </a:xfrm>
          <a:custGeom>
            <a:avLst/>
            <a:gdLst/>
            <a:ahLst/>
            <a:cxnLst/>
            <a:rect l="l" t="t" r="r" b="b"/>
            <a:pathLst>
              <a:path w="12609494" h="10683680">
                <a:moveTo>
                  <a:pt x="0" y="0"/>
                </a:moveTo>
                <a:lnTo>
                  <a:pt x="12609494" y="0"/>
                </a:lnTo>
                <a:lnTo>
                  <a:pt x="12609494" y="10683680"/>
                </a:lnTo>
                <a:lnTo>
                  <a:pt x="0" y="106836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rot="-5400000" flipH="1">
            <a:off x="710444" y="1186562"/>
            <a:ext cx="8210418" cy="8656695"/>
          </a:xfrm>
          <a:custGeom>
            <a:avLst/>
            <a:gdLst/>
            <a:ahLst/>
            <a:cxnLst/>
            <a:rect l="l" t="t" r="r" b="b"/>
            <a:pathLst>
              <a:path w="5641167" h="4779607">
                <a:moveTo>
                  <a:pt x="5641167" y="0"/>
                </a:moveTo>
                <a:lnTo>
                  <a:pt x="0" y="0"/>
                </a:lnTo>
                <a:lnTo>
                  <a:pt x="0" y="4779607"/>
                </a:lnTo>
                <a:lnTo>
                  <a:pt x="5641167" y="4779607"/>
                </a:lnTo>
                <a:lnTo>
                  <a:pt x="5641167"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9" name="Group 9"/>
          <p:cNvGrpSpPr/>
          <p:nvPr/>
        </p:nvGrpSpPr>
        <p:grpSpPr>
          <a:xfrm>
            <a:off x="1837276" y="2026996"/>
            <a:ext cx="1039833" cy="103983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BD106"/>
            </a:soli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3359"/>
                </a:lnSpc>
              </a:pPr>
              <a:endParaRPr/>
            </a:p>
          </p:txBody>
        </p:sp>
      </p:grpSp>
      <p:sp>
        <p:nvSpPr>
          <p:cNvPr id="12" name="TextBox 12"/>
          <p:cNvSpPr txBox="1"/>
          <p:nvPr/>
        </p:nvSpPr>
        <p:spPr>
          <a:xfrm>
            <a:off x="1295400" y="4996230"/>
            <a:ext cx="16774144" cy="2223942"/>
          </a:xfrm>
          <a:prstGeom prst="rect">
            <a:avLst/>
          </a:prstGeom>
        </p:spPr>
        <p:txBody>
          <a:bodyPr wrap="square" lIns="0" tIns="0" rIns="0" bIns="0" rtlCol="0" anchor="t">
            <a:spAutoFit/>
          </a:bodyPr>
          <a:lstStyle/>
          <a:p>
            <a:pPr algn="l">
              <a:lnSpc>
                <a:spcPts val="14226"/>
              </a:lnSpc>
            </a:pPr>
            <a:r>
              <a:rPr lang="en-US" sz="23900" b="1" dirty="0">
                <a:solidFill>
                  <a:srgbClr val="201E1E"/>
                </a:solidFill>
                <a:latin typeface="Poppins Bold"/>
                <a:ea typeface="Poppins Bold"/>
                <a:cs typeface="Poppins Bold"/>
                <a:sym typeface="Poppins Bold"/>
              </a:rPr>
              <a:t>Thank You</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533400" y="723900"/>
            <a:ext cx="9480385" cy="851515"/>
          </a:xfrm>
          <a:prstGeom prst="rect">
            <a:avLst/>
          </a:prstGeom>
        </p:spPr>
        <p:txBody>
          <a:bodyPr wrap="square" lIns="0" tIns="0" rIns="0" bIns="0" rtlCol="0" anchor="t">
            <a:spAutoFit/>
          </a:bodyPr>
          <a:lstStyle/>
          <a:p>
            <a:pPr algn="l">
              <a:lnSpc>
                <a:spcPts val="6820"/>
              </a:lnSpc>
            </a:pPr>
            <a:r>
              <a:rPr lang="en-GB" sz="5500" b="1" dirty="0">
                <a:solidFill>
                  <a:srgbClr val="201E1E"/>
                </a:solidFill>
                <a:latin typeface="Poppins Bold"/>
                <a:ea typeface="Poppins Bold"/>
                <a:cs typeface="Poppins Bold"/>
                <a:sym typeface="Poppins Bold"/>
              </a:rPr>
              <a:t>Reference List</a:t>
            </a:r>
            <a:endParaRPr lang="en-US" sz="5500" b="1" dirty="0">
              <a:solidFill>
                <a:srgbClr val="201E1E"/>
              </a:solidFill>
              <a:latin typeface="Poppins Bold"/>
              <a:ea typeface="Poppins Bold"/>
              <a:cs typeface="Poppins Bold"/>
              <a:sym typeface="Poppins Bold"/>
            </a:endParaRPr>
          </a:p>
        </p:txBody>
      </p:sp>
      <p:sp>
        <p:nvSpPr>
          <p:cNvPr id="18" name="TextBox 18"/>
          <p:cNvSpPr txBox="1"/>
          <p:nvPr/>
        </p:nvSpPr>
        <p:spPr>
          <a:xfrm>
            <a:off x="533400" y="1714500"/>
            <a:ext cx="17492330" cy="8194423"/>
          </a:xfrm>
          <a:prstGeom prst="rect">
            <a:avLst/>
          </a:prstGeom>
        </p:spPr>
        <p:txBody>
          <a:bodyPr wrap="square" lIns="0" tIns="0" rIns="0" bIns="0" rtlCol="0" anchor="t">
            <a:spAutoFit/>
          </a:bodyPr>
          <a:lstStyle/>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Appelbaum, E., Bailey, T., Berg, P. and </a:t>
            </a:r>
            <a:r>
              <a:rPr lang="en-GB" sz="1200" dirty="0" err="1">
                <a:effectLst/>
                <a:latin typeface="Poppins" panose="00000500000000000000" pitchFamily="2" charset="0"/>
                <a:ea typeface="Times New Roman" panose="02020603050405020304" pitchFamily="18" charset="0"/>
                <a:cs typeface="Poppins" panose="00000500000000000000" pitchFamily="2" charset="0"/>
              </a:rPr>
              <a:t>Kalleberg</a:t>
            </a:r>
            <a:r>
              <a:rPr lang="en-GB" sz="1200" dirty="0">
                <a:effectLst/>
                <a:latin typeface="Poppins" panose="00000500000000000000" pitchFamily="2" charset="0"/>
                <a:ea typeface="Times New Roman" panose="02020603050405020304" pitchFamily="18" charset="0"/>
                <a:cs typeface="Poppins" panose="00000500000000000000" pitchFamily="2" charset="0"/>
              </a:rPr>
              <a:t>, A.L. (2000) </a:t>
            </a:r>
            <a:r>
              <a:rPr lang="en-GB" sz="1200" i="1" dirty="0">
                <a:effectLst/>
                <a:latin typeface="Poppins" panose="00000500000000000000" pitchFamily="2" charset="0"/>
                <a:ea typeface="Times New Roman" panose="02020603050405020304" pitchFamily="18" charset="0"/>
                <a:cs typeface="Poppins" panose="00000500000000000000" pitchFamily="2" charset="0"/>
              </a:rPr>
              <a:t>Manufacturing Advantage: Why High-Performance Work Systems Pay Off</a:t>
            </a:r>
            <a:r>
              <a:rPr lang="en-GB" sz="1200" dirty="0">
                <a:effectLst/>
                <a:latin typeface="Poppins" panose="00000500000000000000" pitchFamily="2" charset="0"/>
                <a:ea typeface="Times New Roman" panose="02020603050405020304" pitchFamily="18" charset="0"/>
                <a:cs typeface="Poppins" panose="00000500000000000000" pitchFamily="2" charset="0"/>
              </a:rPr>
              <a:t>. Ithaca, NY: Cornell University Press.</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Armstrong, M. and Taylor, S. (2023) </a:t>
            </a:r>
            <a:r>
              <a:rPr lang="en-GB" sz="1200" i="1" dirty="0">
                <a:effectLst/>
                <a:latin typeface="Poppins" panose="00000500000000000000" pitchFamily="2" charset="0"/>
                <a:ea typeface="Times New Roman" panose="02020603050405020304" pitchFamily="18" charset="0"/>
                <a:cs typeface="Poppins" panose="00000500000000000000" pitchFamily="2" charset="0"/>
              </a:rPr>
              <a:t>Armstrong’s Handbook of Human Resource Management Practice</a:t>
            </a:r>
            <a:r>
              <a:rPr lang="en-GB" sz="1200" dirty="0">
                <a:effectLst/>
                <a:latin typeface="Poppins" panose="00000500000000000000" pitchFamily="2" charset="0"/>
                <a:ea typeface="Times New Roman" panose="02020603050405020304" pitchFamily="18" charset="0"/>
                <a:cs typeface="Poppins" panose="00000500000000000000" pitchFamily="2" charset="0"/>
              </a:rPr>
              <a:t>. 16th </a:t>
            </a:r>
            <a:r>
              <a:rPr lang="en-GB" sz="1200" dirty="0" err="1">
                <a:effectLst/>
                <a:latin typeface="Poppins" panose="00000500000000000000" pitchFamily="2" charset="0"/>
                <a:ea typeface="Times New Roman" panose="02020603050405020304" pitchFamily="18" charset="0"/>
                <a:cs typeface="Poppins" panose="00000500000000000000" pitchFamily="2" charset="0"/>
              </a:rPr>
              <a:t>edn</a:t>
            </a:r>
            <a:r>
              <a:rPr lang="en-GB" sz="1200" dirty="0">
                <a:effectLst/>
                <a:latin typeface="Poppins" panose="00000500000000000000" pitchFamily="2" charset="0"/>
                <a:ea typeface="Times New Roman" panose="02020603050405020304" pitchFamily="18" charset="0"/>
                <a:cs typeface="Poppins" panose="00000500000000000000" pitchFamily="2" charset="0"/>
              </a:rPr>
              <a:t>. London: Kogan Page. </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Bakker, A.B. and Demerouti, E. (2007) ‘The Job Demands–Resources model: state of the art’, </a:t>
            </a:r>
            <a:r>
              <a:rPr lang="en-GB" sz="1200" i="1" dirty="0">
                <a:effectLst/>
                <a:latin typeface="Poppins" panose="00000500000000000000" pitchFamily="2" charset="0"/>
                <a:ea typeface="Times New Roman" panose="02020603050405020304" pitchFamily="18" charset="0"/>
                <a:cs typeface="Poppins" panose="00000500000000000000" pitchFamily="2" charset="0"/>
              </a:rPr>
              <a:t>Journal of Managerial Psychology</a:t>
            </a:r>
            <a:r>
              <a:rPr lang="en-GB" sz="1200" dirty="0">
                <a:effectLst/>
                <a:latin typeface="Poppins" panose="00000500000000000000" pitchFamily="2" charset="0"/>
                <a:ea typeface="Times New Roman" panose="02020603050405020304" pitchFamily="18" charset="0"/>
                <a:cs typeface="Poppins" panose="00000500000000000000" pitchFamily="2" charset="0"/>
              </a:rPr>
              <a:t>, 22(3), pp. 309–328.</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Barney, J. (1991) ‘Firm resources and sustained competitive advantage’, </a:t>
            </a:r>
            <a:r>
              <a:rPr lang="en-GB" sz="1200" i="1" dirty="0">
                <a:effectLst/>
                <a:latin typeface="Poppins" panose="00000500000000000000" pitchFamily="2" charset="0"/>
                <a:ea typeface="Times New Roman" panose="02020603050405020304" pitchFamily="18" charset="0"/>
                <a:cs typeface="Poppins" panose="00000500000000000000" pitchFamily="2" charset="0"/>
              </a:rPr>
              <a:t>Journal of Management</a:t>
            </a:r>
            <a:r>
              <a:rPr lang="en-GB" sz="1200" dirty="0">
                <a:effectLst/>
                <a:latin typeface="Poppins" panose="00000500000000000000" pitchFamily="2" charset="0"/>
                <a:ea typeface="Times New Roman" panose="02020603050405020304" pitchFamily="18" charset="0"/>
                <a:cs typeface="Poppins" panose="00000500000000000000" pitchFamily="2" charset="0"/>
              </a:rPr>
              <a:t>, 17(1), pp. 99–120.</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Bandura, A. (1977) </a:t>
            </a:r>
            <a:r>
              <a:rPr lang="en-GB" sz="1200" i="1" dirty="0">
                <a:effectLst/>
                <a:latin typeface="Poppins" panose="00000500000000000000" pitchFamily="2" charset="0"/>
                <a:ea typeface="Times New Roman" panose="02020603050405020304" pitchFamily="18" charset="0"/>
                <a:cs typeface="Poppins" panose="00000500000000000000" pitchFamily="2" charset="0"/>
              </a:rPr>
              <a:t>Social Learning Theory</a:t>
            </a:r>
            <a:r>
              <a:rPr lang="en-GB" sz="1200" dirty="0">
                <a:effectLst/>
                <a:latin typeface="Poppins" panose="00000500000000000000" pitchFamily="2" charset="0"/>
                <a:ea typeface="Times New Roman" panose="02020603050405020304" pitchFamily="18" charset="0"/>
                <a:cs typeface="Poppins" panose="00000500000000000000" pitchFamily="2" charset="0"/>
              </a:rPr>
              <a:t>. Englewood Cliffs, NJ: Prentice Hall.</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Becker, G.S. (1964) </a:t>
            </a:r>
            <a:r>
              <a:rPr lang="en-GB" sz="1200" i="1" dirty="0">
                <a:effectLst/>
                <a:latin typeface="Poppins" panose="00000500000000000000" pitchFamily="2" charset="0"/>
                <a:ea typeface="Times New Roman" panose="02020603050405020304" pitchFamily="18" charset="0"/>
                <a:cs typeface="Poppins" panose="00000500000000000000" pitchFamily="2" charset="0"/>
              </a:rPr>
              <a:t>Human Capital: A Theoretical and Empirical Analysis, with Special Reference to Education</a:t>
            </a:r>
            <a:r>
              <a:rPr lang="en-GB" sz="1200" dirty="0">
                <a:effectLst/>
                <a:latin typeface="Poppins" panose="00000500000000000000" pitchFamily="2" charset="0"/>
                <a:ea typeface="Times New Roman" panose="02020603050405020304" pitchFamily="18" charset="0"/>
                <a:cs typeface="Poppins" panose="00000500000000000000" pitchFamily="2" charset="0"/>
              </a:rPr>
              <a:t>. New York: Columbia University Press.</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Boxall, P. and Purcell, J. (2016) </a:t>
            </a:r>
            <a:r>
              <a:rPr lang="en-GB" sz="1200" i="1" dirty="0">
                <a:effectLst/>
                <a:latin typeface="Poppins" panose="00000500000000000000" pitchFamily="2" charset="0"/>
                <a:ea typeface="Times New Roman" panose="02020603050405020304" pitchFamily="18" charset="0"/>
                <a:cs typeface="Poppins" panose="00000500000000000000" pitchFamily="2" charset="0"/>
              </a:rPr>
              <a:t>Strategy and Human Resource Management</a:t>
            </a:r>
            <a:r>
              <a:rPr lang="en-GB" sz="1200" dirty="0">
                <a:effectLst/>
                <a:latin typeface="Poppins" panose="00000500000000000000" pitchFamily="2" charset="0"/>
                <a:ea typeface="Times New Roman" panose="02020603050405020304" pitchFamily="18" charset="0"/>
                <a:cs typeface="Poppins" panose="00000500000000000000" pitchFamily="2" charset="0"/>
              </a:rPr>
              <a:t>. 4th </a:t>
            </a:r>
            <a:r>
              <a:rPr lang="en-GB" sz="1200" dirty="0" err="1">
                <a:effectLst/>
                <a:latin typeface="Poppins" panose="00000500000000000000" pitchFamily="2" charset="0"/>
                <a:ea typeface="Times New Roman" panose="02020603050405020304" pitchFamily="18" charset="0"/>
                <a:cs typeface="Poppins" panose="00000500000000000000" pitchFamily="2" charset="0"/>
              </a:rPr>
              <a:t>edn</a:t>
            </a:r>
            <a:r>
              <a:rPr lang="en-GB" sz="1200" dirty="0">
                <a:effectLst/>
                <a:latin typeface="Poppins" panose="00000500000000000000" pitchFamily="2" charset="0"/>
                <a:ea typeface="Times New Roman" panose="02020603050405020304" pitchFamily="18" charset="0"/>
                <a:cs typeface="Poppins" panose="00000500000000000000" pitchFamily="2" charset="0"/>
              </a:rPr>
              <a:t>. London: Palgrave Macmillan.</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err="1">
                <a:effectLst/>
                <a:latin typeface="Poppins" panose="00000500000000000000" pitchFamily="2" charset="0"/>
                <a:ea typeface="Times New Roman" panose="02020603050405020304" pitchFamily="18" charset="0"/>
                <a:cs typeface="Poppins" panose="00000500000000000000" pitchFamily="2" charset="0"/>
              </a:rPr>
              <a:t>Breaugh</a:t>
            </a:r>
            <a:r>
              <a:rPr lang="en-GB" sz="1200" dirty="0">
                <a:effectLst/>
                <a:latin typeface="Poppins" panose="00000500000000000000" pitchFamily="2" charset="0"/>
                <a:ea typeface="Times New Roman" panose="02020603050405020304" pitchFamily="18" charset="0"/>
                <a:cs typeface="Poppins" panose="00000500000000000000" pitchFamily="2" charset="0"/>
              </a:rPr>
              <a:t>, J.A. (2008) ‘Employee recruitment: Current knowledge and important areas for future research’, Human Resource Management Review, 18, pp. 103–118.</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CIPD (2023) </a:t>
            </a:r>
            <a:r>
              <a:rPr lang="en-GB" sz="1200" i="1" dirty="0">
                <a:effectLst/>
                <a:latin typeface="Poppins" panose="00000500000000000000" pitchFamily="2" charset="0"/>
                <a:ea typeface="Times New Roman" panose="02020603050405020304" pitchFamily="18" charset="0"/>
                <a:cs typeface="Poppins" panose="00000500000000000000" pitchFamily="2" charset="0"/>
              </a:rPr>
              <a:t>Selection methods</a:t>
            </a:r>
            <a:r>
              <a:rPr lang="en-GB" sz="1200" dirty="0">
                <a:effectLst/>
                <a:latin typeface="Poppins" panose="00000500000000000000" pitchFamily="2" charset="0"/>
                <a:ea typeface="Times New Roman" panose="02020603050405020304" pitchFamily="18" charset="0"/>
                <a:cs typeface="Poppins" panose="00000500000000000000" pitchFamily="2" charset="0"/>
              </a:rPr>
              <a:t> (Factsheet). London: Chartered Institute of Personnel and Development. Available at: </a:t>
            </a:r>
            <a:r>
              <a:rPr lang="en-GB" sz="1200" u="sng" dirty="0">
                <a:solidFill>
                  <a:srgbClr val="0000FF"/>
                </a:solidFill>
                <a:effectLst/>
                <a:latin typeface="Poppins" panose="00000500000000000000" pitchFamily="2" charset="0"/>
                <a:ea typeface="Times New Roman" panose="02020603050405020304" pitchFamily="18" charset="0"/>
                <a:cs typeface="Poppins" panose="00000500000000000000" pitchFamily="2" charset="0"/>
                <a:hlinkClick r:id="rId2"/>
              </a:rPr>
              <a:t>https://www.cipd.org/uk/knowledge/factsheets/selection-factsheet/</a:t>
            </a:r>
            <a:r>
              <a:rPr lang="en-GB" sz="1200" dirty="0">
                <a:effectLst/>
                <a:latin typeface="Poppins" panose="00000500000000000000" pitchFamily="2" charset="0"/>
                <a:ea typeface="Times New Roman" panose="02020603050405020304" pitchFamily="18" charset="0"/>
                <a:cs typeface="Poppins" panose="00000500000000000000" pitchFamily="2" charset="0"/>
              </a:rPr>
              <a:t> (Accessed: 4 February 2026).</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CIPD (2024a) </a:t>
            </a:r>
            <a:r>
              <a:rPr lang="en-GB" sz="1200" i="1" dirty="0">
                <a:effectLst/>
                <a:latin typeface="Poppins" panose="00000500000000000000" pitchFamily="2" charset="0"/>
                <a:ea typeface="Times New Roman" panose="02020603050405020304" pitchFamily="18" charset="0"/>
                <a:cs typeface="Poppins" panose="00000500000000000000" pitchFamily="2" charset="0"/>
              </a:rPr>
              <a:t>Recruitment</a:t>
            </a:r>
            <a:r>
              <a:rPr lang="en-GB" sz="1200" dirty="0">
                <a:effectLst/>
                <a:latin typeface="Poppins" panose="00000500000000000000" pitchFamily="2" charset="0"/>
                <a:ea typeface="Times New Roman" panose="02020603050405020304" pitchFamily="18" charset="0"/>
                <a:cs typeface="Poppins" panose="00000500000000000000" pitchFamily="2" charset="0"/>
              </a:rPr>
              <a:t> (Factsheet). London: Chartered Institute of Personnel and Development. Available at: </a:t>
            </a:r>
            <a:r>
              <a:rPr lang="en-GB" sz="1200" u="sng" dirty="0">
                <a:solidFill>
                  <a:srgbClr val="0000FF"/>
                </a:solidFill>
                <a:effectLst/>
                <a:latin typeface="Poppins" panose="00000500000000000000" pitchFamily="2" charset="0"/>
                <a:ea typeface="Times New Roman" panose="02020603050405020304" pitchFamily="18" charset="0"/>
                <a:cs typeface="Poppins" panose="00000500000000000000" pitchFamily="2" charset="0"/>
                <a:hlinkClick r:id="rId3"/>
              </a:rPr>
              <a:t>https://www.cipd.org/uk/knowledge/factsheets/recruitment-factsheet/</a:t>
            </a:r>
            <a:r>
              <a:rPr lang="en-GB" sz="1200" dirty="0">
                <a:effectLst/>
                <a:latin typeface="Poppins" panose="00000500000000000000" pitchFamily="2" charset="0"/>
                <a:ea typeface="Times New Roman" panose="02020603050405020304" pitchFamily="18" charset="0"/>
                <a:cs typeface="Poppins" panose="00000500000000000000" pitchFamily="2" charset="0"/>
              </a:rPr>
              <a:t> (Accessed: 4 February 2026).</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CIPD (2024b) </a:t>
            </a:r>
            <a:r>
              <a:rPr lang="en-GB" sz="1200" i="1" dirty="0">
                <a:effectLst/>
                <a:latin typeface="Poppins" panose="00000500000000000000" pitchFamily="2" charset="0"/>
                <a:ea typeface="Times New Roman" panose="02020603050405020304" pitchFamily="18" charset="0"/>
                <a:cs typeface="Poppins" panose="00000500000000000000" pitchFamily="2" charset="0"/>
              </a:rPr>
              <a:t>Inclusive recruitment</a:t>
            </a:r>
            <a:r>
              <a:rPr lang="en-GB" sz="1200" dirty="0">
                <a:effectLst/>
                <a:latin typeface="Poppins" panose="00000500000000000000" pitchFamily="2" charset="0"/>
                <a:ea typeface="Times New Roman" panose="02020603050405020304" pitchFamily="18" charset="0"/>
                <a:cs typeface="Poppins" panose="00000500000000000000" pitchFamily="2" charset="0"/>
              </a:rPr>
              <a:t> (Guide). London: Chartered Institute of Personnel and Development. Available at: </a:t>
            </a:r>
            <a:r>
              <a:rPr lang="en-GB" sz="1200" u="sng" dirty="0">
                <a:solidFill>
                  <a:srgbClr val="0000FF"/>
                </a:solidFill>
                <a:effectLst/>
                <a:latin typeface="Poppins" panose="00000500000000000000" pitchFamily="2" charset="0"/>
                <a:ea typeface="Times New Roman" panose="02020603050405020304" pitchFamily="18" charset="0"/>
                <a:cs typeface="Poppins" panose="00000500000000000000" pitchFamily="2" charset="0"/>
                <a:hlinkClick r:id="rId4"/>
              </a:rPr>
              <a:t>https://www.cipd.org/uk/knowledge/guides/inclusive-employers/</a:t>
            </a:r>
            <a:r>
              <a:rPr lang="en-GB" sz="1200" dirty="0">
                <a:effectLst/>
                <a:latin typeface="Poppins" panose="00000500000000000000" pitchFamily="2" charset="0"/>
                <a:ea typeface="Times New Roman" panose="02020603050405020304" pitchFamily="18" charset="0"/>
                <a:cs typeface="Poppins" panose="00000500000000000000" pitchFamily="2" charset="0"/>
              </a:rPr>
              <a:t> (Accessed: 4 February 2026).</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Colquitt, J.A. (2001) ‘On the dimensionality of organizational justice: a construct validation of a measure’, </a:t>
            </a:r>
            <a:r>
              <a:rPr lang="en-GB" sz="1200" i="1" dirty="0">
                <a:effectLst/>
                <a:latin typeface="Poppins" panose="00000500000000000000" pitchFamily="2" charset="0"/>
                <a:ea typeface="Times New Roman" panose="02020603050405020304" pitchFamily="18" charset="0"/>
                <a:cs typeface="Poppins" panose="00000500000000000000" pitchFamily="2" charset="0"/>
              </a:rPr>
              <a:t>Journal of Applied Psychology</a:t>
            </a:r>
            <a:r>
              <a:rPr lang="en-GB" sz="1200" dirty="0">
                <a:effectLst/>
                <a:latin typeface="Poppins" panose="00000500000000000000" pitchFamily="2" charset="0"/>
                <a:ea typeface="Times New Roman" panose="02020603050405020304" pitchFamily="18" charset="0"/>
                <a:cs typeface="Poppins" panose="00000500000000000000" pitchFamily="2" charset="0"/>
              </a:rPr>
              <a:t>, 86(3), pp. 386–400.</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Equality Act (2010) </a:t>
            </a:r>
            <a:r>
              <a:rPr lang="en-GB" sz="1200" i="1" dirty="0">
                <a:effectLst/>
                <a:latin typeface="Poppins" panose="00000500000000000000" pitchFamily="2" charset="0"/>
                <a:ea typeface="Times New Roman" panose="02020603050405020304" pitchFamily="18" charset="0"/>
                <a:cs typeface="Poppins" panose="00000500000000000000" pitchFamily="2" charset="0"/>
              </a:rPr>
              <a:t>Equality Act 2010</a:t>
            </a:r>
            <a:r>
              <a:rPr lang="en-GB" sz="1200" dirty="0">
                <a:effectLst/>
                <a:latin typeface="Poppins" panose="00000500000000000000" pitchFamily="2" charset="0"/>
                <a:ea typeface="Times New Roman" panose="02020603050405020304" pitchFamily="18" charset="0"/>
                <a:cs typeface="Poppins" panose="00000500000000000000" pitchFamily="2" charset="0"/>
              </a:rPr>
              <a:t>. London: The Stationery Office. Available at: </a:t>
            </a:r>
            <a:r>
              <a:rPr lang="en-GB" sz="1200" u="sng" dirty="0">
                <a:solidFill>
                  <a:srgbClr val="0000FF"/>
                </a:solidFill>
                <a:effectLst/>
                <a:latin typeface="Poppins" panose="00000500000000000000" pitchFamily="2" charset="0"/>
                <a:ea typeface="Times New Roman" panose="02020603050405020304" pitchFamily="18" charset="0"/>
                <a:cs typeface="Poppins" panose="00000500000000000000" pitchFamily="2" charset="0"/>
                <a:hlinkClick r:id="rId5"/>
              </a:rPr>
              <a:t>https://www.legislation.gov.uk/ukpga/2010/15/contents</a:t>
            </a:r>
            <a:r>
              <a:rPr lang="en-GB" sz="1200" dirty="0">
                <a:effectLst/>
                <a:latin typeface="Poppins" panose="00000500000000000000" pitchFamily="2" charset="0"/>
                <a:ea typeface="Times New Roman" panose="02020603050405020304" pitchFamily="18" charset="0"/>
                <a:cs typeface="Poppins" panose="00000500000000000000" pitchFamily="2" charset="0"/>
              </a:rPr>
              <a:t> (Accessed: 4 February 2026).</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HSE (n.d.) </a:t>
            </a:r>
            <a:r>
              <a:rPr lang="en-GB" sz="1200" i="1" dirty="0">
                <a:effectLst/>
                <a:latin typeface="Poppins" panose="00000500000000000000" pitchFamily="2" charset="0"/>
                <a:ea typeface="Times New Roman" panose="02020603050405020304" pitchFamily="18" charset="0"/>
                <a:cs typeface="Poppins" panose="00000500000000000000" pitchFamily="2" charset="0"/>
              </a:rPr>
              <a:t>Manual handling at work: Training</a:t>
            </a:r>
            <a:r>
              <a:rPr lang="en-GB" sz="1200" dirty="0">
                <a:effectLst/>
                <a:latin typeface="Poppins" panose="00000500000000000000" pitchFamily="2" charset="0"/>
                <a:ea typeface="Times New Roman" panose="02020603050405020304" pitchFamily="18" charset="0"/>
                <a:cs typeface="Poppins" panose="00000500000000000000" pitchFamily="2" charset="0"/>
              </a:rPr>
              <a:t> (Webpage). Available at: </a:t>
            </a:r>
            <a:r>
              <a:rPr lang="en-GB" sz="1200" u="sng" dirty="0">
                <a:solidFill>
                  <a:srgbClr val="0000FF"/>
                </a:solidFill>
                <a:effectLst/>
                <a:latin typeface="Poppins" panose="00000500000000000000" pitchFamily="2" charset="0"/>
                <a:ea typeface="Times New Roman" panose="02020603050405020304" pitchFamily="18" charset="0"/>
                <a:cs typeface="Poppins" panose="00000500000000000000" pitchFamily="2" charset="0"/>
                <a:hlinkClick r:id="rId6"/>
              </a:rPr>
              <a:t>https://www.hse.gov.uk/msd/manual-handling/training.htm</a:t>
            </a:r>
            <a:r>
              <a:rPr lang="en-GB" sz="1200" dirty="0">
                <a:effectLst/>
                <a:latin typeface="Poppins" panose="00000500000000000000" pitchFamily="2" charset="0"/>
                <a:ea typeface="Times New Roman" panose="02020603050405020304" pitchFamily="18" charset="0"/>
                <a:cs typeface="Poppins" panose="00000500000000000000" pitchFamily="2" charset="0"/>
              </a:rPr>
              <a:t> (Accessed: 4 February 2026).</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Kahn, R.L., Wolfe, D.M., Quinn, R.P., Snoek, J.D. and Rosenthal, R.A. (1964) </a:t>
            </a:r>
            <a:r>
              <a:rPr lang="en-GB" sz="1200" i="1" dirty="0">
                <a:effectLst/>
                <a:latin typeface="Poppins" panose="00000500000000000000" pitchFamily="2" charset="0"/>
                <a:ea typeface="Times New Roman" panose="02020603050405020304" pitchFamily="18" charset="0"/>
                <a:cs typeface="Poppins" panose="00000500000000000000" pitchFamily="2" charset="0"/>
              </a:rPr>
              <a:t>Organizational Stress: Studies in Role Conflict and Ambiguity</a:t>
            </a:r>
            <a:r>
              <a:rPr lang="en-GB" sz="1200" dirty="0">
                <a:effectLst/>
                <a:latin typeface="Poppins" panose="00000500000000000000" pitchFamily="2" charset="0"/>
                <a:ea typeface="Times New Roman" panose="02020603050405020304" pitchFamily="18" charset="0"/>
                <a:cs typeface="Poppins" panose="00000500000000000000" pitchFamily="2" charset="0"/>
              </a:rPr>
              <a:t>. New York: Wiley.</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Kirkpatrick, J.D. and Kirkpatrick, W.K. (2016) </a:t>
            </a:r>
            <a:r>
              <a:rPr lang="en-GB" sz="1200" i="1" dirty="0">
                <a:effectLst/>
                <a:latin typeface="Poppins" panose="00000500000000000000" pitchFamily="2" charset="0"/>
                <a:ea typeface="Times New Roman" panose="02020603050405020304" pitchFamily="18" charset="0"/>
                <a:cs typeface="Poppins" panose="00000500000000000000" pitchFamily="2" charset="0"/>
              </a:rPr>
              <a:t>Kirkpatrick’s Four Levels of Training Evaluation</a:t>
            </a:r>
            <a:r>
              <a:rPr lang="en-GB" sz="1200" dirty="0">
                <a:effectLst/>
                <a:latin typeface="Poppins" panose="00000500000000000000" pitchFamily="2" charset="0"/>
                <a:ea typeface="Times New Roman" panose="02020603050405020304" pitchFamily="18" charset="0"/>
                <a:cs typeface="Poppins" panose="00000500000000000000" pitchFamily="2" charset="0"/>
              </a:rPr>
              <a:t>. Alexandria, VA: ATD Press. </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Kolb, D.A. (1984) </a:t>
            </a:r>
            <a:r>
              <a:rPr lang="en-GB" sz="1200" i="1" dirty="0">
                <a:effectLst/>
                <a:latin typeface="Poppins" panose="00000500000000000000" pitchFamily="2" charset="0"/>
                <a:ea typeface="Times New Roman" panose="02020603050405020304" pitchFamily="18" charset="0"/>
                <a:cs typeface="Poppins" panose="00000500000000000000" pitchFamily="2" charset="0"/>
              </a:rPr>
              <a:t>Experiential Learning: Experience as the Source of Learning and Development</a:t>
            </a:r>
            <a:r>
              <a:rPr lang="en-GB" sz="1200" dirty="0">
                <a:effectLst/>
                <a:latin typeface="Poppins" panose="00000500000000000000" pitchFamily="2" charset="0"/>
                <a:ea typeface="Times New Roman" panose="02020603050405020304" pitchFamily="18" charset="0"/>
                <a:cs typeface="Poppins" panose="00000500000000000000" pitchFamily="2" charset="0"/>
              </a:rPr>
              <a:t>. Englewood Cliffs, NJ: Prentice Hall.</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Kristof-Brown, A.L., Zimmerman, R.D. and Johnson, E.C. (2005) ‘Consequences of individuals’ fit at work: a meta-analysis of person–job, person–organization, person–group, and person–supervisor fit’, </a:t>
            </a:r>
            <a:r>
              <a:rPr lang="en-GB" sz="1200" i="1" dirty="0">
                <a:effectLst/>
                <a:latin typeface="Poppins" panose="00000500000000000000" pitchFamily="2" charset="0"/>
                <a:ea typeface="Times New Roman" panose="02020603050405020304" pitchFamily="18" charset="0"/>
                <a:cs typeface="Poppins" panose="00000500000000000000" pitchFamily="2" charset="0"/>
              </a:rPr>
              <a:t>Personnel Psychology</a:t>
            </a:r>
            <a:r>
              <a:rPr lang="en-GB" sz="1200" dirty="0">
                <a:effectLst/>
                <a:latin typeface="Poppins" panose="00000500000000000000" pitchFamily="2" charset="0"/>
                <a:ea typeface="Times New Roman" panose="02020603050405020304" pitchFamily="18" charset="0"/>
                <a:cs typeface="Poppins" panose="00000500000000000000" pitchFamily="2" charset="0"/>
              </a:rPr>
              <a:t>, 58(2), pp. 281–342.</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Noe, R.A. (2023) </a:t>
            </a:r>
            <a:r>
              <a:rPr lang="en-GB" sz="1200" i="1" dirty="0">
                <a:effectLst/>
                <a:latin typeface="Poppins" panose="00000500000000000000" pitchFamily="2" charset="0"/>
                <a:ea typeface="Times New Roman" panose="02020603050405020304" pitchFamily="18" charset="0"/>
                <a:cs typeface="Poppins" panose="00000500000000000000" pitchFamily="2" charset="0"/>
              </a:rPr>
              <a:t>Employee Training and Development</a:t>
            </a:r>
            <a:r>
              <a:rPr lang="en-GB" sz="1200" dirty="0">
                <a:effectLst/>
                <a:latin typeface="Poppins" panose="00000500000000000000" pitchFamily="2" charset="0"/>
                <a:ea typeface="Times New Roman" panose="02020603050405020304" pitchFamily="18" charset="0"/>
                <a:cs typeface="Poppins" panose="00000500000000000000" pitchFamily="2" charset="0"/>
              </a:rPr>
              <a:t>. 9th </a:t>
            </a:r>
            <a:r>
              <a:rPr lang="en-GB" sz="1200" dirty="0" err="1">
                <a:effectLst/>
                <a:latin typeface="Poppins" panose="00000500000000000000" pitchFamily="2" charset="0"/>
                <a:ea typeface="Times New Roman" panose="02020603050405020304" pitchFamily="18" charset="0"/>
                <a:cs typeface="Poppins" panose="00000500000000000000" pitchFamily="2" charset="0"/>
              </a:rPr>
              <a:t>edn</a:t>
            </a:r>
            <a:r>
              <a:rPr lang="en-GB" sz="1200" dirty="0">
                <a:effectLst/>
                <a:latin typeface="Poppins" panose="00000500000000000000" pitchFamily="2" charset="0"/>
                <a:ea typeface="Times New Roman" panose="02020603050405020304" pitchFamily="18" charset="0"/>
                <a:cs typeface="Poppins" panose="00000500000000000000" pitchFamily="2" charset="0"/>
              </a:rPr>
              <a:t>. New York: McGraw-Hill Education. </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Rousseau, D.M. (1995) </a:t>
            </a:r>
            <a:r>
              <a:rPr lang="en-GB" sz="1200" i="1" dirty="0">
                <a:effectLst/>
                <a:latin typeface="Poppins" panose="00000500000000000000" pitchFamily="2" charset="0"/>
                <a:ea typeface="Times New Roman" panose="02020603050405020304" pitchFamily="18" charset="0"/>
                <a:cs typeface="Poppins" panose="00000500000000000000" pitchFamily="2" charset="0"/>
              </a:rPr>
              <a:t>Psychological Contracts in Organizations: Understanding Written and Unwritten Agreements</a:t>
            </a:r>
            <a:r>
              <a:rPr lang="en-GB" sz="1200" dirty="0">
                <a:effectLst/>
                <a:latin typeface="Poppins" panose="00000500000000000000" pitchFamily="2" charset="0"/>
                <a:ea typeface="Times New Roman" panose="02020603050405020304" pitchFamily="18" charset="0"/>
                <a:cs typeface="Poppins" panose="00000500000000000000" pitchFamily="2" charset="0"/>
              </a:rPr>
              <a:t>. Thousand Oaks, CA: SAGE.</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Salas, E., Shuffler, M.L., Thayer, A.L., Bedwell, W.L. and Lazzara, E.H. (2015) ‘Understanding and improving teamwork in organizations’, </a:t>
            </a:r>
            <a:r>
              <a:rPr lang="en-GB" sz="1200" i="1" dirty="0">
                <a:effectLst/>
                <a:latin typeface="Poppins" panose="00000500000000000000" pitchFamily="2" charset="0"/>
                <a:ea typeface="Times New Roman" panose="02020603050405020304" pitchFamily="18" charset="0"/>
                <a:cs typeface="Poppins" panose="00000500000000000000" pitchFamily="2" charset="0"/>
              </a:rPr>
              <a:t>Current Directions in Psychological Science</a:t>
            </a:r>
            <a:r>
              <a:rPr lang="en-GB" sz="1200" dirty="0">
                <a:effectLst/>
                <a:latin typeface="Poppins" panose="00000500000000000000" pitchFamily="2" charset="0"/>
                <a:ea typeface="Times New Roman" panose="02020603050405020304" pitchFamily="18" charset="0"/>
                <a:cs typeface="Poppins" panose="00000500000000000000" pitchFamily="2" charset="0"/>
              </a:rPr>
              <a:t>, 24(3), pp. 197–202.</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Schmidt, F.L. and Hunter, J.E. (1998) ‘The validity and utility of selection methods in personnel psychology’, </a:t>
            </a:r>
            <a:r>
              <a:rPr lang="en-GB" sz="1200" i="1" dirty="0">
                <a:effectLst/>
                <a:latin typeface="Poppins" panose="00000500000000000000" pitchFamily="2" charset="0"/>
                <a:ea typeface="Times New Roman" panose="02020603050405020304" pitchFamily="18" charset="0"/>
                <a:cs typeface="Poppins" panose="00000500000000000000" pitchFamily="2" charset="0"/>
              </a:rPr>
              <a:t>Psychological Bulletin</a:t>
            </a:r>
            <a:r>
              <a:rPr lang="en-GB" sz="1200" dirty="0">
                <a:effectLst/>
                <a:latin typeface="Poppins" panose="00000500000000000000" pitchFamily="2" charset="0"/>
                <a:ea typeface="Times New Roman" panose="02020603050405020304" pitchFamily="18" charset="0"/>
                <a:cs typeface="Poppins" panose="00000500000000000000" pitchFamily="2" charset="0"/>
              </a:rPr>
              <a:t>, 124(2), pp. 262–274.</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Skinner, B.F. (1953) </a:t>
            </a:r>
            <a:r>
              <a:rPr lang="en-GB" sz="1200" i="1" dirty="0">
                <a:effectLst/>
                <a:latin typeface="Poppins" panose="00000500000000000000" pitchFamily="2" charset="0"/>
                <a:ea typeface="Times New Roman" panose="02020603050405020304" pitchFamily="18" charset="0"/>
                <a:cs typeface="Poppins" panose="00000500000000000000" pitchFamily="2" charset="0"/>
              </a:rPr>
              <a:t>Science and Human </a:t>
            </a:r>
            <a:r>
              <a:rPr lang="en-GB" sz="1200" i="1" dirty="0" err="1">
                <a:effectLst/>
                <a:latin typeface="Poppins" panose="00000500000000000000" pitchFamily="2" charset="0"/>
                <a:ea typeface="Times New Roman" panose="02020603050405020304" pitchFamily="18" charset="0"/>
                <a:cs typeface="Poppins" panose="00000500000000000000" pitchFamily="2" charset="0"/>
              </a:rPr>
              <a:t>Behavior</a:t>
            </a:r>
            <a:r>
              <a:rPr lang="en-GB" sz="1200" dirty="0">
                <a:effectLst/>
                <a:latin typeface="Poppins" panose="00000500000000000000" pitchFamily="2" charset="0"/>
                <a:ea typeface="Times New Roman" panose="02020603050405020304" pitchFamily="18" charset="0"/>
                <a:cs typeface="Poppins" panose="00000500000000000000" pitchFamily="2" charset="0"/>
              </a:rPr>
              <a:t>. New York: Macmillan.</a:t>
            </a:r>
            <a:r>
              <a:rPr lang="en-GB" sz="1200" dirty="0">
                <a:effectLst/>
                <a:latin typeface="Poppins" panose="00000500000000000000" pitchFamily="2" charset="0"/>
                <a:ea typeface="Calibri" panose="020F0502020204030204" pitchFamily="34" charset="0"/>
                <a:cs typeface="Poppins" panose="00000500000000000000" pitchFamily="2" charset="0"/>
              </a:rPr>
              <a:t> </a:t>
            </a:r>
          </a:p>
          <a:p>
            <a:pPr>
              <a:lnSpc>
                <a:spcPct val="107000"/>
              </a:lnSpc>
              <a:spcAft>
                <a:spcPts val="800"/>
              </a:spcAft>
            </a:pPr>
            <a:r>
              <a:rPr lang="en-GB" sz="1200" dirty="0" err="1">
                <a:effectLst/>
                <a:latin typeface="Poppins" panose="00000500000000000000" pitchFamily="2" charset="0"/>
                <a:ea typeface="Times New Roman" panose="02020603050405020304" pitchFamily="18" charset="0"/>
                <a:cs typeface="Poppins" panose="00000500000000000000" pitchFamily="2" charset="0"/>
              </a:rPr>
              <a:t>Sweller</a:t>
            </a:r>
            <a:r>
              <a:rPr lang="en-GB" sz="1200" dirty="0">
                <a:effectLst/>
                <a:latin typeface="Poppins" panose="00000500000000000000" pitchFamily="2" charset="0"/>
                <a:ea typeface="Times New Roman" panose="02020603050405020304" pitchFamily="18" charset="0"/>
                <a:cs typeface="Poppins" panose="00000500000000000000" pitchFamily="2" charset="0"/>
              </a:rPr>
              <a:t>, J. (1988) ‘Cognitive load during problem solving: Effects on learning’, </a:t>
            </a:r>
            <a:r>
              <a:rPr lang="en-GB" sz="1200" i="1" dirty="0">
                <a:effectLst/>
                <a:latin typeface="Poppins" panose="00000500000000000000" pitchFamily="2" charset="0"/>
                <a:ea typeface="Times New Roman" panose="02020603050405020304" pitchFamily="18" charset="0"/>
                <a:cs typeface="Poppins" panose="00000500000000000000" pitchFamily="2" charset="0"/>
              </a:rPr>
              <a:t>Cognitive Science</a:t>
            </a:r>
            <a:r>
              <a:rPr lang="en-GB" sz="1200" dirty="0">
                <a:effectLst/>
                <a:latin typeface="Poppins" panose="00000500000000000000" pitchFamily="2" charset="0"/>
                <a:ea typeface="Times New Roman" panose="02020603050405020304" pitchFamily="18" charset="0"/>
                <a:cs typeface="Poppins" panose="00000500000000000000" pitchFamily="2" charset="0"/>
              </a:rPr>
              <a:t>, 12(2), pp. 257–285.</a:t>
            </a:r>
            <a:r>
              <a:rPr lang="en-GB" sz="1200" dirty="0">
                <a:effectLst/>
                <a:latin typeface="Poppins" panose="00000500000000000000" pitchFamily="2" charset="0"/>
                <a:ea typeface="Calibri" panose="020F0502020204030204" pitchFamily="34" charset="0"/>
                <a:cs typeface="Poppins" panose="00000500000000000000" pitchFamily="2" charset="0"/>
              </a:rPr>
              <a:t> </a:t>
            </a: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Tesco PLC (2024) </a:t>
            </a:r>
            <a:r>
              <a:rPr lang="en-GB" sz="1200" i="1" dirty="0">
                <a:effectLst/>
                <a:latin typeface="Poppins" panose="00000500000000000000" pitchFamily="2" charset="0"/>
                <a:ea typeface="Times New Roman" panose="02020603050405020304" pitchFamily="18" charset="0"/>
                <a:cs typeface="Poppins" panose="00000500000000000000" pitchFamily="2" charset="0"/>
              </a:rPr>
              <a:t>Our colleagues</a:t>
            </a:r>
            <a:r>
              <a:rPr lang="en-GB" sz="1200" dirty="0">
                <a:effectLst/>
                <a:latin typeface="Poppins" panose="00000500000000000000" pitchFamily="2" charset="0"/>
                <a:ea typeface="Times New Roman" panose="02020603050405020304" pitchFamily="18" charset="0"/>
                <a:cs typeface="Poppins" panose="00000500000000000000" pitchFamily="2" charset="0"/>
              </a:rPr>
              <a:t> (Factsheet). Available at: </a:t>
            </a:r>
            <a:r>
              <a:rPr lang="en-GB" sz="1200" u="sng" dirty="0">
                <a:solidFill>
                  <a:srgbClr val="0000FF"/>
                </a:solidFill>
                <a:effectLst/>
                <a:latin typeface="Poppins" panose="00000500000000000000" pitchFamily="2" charset="0"/>
                <a:ea typeface="Times New Roman" panose="02020603050405020304" pitchFamily="18" charset="0"/>
                <a:cs typeface="Poppins" panose="00000500000000000000" pitchFamily="2" charset="0"/>
                <a:hlinkClick r:id="rId7"/>
              </a:rPr>
              <a:t>https://www.tescoplc.com/media/3zef0bvr/tesco_factsheets_colleagues.pdf</a:t>
            </a:r>
            <a:r>
              <a:rPr lang="en-GB" sz="1200" dirty="0">
                <a:effectLst/>
                <a:latin typeface="Poppins" panose="00000500000000000000" pitchFamily="2" charset="0"/>
                <a:ea typeface="Times New Roman" panose="02020603050405020304" pitchFamily="18" charset="0"/>
                <a:cs typeface="Poppins" panose="00000500000000000000" pitchFamily="2" charset="0"/>
              </a:rPr>
              <a:t> (Accessed: 4 February 2026).</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Tesco PLC (2025) </a:t>
            </a:r>
            <a:r>
              <a:rPr lang="en-GB" sz="1200" i="1" dirty="0">
                <a:effectLst/>
                <a:latin typeface="Poppins" panose="00000500000000000000" pitchFamily="2" charset="0"/>
                <a:ea typeface="Times New Roman" panose="02020603050405020304" pitchFamily="18" charset="0"/>
                <a:cs typeface="Poppins" panose="00000500000000000000" pitchFamily="2" charset="0"/>
              </a:rPr>
              <a:t>Core purpose and values</a:t>
            </a:r>
            <a:r>
              <a:rPr lang="en-GB" sz="1200" dirty="0">
                <a:effectLst/>
                <a:latin typeface="Poppins" panose="00000500000000000000" pitchFamily="2" charset="0"/>
                <a:ea typeface="Times New Roman" panose="02020603050405020304" pitchFamily="18" charset="0"/>
                <a:cs typeface="Poppins" panose="00000500000000000000" pitchFamily="2" charset="0"/>
              </a:rPr>
              <a:t> (Webpage). Available at: </a:t>
            </a:r>
            <a:r>
              <a:rPr lang="en-GB" sz="1200" u="sng" dirty="0">
                <a:solidFill>
                  <a:srgbClr val="0000FF"/>
                </a:solidFill>
                <a:effectLst/>
                <a:latin typeface="Poppins" panose="00000500000000000000" pitchFamily="2" charset="0"/>
                <a:ea typeface="Times New Roman" panose="02020603050405020304" pitchFamily="18" charset="0"/>
                <a:cs typeface="Poppins" panose="00000500000000000000" pitchFamily="2" charset="0"/>
                <a:hlinkClick r:id="rId8"/>
              </a:rPr>
              <a:t>https://www.tescoplc.com/about/how-we-do-business/core-purpose-and-values/</a:t>
            </a:r>
            <a:r>
              <a:rPr lang="en-GB" sz="1200" dirty="0">
                <a:effectLst/>
                <a:latin typeface="Poppins" panose="00000500000000000000" pitchFamily="2" charset="0"/>
                <a:ea typeface="Times New Roman" panose="02020603050405020304" pitchFamily="18" charset="0"/>
                <a:cs typeface="Poppins" panose="00000500000000000000" pitchFamily="2" charset="0"/>
              </a:rPr>
              <a:t> (Accessed: 4 February 2026).</a:t>
            </a:r>
            <a:endParaRPr lang="en-GB" sz="1200" dirty="0">
              <a:effectLst/>
              <a:latin typeface="Poppins" panose="00000500000000000000" pitchFamily="2" charset="0"/>
              <a:ea typeface="Calibri" panose="020F0502020204030204" pitchFamily="34" charset="0"/>
              <a:cs typeface="Poppins" panose="00000500000000000000" pitchFamily="2" charset="0"/>
            </a:endParaRPr>
          </a:p>
          <a:p>
            <a:pPr>
              <a:lnSpc>
                <a:spcPct val="107000"/>
              </a:lnSpc>
              <a:spcAft>
                <a:spcPts val="800"/>
              </a:spcAft>
            </a:pPr>
            <a:r>
              <a:rPr lang="en-GB" sz="1200" dirty="0">
                <a:effectLst/>
                <a:latin typeface="Poppins" panose="00000500000000000000" pitchFamily="2" charset="0"/>
                <a:ea typeface="Times New Roman" panose="02020603050405020304" pitchFamily="18" charset="0"/>
                <a:cs typeface="Poppins" panose="00000500000000000000" pitchFamily="2" charset="0"/>
              </a:rPr>
              <a:t>Van </a:t>
            </a:r>
            <a:r>
              <a:rPr lang="en-GB" sz="1200" dirty="0" err="1">
                <a:effectLst/>
                <a:latin typeface="Poppins" panose="00000500000000000000" pitchFamily="2" charset="0"/>
                <a:ea typeface="Times New Roman" panose="02020603050405020304" pitchFamily="18" charset="0"/>
                <a:cs typeface="Poppins" panose="00000500000000000000" pitchFamily="2" charset="0"/>
              </a:rPr>
              <a:t>Maanen</a:t>
            </a:r>
            <a:r>
              <a:rPr lang="en-GB" sz="1200" dirty="0">
                <a:effectLst/>
                <a:latin typeface="Poppins" panose="00000500000000000000" pitchFamily="2" charset="0"/>
                <a:ea typeface="Times New Roman" panose="02020603050405020304" pitchFamily="18" charset="0"/>
                <a:cs typeface="Poppins" panose="00000500000000000000" pitchFamily="2" charset="0"/>
              </a:rPr>
              <a:t>, J. and Schein, E.H. (1979) ‘Toward a theory of organizational socialization’, in </a:t>
            </a:r>
            <a:r>
              <a:rPr lang="en-GB" sz="1200" dirty="0" err="1">
                <a:effectLst/>
                <a:latin typeface="Poppins" panose="00000500000000000000" pitchFamily="2" charset="0"/>
                <a:ea typeface="Times New Roman" panose="02020603050405020304" pitchFamily="18" charset="0"/>
                <a:cs typeface="Poppins" panose="00000500000000000000" pitchFamily="2" charset="0"/>
              </a:rPr>
              <a:t>Staw</a:t>
            </a:r>
            <a:r>
              <a:rPr lang="en-GB" sz="1200" dirty="0">
                <a:effectLst/>
                <a:latin typeface="Poppins" panose="00000500000000000000" pitchFamily="2" charset="0"/>
                <a:ea typeface="Times New Roman" panose="02020603050405020304" pitchFamily="18" charset="0"/>
                <a:cs typeface="Poppins" panose="00000500000000000000" pitchFamily="2" charset="0"/>
              </a:rPr>
              <a:t>, B.M. (ed.) </a:t>
            </a:r>
            <a:r>
              <a:rPr lang="en-GB" sz="1200" i="1" dirty="0">
                <a:effectLst/>
                <a:latin typeface="Poppins" panose="00000500000000000000" pitchFamily="2" charset="0"/>
                <a:ea typeface="Times New Roman" panose="02020603050405020304" pitchFamily="18" charset="0"/>
                <a:cs typeface="Poppins" panose="00000500000000000000" pitchFamily="2" charset="0"/>
              </a:rPr>
              <a:t>Research in Organizational </a:t>
            </a:r>
            <a:r>
              <a:rPr lang="en-GB" sz="1200" i="1" dirty="0" err="1">
                <a:effectLst/>
                <a:latin typeface="Poppins" panose="00000500000000000000" pitchFamily="2" charset="0"/>
                <a:ea typeface="Times New Roman" panose="02020603050405020304" pitchFamily="18" charset="0"/>
                <a:cs typeface="Poppins" panose="00000500000000000000" pitchFamily="2" charset="0"/>
              </a:rPr>
              <a:t>Behavior</a:t>
            </a:r>
            <a:r>
              <a:rPr lang="en-GB" sz="1200" dirty="0">
                <a:effectLst/>
                <a:latin typeface="Poppins" panose="00000500000000000000" pitchFamily="2" charset="0"/>
                <a:ea typeface="Times New Roman" panose="02020603050405020304" pitchFamily="18" charset="0"/>
                <a:cs typeface="Poppins" panose="00000500000000000000" pitchFamily="2" charset="0"/>
              </a:rPr>
              <a:t>. Vol. 1. Greenwich, CT: JAI Press, pp. 209–264.</a:t>
            </a:r>
            <a:endParaRPr lang="en-GB" sz="1200" dirty="0">
              <a:effectLst/>
              <a:latin typeface="Poppins" panose="00000500000000000000" pitchFamily="2" charset="0"/>
              <a:ea typeface="Calibri" panose="020F0502020204030204" pitchFamily="34" charset="0"/>
              <a:cs typeface="Poppins" panose="00000500000000000000" pitchFamily="2" charset="0"/>
            </a:endParaRPr>
          </a:p>
        </p:txBody>
      </p:sp>
    </p:spTree>
    <p:extLst>
      <p:ext uri="{BB962C8B-B14F-4D97-AF65-F5344CB8AC3E}">
        <p14:creationId xmlns:p14="http://schemas.microsoft.com/office/powerpoint/2010/main" val="2408649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2953</Words>
  <Application>Microsoft Office PowerPoint</Application>
  <PresentationFormat>Custom</PresentationFormat>
  <Paragraphs>119</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Poppins</vt:lpstr>
      <vt:lpstr>Open Sans</vt:lpstr>
      <vt:lpstr>Calibri</vt:lpstr>
      <vt:lpstr>Poppins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Organic Grocery Presentation</dc:title>
  <dcterms:created xsi:type="dcterms:W3CDTF">2006-08-16T00:00:00Z</dcterms:created>
  <dcterms:modified xsi:type="dcterms:W3CDTF">2026-02-10T15:12:19Z</dcterms:modified>
  <dc:identifier>DAHAXWcftX4</dc:identifier>
</cp:coreProperties>
</file>