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handoutMasterIdLst>
    <p:handoutMasterId r:id="rId34"/>
  </p:handoutMasterIdLst>
  <p:sldIdLst>
    <p:sldId id="256" r:id="rId2"/>
    <p:sldId id="259" r:id="rId3"/>
    <p:sldId id="310" r:id="rId4"/>
    <p:sldId id="294" r:id="rId5"/>
    <p:sldId id="275" r:id="rId6"/>
    <p:sldId id="261" r:id="rId7"/>
    <p:sldId id="272" r:id="rId8"/>
    <p:sldId id="263" r:id="rId9"/>
    <p:sldId id="295" r:id="rId10"/>
    <p:sldId id="296" r:id="rId11"/>
    <p:sldId id="298" r:id="rId12"/>
    <p:sldId id="299" r:id="rId13"/>
    <p:sldId id="301" r:id="rId14"/>
    <p:sldId id="265" r:id="rId15"/>
    <p:sldId id="268" r:id="rId16"/>
    <p:sldId id="271" r:id="rId17"/>
    <p:sldId id="257" r:id="rId18"/>
    <p:sldId id="318" r:id="rId19"/>
    <p:sldId id="306" r:id="rId20"/>
    <p:sldId id="278" r:id="rId21"/>
    <p:sldId id="284" r:id="rId22"/>
    <p:sldId id="288" r:id="rId23"/>
    <p:sldId id="280" r:id="rId24"/>
    <p:sldId id="316" r:id="rId25"/>
    <p:sldId id="289" r:id="rId26"/>
    <p:sldId id="312" r:id="rId27"/>
    <p:sldId id="317" r:id="rId28"/>
    <p:sldId id="313" r:id="rId29"/>
    <p:sldId id="314" r:id="rId30"/>
    <p:sldId id="292" r:id="rId31"/>
    <p:sldId id="304" r:id="rId32"/>
  </p:sldIdLst>
  <p:sldSz cx="9144000" cy="6858000" type="screen4x3"/>
  <p:notesSz cx="7099300" cy="10234613"/>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E3C1C6-4012-4E33-8DA2-406D9AA2EDC7}" v="1" dt="2021-08-19T14:48:31.1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53" autoAdjust="0"/>
    <p:restoredTop sz="94660"/>
  </p:normalViewPr>
  <p:slideViewPr>
    <p:cSldViewPr>
      <p:cViewPr varScale="1">
        <p:scale>
          <a:sx n="68" d="100"/>
          <a:sy n="68" d="100"/>
        </p:scale>
        <p:origin x="144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6/11/relationships/changesInfo" Target="changesInfos/changesInfo1.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holas Campion" userId="7dc06b9cbaf1b233" providerId="Windows Live" clId="Web-{13E42EB8-FD61-4745-B943-EE13C93ED4B6}"/>
    <pc:docChg chg="modSld">
      <pc:chgData name="Nicholas Campion" userId="7dc06b9cbaf1b233" providerId="Windows Live" clId="Web-{13E42EB8-FD61-4745-B943-EE13C93ED4B6}" dt="2018-10-17T09:51:32.475" v="33" actId="20577"/>
      <pc:docMkLst>
        <pc:docMk/>
      </pc:docMkLst>
      <pc:sldChg chg="modSp">
        <pc:chgData name="Nicholas Campion" userId="7dc06b9cbaf1b233" providerId="Windows Live" clId="Web-{13E42EB8-FD61-4745-B943-EE13C93ED4B6}" dt="2018-10-17T09:51:32.475" v="33" actId="20577"/>
        <pc:sldMkLst>
          <pc:docMk/>
          <pc:sldMk cId="0" sldId="310"/>
        </pc:sldMkLst>
        <pc:spChg chg="mod">
          <ac:chgData name="Nicholas Campion" userId="7dc06b9cbaf1b233" providerId="Windows Live" clId="Web-{13E42EB8-FD61-4745-B943-EE13C93ED4B6}" dt="2018-10-17T09:51:03.818" v="6" actId="20577"/>
          <ac:spMkLst>
            <pc:docMk/>
            <pc:sldMk cId="0" sldId="310"/>
            <ac:spMk id="6147" creationId="{AD02314E-A562-4EF5-BA2B-116B765BEC77}"/>
          </ac:spMkLst>
        </pc:spChg>
        <pc:spChg chg="mod">
          <ac:chgData name="Nicholas Campion" userId="7dc06b9cbaf1b233" providerId="Windows Live" clId="Web-{13E42EB8-FD61-4745-B943-EE13C93ED4B6}" dt="2018-10-17T09:51:32.475" v="33" actId="20577"/>
          <ac:spMkLst>
            <pc:docMk/>
            <pc:sldMk cId="0" sldId="310"/>
            <ac:spMk id="6148" creationId="{83A5F081-157E-43F3-8BCF-FF4CB02E0FA0}"/>
          </ac:spMkLst>
        </pc:spChg>
      </pc:sldChg>
    </pc:docChg>
  </pc:docChgLst>
  <pc:docChgLst>
    <pc:chgData name="Nicholas Campion" userId="7dc06b9cbaf1b233" providerId="LiveId" clId="{13E3C1C6-4012-4E33-8DA2-406D9AA2EDC7}"/>
    <pc:docChg chg="custSel addSld modSld">
      <pc:chgData name="Nicholas Campion" userId="7dc06b9cbaf1b233" providerId="LiveId" clId="{13E3C1C6-4012-4E33-8DA2-406D9AA2EDC7}" dt="2021-08-19T14:48:31.172" v="15" actId="1076"/>
      <pc:docMkLst>
        <pc:docMk/>
      </pc:docMkLst>
      <pc:sldChg chg="modSp mod">
        <pc:chgData name="Nicholas Campion" userId="7dc06b9cbaf1b233" providerId="LiveId" clId="{13E3C1C6-4012-4E33-8DA2-406D9AA2EDC7}" dt="2021-08-19T14:48:31.172" v="15" actId="1076"/>
        <pc:sldMkLst>
          <pc:docMk/>
          <pc:sldMk cId="0" sldId="294"/>
        </pc:sldMkLst>
        <pc:spChg chg="mod">
          <ac:chgData name="Nicholas Campion" userId="7dc06b9cbaf1b233" providerId="LiveId" clId="{13E3C1C6-4012-4E33-8DA2-406D9AA2EDC7}" dt="2021-08-19T14:48:28.533" v="14" actId="20577"/>
          <ac:spMkLst>
            <pc:docMk/>
            <pc:sldMk cId="0" sldId="294"/>
            <ac:spMk id="7171" creationId="{888D0AAA-749F-481A-BEE2-61AC42E0DD4A}"/>
          </ac:spMkLst>
        </pc:spChg>
        <pc:picChg chg="mod">
          <ac:chgData name="Nicholas Campion" userId="7dc06b9cbaf1b233" providerId="LiveId" clId="{13E3C1C6-4012-4E33-8DA2-406D9AA2EDC7}" dt="2021-08-19T14:48:31.172" v="15" actId="1076"/>
          <ac:picMkLst>
            <pc:docMk/>
            <pc:sldMk cId="0" sldId="294"/>
            <ac:picMk id="7174" creationId="{8CB56C15-8ED2-4EB4-843C-1FF9F066F2EC}"/>
          </ac:picMkLst>
        </pc:picChg>
      </pc:sldChg>
      <pc:sldChg chg="addSp delSp modSp new mod modClrScheme chgLayout">
        <pc:chgData name="Nicholas Campion" userId="7dc06b9cbaf1b233" providerId="LiveId" clId="{13E3C1C6-4012-4E33-8DA2-406D9AA2EDC7}" dt="2021-08-19T14:37:27.164" v="2"/>
        <pc:sldMkLst>
          <pc:docMk/>
          <pc:sldMk cId="3968837948" sldId="318"/>
        </pc:sldMkLst>
        <pc:spChg chg="del mod ord">
          <ac:chgData name="Nicholas Campion" userId="7dc06b9cbaf1b233" providerId="LiveId" clId="{13E3C1C6-4012-4E33-8DA2-406D9AA2EDC7}" dt="2021-08-19T14:37:21.145" v="1" actId="700"/>
          <ac:spMkLst>
            <pc:docMk/>
            <pc:sldMk cId="3968837948" sldId="318"/>
            <ac:spMk id="2" creationId="{24B33831-8B48-41AA-AF6B-F76FBDBE1292}"/>
          </ac:spMkLst>
        </pc:spChg>
        <pc:spChg chg="del mod ord">
          <ac:chgData name="Nicholas Campion" userId="7dc06b9cbaf1b233" providerId="LiveId" clId="{13E3C1C6-4012-4E33-8DA2-406D9AA2EDC7}" dt="2021-08-19T14:37:21.145" v="1" actId="700"/>
          <ac:spMkLst>
            <pc:docMk/>
            <pc:sldMk cId="3968837948" sldId="318"/>
            <ac:spMk id="3" creationId="{8FB4889F-6C6A-4A02-A810-39105D280C4B}"/>
          </ac:spMkLst>
        </pc:spChg>
        <pc:spChg chg="del">
          <ac:chgData name="Nicholas Campion" userId="7dc06b9cbaf1b233" providerId="LiveId" clId="{13E3C1C6-4012-4E33-8DA2-406D9AA2EDC7}" dt="2021-08-19T14:37:21.145" v="1" actId="700"/>
          <ac:spMkLst>
            <pc:docMk/>
            <pc:sldMk cId="3968837948" sldId="318"/>
            <ac:spMk id="4" creationId="{812ADCB3-1183-4912-A943-BE95777A8C13}"/>
          </ac:spMkLst>
        </pc:spChg>
        <pc:spChg chg="add mod ord">
          <ac:chgData name="Nicholas Campion" userId="7dc06b9cbaf1b233" providerId="LiveId" clId="{13E3C1C6-4012-4E33-8DA2-406D9AA2EDC7}" dt="2021-08-19T14:37:21.145" v="1" actId="700"/>
          <ac:spMkLst>
            <pc:docMk/>
            <pc:sldMk cId="3968837948" sldId="318"/>
            <ac:spMk id="5" creationId="{DED8D44F-8260-4F82-950A-F7151A533F0A}"/>
          </ac:spMkLst>
        </pc:spChg>
        <pc:spChg chg="add mod ord">
          <ac:chgData name="Nicholas Campion" userId="7dc06b9cbaf1b233" providerId="LiveId" clId="{13E3C1C6-4012-4E33-8DA2-406D9AA2EDC7}" dt="2021-08-19T14:37:27.164" v="2"/>
          <ac:spMkLst>
            <pc:docMk/>
            <pc:sldMk cId="3968837948" sldId="318"/>
            <ac:spMk id="6" creationId="{873DA962-F481-4126-9822-C131BAE444F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9AAC8EF-DC89-4C25-AA83-3DDA61219A1E}"/>
              </a:ext>
            </a:extLst>
          </p:cNvPr>
          <p:cNvSpPr>
            <a:spLocks noGrp="1"/>
          </p:cNvSpPr>
          <p:nvPr>
            <p:ph type="hdr" sz="quarter"/>
          </p:nvPr>
        </p:nvSpPr>
        <p:spPr>
          <a:xfrm>
            <a:off x="0" y="0"/>
            <a:ext cx="3076575" cy="511175"/>
          </a:xfrm>
          <a:prstGeom prst="rect">
            <a:avLst/>
          </a:prstGeom>
        </p:spPr>
        <p:txBody>
          <a:bodyPr vert="horz" lIns="91440" tIns="45720" rIns="91440" bIns="45720" rtlCol="0"/>
          <a:lstStyle>
            <a:lvl1pPr algn="l" eaLnBrk="1" hangingPunct="1">
              <a:defRPr sz="1200">
                <a:latin typeface="Arial" charset="0"/>
                <a:cs typeface="+mn-cs"/>
              </a:defRPr>
            </a:lvl1pPr>
          </a:lstStyle>
          <a:p>
            <a:pPr>
              <a:defRPr/>
            </a:pPr>
            <a:endParaRPr lang="en-GB"/>
          </a:p>
        </p:txBody>
      </p:sp>
      <p:sp>
        <p:nvSpPr>
          <p:cNvPr id="3" name="Date Placeholder 2">
            <a:extLst>
              <a:ext uri="{FF2B5EF4-FFF2-40B4-BE49-F238E27FC236}">
                <a16:creationId xmlns:a16="http://schemas.microsoft.com/office/drawing/2014/main" id="{18E75122-BAE3-4CCA-8CD3-77B0F1D06A12}"/>
              </a:ext>
            </a:extLst>
          </p:cNvPr>
          <p:cNvSpPr>
            <a:spLocks noGrp="1"/>
          </p:cNvSpPr>
          <p:nvPr>
            <p:ph type="dt" sz="quarter" idx="1"/>
          </p:nvPr>
        </p:nvSpPr>
        <p:spPr>
          <a:xfrm>
            <a:off x="4021138" y="0"/>
            <a:ext cx="3076575" cy="511175"/>
          </a:xfrm>
          <a:prstGeom prst="rect">
            <a:avLst/>
          </a:prstGeom>
        </p:spPr>
        <p:txBody>
          <a:bodyPr vert="horz" lIns="91440" tIns="45720" rIns="91440" bIns="45720" rtlCol="0"/>
          <a:lstStyle>
            <a:lvl1pPr algn="r" eaLnBrk="1" hangingPunct="1">
              <a:defRPr sz="1200">
                <a:latin typeface="Arial" charset="0"/>
                <a:cs typeface="+mn-cs"/>
              </a:defRPr>
            </a:lvl1pPr>
          </a:lstStyle>
          <a:p>
            <a:pPr>
              <a:defRPr/>
            </a:pPr>
            <a:fld id="{D7321C4B-2A7B-4653-9A25-E49087FE258D}" type="datetimeFigureOut">
              <a:rPr lang="en-US"/>
              <a:pPr>
                <a:defRPr/>
              </a:pPr>
              <a:t>8/19/2021</a:t>
            </a:fld>
            <a:endParaRPr lang="en-GB"/>
          </a:p>
        </p:txBody>
      </p:sp>
      <p:sp>
        <p:nvSpPr>
          <p:cNvPr id="4" name="Footer Placeholder 3">
            <a:extLst>
              <a:ext uri="{FF2B5EF4-FFF2-40B4-BE49-F238E27FC236}">
                <a16:creationId xmlns:a16="http://schemas.microsoft.com/office/drawing/2014/main" id="{1580C9D9-5F73-44B1-B956-90876E1D0370}"/>
              </a:ext>
            </a:extLst>
          </p:cNvPr>
          <p:cNvSpPr>
            <a:spLocks noGrp="1"/>
          </p:cNvSpPr>
          <p:nvPr>
            <p:ph type="ftr" sz="quarter" idx="2"/>
          </p:nvPr>
        </p:nvSpPr>
        <p:spPr>
          <a:xfrm>
            <a:off x="0" y="9721850"/>
            <a:ext cx="3076575" cy="511175"/>
          </a:xfrm>
          <a:prstGeom prst="rect">
            <a:avLst/>
          </a:prstGeom>
        </p:spPr>
        <p:txBody>
          <a:bodyPr vert="horz" lIns="91440" tIns="45720" rIns="91440" bIns="45720" rtlCol="0" anchor="b"/>
          <a:lstStyle>
            <a:lvl1pPr algn="l" eaLnBrk="1" hangingPunct="1">
              <a:defRPr sz="1200">
                <a:latin typeface="Arial" charset="0"/>
                <a:cs typeface="+mn-cs"/>
              </a:defRPr>
            </a:lvl1pPr>
          </a:lstStyle>
          <a:p>
            <a:pPr>
              <a:defRPr/>
            </a:pPr>
            <a:endParaRPr lang="en-GB"/>
          </a:p>
        </p:txBody>
      </p:sp>
      <p:sp>
        <p:nvSpPr>
          <p:cNvPr id="5" name="Slide Number Placeholder 4">
            <a:extLst>
              <a:ext uri="{FF2B5EF4-FFF2-40B4-BE49-F238E27FC236}">
                <a16:creationId xmlns:a16="http://schemas.microsoft.com/office/drawing/2014/main" id="{A5D28C5D-14FB-4FE3-B6FD-92DE3A5DEFE3}"/>
              </a:ext>
            </a:extLst>
          </p:cNvPr>
          <p:cNvSpPr>
            <a:spLocks noGrp="1"/>
          </p:cNvSpPr>
          <p:nvPr>
            <p:ph type="sldNum" sz="quarter" idx="3"/>
          </p:nvPr>
        </p:nvSpPr>
        <p:spPr>
          <a:xfrm>
            <a:off x="4021138" y="9721850"/>
            <a:ext cx="3076575" cy="511175"/>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708D2D00-7665-4825-9855-48670A61266C}"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72B3B44-1AF8-4BEC-8FD7-10131714D154}"/>
              </a:ext>
            </a:extLst>
          </p:cNvPr>
          <p:cNvSpPr>
            <a:spLocks noGrp="1"/>
          </p:cNvSpPr>
          <p:nvPr>
            <p:ph type="hdr" sz="quarter"/>
          </p:nvPr>
        </p:nvSpPr>
        <p:spPr>
          <a:xfrm>
            <a:off x="0" y="0"/>
            <a:ext cx="3076575" cy="511175"/>
          </a:xfrm>
          <a:prstGeom prst="rect">
            <a:avLst/>
          </a:prstGeom>
        </p:spPr>
        <p:txBody>
          <a:bodyPr vert="horz" lIns="91440" tIns="45720" rIns="91440" bIns="45720" rtlCol="0"/>
          <a:lstStyle>
            <a:lvl1pPr algn="l" eaLnBrk="1" hangingPunct="1">
              <a:defRPr sz="1200">
                <a:latin typeface="Arial" charset="0"/>
                <a:cs typeface="+mn-cs"/>
              </a:defRPr>
            </a:lvl1pPr>
          </a:lstStyle>
          <a:p>
            <a:pPr>
              <a:defRPr/>
            </a:pPr>
            <a:endParaRPr lang="en-GB"/>
          </a:p>
        </p:txBody>
      </p:sp>
      <p:sp>
        <p:nvSpPr>
          <p:cNvPr id="3" name="Date Placeholder 2">
            <a:extLst>
              <a:ext uri="{FF2B5EF4-FFF2-40B4-BE49-F238E27FC236}">
                <a16:creationId xmlns:a16="http://schemas.microsoft.com/office/drawing/2014/main" id="{32400886-5623-46FB-8EEB-3A381E5AA0F9}"/>
              </a:ext>
            </a:extLst>
          </p:cNvPr>
          <p:cNvSpPr>
            <a:spLocks noGrp="1"/>
          </p:cNvSpPr>
          <p:nvPr>
            <p:ph type="dt" idx="1"/>
          </p:nvPr>
        </p:nvSpPr>
        <p:spPr>
          <a:xfrm>
            <a:off x="4021138" y="0"/>
            <a:ext cx="3076575" cy="511175"/>
          </a:xfrm>
          <a:prstGeom prst="rect">
            <a:avLst/>
          </a:prstGeom>
        </p:spPr>
        <p:txBody>
          <a:bodyPr vert="horz" lIns="91440" tIns="45720" rIns="91440" bIns="45720" rtlCol="0"/>
          <a:lstStyle>
            <a:lvl1pPr algn="r" eaLnBrk="1" hangingPunct="1">
              <a:defRPr sz="1200">
                <a:latin typeface="Arial" charset="0"/>
                <a:cs typeface="+mn-cs"/>
              </a:defRPr>
            </a:lvl1pPr>
          </a:lstStyle>
          <a:p>
            <a:pPr>
              <a:defRPr/>
            </a:pPr>
            <a:fld id="{A36F5A3A-6FB6-4F19-8BAB-58E09B70DC3D}" type="datetimeFigureOut">
              <a:rPr lang="en-GB"/>
              <a:pPr>
                <a:defRPr/>
              </a:pPr>
              <a:t>19/08/2021</a:t>
            </a:fld>
            <a:endParaRPr lang="en-GB"/>
          </a:p>
        </p:txBody>
      </p:sp>
      <p:sp>
        <p:nvSpPr>
          <p:cNvPr id="4" name="Slide Image Placeholder 3">
            <a:extLst>
              <a:ext uri="{FF2B5EF4-FFF2-40B4-BE49-F238E27FC236}">
                <a16:creationId xmlns:a16="http://schemas.microsoft.com/office/drawing/2014/main" id="{3D4AC6C2-D332-4BAA-AC74-B24B56D7F820}"/>
              </a:ext>
            </a:extLst>
          </p:cNvPr>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5CF2E9AE-9007-4EC5-953B-42A116DA11A8}"/>
              </a:ext>
            </a:extLst>
          </p:cNvPr>
          <p:cNvSpPr>
            <a:spLocks noGrp="1"/>
          </p:cNvSpPr>
          <p:nvPr>
            <p:ph type="body" sz="quarter" idx="3"/>
          </p:nvPr>
        </p:nvSpPr>
        <p:spPr>
          <a:xfrm>
            <a:off x="709613" y="4860925"/>
            <a:ext cx="5680075" cy="460533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E031E0EA-17D0-4546-933D-0DC034A2826E}"/>
              </a:ext>
            </a:extLst>
          </p:cNvPr>
          <p:cNvSpPr>
            <a:spLocks noGrp="1"/>
          </p:cNvSpPr>
          <p:nvPr>
            <p:ph type="ftr" sz="quarter" idx="4"/>
          </p:nvPr>
        </p:nvSpPr>
        <p:spPr>
          <a:xfrm>
            <a:off x="0" y="9721850"/>
            <a:ext cx="3076575" cy="511175"/>
          </a:xfrm>
          <a:prstGeom prst="rect">
            <a:avLst/>
          </a:prstGeom>
        </p:spPr>
        <p:txBody>
          <a:bodyPr vert="horz" lIns="91440" tIns="45720" rIns="91440" bIns="45720" rtlCol="0" anchor="b"/>
          <a:lstStyle>
            <a:lvl1pPr algn="l" eaLnBrk="1" hangingPunct="1">
              <a:defRPr sz="1200">
                <a:latin typeface="Arial" charset="0"/>
                <a:cs typeface="+mn-cs"/>
              </a:defRPr>
            </a:lvl1pPr>
          </a:lstStyle>
          <a:p>
            <a:pPr>
              <a:defRPr/>
            </a:pPr>
            <a:endParaRPr lang="en-GB"/>
          </a:p>
        </p:txBody>
      </p:sp>
      <p:sp>
        <p:nvSpPr>
          <p:cNvPr id="7" name="Slide Number Placeholder 6">
            <a:extLst>
              <a:ext uri="{FF2B5EF4-FFF2-40B4-BE49-F238E27FC236}">
                <a16:creationId xmlns:a16="http://schemas.microsoft.com/office/drawing/2014/main" id="{6DAB1252-FE3B-4769-A0CA-4622258B8968}"/>
              </a:ext>
            </a:extLst>
          </p:cNvPr>
          <p:cNvSpPr>
            <a:spLocks noGrp="1"/>
          </p:cNvSpPr>
          <p:nvPr>
            <p:ph type="sldNum" sz="quarter" idx="5"/>
          </p:nvPr>
        </p:nvSpPr>
        <p:spPr>
          <a:xfrm>
            <a:off x="4021138" y="9721850"/>
            <a:ext cx="3076575" cy="511175"/>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A90A8AAB-8277-4E05-A91C-17AC787C6FA4}"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a:extLst>
              <a:ext uri="{FF2B5EF4-FFF2-40B4-BE49-F238E27FC236}">
                <a16:creationId xmlns:a16="http://schemas.microsoft.com/office/drawing/2014/main" id="{41BA5651-E6DD-49B3-954F-8337BD4BA94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B599BC5-3CAC-404E-BE3E-11B8D9E3CF01}" type="slidenum">
              <a:rPr lang="en-US" altLang="en-US"/>
              <a:pPr/>
              <a:t>4</a:t>
            </a:fld>
            <a:endParaRPr lang="en-US" altLang="en-US"/>
          </a:p>
        </p:txBody>
      </p:sp>
      <p:sp>
        <p:nvSpPr>
          <p:cNvPr id="32771" name="Rectangle 2">
            <a:extLst>
              <a:ext uri="{FF2B5EF4-FFF2-40B4-BE49-F238E27FC236}">
                <a16:creationId xmlns:a16="http://schemas.microsoft.com/office/drawing/2014/main" id="{5A306C66-F8D3-4C80-8A48-E0A1C3DD78D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2" name="Rectangle 3">
            <a:extLst>
              <a:ext uri="{FF2B5EF4-FFF2-40B4-BE49-F238E27FC236}">
                <a16:creationId xmlns:a16="http://schemas.microsoft.com/office/drawing/2014/main" id="{43D77510-4C10-43AE-9A62-7A0DBE9457A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61FE1503-DE40-4D58-A9FC-71BE8B5CBCE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1D0763B-1387-4F95-A2A4-7D2BC195ABF5}" type="slidenum">
              <a:rPr lang="en-US" altLang="en-US"/>
              <a:pPr/>
              <a:t>12</a:t>
            </a:fld>
            <a:endParaRPr lang="en-US" altLang="en-US"/>
          </a:p>
        </p:txBody>
      </p:sp>
      <p:sp>
        <p:nvSpPr>
          <p:cNvPr id="33795" name="Rectangle 2">
            <a:extLst>
              <a:ext uri="{FF2B5EF4-FFF2-40B4-BE49-F238E27FC236}">
                <a16:creationId xmlns:a16="http://schemas.microsoft.com/office/drawing/2014/main" id="{2904EC4F-9762-45C3-9B8D-5E3167B6E47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6" name="Rectangle 3">
            <a:extLst>
              <a:ext uri="{FF2B5EF4-FFF2-40B4-BE49-F238E27FC236}">
                <a16:creationId xmlns:a16="http://schemas.microsoft.com/office/drawing/2014/main" id="{9DD677F8-24E0-4AEB-B757-E7B86772158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9CFDE171-5B3C-4A7E-9DC1-F06AA599770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E0123C4-7491-4EC4-9D54-AA9B97768FD2}" type="slidenum">
              <a:rPr lang="en-US" altLang="en-US"/>
              <a:pPr/>
              <a:t>13</a:t>
            </a:fld>
            <a:endParaRPr lang="en-US" altLang="en-US"/>
          </a:p>
        </p:txBody>
      </p:sp>
      <p:sp>
        <p:nvSpPr>
          <p:cNvPr id="34819" name="Rectangle 2">
            <a:extLst>
              <a:ext uri="{FF2B5EF4-FFF2-40B4-BE49-F238E27FC236}">
                <a16:creationId xmlns:a16="http://schemas.microsoft.com/office/drawing/2014/main" id="{CD9918DD-2025-40A9-AB6A-B33DE0025F6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20" name="Rectangle 3">
            <a:extLst>
              <a:ext uri="{FF2B5EF4-FFF2-40B4-BE49-F238E27FC236}">
                <a16:creationId xmlns:a16="http://schemas.microsoft.com/office/drawing/2014/main" id="{EA6CB880-D1D3-4273-B7B1-32D7E443577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p:spPr>
        <p:txBody>
          <a:bodyPr/>
          <a:lstStyle/>
          <a:p>
            <a:fld id="{851E5FE5-06AE-402C-90DF-F4F5E4666BC2}" type="slidenum">
              <a:rPr lang="en-US" smtClean="0">
                <a:latin typeface="Arial" charset="0"/>
              </a:rPr>
              <a:pPr/>
              <a:t>27</a:t>
            </a:fld>
            <a:endParaRPr lang="en-US">
              <a:latin typeface="Arial" charset="0"/>
            </a:endParaRPr>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ln/>
        </p:spPr>
        <p:txBody>
          <a:bodyPr/>
          <a:lstStyle/>
          <a:p>
            <a:pPr eaLnBrk="1" hangingPunct="1"/>
            <a:endParaRPr lang="en-US">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0B744F05-44FF-4576-B760-2D606A664395}"/>
              </a:ext>
            </a:extLst>
          </p:cNvPr>
          <p:cNvSpPr>
            <a:spLocks noGrp="1"/>
          </p:cNvSpPr>
          <p:nvPr>
            <p:ph type="dt" sz="half" idx="10"/>
          </p:nvPr>
        </p:nvSpPr>
        <p:spPr/>
        <p:txBody>
          <a:bodyPr/>
          <a:lstStyle>
            <a:lvl1pPr>
              <a:defRPr/>
            </a:lvl1pPr>
          </a:lstStyle>
          <a:p>
            <a:pPr>
              <a:defRPr/>
            </a:pPr>
            <a:fld id="{4B4B7881-F9D5-49B8-993B-2FC083FD78A7}" type="datetimeFigureOut">
              <a:rPr lang="en-US"/>
              <a:pPr>
                <a:defRPr/>
              </a:pPr>
              <a:t>8/19/2021</a:t>
            </a:fld>
            <a:endParaRPr lang="en-US"/>
          </a:p>
        </p:txBody>
      </p:sp>
      <p:sp>
        <p:nvSpPr>
          <p:cNvPr id="5" name="Footer Placeholder 4">
            <a:extLst>
              <a:ext uri="{FF2B5EF4-FFF2-40B4-BE49-F238E27FC236}">
                <a16:creationId xmlns:a16="http://schemas.microsoft.com/office/drawing/2014/main" id="{C1AA4261-7C8E-4572-B3ED-4370BE59308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BB03E62-1FC2-4401-AE50-32FBF95A5EC4}"/>
              </a:ext>
            </a:extLst>
          </p:cNvPr>
          <p:cNvSpPr>
            <a:spLocks noGrp="1"/>
          </p:cNvSpPr>
          <p:nvPr>
            <p:ph type="sldNum" sz="quarter" idx="12"/>
          </p:nvPr>
        </p:nvSpPr>
        <p:spPr/>
        <p:txBody>
          <a:bodyPr/>
          <a:lstStyle>
            <a:lvl1pPr>
              <a:defRPr/>
            </a:lvl1pPr>
          </a:lstStyle>
          <a:p>
            <a:fld id="{942D6442-0016-4452-95D9-8701D5FC8002}" type="slidenum">
              <a:rPr lang="en-US" altLang="en-US"/>
              <a:pPr/>
              <a:t>‹#›</a:t>
            </a:fld>
            <a:endParaRPr lang="en-US" altLang="en-US"/>
          </a:p>
        </p:txBody>
      </p:sp>
    </p:spTree>
    <p:extLst>
      <p:ext uri="{BB962C8B-B14F-4D97-AF65-F5344CB8AC3E}">
        <p14:creationId xmlns:p14="http://schemas.microsoft.com/office/powerpoint/2010/main" val="11242630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7C1CAB-7797-450C-AD25-BE02E8F67F2D}"/>
              </a:ext>
            </a:extLst>
          </p:cNvPr>
          <p:cNvSpPr>
            <a:spLocks noGrp="1"/>
          </p:cNvSpPr>
          <p:nvPr>
            <p:ph type="dt" sz="half" idx="10"/>
          </p:nvPr>
        </p:nvSpPr>
        <p:spPr/>
        <p:txBody>
          <a:bodyPr/>
          <a:lstStyle>
            <a:lvl1pPr>
              <a:defRPr/>
            </a:lvl1pPr>
          </a:lstStyle>
          <a:p>
            <a:pPr>
              <a:defRPr/>
            </a:pPr>
            <a:fld id="{A6BA0EBD-0603-4AB6-ACB8-A4C94447AFBB}" type="datetimeFigureOut">
              <a:rPr lang="en-US"/>
              <a:pPr>
                <a:defRPr/>
              </a:pPr>
              <a:t>8/19/2021</a:t>
            </a:fld>
            <a:endParaRPr lang="en-US"/>
          </a:p>
        </p:txBody>
      </p:sp>
      <p:sp>
        <p:nvSpPr>
          <p:cNvPr id="5" name="Footer Placeholder 4">
            <a:extLst>
              <a:ext uri="{FF2B5EF4-FFF2-40B4-BE49-F238E27FC236}">
                <a16:creationId xmlns:a16="http://schemas.microsoft.com/office/drawing/2014/main" id="{2647C232-C94B-4E6E-A0F9-46E21E9712E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30055386-3D12-42FE-9591-651099FD5FCB}"/>
              </a:ext>
            </a:extLst>
          </p:cNvPr>
          <p:cNvSpPr>
            <a:spLocks noGrp="1"/>
          </p:cNvSpPr>
          <p:nvPr>
            <p:ph type="sldNum" sz="quarter" idx="12"/>
          </p:nvPr>
        </p:nvSpPr>
        <p:spPr/>
        <p:txBody>
          <a:bodyPr/>
          <a:lstStyle>
            <a:lvl1pPr>
              <a:defRPr/>
            </a:lvl1pPr>
          </a:lstStyle>
          <a:p>
            <a:fld id="{1F993D86-DDF6-452C-8015-49E97B945A59}" type="slidenum">
              <a:rPr lang="en-US" altLang="en-US"/>
              <a:pPr/>
              <a:t>‹#›</a:t>
            </a:fld>
            <a:endParaRPr lang="en-US" altLang="en-US"/>
          </a:p>
        </p:txBody>
      </p:sp>
    </p:spTree>
    <p:extLst>
      <p:ext uri="{BB962C8B-B14F-4D97-AF65-F5344CB8AC3E}">
        <p14:creationId xmlns:p14="http://schemas.microsoft.com/office/powerpoint/2010/main" val="271000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9296398-46FF-44FC-9565-D6032D7DF96B}"/>
              </a:ext>
            </a:extLst>
          </p:cNvPr>
          <p:cNvSpPr>
            <a:spLocks noGrp="1"/>
          </p:cNvSpPr>
          <p:nvPr>
            <p:ph type="dt" sz="half" idx="10"/>
          </p:nvPr>
        </p:nvSpPr>
        <p:spPr/>
        <p:txBody>
          <a:bodyPr/>
          <a:lstStyle>
            <a:lvl1pPr>
              <a:defRPr/>
            </a:lvl1pPr>
          </a:lstStyle>
          <a:p>
            <a:pPr>
              <a:defRPr/>
            </a:pPr>
            <a:fld id="{BCE2F3C0-5B07-49AD-8437-E54970FE9AB3}" type="datetimeFigureOut">
              <a:rPr lang="en-US"/>
              <a:pPr>
                <a:defRPr/>
              </a:pPr>
              <a:t>8/19/2021</a:t>
            </a:fld>
            <a:endParaRPr lang="en-US"/>
          </a:p>
        </p:txBody>
      </p:sp>
      <p:sp>
        <p:nvSpPr>
          <p:cNvPr id="5" name="Footer Placeholder 4">
            <a:extLst>
              <a:ext uri="{FF2B5EF4-FFF2-40B4-BE49-F238E27FC236}">
                <a16:creationId xmlns:a16="http://schemas.microsoft.com/office/drawing/2014/main" id="{56F88192-692C-401C-A451-5A33E620F77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E24DAEB-C63E-43E1-993A-D263C9BEDCDD}"/>
              </a:ext>
            </a:extLst>
          </p:cNvPr>
          <p:cNvSpPr>
            <a:spLocks noGrp="1"/>
          </p:cNvSpPr>
          <p:nvPr>
            <p:ph type="sldNum" sz="quarter" idx="12"/>
          </p:nvPr>
        </p:nvSpPr>
        <p:spPr/>
        <p:txBody>
          <a:bodyPr/>
          <a:lstStyle>
            <a:lvl1pPr>
              <a:defRPr/>
            </a:lvl1pPr>
          </a:lstStyle>
          <a:p>
            <a:fld id="{D4415991-D03B-4C40-8CDD-A1829B2F477F}" type="slidenum">
              <a:rPr lang="en-US" altLang="en-US"/>
              <a:pPr/>
              <a:t>‹#›</a:t>
            </a:fld>
            <a:endParaRPr lang="en-US" altLang="en-US"/>
          </a:p>
        </p:txBody>
      </p:sp>
    </p:spTree>
    <p:extLst>
      <p:ext uri="{BB962C8B-B14F-4D97-AF65-F5344CB8AC3E}">
        <p14:creationId xmlns:p14="http://schemas.microsoft.com/office/powerpoint/2010/main" val="35054113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7136E3B6-68A0-4567-AD6E-018AF94E5F34}"/>
              </a:ext>
            </a:extLst>
          </p:cNvPr>
          <p:cNvSpPr>
            <a:spLocks noGrp="1"/>
          </p:cNvSpPr>
          <p:nvPr>
            <p:ph type="dt" sz="half" idx="10"/>
          </p:nvPr>
        </p:nvSpPr>
        <p:spPr/>
        <p:txBody>
          <a:bodyPr/>
          <a:lstStyle>
            <a:lvl1pPr>
              <a:defRPr/>
            </a:lvl1pPr>
          </a:lstStyle>
          <a:p>
            <a:pPr>
              <a:defRPr/>
            </a:pPr>
            <a:fld id="{1B444CBF-632E-42B8-976B-8D2292B743B2}" type="datetimeFigureOut">
              <a:rPr lang="en-US"/>
              <a:pPr>
                <a:defRPr/>
              </a:pPr>
              <a:t>8/19/2021</a:t>
            </a:fld>
            <a:endParaRPr lang="en-US"/>
          </a:p>
        </p:txBody>
      </p:sp>
      <p:sp>
        <p:nvSpPr>
          <p:cNvPr id="6" name="Footer Placeholder 4">
            <a:extLst>
              <a:ext uri="{FF2B5EF4-FFF2-40B4-BE49-F238E27FC236}">
                <a16:creationId xmlns:a16="http://schemas.microsoft.com/office/drawing/2014/main" id="{BBB4A672-5A18-4367-999F-B82E227AF491}"/>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1B11CB6E-1B38-4E9F-B04C-C39B552C6DF4}"/>
              </a:ext>
            </a:extLst>
          </p:cNvPr>
          <p:cNvSpPr>
            <a:spLocks noGrp="1"/>
          </p:cNvSpPr>
          <p:nvPr>
            <p:ph type="sldNum" sz="quarter" idx="12"/>
          </p:nvPr>
        </p:nvSpPr>
        <p:spPr/>
        <p:txBody>
          <a:bodyPr/>
          <a:lstStyle>
            <a:lvl1pPr>
              <a:defRPr/>
            </a:lvl1pPr>
          </a:lstStyle>
          <a:p>
            <a:fld id="{44697184-68DD-4E8A-8F07-4531C940B0D2}" type="slidenum">
              <a:rPr lang="en-US" altLang="en-US"/>
              <a:pPr/>
              <a:t>‹#›</a:t>
            </a:fld>
            <a:endParaRPr lang="en-US" altLang="en-US"/>
          </a:p>
        </p:txBody>
      </p:sp>
    </p:spTree>
    <p:extLst>
      <p:ext uri="{BB962C8B-B14F-4D97-AF65-F5344CB8AC3E}">
        <p14:creationId xmlns:p14="http://schemas.microsoft.com/office/powerpoint/2010/main" val="25967154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C6536BEB-4610-4223-8F54-26467125FD8F}"/>
              </a:ext>
            </a:extLst>
          </p:cNvPr>
          <p:cNvSpPr>
            <a:spLocks noGrp="1"/>
          </p:cNvSpPr>
          <p:nvPr>
            <p:ph type="dt" sz="half" idx="10"/>
          </p:nvPr>
        </p:nvSpPr>
        <p:spPr/>
        <p:txBody>
          <a:bodyPr/>
          <a:lstStyle>
            <a:lvl1pPr>
              <a:defRPr/>
            </a:lvl1pPr>
          </a:lstStyle>
          <a:p>
            <a:pPr>
              <a:defRPr/>
            </a:pPr>
            <a:fld id="{F6E19943-B016-445B-A955-D1178C51E581}" type="datetimeFigureOut">
              <a:rPr lang="en-US"/>
              <a:pPr>
                <a:defRPr/>
              </a:pPr>
              <a:t>8/19/2021</a:t>
            </a:fld>
            <a:endParaRPr lang="en-US"/>
          </a:p>
        </p:txBody>
      </p:sp>
      <p:sp>
        <p:nvSpPr>
          <p:cNvPr id="8" name="Footer Placeholder 4">
            <a:extLst>
              <a:ext uri="{FF2B5EF4-FFF2-40B4-BE49-F238E27FC236}">
                <a16:creationId xmlns:a16="http://schemas.microsoft.com/office/drawing/2014/main" id="{A2DA3681-3860-4AA6-9A85-A18EBDE21A73}"/>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955B89A2-D2FB-4433-A8EB-D1C0708A2DE3}"/>
              </a:ext>
            </a:extLst>
          </p:cNvPr>
          <p:cNvSpPr>
            <a:spLocks noGrp="1"/>
          </p:cNvSpPr>
          <p:nvPr>
            <p:ph type="sldNum" sz="quarter" idx="12"/>
          </p:nvPr>
        </p:nvSpPr>
        <p:spPr/>
        <p:txBody>
          <a:bodyPr/>
          <a:lstStyle>
            <a:lvl1pPr>
              <a:defRPr/>
            </a:lvl1pPr>
          </a:lstStyle>
          <a:p>
            <a:fld id="{A3968242-039B-4584-AAAD-9773B78A50BC}" type="slidenum">
              <a:rPr lang="en-US" altLang="en-US"/>
              <a:pPr/>
              <a:t>‹#›</a:t>
            </a:fld>
            <a:endParaRPr lang="en-US" altLang="en-US"/>
          </a:p>
        </p:txBody>
      </p:sp>
    </p:spTree>
    <p:extLst>
      <p:ext uri="{BB962C8B-B14F-4D97-AF65-F5344CB8AC3E}">
        <p14:creationId xmlns:p14="http://schemas.microsoft.com/office/powerpoint/2010/main" val="28971796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578F005C-3276-46D0-9EA9-CBAD923A4715}"/>
              </a:ext>
            </a:extLst>
          </p:cNvPr>
          <p:cNvSpPr>
            <a:spLocks noGrp="1"/>
          </p:cNvSpPr>
          <p:nvPr>
            <p:ph type="dt" sz="half" idx="10"/>
          </p:nvPr>
        </p:nvSpPr>
        <p:spPr/>
        <p:txBody>
          <a:bodyPr/>
          <a:lstStyle>
            <a:lvl1pPr>
              <a:defRPr/>
            </a:lvl1pPr>
          </a:lstStyle>
          <a:p>
            <a:pPr>
              <a:defRPr/>
            </a:pPr>
            <a:fld id="{69EADED5-41BA-4C83-B698-59E06EDA2963}" type="datetimeFigureOut">
              <a:rPr lang="en-US"/>
              <a:pPr>
                <a:defRPr/>
              </a:pPr>
              <a:t>8/19/2021</a:t>
            </a:fld>
            <a:endParaRPr lang="en-US"/>
          </a:p>
        </p:txBody>
      </p:sp>
      <p:sp>
        <p:nvSpPr>
          <p:cNvPr id="4" name="Footer Placeholder 4">
            <a:extLst>
              <a:ext uri="{FF2B5EF4-FFF2-40B4-BE49-F238E27FC236}">
                <a16:creationId xmlns:a16="http://schemas.microsoft.com/office/drawing/2014/main" id="{3B465A20-A060-4DD2-92FB-30AE7916DCC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91F6FF14-C0C4-49ED-A78C-2C9319D71A74}"/>
              </a:ext>
            </a:extLst>
          </p:cNvPr>
          <p:cNvSpPr>
            <a:spLocks noGrp="1"/>
          </p:cNvSpPr>
          <p:nvPr>
            <p:ph type="sldNum" sz="quarter" idx="12"/>
          </p:nvPr>
        </p:nvSpPr>
        <p:spPr/>
        <p:txBody>
          <a:bodyPr/>
          <a:lstStyle>
            <a:lvl1pPr>
              <a:defRPr/>
            </a:lvl1pPr>
          </a:lstStyle>
          <a:p>
            <a:fld id="{4EC001AF-46DB-4C80-812F-5D7B3EA7319F}" type="slidenum">
              <a:rPr lang="en-US" altLang="en-US"/>
              <a:pPr/>
              <a:t>‹#›</a:t>
            </a:fld>
            <a:endParaRPr lang="en-US" altLang="en-US"/>
          </a:p>
        </p:txBody>
      </p:sp>
    </p:spTree>
    <p:extLst>
      <p:ext uri="{BB962C8B-B14F-4D97-AF65-F5344CB8AC3E}">
        <p14:creationId xmlns:p14="http://schemas.microsoft.com/office/powerpoint/2010/main" val="38721248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AB945037-6319-4C9E-9191-3272DC7731C6}"/>
              </a:ext>
            </a:extLst>
          </p:cNvPr>
          <p:cNvSpPr>
            <a:spLocks noGrp="1"/>
          </p:cNvSpPr>
          <p:nvPr>
            <p:ph type="dt" sz="half" idx="10"/>
          </p:nvPr>
        </p:nvSpPr>
        <p:spPr/>
        <p:txBody>
          <a:bodyPr/>
          <a:lstStyle>
            <a:lvl1pPr>
              <a:defRPr/>
            </a:lvl1pPr>
          </a:lstStyle>
          <a:p>
            <a:pPr>
              <a:defRPr/>
            </a:pPr>
            <a:fld id="{353DBD5C-1FAD-40A6-8EF4-2DD854D4770A}" type="datetimeFigureOut">
              <a:rPr lang="en-US"/>
              <a:pPr>
                <a:defRPr/>
              </a:pPr>
              <a:t>8/19/2021</a:t>
            </a:fld>
            <a:endParaRPr lang="en-US"/>
          </a:p>
        </p:txBody>
      </p:sp>
      <p:sp>
        <p:nvSpPr>
          <p:cNvPr id="3" name="Footer Placeholder 4">
            <a:extLst>
              <a:ext uri="{FF2B5EF4-FFF2-40B4-BE49-F238E27FC236}">
                <a16:creationId xmlns:a16="http://schemas.microsoft.com/office/drawing/2014/main" id="{6A110A06-075D-4160-9C65-70C4C7C17D9A}"/>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C65C1D20-E369-49DA-9131-F03331D0979A}"/>
              </a:ext>
            </a:extLst>
          </p:cNvPr>
          <p:cNvSpPr>
            <a:spLocks noGrp="1"/>
          </p:cNvSpPr>
          <p:nvPr>
            <p:ph type="sldNum" sz="quarter" idx="12"/>
          </p:nvPr>
        </p:nvSpPr>
        <p:spPr/>
        <p:txBody>
          <a:bodyPr/>
          <a:lstStyle>
            <a:lvl1pPr>
              <a:defRPr/>
            </a:lvl1pPr>
          </a:lstStyle>
          <a:p>
            <a:fld id="{9E117A30-C637-4C61-9466-FA9479D460A2}" type="slidenum">
              <a:rPr lang="en-US" altLang="en-US"/>
              <a:pPr/>
              <a:t>‹#›</a:t>
            </a:fld>
            <a:endParaRPr lang="en-US" altLang="en-US"/>
          </a:p>
        </p:txBody>
      </p:sp>
    </p:spTree>
    <p:extLst>
      <p:ext uri="{BB962C8B-B14F-4D97-AF65-F5344CB8AC3E}">
        <p14:creationId xmlns:p14="http://schemas.microsoft.com/office/powerpoint/2010/main" val="29212420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860131DF-A950-4069-94D4-842AD13C353D}"/>
              </a:ext>
            </a:extLst>
          </p:cNvPr>
          <p:cNvSpPr>
            <a:spLocks noGrp="1"/>
          </p:cNvSpPr>
          <p:nvPr>
            <p:ph type="dt" sz="half" idx="10"/>
          </p:nvPr>
        </p:nvSpPr>
        <p:spPr/>
        <p:txBody>
          <a:bodyPr/>
          <a:lstStyle>
            <a:lvl1pPr>
              <a:defRPr/>
            </a:lvl1pPr>
          </a:lstStyle>
          <a:p>
            <a:pPr>
              <a:defRPr/>
            </a:pPr>
            <a:fld id="{961C83B6-0206-49F6-A9E4-4D71064AE2E7}" type="datetimeFigureOut">
              <a:rPr lang="en-US"/>
              <a:pPr>
                <a:defRPr/>
              </a:pPr>
              <a:t>8/19/2021</a:t>
            </a:fld>
            <a:endParaRPr lang="en-US"/>
          </a:p>
        </p:txBody>
      </p:sp>
      <p:sp>
        <p:nvSpPr>
          <p:cNvPr id="6" name="Footer Placeholder 4">
            <a:extLst>
              <a:ext uri="{FF2B5EF4-FFF2-40B4-BE49-F238E27FC236}">
                <a16:creationId xmlns:a16="http://schemas.microsoft.com/office/drawing/2014/main" id="{0F54FD15-8D42-4CF0-89B7-BE895FAB6185}"/>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F28C7981-CD62-4574-96E8-F277972A1B92}"/>
              </a:ext>
            </a:extLst>
          </p:cNvPr>
          <p:cNvSpPr>
            <a:spLocks noGrp="1"/>
          </p:cNvSpPr>
          <p:nvPr>
            <p:ph type="sldNum" sz="quarter" idx="12"/>
          </p:nvPr>
        </p:nvSpPr>
        <p:spPr/>
        <p:txBody>
          <a:bodyPr/>
          <a:lstStyle>
            <a:lvl1pPr>
              <a:defRPr/>
            </a:lvl1pPr>
          </a:lstStyle>
          <a:p>
            <a:fld id="{B06E0135-2234-4A6A-86E8-32C258E8471D}" type="slidenum">
              <a:rPr lang="en-US" altLang="en-US"/>
              <a:pPr/>
              <a:t>‹#›</a:t>
            </a:fld>
            <a:endParaRPr lang="en-US" altLang="en-US"/>
          </a:p>
        </p:txBody>
      </p:sp>
    </p:spTree>
    <p:extLst>
      <p:ext uri="{BB962C8B-B14F-4D97-AF65-F5344CB8AC3E}">
        <p14:creationId xmlns:p14="http://schemas.microsoft.com/office/powerpoint/2010/main" val="29891920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9C21D3A0-5030-4663-A0B6-8156EC402614}"/>
              </a:ext>
            </a:extLst>
          </p:cNvPr>
          <p:cNvSpPr>
            <a:spLocks noGrp="1"/>
          </p:cNvSpPr>
          <p:nvPr>
            <p:ph type="dt" sz="half" idx="10"/>
          </p:nvPr>
        </p:nvSpPr>
        <p:spPr/>
        <p:txBody>
          <a:bodyPr/>
          <a:lstStyle>
            <a:lvl1pPr>
              <a:defRPr/>
            </a:lvl1pPr>
          </a:lstStyle>
          <a:p>
            <a:pPr>
              <a:defRPr/>
            </a:pPr>
            <a:fld id="{424A59B8-130F-4DF8-B9EB-DC8D4F1F91BB}" type="datetimeFigureOut">
              <a:rPr lang="en-US"/>
              <a:pPr>
                <a:defRPr/>
              </a:pPr>
              <a:t>8/19/2021</a:t>
            </a:fld>
            <a:endParaRPr lang="en-US"/>
          </a:p>
        </p:txBody>
      </p:sp>
      <p:sp>
        <p:nvSpPr>
          <p:cNvPr id="6" name="Footer Placeholder 4">
            <a:extLst>
              <a:ext uri="{FF2B5EF4-FFF2-40B4-BE49-F238E27FC236}">
                <a16:creationId xmlns:a16="http://schemas.microsoft.com/office/drawing/2014/main" id="{D435F9B4-0FDF-4A52-B5A3-73F4FC72DAE6}"/>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A98958AD-E6C0-4D49-AFDA-FE0EA0D18082}"/>
              </a:ext>
            </a:extLst>
          </p:cNvPr>
          <p:cNvSpPr>
            <a:spLocks noGrp="1"/>
          </p:cNvSpPr>
          <p:nvPr>
            <p:ph type="sldNum" sz="quarter" idx="12"/>
          </p:nvPr>
        </p:nvSpPr>
        <p:spPr/>
        <p:txBody>
          <a:bodyPr/>
          <a:lstStyle>
            <a:lvl1pPr>
              <a:defRPr/>
            </a:lvl1pPr>
          </a:lstStyle>
          <a:p>
            <a:fld id="{4AFC1A83-44E7-4AEC-84FE-CE2CF95299BE}" type="slidenum">
              <a:rPr lang="en-US" altLang="en-US"/>
              <a:pPr/>
              <a:t>‹#›</a:t>
            </a:fld>
            <a:endParaRPr lang="en-US" altLang="en-US"/>
          </a:p>
        </p:txBody>
      </p:sp>
    </p:spTree>
    <p:extLst>
      <p:ext uri="{BB962C8B-B14F-4D97-AF65-F5344CB8AC3E}">
        <p14:creationId xmlns:p14="http://schemas.microsoft.com/office/powerpoint/2010/main" val="30595037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F19ED3-A847-4536-A513-5C1072DEDB94}"/>
              </a:ext>
            </a:extLst>
          </p:cNvPr>
          <p:cNvSpPr>
            <a:spLocks noGrp="1"/>
          </p:cNvSpPr>
          <p:nvPr>
            <p:ph type="dt" sz="half" idx="10"/>
          </p:nvPr>
        </p:nvSpPr>
        <p:spPr/>
        <p:txBody>
          <a:bodyPr/>
          <a:lstStyle>
            <a:lvl1pPr>
              <a:defRPr/>
            </a:lvl1pPr>
          </a:lstStyle>
          <a:p>
            <a:pPr>
              <a:defRPr/>
            </a:pPr>
            <a:fld id="{2B01729F-6280-4ACF-AD07-B3AA79AAACBB}" type="datetimeFigureOut">
              <a:rPr lang="en-US"/>
              <a:pPr>
                <a:defRPr/>
              </a:pPr>
              <a:t>8/19/2021</a:t>
            </a:fld>
            <a:endParaRPr lang="en-US"/>
          </a:p>
        </p:txBody>
      </p:sp>
      <p:sp>
        <p:nvSpPr>
          <p:cNvPr id="5" name="Footer Placeholder 4">
            <a:extLst>
              <a:ext uri="{FF2B5EF4-FFF2-40B4-BE49-F238E27FC236}">
                <a16:creationId xmlns:a16="http://schemas.microsoft.com/office/drawing/2014/main" id="{14EEE585-9FD0-46B3-8EF4-FC6414A054D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8F6824D-E6E0-4EFD-8E48-3D06F17824A0}"/>
              </a:ext>
            </a:extLst>
          </p:cNvPr>
          <p:cNvSpPr>
            <a:spLocks noGrp="1"/>
          </p:cNvSpPr>
          <p:nvPr>
            <p:ph type="sldNum" sz="quarter" idx="12"/>
          </p:nvPr>
        </p:nvSpPr>
        <p:spPr/>
        <p:txBody>
          <a:bodyPr/>
          <a:lstStyle>
            <a:lvl1pPr>
              <a:defRPr/>
            </a:lvl1pPr>
          </a:lstStyle>
          <a:p>
            <a:fld id="{25956242-2FF5-42C6-BF25-7E892FC10FC5}" type="slidenum">
              <a:rPr lang="en-US" altLang="en-US"/>
              <a:pPr/>
              <a:t>‹#›</a:t>
            </a:fld>
            <a:endParaRPr lang="en-US" altLang="en-US"/>
          </a:p>
        </p:txBody>
      </p:sp>
    </p:spTree>
    <p:extLst>
      <p:ext uri="{BB962C8B-B14F-4D97-AF65-F5344CB8AC3E}">
        <p14:creationId xmlns:p14="http://schemas.microsoft.com/office/powerpoint/2010/main" val="3448169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29D2BE-05D3-4B59-A48D-70A0BAFCB743}"/>
              </a:ext>
            </a:extLst>
          </p:cNvPr>
          <p:cNvSpPr>
            <a:spLocks noGrp="1"/>
          </p:cNvSpPr>
          <p:nvPr>
            <p:ph type="dt" sz="half" idx="10"/>
          </p:nvPr>
        </p:nvSpPr>
        <p:spPr/>
        <p:txBody>
          <a:bodyPr/>
          <a:lstStyle>
            <a:lvl1pPr>
              <a:defRPr/>
            </a:lvl1pPr>
          </a:lstStyle>
          <a:p>
            <a:pPr>
              <a:defRPr/>
            </a:pPr>
            <a:fld id="{4E59E230-2A4D-4E55-B2E6-50330924B0CC}" type="datetimeFigureOut">
              <a:rPr lang="en-US"/>
              <a:pPr>
                <a:defRPr/>
              </a:pPr>
              <a:t>8/19/2021</a:t>
            </a:fld>
            <a:endParaRPr lang="en-US"/>
          </a:p>
        </p:txBody>
      </p:sp>
      <p:sp>
        <p:nvSpPr>
          <p:cNvPr id="5" name="Footer Placeholder 4">
            <a:extLst>
              <a:ext uri="{FF2B5EF4-FFF2-40B4-BE49-F238E27FC236}">
                <a16:creationId xmlns:a16="http://schemas.microsoft.com/office/drawing/2014/main" id="{7DD8D36A-AE2B-44F2-A5AA-9366FCED584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513539A-0A20-4701-94A7-13F04AF8D690}"/>
              </a:ext>
            </a:extLst>
          </p:cNvPr>
          <p:cNvSpPr>
            <a:spLocks noGrp="1"/>
          </p:cNvSpPr>
          <p:nvPr>
            <p:ph type="sldNum" sz="quarter" idx="12"/>
          </p:nvPr>
        </p:nvSpPr>
        <p:spPr/>
        <p:txBody>
          <a:bodyPr/>
          <a:lstStyle>
            <a:lvl1pPr>
              <a:defRPr/>
            </a:lvl1pPr>
          </a:lstStyle>
          <a:p>
            <a:fld id="{570D6AD3-0563-42D0-981D-46BE3CF8A15B}" type="slidenum">
              <a:rPr lang="en-US" altLang="en-US"/>
              <a:pPr/>
              <a:t>‹#›</a:t>
            </a:fld>
            <a:endParaRPr lang="en-US" altLang="en-US"/>
          </a:p>
        </p:txBody>
      </p:sp>
    </p:spTree>
    <p:extLst>
      <p:ext uri="{BB962C8B-B14F-4D97-AF65-F5344CB8AC3E}">
        <p14:creationId xmlns:p14="http://schemas.microsoft.com/office/powerpoint/2010/main" val="25731639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a:extLst>
              <a:ext uri="{FF2B5EF4-FFF2-40B4-BE49-F238E27FC236}">
                <a16:creationId xmlns:a16="http://schemas.microsoft.com/office/drawing/2014/main" id="{FB37132C-2322-4D61-AE6A-D5E46168A769}"/>
              </a:ext>
            </a:extLst>
          </p:cNvPr>
          <p:cNvSpPr>
            <a:spLocks noGrp="1"/>
          </p:cNvSpPr>
          <p:nvPr>
            <p:ph type="dt" sz="half" idx="10"/>
          </p:nvPr>
        </p:nvSpPr>
        <p:spPr/>
        <p:txBody>
          <a:bodyPr/>
          <a:lstStyle>
            <a:lvl1pPr>
              <a:defRPr/>
            </a:lvl1pPr>
          </a:lstStyle>
          <a:p>
            <a:pPr>
              <a:defRPr/>
            </a:pPr>
            <a:endParaRPr lang="en-US"/>
          </a:p>
        </p:txBody>
      </p:sp>
      <p:sp>
        <p:nvSpPr>
          <p:cNvPr id="6" name="Footer Placeholder 21">
            <a:extLst>
              <a:ext uri="{FF2B5EF4-FFF2-40B4-BE49-F238E27FC236}">
                <a16:creationId xmlns:a16="http://schemas.microsoft.com/office/drawing/2014/main" id="{3C42A82D-8792-440A-B3E7-EAF233A04CB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17">
            <a:extLst>
              <a:ext uri="{FF2B5EF4-FFF2-40B4-BE49-F238E27FC236}">
                <a16:creationId xmlns:a16="http://schemas.microsoft.com/office/drawing/2014/main" id="{D3891903-7900-4E7A-8189-32923BF1ABB8}"/>
              </a:ext>
            </a:extLst>
          </p:cNvPr>
          <p:cNvSpPr>
            <a:spLocks noGrp="1"/>
          </p:cNvSpPr>
          <p:nvPr>
            <p:ph type="sldNum" sz="quarter" idx="12"/>
          </p:nvPr>
        </p:nvSpPr>
        <p:spPr/>
        <p:txBody>
          <a:bodyPr/>
          <a:lstStyle>
            <a:lvl1pPr>
              <a:defRPr/>
            </a:lvl1pPr>
          </a:lstStyle>
          <a:p>
            <a:fld id="{76174C3D-4609-47F9-B7B5-CDC00E0972B8}" type="slidenum">
              <a:rPr lang="en-US" altLang="en-US"/>
              <a:pPr/>
              <a:t>‹#›</a:t>
            </a:fld>
            <a:endParaRPr lang="en-US" altLang="en-US"/>
          </a:p>
        </p:txBody>
      </p:sp>
    </p:spTree>
    <p:extLst>
      <p:ext uri="{BB962C8B-B14F-4D97-AF65-F5344CB8AC3E}">
        <p14:creationId xmlns:p14="http://schemas.microsoft.com/office/powerpoint/2010/main" val="20995071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2CF4296-7C7F-4CFB-9C97-4248179A1FB6}"/>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26EF6EDA-C213-4104-82A9-5423B0F4EE42}"/>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7C9367BE-5172-4B28-9270-66C327E9A40E}"/>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AD0E0918-8A7A-4643-942A-E290025F0A8B}" type="datetimeFigureOut">
              <a:rPr lang="en-US"/>
              <a:pPr>
                <a:defRPr/>
              </a:pPr>
              <a:t>8/19/2021</a:t>
            </a:fld>
            <a:endParaRPr lang="en-US"/>
          </a:p>
        </p:txBody>
      </p:sp>
      <p:sp>
        <p:nvSpPr>
          <p:cNvPr id="5" name="Footer Placeholder 4">
            <a:extLst>
              <a:ext uri="{FF2B5EF4-FFF2-40B4-BE49-F238E27FC236}">
                <a16:creationId xmlns:a16="http://schemas.microsoft.com/office/drawing/2014/main" id="{D11647B0-EAF0-4DCC-BEB4-D31A87105FEE}"/>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8AB9E7F0-ABC3-4B0A-8D23-8DB84E9F5BA7}"/>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fld id="{CEBA9ECF-0669-47F4-80BA-09786586E210}"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831" r:id="rId1"/>
    <p:sldLayoutId id="2147483832" r:id="rId2"/>
    <p:sldLayoutId id="2147483833" r:id="rId3"/>
    <p:sldLayoutId id="2147483834" r:id="rId4"/>
    <p:sldLayoutId id="2147483835" r:id="rId5"/>
    <p:sldLayoutId id="2147483836" r:id="rId6"/>
    <p:sldLayoutId id="2147483837" r:id="rId7"/>
    <p:sldLayoutId id="2147483838" r:id="rId8"/>
    <p:sldLayoutId id="2147483839" r:id="rId9"/>
    <p:sldLayoutId id="2147483840" r:id="rId10"/>
    <p:sldLayoutId id="2147483841" r:id="rId11"/>
    <p:sldLayoutId id="2147483842"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1.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4.xml"/><Relationship Id="rId4"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jpeg"/><Relationship Id="rId1" Type="http://schemas.openxmlformats.org/officeDocument/2006/relationships/slideLayout" Target="../slideLayouts/slideLayout4.xml"/><Relationship Id="rId5" Type="http://schemas.openxmlformats.org/officeDocument/2006/relationships/image" Target="../media/image1.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1.jpe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0.jpeg"/><Relationship Id="rId1" Type="http://schemas.openxmlformats.org/officeDocument/2006/relationships/slideLayout" Target="../slideLayouts/slideLayout4.xml"/><Relationship Id="rId4" Type="http://schemas.openxmlformats.org/officeDocument/2006/relationships/image" Target="../media/image21.jpeg"/></Relationships>
</file>

<file path=ppt/slides/_rels/slide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a:extLst>
              <a:ext uri="{FF2B5EF4-FFF2-40B4-BE49-F238E27FC236}">
                <a16:creationId xmlns:a16="http://schemas.microsoft.com/office/drawing/2014/main" id="{D73A8945-AB96-4EB1-A2B5-212987A7F9E3}"/>
              </a:ext>
            </a:extLst>
          </p:cNvPr>
          <p:cNvSpPr>
            <a:spLocks noGrp="1"/>
          </p:cNvSpPr>
          <p:nvPr>
            <p:ph type="ctrTitle"/>
          </p:nvPr>
        </p:nvSpPr>
        <p:spPr/>
        <p:txBody>
          <a:bodyPr/>
          <a:lstStyle/>
          <a:p>
            <a:pPr eaLnBrk="1" hangingPunct="1"/>
            <a:r>
              <a:rPr lang="en-GB" altLang="en-US">
                <a:latin typeface="Cambria" panose="02040503050406030204" pitchFamily="18" charset="0"/>
              </a:rPr>
              <a:t>Plato and the Stoics</a:t>
            </a:r>
            <a:br>
              <a:rPr lang="en-GB" altLang="en-US">
                <a:latin typeface="Cambria" panose="02040503050406030204" pitchFamily="18" charset="0"/>
              </a:rPr>
            </a:br>
            <a:r>
              <a:rPr lang="en-GB" altLang="en-US" sz="2400">
                <a:latin typeface="Cambria" panose="02040503050406030204" pitchFamily="18" charset="0"/>
              </a:rPr>
              <a:t>Foundations module week 2</a:t>
            </a:r>
            <a:endParaRPr lang="en-US" altLang="en-US" sz="2400">
              <a:latin typeface="Cambria" panose="02040503050406030204" pitchFamily="18" charset="0"/>
            </a:endParaRPr>
          </a:p>
        </p:txBody>
      </p:sp>
      <p:sp>
        <p:nvSpPr>
          <p:cNvPr id="3" name="Subtitle 2">
            <a:extLst>
              <a:ext uri="{FF2B5EF4-FFF2-40B4-BE49-F238E27FC236}">
                <a16:creationId xmlns:a16="http://schemas.microsoft.com/office/drawing/2014/main" id="{322A0127-5465-443A-817E-8100E4EF74D3}"/>
              </a:ext>
            </a:extLst>
          </p:cNvPr>
          <p:cNvSpPr>
            <a:spLocks noGrp="1"/>
          </p:cNvSpPr>
          <p:nvPr>
            <p:ph type="subTitle" idx="1"/>
          </p:nvPr>
        </p:nvSpPr>
        <p:spPr/>
        <p:txBody>
          <a:bodyPr rtlCol="0">
            <a:normAutofit/>
          </a:bodyPr>
          <a:lstStyle/>
          <a:p>
            <a:pPr eaLnBrk="1" fontAlgn="auto" hangingPunct="1">
              <a:spcAft>
                <a:spcPts val="0"/>
              </a:spcAft>
              <a:defRPr/>
            </a:pPr>
            <a:r>
              <a:rPr lang="en-GB" dirty="0">
                <a:latin typeface="Cambria" pitchFamily="18" charset="0"/>
              </a:rPr>
              <a:t>Nick Campion</a:t>
            </a:r>
            <a:endParaRPr lang="en-US" dirty="0">
              <a:latin typeface="Cambria" pitchFamily="18" charset="0"/>
            </a:endParaRPr>
          </a:p>
        </p:txBody>
      </p:sp>
      <p:pic>
        <p:nvPicPr>
          <p:cNvPr id="3076" name="Picture 4" descr="C:\Users\Liz\Dropbox\SEAC 2016\Artwork\UWTSD Logo_200dpi.jpg">
            <a:extLst>
              <a:ext uri="{FF2B5EF4-FFF2-40B4-BE49-F238E27FC236}">
                <a16:creationId xmlns:a16="http://schemas.microsoft.com/office/drawing/2014/main" id="{C63825D4-B44B-44F8-A79A-801CF494462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7675" y="765175"/>
            <a:ext cx="2971800" cy="1141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9BF5FDDF-D29F-4A05-8C78-FC0225D3A37D}"/>
              </a:ext>
            </a:extLst>
          </p:cNvPr>
          <p:cNvSpPr>
            <a:spLocks noGrp="1"/>
          </p:cNvSpPr>
          <p:nvPr>
            <p:ph type="title"/>
          </p:nvPr>
        </p:nvSpPr>
        <p:spPr>
          <a:xfrm>
            <a:off x="468313" y="260350"/>
            <a:ext cx="8229600" cy="1143000"/>
          </a:xfrm>
        </p:spPr>
        <p:txBody>
          <a:bodyPr/>
          <a:lstStyle/>
          <a:p>
            <a:pPr eaLnBrk="1" hangingPunct="1"/>
            <a:r>
              <a:rPr lang="en-GB" altLang="en-US" i="1">
                <a:latin typeface="Cambria" panose="02040503050406030204" pitchFamily="18" charset="0"/>
              </a:rPr>
              <a:t>This seminar</a:t>
            </a:r>
            <a:endParaRPr lang="en-US" altLang="en-US">
              <a:latin typeface="Cambria" panose="02040503050406030204" pitchFamily="18" charset="0"/>
            </a:endParaRPr>
          </a:p>
        </p:txBody>
      </p:sp>
      <p:sp>
        <p:nvSpPr>
          <p:cNvPr id="4099" name="Content Placeholder 2">
            <a:extLst>
              <a:ext uri="{FF2B5EF4-FFF2-40B4-BE49-F238E27FC236}">
                <a16:creationId xmlns:a16="http://schemas.microsoft.com/office/drawing/2014/main" id="{BA6A0F85-DEEB-4054-ABF5-3FD164285147}"/>
              </a:ext>
            </a:extLst>
          </p:cNvPr>
          <p:cNvSpPr>
            <a:spLocks noGrp="1"/>
          </p:cNvSpPr>
          <p:nvPr>
            <p:ph sz="half" idx="1"/>
          </p:nvPr>
        </p:nvSpPr>
        <p:spPr/>
        <p:txBody>
          <a:bodyPr/>
          <a:lstStyle/>
          <a:p>
            <a:pPr eaLnBrk="1" hangingPunct="1">
              <a:buFont typeface="Arial" panose="020B0604020202020204" pitchFamily="34" charset="0"/>
              <a:buNone/>
            </a:pPr>
            <a:r>
              <a:rPr lang="en-GB" altLang="en-US" sz="2000">
                <a:latin typeface="Cambria" panose="02040503050406030204" pitchFamily="18" charset="0"/>
              </a:rPr>
              <a:t>This seminar:</a:t>
            </a:r>
          </a:p>
          <a:p>
            <a:pPr eaLnBrk="1" hangingPunct="1"/>
            <a:r>
              <a:rPr lang="en-GB" altLang="en-US" sz="2000">
                <a:latin typeface="Cambria" panose="02040503050406030204" pitchFamily="18" charset="0"/>
              </a:rPr>
              <a:t>Nick: Plato and the Stoics</a:t>
            </a:r>
          </a:p>
          <a:p>
            <a:pPr eaLnBrk="1" hangingPunct="1"/>
            <a:r>
              <a:rPr lang="en-GB" altLang="en-US" sz="2000">
                <a:latin typeface="Cambria" panose="02040503050406030204" pitchFamily="18" charset="0"/>
              </a:rPr>
              <a:t>Discussion and questions on </a:t>
            </a:r>
            <a:r>
              <a:rPr lang="en-GB" altLang="en-US" sz="2000" i="1">
                <a:latin typeface="Cambria" panose="02040503050406030204" pitchFamily="18" charset="0"/>
              </a:rPr>
              <a:t>Timaeus</a:t>
            </a:r>
          </a:p>
          <a:p>
            <a:pPr eaLnBrk="1" hangingPunct="1"/>
            <a:r>
              <a:rPr lang="en-GB" altLang="en-US" sz="2000">
                <a:latin typeface="Cambria" panose="02040503050406030204" pitchFamily="18" charset="0"/>
              </a:rPr>
              <a:t>Bernadette on Aristotle</a:t>
            </a:r>
            <a:endParaRPr lang="en-GB" altLang="en-US" sz="2000" i="1">
              <a:latin typeface="Cambria" panose="02040503050406030204" pitchFamily="18" charset="0"/>
            </a:endParaRPr>
          </a:p>
          <a:p>
            <a:pPr eaLnBrk="1" hangingPunct="1"/>
            <a:r>
              <a:rPr lang="en-GB" altLang="en-US" sz="2000">
                <a:latin typeface="Cambria" panose="02040503050406030204" pitchFamily="18" charset="0"/>
              </a:rPr>
              <a:t>Writing and essay discussion </a:t>
            </a:r>
          </a:p>
          <a:p>
            <a:pPr eaLnBrk="1" hangingPunct="1"/>
            <a:endParaRPr lang="en-GB" altLang="en-US" sz="2000">
              <a:latin typeface="Cambria" panose="02040503050406030204" pitchFamily="18" charset="0"/>
            </a:endParaRPr>
          </a:p>
          <a:p>
            <a:pPr eaLnBrk="1" hangingPunct="1"/>
            <a:endParaRPr lang="en-GB" altLang="en-US" sz="2000">
              <a:latin typeface="Cambria" panose="02040503050406030204" pitchFamily="18" charset="0"/>
            </a:endParaRPr>
          </a:p>
          <a:p>
            <a:pPr eaLnBrk="1" hangingPunct="1"/>
            <a:r>
              <a:rPr lang="en-GB" altLang="en-US" sz="2000">
                <a:latin typeface="Cambria" panose="02040503050406030204" pitchFamily="18" charset="0"/>
              </a:rPr>
              <a:t>Why is this important?</a:t>
            </a:r>
          </a:p>
          <a:p>
            <a:pPr eaLnBrk="1" hangingPunct="1"/>
            <a:r>
              <a:rPr lang="en-GB" altLang="en-US" sz="2000">
                <a:latin typeface="Cambria" panose="02040503050406030204" pitchFamily="18" charset="0"/>
              </a:rPr>
              <a:t>Because the Greek philosophers gave the first surviving written, theoretical accounts of the nature and working of the cosmos.</a:t>
            </a:r>
            <a:endParaRPr lang="en-US" altLang="en-US" sz="2000">
              <a:latin typeface="Cambria" panose="02040503050406030204" pitchFamily="18" charset="0"/>
            </a:endParaRPr>
          </a:p>
          <a:p>
            <a:pPr eaLnBrk="1" hangingPunct="1"/>
            <a:endParaRPr lang="en-US" altLang="en-US"/>
          </a:p>
        </p:txBody>
      </p:sp>
      <p:sp>
        <p:nvSpPr>
          <p:cNvPr id="4100" name="Content Placeholder 6">
            <a:extLst>
              <a:ext uri="{FF2B5EF4-FFF2-40B4-BE49-F238E27FC236}">
                <a16:creationId xmlns:a16="http://schemas.microsoft.com/office/drawing/2014/main" id="{900F6BD4-F208-452D-AD72-64596FB03588}"/>
              </a:ext>
            </a:extLst>
          </p:cNvPr>
          <p:cNvSpPr>
            <a:spLocks noGrp="1"/>
          </p:cNvSpPr>
          <p:nvPr>
            <p:ph sz="half" idx="2"/>
          </p:nvPr>
        </p:nvSpPr>
        <p:spPr/>
        <p:txBody>
          <a:bodyPr/>
          <a:lstStyle/>
          <a:p>
            <a:r>
              <a:rPr lang="en-GB" altLang="en-US" sz="1800" b="1" i="1">
                <a:latin typeface="Cambria" panose="02040503050406030204" pitchFamily="18" charset="0"/>
              </a:rPr>
              <a:t>Relationship to broader course:</a:t>
            </a:r>
          </a:p>
          <a:p>
            <a:r>
              <a:rPr lang="en-GB" altLang="en-US" sz="1800">
                <a:latin typeface="Cambria" panose="02040503050406030204" pitchFamily="18" charset="0"/>
              </a:rPr>
              <a:t>The material in this seminar underpins all topics you will study in the MA which deal with western culture in an after the classical period.</a:t>
            </a:r>
          </a:p>
          <a:p>
            <a:endParaRPr lang="en-GB" altLang="en-US" sz="1800">
              <a:latin typeface="Cambria" panose="02040503050406030204" pitchFamily="18" charset="0"/>
            </a:endParaRPr>
          </a:p>
          <a:p>
            <a:r>
              <a:rPr lang="en-GB" altLang="en-US" sz="1800" b="1" i="1">
                <a:latin typeface="Cambria" panose="02040503050406030204" pitchFamily="18" charset="0"/>
              </a:rPr>
              <a:t>Primary Sources:</a:t>
            </a:r>
          </a:p>
          <a:p>
            <a:r>
              <a:rPr lang="en-GB" altLang="en-US" sz="1800">
                <a:latin typeface="Cambria" panose="02040503050406030204" pitchFamily="18" charset="0"/>
              </a:rPr>
              <a:t>All the surviving works of classical philosophy are available on line. </a:t>
            </a:r>
            <a:r>
              <a:rPr lang="en-GB" altLang="en-US" sz="1800" b="1" i="1">
                <a:latin typeface="Cambria" panose="02040503050406030204" pitchFamily="18" charset="0"/>
              </a:rPr>
              <a:t>You should get used to citing them directly from the original whenever you need to</a:t>
            </a:r>
            <a:r>
              <a:rPr lang="en-GB" altLang="en-US" b="1" i="1">
                <a:latin typeface="Cambria" panose="02040503050406030204" pitchFamily="18" charset="0"/>
              </a:rPr>
              <a:t>.</a:t>
            </a:r>
          </a:p>
          <a:p>
            <a:endParaRPr lang="en-GB" altLang="en-US"/>
          </a:p>
        </p:txBody>
      </p:sp>
      <p:pic>
        <p:nvPicPr>
          <p:cNvPr id="4101" name="Picture 5" descr="C:\Users\Liz\Dropbox\SEAC 2016\Artwork\UWTSD Logo_200dpi.jpg">
            <a:extLst>
              <a:ext uri="{FF2B5EF4-FFF2-40B4-BE49-F238E27FC236}">
                <a16:creationId xmlns:a16="http://schemas.microsoft.com/office/drawing/2014/main" id="{B676C7EB-0F71-493C-BA8D-B50360F8AD1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32588" y="5876925"/>
            <a:ext cx="1728787" cy="66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FACBB20E-F8A7-4C06-ACC3-004DD8C6AA77}"/>
              </a:ext>
            </a:extLst>
          </p:cNvPr>
          <p:cNvSpPr>
            <a:spLocks noGrp="1"/>
          </p:cNvSpPr>
          <p:nvPr>
            <p:ph type="title"/>
          </p:nvPr>
        </p:nvSpPr>
        <p:spPr/>
        <p:txBody>
          <a:bodyPr/>
          <a:lstStyle/>
          <a:p>
            <a:pPr eaLnBrk="1" hangingPunct="1"/>
            <a:r>
              <a:rPr lang="en-GB" altLang="en-US">
                <a:latin typeface="Cambria" panose="02040503050406030204" pitchFamily="18" charset="0"/>
              </a:rPr>
              <a:t>Why are the Greeks important?</a:t>
            </a:r>
            <a:endParaRPr lang="en-US" altLang="en-US">
              <a:latin typeface="Cambria" panose="02040503050406030204" pitchFamily="18" charset="0"/>
            </a:endParaRPr>
          </a:p>
        </p:txBody>
      </p:sp>
      <p:sp>
        <p:nvSpPr>
          <p:cNvPr id="6147" name="Content Placeholder 2">
            <a:extLst>
              <a:ext uri="{FF2B5EF4-FFF2-40B4-BE49-F238E27FC236}">
                <a16:creationId xmlns:a16="http://schemas.microsoft.com/office/drawing/2014/main" id="{AD02314E-A562-4EF5-BA2B-116B765BEC77}"/>
              </a:ext>
            </a:extLst>
          </p:cNvPr>
          <p:cNvSpPr>
            <a:spLocks noGrp="1"/>
          </p:cNvSpPr>
          <p:nvPr>
            <p:ph sz="half" idx="1"/>
          </p:nvPr>
        </p:nvSpPr>
        <p:spPr/>
        <p:txBody>
          <a:bodyPr/>
          <a:lstStyle/>
          <a:p>
            <a:pPr eaLnBrk="1" hangingPunct="1">
              <a:buNone/>
            </a:pPr>
            <a:r>
              <a:rPr lang="en-GB" altLang="en-US" sz="1600" dirty="0">
                <a:latin typeface="Cambria" panose="02040503050406030204" pitchFamily="18" charset="0"/>
              </a:rPr>
              <a:t>the Greek philosophers gave the first surviving written, detailed, theoretical accounts of the nature and working of the cosmos. </a:t>
            </a:r>
          </a:p>
          <a:p>
            <a:pPr eaLnBrk="1" hangingPunct="1">
              <a:buNone/>
            </a:pPr>
            <a:r>
              <a:rPr lang="en-GB" altLang="en-US" sz="1600" dirty="0">
                <a:latin typeface="Cambria" panose="02040503050406030204" pitchFamily="18" charset="0"/>
              </a:rPr>
              <a:t>carried by the conquests of Alexander the Great in the 330s-20s BCE, Greek thought influenced all people to the east of Greece, through to India and, carried by Roman conquests, it suppressed the oral cultures of conquered people to the west.</a:t>
            </a:r>
            <a:endParaRPr lang="en-GB" altLang="en-US" sz="1600" b="1" dirty="0">
              <a:latin typeface="Cambria" panose="02040503050406030204" pitchFamily="18" charset="0"/>
            </a:endParaRPr>
          </a:p>
          <a:p>
            <a:pPr eaLnBrk="1" hangingPunct="1">
              <a:buNone/>
            </a:pPr>
            <a:r>
              <a:rPr lang="en-GB" altLang="en-US" sz="1600" b="1" dirty="0">
                <a:latin typeface="Cambria" panose="02040503050406030204" pitchFamily="18" charset="0"/>
              </a:rPr>
              <a:t>Key Readings</a:t>
            </a:r>
            <a:endParaRPr lang="en-GB" altLang="en-US" sz="1600" b="1" dirty="0">
              <a:latin typeface="Cambria" panose="02040503050406030204" pitchFamily="18" charset="0"/>
              <a:ea typeface="Cambria"/>
            </a:endParaRPr>
          </a:p>
          <a:p>
            <a:pPr eaLnBrk="1" hangingPunct="1">
              <a:buNone/>
            </a:pPr>
            <a:r>
              <a:rPr lang="en-GB" altLang="en-US" sz="1600" dirty="0">
                <a:latin typeface="Cambria" panose="02040503050406030204" pitchFamily="18" charset="0"/>
              </a:rPr>
              <a:t>Everything you need should be on Moodle.</a:t>
            </a:r>
            <a:endParaRPr lang="en-GB" altLang="en-US" sz="1600" dirty="0">
              <a:latin typeface="Cambria" panose="02040503050406030204" pitchFamily="18" charset="0"/>
              <a:ea typeface="Cambria"/>
            </a:endParaRPr>
          </a:p>
          <a:p>
            <a:pPr eaLnBrk="1" hangingPunct="1">
              <a:buNone/>
            </a:pPr>
            <a:r>
              <a:rPr lang="en-GB" altLang="en-US" sz="1600" dirty="0">
                <a:latin typeface="Cambria" panose="02040503050406030204" pitchFamily="18" charset="0"/>
              </a:rPr>
              <a:t>Nick’s lecture notes give a good introduction.</a:t>
            </a:r>
            <a:endParaRPr lang="en-GB" altLang="en-US" sz="1600" dirty="0">
              <a:latin typeface="Cambria" panose="02040503050406030204" pitchFamily="18" charset="0"/>
              <a:ea typeface="Cambria"/>
            </a:endParaRPr>
          </a:p>
          <a:p>
            <a:pPr eaLnBrk="1" hangingPunct="1"/>
            <a:endParaRPr lang="en-GB" altLang="en-US" dirty="0"/>
          </a:p>
          <a:p>
            <a:pPr eaLnBrk="1" hangingPunct="1"/>
            <a:endParaRPr lang="en-US" altLang="en-US" dirty="0"/>
          </a:p>
        </p:txBody>
      </p:sp>
      <p:sp>
        <p:nvSpPr>
          <p:cNvPr id="6148" name="Content Placeholder 4">
            <a:extLst>
              <a:ext uri="{FF2B5EF4-FFF2-40B4-BE49-F238E27FC236}">
                <a16:creationId xmlns:a16="http://schemas.microsoft.com/office/drawing/2014/main" id="{83A5F081-157E-43F3-8BCF-FF4CB02E0FA0}"/>
              </a:ext>
            </a:extLst>
          </p:cNvPr>
          <p:cNvSpPr>
            <a:spLocks noGrp="1"/>
          </p:cNvSpPr>
          <p:nvPr>
            <p:ph sz="half" idx="2"/>
          </p:nvPr>
        </p:nvSpPr>
        <p:spPr/>
        <p:txBody>
          <a:bodyPr/>
          <a:lstStyle/>
          <a:p>
            <a:pPr>
              <a:buFont typeface="Arial" panose="020B0604020202020204" pitchFamily="34" charset="0"/>
              <a:buNone/>
            </a:pPr>
            <a:r>
              <a:rPr lang="en-GB" altLang="en-US" sz="1400" b="1" dirty="0">
                <a:latin typeface="Cambria" panose="02040503050406030204" pitchFamily="18" charset="0"/>
              </a:rPr>
              <a:t>Origins</a:t>
            </a:r>
          </a:p>
          <a:p>
            <a:pPr>
              <a:buNone/>
            </a:pPr>
            <a:r>
              <a:rPr lang="en-GB" altLang="en-US" sz="1400" dirty="0">
                <a:latin typeface="Cambria" panose="02040503050406030204" pitchFamily="18" charset="0"/>
                <a:ea typeface="Cambria"/>
              </a:rPr>
              <a:t>Influences from outside the Greek world (India)</a:t>
            </a:r>
          </a:p>
          <a:p>
            <a:pPr>
              <a:buNone/>
            </a:pPr>
            <a:r>
              <a:rPr lang="en-GB" altLang="en-US" sz="1400" dirty="0">
                <a:latin typeface="Cambria" panose="02040503050406030204" pitchFamily="18" charset="0"/>
                <a:ea typeface="Cambria"/>
              </a:rPr>
              <a:t>Plus</a:t>
            </a:r>
            <a:endParaRPr lang="en-GB" altLang="en-US" sz="1400" dirty="0">
              <a:latin typeface="Cambria" panose="02040503050406030204" pitchFamily="18" charset="0"/>
            </a:endParaRPr>
          </a:p>
          <a:p>
            <a:r>
              <a:rPr lang="en-GB" altLang="en-US" sz="1400" dirty="0" err="1">
                <a:latin typeface="Cambria" panose="02040503050406030204" pitchFamily="18" charset="0"/>
              </a:rPr>
              <a:t>Orphics</a:t>
            </a:r>
            <a:r>
              <a:rPr lang="en-GB" altLang="en-US" sz="1400" dirty="0">
                <a:latin typeface="Cambria" panose="02040503050406030204" pitchFamily="18" charset="0"/>
              </a:rPr>
              <a:t>: evidence from 7</a:t>
            </a:r>
            <a:r>
              <a:rPr lang="en-GB" altLang="en-US" sz="1400" baseline="30000" dirty="0">
                <a:latin typeface="Cambria" panose="02040503050406030204" pitchFamily="18" charset="0"/>
              </a:rPr>
              <a:t>th</a:t>
            </a:r>
            <a:r>
              <a:rPr lang="en-GB" altLang="en-US" sz="1400" dirty="0">
                <a:latin typeface="Cambria" panose="02040503050406030204" pitchFamily="18" charset="0"/>
              </a:rPr>
              <a:t>-6</a:t>
            </a:r>
            <a:r>
              <a:rPr lang="en-GB" altLang="en-US" sz="1400" baseline="30000" dirty="0">
                <a:latin typeface="Cambria" panose="02040503050406030204" pitchFamily="18" charset="0"/>
              </a:rPr>
              <a:t>th</a:t>
            </a:r>
            <a:r>
              <a:rPr lang="en-GB" altLang="en-US" sz="1400" dirty="0">
                <a:latin typeface="Cambria" panose="02040503050406030204" pitchFamily="18" charset="0"/>
              </a:rPr>
              <a:t> c BCE</a:t>
            </a:r>
            <a:endParaRPr lang="en-GB" altLang="en-US" sz="1400" dirty="0">
              <a:latin typeface="Cambria" panose="02040503050406030204" pitchFamily="18" charset="0"/>
              <a:ea typeface="Cambria"/>
            </a:endParaRPr>
          </a:p>
          <a:p>
            <a:r>
              <a:rPr lang="en-GB" altLang="en-US" sz="1400" dirty="0">
                <a:latin typeface="Cambria" panose="02040503050406030204" pitchFamily="18" charset="0"/>
              </a:rPr>
              <a:t>Pythagoras: deeply influenced by Orphism</a:t>
            </a:r>
            <a:endParaRPr lang="en-GB" altLang="en-US" sz="1400" dirty="0">
              <a:latin typeface="Cambria" panose="02040503050406030204" pitchFamily="18" charset="0"/>
              <a:ea typeface="Cambria"/>
            </a:endParaRPr>
          </a:p>
          <a:p>
            <a:r>
              <a:rPr lang="en-GB" altLang="en-US" sz="1400" dirty="0">
                <a:latin typeface="Cambria" panose="02040503050406030204" pitchFamily="18" charset="0"/>
              </a:rPr>
              <a:t>Socrates: developed dialogue form of inquiry. All philosophers prior to Socrates known as </a:t>
            </a:r>
            <a:r>
              <a:rPr lang="en-GB" altLang="en-US" sz="1400" dirty="0" err="1">
                <a:latin typeface="Cambria" panose="02040503050406030204" pitchFamily="18" charset="0"/>
              </a:rPr>
              <a:t>Presocractics</a:t>
            </a:r>
            <a:endParaRPr lang="en-GB" altLang="en-US" sz="1400" dirty="0" err="1">
              <a:latin typeface="Cambria" panose="02040503050406030204" pitchFamily="18" charset="0"/>
              <a:ea typeface="Cambria"/>
            </a:endParaRPr>
          </a:p>
          <a:p>
            <a:pPr>
              <a:buFont typeface="Arial" panose="020B0604020202020204" pitchFamily="34" charset="0"/>
              <a:buNone/>
            </a:pPr>
            <a:r>
              <a:rPr lang="en-GB" altLang="en-US" sz="1400" dirty="0">
                <a:latin typeface="Cambria" panose="02040503050406030204" pitchFamily="18" charset="0"/>
              </a:rPr>
              <a:t>See Nick’s notes</a:t>
            </a:r>
            <a:endParaRPr lang="en-GB" altLang="en-US" sz="1400" dirty="0">
              <a:latin typeface="Cambria" panose="02040503050406030204" pitchFamily="18" charset="0"/>
              <a:ea typeface="Cambria"/>
            </a:endParaRPr>
          </a:p>
          <a:p>
            <a:pPr>
              <a:buFont typeface="Arial" panose="020B0604020202020204" pitchFamily="34" charset="0"/>
              <a:buNone/>
            </a:pPr>
            <a:r>
              <a:rPr lang="en-GB" altLang="en-US" sz="1400" b="1" dirty="0">
                <a:latin typeface="Cambria" panose="02040503050406030204" pitchFamily="18" charset="0"/>
              </a:rPr>
              <a:t>CAUTION</a:t>
            </a:r>
            <a:endParaRPr lang="en-GB" altLang="en-US" sz="1400" b="1" dirty="0">
              <a:latin typeface="Cambria" panose="02040503050406030204" pitchFamily="18" charset="0"/>
              <a:ea typeface="Cambria"/>
            </a:endParaRPr>
          </a:p>
          <a:p>
            <a:pPr>
              <a:buFont typeface="Arial" panose="020B0604020202020204" pitchFamily="34" charset="0"/>
              <a:buNone/>
            </a:pPr>
            <a:r>
              <a:rPr lang="en-GB" altLang="en-US" sz="1400" dirty="0">
                <a:latin typeface="Cambria" panose="02040503050406030204" pitchFamily="18" charset="0"/>
              </a:rPr>
              <a:t>In 19</a:t>
            </a:r>
            <a:r>
              <a:rPr lang="en-GB" altLang="en-US" sz="1400" baseline="30000" dirty="0">
                <a:latin typeface="Cambria" panose="02040503050406030204" pitchFamily="18" charset="0"/>
              </a:rPr>
              <a:t>th</a:t>
            </a:r>
            <a:r>
              <a:rPr lang="en-GB" altLang="en-US" sz="1400" dirty="0">
                <a:latin typeface="Cambria" panose="02040503050406030204" pitchFamily="18" charset="0"/>
              </a:rPr>
              <a:t> and early 20</a:t>
            </a:r>
            <a:r>
              <a:rPr lang="en-GB" altLang="en-US" sz="1400" baseline="30000" dirty="0">
                <a:latin typeface="Cambria" panose="02040503050406030204" pitchFamily="18" charset="0"/>
              </a:rPr>
              <a:t>th</a:t>
            </a:r>
            <a:r>
              <a:rPr lang="en-GB" altLang="en-US" sz="1400" dirty="0">
                <a:latin typeface="Cambria" panose="02040503050406030204" pitchFamily="18" charset="0"/>
              </a:rPr>
              <a:t> c scholarship, classical Greek culture was generally seen as the ancestor of western democracy, science and philosophy. Current scholarship maintains that, while the Greek contribution was profound, the contributions of other near-eastern cultures (Egypt, Babylon, Persia) are also pervasive.</a:t>
            </a:r>
            <a:endParaRPr lang="en-GB" altLang="en-US" sz="1400" dirty="0">
              <a:latin typeface="Cambria" panose="02040503050406030204" pitchFamily="18" charset="0"/>
              <a:ea typeface="Cambria"/>
            </a:endParaRPr>
          </a:p>
          <a:p>
            <a:pPr>
              <a:buFont typeface="Arial" panose="020B0604020202020204" pitchFamily="34" charset="0"/>
              <a:buNone/>
            </a:pPr>
            <a:endParaRPr lang="en-GB" altLang="en-US" sz="1400" dirty="0">
              <a:latin typeface="Cambria" panose="02040503050406030204" pitchFamily="18" charset="0"/>
            </a:endParaRPr>
          </a:p>
          <a:p>
            <a:pPr>
              <a:buFont typeface="Arial" panose="020B0604020202020204" pitchFamily="34" charset="0"/>
              <a:buNone/>
            </a:pPr>
            <a:endParaRPr lang="en-GB" altLang="en-US" sz="1800" dirty="0">
              <a:latin typeface="Cambria" panose="02040503050406030204" pitchFamily="18" charset="0"/>
            </a:endParaRPr>
          </a:p>
        </p:txBody>
      </p:sp>
      <p:pic>
        <p:nvPicPr>
          <p:cNvPr id="6149" name="Picture 4" descr="C:\Users\Liz\Dropbox\SEAC 2016\Artwork\UWTSD Logo_200dpi.jpg">
            <a:extLst>
              <a:ext uri="{FF2B5EF4-FFF2-40B4-BE49-F238E27FC236}">
                <a16:creationId xmlns:a16="http://schemas.microsoft.com/office/drawing/2014/main" id="{A1746172-8862-4FF9-A739-FEF8DB85EAD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1913" y="6021388"/>
            <a:ext cx="1728787"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E717F4A3-8B84-4F05-914D-0FA5D5ECA8B3}"/>
              </a:ext>
            </a:extLst>
          </p:cNvPr>
          <p:cNvSpPr>
            <a:spLocks noGrp="1"/>
          </p:cNvSpPr>
          <p:nvPr>
            <p:ph type="title"/>
          </p:nvPr>
        </p:nvSpPr>
        <p:spPr/>
        <p:txBody>
          <a:bodyPr/>
          <a:lstStyle/>
          <a:p>
            <a:pPr eaLnBrk="1" hangingPunct="1"/>
            <a:r>
              <a:rPr lang="en-GB" altLang="en-US">
                <a:solidFill>
                  <a:srgbClr val="002060"/>
                </a:solidFill>
                <a:latin typeface="Cambria" panose="02040503050406030204" pitchFamily="18" charset="0"/>
              </a:rPr>
              <a:t>Greek Philosophy </a:t>
            </a:r>
            <a:endParaRPr lang="en-US" altLang="en-US">
              <a:solidFill>
                <a:srgbClr val="002060"/>
              </a:solidFill>
              <a:latin typeface="Cambria" panose="02040503050406030204" pitchFamily="18" charset="0"/>
            </a:endParaRPr>
          </a:p>
        </p:txBody>
      </p:sp>
      <p:sp>
        <p:nvSpPr>
          <p:cNvPr id="7171" name="Rectangle 3">
            <a:extLst>
              <a:ext uri="{FF2B5EF4-FFF2-40B4-BE49-F238E27FC236}">
                <a16:creationId xmlns:a16="http://schemas.microsoft.com/office/drawing/2014/main" id="{888D0AAA-749F-481A-BEE2-61AC42E0DD4A}"/>
              </a:ext>
            </a:extLst>
          </p:cNvPr>
          <p:cNvSpPr>
            <a:spLocks noGrp="1"/>
          </p:cNvSpPr>
          <p:nvPr>
            <p:ph type="body" sz="half" idx="1"/>
          </p:nvPr>
        </p:nvSpPr>
        <p:spPr>
          <a:xfrm>
            <a:off x="381000" y="1341438"/>
            <a:ext cx="3962400" cy="4525962"/>
          </a:xfrm>
        </p:spPr>
        <p:txBody>
          <a:bodyPr/>
          <a:lstStyle/>
          <a:p>
            <a:pPr eaLnBrk="1" hangingPunct="1">
              <a:buFontTx/>
              <a:buNone/>
            </a:pPr>
            <a:r>
              <a:rPr lang="en-GB" altLang="en-US" sz="2400" dirty="0">
                <a:latin typeface="Cambria" panose="02040503050406030204" pitchFamily="18" charset="0"/>
              </a:rPr>
              <a:t>The major strand of Greek philosophy assumed the existence of pattern and purpose in the cosmos.</a:t>
            </a:r>
          </a:p>
          <a:p>
            <a:pPr eaLnBrk="1" hangingPunct="1">
              <a:buFontTx/>
              <a:buNone/>
            </a:pPr>
            <a:r>
              <a:rPr lang="en-GB" altLang="en-US" sz="2400" dirty="0">
                <a:latin typeface="Cambria" panose="02040503050406030204" pitchFamily="18" charset="0"/>
              </a:rPr>
              <a:t>Plato </a:t>
            </a:r>
            <a:r>
              <a:rPr lang="en-US" altLang="en-US" sz="2400" dirty="0">
                <a:latin typeface="Cambria" panose="02040503050406030204" pitchFamily="18" charset="0"/>
              </a:rPr>
              <a:t>c. 428-348  </a:t>
            </a:r>
            <a:endParaRPr lang="en-GB" altLang="en-US" sz="2400" dirty="0">
              <a:latin typeface="Cambria" panose="02040503050406030204" pitchFamily="18" charset="0"/>
            </a:endParaRPr>
          </a:p>
          <a:p>
            <a:pPr eaLnBrk="1" hangingPunct="1">
              <a:buFontTx/>
              <a:buNone/>
            </a:pPr>
            <a:r>
              <a:rPr lang="en-GB" altLang="en-US" sz="2400" dirty="0">
                <a:latin typeface="Cambria" panose="02040503050406030204" pitchFamily="18" charset="0"/>
              </a:rPr>
              <a:t>Aristotle </a:t>
            </a:r>
            <a:r>
              <a:rPr lang="en-US" altLang="en-US" sz="2400" dirty="0">
                <a:latin typeface="Cambria" panose="02040503050406030204" pitchFamily="18" charset="0"/>
              </a:rPr>
              <a:t>c. 384-323</a:t>
            </a:r>
          </a:p>
          <a:p>
            <a:pPr eaLnBrk="1" hangingPunct="1">
              <a:buFontTx/>
              <a:buNone/>
            </a:pPr>
            <a:r>
              <a:rPr lang="en-US" altLang="en-US" sz="2400" dirty="0">
                <a:latin typeface="Cambria" panose="02040503050406030204" pitchFamily="18" charset="0"/>
              </a:rPr>
              <a:t>Zeno of </a:t>
            </a:r>
            <a:r>
              <a:rPr lang="en-US" altLang="en-US" sz="2400" dirty="0" err="1">
                <a:latin typeface="Cambria" panose="02040503050406030204" pitchFamily="18" charset="0"/>
              </a:rPr>
              <a:t>Citium</a:t>
            </a:r>
            <a:r>
              <a:rPr lang="en-US" altLang="en-US" sz="2400" dirty="0">
                <a:latin typeface="Cambria" panose="02040503050406030204" pitchFamily="18" charset="0"/>
              </a:rPr>
              <a:t> </a:t>
            </a:r>
            <a:r>
              <a:rPr lang="en-GB" altLang="en-US" sz="2400" dirty="0">
                <a:latin typeface="Cambria" panose="02040503050406030204" pitchFamily="18" charset="0"/>
              </a:rPr>
              <a:t>c. 334 – c. 262 BC: The Stoics</a:t>
            </a:r>
            <a:endParaRPr lang="en-US" altLang="en-US" sz="2400" dirty="0">
              <a:latin typeface="Cambria" panose="02040503050406030204" pitchFamily="18" charset="0"/>
            </a:endParaRPr>
          </a:p>
          <a:p>
            <a:pPr eaLnBrk="1" hangingPunct="1">
              <a:buFontTx/>
              <a:buNone/>
            </a:pPr>
            <a:endParaRPr lang="en-US" altLang="en-US" sz="2000" dirty="0"/>
          </a:p>
        </p:txBody>
      </p:sp>
      <p:pic>
        <p:nvPicPr>
          <p:cNvPr id="7172" name="Picture 4" descr="Click to view full-sized image">
            <a:extLst>
              <a:ext uri="{FF2B5EF4-FFF2-40B4-BE49-F238E27FC236}">
                <a16:creationId xmlns:a16="http://schemas.microsoft.com/office/drawing/2014/main" id="{7AD2BA61-9166-474E-B3EB-01F8327DC433}"/>
              </a:ext>
            </a:extLst>
          </p:cNvPr>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a:xfrm>
            <a:off x="4973638" y="1371600"/>
            <a:ext cx="3349625" cy="4191000"/>
          </a:xfrm>
        </p:spPr>
      </p:pic>
      <p:sp>
        <p:nvSpPr>
          <p:cNvPr id="7173" name="Rectangle 6">
            <a:extLst>
              <a:ext uri="{FF2B5EF4-FFF2-40B4-BE49-F238E27FC236}">
                <a16:creationId xmlns:a16="http://schemas.microsoft.com/office/drawing/2014/main" id="{9E3E3688-CABD-416E-A18C-1913CAD4ED96}"/>
              </a:ext>
            </a:extLst>
          </p:cNvPr>
          <p:cNvSpPr>
            <a:spLocks noChangeArrowheads="1"/>
          </p:cNvSpPr>
          <p:nvPr/>
        </p:nvSpPr>
        <p:spPr bwMode="auto">
          <a:xfrm>
            <a:off x="4343400" y="5715000"/>
            <a:ext cx="4648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1600">
                <a:latin typeface="Cambria" panose="02040503050406030204" pitchFamily="18" charset="0"/>
              </a:rPr>
              <a:t>Plato and Aristotle, detail from </a:t>
            </a:r>
          </a:p>
          <a:p>
            <a:pPr algn="ctr" eaLnBrk="1" hangingPunct="1"/>
            <a:r>
              <a:rPr lang="en-GB" altLang="en-US" sz="1600" i="1">
                <a:latin typeface="Cambria" panose="02040503050406030204" pitchFamily="18" charset="0"/>
              </a:rPr>
              <a:t>The School of Athens</a:t>
            </a:r>
            <a:r>
              <a:rPr lang="en-GB" altLang="en-US" sz="1600">
                <a:latin typeface="Cambria" panose="02040503050406030204" pitchFamily="18" charset="0"/>
              </a:rPr>
              <a:t>, Raphael (1483-1520).</a:t>
            </a:r>
          </a:p>
          <a:p>
            <a:pPr algn="ctr" eaLnBrk="1" hangingPunct="1"/>
            <a:r>
              <a:rPr lang="en-GB" altLang="en-US" sz="1600">
                <a:latin typeface="Cambria" panose="02040503050406030204" pitchFamily="18" charset="0"/>
              </a:rPr>
              <a:t>Left: Zeno</a:t>
            </a:r>
          </a:p>
        </p:txBody>
      </p:sp>
      <p:pic>
        <p:nvPicPr>
          <p:cNvPr id="7174" name="Picture 6" descr="Zeno of Citium.bmp">
            <a:extLst>
              <a:ext uri="{FF2B5EF4-FFF2-40B4-BE49-F238E27FC236}">
                <a16:creationId xmlns:a16="http://schemas.microsoft.com/office/drawing/2014/main" id="{8CB56C15-8ED2-4EB4-843C-1FF9F066F2E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9713" y="4678363"/>
            <a:ext cx="1371600" cy="186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5" name="Picture 7" descr="C:\Users\Liz\Dropbox\SEAC 2016\Artwork\UWTSD Logo_200dpi.jpg">
            <a:extLst>
              <a:ext uri="{FF2B5EF4-FFF2-40B4-BE49-F238E27FC236}">
                <a16:creationId xmlns:a16="http://schemas.microsoft.com/office/drawing/2014/main" id="{4661112E-2451-4FD0-9629-3D6E48367F8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0825" y="6003925"/>
            <a:ext cx="1728788" cy="66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56A2CA60-0525-4AAE-A1A8-D93A93EF02FC}"/>
              </a:ext>
            </a:extLst>
          </p:cNvPr>
          <p:cNvSpPr>
            <a:spLocks noGrp="1"/>
          </p:cNvSpPr>
          <p:nvPr>
            <p:ph type="title"/>
          </p:nvPr>
        </p:nvSpPr>
        <p:spPr/>
        <p:txBody>
          <a:bodyPr/>
          <a:lstStyle/>
          <a:p>
            <a:pPr algn="l" eaLnBrk="1" hangingPunct="1"/>
            <a:r>
              <a:rPr lang="en-GB" altLang="en-US">
                <a:latin typeface="Cambria" panose="02040503050406030204" pitchFamily="18" charset="0"/>
              </a:rPr>
              <a:t>Importance: why study Plato? 1</a:t>
            </a:r>
            <a:endParaRPr lang="en-US" altLang="en-US">
              <a:latin typeface="Cambria" panose="02040503050406030204" pitchFamily="18" charset="0"/>
            </a:endParaRPr>
          </a:p>
        </p:txBody>
      </p:sp>
      <p:sp>
        <p:nvSpPr>
          <p:cNvPr id="8195" name="Content Placeholder 2">
            <a:extLst>
              <a:ext uri="{FF2B5EF4-FFF2-40B4-BE49-F238E27FC236}">
                <a16:creationId xmlns:a16="http://schemas.microsoft.com/office/drawing/2014/main" id="{1ADA6A64-CCC6-44E3-B6A3-AE94C6BDA166}"/>
              </a:ext>
            </a:extLst>
          </p:cNvPr>
          <p:cNvSpPr>
            <a:spLocks noGrp="1"/>
          </p:cNvSpPr>
          <p:nvPr>
            <p:ph sz="half" idx="1"/>
          </p:nvPr>
        </p:nvSpPr>
        <p:spPr/>
        <p:txBody>
          <a:bodyPr/>
          <a:lstStyle/>
          <a:p>
            <a:pPr eaLnBrk="1" hangingPunct="1">
              <a:buNone/>
            </a:pPr>
            <a:r>
              <a:rPr lang="en-US" altLang="en-US" sz="2000" i="1" dirty="0">
                <a:latin typeface="Cambria" panose="02040503050406030204" pitchFamily="18" charset="0"/>
              </a:rPr>
              <a:t>‘The safest general characterization of the European philosophical tradition is that it consists of </a:t>
            </a:r>
            <a:r>
              <a:rPr lang="en-US" altLang="en-US" sz="2000" b="1" i="1" dirty="0">
                <a:latin typeface="Cambria" panose="02040503050406030204" pitchFamily="18" charset="0"/>
              </a:rPr>
              <a:t>a series of footnotes to Plato.</a:t>
            </a:r>
            <a:r>
              <a:rPr lang="en-US" altLang="en-US" sz="2000" i="1" dirty="0">
                <a:latin typeface="Cambria" panose="02040503050406030204" pitchFamily="18" charset="0"/>
              </a:rPr>
              <a:t> I do not mean the systematic scheme of thought which scholars have doubtfully extracted from his writings. I allude to the wealth of </a:t>
            </a:r>
            <a:r>
              <a:rPr lang="en-US" altLang="en-US" sz="2000" b="1" i="1" dirty="0">
                <a:latin typeface="Cambria" panose="02040503050406030204" pitchFamily="18" charset="0"/>
              </a:rPr>
              <a:t>general ideas scattered through them.’ </a:t>
            </a:r>
            <a:endParaRPr lang="en-US" altLang="en-US" sz="2000" b="1" dirty="0">
              <a:latin typeface="Cambria" panose="02040503050406030204" pitchFamily="18" charset="0"/>
            </a:endParaRPr>
          </a:p>
          <a:p>
            <a:pPr eaLnBrk="1" hangingPunct="1">
              <a:buNone/>
            </a:pPr>
            <a:r>
              <a:rPr lang="en-US" altLang="en-US" sz="1600" dirty="0">
                <a:latin typeface="Cambria" panose="02040503050406030204" pitchFamily="18" charset="0"/>
              </a:rPr>
              <a:t>Alfred North Whitehead, Process and Reality, p. 39 [Free Press, 1979];</a:t>
            </a:r>
          </a:p>
        </p:txBody>
      </p:sp>
      <p:pic>
        <p:nvPicPr>
          <p:cNvPr id="8196" name="Picture 3" descr="Plato 2.jpeg">
            <a:extLst>
              <a:ext uri="{FF2B5EF4-FFF2-40B4-BE49-F238E27FC236}">
                <a16:creationId xmlns:a16="http://schemas.microsoft.com/office/drawing/2014/main" id="{E2C32E9F-B65D-4BB3-8A3A-75CA5BC978A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9752" y="5686425"/>
            <a:ext cx="962025"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Picture 5" descr="alfred north whitehead.jpg">
            <a:extLst>
              <a:ext uri="{FF2B5EF4-FFF2-40B4-BE49-F238E27FC236}">
                <a16:creationId xmlns:a16="http://schemas.microsoft.com/office/drawing/2014/main" id="{B57DCA32-A3E4-4521-B376-D4CCD32ED57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43813" y="0"/>
            <a:ext cx="1500187" cy="164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6" descr="C:\Users\Liz\Dropbox\SEAC 2016\Artwork\UWTSD Logo_200dpi.jpg">
            <a:extLst>
              <a:ext uri="{FF2B5EF4-FFF2-40B4-BE49-F238E27FC236}">
                <a16:creationId xmlns:a16="http://schemas.microsoft.com/office/drawing/2014/main" id="{A5D56F6F-BB8C-43AC-BA8D-96F30C99ED4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0825" y="6003925"/>
            <a:ext cx="1728788" cy="66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9" name="Content Placeholder 8">
            <a:extLst>
              <a:ext uri="{FF2B5EF4-FFF2-40B4-BE49-F238E27FC236}">
                <a16:creationId xmlns:a16="http://schemas.microsoft.com/office/drawing/2014/main" id="{C127026C-7538-4FF4-9F22-157C1A18B914}"/>
              </a:ext>
            </a:extLst>
          </p:cNvPr>
          <p:cNvSpPr>
            <a:spLocks noGrp="1"/>
          </p:cNvSpPr>
          <p:nvPr>
            <p:ph sz="half" idx="2"/>
          </p:nvPr>
        </p:nvSpPr>
        <p:spPr>
          <a:xfrm>
            <a:off x="4648200" y="1600201"/>
            <a:ext cx="4172272" cy="4421088"/>
          </a:xfrm>
        </p:spPr>
        <p:txBody>
          <a:bodyPr/>
          <a:lstStyle/>
          <a:p>
            <a:pPr eaLnBrk="1" hangingPunct="1">
              <a:buNone/>
            </a:pPr>
            <a:r>
              <a:rPr lang="en-GB" altLang="en-US" sz="1800" dirty="0">
                <a:latin typeface="Cambria" panose="02040503050406030204" pitchFamily="18" charset="0"/>
              </a:rPr>
              <a:t>Specifically, Plato has a decisive influence on all western astrology, including modern astrology.</a:t>
            </a:r>
          </a:p>
          <a:p>
            <a:pPr eaLnBrk="1" hangingPunct="1">
              <a:buNone/>
            </a:pPr>
            <a:r>
              <a:rPr lang="en-GB" altLang="en-US" sz="1800" dirty="0">
                <a:latin typeface="Cambria" panose="02040503050406030204" pitchFamily="18" charset="0"/>
              </a:rPr>
              <a:t>He was influenced by the </a:t>
            </a:r>
            <a:r>
              <a:rPr lang="en-GB" altLang="en-US" sz="1800" b="1" dirty="0" err="1">
                <a:latin typeface="Cambria" panose="02040503050406030204" pitchFamily="18" charset="0"/>
              </a:rPr>
              <a:t>Orphics</a:t>
            </a:r>
            <a:r>
              <a:rPr lang="en-GB" altLang="en-US" sz="1800" dirty="0">
                <a:latin typeface="Cambria" panose="02040503050406030204" pitchFamily="18" charset="0"/>
              </a:rPr>
              <a:t> – and sometimes is considered an Orphic.</a:t>
            </a:r>
          </a:p>
          <a:p>
            <a:pPr eaLnBrk="1" hangingPunct="1">
              <a:buNone/>
            </a:pPr>
            <a:r>
              <a:rPr lang="en-GB" altLang="en-US" sz="1800" dirty="0">
                <a:latin typeface="Cambria" panose="02040503050406030204" pitchFamily="18" charset="0"/>
              </a:rPr>
              <a:t>His influence on Christianity was profound – St Augustine said that Plato was the pagan philosopher that Christians could study and learn from.</a:t>
            </a:r>
          </a:p>
          <a:p>
            <a:pPr eaLnBrk="1" hangingPunct="1">
              <a:buNone/>
            </a:pPr>
            <a:r>
              <a:rPr lang="en-GB" altLang="en-US" sz="1800" dirty="0">
                <a:latin typeface="Cambria" panose="02040503050406030204" pitchFamily="18" charset="0"/>
              </a:rPr>
              <a:t>His influence is also detected in some modern  </a:t>
            </a:r>
            <a:r>
              <a:rPr lang="en-GB" altLang="en-US" sz="1800" b="1" dirty="0">
                <a:latin typeface="Cambria" panose="02040503050406030204" pitchFamily="18" charset="0"/>
              </a:rPr>
              <a:t>political </a:t>
            </a:r>
            <a:r>
              <a:rPr lang="en-GB" altLang="en-US" sz="1800" b="1" dirty="0" err="1">
                <a:latin typeface="Cambria" panose="02040503050406030204" pitchFamily="18" charset="0"/>
              </a:rPr>
              <a:t>theor</a:t>
            </a:r>
            <a:r>
              <a:rPr lang="en-GB" altLang="en-US" sz="1800" b="1" dirty="0">
                <a:latin typeface="Cambria" panose="02040503050406030204" pitchFamily="18" charset="0"/>
              </a:rPr>
              <a:t>, including Marxism, science</a:t>
            </a:r>
            <a:r>
              <a:rPr lang="en-GB" altLang="en-US" sz="1800" dirty="0">
                <a:latin typeface="Cambria" panose="02040503050406030204" pitchFamily="18" charset="0"/>
              </a:rPr>
              <a:t> and, via </a:t>
            </a:r>
            <a:r>
              <a:rPr lang="en-GB" altLang="en-US" sz="1800" b="1" dirty="0" err="1">
                <a:latin typeface="Cambria" panose="02040503050406030204" pitchFamily="18" charset="0"/>
              </a:rPr>
              <a:t>Neoplatonism</a:t>
            </a:r>
            <a:r>
              <a:rPr lang="en-GB" altLang="en-US" sz="1800" dirty="0">
                <a:latin typeface="Cambria" panose="02040503050406030204" pitchFamily="18" charset="0"/>
              </a:rPr>
              <a:t> and </a:t>
            </a:r>
            <a:r>
              <a:rPr lang="en-GB" altLang="en-US" sz="1800" b="1" dirty="0">
                <a:latin typeface="Cambria" panose="02040503050406030204" pitchFamily="18" charset="0"/>
              </a:rPr>
              <a:t>Theosophy</a:t>
            </a:r>
            <a:r>
              <a:rPr lang="en-GB" altLang="en-US" sz="1800" dirty="0">
                <a:latin typeface="Cambria" panose="02040503050406030204" pitchFamily="18" charset="0"/>
              </a:rPr>
              <a:t>, in the arts.</a:t>
            </a:r>
          </a:p>
          <a:p>
            <a:endParaRPr lang="en-GB" alt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65C370D7-94B6-4AF6-B686-5C62D184E586}"/>
              </a:ext>
            </a:extLst>
          </p:cNvPr>
          <p:cNvSpPr>
            <a:spLocks noGrp="1"/>
          </p:cNvSpPr>
          <p:nvPr>
            <p:ph type="title"/>
          </p:nvPr>
        </p:nvSpPr>
        <p:spPr/>
        <p:txBody>
          <a:bodyPr/>
          <a:lstStyle/>
          <a:p>
            <a:pPr eaLnBrk="1" hangingPunct="1"/>
            <a:r>
              <a:rPr lang="en-GB" altLang="en-US">
                <a:latin typeface="Cambria" panose="02040503050406030204" pitchFamily="18" charset="0"/>
              </a:rPr>
              <a:t>Plato and the Greek world</a:t>
            </a:r>
            <a:endParaRPr lang="en-US" altLang="en-US">
              <a:latin typeface="Cambria" panose="02040503050406030204" pitchFamily="18" charset="0"/>
            </a:endParaRPr>
          </a:p>
        </p:txBody>
      </p:sp>
      <p:sp>
        <p:nvSpPr>
          <p:cNvPr id="9219" name="Content Placeholder 2">
            <a:extLst>
              <a:ext uri="{FF2B5EF4-FFF2-40B4-BE49-F238E27FC236}">
                <a16:creationId xmlns:a16="http://schemas.microsoft.com/office/drawing/2014/main" id="{903D9A1F-ADD5-4A88-8E2D-725933D98646}"/>
              </a:ext>
            </a:extLst>
          </p:cNvPr>
          <p:cNvSpPr>
            <a:spLocks noGrp="1"/>
          </p:cNvSpPr>
          <p:nvPr>
            <p:ph sz="half" idx="1"/>
          </p:nvPr>
        </p:nvSpPr>
        <p:spPr/>
        <p:txBody>
          <a:bodyPr/>
          <a:lstStyle/>
          <a:p>
            <a:pPr eaLnBrk="1" hangingPunct="1">
              <a:buFont typeface="Arial" panose="020B0604020202020204" pitchFamily="34" charset="0"/>
              <a:buNone/>
            </a:pPr>
            <a:r>
              <a:rPr lang="en-GB" altLang="en-US" sz="1600" dirty="0">
                <a:latin typeface="Cambria" panose="02040503050406030204" pitchFamily="18" charset="0"/>
              </a:rPr>
              <a:t>Athens, c. 428-348.</a:t>
            </a:r>
          </a:p>
          <a:p>
            <a:pPr eaLnBrk="1" hangingPunct="1">
              <a:buFont typeface="Arial" panose="020B0604020202020204" pitchFamily="34" charset="0"/>
              <a:buNone/>
            </a:pPr>
            <a:r>
              <a:rPr lang="en-GB" altLang="en-US" sz="1600" dirty="0">
                <a:latin typeface="Cambria" panose="02040503050406030204" pitchFamily="18" charset="0"/>
              </a:rPr>
              <a:t>Student of Socrates</a:t>
            </a:r>
          </a:p>
          <a:p>
            <a:pPr eaLnBrk="1" hangingPunct="1">
              <a:buFont typeface="Arial" panose="020B0604020202020204" pitchFamily="34" charset="0"/>
              <a:buNone/>
            </a:pPr>
            <a:r>
              <a:rPr lang="en-GB" altLang="en-US" sz="1600" dirty="0">
                <a:latin typeface="Cambria" panose="02040503050406030204" pitchFamily="18" charset="0"/>
              </a:rPr>
              <a:t>The Greek world had direct contact with Celtic and north African culture to the west, Egypt to the south, and Turkey, Babylon, Persia and India to the east.</a:t>
            </a:r>
          </a:p>
          <a:p>
            <a:pPr eaLnBrk="1" hangingPunct="1">
              <a:buFont typeface="Arial" panose="020B0604020202020204" pitchFamily="34" charset="0"/>
              <a:buNone/>
            </a:pPr>
            <a:r>
              <a:rPr lang="en-GB" altLang="en-US" sz="1600" dirty="0">
                <a:latin typeface="Cambria" panose="02040503050406030204" pitchFamily="18" charset="0"/>
              </a:rPr>
              <a:t>Cultural boundaries are fluid</a:t>
            </a:r>
          </a:p>
        </p:txBody>
      </p:sp>
      <p:pic>
        <p:nvPicPr>
          <p:cNvPr id="9220" name="Picture 3" descr="Plato 2.jpeg">
            <a:extLst>
              <a:ext uri="{FF2B5EF4-FFF2-40B4-BE49-F238E27FC236}">
                <a16:creationId xmlns:a16="http://schemas.microsoft.com/office/drawing/2014/main" id="{02C23AE8-3369-4C2D-BC54-8627C95E24F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29563" y="0"/>
            <a:ext cx="962025"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Content Placeholder 3" descr="Europe 390bc.jpeg">
            <a:extLst>
              <a:ext uri="{FF2B5EF4-FFF2-40B4-BE49-F238E27FC236}">
                <a16:creationId xmlns:a16="http://schemas.microsoft.com/office/drawing/2014/main" id="{936DD78A-6582-4276-BFB3-5E3C9B25A71E}"/>
              </a:ext>
            </a:extLst>
          </p:cNvPr>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a:xfrm>
            <a:off x="4786313" y="1785938"/>
            <a:ext cx="4038600" cy="2827337"/>
          </a:xfrm>
        </p:spPr>
      </p:pic>
      <p:pic>
        <p:nvPicPr>
          <p:cNvPr id="9222" name="Picture 3" descr="Greek world 2.jpg">
            <a:extLst>
              <a:ext uri="{FF2B5EF4-FFF2-40B4-BE49-F238E27FC236}">
                <a16:creationId xmlns:a16="http://schemas.microsoft.com/office/drawing/2014/main" id="{B1A5B97B-62B8-430E-A8E0-9BAA851AA822}"/>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0825" y="3933825"/>
            <a:ext cx="6807200" cy="273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7" descr="C:\Users\Liz\Dropbox\SEAC 2016\Artwork\UWTSD Logo_200dpi.jpg">
            <a:extLst>
              <a:ext uri="{FF2B5EF4-FFF2-40B4-BE49-F238E27FC236}">
                <a16:creationId xmlns:a16="http://schemas.microsoft.com/office/drawing/2014/main" id="{0160DBAE-ADAC-44A1-B4F8-1926883C122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659563" y="6021388"/>
            <a:ext cx="1728787"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EC693487-4F02-4B66-9FBD-217FC9D78AEA}"/>
              </a:ext>
            </a:extLst>
          </p:cNvPr>
          <p:cNvSpPr>
            <a:spLocks noGrp="1"/>
          </p:cNvSpPr>
          <p:nvPr>
            <p:ph type="title"/>
          </p:nvPr>
        </p:nvSpPr>
        <p:spPr/>
        <p:txBody>
          <a:bodyPr/>
          <a:lstStyle/>
          <a:p>
            <a:pPr eaLnBrk="1" hangingPunct="1"/>
            <a:r>
              <a:rPr lang="en-GB" altLang="en-US">
                <a:latin typeface="Cambria" panose="02040503050406030204" pitchFamily="18" charset="0"/>
              </a:rPr>
              <a:t>Plato and Source Problems</a:t>
            </a:r>
            <a:endParaRPr lang="en-US" altLang="en-US">
              <a:latin typeface="Cambria" panose="02040503050406030204" pitchFamily="18" charset="0"/>
            </a:endParaRPr>
          </a:p>
        </p:txBody>
      </p:sp>
      <p:sp>
        <p:nvSpPr>
          <p:cNvPr id="10243" name="Content Placeholder 4">
            <a:extLst>
              <a:ext uri="{FF2B5EF4-FFF2-40B4-BE49-F238E27FC236}">
                <a16:creationId xmlns:a16="http://schemas.microsoft.com/office/drawing/2014/main" id="{ACCEADA1-A291-4CBB-8040-0770A160F95D}"/>
              </a:ext>
            </a:extLst>
          </p:cNvPr>
          <p:cNvSpPr>
            <a:spLocks noGrp="1"/>
          </p:cNvSpPr>
          <p:nvPr>
            <p:ph sz="half" idx="1"/>
          </p:nvPr>
        </p:nvSpPr>
        <p:spPr/>
        <p:txBody>
          <a:bodyPr/>
          <a:lstStyle/>
          <a:p>
            <a:pPr eaLnBrk="1" hangingPunct="1">
              <a:buFont typeface="Arial" panose="020B0604020202020204" pitchFamily="34" charset="0"/>
              <a:buNone/>
            </a:pPr>
            <a:r>
              <a:rPr lang="en-GB" altLang="en-US" sz="1600">
                <a:latin typeface="Cambria" panose="02040503050406030204" pitchFamily="18" charset="0"/>
              </a:rPr>
              <a:t>All or almost all of the written works attributed to Plato survive</a:t>
            </a:r>
          </a:p>
          <a:p>
            <a:pPr eaLnBrk="1" hangingPunct="1">
              <a:buFont typeface="Arial" panose="020B0604020202020204" pitchFamily="34" charset="0"/>
              <a:buNone/>
            </a:pPr>
            <a:r>
              <a:rPr lang="en-GB" altLang="en-US" sz="1600">
                <a:latin typeface="Cambria" panose="02040503050406030204" pitchFamily="18" charset="0"/>
              </a:rPr>
              <a:t>HOWEVER:</a:t>
            </a:r>
          </a:p>
          <a:p>
            <a:pPr eaLnBrk="1" hangingPunct="1">
              <a:buFont typeface="Arial" panose="020B0604020202020204" pitchFamily="34" charset="0"/>
              <a:buNone/>
            </a:pPr>
            <a:r>
              <a:rPr lang="en-GB" altLang="en-US" sz="1600">
                <a:latin typeface="Cambria" panose="02040503050406030204" pitchFamily="18" charset="0"/>
              </a:rPr>
              <a:t>He often taught using metaphor, allegory and parables.</a:t>
            </a:r>
          </a:p>
          <a:p>
            <a:pPr eaLnBrk="1" hangingPunct="1">
              <a:buFont typeface="Arial" panose="020B0604020202020204" pitchFamily="34" charset="0"/>
              <a:buNone/>
            </a:pPr>
            <a:r>
              <a:rPr lang="en-GB" altLang="en-US" sz="1600">
                <a:latin typeface="Cambria" panose="02040503050406030204" pitchFamily="18" charset="0"/>
              </a:rPr>
              <a:t>THEREFORE</a:t>
            </a:r>
          </a:p>
          <a:p>
            <a:pPr eaLnBrk="1" hangingPunct="1">
              <a:buFont typeface="Arial" panose="020B0604020202020204" pitchFamily="34" charset="0"/>
              <a:buNone/>
            </a:pPr>
            <a:r>
              <a:rPr lang="en-GB" altLang="en-US" sz="1600">
                <a:latin typeface="Cambria" panose="02040503050406030204" pitchFamily="18" charset="0"/>
              </a:rPr>
              <a:t>It is not always clear when he is stating what be believes to be the case, or when he is illustrating a point using metaphor.</a:t>
            </a:r>
          </a:p>
          <a:p>
            <a:pPr eaLnBrk="1" hangingPunct="1">
              <a:buFont typeface="Arial" panose="020B0604020202020204" pitchFamily="34" charset="0"/>
              <a:buNone/>
            </a:pPr>
            <a:r>
              <a:rPr lang="en-GB" altLang="en-US" sz="1600">
                <a:latin typeface="Cambria" panose="02040503050406030204" pitchFamily="18" charset="0"/>
              </a:rPr>
              <a:t>AND</a:t>
            </a:r>
          </a:p>
          <a:p>
            <a:pPr eaLnBrk="1" hangingPunct="1">
              <a:buFont typeface="Arial" panose="020B0604020202020204" pitchFamily="34" charset="0"/>
              <a:buNone/>
            </a:pPr>
            <a:r>
              <a:rPr lang="en-GB" altLang="en-US" sz="1600">
                <a:latin typeface="Cambria" panose="02040503050406030204" pitchFamily="18" charset="0"/>
              </a:rPr>
              <a:t>We do not know what he wrote himself or what was written by his students.</a:t>
            </a:r>
          </a:p>
          <a:p>
            <a:pPr eaLnBrk="1" hangingPunct="1">
              <a:buFont typeface="Arial" panose="020B0604020202020204" pitchFamily="34" charset="0"/>
              <a:buNone/>
            </a:pPr>
            <a:r>
              <a:rPr lang="en-GB" altLang="en-US" sz="1600">
                <a:latin typeface="Cambria" panose="02040503050406030204" pitchFamily="18" charset="0"/>
              </a:rPr>
              <a:t>YET</a:t>
            </a:r>
          </a:p>
          <a:p>
            <a:pPr eaLnBrk="1" hangingPunct="1">
              <a:buFont typeface="Arial" panose="020B0604020202020204" pitchFamily="34" charset="0"/>
              <a:buNone/>
            </a:pPr>
            <a:r>
              <a:rPr lang="en-GB" altLang="en-US" sz="1600">
                <a:latin typeface="Cambria" panose="02040503050406030204" pitchFamily="18" charset="0"/>
              </a:rPr>
              <a:t>We still have a general body of work and set of assumptions –a cosmology – we can call </a:t>
            </a:r>
            <a:r>
              <a:rPr lang="en-GB" altLang="en-US" sz="1600" b="1">
                <a:latin typeface="Cambria" panose="02040503050406030204" pitchFamily="18" charset="0"/>
              </a:rPr>
              <a:t>Platonic</a:t>
            </a:r>
            <a:r>
              <a:rPr lang="en-GB" altLang="en-US" sz="1600">
                <a:latin typeface="Cambria" panose="02040503050406030204" pitchFamily="18" charset="0"/>
              </a:rPr>
              <a:t>, and we refer to an ‘ism’ called </a:t>
            </a:r>
            <a:r>
              <a:rPr lang="en-GB" altLang="en-US" sz="1600" b="1">
                <a:latin typeface="Cambria" panose="02040503050406030204" pitchFamily="18" charset="0"/>
              </a:rPr>
              <a:t>Platonism</a:t>
            </a:r>
            <a:r>
              <a:rPr lang="en-GB" altLang="en-US" sz="1600">
                <a:latin typeface="Cambria" panose="02040503050406030204" pitchFamily="18" charset="0"/>
              </a:rPr>
              <a:t>, sometimes </a:t>
            </a:r>
            <a:r>
              <a:rPr lang="en-GB" altLang="en-US" sz="1600" b="1">
                <a:latin typeface="Cambria" panose="02040503050406030204" pitchFamily="18" charset="0"/>
              </a:rPr>
              <a:t>Platonistic</a:t>
            </a:r>
            <a:endParaRPr lang="en-US" altLang="en-US" sz="1600" b="1">
              <a:latin typeface="Cambria" panose="02040503050406030204" pitchFamily="18" charset="0"/>
            </a:endParaRPr>
          </a:p>
        </p:txBody>
      </p:sp>
      <p:sp>
        <p:nvSpPr>
          <p:cNvPr id="10244" name="Content Placeholder 5">
            <a:extLst>
              <a:ext uri="{FF2B5EF4-FFF2-40B4-BE49-F238E27FC236}">
                <a16:creationId xmlns:a16="http://schemas.microsoft.com/office/drawing/2014/main" id="{EA95ECCB-212B-41CF-B16D-09B46D4B1FA4}"/>
              </a:ext>
            </a:extLst>
          </p:cNvPr>
          <p:cNvSpPr>
            <a:spLocks noGrp="1"/>
          </p:cNvSpPr>
          <p:nvPr>
            <p:ph sz="half" idx="2"/>
          </p:nvPr>
        </p:nvSpPr>
        <p:spPr/>
        <p:txBody>
          <a:bodyPr/>
          <a:lstStyle/>
          <a:p>
            <a:pPr eaLnBrk="1" hangingPunct="1">
              <a:buFont typeface="Arial" panose="020B0604020202020204" pitchFamily="34" charset="0"/>
              <a:buNone/>
            </a:pPr>
            <a:r>
              <a:rPr lang="en-GB" altLang="en-US" sz="1600">
                <a:latin typeface="Cambria" panose="02040503050406030204" pitchFamily="18" charset="0"/>
              </a:rPr>
              <a:t>In his </a:t>
            </a:r>
            <a:r>
              <a:rPr lang="en-GB" altLang="en-US" sz="1600" b="1" i="1">
                <a:latin typeface="Cambria" panose="02040503050406030204" pitchFamily="18" charset="0"/>
              </a:rPr>
              <a:t>Timaeus</a:t>
            </a:r>
            <a:r>
              <a:rPr lang="en-GB" altLang="en-US" sz="1600">
                <a:latin typeface="Cambria" panose="02040503050406030204" pitchFamily="18" charset="0"/>
              </a:rPr>
              <a:t> Plato is the source of the Atlantis myth.</a:t>
            </a:r>
          </a:p>
          <a:p>
            <a:pPr eaLnBrk="1" hangingPunct="1"/>
            <a:r>
              <a:rPr lang="en-GB" altLang="en-US" sz="1600">
                <a:latin typeface="Cambria" panose="02040503050406030204" pitchFamily="18" charset="0"/>
              </a:rPr>
              <a:t>Is this wholly based on real events?</a:t>
            </a:r>
          </a:p>
          <a:p>
            <a:pPr eaLnBrk="1" hangingPunct="1"/>
            <a:r>
              <a:rPr lang="en-GB" altLang="en-US" sz="1600">
                <a:latin typeface="Cambria" panose="02040503050406030204" pitchFamily="18" charset="0"/>
              </a:rPr>
              <a:t>Entirely fictitious?</a:t>
            </a:r>
          </a:p>
          <a:p>
            <a:pPr eaLnBrk="1" hangingPunct="1"/>
            <a:r>
              <a:rPr lang="en-GB" altLang="en-US" sz="1600">
                <a:latin typeface="Cambria" panose="02040503050406030204" pitchFamily="18" charset="0"/>
              </a:rPr>
              <a:t>A combination of the two</a:t>
            </a:r>
          </a:p>
          <a:p>
            <a:pPr eaLnBrk="1" hangingPunct="1">
              <a:buFont typeface="Arial" panose="020B0604020202020204" pitchFamily="34" charset="0"/>
              <a:buNone/>
            </a:pPr>
            <a:r>
              <a:rPr lang="en-GB" altLang="en-US" sz="1600">
                <a:latin typeface="Cambria" panose="02040503050406030204" pitchFamily="18" charset="0"/>
              </a:rPr>
              <a:t>Plato is normally regarded as arguing that the body </a:t>
            </a:r>
            <a:r>
              <a:rPr lang="en-GB" altLang="en-US" sz="1600" u="sng">
                <a:latin typeface="Cambria" panose="02040503050406030204" pitchFamily="18" charset="0"/>
              </a:rPr>
              <a:t>imprisons </a:t>
            </a:r>
            <a:r>
              <a:rPr lang="en-GB" altLang="en-US" sz="1600">
                <a:latin typeface="Cambria" panose="02040503050406030204" pitchFamily="18" charset="0"/>
              </a:rPr>
              <a:t>the soul. Crystal Addey argues that the same language can imply that the body </a:t>
            </a:r>
            <a:r>
              <a:rPr lang="en-GB" altLang="en-US" sz="1600" u="sng">
                <a:latin typeface="Cambria" panose="02040503050406030204" pitchFamily="18" charset="0"/>
              </a:rPr>
              <a:t>protects</a:t>
            </a:r>
            <a:r>
              <a:rPr lang="en-GB" altLang="en-US" sz="1600">
                <a:latin typeface="Cambria" panose="02040503050406030204" pitchFamily="18" charset="0"/>
              </a:rPr>
              <a:t> the soul.</a:t>
            </a:r>
          </a:p>
          <a:p>
            <a:pPr eaLnBrk="1" hangingPunct="1">
              <a:buFont typeface="Arial" panose="020B0604020202020204" pitchFamily="34" charset="0"/>
              <a:buNone/>
            </a:pPr>
            <a:endParaRPr lang="en-GB" altLang="en-US" sz="1600">
              <a:latin typeface="Cambria" panose="02040503050406030204" pitchFamily="18" charset="0"/>
            </a:endParaRPr>
          </a:p>
          <a:p>
            <a:pPr eaLnBrk="1" hangingPunct="1">
              <a:buFont typeface="Arial" panose="020B0604020202020204" pitchFamily="34" charset="0"/>
              <a:buNone/>
            </a:pPr>
            <a:endParaRPr lang="en-GB" altLang="en-US" sz="1600">
              <a:latin typeface="Cambria" panose="02040503050406030204" pitchFamily="18" charset="0"/>
            </a:endParaRPr>
          </a:p>
          <a:p>
            <a:pPr eaLnBrk="1" hangingPunct="1"/>
            <a:r>
              <a:rPr lang="en-GB" altLang="en-US" sz="1600" i="1">
                <a:latin typeface="Cambria" panose="02040503050406030204" pitchFamily="18" charset="0"/>
              </a:rPr>
              <a:t>Instead of Platon</a:t>
            </a:r>
            <a:r>
              <a:rPr lang="en-GB" altLang="en-US" sz="1600" i="1" u="sng">
                <a:latin typeface="Cambria" panose="02040503050406030204" pitchFamily="18" charset="0"/>
              </a:rPr>
              <a:t>ism </a:t>
            </a:r>
            <a:r>
              <a:rPr lang="en-GB" altLang="en-US" sz="1600" i="1">
                <a:latin typeface="Cambria" panose="02040503050406030204" pitchFamily="18" charset="0"/>
              </a:rPr>
              <a:t>– the ideology created out of Plato’s thought.</a:t>
            </a:r>
          </a:p>
          <a:p>
            <a:pPr eaLnBrk="1" hangingPunct="1"/>
            <a:r>
              <a:rPr lang="en-GB" altLang="en-US" sz="1600" i="1">
                <a:latin typeface="Cambria" panose="02040503050406030204" pitchFamily="18" charset="0"/>
              </a:rPr>
              <a:t>Should we talk of Platon</a:t>
            </a:r>
            <a:r>
              <a:rPr lang="en-GB" altLang="en-US" sz="1600" i="1" u="sng">
                <a:latin typeface="Cambria" panose="02040503050406030204" pitchFamily="18" charset="0"/>
              </a:rPr>
              <a:t>isms</a:t>
            </a:r>
            <a:r>
              <a:rPr lang="en-GB" altLang="en-US" sz="1600" i="1">
                <a:latin typeface="Cambria" panose="02040503050406030204" pitchFamily="18" charset="0"/>
              </a:rPr>
              <a:t>?</a:t>
            </a:r>
            <a:endParaRPr lang="en-US" altLang="en-US" sz="1600" i="1" u="sng">
              <a:latin typeface="Cambria" panose="02040503050406030204" pitchFamily="18" charset="0"/>
            </a:endParaRPr>
          </a:p>
          <a:p>
            <a:endParaRPr lang="en-GB" altLang="en-US"/>
          </a:p>
        </p:txBody>
      </p:sp>
      <p:pic>
        <p:nvPicPr>
          <p:cNvPr id="10245" name="Picture 3" descr="Plato 3.jpeg">
            <a:extLst>
              <a:ext uri="{FF2B5EF4-FFF2-40B4-BE49-F238E27FC236}">
                <a16:creationId xmlns:a16="http://schemas.microsoft.com/office/drawing/2014/main" id="{AB69DFFD-92AE-439A-8446-304255D5931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86688" y="0"/>
            <a:ext cx="116205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4" descr="C:\Users\Liz\Dropbox\SEAC 2016\Artwork\UWTSD Logo_200dpi.jpg">
            <a:extLst>
              <a:ext uri="{FF2B5EF4-FFF2-40B4-BE49-F238E27FC236}">
                <a16:creationId xmlns:a16="http://schemas.microsoft.com/office/drawing/2014/main" id="{43125E50-480C-4329-8DDC-B704183BEB1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547813" cy="59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3E3C7B7C-D7D0-4A13-AB96-EBE3E1B67EE4}"/>
              </a:ext>
            </a:extLst>
          </p:cNvPr>
          <p:cNvSpPr>
            <a:spLocks noGrp="1"/>
          </p:cNvSpPr>
          <p:nvPr>
            <p:ph type="title"/>
          </p:nvPr>
        </p:nvSpPr>
        <p:spPr/>
        <p:txBody>
          <a:bodyPr/>
          <a:lstStyle/>
          <a:p>
            <a:pPr eaLnBrk="1" hangingPunct="1"/>
            <a:r>
              <a:rPr lang="en-GB" altLang="en-US">
                <a:latin typeface="Cambria" panose="02040503050406030204" pitchFamily="18" charset="0"/>
              </a:rPr>
              <a:t>Plato: Key Ideas and Texts</a:t>
            </a:r>
            <a:endParaRPr lang="en-US" altLang="en-US">
              <a:latin typeface="Cambria" panose="02040503050406030204" pitchFamily="18" charset="0"/>
            </a:endParaRPr>
          </a:p>
        </p:txBody>
      </p:sp>
      <p:sp>
        <p:nvSpPr>
          <p:cNvPr id="3" name="Content Placeholder 2">
            <a:extLst>
              <a:ext uri="{FF2B5EF4-FFF2-40B4-BE49-F238E27FC236}">
                <a16:creationId xmlns:a16="http://schemas.microsoft.com/office/drawing/2014/main" id="{3307674E-4A94-44D1-8955-A5F1DD21CE41}"/>
              </a:ext>
            </a:extLst>
          </p:cNvPr>
          <p:cNvSpPr>
            <a:spLocks noGrp="1"/>
          </p:cNvSpPr>
          <p:nvPr>
            <p:ph sz="half" idx="1"/>
          </p:nvPr>
        </p:nvSpPr>
        <p:spPr/>
        <p:txBody>
          <a:bodyPr rtlCol="0">
            <a:normAutofit fontScale="70000" lnSpcReduction="20000"/>
          </a:bodyPr>
          <a:lstStyle/>
          <a:p>
            <a:pPr eaLnBrk="1" fontAlgn="auto" hangingPunct="1">
              <a:spcAft>
                <a:spcPts val="0"/>
              </a:spcAft>
              <a:buNone/>
              <a:defRPr/>
            </a:pPr>
            <a:r>
              <a:rPr lang="en-GB" sz="2300" dirty="0">
                <a:latin typeface="Cambria" pitchFamily="18" charset="0"/>
              </a:rPr>
              <a:t>Single Creator/Source</a:t>
            </a:r>
          </a:p>
          <a:p>
            <a:pPr eaLnBrk="1" fontAlgn="auto" hangingPunct="1">
              <a:spcAft>
                <a:spcPts val="0"/>
              </a:spcAft>
              <a:buNone/>
              <a:defRPr/>
            </a:pPr>
            <a:r>
              <a:rPr lang="en-GB" sz="2300" dirty="0">
                <a:latin typeface="Cambria" pitchFamily="18" charset="0"/>
              </a:rPr>
              <a:t>The creator is ‘Mind’ or Nous</a:t>
            </a:r>
          </a:p>
          <a:p>
            <a:pPr eaLnBrk="1" fontAlgn="auto" hangingPunct="1">
              <a:spcAft>
                <a:spcPts val="0"/>
              </a:spcAft>
              <a:buNone/>
              <a:defRPr/>
            </a:pPr>
            <a:r>
              <a:rPr lang="en-GB" sz="2300" dirty="0">
                <a:latin typeface="Cambria" pitchFamily="18" charset="0"/>
              </a:rPr>
              <a:t>(Therefore rationality is very important)</a:t>
            </a:r>
            <a:endParaRPr lang="en-US" sz="2300" dirty="0">
              <a:latin typeface="Cambria" pitchFamily="18" charset="0"/>
            </a:endParaRPr>
          </a:p>
          <a:p>
            <a:pPr eaLnBrk="1" fontAlgn="auto" hangingPunct="1">
              <a:spcAft>
                <a:spcPts val="0"/>
              </a:spcAft>
              <a:buNone/>
              <a:defRPr/>
            </a:pPr>
            <a:r>
              <a:rPr lang="en-GB" sz="2300" dirty="0">
                <a:latin typeface="Cambria" pitchFamily="18" charset="0"/>
              </a:rPr>
              <a:t>World soul (anima mundi in Latin)</a:t>
            </a:r>
            <a:endParaRPr lang="en-US" sz="2300" dirty="0">
              <a:latin typeface="Cambria" pitchFamily="18" charset="0"/>
            </a:endParaRPr>
          </a:p>
          <a:p>
            <a:pPr eaLnBrk="1" fontAlgn="auto" hangingPunct="1">
              <a:spcAft>
                <a:spcPts val="0"/>
              </a:spcAft>
              <a:buNone/>
              <a:defRPr/>
            </a:pPr>
            <a:r>
              <a:rPr lang="en-GB" sz="2300" dirty="0">
                <a:latin typeface="Cambria" pitchFamily="18" charset="0"/>
              </a:rPr>
              <a:t>Forms or Ideas </a:t>
            </a:r>
            <a:r>
              <a:rPr lang="en-GB" sz="2300" b="1" dirty="0">
                <a:latin typeface="Cambria" pitchFamily="18" charset="0"/>
              </a:rPr>
              <a:t>(Archetypes)</a:t>
            </a:r>
            <a:endParaRPr lang="en-US" sz="2300" b="1" dirty="0">
              <a:latin typeface="Cambria" pitchFamily="18" charset="0"/>
            </a:endParaRPr>
          </a:p>
          <a:p>
            <a:pPr eaLnBrk="1" fontAlgn="auto" hangingPunct="1">
              <a:spcAft>
                <a:spcPts val="0"/>
              </a:spcAft>
              <a:buNone/>
              <a:defRPr/>
            </a:pPr>
            <a:r>
              <a:rPr lang="en-GB" sz="2300" dirty="0">
                <a:latin typeface="Cambria" pitchFamily="18" charset="0"/>
              </a:rPr>
              <a:t>Idealism</a:t>
            </a:r>
            <a:endParaRPr lang="en-US" sz="2300" dirty="0">
              <a:latin typeface="Cambria" pitchFamily="18" charset="0"/>
            </a:endParaRPr>
          </a:p>
          <a:p>
            <a:pPr eaLnBrk="1" fontAlgn="auto" hangingPunct="1">
              <a:spcAft>
                <a:spcPts val="0"/>
              </a:spcAft>
              <a:buNone/>
              <a:defRPr/>
            </a:pPr>
            <a:r>
              <a:rPr lang="en-GB" sz="2300" dirty="0">
                <a:latin typeface="Cambria" pitchFamily="18" charset="0"/>
              </a:rPr>
              <a:t>Being and Becoming</a:t>
            </a:r>
          </a:p>
          <a:p>
            <a:pPr eaLnBrk="1" fontAlgn="auto" hangingPunct="1">
              <a:spcAft>
                <a:spcPts val="0"/>
              </a:spcAft>
              <a:buNone/>
              <a:defRPr/>
            </a:pPr>
            <a:r>
              <a:rPr lang="en-GB" sz="2300" dirty="0">
                <a:latin typeface="Cambria" pitchFamily="18" charset="0"/>
              </a:rPr>
              <a:t>(Being = eternal, timeless, perfect, unchanging)</a:t>
            </a:r>
          </a:p>
          <a:p>
            <a:pPr eaLnBrk="1" fontAlgn="auto" hangingPunct="1">
              <a:spcAft>
                <a:spcPts val="0"/>
              </a:spcAft>
              <a:buNone/>
              <a:defRPr/>
            </a:pPr>
            <a:r>
              <a:rPr lang="en-GB" sz="2300" dirty="0">
                <a:latin typeface="Cambria" pitchFamily="18" charset="0"/>
              </a:rPr>
              <a:t>(Becoming = in time, changing, imperfect)</a:t>
            </a:r>
          </a:p>
          <a:p>
            <a:pPr eaLnBrk="1" fontAlgn="auto" hangingPunct="1">
              <a:spcAft>
                <a:spcPts val="0"/>
              </a:spcAft>
              <a:buNone/>
              <a:defRPr/>
            </a:pPr>
            <a:r>
              <a:rPr lang="en-GB" sz="2300" dirty="0">
                <a:latin typeface="Cambria" pitchFamily="18" charset="0"/>
              </a:rPr>
              <a:t>Emanation (rather than creation)</a:t>
            </a:r>
          </a:p>
          <a:p>
            <a:pPr eaLnBrk="1" fontAlgn="auto" hangingPunct="1">
              <a:spcAft>
                <a:spcPts val="0"/>
              </a:spcAft>
              <a:buNone/>
              <a:defRPr/>
            </a:pPr>
            <a:r>
              <a:rPr lang="en-GB" sz="2300" dirty="0">
                <a:latin typeface="Cambria" pitchFamily="18" charset="0"/>
              </a:rPr>
              <a:t>Everything in the cosmos is interconnected </a:t>
            </a:r>
            <a:r>
              <a:rPr lang="en-GB" sz="2300" dirty="0">
                <a:latin typeface="Cambria" pitchFamily="18" charset="0"/>
                <a:cs typeface="Lucida Sans Unicode" pitchFamily="34" charset="0"/>
              </a:rPr>
              <a:t>But materiality emerges from, and is contained within, consciousness.</a:t>
            </a:r>
            <a:endParaRPr lang="en-US" sz="2300" dirty="0">
              <a:latin typeface="Cambria" pitchFamily="18" charset="0"/>
              <a:cs typeface="Lucida Sans Unicode" pitchFamily="34" charset="0"/>
            </a:endParaRPr>
          </a:p>
          <a:p>
            <a:pPr eaLnBrk="1" fontAlgn="auto" hangingPunct="1">
              <a:spcAft>
                <a:spcPts val="0"/>
              </a:spcAft>
              <a:buNone/>
              <a:defRPr/>
            </a:pPr>
            <a:r>
              <a:rPr lang="en-US" sz="2300" dirty="0">
                <a:latin typeface="Cambria" pitchFamily="18" charset="0"/>
              </a:rPr>
              <a:t>Cosmos is a </a:t>
            </a:r>
            <a:r>
              <a:rPr lang="en-GB" sz="2300" dirty="0">
                <a:latin typeface="Cambria" pitchFamily="18" charset="0"/>
              </a:rPr>
              <a:t>musical/mathematical/ geometrical order</a:t>
            </a:r>
            <a:endParaRPr lang="en-US" sz="2300" dirty="0">
              <a:latin typeface="Cambria" pitchFamily="18" charset="0"/>
            </a:endParaRPr>
          </a:p>
          <a:p>
            <a:pPr eaLnBrk="1" fontAlgn="auto" hangingPunct="1">
              <a:spcAft>
                <a:spcPts val="0"/>
              </a:spcAft>
              <a:defRPr/>
            </a:pPr>
            <a:endParaRPr lang="en-US" dirty="0"/>
          </a:p>
        </p:txBody>
      </p:sp>
      <p:sp>
        <p:nvSpPr>
          <p:cNvPr id="11268" name="Content Placeholder 5">
            <a:extLst>
              <a:ext uri="{FF2B5EF4-FFF2-40B4-BE49-F238E27FC236}">
                <a16:creationId xmlns:a16="http://schemas.microsoft.com/office/drawing/2014/main" id="{A2ADFFCB-F149-485B-8622-DC4F8749B3DE}"/>
              </a:ext>
            </a:extLst>
          </p:cNvPr>
          <p:cNvSpPr>
            <a:spLocks noGrp="1"/>
          </p:cNvSpPr>
          <p:nvPr>
            <p:ph sz="half" idx="2"/>
          </p:nvPr>
        </p:nvSpPr>
        <p:spPr/>
        <p:txBody>
          <a:bodyPr/>
          <a:lstStyle/>
          <a:p>
            <a:pPr>
              <a:buNone/>
            </a:pPr>
            <a:r>
              <a:rPr lang="en-GB" altLang="en-US" sz="1600" i="1" dirty="0" err="1">
                <a:latin typeface="Cambria" panose="02040503050406030204" pitchFamily="18" charset="0"/>
              </a:rPr>
              <a:t>Timaeus</a:t>
            </a:r>
            <a:r>
              <a:rPr lang="en-GB" altLang="en-US" sz="1600" dirty="0">
                <a:latin typeface="Cambria" panose="02040503050406030204" pitchFamily="18" charset="0"/>
              </a:rPr>
              <a:t>: contains the cosmogony – creation of the cosmos, along with description of the cosmos as infused with soul, based in consciousness, and ordered according to mathematical/musical harmonies.</a:t>
            </a:r>
          </a:p>
          <a:p>
            <a:pPr>
              <a:buNone/>
            </a:pPr>
            <a:r>
              <a:rPr lang="en-GB" altLang="en-US" sz="1600" i="1" dirty="0">
                <a:latin typeface="Cambria" panose="02040503050406030204" pitchFamily="18" charset="0"/>
              </a:rPr>
              <a:t>Republic</a:t>
            </a:r>
            <a:r>
              <a:rPr lang="en-GB" altLang="en-US" sz="1600" dirty="0">
                <a:latin typeface="Cambria" panose="02040503050406030204" pitchFamily="18" charset="0"/>
              </a:rPr>
              <a:t>: Book X contains the account of the soul’s descent from the stars at birth.</a:t>
            </a:r>
          </a:p>
          <a:p>
            <a:pPr eaLnBrk="1" hangingPunct="1">
              <a:buFont typeface="Arial" panose="020B0604020202020204" pitchFamily="34" charset="0"/>
              <a:buNone/>
            </a:pPr>
            <a:r>
              <a:rPr lang="en-GB" altLang="en-US" sz="1600" b="1" dirty="0">
                <a:latin typeface="Cambria" panose="02040503050406030204" pitchFamily="18" charset="0"/>
              </a:rPr>
              <a:t>Paradoxes: Plato’s cosmos is </a:t>
            </a:r>
          </a:p>
          <a:p>
            <a:pPr eaLnBrk="1" hangingPunct="1"/>
            <a:r>
              <a:rPr lang="en-GB" altLang="en-US" sz="1600" b="1" dirty="0">
                <a:latin typeface="Cambria" panose="02040503050406030204" pitchFamily="18" charset="0"/>
              </a:rPr>
              <a:t>Transcendent </a:t>
            </a:r>
            <a:r>
              <a:rPr lang="en-GB" altLang="en-US" sz="1600" dirty="0">
                <a:latin typeface="Cambria" panose="02040503050406030204" pitchFamily="18" charset="0"/>
              </a:rPr>
              <a:t>(soul transcends matter)</a:t>
            </a:r>
          </a:p>
          <a:p>
            <a:pPr eaLnBrk="1" hangingPunct="1"/>
            <a:r>
              <a:rPr lang="en-GB" altLang="en-US" sz="1600" b="1" dirty="0">
                <a:latin typeface="Cambria" panose="02040503050406030204" pitchFamily="18" charset="0"/>
              </a:rPr>
              <a:t>But also Immanent </a:t>
            </a:r>
            <a:r>
              <a:rPr lang="en-GB" altLang="en-US" sz="1600" dirty="0">
                <a:latin typeface="Cambria" panose="02040503050406030204" pitchFamily="18" charset="0"/>
              </a:rPr>
              <a:t>(matters emerges out of soul and is therefore infused with it)</a:t>
            </a:r>
          </a:p>
          <a:p>
            <a:pPr eaLnBrk="1" hangingPunct="1"/>
            <a:r>
              <a:rPr lang="en-GB" altLang="en-US" sz="1600" b="1" dirty="0">
                <a:latin typeface="Cambria" panose="02040503050406030204" pitchFamily="18" charset="0"/>
              </a:rPr>
              <a:t>Monist </a:t>
            </a:r>
            <a:r>
              <a:rPr lang="en-GB" altLang="en-US" sz="1600" dirty="0">
                <a:latin typeface="Cambria" panose="02040503050406030204" pitchFamily="18" charset="0"/>
              </a:rPr>
              <a:t>(there is a single source)</a:t>
            </a:r>
          </a:p>
          <a:p>
            <a:pPr eaLnBrk="1" hangingPunct="1"/>
            <a:r>
              <a:rPr lang="en-GB" altLang="en-US" sz="1600" b="1" dirty="0">
                <a:latin typeface="Cambria" panose="02040503050406030204" pitchFamily="18" charset="0"/>
              </a:rPr>
              <a:t>But also dualist </a:t>
            </a:r>
            <a:r>
              <a:rPr lang="en-GB" altLang="en-US" sz="1600" dirty="0">
                <a:latin typeface="Cambria" panose="02040503050406030204" pitchFamily="18" charset="0"/>
              </a:rPr>
              <a:t>(Being is contrasted with Becoming) </a:t>
            </a:r>
          </a:p>
          <a:p>
            <a:endParaRPr lang="en-GB" altLang="en-US" dirty="0"/>
          </a:p>
        </p:txBody>
      </p:sp>
      <p:pic>
        <p:nvPicPr>
          <p:cNvPr id="11269" name="Picture 3" descr="Plato 3.jpeg">
            <a:extLst>
              <a:ext uri="{FF2B5EF4-FFF2-40B4-BE49-F238E27FC236}">
                <a16:creationId xmlns:a16="http://schemas.microsoft.com/office/drawing/2014/main" id="{42AF0640-2B9D-4CFA-AAD4-EC11A14A886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12088" y="404813"/>
            <a:ext cx="116205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2">
            <a:extLst>
              <a:ext uri="{FF2B5EF4-FFF2-40B4-BE49-F238E27FC236}">
                <a16:creationId xmlns:a16="http://schemas.microsoft.com/office/drawing/2014/main" id="{54CA1E2E-468A-4912-A302-41936164640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02525" y="6000750"/>
            <a:ext cx="1641475"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Picture 4" descr="Kepler's geometry.jpg">
            <a:extLst>
              <a:ext uri="{FF2B5EF4-FFF2-40B4-BE49-F238E27FC236}">
                <a16:creationId xmlns:a16="http://schemas.microsoft.com/office/drawing/2014/main" id="{BCF575A9-7FAC-4C81-8205-37C82D4272A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73488" y="5740400"/>
            <a:ext cx="1014412" cy="1042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4">
            <a:extLst>
              <a:ext uri="{FF2B5EF4-FFF2-40B4-BE49-F238E27FC236}">
                <a16:creationId xmlns:a16="http://schemas.microsoft.com/office/drawing/2014/main" id="{A68DCE77-33E5-4F92-A756-90B9B6DAA4B6}"/>
              </a:ext>
            </a:extLst>
          </p:cNvPr>
          <p:cNvSpPr>
            <a:spLocks noGrp="1"/>
          </p:cNvSpPr>
          <p:nvPr>
            <p:ph type="title"/>
          </p:nvPr>
        </p:nvSpPr>
        <p:spPr/>
        <p:txBody>
          <a:bodyPr/>
          <a:lstStyle/>
          <a:p>
            <a:r>
              <a:rPr lang="en-GB" altLang="en-US">
                <a:latin typeface="Cambria" panose="02040503050406030204" pitchFamily="18" charset="0"/>
              </a:rPr>
              <a:t>Plato on the Planets</a:t>
            </a:r>
          </a:p>
        </p:txBody>
      </p:sp>
      <p:sp>
        <p:nvSpPr>
          <p:cNvPr id="12291" name="Content Placeholder 5">
            <a:extLst>
              <a:ext uri="{FF2B5EF4-FFF2-40B4-BE49-F238E27FC236}">
                <a16:creationId xmlns:a16="http://schemas.microsoft.com/office/drawing/2014/main" id="{DF1B24AE-A899-42ED-8D2E-3CA57850ACA4}"/>
              </a:ext>
            </a:extLst>
          </p:cNvPr>
          <p:cNvSpPr>
            <a:spLocks noGrp="1"/>
          </p:cNvSpPr>
          <p:nvPr>
            <p:ph sz="half" idx="1"/>
          </p:nvPr>
        </p:nvSpPr>
        <p:spPr/>
        <p:txBody>
          <a:bodyPr/>
          <a:lstStyle/>
          <a:p>
            <a:pPr>
              <a:buFont typeface="Arial" panose="020B0604020202020204" pitchFamily="34" charset="0"/>
              <a:buNone/>
            </a:pPr>
            <a:r>
              <a:rPr lang="en-GB" altLang="en-US" sz="1400" dirty="0">
                <a:latin typeface="Cambria" panose="02040503050406030204" pitchFamily="18" charset="0"/>
              </a:rPr>
              <a:t>Plato laid the foundation for a rational of astrology in the notion of planets as time-keepers:</a:t>
            </a:r>
          </a:p>
          <a:p>
            <a:pPr>
              <a:buFont typeface="Arial" panose="020B0604020202020204" pitchFamily="34" charset="0"/>
              <a:buNone/>
            </a:pPr>
            <a:endParaRPr lang="en-GB" altLang="en-US" sz="1400" dirty="0">
              <a:latin typeface="Cambria" panose="02040503050406030204" pitchFamily="18" charset="0"/>
            </a:endParaRPr>
          </a:p>
          <a:p>
            <a:pPr>
              <a:buFont typeface="Arial" panose="020B0604020202020204" pitchFamily="34" charset="0"/>
              <a:buNone/>
            </a:pPr>
            <a:r>
              <a:rPr lang="en-GB" altLang="en-US" sz="1400" i="1" dirty="0">
                <a:latin typeface="Cambria" panose="02040503050406030204" pitchFamily="18" charset="0"/>
              </a:rPr>
              <a:t>'Wherefore, as a consequence of this reasoning and design on the part of God, with a view to the generation of Time, the sun and moon and five other stars, which bear the appellation of "planets" [i.e., 'wanderers'], </a:t>
            </a:r>
            <a:r>
              <a:rPr lang="en-GB" altLang="en-US" sz="1400" b="1" i="1" dirty="0">
                <a:latin typeface="Cambria" panose="02040503050406030204" pitchFamily="18" charset="0"/>
              </a:rPr>
              <a:t>came into existence for the determining and preserving of the numbers of Time.' </a:t>
            </a:r>
            <a:r>
              <a:rPr lang="en-GB" altLang="en-US" sz="1400" dirty="0">
                <a:latin typeface="Cambria" panose="02040503050406030204" pitchFamily="18" charset="0"/>
              </a:rPr>
              <a:t>(</a:t>
            </a:r>
            <a:r>
              <a:rPr lang="en-GB" altLang="en-US" sz="1400" dirty="0" err="1">
                <a:latin typeface="Cambria" panose="02040503050406030204" pitchFamily="18" charset="0"/>
              </a:rPr>
              <a:t>Timaeus</a:t>
            </a:r>
            <a:r>
              <a:rPr lang="en-GB" altLang="en-US" sz="1400" dirty="0">
                <a:latin typeface="Cambria" panose="02040503050406030204" pitchFamily="18" charset="0"/>
              </a:rPr>
              <a:t> 38C). </a:t>
            </a:r>
          </a:p>
          <a:p>
            <a:pPr>
              <a:buFont typeface="Arial" panose="020B0604020202020204" pitchFamily="34" charset="0"/>
              <a:buNone/>
            </a:pPr>
            <a:endParaRPr lang="en-GB" altLang="en-US" sz="1400" dirty="0">
              <a:latin typeface="Cambria" panose="02040503050406030204" pitchFamily="18" charset="0"/>
            </a:endParaRPr>
          </a:p>
          <a:p>
            <a:pPr>
              <a:buFont typeface="Arial" panose="020B0604020202020204" pitchFamily="34" charset="0"/>
              <a:buNone/>
            </a:pPr>
            <a:r>
              <a:rPr lang="en-GB" altLang="en-US" sz="1400" dirty="0">
                <a:latin typeface="Cambria" panose="02040503050406030204" pitchFamily="18" charset="0"/>
              </a:rPr>
              <a:t>The planets are time pieces, not influences or causes. </a:t>
            </a:r>
          </a:p>
          <a:p>
            <a:pPr>
              <a:buFont typeface="Arial" panose="020B0604020202020204" pitchFamily="34" charset="0"/>
              <a:buNone/>
            </a:pPr>
            <a:r>
              <a:rPr lang="en-GB" altLang="en-US" sz="1400" dirty="0">
                <a:latin typeface="Cambria" panose="02040503050406030204" pitchFamily="18" charset="0"/>
              </a:rPr>
              <a:t>In modern language we might say that planetary movements  correlate or coincide with events on Earth, and that the pattern made by the planets relates to the patterns in the lives of people.</a:t>
            </a:r>
          </a:p>
          <a:p>
            <a:pPr>
              <a:buFont typeface="Arial" panose="020B0604020202020204" pitchFamily="34" charset="0"/>
              <a:buNone/>
            </a:pPr>
            <a:endParaRPr lang="en-GB" altLang="en-US" sz="1600" dirty="0">
              <a:latin typeface="Cambria" panose="02040503050406030204" pitchFamily="18" charset="0"/>
            </a:endParaRPr>
          </a:p>
          <a:p>
            <a:pPr>
              <a:buFont typeface="Arial" panose="020B0604020202020204" pitchFamily="34" charset="0"/>
              <a:buNone/>
            </a:pPr>
            <a:endParaRPr lang="en-GB" altLang="en-US" sz="1600" dirty="0">
              <a:latin typeface="Cambria" panose="02040503050406030204" pitchFamily="18" charset="0"/>
            </a:endParaRPr>
          </a:p>
          <a:p>
            <a:endParaRPr lang="en-GB" altLang="en-US" dirty="0"/>
          </a:p>
        </p:txBody>
      </p:sp>
      <p:sp>
        <p:nvSpPr>
          <p:cNvPr id="12292" name="Content Placeholder 5">
            <a:extLst>
              <a:ext uri="{FF2B5EF4-FFF2-40B4-BE49-F238E27FC236}">
                <a16:creationId xmlns:a16="http://schemas.microsoft.com/office/drawing/2014/main" id="{5BEF423A-1244-40D8-9038-3B872FA7FCF7}"/>
              </a:ext>
            </a:extLst>
          </p:cNvPr>
          <p:cNvSpPr>
            <a:spLocks noGrp="1"/>
          </p:cNvSpPr>
          <p:nvPr>
            <p:ph sz="half" idx="2"/>
          </p:nvPr>
        </p:nvSpPr>
        <p:spPr/>
        <p:txBody>
          <a:bodyPr/>
          <a:lstStyle/>
          <a:p>
            <a:r>
              <a:rPr lang="en-GB" altLang="en-US" sz="1600" i="1">
                <a:latin typeface="Cambria" panose="02040503050406030204" pitchFamily="18" charset="0"/>
              </a:rPr>
              <a:t>'But the choric dances of these same stars and their crossings one of another, and the relative reversals and progressions of their orbits, and which of the gods meet in their conjunctions, and how many are in opposition, and behind which and at what times they severally pass behind one another and are hidden from our view, and again re-appearing send upon men unable to calculate alarming portents of the things which shall come to pass hereafter, </a:t>
            </a:r>
            <a:r>
              <a:rPr lang="en-GB" altLang="en-US" sz="1600" b="1" i="1">
                <a:latin typeface="Cambria" panose="02040503050406030204" pitchFamily="18" charset="0"/>
              </a:rPr>
              <a:t>- to describe all this without an inspection of models of these movements would be labour in vain' </a:t>
            </a:r>
          </a:p>
          <a:p>
            <a:r>
              <a:rPr lang="en-GB" altLang="en-US" sz="1600">
                <a:latin typeface="Cambria" panose="02040503050406030204" pitchFamily="18" charset="0"/>
              </a:rPr>
              <a:t>(Timaeus 40C-D).</a:t>
            </a:r>
          </a:p>
          <a:p>
            <a:endParaRPr lang="en-GB" altLang="en-US"/>
          </a:p>
        </p:txBody>
      </p:sp>
      <p:pic>
        <p:nvPicPr>
          <p:cNvPr id="12293" name="Picture 6" descr="Plato.jpeg">
            <a:extLst>
              <a:ext uri="{FF2B5EF4-FFF2-40B4-BE49-F238E27FC236}">
                <a16:creationId xmlns:a16="http://schemas.microsoft.com/office/drawing/2014/main" id="{156506D8-EC1C-4EEC-AB15-88FAF5A146C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43888" y="5616575"/>
            <a:ext cx="900112" cy="124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4" descr="C:\Users\Liz\Dropbox\SEAC 2016\Artwork\UWTSD Logo_200dpi.jpg">
            <a:extLst>
              <a:ext uri="{FF2B5EF4-FFF2-40B4-BE49-F238E27FC236}">
                <a16:creationId xmlns:a16="http://schemas.microsoft.com/office/drawing/2014/main" id="{6020DCE3-56E5-4771-A069-D06C3F32166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16216" y="6192837"/>
            <a:ext cx="1728788" cy="66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
            <a:extLst>
              <a:ext uri="{FF2B5EF4-FFF2-40B4-BE49-F238E27FC236}">
                <a16:creationId xmlns:a16="http://schemas.microsoft.com/office/drawing/2014/main" id="{5132B23F-BDCF-4EDD-AEBC-E5BC5AAC4303}"/>
              </a:ext>
            </a:extLst>
          </p:cNvPr>
          <p:cNvSpPr>
            <a:spLocks noGrp="1"/>
          </p:cNvSpPr>
          <p:nvPr>
            <p:ph type="title"/>
          </p:nvPr>
        </p:nvSpPr>
        <p:spPr/>
        <p:txBody>
          <a:bodyPr/>
          <a:lstStyle/>
          <a:p>
            <a:r>
              <a:rPr lang="en-GB" altLang="en-US">
                <a:latin typeface="Cambria" panose="02040503050406030204" pitchFamily="18" charset="0"/>
              </a:rPr>
              <a:t>Plato on the Soul</a:t>
            </a:r>
          </a:p>
        </p:txBody>
      </p:sp>
      <p:sp>
        <p:nvSpPr>
          <p:cNvPr id="13315" name="Content Placeholder 1">
            <a:extLst>
              <a:ext uri="{FF2B5EF4-FFF2-40B4-BE49-F238E27FC236}">
                <a16:creationId xmlns:a16="http://schemas.microsoft.com/office/drawing/2014/main" id="{7E033D66-27C1-4F37-8BE6-8AA506EB7C2E}"/>
              </a:ext>
            </a:extLst>
          </p:cNvPr>
          <p:cNvSpPr>
            <a:spLocks noGrp="1"/>
          </p:cNvSpPr>
          <p:nvPr>
            <p:ph idx="1"/>
          </p:nvPr>
        </p:nvSpPr>
        <p:spPr/>
        <p:txBody>
          <a:bodyPr/>
          <a:lstStyle/>
          <a:p>
            <a:pPr eaLnBrk="1" hangingPunct="1"/>
            <a:r>
              <a:rPr lang="en-GB" altLang="en-US" sz="1800" i="1">
                <a:latin typeface="Cambria" panose="02040503050406030204" pitchFamily="18" charset="0"/>
              </a:rPr>
              <a:t>Timaeus</a:t>
            </a:r>
            <a:r>
              <a:rPr lang="en-GB" altLang="en-US" sz="1800">
                <a:latin typeface="Cambria" panose="02040503050406030204" pitchFamily="18" charset="0"/>
              </a:rPr>
              <a:t>: The world, or collective soul, is part of the fundamental foundation and origin of the material world. </a:t>
            </a:r>
            <a:r>
              <a:rPr lang="en-GB" altLang="en-US" sz="1800" b="1">
                <a:latin typeface="Cambria" panose="02040503050406030204" pitchFamily="18" charset="0"/>
              </a:rPr>
              <a:t>Everything is connected by soul.</a:t>
            </a:r>
          </a:p>
          <a:p>
            <a:pPr eaLnBrk="1" hangingPunct="1">
              <a:buFont typeface="Arial" panose="020B0604020202020204" pitchFamily="34" charset="0"/>
              <a:buNone/>
            </a:pPr>
            <a:r>
              <a:rPr lang="en-GB" altLang="en-US" sz="1800">
                <a:latin typeface="Cambria" panose="02040503050406030204" pitchFamily="18" charset="0"/>
              </a:rPr>
              <a:t>(The Greek </a:t>
            </a:r>
            <a:r>
              <a:rPr lang="en-GB" altLang="en-US" sz="1800" i="1">
                <a:latin typeface="Cambria" panose="02040503050406030204" pitchFamily="18" charset="0"/>
              </a:rPr>
              <a:t>Psyche</a:t>
            </a:r>
            <a:r>
              <a:rPr lang="en-GB" altLang="en-US" sz="1800">
                <a:latin typeface="Cambria" panose="02040503050406030204" pitchFamily="18" charset="0"/>
              </a:rPr>
              <a:t> and Latin </a:t>
            </a:r>
            <a:r>
              <a:rPr lang="en-GB" altLang="en-US" sz="1800" i="1">
                <a:latin typeface="Cambria" panose="02040503050406030204" pitchFamily="18" charset="0"/>
              </a:rPr>
              <a:t>Anima Mundi </a:t>
            </a:r>
            <a:r>
              <a:rPr lang="en-GB" altLang="en-US" sz="1800">
                <a:latin typeface="Cambria" panose="02040503050406030204" pitchFamily="18" charset="0"/>
              </a:rPr>
              <a:t>are feminine)</a:t>
            </a:r>
          </a:p>
          <a:p>
            <a:pPr eaLnBrk="1" hangingPunct="1">
              <a:buFont typeface="Arial" panose="020B0604020202020204" pitchFamily="34" charset="0"/>
              <a:buNone/>
            </a:pPr>
            <a:r>
              <a:rPr lang="en-GB" altLang="en-US" sz="1800">
                <a:latin typeface="Cambria" panose="02040503050406030204" pitchFamily="18" charset="0"/>
              </a:rPr>
              <a:t>(Carl Jung’s Collective Unconscious is an adaptation of the Platonic world soul )</a:t>
            </a:r>
          </a:p>
          <a:p>
            <a:r>
              <a:rPr lang="en-GB" altLang="en-US" sz="1800">
                <a:latin typeface="Cambria" panose="02040503050406030204" pitchFamily="18" charset="0"/>
              </a:rPr>
              <a:t>The individual soul exists before birth and survives death, being subject to a cycle of reincarnation. </a:t>
            </a:r>
          </a:p>
          <a:p>
            <a:r>
              <a:rPr lang="en-GB" altLang="en-US" sz="1800">
                <a:latin typeface="Cambria" panose="02040503050406030204" pitchFamily="18" charset="0"/>
              </a:rPr>
              <a:t>The process of birth is set out by Plato in his ‘Myth of Er’ (Republic Book X). </a:t>
            </a:r>
          </a:p>
          <a:p>
            <a:r>
              <a:rPr lang="en-GB" altLang="en-US" sz="1800">
                <a:latin typeface="Cambria" panose="02040503050406030204" pitchFamily="18" charset="0"/>
              </a:rPr>
              <a:t>Before birth, each soul chooses a life, with material circumstances and destiny. </a:t>
            </a:r>
          </a:p>
          <a:p>
            <a:r>
              <a:rPr lang="en-GB" altLang="en-US" sz="1800">
                <a:latin typeface="Cambria" panose="02040503050406030204" pitchFamily="18" charset="0"/>
              </a:rPr>
              <a:t>At the moment of birth the soul descends through the planetary spheres. </a:t>
            </a:r>
          </a:p>
          <a:p>
            <a:r>
              <a:rPr lang="en-GB" altLang="en-US" sz="1800">
                <a:latin typeface="Cambria" panose="02040503050406030204" pitchFamily="18" charset="0"/>
              </a:rPr>
              <a:t>Later astrologers took from this theory the idea that the pattern of planets at birth described the current life, with its circumstances, fate and destiny. </a:t>
            </a:r>
          </a:p>
          <a:p>
            <a:r>
              <a:rPr lang="en-GB" altLang="en-US" sz="1800">
                <a:latin typeface="Cambria" panose="02040503050406030204" pitchFamily="18" charset="0"/>
              </a:rPr>
              <a:t>However, adherence to a Platonic theory means that there is always a part of one’s self that preceded birth and is not subject to the planetary patterns at birth. </a:t>
            </a:r>
          </a:p>
          <a:p>
            <a:endParaRPr lang="en-GB" altLang="en-US"/>
          </a:p>
        </p:txBody>
      </p:sp>
      <p:pic>
        <p:nvPicPr>
          <p:cNvPr id="13316" name="Picture 6" descr="Plato.jpeg">
            <a:extLst>
              <a:ext uri="{FF2B5EF4-FFF2-40B4-BE49-F238E27FC236}">
                <a16:creationId xmlns:a16="http://schemas.microsoft.com/office/drawing/2014/main" id="{E9C33A61-B32D-44B6-8F0B-2F18AA34D45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2875" y="142875"/>
            <a:ext cx="928688" cy="128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5" descr="Geocentric cosmos with Elizabeth I 300dpi.jpg">
            <a:extLst>
              <a:ext uri="{FF2B5EF4-FFF2-40B4-BE49-F238E27FC236}">
                <a16:creationId xmlns:a16="http://schemas.microsoft.com/office/drawing/2014/main" id="{6338BF25-E603-489E-9A8D-2F2CB43970B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26363" y="5373688"/>
            <a:ext cx="1044575" cy="148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5" descr="C:\Users\Liz\Dropbox\SEAC 2016\Artwork\UWTSD Logo_200dpi.jpg">
            <a:extLst>
              <a:ext uri="{FF2B5EF4-FFF2-40B4-BE49-F238E27FC236}">
                <a16:creationId xmlns:a16="http://schemas.microsoft.com/office/drawing/2014/main" id="{D9C80FF3-B94F-4ACA-AEFD-F0DFD2D57E6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0825" y="6003925"/>
            <a:ext cx="1728788" cy="66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2">
            <a:extLst>
              <a:ext uri="{FF2B5EF4-FFF2-40B4-BE49-F238E27FC236}">
                <a16:creationId xmlns:a16="http://schemas.microsoft.com/office/drawing/2014/main" id="{C01CB5DC-FA41-440C-9ADF-D8E2BCA62E15}"/>
              </a:ext>
            </a:extLst>
          </p:cNvPr>
          <p:cNvSpPr>
            <a:spLocks noGrp="1"/>
          </p:cNvSpPr>
          <p:nvPr>
            <p:ph idx="1"/>
          </p:nvPr>
        </p:nvSpPr>
        <p:spPr/>
        <p:txBody>
          <a:bodyPr/>
          <a:lstStyle/>
          <a:p>
            <a:pPr eaLnBrk="1" hangingPunct="1">
              <a:buFont typeface="Arial" charset="0"/>
              <a:buNone/>
              <a:defRPr/>
            </a:pPr>
            <a:r>
              <a:rPr lang="en-GB" sz="1800" dirty="0">
                <a:latin typeface="Cambria" pitchFamily="18" charset="0"/>
              </a:rPr>
              <a:t>Each individual soul has a star (metaphorical?)</a:t>
            </a:r>
          </a:p>
          <a:p>
            <a:pPr eaLnBrk="1" hangingPunct="1">
              <a:buFont typeface="Arial" charset="0"/>
              <a:buNone/>
              <a:defRPr/>
            </a:pPr>
            <a:r>
              <a:rPr lang="en-GB" sz="1800" dirty="0">
                <a:latin typeface="Cambria" pitchFamily="18" charset="0"/>
              </a:rPr>
              <a:t>The individual soul originates in the sphere of the stars</a:t>
            </a:r>
          </a:p>
          <a:p>
            <a:pPr eaLnBrk="1" hangingPunct="1">
              <a:buFont typeface="Arial" charset="0"/>
              <a:buNone/>
              <a:defRPr/>
            </a:pPr>
            <a:r>
              <a:rPr lang="en-GB" sz="1800" dirty="0">
                <a:latin typeface="Cambria" pitchFamily="18" charset="0"/>
              </a:rPr>
              <a:t>The individual soul incarnates via the planetary spheres</a:t>
            </a:r>
          </a:p>
          <a:p>
            <a:pPr eaLnBrk="1" hangingPunct="1">
              <a:buFont typeface="Arial" charset="0"/>
              <a:buNone/>
              <a:defRPr/>
            </a:pPr>
            <a:r>
              <a:rPr lang="en-GB" sz="1800" dirty="0">
                <a:latin typeface="Cambria" pitchFamily="18" charset="0"/>
              </a:rPr>
              <a:t>The levels of the soul:</a:t>
            </a:r>
          </a:p>
          <a:p>
            <a:pPr marL="623887" indent="-514350">
              <a:buFont typeface="+mj-lt"/>
              <a:buAutoNum type="arabicPeriod"/>
              <a:defRPr/>
            </a:pPr>
            <a:r>
              <a:rPr lang="en-GB" sz="1800" dirty="0">
                <a:latin typeface="Cambria" pitchFamily="18" charset="0"/>
              </a:rPr>
              <a:t>Rational: we could call this the higher mind; roughly equates to the immortal part of the soul; can contact the divine.</a:t>
            </a:r>
          </a:p>
          <a:p>
            <a:pPr marL="623887" indent="-514350">
              <a:buFont typeface="+mj-lt"/>
              <a:buAutoNum type="arabicPeriod"/>
              <a:defRPr/>
            </a:pPr>
            <a:r>
              <a:rPr lang="en-GB" sz="1800" dirty="0">
                <a:latin typeface="Cambria" pitchFamily="18" charset="0"/>
              </a:rPr>
              <a:t>Emotional: feelings, desires; irrational.</a:t>
            </a:r>
          </a:p>
          <a:p>
            <a:pPr marL="623887" indent="-514350">
              <a:buFont typeface="+mj-lt"/>
              <a:buAutoNum type="arabicPeriod"/>
              <a:defRPr/>
            </a:pPr>
            <a:r>
              <a:rPr lang="en-GB" sz="1800" dirty="0">
                <a:latin typeface="Cambria" pitchFamily="18" charset="0"/>
              </a:rPr>
              <a:t>Animal: the physical body and its needs; irrational.</a:t>
            </a:r>
          </a:p>
          <a:p>
            <a:pPr marL="623887" indent="-514350">
              <a:buFont typeface="Arial" charset="0"/>
              <a:buNone/>
              <a:defRPr/>
            </a:pPr>
            <a:endParaRPr lang="en-GB" sz="1800" dirty="0">
              <a:latin typeface="Cambria" pitchFamily="18" charset="0"/>
            </a:endParaRPr>
          </a:p>
          <a:p>
            <a:pPr marL="623887" indent="-514350">
              <a:buFont typeface="Arial" charset="0"/>
              <a:buNone/>
              <a:defRPr/>
            </a:pPr>
            <a:r>
              <a:rPr lang="en-GB" sz="1800" dirty="0">
                <a:latin typeface="Cambria" pitchFamily="18" charset="0"/>
              </a:rPr>
              <a:t>Sometimes Platonic writers talk of these as of they are three distinct kinds of soul, but they can also be separate functions of a single soul, each of which is a fragment of soul which permeates the entire cosmos</a:t>
            </a:r>
          </a:p>
          <a:p>
            <a:pPr eaLnBrk="1" hangingPunct="1">
              <a:buFont typeface="Arial" charset="0"/>
              <a:buChar char="•"/>
              <a:defRPr/>
            </a:pPr>
            <a:endParaRPr lang="en-US" dirty="0"/>
          </a:p>
          <a:p>
            <a:pPr eaLnBrk="1" hangingPunct="1">
              <a:buFont typeface="Arial" charset="0"/>
              <a:buChar char="•"/>
              <a:defRPr/>
            </a:pPr>
            <a:endParaRPr lang="en-US" dirty="0"/>
          </a:p>
        </p:txBody>
      </p:sp>
      <p:sp>
        <p:nvSpPr>
          <p:cNvPr id="14339" name="Title 1">
            <a:extLst>
              <a:ext uri="{FF2B5EF4-FFF2-40B4-BE49-F238E27FC236}">
                <a16:creationId xmlns:a16="http://schemas.microsoft.com/office/drawing/2014/main" id="{1B5A96B6-B4EC-4F4E-8CD3-497C63C6946B}"/>
              </a:ext>
            </a:extLst>
          </p:cNvPr>
          <p:cNvSpPr>
            <a:spLocks noGrp="1"/>
          </p:cNvSpPr>
          <p:nvPr>
            <p:ph type="title"/>
          </p:nvPr>
        </p:nvSpPr>
        <p:spPr/>
        <p:txBody>
          <a:bodyPr/>
          <a:lstStyle/>
          <a:p>
            <a:pPr eaLnBrk="1" hangingPunct="1"/>
            <a:r>
              <a:rPr lang="en-GB" altLang="en-US" sz="3200">
                <a:latin typeface="Cambria" panose="02040503050406030204" pitchFamily="18" charset="0"/>
              </a:rPr>
              <a:t>Plato: the individual soul and the stars</a:t>
            </a:r>
            <a:endParaRPr lang="en-US" altLang="en-US" sz="3200">
              <a:latin typeface="Cambria" panose="02040503050406030204" pitchFamily="18" charset="0"/>
            </a:endParaRPr>
          </a:p>
        </p:txBody>
      </p:sp>
      <p:pic>
        <p:nvPicPr>
          <p:cNvPr id="14340" name="Picture 3" descr="Plato 6.jpg">
            <a:extLst>
              <a:ext uri="{FF2B5EF4-FFF2-40B4-BE49-F238E27FC236}">
                <a16:creationId xmlns:a16="http://schemas.microsoft.com/office/drawing/2014/main" id="{1AB6B4F9-8C00-4B93-9CB2-25A064748DF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85113" y="188913"/>
            <a:ext cx="1042987"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1" name="Picture 5" descr="Ptolemaic cosmos">
            <a:extLst>
              <a:ext uri="{FF2B5EF4-FFF2-40B4-BE49-F238E27FC236}">
                <a16:creationId xmlns:a16="http://schemas.microsoft.com/office/drawing/2014/main" id="{8944D8D8-BC8B-47EA-87C1-59FC8B86D50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96336" y="5301208"/>
            <a:ext cx="1735138" cy="170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5" descr="C:\Users\Liz\Dropbox\SEAC 2016\Artwork\UWTSD Logo_200dpi.jpg">
            <a:extLst>
              <a:ext uri="{FF2B5EF4-FFF2-40B4-BE49-F238E27FC236}">
                <a16:creationId xmlns:a16="http://schemas.microsoft.com/office/drawing/2014/main" id="{07CAF7B1-7408-461C-A04E-A6E0B024B88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16013" y="5805488"/>
            <a:ext cx="1727200"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93DFC859-6D15-47C2-A7D7-BC39DEA092EA}"/>
              </a:ext>
            </a:extLst>
          </p:cNvPr>
          <p:cNvSpPr>
            <a:spLocks noGrp="1"/>
          </p:cNvSpPr>
          <p:nvPr>
            <p:ph type="title"/>
          </p:nvPr>
        </p:nvSpPr>
        <p:spPr/>
        <p:txBody>
          <a:bodyPr/>
          <a:lstStyle/>
          <a:p>
            <a:pPr eaLnBrk="1" hangingPunct="1"/>
            <a:r>
              <a:rPr lang="en-GB" altLang="en-US">
                <a:latin typeface="Cambria" panose="02040503050406030204" pitchFamily="18" charset="0"/>
              </a:rPr>
              <a:t>Plato: the soul and wisdom</a:t>
            </a:r>
            <a:endParaRPr lang="en-US" altLang="en-US">
              <a:latin typeface="Cambria" panose="02040503050406030204" pitchFamily="18" charset="0"/>
            </a:endParaRPr>
          </a:p>
        </p:txBody>
      </p:sp>
      <p:sp>
        <p:nvSpPr>
          <p:cNvPr id="15363" name="Rectangle 3">
            <a:extLst>
              <a:ext uri="{FF2B5EF4-FFF2-40B4-BE49-F238E27FC236}">
                <a16:creationId xmlns:a16="http://schemas.microsoft.com/office/drawing/2014/main" id="{3CDE1A51-06EF-4731-BA60-95A348E6156D}"/>
              </a:ext>
            </a:extLst>
          </p:cNvPr>
          <p:cNvSpPr>
            <a:spLocks noGrp="1"/>
          </p:cNvSpPr>
          <p:nvPr>
            <p:ph sz="half" idx="1"/>
          </p:nvPr>
        </p:nvSpPr>
        <p:spPr/>
        <p:txBody>
          <a:bodyPr/>
          <a:lstStyle/>
          <a:p>
            <a:pPr eaLnBrk="1" hangingPunct="1">
              <a:buFontTx/>
              <a:buNone/>
            </a:pPr>
            <a:r>
              <a:rPr lang="en-GB" altLang="en-US" sz="1800" b="1">
                <a:latin typeface="Cambria" panose="02040503050406030204" pitchFamily="18" charset="0"/>
              </a:rPr>
              <a:t>‘he showed them [the souls] the nature of the Universe, and declared unto them the laws of destiny'</a:t>
            </a:r>
            <a:r>
              <a:rPr lang="en-GB" altLang="en-US" sz="1800">
                <a:latin typeface="Cambria" panose="02040503050406030204" pitchFamily="18" charset="0"/>
              </a:rPr>
              <a:t>.[1] </a:t>
            </a:r>
            <a:br>
              <a:rPr lang="en-US" altLang="en-US" sz="1800">
                <a:latin typeface="Cambria" panose="02040503050406030204" pitchFamily="18" charset="0"/>
              </a:rPr>
            </a:br>
            <a:r>
              <a:rPr lang="en-US" altLang="en-US" sz="1800">
                <a:latin typeface="Cambria" panose="02040503050406030204" pitchFamily="18" charset="0"/>
              </a:rPr>
              <a:t>[1] Plato, </a:t>
            </a:r>
            <a:r>
              <a:rPr lang="en-US" altLang="en-US" sz="1800" i="1">
                <a:latin typeface="Cambria" panose="02040503050406030204" pitchFamily="18" charset="0"/>
              </a:rPr>
              <a:t>Timaeus</a:t>
            </a:r>
            <a:r>
              <a:rPr lang="en-US" altLang="en-US" sz="1800">
                <a:latin typeface="Cambria" panose="02040503050406030204" pitchFamily="18" charset="0"/>
              </a:rPr>
              <a:t> 41E-42A.</a:t>
            </a:r>
          </a:p>
          <a:p>
            <a:pPr eaLnBrk="1" hangingPunct="1">
              <a:buFontTx/>
              <a:buNone/>
            </a:pPr>
            <a:r>
              <a:rPr lang="en-US" altLang="en-US" sz="1800">
                <a:latin typeface="Cambria" panose="02040503050406030204" pitchFamily="18" charset="0"/>
              </a:rPr>
              <a:t> </a:t>
            </a:r>
            <a:r>
              <a:rPr lang="en-US" altLang="en-US" sz="1800" b="1">
                <a:latin typeface="Cambria" panose="02040503050406030204" pitchFamily="18" charset="0"/>
              </a:rPr>
              <a:t>Personal Responsibility</a:t>
            </a:r>
          </a:p>
          <a:p>
            <a:pPr>
              <a:spcBef>
                <a:spcPct val="50000"/>
              </a:spcBef>
            </a:pPr>
            <a:r>
              <a:rPr lang="en-GB" altLang="en-US" sz="1800" i="1">
                <a:latin typeface="Cambria" panose="02040503050406030204" pitchFamily="18" charset="0"/>
              </a:rPr>
              <a:t>‘The blame is he who chooses: God is blameless’</a:t>
            </a:r>
          </a:p>
          <a:p>
            <a:pPr>
              <a:spcBef>
                <a:spcPct val="50000"/>
              </a:spcBef>
            </a:pPr>
            <a:r>
              <a:rPr lang="en-GB" altLang="en-US" sz="1200">
                <a:latin typeface="Cambria" panose="02040503050406030204" pitchFamily="18" charset="0"/>
              </a:rPr>
              <a:t>Plato,</a:t>
            </a:r>
            <a:r>
              <a:rPr lang="en-GB" altLang="en-US" sz="1200" i="1">
                <a:latin typeface="Cambria" panose="02040503050406030204" pitchFamily="18" charset="0"/>
              </a:rPr>
              <a:t> Republic </a:t>
            </a:r>
            <a:r>
              <a:rPr lang="en-GB" altLang="en-US" sz="1200">
                <a:latin typeface="Cambria" panose="02040503050406030204" pitchFamily="18" charset="0"/>
              </a:rPr>
              <a:t>X.617E; see also 619D; Plato, </a:t>
            </a:r>
            <a:r>
              <a:rPr lang="en-GB" altLang="en-US" sz="1200" i="1">
                <a:latin typeface="Cambria" panose="02040503050406030204" pitchFamily="18" charset="0"/>
              </a:rPr>
              <a:t>Phaedrus</a:t>
            </a:r>
            <a:r>
              <a:rPr lang="en-GB" altLang="en-US" sz="1200">
                <a:latin typeface="Cambria" panose="02040503050406030204" pitchFamily="18" charset="0"/>
              </a:rPr>
              <a:t>, trans H.N.Fowler, Cambridge Mass., London: Harvard University Press, 1914, 249 B.</a:t>
            </a:r>
          </a:p>
          <a:p>
            <a:pPr>
              <a:spcBef>
                <a:spcPct val="50000"/>
              </a:spcBef>
            </a:pPr>
            <a:r>
              <a:rPr lang="en-GB" altLang="en-US" sz="1800">
                <a:latin typeface="Cambria" panose="02040503050406030204" pitchFamily="18" charset="0"/>
              </a:rPr>
              <a:t>(</a:t>
            </a:r>
            <a:r>
              <a:rPr lang="en-GB" altLang="en-US" sz="1800" i="1">
                <a:latin typeface="Cambria" panose="02040503050406030204" pitchFamily="18" charset="0"/>
              </a:rPr>
              <a:t>‘The fault, dear Brutus, is not in our stars, but in ourselves, that we are underlings</a:t>
            </a:r>
            <a:r>
              <a:rPr lang="en-GB" altLang="en-US" sz="1800">
                <a:latin typeface="Cambria" panose="02040503050406030204" pitchFamily="18" charset="0"/>
              </a:rPr>
              <a:t>.’</a:t>
            </a:r>
          </a:p>
          <a:p>
            <a:pPr>
              <a:spcBef>
                <a:spcPct val="50000"/>
              </a:spcBef>
            </a:pPr>
            <a:r>
              <a:rPr lang="en-US" altLang="en-US" sz="1200">
                <a:latin typeface="Cambria" panose="02040503050406030204" pitchFamily="18" charset="0"/>
              </a:rPr>
              <a:t>William Shakespeare</a:t>
            </a:r>
            <a:r>
              <a:rPr lang="en-US" altLang="en-US" sz="1200" i="1">
                <a:latin typeface="Cambria" panose="02040503050406030204" pitchFamily="18" charset="0"/>
              </a:rPr>
              <a:t>, Julius Caesar</a:t>
            </a:r>
            <a:r>
              <a:rPr lang="en-US" altLang="en-US" sz="1200">
                <a:latin typeface="Cambria" panose="02040503050406030204" pitchFamily="18" charset="0"/>
              </a:rPr>
              <a:t>, I, ii, 140-141</a:t>
            </a:r>
            <a:r>
              <a:rPr lang="en-US" altLang="en-US" sz="1200" i="1">
                <a:latin typeface="Cambria" panose="02040503050406030204" pitchFamily="18" charset="0"/>
              </a:rPr>
              <a:t>.</a:t>
            </a:r>
            <a:r>
              <a:rPr lang="en-GB" altLang="en-US" sz="1200" i="1">
                <a:latin typeface="Cambria" panose="02040503050406030204" pitchFamily="18" charset="0"/>
              </a:rPr>
              <a:t> </a:t>
            </a:r>
            <a:r>
              <a:rPr lang="en-GB" altLang="en-US" sz="1200">
                <a:latin typeface="Cambria" panose="02040503050406030204" pitchFamily="18" charset="0"/>
              </a:rPr>
              <a:t>)</a:t>
            </a:r>
          </a:p>
          <a:p>
            <a:pPr eaLnBrk="1" hangingPunct="1">
              <a:buFontTx/>
              <a:buNone/>
            </a:pPr>
            <a:endParaRPr lang="en-US" altLang="en-US" sz="1600"/>
          </a:p>
        </p:txBody>
      </p:sp>
      <p:sp>
        <p:nvSpPr>
          <p:cNvPr id="15364" name="Content Placeholder 5">
            <a:extLst>
              <a:ext uri="{FF2B5EF4-FFF2-40B4-BE49-F238E27FC236}">
                <a16:creationId xmlns:a16="http://schemas.microsoft.com/office/drawing/2014/main" id="{F7296E88-5FAC-435C-850D-CFC2FB6AA632}"/>
              </a:ext>
            </a:extLst>
          </p:cNvPr>
          <p:cNvSpPr>
            <a:spLocks noGrp="1"/>
          </p:cNvSpPr>
          <p:nvPr>
            <p:ph sz="half" idx="2"/>
          </p:nvPr>
        </p:nvSpPr>
        <p:spPr/>
        <p:txBody>
          <a:bodyPr/>
          <a:lstStyle/>
          <a:p>
            <a:r>
              <a:rPr lang="en-GB" altLang="en-US" sz="1800" i="1" dirty="0">
                <a:latin typeface="Cambria" panose="02040503050406030204" pitchFamily="18" charset="0"/>
              </a:rPr>
              <a:t>‘For a human being must understand a general conception formed by collecting into a unity the many perceptions of the senses; and this is a recollection of those things which our soul once beheld, when it journeyed with God and, lifting its vision above the thing as which we now say exist, rose up into real being’.</a:t>
            </a:r>
          </a:p>
          <a:p>
            <a:r>
              <a:rPr lang="en-GB" altLang="en-US" sz="1200" dirty="0">
                <a:latin typeface="Cambria" panose="02040503050406030204" pitchFamily="18" charset="0"/>
              </a:rPr>
              <a:t>Plato, </a:t>
            </a:r>
            <a:r>
              <a:rPr lang="en-GB" altLang="en-US" sz="1200" i="1" dirty="0">
                <a:latin typeface="Cambria" panose="02040503050406030204" pitchFamily="18" charset="0"/>
              </a:rPr>
              <a:t>Phaedrus</a:t>
            </a:r>
            <a:r>
              <a:rPr lang="en-GB" altLang="en-US" sz="1200" dirty="0">
                <a:latin typeface="Cambria" panose="02040503050406030204" pitchFamily="18" charset="0"/>
              </a:rPr>
              <a:t>, trans </a:t>
            </a:r>
            <a:r>
              <a:rPr lang="en-GB" altLang="en-US" sz="1200" dirty="0" err="1">
                <a:latin typeface="Cambria" panose="02040503050406030204" pitchFamily="18" charset="0"/>
              </a:rPr>
              <a:t>H.N.Fowler</a:t>
            </a:r>
            <a:r>
              <a:rPr lang="en-GB" altLang="en-US" sz="1200" dirty="0">
                <a:latin typeface="Cambria" panose="02040503050406030204" pitchFamily="18" charset="0"/>
              </a:rPr>
              <a:t>, Cambridge Mass., London: Harvard University Press, 1914, 249 B-C.</a:t>
            </a:r>
          </a:p>
          <a:p>
            <a:r>
              <a:rPr lang="en-GB" altLang="en-US" dirty="0"/>
              <a:t>Through the soul we can experience ultimate truth</a:t>
            </a:r>
          </a:p>
          <a:p>
            <a:endParaRPr lang="en-GB" altLang="en-US" dirty="0"/>
          </a:p>
        </p:txBody>
      </p:sp>
      <p:pic>
        <p:nvPicPr>
          <p:cNvPr id="15365" name="Picture 4" descr="Plato 4.jpeg">
            <a:extLst>
              <a:ext uri="{FF2B5EF4-FFF2-40B4-BE49-F238E27FC236}">
                <a16:creationId xmlns:a16="http://schemas.microsoft.com/office/drawing/2014/main" id="{68BE9A36-E9B2-4A65-BEA7-E118786D161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86688" y="214313"/>
            <a:ext cx="1123950" cy="105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Picture 4" descr="C:\Users\Liz\Dropbox\SEAC 2016\Artwork\UWTSD Logo_200dpi.jpg">
            <a:extLst>
              <a:ext uri="{FF2B5EF4-FFF2-40B4-BE49-F238E27FC236}">
                <a16:creationId xmlns:a16="http://schemas.microsoft.com/office/drawing/2014/main" id="{6D75A96F-9B1B-4050-BEB8-D6577040DE0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59563" y="6021388"/>
            <a:ext cx="1728787"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6515E4EE-487B-4F41-BA5F-D12169FB1A37}"/>
              </a:ext>
            </a:extLst>
          </p:cNvPr>
          <p:cNvSpPr>
            <a:spLocks noGrp="1"/>
          </p:cNvSpPr>
          <p:nvPr>
            <p:ph type="title"/>
          </p:nvPr>
        </p:nvSpPr>
        <p:spPr>
          <a:xfrm>
            <a:off x="179388" y="188913"/>
            <a:ext cx="8229600" cy="1143000"/>
          </a:xfrm>
        </p:spPr>
        <p:txBody>
          <a:bodyPr/>
          <a:lstStyle/>
          <a:p>
            <a:pPr eaLnBrk="1" hangingPunct="1"/>
            <a:r>
              <a:rPr lang="en-GB" altLang="en-US">
                <a:latin typeface="Cambria" panose="02040503050406030204" pitchFamily="18" charset="0"/>
              </a:rPr>
              <a:t>Plato: better and worse births</a:t>
            </a:r>
            <a:endParaRPr lang="en-US" altLang="en-US">
              <a:latin typeface="Cambria" panose="02040503050406030204" pitchFamily="18" charset="0"/>
            </a:endParaRPr>
          </a:p>
        </p:txBody>
      </p:sp>
      <p:sp>
        <p:nvSpPr>
          <p:cNvPr id="16387" name="Rectangle 4">
            <a:extLst>
              <a:ext uri="{FF2B5EF4-FFF2-40B4-BE49-F238E27FC236}">
                <a16:creationId xmlns:a16="http://schemas.microsoft.com/office/drawing/2014/main" id="{7A065A56-9F4F-4698-8B19-D005AF4645B5}"/>
              </a:ext>
            </a:extLst>
          </p:cNvPr>
          <p:cNvSpPr>
            <a:spLocks noChangeArrowheads="1"/>
          </p:cNvSpPr>
          <p:nvPr/>
        </p:nvSpPr>
        <p:spPr bwMode="auto">
          <a:xfrm>
            <a:off x="838200" y="1295400"/>
            <a:ext cx="7772400" cy="354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GB" altLang="en-US">
                <a:latin typeface="Cambria" panose="02040503050406030204" pitchFamily="18" charset="0"/>
              </a:rPr>
              <a:t>Plato concerned by the whole question of what he called 'better' and 'worse' births. </a:t>
            </a:r>
          </a:p>
          <a:p>
            <a:pPr eaLnBrk="1" hangingPunct="1"/>
            <a:endParaRPr lang="en-GB" altLang="en-US">
              <a:latin typeface="Cambria" panose="02040503050406030204" pitchFamily="18" charset="0"/>
            </a:endParaRPr>
          </a:p>
          <a:p>
            <a:pPr eaLnBrk="1" hangingPunct="1"/>
            <a:r>
              <a:rPr lang="en-GB" altLang="en-US">
                <a:latin typeface="Cambria" panose="02040503050406030204" pitchFamily="18" charset="0"/>
              </a:rPr>
              <a:t>Children born at the appropriate season and phase of the planetary cycles would be 'better' and more likely to grow into upright, virtuous citizens and hinted that it would be possible to breed such people, a matter which could be achieved if couples married and hence conceived at the right time. </a:t>
            </a:r>
            <a:br>
              <a:rPr lang="en-US" altLang="en-US">
                <a:latin typeface="Cambria" panose="02040503050406030204" pitchFamily="18" charset="0"/>
              </a:rPr>
            </a:br>
            <a:endParaRPr lang="en-US" altLang="en-US">
              <a:latin typeface="Cambria" panose="02040503050406030204" pitchFamily="18" charset="0"/>
            </a:endParaRPr>
          </a:p>
          <a:p>
            <a:pPr eaLnBrk="1" hangingPunct="1"/>
            <a:r>
              <a:rPr lang="en-US" altLang="en-US" sz="1600">
                <a:latin typeface="Cambria" panose="02040503050406030204" pitchFamily="18" charset="0"/>
              </a:rPr>
              <a:t>Plato, </a:t>
            </a:r>
            <a:r>
              <a:rPr lang="en-US" altLang="en-US" sz="1600" i="1">
                <a:latin typeface="Cambria" panose="02040503050406030204" pitchFamily="18" charset="0"/>
              </a:rPr>
              <a:t>Republic</a:t>
            </a:r>
            <a:r>
              <a:rPr lang="en-US" altLang="en-US" sz="1600">
                <a:latin typeface="Cambria" panose="02040503050406030204" pitchFamily="18" charset="0"/>
              </a:rPr>
              <a:t> VIII, 546 A.</a:t>
            </a:r>
          </a:p>
          <a:p>
            <a:pPr eaLnBrk="1" hangingPunct="1"/>
            <a:endParaRPr lang="en-US" altLang="en-US" sz="1600"/>
          </a:p>
          <a:p>
            <a:pPr eaLnBrk="1" hangingPunct="1"/>
            <a:endParaRPr lang="en-US" altLang="en-US" sz="1600"/>
          </a:p>
          <a:p>
            <a:pPr eaLnBrk="1" hangingPunct="1"/>
            <a:endParaRPr lang="en-US" altLang="en-US" sz="1600"/>
          </a:p>
          <a:p>
            <a:pPr eaLnBrk="1" hangingPunct="1"/>
            <a:endParaRPr lang="en-GB" altLang="en-US" sz="1600"/>
          </a:p>
        </p:txBody>
      </p:sp>
      <p:sp>
        <p:nvSpPr>
          <p:cNvPr id="16388" name="Rectangle 3">
            <a:extLst>
              <a:ext uri="{FF2B5EF4-FFF2-40B4-BE49-F238E27FC236}">
                <a16:creationId xmlns:a16="http://schemas.microsoft.com/office/drawing/2014/main" id="{FDF0C8AE-99C3-40C7-866A-8B5FCEBD6090}"/>
              </a:ext>
            </a:extLst>
          </p:cNvPr>
          <p:cNvSpPr>
            <a:spLocks noChangeArrowheads="1"/>
          </p:cNvSpPr>
          <p:nvPr/>
        </p:nvSpPr>
        <p:spPr bwMode="auto">
          <a:xfrm>
            <a:off x="2286000" y="4149725"/>
            <a:ext cx="4572000"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20000"/>
              </a:spcBef>
            </a:pPr>
            <a:r>
              <a:rPr lang="en-GB" altLang="en-US" b="1">
                <a:latin typeface="Cambria" panose="02040503050406030204" pitchFamily="18" charset="0"/>
              </a:rPr>
              <a:t>Evil </a:t>
            </a:r>
            <a:r>
              <a:rPr lang="en-GB" altLang="en-US">
                <a:latin typeface="Cambria" panose="02040503050406030204" pitchFamily="18" charset="0"/>
              </a:rPr>
              <a:t>in the Platonic cosmos resulted from error, that people subject to ‘worse births’, presumably victims of poor choices made by their daemons, were incapable of developing their rational souls and instead lived through the animal souls. </a:t>
            </a:r>
            <a:endParaRPr lang="en-US" altLang="en-US">
              <a:latin typeface="Cambria" panose="02040503050406030204" pitchFamily="18" charset="0"/>
            </a:endParaRPr>
          </a:p>
        </p:txBody>
      </p:sp>
      <p:pic>
        <p:nvPicPr>
          <p:cNvPr id="16389" name="Picture 4" descr="C:\Users\Liz\Dropbox\SEAC 2016\Artwork\UWTSD Logo_200dpi.jpg">
            <a:extLst>
              <a:ext uri="{FF2B5EF4-FFF2-40B4-BE49-F238E27FC236}">
                <a16:creationId xmlns:a16="http://schemas.microsoft.com/office/drawing/2014/main" id="{4DA016BF-0CDE-4B90-A789-CF07B555819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9563" y="6021388"/>
            <a:ext cx="1728787"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CC57340A-6298-4D83-AC73-1E70FBC93379}"/>
              </a:ext>
            </a:extLst>
          </p:cNvPr>
          <p:cNvSpPr>
            <a:spLocks noGrp="1"/>
          </p:cNvSpPr>
          <p:nvPr>
            <p:ph type="title"/>
          </p:nvPr>
        </p:nvSpPr>
        <p:spPr/>
        <p:txBody>
          <a:bodyPr/>
          <a:lstStyle/>
          <a:p>
            <a:pPr eaLnBrk="1" hangingPunct="1"/>
            <a:r>
              <a:rPr lang="en-GB" altLang="en-US" sz="2800">
                <a:latin typeface="Cambria" panose="02040503050406030204" pitchFamily="18" charset="0"/>
              </a:rPr>
              <a:t>Plato: Implications for Cosmology and Astronomy</a:t>
            </a:r>
            <a:endParaRPr lang="en-US" altLang="en-US" sz="2800">
              <a:latin typeface="Cambria" panose="02040503050406030204" pitchFamily="18" charset="0"/>
            </a:endParaRPr>
          </a:p>
        </p:txBody>
      </p:sp>
      <p:sp>
        <p:nvSpPr>
          <p:cNvPr id="17411" name="Content Placeholder 2">
            <a:extLst>
              <a:ext uri="{FF2B5EF4-FFF2-40B4-BE49-F238E27FC236}">
                <a16:creationId xmlns:a16="http://schemas.microsoft.com/office/drawing/2014/main" id="{C3E23138-F63E-4B4C-8CF8-5BC6685E9222}"/>
              </a:ext>
            </a:extLst>
          </p:cNvPr>
          <p:cNvSpPr>
            <a:spLocks noGrp="1"/>
          </p:cNvSpPr>
          <p:nvPr>
            <p:ph sz="half" idx="1"/>
          </p:nvPr>
        </p:nvSpPr>
        <p:spPr/>
        <p:txBody>
          <a:bodyPr/>
          <a:lstStyle/>
          <a:p>
            <a:pPr eaLnBrk="1" hangingPunct="1">
              <a:buFont typeface="Arial" charset="0"/>
              <a:buNone/>
              <a:defRPr/>
            </a:pPr>
            <a:r>
              <a:rPr lang="en-GB" sz="2000" b="1" dirty="0">
                <a:latin typeface="Cambria" pitchFamily="18" charset="0"/>
              </a:rPr>
              <a:t>Implications for Cosmology</a:t>
            </a:r>
            <a:endParaRPr lang="en-GB" sz="2000" dirty="0">
              <a:latin typeface="Cambria" pitchFamily="18" charset="0"/>
            </a:endParaRPr>
          </a:p>
          <a:p>
            <a:pPr eaLnBrk="1" hangingPunct="1">
              <a:buFont typeface="Arial" charset="0"/>
              <a:buChar char="•"/>
              <a:defRPr/>
            </a:pPr>
            <a:r>
              <a:rPr lang="en-GB" sz="2000" dirty="0">
                <a:latin typeface="Cambria" pitchFamily="18" charset="0"/>
              </a:rPr>
              <a:t>Purpose and Pattern</a:t>
            </a:r>
          </a:p>
          <a:p>
            <a:pPr eaLnBrk="1" hangingPunct="1">
              <a:buFont typeface="Arial" charset="0"/>
              <a:buChar char="•"/>
              <a:defRPr/>
            </a:pPr>
            <a:r>
              <a:rPr lang="en-GB" sz="2000" dirty="0">
                <a:latin typeface="Cambria" pitchFamily="18" charset="0"/>
              </a:rPr>
              <a:t>Freedom is restricted by the universal order</a:t>
            </a:r>
          </a:p>
          <a:p>
            <a:pPr eaLnBrk="1" hangingPunct="1">
              <a:buFont typeface="Arial" charset="0"/>
              <a:buChar char="•"/>
              <a:defRPr/>
            </a:pPr>
            <a:r>
              <a:rPr lang="en-GB" sz="2000" dirty="0">
                <a:latin typeface="Cambria" pitchFamily="18" charset="0"/>
              </a:rPr>
              <a:t>Freedom can be attained by </a:t>
            </a:r>
          </a:p>
          <a:p>
            <a:pPr marL="457200" indent="-457200" eaLnBrk="1" hangingPunct="1">
              <a:buFont typeface="+mj-lt"/>
              <a:buAutoNum type="arabicPeriod"/>
              <a:defRPr/>
            </a:pPr>
            <a:r>
              <a:rPr lang="en-GB" sz="2000" dirty="0">
                <a:latin typeface="Cambria" pitchFamily="18" charset="0"/>
              </a:rPr>
              <a:t>remembering the source from which the soul came, </a:t>
            </a:r>
          </a:p>
          <a:p>
            <a:pPr marL="457200" indent="-457200" eaLnBrk="1" hangingPunct="1">
              <a:buFont typeface="+mj-lt"/>
              <a:buAutoNum type="arabicPeriod"/>
              <a:defRPr/>
            </a:pPr>
            <a:r>
              <a:rPr lang="en-GB" sz="2000" dirty="0">
                <a:latin typeface="Cambria" pitchFamily="18" charset="0"/>
              </a:rPr>
              <a:t>recalling the knowledge the soul had before birth</a:t>
            </a:r>
          </a:p>
          <a:p>
            <a:pPr marL="457200" indent="-457200" eaLnBrk="1" hangingPunct="1">
              <a:buFont typeface="+mj-lt"/>
              <a:buAutoNum type="arabicPeriod"/>
              <a:defRPr/>
            </a:pPr>
            <a:r>
              <a:rPr lang="en-GB" sz="2000" dirty="0">
                <a:latin typeface="Cambria" pitchFamily="18" charset="0"/>
              </a:rPr>
              <a:t>contacting divinity</a:t>
            </a:r>
            <a:endParaRPr lang="en-US" sz="2000" dirty="0">
              <a:latin typeface="Cambria" pitchFamily="18" charset="0"/>
            </a:endParaRPr>
          </a:p>
        </p:txBody>
      </p:sp>
      <p:sp>
        <p:nvSpPr>
          <p:cNvPr id="17412" name="Content Placeholder 3">
            <a:extLst>
              <a:ext uri="{FF2B5EF4-FFF2-40B4-BE49-F238E27FC236}">
                <a16:creationId xmlns:a16="http://schemas.microsoft.com/office/drawing/2014/main" id="{4409F7B4-44C5-4128-8549-98CBC0823AE4}"/>
              </a:ext>
            </a:extLst>
          </p:cNvPr>
          <p:cNvSpPr>
            <a:spLocks noGrp="1"/>
          </p:cNvSpPr>
          <p:nvPr>
            <p:ph sz="half" idx="2"/>
          </p:nvPr>
        </p:nvSpPr>
        <p:spPr/>
        <p:txBody>
          <a:bodyPr/>
          <a:lstStyle/>
          <a:p>
            <a:pPr>
              <a:buFont typeface="Arial" panose="020B0604020202020204" pitchFamily="34" charset="0"/>
              <a:buNone/>
            </a:pPr>
            <a:r>
              <a:rPr lang="en-GB" altLang="en-US" sz="2000" b="1">
                <a:latin typeface="Cambria" panose="02040503050406030204" pitchFamily="18" charset="0"/>
              </a:rPr>
              <a:t>Implications for Astronomy</a:t>
            </a:r>
            <a:endParaRPr lang="en-GB" altLang="en-US">
              <a:latin typeface="Cambria" panose="02040503050406030204" pitchFamily="18" charset="0"/>
            </a:endParaRPr>
          </a:p>
          <a:p>
            <a:r>
              <a:rPr lang="en-GB" altLang="en-US" sz="1800">
                <a:latin typeface="Cambria" panose="02040503050406030204" pitchFamily="18" charset="0"/>
              </a:rPr>
              <a:t>It is necessary to create models</a:t>
            </a:r>
          </a:p>
          <a:p>
            <a:r>
              <a:rPr lang="en-GB" altLang="en-US" sz="1800">
                <a:latin typeface="Cambria" panose="02040503050406030204" pitchFamily="18" charset="0"/>
              </a:rPr>
              <a:t>Emphasis on number and mathematics</a:t>
            </a:r>
          </a:p>
          <a:p>
            <a:endParaRPr lang="en-GB" altLang="en-US"/>
          </a:p>
        </p:txBody>
      </p:sp>
      <p:pic>
        <p:nvPicPr>
          <p:cNvPr id="17413" name="Picture 3" descr="ptolemaic-world-view-in-andreas-cellarius-harmonia-macrocosmica.jpeg">
            <a:extLst>
              <a:ext uri="{FF2B5EF4-FFF2-40B4-BE49-F238E27FC236}">
                <a16:creationId xmlns:a16="http://schemas.microsoft.com/office/drawing/2014/main" id="{A416AC58-9704-4734-BAC1-8C05415400B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35600" y="3644900"/>
            <a:ext cx="2786063" cy="2360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4" name="Picture 5" descr="C:\Users\Liz\Dropbox\SEAC 2016\Artwork\UWTSD Logo_200dpi.jpg">
            <a:extLst>
              <a:ext uri="{FF2B5EF4-FFF2-40B4-BE49-F238E27FC236}">
                <a16:creationId xmlns:a16="http://schemas.microsoft.com/office/drawing/2014/main" id="{7A5DB97D-3669-4B29-BAD5-2FE3F27606A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9563" y="6021388"/>
            <a:ext cx="1728787"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8D09E053-D139-4A7C-AADD-93C6717A1D30}"/>
              </a:ext>
            </a:extLst>
          </p:cNvPr>
          <p:cNvSpPr>
            <a:spLocks noGrp="1"/>
          </p:cNvSpPr>
          <p:nvPr>
            <p:ph type="title"/>
          </p:nvPr>
        </p:nvSpPr>
        <p:spPr/>
        <p:txBody>
          <a:bodyPr/>
          <a:lstStyle/>
          <a:p>
            <a:pPr eaLnBrk="1" hangingPunct="1"/>
            <a:r>
              <a:rPr lang="en-GB" altLang="en-US">
                <a:latin typeface="Cambria" panose="02040503050406030204" pitchFamily="18" charset="0"/>
              </a:rPr>
              <a:t>Implications for Astrology</a:t>
            </a:r>
            <a:endParaRPr lang="en-US" altLang="en-US">
              <a:latin typeface="Cambria" panose="02040503050406030204" pitchFamily="18" charset="0"/>
            </a:endParaRPr>
          </a:p>
        </p:txBody>
      </p:sp>
      <p:sp>
        <p:nvSpPr>
          <p:cNvPr id="18435" name="Content Placeholder 2">
            <a:extLst>
              <a:ext uri="{FF2B5EF4-FFF2-40B4-BE49-F238E27FC236}">
                <a16:creationId xmlns:a16="http://schemas.microsoft.com/office/drawing/2014/main" id="{F941486B-6C9C-4A3D-99CC-2D846EFE7D18}"/>
              </a:ext>
            </a:extLst>
          </p:cNvPr>
          <p:cNvSpPr>
            <a:spLocks noGrp="1"/>
          </p:cNvSpPr>
          <p:nvPr>
            <p:ph sz="half" idx="1"/>
          </p:nvPr>
        </p:nvSpPr>
        <p:spPr/>
        <p:txBody>
          <a:bodyPr/>
          <a:lstStyle/>
          <a:p>
            <a:pPr eaLnBrk="1" hangingPunct="1">
              <a:buNone/>
            </a:pPr>
            <a:r>
              <a:rPr lang="en-GB" altLang="en-US" sz="2000" b="1" dirty="0">
                <a:latin typeface="Cambria" panose="02040503050406030204" pitchFamily="18" charset="0"/>
              </a:rPr>
              <a:t>Against detailed astrology</a:t>
            </a:r>
          </a:p>
          <a:p>
            <a:pPr eaLnBrk="1" hangingPunct="1">
              <a:buNone/>
            </a:pPr>
            <a:r>
              <a:rPr lang="en-GB" altLang="en-US" sz="2000" dirty="0">
                <a:latin typeface="Cambria" panose="02040503050406030204" pitchFamily="18" charset="0"/>
              </a:rPr>
              <a:t>Because everything in the material world is ‘Becoming’, i.e., is a constant state of change, physical observation of planetary positions can not yield detailed truths about the world.</a:t>
            </a:r>
          </a:p>
          <a:p>
            <a:pPr eaLnBrk="1" hangingPunct="1"/>
            <a:endParaRPr lang="en-GB" altLang="en-US" sz="2000" dirty="0">
              <a:latin typeface="Cambria" panose="02040503050406030204" pitchFamily="18" charset="0"/>
            </a:endParaRPr>
          </a:p>
          <a:p>
            <a:pPr eaLnBrk="1" hangingPunct="1"/>
            <a:r>
              <a:rPr lang="en-GB" altLang="en-US" sz="2000" dirty="0">
                <a:latin typeface="Cambria" panose="02040503050406030204" pitchFamily="18" charset="0"/>
              </a:rPr>
              <a:t>(On the other hand, gazing at the sky can elevate the soul)</a:t>
            </a:r>
            <a:endParaRPr lang="en-US" altLang="en-US" sz="2000" dirty="0">
              <a:latin typeface="Cambria" panose="02040503050406030204" pitchFamily="18" charset="0"/>
            </a:endParaRPr>
          </a:p>
        </p:txBody>
      </p:sp>
      <p:sp>
        <p:nvSpPr>
          <p:cNvPr id="18436" name="Content Placeholder 4">
            <a:extLst>
              <a:ext uri="{FF2B5EF4-FFF2-40B4-BE49-F238E27FC236}">
                <a16:creationId xmlns:a16="http://schemas.microsoft.com/office/drawing/2014/main" id="{A0AEA6BB-FF43-4A75-92B3-5D644322A7BB}"/>
              </a:ext>
            </a:extLst>
          </p:cNvPr>
          <p:cNvSpPr>
            <a:spLocks noGrp="1"/>
          </p:cNvSpPr>
          <p:nvPr>
            <p:ph sz="half" idx="2"/>
          </p:nvPr>
        </p:nvSpPr>
        <p:spPr/>
        <p:txBody>
          <a:bodyPr/>
          <a:lstStyle/>
          <a:p>
            <a:pPr eaLnBrk="1" hangingPunct="1">
              <a:buFont typeface="Arial" panose="020B0604020202020204" pitchFamily="34" charset="0"/>
              <a:buNone/>
            </a:pPr>
            <a:r>
              <a:rPr lang="en-GB" altLang="en-US" sz="1800" b="1" dirty="0">
                <a:latin typeface="Cambria" panose="02040503050406030204" pitchFamily="18" charset="0"/>
              </a:rPr>
              <a:t>For detailed astrology</a:t>
            </a:r>
          </a:p>
          <a:p>
            <a:pPr eaLnBrk="1" hangingPunct="1">
              <a:buFont typeface="Arial" panose="020B0604020202020204" pitchFamily="34" charset="0"/>
              <a:buNone/>
            </a:pPr>
            <a:r>
              <a:rPr lang="en-GB" altLang="en-US" sz="1800" dirty="0">
                <a:latin typeface="Cambria" panose="02040503050406030204" pitchFamily="18" charset="0"/>
              </a:rPr>
              <a:t>If accurate models are created astrology can be accurate.</a:t>
            </a:r>
          </a:p>
          <a:p>
            <a:pPr eaLnBrk="1" hangingPunct="1"/>
            <a:r>
              <a:rPr lang="en-GB" altLang="en-US" sz="1800" dirty="0">
                <a:latin typeface="Cambria" panose="02040503050406030204" pitchFamily="18" charset="0"/>
              </a:rPr>
              <a:t>(then a complex </a:t>
            </a:r>
            <a:r>
              <a:rPr lang="en-GB" altLang="en-US" sz="1800" dirty="0" err="1">
                <a:latin typeface="Cambria" panose="02040503050406030204" pitchFamily="18" charset="0"/>
              </a:rPr>
              <a:t>horoscopic</a:t>
            </a:r>
            <a:r>
              <a:rPr lang="en-GB" altLang="en-US" sz="1800" dirty="0">
                <a:latin typeface="Cambria" panose="02040503050406030204" pitchFamily="18" charset="0"/>
              </a:rPr>
              <a:t> astrology develops)</a:t>
            </a:r>
          </a:p>
          <a:p>
            <a:pPr eaLnBrk="1" hangingPunct="1">
              <a:buFont typeface="Arial" panose="020B0604020202020204" pitchFamily="34" charset="0"/>
              <a:buNone/>
            </a:pPr>
            <a:endParaRPr lang="en-GB" altLang="en-US" sz="1800" dirty="0">
              <a:latin typeface="Cambria" panose="02040503050406030204" pitchFamily="18" charset="0"/>
            </a:endParaRPr>
          </a:p>
          <a:p>
            <a:pPr eaLnBrk="1" hangingPunct="1">
              <a:buFont typeface="Arial" panose="020B0604020202020204" pitchFamily="34" charset="0"/>
              <a:buNone/>
            </a:pPr>
            <a:r>
              <a:rPr lang="en-GB" altLang="en-US" sz="1800" dirty="0">
                <a:latin typeface="Cambria" panose="02040503050406030204" pitchFamily="18" charset="0"/>
              </a:rPr>
              <a:t>The Platonic tradition is therefore at once both </a:t>
            </a:r>
            <a:r>
              <a:rPr lang="en-GB" altLang="en-US" sz="1800" b="1" dirty="0">
                <a:latin typeface="Cambria" panose="02040503050406030204" pitchFamily="18" charset="0"/>
              </a:rPr>
              <a:t>supportive </a:t>
            </a:r>
            <a:r>
              <a:rPr lang="en-GB" altLang="en-US" sz="1800" dirty="0">
                <a:latin typeface="Cambria" panose="02040503050406030204" pitchFamily="18" charset="0"/>
              </a:rPr>
              <a:t>of detailed astrology and </a:t>
            </a:r>
            <a:r>
              <a:rPr lang="en-GB" altLang="en-US" sz="1800" b="1" dirty="0">
                <a:latin typeface="Cambria" panose="02040503050406030204" pitchFamily="18" charset="0"/>
              </a:rPr>
              <a:t>sceptical </a:t>
            </a:r>
            <a:r>
              <a:rPr lang="en-GB" altLang="en-US" sz="1800" dirty="0">
                <a:latin typeface="Cambria" panose="02040503050406030204" pitchFamily="18" charset="0"/>
              </a:rPr>
              <a:t>of it.</a:t>
            </a:r>
          </a:p>
          <a:p>
            <a:pPr eaLnBrk="1" hangingPunct="1"/>
            <a:r>
              <a:rPr lang="en-GB" altLang="en-US" sz="1800" dirty="0">
                <a:latin typeface="Cambria" panose="02040503050406030204" pitchFamily="18" charset="0"/>
              </a:rPr>
              <a:t>It is, though, universally supportive of the idea of a general psychic/soul connection with the stars and planets</a:t>
            </a:r>
          </a:p>
          <a:p>
            <a:endParaRPr lang="en-GB" altLang="en-US" dirty="0"/>
          </a:p>
        </p:txBody>
      </p:sp>
      <p:pic>
        <p:nvPicPr>
          <p:cNvPr id="18437" name="Picture 4" descr="C:\Users\Liz\Dropbox\SEAC 2016\Artwork\UWTSD Logo_200dpi.jpg">
            <a:extLst>
              <a:ext uri="{FF2B5EF4-FFF2-40B4-BE49-F238E27FC236}">
                <a16:creationId xmlns:a16="http://schemas.microsoft.com/office/drawing/2014/main" id="{587FD400-E9E3-4B4E-8F61-4BEBB1D4CEA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59563" y="6021388"/>
            <a:ext cx="1728787"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84DF838E-C0EC-468F-B2BA-89A7704A02C6}"/>
              </a:ext>
            </a:extLst>
          </p:cNvPr>
          <p:cNvSpPr>
            <a:spLocks noGrp="1"/>
          </p:cNvSpPr>
          <p:nvPr>
            <p:ph type="title"/>
          </p:nvPr>
        </p:nvSpPr>
        <p:spPr/>
        <p:txBody>
          <a:bodyPr/>
          <a:lstStyle/>
          <a:p>
            <a:pPr eaLnBrk="1" hangingPunct="1"/>
            <a:r>
              <a:rPr lang="en-GB" altLang="en-US">
                <a:latin typeface="Cambria" panose="02040503050406030204" pitchFamily="18" charset="0"/>
              </a:rPr>
              <a:t>Stoicism</a:t>
            </a:r>
            <a:endParaRPr lang="en-US" altLang="en-US">
              <a:latin typeface="Cambria" panose="02040503050406030204" pitchFamily="18" charset="0"/>
            </a:endParaRPr>
          </a:p>
        </p:txBody>
      </p:sp>
      <p:sp>
        <p:nvSpPr>
          <p:cNvPr id="3" name="Content Placeholder 2">
            <a:extLst>
              <a:ext uri="{FF2B5EF4-FFF2-40B4-BE49-F238E27FC236}">
                <a16:creationId xmlns:a16="http://schemas.microsoft.com/office/drawing/2014/main" id="{ABA08C5B-D620-49B6-B8E3-E3D69B2621FB}"/>
              </a:ext>
            </a:extLst>
          </p:cNvPr>
          <p:cNvSpPr>
            <a:spLocks noGrp="1"/>
          </p:cNvSpPr>
          <p:nvPr>
            <p:ph idx="1"/>
          </p:nvPr>
        </p:nvSpPr>
        <p:spPr/>
        <p:txBody>
          <a:bodyPr rtlCol="0">
            <a:normAutofit fontScale="92500" lnSpcReduction="10000"/>
          </a:bodyPr>
          <a:lstStyle/>
          <a:p>
            <a:pPr eaLnBrk="1" fontAlgn="auto" hangingPunct="1">
              <a:spcAft>
                <a:spcPts val="0"/>
              </a:spcAft>
              <a:buFont typeface="Arial" charset="0"/>
              <a:buNone/>
              <a:defRPr/>
            </a:pPr>
            <a:r>
              <a:rPr lang="en-GB" dirty="0">
                <a:latin typeface="Cambria" pitchFamily="18" charset="0"/>
              </a:rPr>
              <a:t>Zeno of </a:t>
            </a:r>
            <a:r>
              <a:rPr lang="en-GB" dirty="0" err="1">
                <a:latin typeface="Cambria" pitchFamily="18" charset="0"/>
              </a:rPr>
              <a:t>Citium</a:t>
            </a:r>
            <a:r>
              <a:rPr lang="en-GB" dirty="0">
                <a:latin typeface="Cambria" pitchFamily="18" charset="0"/>
              </a:rPr>
              <a:t> (334-262 BCE) </a:t>
            </a:r>
          </a:p>
          <a:p>
            <a:pPr eaLnBrk="1" fontAlgn="auto" hangingPunct="1">
              <a:spcAft>
                <a:spcPts val="0"/>
              </a:spcAft>
              <a:buFont typeface="Arial" charset="0"/>
              <a:buNone/>
              <a:defRPr/>
            </a:pPr>
            <a:r>
              <a:rPr lang="en-GB" dirty="0">
                <a:latin typeface="Cambria" pitchFamily="18" charset="0"/>
              </a:rPr>
              <a:t>Similarity to Platonism:</a:t>
            </a:r>
          </a:p>
          <a:p>
            <a:pPr eaLnBrk="1" fontAlgn="auto" hangingPunct="1">
              <a:spcAft>
                <a:spcPts val="0"/>
              </a:spcAft>
              <a:defRPr/>
            </a:pPr>
            <a:r>
              <a:rPr lang="en-GB" dirty="0">
                <a:latin typeface="Cambria" pitchFamily="18" charset="0"/>
              </a:rPr>
              <a:t>Cosmos is a single, interdependent, interconnected, living whole.</a:t>
            </a:r>
          </a:p>
          <a:p>
            <a:pPr eaLnBrk="1" fontAlgn="auto" hangingPunct="1">
              <a:spcAft>
                <a:spcPts val="0"/>
              </a:spcAft>
              <a:defRPr/>
            </a:pPr>
            <a:r>
              <a:rPr lang="en-GB" dirty="0">
                <a:latin typeface="Cambria" pitchFamily="18" charset="0"/>
              </a:rPr>
              <a:t>It is broadly fated but education and self-knowledge can bring freedom.</a:t>
            </a:r>
          </a:p>
          <a:p>
            <a:pPr eaLnBrk="1" fontAlgn="auto" hangingPunct="1">
              <a:spcAft>
                <a:spcPts val="0"/>
              </a:spcAft>
              <a:defRPr/>
            </a:pPr>
            <a:r>
              <a:rPr lang="en-GB" dirty="0">
                <a:latin typeface="Cambria" pitchFamily="18" charset="0"/>
              </a:rPr>
              <a:t>At its most restricted, freedom is freedom only to adjust one’s attitudes to fated events</a:t>
            </a:r>
          </a:p>
          <a:p>
            <a:pPr eaLnBrk="1" fontAlgn="auto" hangingPunct="1">
              <a:spcAft>
                <a:spcPts val="0"/>
              </a:spcAft>
              <a:defRPr/>
            </a:pPr>
            <a:r>
              <a:rPr lang="en-GB" i="1" dirty="0">
                <a:latin typeface="Cambria" pitchFamily="18" charset="0"/>
              </a:rPr>
              <a:t>Right Marcus Aurelius</a:t>
            </a:r>
            <a:endParaRPr lang="en-US" i="1" dirty="0">
              <a:latin typeface="Cambria" pitchFamily="18" charset="0"/>
            </a:endParaRPr>
          </a:p>
        </p:txBody>
      </p:sp>
      <p:pic>
        <p:nvPicPr>
          <p:cNvPr id="19460" name="Picture 3" descr="Marcus Aurelius 2.jpg">
            <a:extLst>
              <a:ext uri="{FF2B5EF4-FFF2-40B4-BE49-F238E27FC236}">
                <a16:creationId xmlns:a16="http://schemas.microsoft.com/office/drawing/2014/main" id="{333D0047-3071-4023-913C-B0073BD0F41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12088" y="5072063"/>
            <a:ext cx="1331912" cy="178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4" descr="Zeno_of_Citium_pushkin.jpg">
            <a:extLst>
              <a:ext uri="{FF2B5EF4-FFF2-40B4-BE49-F238E27FC236}">
                <a16:creationId xmlns:a16="http://schemas.microsoft.com/office/drawing/2014/main" id="{0CFC171A-4577-4D74-B5C9-46D37AE8BA0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29563" y="0"/>
            <a:ext cx="1214437" cy="233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87381D7E-B398-4EB5-A949-AE1DB196CD74}"/>
              </a:ext>
            </a:extLst>
          </p:cNvPr>
          <p:cNvSpPr>
            <a:spLocks noGrp="1"/>
          </p:cNvSpPr>
          <p:nvPr>
            <p:ph type="title"/>
          </p:nvPr>
        </p:nvSpPr>
        <p:spPr/>
        <p:txBody>
          <a:bodyPr/>
          <a:lstStyle/>
          <a:p>
            <a:pPr eaLnBrk="1" hangingPunct="1"/>
            <a:r>
              <a:rPr lang="en-GB" altLang="en-US">
                <a:latin typeface="Cambria" panose="02040503050406030204" pitchFamily="18" charset="0"/>
              </a:rPr>
              <a:t>Stoicism</a:t>
            </a:r>
            <a:endParaRPr lang="en-US" altLang="en-US">
              <a:latin typeface="Cambria" panose="02040503050406030204" pitchFamily="18" charset="0"/>
            </a:endParaRPr>
          </a:p>
        </p:txBody>
      </p:sp>
      <p:sp>
        <p:nvSpPr>
          <p:cNvPr id="3" name="Content Placeholder 2">
            <a:extLst>
              <a:ext uri="{FF2B5EF4-FFF2-40B4-BE49-F238E27FC236}">
                <a16:creationId xmlns:a16="http://schemas.microsoft.com/office/drawing/2014/main" id="{1D7BE74C-F20A-4797-88C9-A754825AA347}"/>
              </a:ext>
            </a:extLst>
          </p:cNvPr>
          <p:cNvSpPr>
            <a:spLocks noGrp="1"/>
          </p:cNvSpPr>
          <p:nvPr>
            <p:ph sz="half" idx="1"/>
          </p:nvPr>
        </p:nvSpPr>
        <p:spPr/>
        <p:txBody>
          <a:bodyPr rtlCol="0">
            <a:normAutofit fontScale="62500" lnSpcReduction="20000"/>
          </a:bodyPr>
          <a:lstStyle/>
          <a:p>
            <a:pPr eaLnBrk="1" fontAlgn="auto" hangingPunct="1">
              <a:spcAft>
                <a:spcPts val="0"/>
              </a:spcAft>
              <a:defRPr/>
            </a:pPr>
            <a:r>
              <a:rPr lang="en-GB" dirty="0">
                <a:latin typeface="Cambria" pitchFamily="18" charset="0"/>
              </a:rPr>
              <a:t>Difference to Platonism:</a:t>
            </a:r>
          </a:p>
          <a:p>
            <a:pPr eaLnBrk="1" fontAlgn="auto" hangingPunct="1">
              <a:spcAft>
                <a:spcPts val="0"/>
              </a:spcAft>
              <a:defRPr/>
            </a:pPr>
            <a:r>
              <a:rPr lang="en-GB" dirty="0">
                <a:latin typeface="Cambria" pitchFamily="18" charset="0"/>
              </a:rPr>
              <a:t>Rejects  transcendence. Everything is physical.</a:t>
            </a:r>
          </a:p>
          <a:p>
            <a:pPr eaLnBrk="1" fontAlgn="auto" hangingPunct="1">
              <a:spcAft>
                <a:spcPts val="0"/>
              </a:spcAft>
              <a:defRPr/>
            </a:pPr>
            <a:r>
              <a:rPr lang="en-GB" dirty="0">
                <a:latin typeface="Cambria" pitchFamily="18" charset="0"/>
              </a:rPr>
              <a:t>Enhancement of Platonism:</a:t>
            </a:r>
          </a:p>
          <a:p>
            <a:pPr eaLnBrk="1" fontAlgn="auto" hangingPunct="1">
              <a:spcAft>
                <a:spcPts val="0"/>
              </a:spcAft>
              <a:defRPr/>
            </a:pPr>
            <a:r>
              <a:rPr lang="en-GB" dirty="0">
                <a:latin typeface="Cambria" pitchFamily="18" charset="0"/>
              </a:rPr>
              <a:t>Everything is bound together by </a:t>
            </a:r>
            <a:r>
              <a:rPr lang="en-GB" b="1" dirty="0">
                <a:latin typeface="Cambria" pitchFamily="18" charset="0"/>
              </a:rPr>
              <a:t>sympathy</a:t>
            </a:r>
            <a:r>
              <a:rPr lang="en-GB" dirty="0">
                <a:latin typeface="Cambria" pitchFamily="18" charset="0"/>
              </a:rPr>
              <a:t> and tension. </a:t>
            </a:r>
            <a:endParaRPr lang="en-US" dirty="0">
              <a:latin typeface="Cambria" pitchFamily="18" charset="0"/>
            </a:endParaRPr>
          </a:p>
          <a:p>
            <a:pPr eaLnBrk="1" fontAlgn="auto" hangingPunct="1">
              <a:spcAft>
                <a:spcPts val="0"/>
              </a:spcAft>
              <a:defRPr/>
            </a:pPr>
            <a:r>
              <a:rPr lang="en-GB" dirty="0">
                <a:latin typeface="Cambria" pitchFamily="18" charset="0"/>
              </a:rPr>
              <a:t>(Associated with </a:t>
            </a:r>
            <a:r>
              <a:rPr lang="en-GB" dirty="0" err="1">
                <a:latin typeface="Cambria" pitchFamily="18" charset="0"/>
              </a:rPr>
              <a:t>Posidonius</a:t>
            </a:r>
            <a:r>
              <a:rPr lang="en-GB" dirty="0">
                <a:latin typeface="Cambria" pitchFamily="18" charset="0"/>
              </a:rPr>
              <a:t> (c 135-51 BCE) – also credited with introducing high-brow astrology to Rome)</a:t>
            </a:r>
          </a:p>
          <a:p>
            <a:pPr eaLnBrk="1" fontAlgn="auto" hangingPunct="1">
              <a:spcAft>
                <a:spcPts val="0"/>
              </a:spcAft>
              <a:defRPr/>
            </a:pPr>
            <a:r>
              <a:rPr lang="en-GB" dirty="0">
                <a:latin typeface="Cambria" pitchFamily="18" charset="0"/>
              </a:rPr>
              <a:t>In Rome tended to be combined with Plato (and also Aristotle) to produce a general philosophy in which the cosmos is seen as ordered, patterned, purposeful  and in which matter and consciousness are interdependent.</a:t>
            </a:r>
            <a:endParaRPr lang="en-US" dirty="0">
              <a:latin typeface="Cambria" pitchFamily="18" charset="0"/>
            </a:endParaRPr>
          </a:p>
          <a:p>
            <a:pPr eaLnBrk="1" fontAlgn="auto" hangingPunct="1">
              <a:spcAft>
                <a:spcPts val="0"/>
              </a:spcAft>
              <a:defRPr/>
            </a:pPr>
            <a:endParaRPr lang="en-US" dirty="0">
              <a:latin typeface="Cambria" pitchFamily="18" charset="0"/>
            </a:endParaRPr>
          </a:p>
        </p:txBody>
      </p:sp>
      <p:sp>
        <p:nvSpPr>
          <p:cNvPr id="20484" name="Content Placeholder 4">
            <a:extLst>
              <a:ext uri="{FF2B5EF4-FFF2-40B4-BE49-F238E27FC236}">
                <a16:creationId xmlns:a16="http://schemas.microsoft.com/office/drawing/2014/main" id="{AE3D285D-24C1-4D86-8D2E-28F9BAF30752}"/>
              </a:ext>
            </a:extLst>
          </p:cNvPr>
          <p:cNvSpPr>
            <a:spLocks noGrp="1"/>
          </p:cNvSpPr>
          <p:nvPr>
            <p:ph sz="half" idx="2"/>
          </p:nvPr>
        </p:nvSpPr>
        <p:spPr/>
        <p:txBody>
          <a:bodyPr/>
          <a:lstStyle/>
          <a:p>
            <a:r>
              <a:rPr lang="en-GB" altLang="en-US" sz="1800">
                <a:latin typeface="Cambria" panose="02040503050406030204" pitchFamily="18" charset="0"/>
              </a:rPr>
              <a:t>Astrology</a:t>
            </a:r>
          </a:p>
          <a:p>
            <a:r>
              <a:rPr lang="en-GB" altLang="en-US" sz="1800">
                <a:latin typeface="Cambria" panose="02040503050406030204" pitchFamily="18" charset="0"/>
              </a:rPr>
              <a:t>The Stoics were generally keen advocates of astrology and said to be responsible for introducing astrology to philosophy at Rome in the 1</a:t>
            </a:r>
            <a:r>
              <a:rPr lang="en-GB" altLang="en-US" sz="1800" baseline="30000">
                <a:latin typeface="Cambria" panose="02040503050406030204" pitchFamily="18" charset="0"/>
              </a:rPr>
              <a:t>st</a:t>
            </a:r>
            <a:r>
              <a:rPr lang="en-GB" altLang="en-US" sz="1800">
                <a:latin typeface="Cambria" panose="02040503050406030204" pitchFamily="18" charset="0"/>
              </a:rPr>
              <a:t> century BCE (as distinct from the practice of astrology) </a:t>
            </a:r>
          </a:p>
          <a:p>
            <a:r>
              <a:rPr lang="en-GB" altLang="en-US" sz="1800">
                <a:latin typeface="Cambria" panose="02040503050406030204" pitchFamily="18" charset="0"/>
              </a:rPr>
              <a:t>In Stoic cosmology/astrology, freedom comes from living in accord with one’s nature which, in turn, is indicated in the stars.</a:t>
            </a:r>
            <a:endParaRPr lang="en-US" altLang="en-US" sz="1800">
              <a:latin typeface="Cambria" panose="02040503050406030204" pitchFamily="18" charset="0"/>
            </a:endParaRPr>
          </a:p>
          <a:p>
            <a:endParaRPr lang="en-GB" altLang="en-US"/>
          </a:p>
        </p:txBody>
      </p:sp>
      <p:pic>
        <p:nvPicPr>
          <p:cNvPr id="20485" name="Picture 3" descr="Zeno_of_Citium_pushkin.jpg">
            <a:extLst>
              <a:ext uri="{FF2B5EF4-FFF2-40B4-BE49-F238E27FC236}">
                <a16:creationId xmlns:a16="http://schemas.microsoft.com/office/drawing/2014/main" id="{A7476369-FE1A-4AB8-B0F2-65216D6D1A9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58138" y="4581525"/>
            <a:ext cx="1185862" cy="227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ED8D44F-8260-4F82-950A-F7151A533F0A}"/>
              </a:ext>
            </a:extLst>
          </p:cNvPr>
          <p:cNvSpPr>
            <a:spLocks noGrp="1"/>
          </p:cNvSpPr>
          <p:nvPr>
            <p:ph type="title"/>
          </p:nvPr>
        </p:nvSpPr>
        <p:spPr/>
        <p:txBody>
          <a:bodyPr/>
          <a:lstStyle/>
          <a:p>
            <a:endParaRPr lang="en-GB"/>
          </a:p>
        </p:txBody>
      </p:sp>
      <p:sp>
        <p:nvSpPr>
          <p:cNvPr id="6" name="Content Placeholder 5">
            <a:extLst>
              <a:ext uri="{FF2B5EF4-FFF2-40B4-BE49-F238E27FC236}">
                <a16:creationId xmlns:a16="http://schemas.microsoft.com/office/drawing/2014/main" id="{873DA962-F481-4126-9822-C131BAE444F2}"/>
              </a:ext>
            </a:extLst>
          </p:cNvPr>
          <p:cNvSpPr>
            <a:spLocks noGrp="1"/>
          </p:cNvSpPr>
          <p:nvPr>
            <p:ph idx="1"/>
          </p:nvPr>
        </p:nvSpPr>
        <p:spPr/>
        <p:txBody>
          <a:bodyPr/>
          <a:lstStyle/>
          <a:p>
            <a:pPr marL="914400">
              <a:lnSpc>
                <a:spcPct val="115000"/>
              </a:lnSpc>
              <a:spcAft>
                <a:spcPts val="10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as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Chrysippus</a:t>
            </a:r>
            <a:r>
              <a:rPr lang="en-GB" sz="1800" dirty="0">
                <a:effectLst/>
                <a:latin typeface="Arial" panose="020B0604020202020204" pitchFamily="34" charset="0"/>
                <a:ea typeface="Calibri" panose="020F0502020204030204" pitchFamily="34" charset="0"/>
                <a:cs typeface="Times New Roman" panose="02020603050405020304" pitchFamily="18" charset="0"/>
              </a:rPr>
              <a:t> says in the first book of his </a:t>
            </a:r>
            <a:r>
              <a:rPr lang="en-GB" sz="1800" i="1" dirty="0">
                <a:effectLst/>
                <a:latin typeface="Arial" panose="020B0604020202020204" pitchFamily="34" charset="0"/>
                <a:ea typeface="Calibri" panose="020F0502020204030204" pitchFamily="34" charset="0"/>
                <a:cs typeface="Times New Roman" panose="02020603050405020304" pitchFamily="18" charset="0"/>
              </a:rPr>
              <a:t>De </a:t>
            </a:r>
            <a:r>
              <a:rPr lang="en-GB" sz="1800" i="1" dirty="0" err="1">
                <a:effectLst/>
                <a:latin typeface="Arial" panose="020B0604020202020204" pitchFamily="34" charset="0"/>
                <a:ea typeface="Calibri" panose="020F0502020204030204" pitchFamily="34" charset="0"/>
                <a:cs typeface="Times New Roman" panose="02020603050405020304" pitchFamily="18" charset="0"/>
              </a:rPr>
              <a:t>finibus</a:t>
            </a:r>
            <a:r>
              <a:rPr lang="en-GB" sz="1800" dirty="0">
                <a:effectLst/>
                <a:latin typeface="Arial" panose="020B0604020202020204" pitchFamily="34" charset="0"/>
                <a:ea typeface="Calibri" panose="020F0502020204030204" pitchFamily="34" charset="0"/>
                <a:cs typeface="Times New Roman" panose="02020603050405020304" pitchFamily="18" charset="0"/>
              </a:rPr>
              <a:t>; for our individual natures are parts of the nature of the whole universe. And this is why the end may be defined as life in accordance with nature, or, in other words, in accordance with our own human nature as well as that of the universe, a life in which we refrain from every action forbidden by the law common to all things, that is to say, the right reason which pervades all things, and is identical with this Zeus, lord and ruler of all that is. And this very thing constitutes the virtue of the happy man and the smooth current of life, when all actions promote the harmony of the spirit dwelling in the individual man with the will of him who orders the universe.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DL VII.88</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9688379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E68F0357-A26C-489B-836A-73C60679500C}"/>
              </a:ext>
            </a:extLst>
          </p:cNvPr>
          <p:cNvSpPr>
            <a:spLocks noGrp="1"/>
          </p:cNvSpPr>
          <p:nvPr>
            <p:ph type="title"/>
          </p:nvPr>
        </p:nvSpPr>
        <p:spPr/>
        <p:txBody>
          <a:bodyPr/>
          <a:lstStyle/>
          <a:p>
            <a:r>
              <a:rPr lang="en-GB" altLang="en-US">
                <a:latin typeface="Cambria" panose="02040503050406030204" pitchFamily="18" charset="0"/>
              </a:rPr>
              <a:t>The Stoic Soul</a:t>
            </a:r>
          </a:p>
        </p:txBody>
      </p:sp>
      <p:sp>
        <p:nvSpPr>
          <p:cNvPr id="21507" name="Content Placeholder 2">
            <a:extLst>
              <a:ext uri="{FF2B5EF4-FFF2-40B4-BE49-F238E27FC236}">
                <a16:creationId xmlns:a16="http://schemas.microsoft.com/office/drawing/2014/main" id="{CEEB7D14-4AA1-4EAA-81CC-D6574C06BD20}"/>
              </a:ext>
            </a:extLst>
          </p:cNvPr>
          <p:cNvSpPr>
            <a:spLocks noGrp="1"/>
          </p:cNvSpPr>
          <p:nvPr>
            <p:ph idx="1"/>
          </p:nvPr>
        </p:nvSpPr>
        <p:spPr>
          <a:xfrm>
            <a:off x="468313" y="1700213"/>
            <a:ext cx="8229600" cy="4525962"/>
          </a:xfrm>
        </p:spPr>
        <p:txBody>
          <a:bodyPr/>
          <a:lstStyle/>
          <a:p>
            <a:pPr>
              <a:buNone/>
            </a:pPr>
            <a:r>
              <a:rPr lang="en-GB" altLang="en-US" sz="1800" dirty="0"/>
              <a:t>‘</a:t>
            </a:r>
            <a:r>
              <a:rPr lang="en-GB" altLang="en-US" sz="1800" dirty="0">
                <a:latin typeface="Cambria" panose="02040503050406030204" pitchFamily="18" charset="0"/>
              </a:rPr>
              <a:t>A nature capable of perception…the breath of life, congenital with us’; A body; A warm breath; It animates us and enables us to move</a:t>
            </a:r>
          </a:p>
          <a:p>
            <a:endParaRPr lang="en-GB" altLang="en-US" sz="1800" b="1" dirty="0">
              <a:latin typeface="Cambria" panose="02040503050406030204" pitchFamily="18" charset="0"/>
            </a:endParaRPr>
          </a:p>
          <a:p>
            <a:r>
              <a:rPr lang="en-GB" altLang="en-US" sz="1800" b="1" dirty="0">
                <a:latin typeface="Cambria" panose="02040503050406030204" pitchFamily="18" charset="0"/>
              </a:rPr>
              <a:t>Soul of the Universe </a:t>
            </a:r>
            <a:r>
              <a:rPr lang="en-GB" altLang="en-US" sz="1800" dirty="0">
                <a:latin typeface="Cambria" panose="02040503050406030204" pitchFamily="18" charset="0"/>
              </a:rPr>
              <a:t>is indestructible</a:t>
            </a:r>
          </a:p>
          <a:p>
            <a:r>
              <a:rPr lang="en-GB" altLang="en-US" sz="1800" b="1" dirty="0">
                <a:latin typeface="Cambria" panose="02040503050406030204" pitchFamily="18" charset="0"/>
              </a:rPr>
              <a:t>Individual soul i</a:t>
            </a:r>
            <a:r>
              <a:rPr lang="en-GB" altLang="en-US" sz="1800" dirty="0">
                <a:latin typeface="Cambria" panose="02040503050406030204" pitchFamily="18" charset="0"/>
              </a:rPr>
              <a:t>s a </a:t>
            </a:r>
            <a:r>
              <a:rPr lang="en-GB" altLang="en-US" sz="1800" b="1" dirty="0">
                <a:latin typeface="Cambria" panose="02040503050406030204" pitchFamily="18" charset="0"/>
              </a:rPr>
              <a:t>part of the soul of the universe</a:t>
            </a:r>
            <a:r>
              <a:rPr lang="en-GB" altLang="en-US" sz="1800" dirty="0">
                <a:latin typeface="Cambria" panose="02040503050406030204" pitchFamily="18" charset="0"/>
              </a:rPr>
              <a:t>; survives death, although is perishable (</a:t>
            </a:r>
            <a:r>
              <a:rPr lang="en-GB" altLang="en-US" sz="1800" dirty="0" err="1">
                <a:latin typeface="Cambria" panose="02040503050406030204" pitchFamily="18" charset="0"/>
              </a:rPr>
              <a:t>Chrysippus</a:t>
            </a:r>
            <a:r>
              <a:rPr lang="en-GB" altLang="en-US" sz="1800" dirty="0">
                <a:latin typeface="Cambria" panose="02040503050406030204" pitchFamily="18" charset="0"/>
              </a:rPr>
              <a:t> says continues to exist until the general conflagration, </a:t>
            </a:r>
            <a:r>
              <a:rPr lang="en-GB" altLang="en-US" sz="1800" dirty="0" err="1">
                <a:latin typeface="Cambria" panose="02040503050406030204" pitchFamily="18" charset="0"/>
              </a:rPr>
              <a:t>Chrysippus</a:t>
            </a:r>
            <a:r>
              <a:rPr lang="en-GB" altLang="en-US" sz="1800" dirty="0">
                <a:latin typeface="Cambria" panose="02040503050406030204" pitchFamily="18" charset="0"/>
              </a:rPr>
              <a:t> says only souls of wise do so</a:t>
            </a:r>
          </a:p>
          <a:p>
            <a:endParaRPr lang="en-GB" altLang="en-US" sz="1800" dirty="0">
              <a:latin typeface="Cambria" panose="02040503050406030204" pitchFamily="18" charset="0"/>
            </a:endParaRPr>
          </a:p>
          <a:p>
            <a:r>
              <a:rPr lang="en-GB" altLang="en-US" sz="1800" dirty="0">
                <a:latin typeface="Cambria" panose="02040503050406030204" pitchFamily="18" charset="0"/>
              </a:rPr>
              <a:t>Diogenes </a:t>
            </a:r>
            <a:r>
              <a:rPr lang="en-GB" altLang="en-US" sz="1800" dirty="0" err="1">
                <a:latin typeface="Cambria" panose="02040503050406030204" pitchFamily="18" charset="0"/>
              </a:rPr>
              <a:t>Laertius</a:t>
            </a:r>
            <a:r>
              <a:rPr lang="en-GB" altLang="en-US" sz="1800" dirty="0">
                <a:latin typeface="Cambria" panose="02040503050406030204" pitchFamily="18" charset="0"/>
              </a:rPr>
              <a:t>’ biography of ‘Zeno’ in </a:t>
            </a:r>
            <a:r>
              <a:rPr lang="en-GB" altLang="en-US" sz="1800" i="1" dirty="0">
                <a:latin typeface="Cambria" panose="02040503050406030204" pitchFamily="18" charset="0"/>
              </a:rPr>
              <a:t>Lives of Eminent Philosophers</a:t>
            </a:r>
            <a:r>
              <a:rPr lang="en-GB" altLang="en-US" sz="1800" dirty="0">
                <a:latin typeface="Cambria" panose="02040503050406030204" pitchFamily="18" charset="0"/>
              </a:rPr>
              <a:t>, trans R.D. Hicks, London: William Heinemann,  1925, vol. 2, pp. 110-263 (</a:t>
            </a:r>
            <a:r>
              <a:rPr lang="en-US" altLang="en-US" sz="1800" dirty="0">
                <a:latin typeface="Cambria" panose="02040503050406030204" pitchFamily="18" charset="0"/>
              </a:rPr>
              <a:t>156-7)</a:t>
            </a:r>
            <a:endParaRPr lang="en-GB" altLang="en-US" sz="1800" dirty="0">
              <a:latin typeface="Cambria" panose="02040503050406030204" pitchFamily="18" charset="0"/>
            </a:endParaRPr>
          </a:p>
          <a:p>
            <a:endParaRPr lang="en-GB" altLang="en-US" dirty="0"/>
          </a:p>
        </p:txBody>
      </p:sp>
      <p:pic>
        <p:nvPicPr>
          <p:cNvPr id="21508" name="Picture 3" descr="Diogenes Laertius.jpeg">
            <a:extLst>
              <a:ext uri="{FF2B5EF4-FFF2-40B4-BE49-F238E27FC236}">
                <a16:creationId xmlns:a16="http://schemas.microsoft.com/office/drawing/2014/main" id="{F96D953A-DE02-4982-BD8B-A88D36B2B6D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66100" y="0"/>
            <a:ext cx="977900" cy="162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4" descr="C:\Users\Liz\Dropbox\SEAC 2016\Artwork\UWTSD Logo_200dpi.jpg">
            <a:extLst>
              <a:ext uri="{FF2B5EF4-FFF2-40B4-BE49-F238E27FC236}">
                <a16:creationId xmlns:a16="http://schemas.microsoft.com/office/drawing/2014/main" id="{DBA868DB-FB12-4B65-94B7-06266ACEECA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4288" y="6194425"/>
            <a:ext cx="1728787"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0135E75D-2A6D-4987-812E-9F9278BDE2B3}"/>
              </a:ext>
            </a:extLst>
          </p:cNvPr>
          <p:cNvSpPr>
            <a:spLocks noGrp="1"/>
          </p:cNvSpPr>
          <p:nvPr>
            <p:ph type="title"/>
          </p:nvPr>
        </p:nvSpPr>
        <p:spPr/>
        <p:txBody>
          <a:bodyPr/>
          <a:lstStyle/>
          <a:p>
            <a:r>
              <a:rPr lang="en-GB" altLang="en-US">
                <a:latin typeface="Cambria" panose="02040503050406030204" pitchFamily="18" charset="0"/>
              </a:rPr>
              <a:t>Understanding Stoic freedom</a:t>
            </a:r>
            <a:endParaRPr lang="en-US" altLang="en-US">
              <a:latin typeface="Cambria" panose="02040503050406030204" pitchFamily="18" charset="0"/>
            </a:endParaRPr>
          </a:p>
        </p:txBody>
      </p:sp>
      <p:sp>
        <p:nvSpPr>
          <p:cNvPr id="22531" name="Content Placeholder 2">
            <a:extLst>
              <a:ext uri="{FF2B5EF4-FFF2-40B4-BE49-F238E27FC236}">
                <a16:creationId xmlns:a16="http://schemas.microsoft.com/office/drawing/2014/main" id="{A81CADBA-B787-411C-801A-3B44242220C6}"/>
              </a:ext>
            </a:extLst>
          </p:cNvPr>
          <p:cNvSpPr>
            <a:spLocks noGrp="1"/>
          </p:cNvSpPr>
          <p:nvPr>
            <p:ph idx="1"/>
          </p:nvPr>
        </p:nvSpPr>
        <p:spPr>
          <a:xfrm>
            <a:off x="539750" y="1628775"/>
            <a:ext cx="8229600" cy="4525963"/>
          </a:xfrm>
        </p:spPr>
        <p:txBody>
          <a:bodyPr/>
          <a:lstStyle/>
          <a:p>
            <a:pPr>
              <a:buFont typeface="Arial" panose="020B0604020202020204" pitchFamily="34" charset="0"/>
              <a:buNone/>
            </a:pPr>
            <a:r>
              <a:rPr lang="en-GB" altLang="en-US" sz="1400" dirty="0">
                <a:latin typeface="Cambria" panose="02040503050406030204" pitchFamily="18" charset="0"/>
              </a:rPr>
              <a:t>‘Provided that we accept our role as moral or rational agents, </a:t>
            </a:r>
            <a:r>
              <a:rPr lang="en-GB" altLang="en-US" sz="1400" b="1" dirty="0">
                <a:latin typeface="Cambria" panose="02040503050406030204" pitchFamily="18" charset="0"/>
              </a:rPr>
              <a:t>we are not only free </a:t>
            </a:r>
            <a:r>
              <a:rPr lang="en-GB" altLang="en-US" sz="1400" dirty="0">
                <a:latin typeface="Cambria" panose="02040503050406030204" pitchFamily="18" charset="0"/>
              </a:rPr>
              <a:t>to give our lives this or that shape; </a:t>
            </a:r>
            <a:r>
              <a:rPr lang="en-GB" altLang="en-US" sz="1400" b="1" dirty="0">
                <a:latin typeface="Cambria" panose="02040503050406030204" pitchFamily="18" charset="0"/>
              </a:rPr>
              <a:t>we are actually required to choose </a:t>
            </a:r>
            <a:r>
              <a:rPr lang="en-GB" altLang="en-US" sz="1400" dirty="0">
                <a:latin typeface="Cambria" panose="02040503050406030204" pitchFamily="18" charset="0"/>
              </a:rPr>
              <a:t>modes of living that suit our inclinations and aptitudes, so long as these are means of </a:t>
            </a:r>
            <a:r>
              <a:rPr lang="en-GB" altLang="en-US" sz="1400" b="1" dirty="0">
                <a:latin typeface="Cambria" panose="02040503050406030204" pitchFamily="18" charset="0"/>
              </a:rPr>
              <a:t>acting harmoniously with our full identity</a:t>
            </a:r>
            <a:r>
              <a:rPr lang="en-GB" altLang="en-US" sz="1400" dirty="0">
                <a:latin typeface="Cambria" panose="02040503050406030204" pitchFamily="18" charset="0"/>
              </a:rPr>
              <a:t>, as specified by the four </a:t>
            </a:r>
            <a:r>
              <a:rPr lang="en-GB" altLang="en-US" sz="1400" i="1" dirty="0">
                <a:latin typeface="Cambria" panose="02040503050406030204" pitchFamily="18" charset="0"/>
              </a:rPr>
              <a:t>personae</a:t>
            </a:r>
            <a:r>
              <a:rPr lang="en-GB" altLang="en-US" sz="1400" dirty="0">
                <a:latin typeface="Cambria" panose="02040503050406030204" pitchFamily="18" charset="0"/>
              </a:rPr>
              <a:t>.’</a:t>
            </a:r>
            <a:endParaRPr lang="en-US" altLang="en-US" sz="1400" dirty="0">
              <a:latin typeface="Cambria" panose="02040503050406030204" pitchFamily="18" charset="0"/>
            </a:endParaRPr>
          </a:p>
          <a:p>
            <a:pPr>
              <a:buFont typeface="Arial" panose="020B0604020202020204" pitchFamily="34" charset="0"/>
              <a:buNone/>
            </a:pPr>
            <a:r>
              <a:rPr lang="en-GB" altLang="en-US" sz="1400" b="1" dirty="0">
                <a:latin typeface="Cambria" panose="02040503050406030204" pitchFamily="18" charset="0"/>
              </a:rPr>
              <a:t> </a:t>
            </a:r>
            <a:r>
              <a:rPr lang="en-US" altLang="en-US" sz="1400" dirty="0">
                <a:latin typeface="Cambria" panose="02040503050406030204" pitchFamily="18" charset="0"/>
              </a:rPr>
              <a:t>Long, A.A., </a:t>
            </a:r>
            <a:r>
              <a:rPr lang="en-US" altLang="en-US" sz="1400" i="1" dirty="0">
                <a:latin typeface="Cambria" panose="02040503050406030204" pitchFamily="18" charset="0"/>
              </a:rPr>
              <a:t>Stoic Studies</a:t>
            </a:r>
            <a:r>
              <a:rPr lang="en-US" altLang="en-US" sz="1400" dirty="0">
                <a:latin typeface="Cambria" panose="02040503050406030204" pitchFamily="18" charset="0"/>
              </a:rPr>
              <a:t>, Cambridge: Cambridge University Press, 1996, p. 166.</a:t>
            </a:r>
          </a:p>
          <a:p>
            <a:pPr>
              <a:buFont typeface="Arial" panose="020B0604020202020204" pitchFamily="34" charset="0"/>
              <a:buNone/>
            </a:pPr>
            <a:endParaRPr lang="en-US" altLang="en-US" sz="1400" dirty="0">
              <a:latin typeface="Cambria" panose="02040503050406030204" pitchFamily="18" charset="0"/>
            </a:endParaRPr>
          </a:p>
          <a:p>
            <a:pPr>
              <a:buFont typeface="Arial" panose="020B0604020202020204" pitchFamily="34" charset="0"/>
              <a:buNone/>
            </a:pPr>
            <a:r>
              <a:rPr lang="en-GB" altLang="en-US" sz="1400" dirty="0">
                <a:latin typeface="Cambria" panose="02040503050406030204" pitchFamily="18" charset="0"/>
              </a:rPr>
              <a:t>The four ‘personae’ are: </a:t>
            </a:r>
            <a:endParaRPr lang="en-US" altLang="en-US" sz="1400" dirty="0">
              <a:latin typeface="Cambria" panose="02040503050406030204" pitchFamily="18" charset="0"/>
            </a:endParaRPr>
          </a:p>
          <a:p>
            <a:pPr>
              <a:buFont typeface="Calibri" panose="020F0502020204030204" pitchFamily="34" charset="0"/>
              <a:buAutoNum type="arabicPeriod"/>
            </a:pPr>
            <a:r>
              <a:rPr lang="en-GB" altLang="en-US" sz="1400" dirty="0">
                <a:latin typeface="Cambria" panose="02040503050406030204" pitchFamily="18" charset="0"/>
              </a:rPr>
              <a:t>Our identity as human beings – qualities derived from being human, and shared with other humans – </a:t>
            </a:r>
            <a:r>
              <a:rPr lang="en-GB" altLang="en-US" sz="1400" i="1" dirty="0" err="1">
                <a:latin typeface="Cambria" panose="02040503050406030204" pitchFamily="18" charset="0"/>
              </a:rPr>
              <a:t>natura</a:t>
            </a:r>
            <a:r>
              <a:rPr lang="en-GB" altLang="en-US" sz="1400" dirty="0">
                <a:latin typeface="Cambria" panose="02040503050406030204" pitchFamily="18" charset="0"/>
              </a:rPr>
              <a:t> </a:t>
            </a:r>
            <a:endParaRPr lang="en-US" altLang="en-US" sz="1400" dirty="0">
              <a:latin typeface="Cambria" panose="02040503050406030204" pitchFamily="18" charset="0"/>
            </a:endParaRPr>
          </a:p>
          <a:p>
            <a:pPr>
              <a:buFont typeface="Calibri" panose="020F0502020204030204" pitchFamily="34" charset="0"/>
              <a:buAutoNum type="arabicPeriod"/>
            </a:pPr>
            <a:r>
              <a:rPr lang="en-GB" altLang="en-US" sz="1400" dirty="0">
                <a:latin typeface="Cambria" panose="02040503050406030204" pitchFamily="18" charset="0"/>
              </a:rPr>
              <a:t>Our identity as individuals – psychological and physiological</a:t>
            </a:r>
            <a:endParaRPr lang="en-US" altLang="en-US" sz="1400" dirty="0">
              <a:latin typeface="Cambria" panose="02040503050406030204" pitchFamily="18" charset="0"/>
            </a:endParaRPr>
          </a:p>
          <a:p>
            <a:pPr>
              <a:buFont typeface="Calibri" panose="020F0502020204030204" pitchFamily="34" charset="0"/>
              <a:buAutoNum type="arabicPeriod"/>
            </a:pPr>
            <a:r>
              <a:rPr lang="en-GB" altLang="en-US" sz="1400" dirty="0">
                <a:latin typeface="Cambria" panose="02040503050406030204" pitchFamily="18" charset="0"/>
              </a:rPr>
              <a:t>Our life circumstances  –</a:t>
            </a:r>
            <a:r>
              <a:rPr lang="en-GB" altLang="en-US" sz="1400" i="1" dirty="0">
                <a:latin typeface="Cambria" panose="02040503050406030204" pitchFamily="18" charset="0"/>
              </a:rPr>
              <a:t> </a:t>
            </a:r>
            <a:r>
              <a:rPr lang="en-GB" altLang="en-US" sz="1400" i="1" dirty="0" err="1">
                <a:latin typeface="Cambria" panose="02040503050406030204" pitchFamily="18" charset="0"/>
              </a:rPr>
              <a:t>fortuna</a:t>
            </a:r>
            <a:r>
              <a:rPr lang="en-GB" altLang="en-US" sz="1400" i="1" dirty="0">
                <a:latin typeface="Cambria" panose="02040503050406030204" pitchFamily="18" charset="0"/>
              </a:rPr>
              <a:t> -</a:t>
            </a:r>
            <a:r>
              <a:rPr lang="en-GB" altLang="en-US" sz="1400" dirty="0">
                <a:latin typeface="Cambria" panose="02040503050406030204" pitchFamily="18" charset="0"/>
              </a:rPr>
              <a:t> including roles, such as jobs, which we adopt as part, and a result of, our individual identity.</a:t>
            </a:r>
            <a:endParaRPr lang="en-US" altLang="en-US" sz="1400" dirty="0">
              <a:latin typeface="Cambria" panose="02040503050406030204" pitchFamily="18" charset="0"/>
            </a:endParaRPr>
          </a:p>
          <a:p>
            <a:pPr>
              <a:buFont typeface="Calibri" panose="020F0502020204030204" pitchFamily="34" charset="0"/>
              <a:buAutoNum type="arabicPeriod"/>
            </a:pPr>
            <a:r>
              <a:rPr lang="en-GB" altLang="en-US" sz="1400" dirty="0">
                <a:latin typeface="Cambria" panose="02040503050406030204" pitchFamily="18" charset="0"/>
              </a:rPr>
              <a:t>Individual choice – at its best, the appropriate choices we make through understanding our individual and human identities – our nature.</a:t>
            </a:r>
            <a:endParaRPr lang="en-US" altLang="en-US" sz="1400" dirty="0">
              <a:latin typeface="Cambria" panose="02040503050406030204" pitchFamily="18" charset="0"/>
            </a:endParaRPr>
          </a:p>
          <a:p>
            <a:pPr>
              <a:buFont typeface="Arial" panose="020B0604020202020204" pitchFamily="34" charset="0"/>
              <a:buNone/>
            </a:pPr>
            <a:r>
              <a:rPr lang="en-US" altLang="en-US" sz="1400" dirty="0">
                <a:latin typeface="Cambria" panose="02040503050406030204" pitchFamily="18" charset="0"/>
              </a:rPr>
              <a:t>Long, A.A., </a:t>
            </a:r>
            <a:r>
              <a:rPr lang="en-US" altLang="en-US" sz="1400" i="1" dirty="0">
                <a:latin typeface="Cambria" panose="02040503050406030204" pitchFamily="18" charset="0"/>
              </a:rPr>
              <a:t>Stoic Studies</a:t>
            </a:r>
            <a:r>
              <a:rPr lang="en-US" altLang="en-US" sz="1400" dirty="0">
                <a:latin typeface="Cambria" panose="02040503050406030204" pitchFamily="18" charset="0"/>
              </a:rPr>
              <a:t>, Cambridge: Cambridge University Press, 1996, pp. 164-5.</a:t>
            </a:r>
          </a:p>
          <a:p>
            <a:pPr>
              <a:buFont typeface="Arial" panose="020B0604020202020204" pitchFamily="34" charset="0"/>
              <a:buNone/>
            </a:pPr>
            <a:endParaRPr lang="en-US" altLang="en-US" sz="1400" dirty="0">
              <a:latin typeface="Cambria" panose="02040503050406030204" pitchFamily="18" charset="0"/>
            </a:endParaRPr>
          </a:p>
          <a:p>
            <a:pPr>
              <a:buFont typeface="Arial" panose="020B0604020202020204" pitchFamily="34" charset="0"/>
              <a:buNone/>
            </a:pPr>
            <a:r>
              <a:rPr lang="en-US" altLang="en-US" sz="1400" dirty="0">
                <a:latin typeface="Cambria" panose="02040503050406030204" pitchFamily="18" charset="0"/>
              </a:rPr>
              <a:t>The Stoic paradox, in which freedom is the acceptance of one’s fate, is evident in the quote attributed to Karl Marx: ‘Necessity is blind until it becomes conscious. Freedom is the consciousness of necessity’.</a:t>
            </a:r>
          </a:p>
          <a:p>
            <a:r>
              <a:rPr lang="en-GB" altLang="en-US" sz="1400" dirty="0">
                <a:latin typeface="Cambria" panose="02040503050406030204" pitchFamily="18" charset="0"/>
              </a:rPr>
              <a:t> </a:t>
            </a:r>
            <a:endParaRPr lang="en-US" altLang="en-US" sz="1400" dirty="0">
              <a:latin typeface="Cambria" panose="02040503050406030204" pitchFamily="18" charset="0"/>
            </a:endParaRPr>
          </a:p>
          <a:p>
            <a:r>
              <a:rPr lang="en-GB" altLang="en-US" dirty="0"/>
              <a:t> </a:t>
            </a:r>
            <a:endParaRPr lang="en-US" altLang="en-US" dirty="0"/>
          </a:p>
          <a:p>
            <a:endParaRPr lang="en-US" altLang="en-US" dirty="0"/>
          </a:p>
        </p:txBody>
      </p:sp>
      <p:pic>
        <p:nvPicPr>
          <p:cNvPr id="22532" name="Picture 3" descr="Zeno_of_Citium_pushkin.jpg">
            <a:extLst>
              <a:ext uri="{FF2B5EF4-FFF2-40B4-BE49-F238E27FC236}">
                <a16:creationId xmlns:a16="http://schemas.microsoft.com/office/drawing/2014/main" id="{25DC5C62-0FBA-49AD-AEF2-2FD3201D589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99463" y="0"/>
            <a:ext cx="744537"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5" descr="C:\Users\Liz\Dropbox\SEAC 2016\Artwork\UWTSD Logo_200dpi.jpg">
            <a:extLst>
              <a:ext uri="{FF2B5EF4-FFF2-40B4-BE49-F238E27FC236}">
                <a16:creationId xmlns:a16="http://schemas.microsoft.com/office/drawing/2014/main" id="{648A23DE-A158-4F1F-A3A0-3E5DBD58A07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59563" y="6021388"/>
            <a:ext cx="1728787"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01E97F2D-274D-4058-BAFA-C2DC69FA6E9C}"/>
              </a:ext>
            </a:extLst>
          </p:cNvPr>
          <p:cNvSpPr>
            <a:spLocks noGrp="1"/>
          </p:cNvSpPr>
          <p:nvPr>
            <p:ph type="title"/>
          </p:nvPr>
        </p:nvSpPr>
        <p:spPr/>
        <p:txBody>
          <a:bodyPr/>
          <a:lstStyle/>
          <a:p>
            <a:r>
              <a:rPr lang="en-GB" altLang="en-US">
                <a:latin typeface="Cambria" panose="02040503050406030204" pitchFamily="18" charset="0"/>
              </a:rPr>
              <a:t>Neoplatonism</a:t>
            </a:r>
          </a:p>
        </p:txBody>
      </p:sp>
      <p:sp>
        <p:nvSpPr>
          <p:cNvPr id="23555" name="Content Placeholder 2">
            <a:extLst>
              <a:ext uri="{FF2B5EF4-FFF2-40B4-BE49-F238E27FC236}">
                <a16:creationId xmlns:a16="http://schemas.microsoft.com/office/drawing/2014/main" id="{7BB60E46-B301-499C-9030-ED4C189CE614}"/>
              </a:ext>
            </a:extLst>
          </p:cNvPr>
          <p:cNvSpPr>
            <a:spLocks noGrp="1"/>
          </p:cNvSpPr>
          <p:nvPr>
            <p:ph idx="1"/>
          </p:nvPr>
        </p:nvSpPr>
        <p:spPr/>
        <p:txBody>
          <a:bodyPr/>
          <a:lstStyle/>
          <a:p>
            <a:pPr>
              <a:buFont typeface="Arial" panose="020B0604020202020204" pitchFamily="34" charset="0"/>
              <a:buNone/>
            </a:pPr>
            <a:r>
              <a:rPr lang="en-GB" altLang="en-US" sz="2800">
                <a:latin typeface="Cambria" panose="02040503050406030204" pitchFamily="18" charset="0"/>
              </a:rPr>
              <a:t>The Platonic philosophers of the later Roman Empire were retrospectively classified as Neoplatonists by 19</a:t>
            </a:r>
            <a:r>
              <a:rPr lang="en-GB" altLang="en-US" sz="2800" baseline="30000">
                <a:latin typeface="Cambria" panose="02040503050406030204" pitchFamily="18" charset="0"/>
              </a:rPr>
              <a:t>th</a:t>
            </a:r>
            <a:r>
              <a:rPr lang="en-GB" altLang="en-US" sz="2800">
                <a:latin typeface="Cambria" panose="02040503050406030204" pitchFamily="18" charset="0"/>
              </a:rPr>
              <a:t> c German historians, and the name has stuck.</a:t>
            </a:r>
          </a:p>
          <a:p>
            <a:pPr>
              <a:buFont typeface="Arial" panose="020B0604020202020204" pitchFamily="34" charset="0"/>
              <a:buNone/>
            </a:pPr>
            <a:r>
              <a:rPr lang="en-GB" altLang="en-US" sz="2800">
                <a:latin typeface="Cambria" panose="02040503050406030204" pitchFamily="18" charset="0"/>
              </a:rPr>
              <a:t>Key names: Plotinus, Iamblichus, Proclus</a:t>
            </a:r>
          </a:p>
          <a:p>
            <a:pPr>
              <a:buFont typeface="Arial" panose="020B0604020202020204" pitchFamily="34" charset="0"/>
              <a:buNone/>
            </a:pPr>
            <a:r>
              <a:rPr lang="en-GB" altLang="en-US" sz="2800">
                <a:latin typeface="Cambria" panose="02040503050406030204" pitchFamily="18" charset="0"/>
              </a:rPr>
              <a:t>Generally hostile to horoscopic astrology used for mundane (worldly) analysis and prediction.</a:t>
            </a:r>
          </a:p>
          <a:p>
            <a:pPr>
              <a:buFont typeface="Arial" panose="020B0604020202020204" pitchFamily="34" charset="0"/>
              <a:buNone/>
            </a:pPr>
            <a:r>
              <a:rPr lang="en-GB" altLang="en-US" sz="2800">
                <a:latin typeface="Cambria" panose="02040503050406030204" pitchFamily="18" charset="0"/>
              </a:rPr>
              <a:t>Advocate use of astrology to engage with the divine – ‘Theurgy’ – literally ‘God work’</a:t>
            </a:r>
          </a:p>
        </p:txBody>
      </p:sp>
      <p:pic>
        <p:nvPicPr>
          <p:cNvPr id="23556" name="Picture 4" descr="C:\Users\Liz\Dropbox\SEAC 2016\Artwork\UWTSD Logo_200dpi.jpg">
            <a:extLst>
              <a:ext uri="{FF2B5EF4-FFF2-40B4-BE49-F238E27FC236}">
                <a16:creationId xmlns:a16="http://schemas.microsoft.com/office/drawing/2014/main" id="{9922BF2E-6C90-4AAC-88C0-46924818C45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59563" y="6021388"/>
            <a:ext cx="1728787"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2022112D-8AEF-4AFF-A773-069C97160315}"/>
              </a:ext>
            </a:extLst>
          </p:cNvPr>
          <p:cNvSpPr>
            <a:spLocks noGrp="1"/>
          </p:cNvSpPr>
          <p:nvPr>
            <p:ph type="title"/>
          </p:nvPr>
        </p:nvSpPr>
        <p:spPr/>
        <p:txBody>
          <a:bodyPr/>
          <a:lstStyle/>
          <a:p>
            <a:r>
              <a:rPr lang="en-GB" altLang="en-US" sz="3200">
                <a:latin typeface="Cambria" panose="02040503050406030204" pitchFamily="18" charset="0"/>
              </a:rPr>
              <a:t>History and significance: transmission to the modern West</a:t>
            </a:r>
          </a:p>
        </p:txBody>
      </p:sp>
      <p:sp>
        <p:nvSpPr>
          <p:cNvPr id="24579" name="Content Placeholder 2">
            <a:extLst>
              <a:ext uri="{FF2B5EF4-FFF2-40B4-BE49-F238E27FC236}">
                <a16:creationId xmlns:a16="http://schemas.microsoft.com/office/drawing/2014/main" id="{7ED730B6-FA0E-40AF-AD58-70189244C204}"/>
              </a:ext>
            </a:extLst>
          </p:cNvPr>
          <p:cNvSpPr>
            <a:spLocks noGrp="1"/>
          </p:cNvSpPr>
          <p:nvPr>
            <p:ph idx="1"/>
          </p:nvPr>
        </p:nvSpPr>
        <p:spPr/>
        <p:txBody>
          <a:bodyPr/>
          <a:lstStyle/>
          <a:p>
            <a:pPr>
              <a:buFont typeface="Arial" panose="020B0604020202020204" pitchFamily="34" charset="0"/>
              <a:buNone/>
            </a:pPr>
            <a:r>
              <a:rPr lang="en-GB" altLang="en-US" sz="1800">
                <a:latin typeface="Cambria" panose="02040503050406030204" pitchFamily="18" charset="0"/>
              </a:rPr>
              <a:t>The Roman Empire in western Europe disintegrated in the 400s and 500s. Most Greek texts were lost. Platonic ideas survived in Latin summaries the first section of the Timaeus.</a:t>
            </a:r>
          </a:p>
          <a:p>
            <a:pPr>
              <a:buFont typeface="Arial" panose="020B0604020202020204" pitchFamily="34" charset="0"/>
              <a:buNone/>
            </a:pPr>
            <a:r>
              <a:rPr lang="en-GB" altLang="en-US" sz="1800">
                <a:latin typeface="Cambria" panose="02040503050406030204" pitchFamily="18" charset="0"/>
              </a:rPr>
              <a:t>The Roman Empire in the Greek-speaking east survived (the ‘Byzantine’ empire). However, ‘pagan’ ideas were subordinated to Christianity, even though direct knowledge of Plato and Aristotle continued (both being Greek)</a:t>
            </a:r>
          </a:p>
          <a:p>
            <a:pPr>
              <a:buFont typeface="Arial" panose="020B0604020202020204" pitchFamily="34" charset="0"/>
              <a:buNone/>
            </a:pPr>
            <a:r>
              <a:rPr lang="en-GB" altLang="en-US" sz="1800">
                <a:latin typeface="Cambria" panose="02040503050406030204" pitchFamily="18" charset="0"/>
              </a:rPr>
              <a:t>In the Islamic world after the 700s there was a major translation of classical material into Arabic.</a:t>
            </a:r>
          </a:p>
          <a:p>
            <a:pPr>
              <a:buFont typeface="Arial" panose="020B0604020202020204" pitchFamily="34" charset="0"/>
              <a:buNone/>
            </a:pPr>
            <a:r>
              <a:rPr lang="en-GB" altLang="en-US" sz="1800">
                <a:latin typeface="Cambria" panose="02040503050406030204" pitchFamily="18" charset="0"/>
              </a:rPr>
              <a:t>12</a:t>
            </a:r>
            <a:r>
              <a:rPr lang="en-GB" altLang="en-US" sz="1800" baseline="30000">
                <a:latin typeface="Cambria" panose="02040503050406030204" pitchFamily="18" charset="0"/>
              </a:rPr>
              <a:t>th</a:t>
            </a:r>
            <a:r>
              <a:rPr lang="en-GB" altLang="en-US" sz="1800">
                <a:latin typeface="Cambria" panose="02040503050406030204" pitchFamily="18" charset="0"/>
              </a:rPr>
              <a:t>-13</a:t>
            </a:r>
            <a:r>
              <a:rPr lang="en-GB" altLang="en-US" sz="1800" baseline="30000">
                <a:latin typeface="Cambria" panose="02040503050406030204" pitchFamily="18" charset="0"/>
              </a:rPr>
              <a:t>th</a:t>
            </a:r>
            <a:r>
              <a:rPr lang="en-GB" altLang="en-US" sz="1800">
                <a:latin typeface="Cambria" panose="02040503050406030204" pitchFamily="18" charset="0"/>
              </a:rPr>
              <a:t> c: Major translation of Aristotelian material into Latin = rediscovery in western Europe.</a:t>
            </a:r>
          </a:p>
          <a:p>
            <a:pPr>
              <a:buFont typeface="Arial" panose="020B0604020202020204" pitchFamily="34" charset="0"/>
              <a:buNone/>
            </a:pPr>
            <a:r>
              <a:rPr lang="en-GB" altLang="en-US" sz="1800">
                <a:latin typeface="Cambria" panose="02040503050406030204" pitchFamily="18" charset="0"/>
              </a:rPr>
              <a:t>15</a:t>
            </a:r>
            <a:r>
              <a:rPr lang="en-GB" altLang="en-US" sz="1800" baseline="30000">
                <a:latin typeface="Cambria" panose="02040503050406030204" pitchFamily="18" charset="0"/>
              </a:rPr>
              <a:t>th</a:t>
            </a:r>
            <a:r>
              <a:rPr lang="en-GB" altLang="en-US" sz="1800">
                <a:latin typeface="Cambria" panose="02040503050406030204" pitchFamily="18" charset="0"/>
              </a:rPr>
              <a:t> c: Platonic ideas introduced into Italy from Byzantine empire (prior to its final conquest by the Turks in 1453), followed by major translation of Platonic, Neoplatonic material into Latin by Marsilio Ficino.</a:t>
            </a:r>
          </a:p>
          <a:p>
            <a:pPr>
              <a:buFont typeface="Arial" panose="020B0604020202020204" pitchFamily="34" charset="0"/>
              <a:buNone/>
            </a:pPr>
            <a:r>
              <a:rPr lang="en-GB" altLang="en-US" sz="1800">
                <a:latin typeface="Cambria" panose="02040503050406030204" pitchFamily="18" charset="0"/>
              </a:rPr>
              <a:t>15</a:t>
            </a:r>
            <a:r>
              <a:rPr lang="en-GB" altLang="en-US" sz="1800" baseline="30000">
                <a:latin typeface="Cambria" panose="02040503050406030204" pitchFamily="18" charset="0"/>
              </a:rPr>
              <a:t>th</a:t>
            </a:r>
            <a:r>
              <a:rPr lang="en-GB" altLang="en-US" sz="1800">
                <a:latin typeface="Cambria" panose="02040503050406030204" pitchFamily="18" charset="0"/>
              </a:rPr>
              <a:t> c to present: Platonic ideas underpin the western esoteric and magical tradition.</a:t>
            </a:r>
          </a:p>
        </p:txBody>
      </p:sp>
      <p:pic>
        <p:nvPicPr>
          <p:cNvPr id="24580" name="Picture 4" descr="C:\Users\Liz\Dropbox\SEAC 2016\Artwork\UWTSD Logo_200dpi.jpg">
            <a:extLst>
              <a:ext uri="{FF2B5EF4-FFF2-40B4-BE49-F238E27FC236}">
                <a16:creationId xmlns:a16="http://schemas.microsoft.com/office/drawing/2014/main" id="{7DD71059-BD2A-44D0-BE1A-C9CF79B9B09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59563" y="6021388"/>
            <a:ext cx="1728787"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DCE41DE6-B1AB-4A0E-A8F9-D930E8A51381}"/>
              </a:ext>
            </a:extLst>
          </p:cNvPr>
          <p:cNvSpPr>
            <a:spLocks noGrp="1"/>
          </p:cNvSpPr>
          <p:nvPr>
            <p:ph type="title"/>
          </p:nvPr>
        </p:nvSpPr>
        <p:spPr/>
        <p:txBody>
          <a:bodyPr/>
          <a:lstStyle/>
          <a:p>
            <a:r>
              <a:rPr lang="en-GB" altLang="en-US">
                <a:latin typeface="Cambria" panose="02040503050406030204" pitchFamily="18" charset="0"/>
              </a:rPr>
              <a:t>The legacy</a:t>
            </a:r>
            <a:endParaRPr lang="en-US" altLang="en-US">
              <a:latin typeface="Cambria" panose="02040503050406030204" pitchFamily="18" charset="0"/>
            </a:endParaRPr>
          </a:p>
        </p:txBody>
      </p:sp>
      <p:sp>
        <p:nvSpPr>
          <p:cNvPr id="25603" name="Content Placeholder 2">
            <a:extLst>
              <a:ext uri="{FF2B5EF4-FFF2-40B4-BE49-F238E27FC236}">
                <a16:creationId xmlns:a16="http://schemas.microsoft.com/office/drawing/2014/main" id="{3FDFB2E9-38E0-407A-B8DA-6BE03633C4C6}"/>
              </a:ext>
            </a:extLst>
          </p:cNvPr>
          <p:cNvSpPr>
            <a:spLocks noGrp="1"/>
          </p:cNvSpPr>
          <p:nvPr>
            <p:ph idx="1"/>
          </p:nvPr>
        </p:nvSpPr>
        <p:spPr/>
        <p:txBody>
          <a:bodyPr/>
          <a:lstStyle/>
          <a:p>
            <a:pPr>
              <a:buFont typeface="Arial" panose="020B0604020202020204" pitchFamily="34" charset="0"/>
              <a:buNone/>
            </a:pPr>
            <a:r>
              <a:rPr lang="en-GB" altLang="en-US" sz="2000" dirty="0">
                <a:latin typeface="Cambria" panose="02040503050406030204" pitchFamily="18" charset="0"/>
              </a:rPr>
              <a:t>Although, Platonism, Aristotelianism and Stoicism are distinct, they were often combined from the 1</a:t>
            </a:r>
            <a:r>
              <a:rPr lang="en-GB" altLang="en-US" sz="2000" baseline="30000" dirty="0">
                <a:latin typeface="Cambria" panose="02040503050406030204" pitchFamily="18" charset="0"/>
              </a:rPr>
              <a:t>st</a:t>
            </a:r>
            <a:r>
              <a:rPr lang="en-GB" altLang="en-US" sz="2000" dirty="0">
                <a:latin typeface="Cambria" panose="02040503050406030204" pitchFamily="18" charset="0"/>
              </a:rPr>
              <a:t> c BCE onwards. </a:t>
            </a:r>
          </a:p>
          <a:p>
            <a:pPr>
              <a:buFont typeface="Arial" panose="020B0604020202020204" pitchFamily="34" charset="0"/>
              <a:buNone/>
            </a:pPr>
            <a:r>
              <a:rPr lang="en-GB" altLang="en-US" sz="2000" dirty="0">
                <a:latin typeface="Cambria" panose="02040503050406030204" pitchFamily="18" charset="0"/>
              </a:rPr>
              <a:t>Key Question: In what ways does modern western astrology embody  Platonic, Stoic and Aristotelian concepts? Can we read astrological texts and distinguish these three components?</a:t>
            </a:r>
          </a:p>
          <a:p>
            <a:pPr>
              <a:buFont typeface="Arial" panose="020B0604020202020204" pitchFamily="34" charset="0"/>
              <a:buNone/>
            </a:pPr>
            <a:r>
              <a:rPr lang="en-GB" altLang="en-US" sz="2000" dirty="0">
                <a:latin typeface="Cambria" panose="02040503050406030204" pitchFamily="18" charset="0"/>
              </a:rPr>
              <a:t>The key questions:</a:t>
            </a:r>
          </a:p>
          <a:p>
            <a:pPr>
              <a:buFont typeface="Arial" panose="020B0604020202020204" pitchFamily="34" charset="0"/>
              <a:buNone/>
            </a:pPr>
            <a:r>
              <a:rPr lang="en-GB" altLang="en-US" sz="2000" dirty="0">
                <a:latin typeface="Cambria" panose="02040503050406030204" pitchFamily="18" charset="0"/>
              </a:rPr>
              <a:t>What is the relationship of the soul (and in the modern world, the self) with the stars/planets?</a:t>
            </a:r>
          </a:p>
          <a:p>
            <a:pPr>
              <a:buNone/>
            </a:pPr>
            <a:r>
              <a:rPr lang="en-GB" altLang="en-US" sz="2000" dirty="0">
                <a:latin typeface="Cambria" panose="02040503050406030204" pitchFamily="18" charset="0"/>
              </a:rPr>
              <a:t>To what extent is the universal order implied by the mathematically predictable movement of the stars and planets reflected  </a:t>
            </a:r>
            <a:r>
              <a:rPr lang="en-GB" altLang="en-US" sz="2000">
                <a:latin typeface="Cambria" panose="02040503050406030204" pitchFamily="18" charset="0"/>
              </a:rPr>
              <a:t>in predictable order </a:t>
            </a:r>
            <a:r>
              <a:rPr lang="en-GB" altLang="en-US" sz="2000" dirty="0">
                <a:latin typeface="Cambria" panose="02040503050406030204" pitchFamily="18" charset="0"/>
              </a:rPr>
              <a:t>in </a:t>
            </a:r>
            <a:r>
              <a:rPr lang="en-GB" altLang="en-US" sz="2000">
                <a:latin typeface="Cambria" panose="02040503050406030204" pitchFamily="18" charset="0"/>
              </a:rPr>
              <a:t>individual lives?</a:t>
            </a:r>
            <a:endParaRPr lang="en-GB" altLang="en-US" dirty="0">
              <a:latin typeface="Cambria" panose="02040503050406030204" pitchFamily="18" charset="0"/>
            </a:endParaRPr>
          </a:p>
          <a:p>
            <a:pPr>
              <a:buFont typeface="Arial" panose="020B0604020202020204" pitchFamily="34" charset="0"/>
              <a:buNone/>
            </a:pPr>
            <a:endParaRPr lang="en-US" altLang="en-US" dirty="0">
              <a:latin typeface="Cambria" panose="02040503050406030204" pitchFamily="18" charset="0"/>
            </a:endParaRPr>
          </a:p>
        </p:txBody>
      </p:sp>
      <p:pic>
        <p:nvPicPr>
          <p:cNvPr id="25604" name="Picture 4" descr="C:\Users\Liz\Dropbox\SEAC 2016\Artwork\UWTSD Logo_200dpi.jpg">
            <a:extLst>
              <a:ext uri="{FF2B5EF4-FFF2-40B4-BE49-F238E27FC236}">
                <a16:creationId xmlns:a16="http://schemas.microsoft.com/office/drawing/2014/main" id="{B18C5143-BBAB-4B8E-B769-3D64E1BCEE2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59563" y="6021388"/>
            <a:ext cx="1728787"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latin typeface="Cambria" panose="02040503050406030204" pitchFamily="18" charset="0"/>
              </a:rPr>
              <a:t>The legacy in modern </a:t>
            </a:r>
            <a:r>
              <a:rPr lang="en-GB" altLang="en-US">
                <a:latin typeface="Cambria" panose="02040503050406030204" pitchFamily="18" charset="0"/>
              </a:rPr>
              <a:t>esotericism:Plato</a:t>
            </a:r>
            <a:endParaRPr lang="en-GB" dirty="0"/>
          </a:p>
        </p:txBody>
      </p:sp>
      <p:sp>
        <p:nvSpPr>
          <p:cNvPr id="3" name="Content Placeholder 2"/>
          <p:cNvSpPr>
            <a:spLocks noGrp="1"/>
          </p:cNvSpPr>
          <p:nvPr>
            <p:ph sz="half" idx="1"/>
          </p:nvPr>
        </p:nvSpPr>
        <p:spPr/>
        <p:txBody>
          <a:bodyPr/>
          <a:lstStyle/>
          <a:p>
            <a:pPr>
              <a:buNone/>
            </a:pPr>
            <a:r>
              <a:rPr lang="en-GB" sz="1800" dirty="0">
                <a:latin typeface="Cambria" pitchFamily="18" charset="0"/>
                <a:ea typeface="Cambria" pitchFamily="18" charset="0"/>
              </a:rPr>
              <a:t>‘It is the Platonic philosophy, the most elaborate </a:t>
            </a:r>
            <a:r>
              <a:rPr lang="en-GB" sz="1800" dirty="0" err="1">
                <a:latin typeface="Cambria" pitchFamily="18" charset="0"/>
                <a:ea typeface="Cambria" pitchFamily="18" charset="0"/>
              </a:rPr>
              <a:t>compend</a:t>
            </a:r>
            <a:r>
              <a:rPr lang="en-GB" sz="1800" dirty="0">
                <a:latin typeface="Cambria" pitchFamily="18" charset="0"/>
                <a:ea typeface="Cambria" pitchFamily="18" charset="0"/>
              </a:rPr>
              <a:t> of the abstruse systems of </a:t>
            </a:r>
            <a:r>
              <a:rPr lang="en-GB" sz="1800" b="1" dirty="0">
                <a:latin typeface="Cambria" pitchFamily="18" charset="0"/>
                <a:ea typeface="Cambria" pitchFamily="18" charset="0"/>
              </a:rPr>
              <a:t>Old India</a:t>
            </a:r>
            <a:r>
              <a:rPr lang="en-GB" sz="1800" dirty="0">
                <a:latin typeface="Cambria" pitchFamily="18" charset="0"/>
                <a:ea typeface="Cambria" pitchFamily="18" charset="0"/>
              </a:rPr>
              <a:t>, that can alone afford us this middle ground. Although twenty-two and a quarter centuries have elapsed since the death of Plato, the great minds of the world are still preoccupied with his writings. He was, in the fullest sense of the world, the world's interpreter’.</a:t>
            </a:r>
          </a:p>
          <a:p>
            <a:pPr>
              <a:buNone/>
            </a:pPr>
            <a:r>
              <a:rPr lang="en-GB" sz="1800" dirty="0">
                <a:latin typeface="Cambria" pitchFamily="18" charset="0"/>
                <a:ea typeface="Cambria" pitchFamily="18" charset="0"/>
              </a:rPr>
              <a:t>Blavatsky, H.P., </a:t>
            </a:r>
            <a:r>
              <a:rPr lang="en-GB" sz="1800" i="1" dirty="0">
                <a:latin typeface="Cambria" pitchFamily="18" charset="0"/>
                <a:ea typeface="Cambria" pitchFamily="18" charset="0"/>
              </a:rPr>
              <a:t>Isis Unveiled</a:t>
            </a:r>
            <a:r>
              <a:rPr lang="en-GB" sz="1800" dirty="0">
                <a:latin typeface="Cambria" pitchFamily="18" charset="0"/>
                <a:ea typeface="Cambria" pitchFamily="18" charset="0"/>
              </a:rPr>
              <a:t>, Pasadena: Theosophical University Press, 2 Vols., 1976 [1877], p. xi.</a:t>
            </a:r>
          </a:p>
          <a:p>
            <a:pPr>
              <a:buNone/>
            </a:pPr>
            <a:r>
              <a:rPr lang="en-GB" sz="1800" dirty="0">
                <a:latin typeface="Cambria" pitchFamily="18" charset="0"/>
                <a:ea typeface="Cambria" pitchFamily="18" charset="0"/>
              </a:rPr>
              <a:t> </a:t>
            </a:r>
          </a:p>
          <a:p>
            <a:endParaRPr lang="en-GB" dirty="0"/>
          </a:p>
        </p:txBody>
      </p:sp>
      <p:pic>
        <p:nvPicPr>
          <p:cNvPr id="5" name="Content Placeholder 4" descr="Plato.jpeg"/>
          <p:cNvPicPr>
            <a:picLocks noGrp="1" noChangeAspect="1"/>
          </p:cNvPicPr>
          <p:nvPr>
            <p:ph sz="half" idx="2"/>
          </p:nvPr>
        </p:nvPicPr>
        <p:blipFill>
          <a:blip r:embed="rId2" cstate="print"/>
          <a:stretch>
            <a:fillRect/>
          </a:stretch>
        </p:blipFill>
        <p:spPr>
          <a:xfrm>
            <a:off x="5436096" y="1700808"/>
            <a:ext cx="1982204" cy="2736304"/>
          </a:xfrm>
        </p:spPr>
      </p:pic>
      <p:pic>
        <p:nvPicPr>
          <p:cNvPr id="6" name="Picture 5" descr="Blavatsky.jpeg"/>
          <p:cNvPicPr>
            <a:picLocks noChangeAspect="1"/>
          </p:cNvPicPr>
          <p:nvPr/>
        </p:nvPicPr>
        <p:blipFill>
          <a:blip r:embed="rId3" cstate="print"/>
          <a:stretch>
            <a:fillRect/>
          </a:stretch>
        </p:blipFill>
        <p:spPr>
          <a:xfrm>
            <a:off x="7020272" y="3861048"/>
            <a:ext cx="1944216" cy="2830188"/>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7A918A93-E525-466E-8AAA-9CFC6093EAC0}"/>
              </a:ext>
            </a:extLst>
          </p:cNvPr>
          <p:cNvSpPr>
            <a:spLocks noGrp="1"/>
          </p:cNvSpPr>
          <p:nvPr>
            <p:ph type="title"/>
          </p:nvPr>
        </p:nvSpPr>
        <p:spPr/>
        <p:txBody>
          <a:bodyPr/>
          <a:lstStyle/>
          <a:p>
            <a:r>
              <a:rPr lang="en-GB" altLang="en-US" dirty="0">
                <a:latin typeface="Cambria" panose="02040503050406030204" pitchFamily="18" charset="0"/>
              </a:rPr>
              <a:t>The legacy in modern astrology and esotericism: stoic?</a:t>
            </a:r>
          </a:p>
        </p:txBody>
      </p:sp>
      <p:sp>
        <p:nvSpPr>
          <p:cNvPr id="26627" name="Content Placeholder 2">
            <a:extLst>
              <a:ext uri="{FF2B5EF4-FFF2-40B4-BE49-F238E27FC236}">
                <a16:creationId xmlns:a16="http://schemas.microsoft.com/office/drawing/2014/main" id="{075A37FD-CAEF-4A39-B0C8-0DC68DAEC18B}"/>
              </a:ext>
            </a:extLst>
          </p:cNvPr>
          <p:cNvSpPr>
            <a:spLocks noGrp="1"/>
          </p:cNvSpPr>
          <p:nvPr>
            <p:ph sz="half" idx="1"/>
          </p:nvPr>
        </p:nvSpPr>
        <p:spPr/>
        <p:txBody>
          <a:bodyPr/>
          <a:lstStyle/>
          <a:p>
            <a:pPr>
              <a:buNone/>
            </a:pPr>
            <a:r>
              <a:rPr lang="en-GB" altLang="en-US" sz="1800" dirty="0">
                <a:latin typeface="Cambria" panose="02040503050406030204" pitchFamily="18" charset="0"/>
              </a:rPr>
              <a:t>‘human beings do not earn free will except through self-discovery, and they do not attempt self-discovery until things become so painful that they have no other choice’. </a:t>
            </a:r>
          </a:p>
          <a:p>
            <a:pPr>
              <a:buNone/>
            </a:pPr>
            <a:r>
              <a:rPr lang="en-GB" altLang="en-US" sz="1800" dirty="0">
                <a:latin typeface="Cambria" panose="02040503050406030204" pitchFamily="18" charset="0"/>
              </a:rPr>
              <a:t>Liz Greene, </a:t>
            </a:r>
            <a:r>
              <a:rPr lang="en-GB" altLang="en-US" sz="1800" i="1" dirty="0">
                <a:latin typeface="Cambria" panose="02040503050406030204" pitchFamily="18" charset="0"/>
              </a:rPr>
              <a:t>Saturn</a:t>
            </a:r>
            <a:r>
              <a:rPr lang="en-GB" altLang="en-US" sz="1800" dirty="0">
                <a:latin typeface="Cambria" panose="02040503050406030204" pitchFamily="18" charset="0"/>
              </a:rPr>
              <a:t>, p. 11.</a:t>
            </a:r>
          </a:p>
          <a:p>
            <a:pPr>
              <a:buNone/>
            </a:pPr>
            <a:r>
              <a:rPr lang="en-GB" altLang="en-US" sz="1800" dirty="0">
                <a:latin typeface="Cambria" panose="02040503050406030204" pitchFamily="18" charset="0"/>
              </a:rPr>
              <a:t>Platonic? Stoic?</a:t>
            </a:r>
          </a:p>
          <a:p>
            <a:endParaRPr lang="en-GB" altLang="en-US" dirty="0"/>
          </a:p>
        </p:txBody>
      </p:sp>
      <p:sp>
        <p:nvSpPr>
          <p:cNvPr id="26628" name="Content Placeholder 5">
            <a:extLst>
              <a:ext uri="{FF2B5EF4-FFF2-40B4-BE49-F238E27FC236}">
                <a16:creationId xmlns:a16="http://schemas.microsoft.com/office/drawing/2014/main" id="{5364947E-DC81-41EE-9C67-61E83F527065}"/>
              </a:ext>
            </a:extLst>
          </p:cNvPr>
          <p:cNvSpPr>
            <a:spLocks noGrp="1"/>
          </p:cNvSpPr>
          <p:nvPr>
            <p:ph sz="half" idx="2"/>
          </p:nvPr>
        </p:nvSpPr>
        <p:spPr/>
        <p:txBody>
          <a:bodyPr/>
          <a:lstStyle/>
          <a:p>
            <a:pPr>
              <a:buNone/>
            </a:pPr>
            <a:r>
              <a:rPr lang="en-GB" altLang="en-US" sz="1800" dirty="0">
                <a:latin typeface="Cambria" panose="02040503050406030204" pitchFamily="18" charset="0"/>
              </a:rPr>
              <a:t>‘What happens to a person is characteristic of him. He represents a pattern and all the pieces fit. One by one, as his life proceeds, they fall into place according to some predestined design’.</a:t>
            </a:r>
          </a:p>
          <a:p>
            <a:pPr>
              <a:buNone/>
            </a:pPr>
            <a:r>
              <a:rPr lang="en-GB" altLang="en-US" sz="1800" dirty="0">
                <a:latin typeface="Cambria" panose="02040503050406030204" pitchFamily="18" charset="0"/>
              </a:rPr>
              <a:t>Jung, </a:t>
            </a:r>
            <a:r>
              <a:rPr lang="en-GB" altLang="en-US" sz="1800" i="1" dirty="0">
                <a:latin typeface="Cambria" panose="02040503050406030204" pitchFamily="18" charset="0"/>
              </a:rPr>
              <a:t>Psychological Reflections,</a:t>
            </a:r>
            <a:r>
              <a:rPr lang="en-GB" altLang="en-US" sz="1800" dirty="0">
                <a:latin typeface="Cambria" panose="02040503050406030204" pitchFamily="18" charset="0"/>
              </a:rPr>
              <a:t> p. 322.</a:t>
            </a:r>
          </a:p>
          <a:p>
            <a:pPr>
              <a:buNone/>
            </a:pPr>
            <a:endParaRPr lang="en-GB" altLang="en-US" sz="1800" dirty="0">
              <a:latin typeface="Cambria" panose="02040503050406030204" pitchFamily="18" charset="0"/>
            </a:endParaRPr>
          </a:p>
          <a:p>
            <a:pPr>
              <a:buNone/>
            </a:pPr>
            <a:r>
              <a:rPr lang="en-GB" altLang="en-US" sz="1800" dirty="0">
                <a:latin typeface="Cambria" panose="02040503050406030204" pitchFamily="18" charset="0"/>
              </a:rPr>
              <a:t>Jung described free will as “the ability to do gladly which I must do”. Carl Jung quoted in Francis Wickes, </a:t>
            </a:r>
            <a:r>
              <a:rPr lang="en-GB" altLang="en-US" sz="1800" i="1" dirty="0">
                <a:latin typeface="Cambria" panose="02040503050406030204" pitchFamily="18" charset="0"/>
              </a:rPr>
              <a:t>The Inner World of Choice</a:t>
            </a:r>
            <a:r>
              <a:rPr lang="en-GB" altLang="en-US" sz="1800" dirty="0">
                <a:latin typeface="Cambria" panose="02040503050406030204" pitchFamily="18" charset="0"/>
              </a:rPr>
              <a:t> (Boston: </a:t>
            </a:r>
            <a:r>
              <a:rPr lang="en-GB" altLang="en-US" sz="1800" dirty="0" err="1">
                <a:latin typeface="Cambria" panose="02040503050406030204" pitchFamily="18" charset="0"/>
              </a:rPr>
              <a:t>Sigo</a:t>
            </a:r>
            <a:r>
              <a:rPr lang="en-GB" altLang="en-US" sz="1800" dirty="0">
                <a:latin typeface="Cambria" panose="02040503050406030204" pitchFamily="18" charset="0"/>
              </a:rPr>
              <a:t> Press, 1988), p. 8.</a:t>
            </a:r>
          </a:p>
          <a:p>
            <a:pPr>
              <a:buNone/>
            </a:pPr>
            <a:r>
              <a:rPr lang="en-US" altLang="en-US" sz="1800" dirty="0">
                <a:latin typeface="Cambria" panose="02040503050406030204" pitchFamily="18" charset="0"/>
              </a:rPr>
              <a:t>(NB this quote is cited frequently with no source)</a:t>
            </a:r>
            <a:endParaRPr lang="en-GB" altLang="en-US" sz="1800" dirty="0">
              <a:latin typeface="Cambria" panose="02040503050406030204" pitchFamily="18" charset="0"/>
            </a:endParaRPr>
          </a:p>
          <a:p>
            <a:endParaRPr lang="en-GB" altLang="en-US" dirty="0"/>
          </a:p>
        </p:txBody>
      </p:sp>
      <p:pic>
        <p:nvPicPr>
          <p:cNvPr id="26629" name="Picture 3" descr="Liz Greene.jpeg">
            <a:extLst>
              <a:ext uri="{FF2B5EF4-FFF2-40B4-BE49-F238E27FC236}">
                <a16:creationId xmlns:a16="http://schemas.microsoft.com/office/drawing/2014/main" id="{AB14636D-2910-418E-8D93-D5810F4AD46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48038" y="4076700"/>
            <a:ext cx="1281112" cy="157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0" name="Picture 5" descr="C:\Users\Liz\Dropbox\SEAC 2016\Artwork\UWTSD Logo_200dpi.jpg">
            <a:extLst>
              <a:ext uri="{FF2B5EF4-FFF2-40B4-BE49-F238E27FC236}">
                <a16:creationId xmlns:a16="http://schemas.microsoft.com/office/drawing/2014/main" id="{187DC869-EE1B-4318-AC0E-24C3FE371FA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79613" y="5949950"/>
            <a:ext cx="1728787"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1" name="Picture 6" descr="Jung.jpg">
            <a:extLst>
              <a:ext uri="{FF2B5EF4-FFF2-40B4-BE49-F238E27FC236}">
                <a16:creationId xmlns:a16="http://schemas.microsoft.com/office/drawing/2014/main" id="{8D5C9E8C-BDEE-4FBA-BF5E-EB64AC7FB9D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92275" y="4005263"/>
            <a:ext cx="1223963" cy="167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mbria" pitchFamily="18" charset="0"/>
                <a:ea typeface="Cambria" pitchFamily="18" charset="0"/>
              </a:rPr>
              <a:t>The Legacy – Plato?</a:t>
            </a:r>
            <a:br>
              <a:rPr lang="en-GB" dirty="0">
                <a:latin typeface="Cambria" pitchFamily="18" charset="0"/>
                <a:ea typeface="Cambria" pitchFamily="18" charset="0"/>
              </a:rPr>
            </a:br>
            <a:r>
              <a:rPr lang="en-GB" dirty="0">
                <a:latin typeface="Cambria" pitchFamily="18" charset="0"/>
                <a:ea typeface="Cambria" pitchFamily="18" charset="0"/>
              </a:rPr>
              <a:t>A self outside </a:t>
            </a:r>
            <a:r>
              <a:rPr lang="en-GB">
                <a:latin typeface="Cambria" pitchFamily="18" charset="0"/>
                <a:ea typeface="Cambria" pitchFamily="18" charset="0"/>
              </a:rPr>
              <a:t>the birth chart?</a:t>
            </a:r>
            <a:endParaRPr lang="en-GB" dirty="0">
              <a:latin typeface="Cambria" pitchFamily="18" charset="0"/>
              <a:ea typeface="Cambria" pitchFamily="18" charset="0"/>
            </a:endParaRPr>
          </a:p>
        </p:txBody>
      </p:sp>
      <p:sp>
        <p:nvSpPr>
          <p:cNvPr id="3" name="Content Placeholder 2"/>
          <p:cNvSpPr>
            <a:spLocks noGrp="1"/>
          </p:cNvSpPr>
          <p:nvPr>
            <p:ph sz="half" idx="1"/>
          </p:nvPr>
        </p:nvSpPr>
        <p:spPr/>
        <p:txBody>
          <a:bodyPr/>
          <a:lstStyle/>
          <a:p>
            <a:endParaRPr lang="en-GB" sz="1600" dirty="0"/>
          </a:p>
          <a:p>
            <a:pPr>
              <a:buNone/>
            </a:pPr>
            <a:r>
              <a:rPr lang="en-GB" sz="1600" dirty="0">
                <a:latin typeface="Cambria" pitchFamily="18" charset="0"/>
                <a:ea typeface="Cambria" pitchFamily="18" charset="0"/>
              </a:rPr>
              <a:t>‘That mysterious, elusive entity which psychology calls </a:t>
            </a:r>
            <a:r>
              <a:rPr lang="en-GB" sz="1600" b="1" dirty="0">
                <a:latin typeface="Cambria" pitchFamily="18" charset="0"/>
                <a:ea typeface="Cambria" pitchFamily="18" charset="0"/>
              </a:rPr>
              <a:t>the self </a:t>
            </a:r>
            <a:r>
              <a:rPr lang="en-GB" sz="1600" dirty="0">
                <a:latin typeface="Cambria" pitchFamily="18" charset="0"/>
                <a:ea typeface="Cambria" pitchFamily="18" charset="0"/>
              </a:rPr>
              <a:t>– that thing or life which looks out through a person’s eyes, to which he refers when he says, “I” – </a:t>
            </a:r>
            <a:r>
              <a:rPr lang="en-GB" sz="1600" b="1" dirty="0">
                <a:latin typeface="Cambria" pitchFamily="18" charset="0"/>
                <a:ea typeface="Cambria" pitchFamily="18" charset="0"/>
              </a:rPr>
              <a:t>has not yet been found among the glyphs and symbols of the horoscope</a:t>
            </a:r>
            <a:r>
              <a:rPr lang="en-GB" sz="1600" dirty="0">
                <a:latin typeface="Cambria" pitchFamily="18" charset="0"/>
                <a:ea typeface="Cambria" pitchFamily="18" charset="0"/>
              </a:rPr>
              <a:t>; it may be seen working through a behaviour and a personality suggested by that horoscope, </a:t>
            </a:r>
            <a:r>
              <a:rPr lang="en-GB" sz="1600" b="1" dirty="0">
                <a:latin typeface="Cambria" pitchFamily="18" charset="0"/>
                <a:ea typeface="Cambria" pitchFamily="18" charset="0"/>
              </a:rPr>
              <a:t>but it remains standing outside the framework, aloof, objective, numinous</a:t>
            </a:r>
            <a:r>
              <a:rPr lang="en-GB" sz="1600" dirty="0">
                <a:latin typeface="Cambria" pitchFamily="18" charset="0"/>
                <a:ea typeface="Cambria" pitchFamily="18" charset="0"/>
              </a:rPr>
              <a:t>, and able to be invoked at any point during the life so that the personality – and the chart – acquire a new and more meaningful expression’.</a:t>
            </a:r>
          </a:p>
          <a:p>
            <a:pPr>
              <a:buNone/>
            </a:pPr>
            <a:r>
              <a:rPr lang="en-GB" sz="1600" dirty="0">
                <a:latin typeface="Cambria" pitchFamily="18" charset="0"/>
                <a:ea typeface="Cambria" pitchFamily="18" charset="0"/>
              </a:rPr>
              <a:t>Greene, </a:t>
            </a:r>
            <a:r>
              <a:rPr lang="en-GB" sz="1600" i="1" dirty="0">
                <a:latin typeface="Cambria" pitchFamily="18" charset="0"/>
                <a:ea typeface="Cambria" pitchFamily="18" charset="0"/>
              </a:rPr>
              <a:t>Saturn</a:t>
            </a:r>
            <a:r>
              <a:rPr lang="en-GB" sz="1600" dirty="0">
                <a:latin typeface="Cambria" pitchFamily="18" charset="0"/>
                <a:ea typeface="Cambria" pitchFamily="18" charset="0"/>
              </a:rPr>
              <a:t>, p.194.</a:t>
            </a:r>
          </a:p>
          <a:p>
            <a:endParaRPr lang="en-GB" dirty="0"/>
          </a:p>
        </p:txBody>
      </p:sp>
      <p:sp>
        <p:nvSpPr>
          <p:cNvPr id="7" name="Content Placeholder 6"/>
          <p:cNvSpPr>
            <a:spLocks noGrp="1"/>
          </p:cNvSpPr>
          <p:nvPr>
            <p:ph sz="half" idx="2"/>
          </p:nvPr>
        </p:nvSpPr>
        <p:spPr/>
        <p:txBody>
          <a:bodyPr/>
          <a:lstStyle/>
          <a:p>
            <a:pPr>
              <a:buNone/>
            </a:pPr>
            <a:r>
              <a:rPr lang="en-GB" dirty="0">
                <a:latin typeface="Cambria" pitchFamily="18" charset="0"/>
                <a:ea typeface="Cambria" pitchFamily="18" charset="0"/>
              </a:rPr>
              <a:t> Platonic?</a:t>
            </a:r>
          </a:p>
          <a:p>
            <a:pPr>
              <a:buNone/>
            </a:pPr>
            <a:r>
              <a:rPr lang="en-GB" sz="2400" dirty="0">
                <a:latin typeface="Cambria" pitchFamily="18" charset="0"/>
                <a:ea typeface="Cambria" pitchFamily="18" charset="0"/>
              </a:rPr>
              <a:t>‘The Self </a:t>
            </a:r>
            <a:r>
              <a:rPr lang="en-GB" sz="2400" b="1" dirty="0">
                <a:latin typeface="Cambria" pitchFamily="18" charset="0"/>
                <a:ea typeface="Cambria" pitchFamily="18" charset="0"/>
              </a:rPr>
              <a:t>is the totality </a:t>
            </a:r>
            <a:r>
              <a:rPr lang="en-GB" sz="2400" dirty="0">
                <a:latin typeface="Cambria" pitchFamily="18" charset="0"/>
                <a:ea typeface="Cambria" pitchFamily="18" charset="0"/>
              </a:rPr>
              <a:t>of the horoscope, but </a:t>
            </a:r>
            <a:r>
              <a:rPr lang="en-GB" sz="2400" b="1" dirty="0">
                <a:latin typeface="Cambria" pitchFamily="18" charset="0"/>
                <a:ea typeface="Cambria" pitchFamily="18" charset="0"/>
              </a:rPr>
              <a:t>is also more than </a:t>
            </a:r>
            <a:r>
              <a:rPr lang="en-GB" sz="2400" dirty="0">
                <a:latin typeface="Cambria" pitchFamily="18" charset="0"/>
                <a:ea typeface="Cambria" pitchFamily="18" charset="0"/>
              </a:rPr>
              <a:t>the horoscope’.</a:t>
            </a:r>
          </a:p>
          <a:p>
            <a:pPr>
              <a:buNone/>
            </a:pPr>
            <a:r>
              <a:rPr lang="en-GB" sz="2400" dirty="0">
                <a:latin typeface="Cambria" pitchFamily="18" charset="0"/>
                <a:ea typeface="Cambria" pitchFamily="18" charset="0"/>
              </a:rPr>
              <a:t>Greene</a:t>
            </a:r>
            <a:r>
              <a:rPr lang="en-GB" sz="2400" i="1" dirty="0">
                <a:latin typeface="Cambria" pitchFamily="18" charset="0"/>
                <a:ea typeface="Cambria" pitchFamily="18" charset="0"/>
              </a:rPr>
              <a:t>, Astrology of Fate</a:t>
            </a:r>
            <a:r>
              <a:rPr lang="en-GB" sz="2400" dirty="0">
                <a:latin typeface="Cambria" pitchFamily="18" charset="0"/>
                <a:ea typeface="Cambria" pitchFamily="18" charset="0"/>
              </a:rPr>
              <a:t>, p. 317</a:t>
            </a:r>
          </a:p>
          <a:p>
            <a:endParaRPr lang="en-GB" dirty="0"/>
          </a:p>
        </p:txBody>
      </p:sp>
      <p:sp>
        <p:nvSpPr>
          <p:cNvPr id="8" name="Rectangle 7"/>
          <p:cNvSpPr/>
          <p:nvPr/>
        </p:nvSpPr>
        <p:spPr>
          <a:xfrm flipH="1">
            <a:off x="6857997" y="6309320"/>
            <a:ext cx="90266" cy="33055203"/>
          </a:xfrm>
          <a:prstGeom prst="rect">
            <a:avLst/>
          </a:prstGeom>
        </p:spPr>
        <p:txBody>
          <a:bodyPr wrap="square">
            <a:spAutoFit/>
          </a:bodyPr>
          <a:lstStyle/>
          <a:p>
            <a:r>
              <a:rPr lang="en-GB" dirty="0"/>
              <a:t>On p. 317 </a:t>
            </a:r>
            <a:r>
              <a:rPr lang="en-GB" dirty="0" err="1"/>
              <a:t>Astrlgy</a:t>
            </a:r>
            <a:r>
              <a:rPr lang="en-GB" dirty="0"/>
              <a:t> of Fate she says that the Self is the totality of the horoscope, but is also more than the horoscope.</a:t>
            </a:r>
          </a:p>
        </p:txBody>
      </p:sp>
      <p:pic>
        <p:nvPicPr>
          <p:cNvPr id="9" name="Picture 3" descr="Liz Greene.jpeg">
            <a:extLst>
              <a:ext uri="{FF2B5EF4-FFF2-40B4-BE49-F238E27FC236}">
                <a16:creationId xmlns:a16="http://schemas.microsoft.com/office/drawing/2014/main" id="{AB14636D-2910-418E-8D93-D5810F4AD46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08304" y="4941168"/>
            <a:ext cx="1281112" cy="157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6" descr="Plato.jpeg">
            <a:extLst>
              <a:ext uri="{FF2B5EF4-FFF2-40B4-BE49-F238E27FC236}">
                <a16:creationId xmlns:a16="http://schemas.microsoft.com/office/drawing/2014/main" id="{156506D8-EC1C-4EEC-AB15-88FAF5A146C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64088" y="4797152"/>
            <a:ext cx="1161164" cy="1601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Grp="1" noChangeArrowheads="1"/>
          </p:cNvSpPr>
          <p:nvPr>
            <p:ph type="title"/>
          </p:nvPr>
        </p:nvSpPr>
        <p:spPr/>
        <p:txBody>
          <a:bodyPr rtlCol="0">
            <a:normAutofit fontScale="90000"/>
          </a:bodyPr>
          <a:lstStyle/>
          <a:p>
            <a:pPr fontAlgn="auto">
              <a:spcAft>
                <a:spcPts val="0"/>
              </a:spcAft>
              <a:defRPr/>
            </a:pPr>
            <a:r>
              <a:rPr lang="en-GB" dirty="0"/>
              <a:t>A modern perspective</a:t>
            </a:r>
            <a:br>
              <a:rPr lang="en-GB" dirty="0"/>
            </a:br>
            <a:r>
              <a:rPr lang="en-GB" dirty="0"/>
              <a:t>Dane Rudhyar: The Birth Chart</a:t>
            </a:r>
            <a:endParaRPr lang="en-US" dirty="0"/>
          </a:p>
        </p:txBody>
      </p:sp>
      <p:sp>
        <p:nvSpPr>
          <p:cNvPr id="6147" name="Rectangle 5"/>
          <p:cNvSpPr>
            <a:spLocks noGrp="1" noChangeArrowheads="1"/>
          </p:cNvSpPr>
          <p:nvPr>
            <p:ph type="body" sz="half" idx="1"/>
          </p:nvPr>
        </p:nvSpPr>
        <p:spPr/>
        <p:txBody>
          <a:bodyPr/>
          <a:lstStyle/>
          <a:p>
            <a:pPr marL="365125" indent="-255588">
              <a:lnSpc>
                <a:spcPct val="80000"/>
              </a:lnSpc>
              <a:buNone/>
            </a:pPr>
            <a:r>
              <a:rPr lang="en-GB" sz="1800" dirty="0">
                <a:latin typeface="Cambria" pitchFamily="18" charset="0"/>
                <a:ea typeface="Cambria" pitchFamily="18" charset="0"/>
              </a:rPr>
              <a:t> “The symbolic meaning of the birth-chart of an individual…is actually, and as far as its psychological value is concerned, an </a:t>
            </a:r>
            <a:r>
              <a:rPr lang="en-GB" sz="1800" b="1" dirty="0">
                <a:latin typeface="Cambria" pitchFamily="18" charset="0"/>
                <a:ea typeface="Cambria" pitchFamily="18" charset="0"/>
              </a:rPr>
              <a:t>archetype in his unconscious.</a:t>
            </a:r>
            <a:r>
              <a:rPr lang="en-GB" sz="1800" dirty="0">
                <a:latin typeface="Cambria" pitchFamily="18" charset="0"/>
                <a:ea typeface="Cambria" pitchFamily="18" charset="0"/>
              </a:rPr>
              <a:t> It is perhaps the most powerful of all archetypes, when it is brought up to the light of the consciousness, </a:t>
            </a:r>
            <a:r>
              <a:rPr lang="en-GB" sz="1800" b="1" dirty="0">
                <a:latin typeface="Cambria" pitchFamily="18" charset="0"/>
                <a:ea typeface="Cambria" pitchFamily="18" charset="0"/>
              </a:rPr>
              <a:t>inasmuch as it can </a:t>
            </a:r>
            <a:r>
              <a:rPr lang="en-GB" sz="1800" b="1" u="sng" dirty="0">
                <a:latin typeface="Cambria" pitchFamily="18" charset="0"/>
                <a:ea typeface="Cambria" pitchFamily="18" charset="0"/>
              </a:rPr>
              <a:t>determine the entire conduct of the individual</a:t>
            </a:r>
            <a:r>
              <a:rPr lang="en-GB" sz="1800" b="1" dirty="0">
                <a:latin typeface="Cambria" pitchFamily="18" charset="0"/>
                <a:ea typeface="Cambria" pitchFamily="18" charset="0"/>
              </a:rPr>
              <a:t>, his entire attitude towards himself and his life, and the quality of his expectancy with reference to future events and his destiny as a whole.”</a:t>
            </a:r>
          </a:p>
          <a:p>
            <a:pPr marL="365125" indent="-255588">
              <a:lnSpc>
                <a:spcPct val="80000"/>
              </a:lnSpc>
              <a:buNone/>
            </a:pPr>
            <a:endParaRPr lang="en-GB" sz="1800" dirty="0">
              <a:latin typeface="Cambria" pitchFamily="18" charset="0"/>
              <a:ea typeface="Cambria" pitchFamily="18" charset="0"/>
            </a:endParaRPr>
          </a:p>
          <a:p>
            <a:pPr marL="365125" indent="-255588">
              <a:lnSpc>
                <a:spcPct val="80000"/>
              </a:lnSpc>
              <a:buNone/>
            </a:pPr>
            <a:r>
              <a:rPr lang="en-GB" sz="1800" dirty="0">
                <a:latin typeface="Cambria" pitchFamily="18" charset="0"/>
                <a:ea typeface="Cambria" pitchFamily="18" charset="0"/>
              </a:rPr>
              <a:t>Rudhyar, Dane, </a:t>
            </a:r>
            <a:r>
              <a:rPr lang="en-GB" sz="1800" i="1" dirty="0">
                <a:latin typeface="Cambria" pitchFamily="18" charset="0"/>
                <a:ea typeface="Cambria" pitchFamily="18" charset="0"/>
              </a:rPr>
              <a:t>Astrology and the Modern Psyche,</a:t>
            </a:r>
            <a:r>
              <a:rPr lang="en-GB" sz="1800" dirty="0">
                <a:latin typeface="Cambria" pitchFamily="18" charset="0"/>
                <a:ea typeface="Cambria" pitchFamily="18" charset="0"/>
              </a:rPr>
              <a:t> (Davis: CRCS Publications, 1976), 33.</a:t>
            </a:r>
            <a:endParaRPr lang="en-US" sz="1800" dirty="0">
              <a:latin typeface="Cambria" pitchFamily="18" charset="0"/>
              <a:ea typeface="Cambria" pitchFamily="18" charset="0"/>
            </a:endParaRPr>
          </a:p>
        </p:txBody>
      </p:sp>
      <p:pic>
        <p:nvPicPr>
          <p:cNvPr id="6" name="Content Placeholder 5" descr="Dane Rudhyar 2.jpeg"/>
          <p:cNvPicPr>
            <a:picLocks noGrp="1" noChangeAspect="1"/>
          </p:cNvPicPr>
          <p:nvPr>
            <p:ph sz="half" idx="2"/>
          </p:nvPr>
        </p:nvPicPr>
        <p:blipFill>
          <a:blip r:embed="rId3" cstate="print"/>
          <a:stretch>
            <a:fillRect/>
          </a:stretch>
        </p:blipFill>
        <p:spPr>
          <a:xfrm>
            <a:off x="5715000" y="2362994"/>
            <a:ext cx="1905000" cy="3000375"/>
          </a:xfr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br>
              <a:rPr lang="en-GB" sz="4000" dirty="0">
                <a:latin typeface="Cambria" pitchFamily="18" charset="0"/>
                <a:ea typeface="Cambria" pitchFamily="18" charset="0"/>
              </a:rPr>
            </a:br>
            <a:r>
              <a:rPr lang="en-GB" sz="4000" dirty="0">
                <a:latin typeface="Cambria" pitchFamily="18" charset="0"/>
                <a:ea typeface="Cambria" pitchFamily="18" charset="0"/>
              </a:rPr>
              <a:t>The Legacy: Archetypal Psychology</a:t>
            </a:r>
            <a:br>
              <a:rPr lang="en-GB" dirty="0"/>
            </a:br>
            <a:endParaRPr lang="en-GB" dirty="0"/>
          </a:p>
        </p:txBody>
      </p:sp>
      <p:sp>
        <p:nvSpPr>
          <p:cNvPr id="6" name="Content Placeholder 5"/>
          <p:cNvSpPr>
            <a:spLocks noGrp="1"/>
          </p:cNvSpPr>
          <p:nvPr>
            <p:ph idx="1"/>
          </p:nvPr>
        </p:nvSpPr>
        <p:spPr/>
        <p:txBody>
          <a:bodyPr/>
          <a:lstStyle/>
          <a:p>
            <a:pPr>
              <a:buNone/>
            </a:pPr>
            <a:r>
              <a:rPr lang="en-GB" sz="2000" dirty="0">
                <a:latin typeface="Cambria" pitchFamily="18" charset="0"/>
                <a:ea typeface="Cambria" pitchFamily="18" charset="0"/>
              </a:rPr>
              <a:t>Archetypal psychology was developed by the Jungian psychologist James Hillman, adapting Jung who himself was part of the intellectual tradition going back to Plato. Hillman wrote that:</a:t>
            </a:r>
          </a:p>
          <a:p>
            <a:pPr>
              <a:buNone/>
            </a:pPr>
            <a:r>
              <a:rPr lang="en-GB" sz="2000" dirty="0">
                <a:latin typeface="Cambria" pitchFamily="18" charset="0"/>
                <a:ea typeface="Cambria" pitchFamily="18" charset="0"/>
              </a:rPr>
              <a:t> </a:t>
            </a:r>
          </a:p>
          <a:p>
            <a:pPr>
              <a:buNone/>
            </a:pPr>
            <a:r>
              <a:rPr lang="en-US" sz="2000" dirty="0">
                <a:latin typeface="Cambria" pitchFamily="18" charset="0"/>
                <a:ea typeface="Cambria" pitchFamily="18" charset="0"/>
              </a:rPr>
              <a:t>‘In extending the tradition of Jung and Corbin forward, archetypal psychology has had to go back to their predecessors, particularly the Neoplatonic tradition via </a:t>
            </a:r>
            <a:r>
              <a:rPr lang="en-US" sz="2000" dirty="0" err="1">
                <a:latin typeface="Cambria" pitchFamily="18" charset="0"/>
                <a:ea typeface="Cambria" pitchFamily="18" charset="0"/>
              </a:rPr>
              <a:t>Vico</a:t>
            </a:r>
            <a:r>
              <a:rPr lang="en-US" sz="2000" dirty="0">
                <a:latin typeface="Cambria" pitchFamily="18" charset="0"/>
                <a:ea typeface="Cambria" pitchFamily="18" charset="0"/>
              </a:rPr>
              <a:t> and the Renaissance (Ficino), through Proclus and Plotinus, to Plato (</a:t>
            </a:r>
            <a:r>
              <a:rPr lang="en-US" sz="2000" i="1" dirty="0" err="1">
                <a:latin typeface="Cambria" pitchFamily="18" charset="0"/>
                <a:ea typeface="Cambria" pitchFamily="18" charset="0"/>
              </a:rPr>
              <a:t>Phaedo</a:t>
            </a:r>
            <a:r>
              <a:rPr lang="en-US" sz="2000" i="1" dirty="0">
                <a:latin typeface="Cambria" pitchFamily="18" charset="0"/>
                <a:ea typeface="Cambria" pitchFamily="18" charset="0"/>
              </a:rPr>
              <a:t>, Phaedrus</a:t>
            </a:r>
            <a:r>
              <a:rPr lang="en-US" sz="2000" dirty="0">
                <a:latin typeface="Cambria" pitchFamily="18" charset="0"/>
                <a:ea typeface="Cambria" pitchFamily="18" charset="0"/>
              </a:rPr>
              <a:t>, </a:t>
            </a:r>
            <a:r>
              <a:rPr lang="en-US" sz="2000" i="1" dirty="0" err="1">
                <a:latin typeface="Cambria" pitchFamily="18" charset="0"/>
                <a:ea typeface="Cambria" pitchFamily="18" charset="0"/>
              </a:rPr>
              <a:t>Meno</a:t>
            </a:r>
            <a:r>
              <a:rPr lang="en-US" sz="2000" dirty="0">
                <a:latin typeface="Cambria" pitchFamily="18" charset="0"/>
                <a:ea typeface="Cambria" pitchFamily="18" charset="0"/>
              </a:rPr>
              <a:t>, </a:t>
            </a:r>
            <a:r>
              <a:rPr lang="en-US" sz="2000" i="1" dirty="0">
                <a:latin typeface="Cambria" pitchFamily="18" charset="0"/>
                <a:ea typeface="Cambria" pitchFamily="18" charset="0"/>
              </a:rPr>
              <a:t>Symposium</a:t>
            </a:r>
            <a:r>
              <a:rPr lang="en-US" sz="2000" dirty="0">
                <a:latin typeface="Cambria" pitchFamily="18" charset="0"/>
                <a:ea typeface="Cambria" pitchFamily="18" charset="0"/>
              </a:rPr>
              <a:t>, </a:t>
            </a:r>
            <a:r>
              <a:rPr lang="en-US" sz="2000" i="1" dirty="0" err="1">
                <a:latin typeface="Cambria" pitchFamily="18" charset="0"/>
                <a:ea typeface="Cambria" pitchFamily="18" charset="0"/>
              </a:rPr>
              <a:t>Timaeus</a:t>
            </a:r>
            <a:r>
              <a:rPr lang="en-US" sz="2000" dirty="0">
                <a:latin typeface="Cambria" pitchFamily="18" charset="0"/>
                <a:ea typeface="Cambria" pitchFamily="18" charset="0"/>
              </a:rPr>
              <a:t>) and most anciently to Heraclitus’.</a:t>
            </a:r>
            <a:endParaRPr lang="en-GB" sz="2000" dirty="0">
              <a:latin typeface="Cambria" pitchFamily="18" charset="0"/>
              <a:ea typeface="Cambria" pitchFamily="18" charset="0"/>
            </a:endParaRPr>
          </a:p>
          <a:p>
            <a:pPr>
              <a:buNone/>
            </a:pPr>
            <a:r>
              <a:rPr lang="en-GB" sz="2000" dirty="0">
                <a:latin typeface="Cambria" pitchFamily="18" charset="0"/>
                <a:ea typeface="Cambria" pitchFamily="18" charset="0"/>
              </a:rPr>
              <a:t>Hillman, James, </a:t>
            </a:r>
            <a:r>
              <a:rPr lang="en-GB" sz="2000" i="1" dirty="0">
                <a:latin typeface="Cambria" pitchFamily="18" charset="0"/>
                <a:ea typeface="Cambria" pitchFamily="18" charset="0"/>
              </a:rPr>
              <a:t>Archetypal Psychology</a:t>
            </a:r>
            <a:r>
              <a:rPr lang="en-GB" sz="2000" dirty="0">
                <a:latin typeface="Cambria" pitchFamily="18" charset="0"/>
                <a:ea typeface="Cambria" pitchFamily="18" charset="0"/>
              </a:rPr>
              <a:t> (London, Spring Publications, 2013 [1981]), p. 15.</a:t>
            </a:r>
          </a:p>
          <a:p>
            <a:r>
              <a:rPr lang="en-US" dirty="0"/>
              <a:t> </a:t>
            </a:r>
            <a:endParaRPr lang="en-GB" dirty="0"/>
          </a:p>
          <a:p>
            <a:endParaRPr lang="en-GB" dirty="0"/>
          </a:p>
        </p:txBody>
      </p:sp>
      <p:pic>
        <p:nvPicPr>
          <p:cNvPr id="7" name="Picture 6" descr="James Hillman.jpg"/>
          <p:cNvPicPr>
            <a:picLocks noChangeAspect="1"/>
          </p:cNvPicPr>
          <p:nvPr/>
        </p:nvPicPr>
        <p:blipFill>
          <a:blip r:embed="rId2" cstate="print"/>
          <a:stretch>
            <a:fillRect/>
          </a:stretch>
        </p:blipFill>
        <p:spPr>
          <a:xfrm>
            <a:off x="7308304" y="5013176"/>
            <a:ext cx="1682496" cy="1673352"/>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mbria" pitchFamily="18" charset="0"/>
                <a:ea typeface="Cambria" pitchFamily="18" charset="0"/>
              </a:rPr>
              <a:t>The Legacy: Pure Maths and Theoretical Physics</a:t>
            </a:r>
          </a:p>
        </p:txBody>
      </p:sp>
      <p:sp>
        <p:nvSpPr>
          <p:cNvPr id="3" name="Content Placeholder 2"/>
          <p:cNvSpPr>
            <a:spLocks noGrp="1"/>
          </p:cNvSpPr>
          <p:nvPr>
            <p:ph idx="1"/>
          </p:nvPr>
        </p:nvSpPr>
        <p:spPr/>
        <p:txBody>
          <a:bodyPr/>
          <a:lstStyle/>
          <a:p>
            <a:pPr>
              <a:buNone/>
            </a:pPr>
            <a:r>
              <a:rPr lang="en-GB" sz="2000" dirty="0">
                <a:latin typeface="Cambria" pitchFamily="18" charset="0"/>
                <a:ea typeface="Cambria" pitchFamily="18" charset="0"/>
              </a:rPr>
              <a:t>Roger Penrose, Professor of Mathematics at Oxford University. Penrose's explanation for the manner in which mathematics allows for intellectual inquiry is instructive (Penrose was Stephen </a:t>
            </a:r>
            <a:r>
              <a:rPr lang="en-GB" sz="2000" dirty="0" err="1">
                <a:latin typeface="Cambria" pitchFamily="18" charset="0"/>
                <a:ea typeface="Cambria" pitchFamily="18" charset="0"/>
              </a:rPr>
              <a:t>Hawking’s</a:t>
            </a:r>
            <a:r>
              <a:rPr lang="en-GB" sz="2000" dirty="0">
                <a:latin typeface="Cambria" pitchFamily="18" charset="0"/>
                <a:ea typeface="Cambria" pitchFamily="18" charset="0"/>
              </a:rPr>
              <a:t> teachers): </a:t>
            </a:r>
          </a:p>
          <a:p>
            <a:pPr>
              <a:buNone/>
            </a:pPr>
            <a:r>
              <a:rPr lang="en-GB" sz="2000" dirty="0">
                <a:latin typeface="Cambria" pitchFamily="18" charset="0"/>
                <a:ea typeface="Cambria" pitchFamily="18" charset="0"/>
              </a:rPr>
              <a:t> ‘How is it that mathematical ideas can be communicated in this way? I imagine that whenever the mind perceives a mathematical idea, it makes contact with Plato's world of mathematical concepts…when one 'sees' a mathematical truth</a:t>
            </a:r>
            <a:r>
              <a:rPr lang="en-GB" sz="2000">
                <a:latin typeface="Cambria" pitchFamily="18" charset="0"/>
                <a:ea typeface="Cambria" pitchFamily="18" charset="0"/>
              </a:rPr>
              <a:t>, one’s </a:t>
            </a:r>
            <a:r>
              <a:rPr lang="en-GB" sz="2000" dirty="0">
                <a:latin typeface="Cambria" pitchFamily="18" charset="0"/>
                <a:ea typeface="Cambria" pitchFamily="18" charset="0"/>
              </a:rPr>
              <a:t>consciousness breaks through into this world of ideas, and makes direct contact with it ('accessible via the intellect‘).’</a:t>
            </a:r>
          </a:p>
          <a:p>
            <a:pPr>
              <a:buNone/>
            </a:pPr>
            <a:r>
              <a:rPr lang="en-GB" sz="2000" dirty="0">
                <a:latin typeface="Cambria" pitchFamily="18" charset="0"/>
                <a:ea typeface="Cambria" pitchFamily="18" charset="0"/>
              </a:rPr>
              <a:t>Penrose, Roger, </a:t>
            </a:r>
            <a:r>
              <a:rPr lang="en-GB" sz="2000" i="1" dirty="0">
                <a:latin typeface="Cambria" pitchFamily="18" charset="0"/>
                <a:ea typeface="Cambria" pitchFamily="18" charset="0"/>
              </a:rPr>
              <a:t>The Emperor's New Mind: concerning computers, minds and the laws of physics</a:t>
            </a:r>
            <a:r>
              <a:rPr lang="en-GB" sz="2000" dirty="0">
                <a:latin typeface="Cambria" pitchFamily="18" charset="0"/>
                <a:ea typeface="Cambria" pitchFamily="18" charset="0"/>
              </a:rPr>
              <a:t> (London: Vintage 1991) p.554.</a:t>
            </a:r>
          </a:p>
          <a:p>
            <a:r>
              <a:rPr lang="en-GB" dirty="0"/>
              <a:t> </a:t>
            </a:r>
          </a:p>
          <a:p>
            <a:endParaRPr lang="en-GB" dirty="0"/>
          </a:p>
        </p:txBody>
      </p:sp>
      <p:pic>
        <p:nvPicPr>
          <p:cNvPr id="4" name="Picture 3" descr="roger penrose-roger 2.jpg"/>
          <p:cNvPicPr>
            <a:picLocks noChangeAspect="1"/>
          </p:cNvPicPr>
          <p:nvPr/>
        </p:nvPicPr>
        <p:blipFill>
          <a:blip r:embed="rId2" cstate="print"/>
          <a:stretch>
            <a:fillRect/>
          </a:stretch>
        </p:blipFill>
        <p:spPr>
          <a:xfrm>
            <a:off x="7712397" y="5229200"/>
            <a:ext cx="1431603" cy="142524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67038192-56C4-4696-AED7-9A38D89252AD}"/>
              </a:ext>
            </a:extLst>
          </p:cNvPr>
          <p:cNvSpPr>
            <a:spLocks noGrp="1"/>
          </p:cNvSpPr>
          <p:nvPr>
            <p:ph type="title"/>
          </p:nvPr>
        </p:nvSpPr>
        <p:spPr/>
        <p:txBody>
          <a:bodyPr/>
          <a:lstStyle/>
          <a:p>
            <a:r>
              <a:rPr lang="en-GB" altLang="en-US">
                <a:latin typeface="Cambria" panose="02040503050406030204" pitchFamily="18" charset="0"/>
              </a:rPr>
              <a:t>Conclusion</a:t>
            </a:r>
          </a:p>
        </p:txBody>
      </p:sp>
      <p:sp>
        <p:nvSpPr>
          <p:cNvPr id="27651" name="Content Placeholder 2">
            <a:extLst>
              <a:ext uri="{FF2B5EF4-FFF2-40B4-BE49-F238E27FC236}">
                <a16:creationId xmlns:a16="http://schemas.microsoft.com/office/drawing/2014/main" id="{8CBA5F65-BDC3-42D2-AB8F-8FC2A2A25CAD}"/>
              </a:ext>
            </a:extLst>
          </p:cNvPr>
          <p:cNvSpPr>
            <a:spLocks noGrp="1"/>
          </p:cNvSpPr>
          <p:nvPr>
            <p:ph idx="1"/>
          </p:nvPr>
        </p:nvSpPr>
        <p:spPr/>
        <p:txBody>
          <a:bodyPr/>
          <a:lstStyle/>
          <a:p>
            <a:pPr>
              <a:buFont typeface="Arial" panose="020B0604020202020204" pitchFamily="34" charset="0"/>
              <a:buNone/>
            </a:pPr>
            <a:r>
              <a:rPr lang="en-GB" altLang="en-US" sz="2000">
                <a:latin typeface="Cambria" panose="02040503050406030204" pitchFamily="18" charset="0"/>
              </a:rPr>
              <a:t>Classical Greek philosophy laid the foundation for most modern western philosophies.</a:t>
            </a:r>
          </a:p>
          <a:p>
            <a:pPr>
              <a:buFont typeface="Arial" panose="020B0604020202020204" pitchFamily="34" charset="0"/>
              <a:buNone/>
            </a:pPr>
            <a:r>
              <a:rPr lang="en-GB" altLang="en-US" sz="2000">
                <a:latin typeface="Cambria" panose="02040503050406030204" pitchFamily="18" charset="0"/>
              </a:rPr>
              <a:t>One strand of classical philosophy, based in Platonism, Aristotelianism and Stoicism, assumed (1) a level of order, pattern and purpose in the cosmos and (2) a symbiotic relationship between consciousness and matter.</a:t>
            </a:r>
          </a:p>
          <a:p>
            <a:pPr>
              <a:buFont typeface="Arial" panose="020B0604020202020204" pitchFamily="34" charset="0"/>
              <a:buNone/>
            </a:pPr>
            <a:r>
              <a:rPr lang="en-GB" altLang="en-US" sz="2000">
                <a:latin typeface="Cambria" panose="02040503050406030204" pitchFamily="18" charset="0"/>
              </a:rPr>
              <a:t>This the n becomes the foundation for western esotericism – the theory that the inner life, ideas and consciousness are prioritised over  material existence.</a:t>
            </a:r>
          </a:p>
          <a:p>
            <a:pPr>
              <a:buFont typeface="Arial" panose="020B0604020202020204" pitchFamily="34" charset="0"/>
              <a:buNone/>
            </a:pPr>
            <a:r>
              <a:rPr lang="en-GB" altLang="en-US" sz="2000">
                <a:latin typeface="Cambria" panose="02040503050406030204" pitchFamily="18" charset="0"/>
              </a:rPr>
              <a:t>An understanding of  classical philosophy is therefore essential for an understanding of the history and modern culture of esotericism.</a:t>
            </a:r>
          </a:p>
          <a:p>
            <a:pPr>
              <a:buFont typeface="Arial" panose="020B0604020202020204" pitchFamily="34" charset="0"/>
              <a:buNone/>
            </a:pPr>
            <a:r>
              <a:rPr lang="en-GB" altLang="en-US" sz="2000">
                <a:latin typeface="Cambria" panose="02040503050406030204" pitchFamily="18" charset="0"/>
              </a:rPr>
              <a:t>An understanding of  classical philosophy is therefore essential for an understanding of the history of both western astronomy and astrology.</a:t>
            </a:r>
          </a:p>
          <a:p>
            <a:endParaRPr lang="en-GB" altLang="en-US"/>
          </a:p>
        </p:txBody>
      </p:sp>
      <p:pic>
        <p:nvPicPr>
          <p:cNvPr id="27652" name="Picture 4" descr="C:\Users\Liz\Dropbox\SEAC 2016\Artwork\UWTSD Logo_200dpi.jpg">
            <a:extLst>
              <a:ext uri="{FF2B5EF4-FFF2-40B4-BE49-F238E27FC236}">
                <a16:creationId xmlns:a16="http://schemas.microsoft.com/office/drawing/2014/main" id="{ADB109DA-26D5-4BB8-9B05-5C48BA40A97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59563" y="6021388"/>
            <a:ext cx="1728787"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0C12C88E-F240-4A08-9507-D5DD05F75173}"/>
              </a:ext>
            </a:extLst>
          </p:cNvPr>
          <p:cNvSpPr>
            <a:spLocks noGrp="1"/>
          </p:cNvSpPr>
          <p:nvPr>
            <p:ph type="title"/>
          </p:nvPr>
        </p:nvSpPr>
        <p:spPr/>
        <p:txBody>
          <a:bodyPr/>
          <a:lstStyle/>
          <a:p>
            <a:r>
              <a:rPr lang="en-GB" altLang="en-US">
                <a:latin typeface="Cambria" panose="02040503050406030204" pitchFamily="18" charset="0"/>
              </a:rPr>
              <a:t>Reading: on Moodle</a:t>
            </a:r>
          </a:p>
        </p:txBody>
      </p:sp>
      <p:sp>
        <p:nvSpPr>
          <p:cNvPr id="29699" name="Content Placeholder 2">
            <a:extLst>
              <a:ext uri="{FF2B5EF4-FFF2-40B4-BE49-F238E27FC236}">
                <a16:creationId xmlns:a16="http://schemas.microsoft.com/office/drawing/2014/main" id="{C905A842-F5CA-45F8-B26C-7485495A1258}"/>
              </a:ext>
            </a:extLst>
          </p:cNvPr>
          <p:cNvSpPr>
            <a:spLocks noGrp="1"/>
          </p:cNvSpPr>
          <p:nvPr>
            <p:ph idx="1"/>
          </p:nvPr>
        </p:nvSpPr>
        <p:spPr/>
        <p:txBody>
          <a:bodyPr/>
          <a:lstStyle/>
          <a:p>
            <a:r>
              <a:rPr lang="en-GB" altLang="en-US" sz="1800" dirty="0">
                <a:latin typeface="Cambria" panose="02040503050406030204" pitchFamily="18" charset="0"/>
              </a:rPr>
              <a:t>Nick’s Notes on Plato</a:t>
            </a:r>
          </a:p>
          <a:p>
            <a:r>
              <a:rPr lang="en-GB" altLang="en-US" sz="1800" dirty="0">
                <a:latin typeface="Cambria" panose="02040503050406030204" pitchFamily="18" charset="0"/>
              </a:rPr>
              <a:t>Nick’s notes on the Stoics</a:t>
            </a:r>
          </a:p>
          <a:p>
            <a:r>
              <a:rPr lang="en-GB" altLang="en-US" sz="1800" dirty="0">
                <a:latin typeface="Cambria" panose="02040503050406030204" pitchFamily="18" charset="0"/>
              </a:rPr>
              <a:t>Nick’s notes on the </a:t>
            </a:r>
            <a:r>
              <a:rPr lang="en-GB" altLang="en-US" sz="1800" dirty="0" err="1">
                <a:latin typeface="Cambria" panose="02040503050406030204" pitchFamily="18" charset="0"/>
              </a:rPr>
              <a:t>Neoplatonists</a:t>
            </a:r>
            <a:endParaRPr lang="en-GB" altLang="en-US" sz="1800" dirty="0">
              <a:latin typeface="Cambria" panose="02040503050406030204" pitchFamily="18" charset="0"/>
            </a:endParaRPr>
          </a:p>
          <a:p>
            <a:r>
              <a:rPr lang="en-GB" altLang="en-US" sz="1800" dirty="0">
                <a:latin typeface="Cambria" panose="02040503050406030204" pitchFamily="18" charset="0"/>
              </a:rPr>
              <a:t>Campion, Nicholas, </a:t>
            </a:r>
            <a:r>
              <a:rPr lang="en-GB" altLang="en-US" sz="1800" i="1" dirty="0">
                <a:latin typeface="Cambria" panose="02040503050406030204" pitchFamily="18" charset="0"/>
              </a:rPr>
              <a:t>History of Western Astrology</a:t>
            </a:r>
            <a:r>
              <a:rPr lang="en-GB" altLang="en-US" sz="1800" dirty="0">
                <a:latin typeface="Cambria" panose="02040503050406030204" pitchFamily="18" charset="0"/>
              </a:rPr>
              <a:t>, Vol. 1, London: Continuum 2008, chap 10.</a:t>
            </a:r>
          </a:p>
          <a:p>
            <a:r>
              <a:rPr lang="en-GB" altLang="en-US" sz="1800" dirty="0">
                <a:latin typeface="Cambria" panose="02040503050406030204" pitchFamily="18" charset="0"/>
              </a:rPr>
              <a:t>Wallis, R.T., </a:t>
            </a:r>
            <a:r>
              <a:rPr lang="en-GB" altLang="en-US" sz="1800" i="1" dirty="0" err="1">
                <a:latin typeface="Cambria" panose="02040503050406030204" pitchFamily="18" charset="0"/>
              </a:rPr>
              <a:t>Neoplatonism</a:t>
            </a:r>
            <a:r>
              <a:rPr lang="en-GB" altLang="en-US" sz="1800" dirty="0">
                <a:latin typeface="Cambria" panose="02040503050406030204" pitchFamily="18" charset="0"/>
              </a:rPr>
              <a:t>, London: Duckworth, 1995, chap. 1 (PP. </a:t>
            </a:r>
            <a:r>
              <a:rPr lang="en-GB" altLang="en-US" sz="1800">
                <a:latin typeface="Cambria" panose="02040503050406030204" pitchFamily="18" charset="0"/>
              </a:rPr>
              <a:t>1-14). PDF </a:t>
            </a:r>
            <a:r>
              <a:rPr lang="en-GB" altLang="en-US" sz="1800" dirty="0">
                <a:latin typeface="Cambria" panose="02040503050406030204" pitchFamily="18" charset="0"/>
              </a:rPr>
              <a:t>ON MOODLE</a:t>
            </a:r>
          </a:p>
          <a:p>
            <a:r>
              <a:rPr lang="en-GB" altLang="en-US" sz="1800" dirty="0">
                <a:latin typeface="Cambria" panose="02040503050406030204" pitchFamily="18" charset="0"/>
              </a:rPr>
              <a:t>Hussey, Edward, </a:t>
            </a:r>
            <a:r>
              <a:rPr lang="en-GB" altLang="en-US" sz="1800" i="1" dirty="0">
                <a:latin typeface="Cambria" panose="02040503050406030204" pitchFamily="18" charset="0"/>
              </a:rPr>
              <a:t>The </a:t>
            </a:r>
            <a:r>
              <a:rPr lang="en-GB" altLang="en-US" sz="1800" i="1" dirty="0" err="1">
                <a:latin typeface="Cambria" panose="02040503050406030204" pitchFamily="18" charset="0"/>
              </a:rPr>
              <a:t>Presocratics</a:t>
            </a:r>
            <a:r>
              <a:rPr lang="en-GB" altLang="en-US" sz="1800" dirty="0">
                <a:latin typeface="Cambria" panose="02040503050406030204" pitchFamily="18" charset="0"/>
              </a:rPr>
              <a:t>, London: Duckworth 1983, chap 4 (pp. 60-77). (Pythagoras) CLA PDF ON MOODLE</a:t>
            </a:r>
          </a:p>
          <a:p>
            <a:r>
              <a:rPr lang="en-GB" altLang="en-US" sz="1800" dirty="0">
                <a:latin typeface="Cambria" panose="02040503050406030204" pitchFamily="18" charset="0"/>
              </a:rPr>
              <a:t>Kirk, G.S, J.E., Raven, </a:t>
            </a:r>
            <a:r>
              <a:rPr lang="en-GB" altLang="en-US" sz="1800" dirty="0" err="1">
                <a:latin typeface="Cambria" panose="02040503050406030204" pitchFamily="18" charset="0"/>
              </a:rPr>
              <a:t>M.Schofield</a:t>
            </a:r>
            <a:r>
              <a:rPr lang="en-GB" altLang="en-US" sz="1800" dirty="0">
                <a:latin typeface="Cambria" panose="02040503050406030204" pitchFamily="18" charset="0"/>
              </a:rPr>
              <a:t>, </a:t>
            </a:r>
            <a:r>
              <a:rPr lang="en-GB" altLang="en-US" sz="1800" i="1" dirty="0">
                <a:latin typeface="Cambria" panose="02040503050406030204" pitchFamily="18" charset="0"/>
              </a:rPr>
              <a:t>The </a:t>
            </a:r>
            <a:r>
              <a:rPr lang="en-GB" altLang="en-US" sz="1800" i="1" dirty="0" err="1">
                <a:latin typeface="Cambria" panose="02040503050406030204" pitchFamily="18" charset="0"/>
              </a:rPr>
              <a:t>Presocratic</a:t>
            </a:r>
            <a:r>
              <a:rPr lang="en-GB" altLang="en-US" sz="1800" i="1" dirty="0">
                <a:latin typeface="Cambria" panose="02040503050406030204" pitchFamily="18" charset="0"/>
              </a:rPr>
              <a:t> Philosophers</a:t>
            </a:r>
            <a:r>
              <a:rPr lang="en-GB" altLang="en-US" sz="1800" dirty="0">
                <a:latin typeface="Cambria" panose="02040503050406030204" pitchFamily="18" charset="0"/>
              </a:rPr>
              <a:t>, 2nd edition, Cambridge: Cambridge University Press 1983, Chap. 1, pp. 7-74. CLA PDF ON MOODLE</a:t>
            </a:r>
          </a:p>
          <a:p>
            <a:pPr>
              <a:buNone/>
            </a:pPr>
            <a:r>
              <a:rPr lang="en-GB" altLang="en-US" b="1" dirty="0">
                <a:latin typeface="Cambria" panose="02040503050406030204" pitchFamily="18" charset="0"/>
              </a:rPr>
              <a:t> </a:t>
            </a:r>
            <a:r>
              <a:rPr lang="en-GB" altLang="en-US" b="1" u="sng" dirty="0">
                <a:latin typeface="Cambria" panose="02040503050406030204" pitchFamily="18" charset="0"/>
              </a:rPr>
              <a:t>AND SEARCH JSTOR and the University Library</a:t>
            </a:r>
            <a:endParaRPr lang="en-GB" altLang="en-US" u="sng" dirty="0">
              <a:latin typeface="Cambria" panose="02040503050406030204" pitchFamily="18" charset="0"/>
            </a:endParaRPr>
          </a:p>
          <a:p>
            <a:endParaRPr lang="en-GB" altLang="en-US" dirty="0"/>
          </a:p>
        </p:txBody>
      </p:sp>
      <p:pic>
        <p:nvPicPr>
          <p:cNvPr id="29700" name="Picture 4" descr="C:\Users\Liz\Dropbox\SEAC 2016\Artwork\UWTSD Logo_200dpi.jpg">
            <a:extLst>
              <a:ext uri="{FF2B5EF4-FFF2-40B4-BE49-F238E27FC236}">
                <a16:creationId xmlns:a16="http://schemas.microsoft.com/office/drawing/2014/main" id="{69096CF0-0F7F-4305-AE82-56F6C468BA6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15213" y="260648"/>
            <a:ext cx="1728787"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2931</TotalTime>
  <Words>4157</Words>
  <Application>Microsoft Office PowerPoint</Application>
  <PresentationFormat>On-screen Show (4:3)</PresentationFormat>
  <Paragraphs>274</Paragraphs>
  <Slides>31</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31</vt:i4>
      </vt:variant>
    </vt:vector>
  </HeadingPairs>
  <TitlesOfParts>
    <vt:vector size="35" baseType="lpstr">
      <vt:lpstr>Arial</vt:lpstr>
      <vt:lpstr>Calibri</vt:lpstr>
      <vt:lpstr>Cambria</vt:lpstr>
      <vt:lpstr>Office Theme</vt:lpstr>
      <vt:lpstr>Plato and the Stoics Foundations module week 2</vt:lpstr>
      <vt:lpstr>This seminar</vt:lpstr>
      <vt:lpstr>Why are the Greeks important?</vt:lpstr>
      <vt:lpstr>Greek Philosophy </vt:lpstr>
      <vt:lpstr>Importance: why study Plato? 1</vt:lpstr>
      <vt:lpstr>Plato and the Greek world</vt:lpstr>
      <vt:lpstr>Plato and Source Problems</vt:lpstr>
      <vt:lpstr>Plato: Key Ideas and Texts</vt:lpstr>
      <vt:lpstr>Plato on the Planets</vt:lpstr>
      <vt:lpstr>Plato on the Soul</vt:lpstr>
      <vt:lpstr>Plato: the individual soul and the stars</vt:lpstr>
      <vt:lpstr>Plato: the soul and wisdom</vt:lpstr>
      <vt:lpstr>Plato: better and worse births</vt:lpstr>
      <vt:lpstr>Plato: Implications for Cosmology and Astronomy</vt:lpstr>
      <vt:lpstr>Implications for Astrology</vt:lpstr>
      <vt:lpstr>Stoicism</vt:lpstr>
      <vt:lpstr>Stoicism</vt:lpstr>
      <vt:lpstr>PowerPoint Presentation</vt:lpstr>
      <vt:lpstr>The Stoic Soul</vt:lpstr>
      <vt:lpstr>Understanding Stoic freedom</vt:lpstr>
      <vt:lpstr>Neoplatonism</vt:lpstr>
      <vt:lpstr>History and significance: transmission to the modern West</vt:lpstr>
      <vt:lpstr>The legacy</vt:lpstr>
      <vt:lpstr>The legacy in modern esotericism:Plato</vt:lpstr>
      <vt:lpstr>The legacy in modern astrology and esotericism: stoic?</vt:lpstr>
      <vt:lpstr>The Legacy – Plato? A self outside the birth chart?</vt:lpstr>
      <vt:lpstr>A modern perspective Dane Rudhyar: The Birth Chart</vt:lpstr>
      <vt:lpstr> The Legacy: Archetypal Psychology </vt:lpstr>
      <vt:lpstr>The Legacy: Pure Maths and Theoretical Physics</vt:lpstr>
      <vt:lpstr>Conclusion</vt:lpstr>
      <vt:lpstr>Reading: on Moodle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Nick</dc:creator>
  <cp:lastModifiedBy>Nicholas Campion</cp:lastModifiedBy>
  <cp:revision>325</cp:revision>
  <dcterms:created xsi:type="dcterms:W3CDTF">2012-02-13T14:20:44Z</dcterms:created>
  <dcterms:modified xsi:type="dcterms:W3CDTF">2021-08-19T14:48:50Z</dcterms:modified>
</cp:coreProperties>
</file>