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CD0FD-6699-411B-A2F7-C7A66E8E0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99393-5A08-4BF4-AEE3-CDDDA2B5EA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EA0BC-82B8-438F-B6DC-1C6C73474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DC8DF-8FA8-4C38-BD3D-8B3E84AA1F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9E7C41-89B2-439A-AF66-0B48A572C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88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D098F-3458-4EB3-BEE6-4CF078A83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355EE-4442-4D31-821B-7F85896FFF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EA3159-542F-4B7F-9FC2-E596F5F0D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654481-59E4-45D1-BD26-919D5F646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1B1A4-2B41-4C12-8ED2-E8F0C6F46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124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45353-22FC-4833-BCF2-0892038EA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A6F8A-15CE-40C0-BBD2-43990CA3E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5112A-8ED0-44B5-A8BB-080D5387D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AD124-2AE2-40DF-87FA-D073C5275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7123A-703F-4E56-B283-213245D40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56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70483-0C2D-4CA7-A33B-89395EFEA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09609-3CC0-425A-A379-8D128F8117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4E9E0-327B-4D06-9B00-CF9AE642C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83786B-92F6-4BBB-92F7-4D50CE3F2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7D5C8-6DEF-428E-8881-CD6CDA19A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B2AE5-C528-4CA7-A1A7-6D10D9B0B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692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A9FEE-E5F9-483D-BACB-E9269ED5F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725207-4D8C-4108-A67C-AE831FBA7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4212FB-8FC4-47B7-B996-6B2B8859B2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2D0874-97A8-455E-8E75-CCA622D1FF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C5B3CC-ACEE-4F5A-AF75-16C6E9D3D9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1FCC02-30E1-4180-9D39-23B9BA0BC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B8C847-01D2-401E-B604-93F8146C5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6C74B8-3B80-401D-A0E3-0DBFE6DFD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14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975CD-9323-4F92-A59D-845E7443E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236554-0305-485D-9BF9-7600A22E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0D97CD-9CC6-4820-BA39-69CA3B8A4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FE7961-762D-4B4B-9A45-7509B4368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332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97E621-DCDA-4DEC-A7F9-C931FACCF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749C9A-7B7C-430F-8E0A-A33698E95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948BE6-218B-4E87-9AC5-B6CE0380D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660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F1448-EF62-408A-AF05-B3075EF93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FD497-0D76-474E-B9F7-41CD84F4FF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FAD39-2104-49C2-9AE9-7B3BE9E25A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EE687-226B-4556-BC4F-46931C1A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22CDA-A73F-4BB0-B9AC-A6AB9F23E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71BA19-6CEB-4D78-B564-EC25E9F051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5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81E04-31DE-453A-9912-5D3D67313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34130D-E5DE-4B12-80FA-583B56714F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9EC901-0228-45B6-83BC-FD1249036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BDE43-D285-4221-B315-2CBF9CDCC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A68688-DA74-4D5D-8FA4-7147559D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1392D0-4E5F-460F-8676-86FE1B352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4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9F9D3-A1A8-467D-9DA6-928AE9598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CB5C67-4151-4877-8F2A-97D27A98A6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C3B7F-D958-414E-A0AA-187C39941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D0DBE-26F1-4860-A3A9-35D856FFC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CB359-4E0D-4E67-9F0D-5D085727E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92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B48BF7-8F6E-4598-9455-825BCA56F9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6575A6-6B28-4DCC-A31F-F8B0E41BF2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A6586-0486-4C05-AF4F-1FAE277075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E059B-F217-4F88-843B-E460E496C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1827D-9D53-47AE-8581-B1FE9BF19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76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98F71D-7796-40CD-AC9C-213984EAA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FAE72-CBBB-4BB3-A9DD-9EDC3249F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79577-BDBD-41F4-830A-666C1CE9F2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1AFBF-0962-4A1C-BD1F-7D7A16C2B058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B79E31-357A-48D5-B23A-BA077CAC18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94FF7B-DB60-48B5-A820-75AEC7FF2D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5B346-32C5-4555-8EB1-10045A8D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955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31094-D2EE-4413-ACB4-EABD159445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Z specification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E1CE50-C3E3-4899-99EC-54CB918DB2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Formal Methods</a:t>
            </a:r>
          </a:p>
        </p:txBody>
      </p:sp>
    </p:spTree>
    <p:extLst>
      <p:ext uri="{BB962C8B-B14F-4D97-AF65-F5344CB8AC3E}">
        <p14:creationId xmlns:p14="http://schemas.microsoft.com/office/powerpoint/2010/main" val="2307596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01510-48F1-4A0F-931D-7A3AC7F3B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Overview of using Z to define a software specification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7C1AE-A5B5-44C2-A10D-3E539406F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Recall that a Z specification interleaves natural language descriptions of the system with formal statements written in Z notation which are contained in modules called schema. A Z specification begins with a written introduction.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Then we define variables that give the system its </a:t>
            </a:r>
            <a:r>
              <a:rPr lang="en-GB" b="1" i="1" u="sng" dirty="0"/>
              <a:t>state </a:t>
            </a:r>
            <a:r>
              <a:rPr lang="en-GB" dirty="0"/>
              <a:t>and any </a:t>
            </a:r>
            <a:r>
              <a:rPr lang="en-GB" b="1" i="1" u="sng" dirty="0"/>
              <a:t>invariant</a:t>
            </a:r>
            <a:r>
              <a:rPr lang="en-GB" dirty="0"/>
              <a:t> properties relating to those variables.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 then define an operation to initialize these variables which has the effect of defining the </a:t>
            </a:r>
            <a:r>
              <a:rPr lang="en-GB" b="1" i="1" u="sng" dirty="0"/>
              <a:t>initial state </a:t>
            </a:r>
            <a:r>
              <a:rPr lang="en-GB" dirty="0"/>
              <a:t>of the system.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 then define </a:t>
            </a:r>
            <a:r>
              <a:rPr lang="en-GB" b="1" i="1" u="sng" dirty="0"/>
              <a:t>operations</a:t>
            </a:r>
            <a:r>
              <a:rPr lang="en-GB" dirty="0"/>
              <a:t> that </a:t>
            </a:r>
            <a:r>
              <a:rPr lang="en-GB" b="1" i="1" u="sng" dirty="0"/>
              <a:t>change</a:t>
            </a:r>
            <a:r>
              <a:rPr lang="en-GB" dirty="0"/>
              <a:t> the state of the system whilst keeping the invariant properties of the system unchanged.  Finding invariants is an important part of the formal specification.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We might also define </a:t>
            </a:r>
            <a:r>
              <a:rPr lang="en-GB" b="1" i="1" u="sng" dirty="0"/>
              <a:t>enquiries</a:t>
            </a:r>
            <a:r>
              <a:rPr lang="en-GB" dirty="0"/>
              <a:t> that report back information concerning the system.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680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3AA9A-3732-45F6-9BAA-A58C7BE5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follows shows the development of a formal specification using Z notation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FDD87-A938-4BBD-9A29-EBDADB33C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93227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/>
              <a:t>Schema overview</a:t>
            </a:r>
          </a:p>
          <a:p>
            <a:r>
              <a:rPr lang="en-GB" dirty="0"/>
              <a:t>A schema is a graphical format that is useful in mathematically defining some aspect of the system: its state, invariants, initialisation, operations and enquiries.</a:t>
            </a:r>
          </a:p>
          <a:p>
            <a:r>
              <a:rPr lang="en-GB" dirty="0"/>
              <a:t>Here’s an example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C16DF6-60EF-4BA2-8FB5-FB0BFD81E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4272237"/>
            <a:ext cx="10191415" cy="2446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27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6E76A7-18B1-46A8-82DD-B0ED373C3DC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2103921"/>
                <a:ext cx="10515600" cy="4351338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The schema’s name is </a:t>
                </a:r>
                <a:r>
                  <a:rPr lang="en-GB" i="1" dirty="0"/>
                  <a:t>Date</a:t>
                </a:r>
              </a:p>
              <a:p>
                <a:r>
                  <a:rPr lang="en-GB" dirty="0"/>
                  <a:t>It declares 2 variables </a:t>
                </a:r>
                <a:r>
                  <a:rPr lang="en-GB" i="1" dirty="0"/>
                  <a:t>month </a:t>
                </a:r>
                <a:r>
                  <a:rPr lang="en-GB" dirty="0"/>
                  <a:t>of type Month and</a:t>
                </a:r>
                <a:r>
                  <a:rPr lang="en-GB" i="1" dirty="0"/>
                  <a:t> day.  </a:t>
                </a:r>
                <a:r>
                  <a:rPr lang="en-GB" dirty="0"/>
                  <a:t>Z’s one and only predefined integer type is assumed.  The schema contains a constraining predicate which states that there are 30 days in the months </a:t>
                </a:r>
                <a:r>
                  <a:rPr lang="en-GB" dirty="0" err="1"/>
                  <a:t>sep</a:t>
                </a:r>
                <a:r>
                  <a:rPr lang="en-GB" dirty="0"/>
                  <a:t>, </a:t>
                </a:r>
                <a:r>
                  <a:rPr lang="en-GB" dirty="0" err="1"/>
                  <a:t>apr</a:t>
                </a:r>
                <a:r>
                  <a:rPr lang="en-GB" dirty="0"/>
                  <a:t>, </a:t>
                </a:r>
                <a:r>
                  <a:rPr lang="en-GB" dirty="0" err="1"/>
                  <a:t>jun</a:t>
                </a:r>
                <a:r>
                  <a:rPr lang="en-GB" dirty="0"/>
                  <a:t> and </a:t>
                </a:r>
                <a:r>
                  <a:rPr lang="en-GB" dirty="0" err="1"/>
                  <a:t>nov</a:t>
                </a:r>
                <a:r>
                  <a:rPr lang="en-GB" dirty="0"/>
                  <a:t> and 29 or less in </a:t>
                </a:r>
                <a:r>
                  <a:rPr lang="en-GB" dirty="0" err="1"/>
                  <a:t>feb.</a:t>
                </a:r>
                <a:r>
                  <a:rPr lang="en-GB" dirty="0"/>
                  <a:t>  Note that conjunctions of predicates can sit on separate lines without the need for the conjunction (and) operator.</a:t>
                </a:r>
              </a:p>
              <a:p>
                <a:r>
                  <a:rPr lang="en-GB" dirty="0"/>
                  <a:t>We could also write it in linear form:   </a:t>
                </a:r>
              </a:p>
              <a:p>
                <a:pPr marL="0" indent="0">
                  <a:buNone/>
                </a:pPr>
                <a:r>
                  <a:rPr lang="en-GB" sz="2200" dirty="0"/>
                  <a:t>[</a:t>
                </a:r>
                <a:r>
                  <a:rPr lang="en-GB" sz="2200" dirty="0" err="1"/>
                  <a:t>month:Month</a:t>
                </a:r>
                <a:r>
                  <a:rPr lang="en-GB" sz="2200" dirty="0"/>
                  <a:t>; </a:t>
                </a:r>
                <a:r>
                  <a:rPr lang="en-GB" sz="2200" dirty="0" err="1"/>
                  <a:t>day:Day</a:t>
                </a:r>
                <a:r>
                  <a:rPr lang="en-GB" sz="2200" dirty="0"/>
                  <a:t>|(month</a:t>
                </a:r>
                <a14:m>
                  <m:oMath xmlns:m="http://schemas.openxmlformats.org/officeDocument/2006/math">
                    <m:r>
                      <a:rPr lang="en-GB" sz="2200" i="1">
                        <a:latin typeface="Cambria Math" panose="02040503050406030204" pitchFamily="18" charset="0"/>
                      </a:rPr>
                      <m:t>∈</m:t>
                    </m:r>
                  </m:oMath>
                </a14:m>
                <a:r>
                  <a:rPr lang="en-GB" sz="2200" dirty="0"/>
                  <a:t>{</a:t>
                </a:r>
                <a:r>
                  <a:rPr lang="en-GB" sz="2200" dirty="0" err="1"/>
                  <a:t>sep,apr,jun,nov</a:t>
                </a:r>
                <a:r>
                  <a:rPr lang="en-GB" sz="2200" dirty="0"/>
                  <a:t>}</a:t>
                </a:r>
                <a:r>
                  <a:rPr lang="en-GB" sz="2200" b="1" dirty="0"/>
                  <a:t> ⇒</a:t>
                </a:r>
                <a:r>
                  <a:rPr lang="en-GB" sz="2200" dirty="0"/>
                  <a:t>day=30) </a:t>
                </a:r>
                <a:r>
                  <a:rPr lang="en-GB" sz="2200" b="1" dirty="0"/>
                  <a:t>∧(month=</a:t>
                </a:r>
                <a:r>
                  <a:rPr lang="en-GB" sz="2200" b="1" dirty="0" err="1"/>
                  <a:t>feb</a:t>
                </a:r>
                <a:r>
                  <a:rPr lang="en-GB" sz="2200" b="1" dirty="0"/>
                  <a:t> ⇒day </a:t>
                </a:r>
                <a:r>
                  <a:rPr lang="en-GB" sz="2200" dirty="0"/>
                  <a:t>≤ 29)]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16E76A7-18B1-46A8-82DD-B0ED373C3DC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2103921"/>
                <a:ext cx="10515600" cy="4351338"/>
              </a:xfrm>
              <a:blipFill>
                <a:blip r:embed="rId2"/>
                <a:stretch>
                  <a:fillRect l="-1043" t="-2241" r="-2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0A791DC-9BD2-4910-B61C-2C730E5DC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02741"/>
            <a:ext cx="7086296" cy="1701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8104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AFEA7-5429-4601-99D6-8CCBBBBAC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general a schema has the format: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And in linear form it is:-</a:t>
            </a:r>
          </a:p>
          <a:p>
            <a:pPr marL="0" indent="0">
              <a:buNone/>
            </a:pPr>
            <a:r>
              <a:rPr lang="en-GB" b="1" dirty="0" err="1"/>
              <a:t>SchemaName</a:t>
            </a:r>
            <a:r>
              <a:rPr lang="en-GB" b="1" dirty="0"/>
              <a:t>==[</a:t>
            </a:r>
            <a:r>
              <a:rPr lang="en-GB" b="1" dirty="0" err="1"/>
              <a:t>Declarations|Predicate</a:t>
            </a:r>
            <a:r>
              <a:rPr lang="en-GB" b="1" dirty="0"/>
              <a:t>]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EE6D64-9D4D-43DD-95B5-488A5ADFB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252334"/>
            <a:ext cx="9622178" cy="151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927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A6C24-C3E8-4771-8669-C244D60B9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765" y="365125"/>
            <a:ext cx="10515600" cy="1325563"/>
          </a:xfrm>
        </p:spPr>
        <p:txBody>
          <a:bodyPr/>
          <a:lstStyle/>
          <a:p>
            <a:r>
              <a:rPr lang="en-GB" b="1" dirty="0"/>
              <a:t>Scope of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9C634-D2F4-4EF0-915D-CDD1A688D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schema’s variables are </a:t>
            </a:r>
            <a:r>
              <a:rPr lang="en-GB" b="1" dirty="0"/>
              <a:t>local</a:t>
            </a:r>
            <a:r>
              <a:rPr lang="en-GB" dirty="0"/>
              <a:t> to the schema.</a:t>
            </a:r>
          </a:p>
          <a:p>
            <a:r>
              <a:rPr lang="en-GB" dirty="0"/>
              <a:t>Global variables can be defined in an axiomatic  definition simply as:-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 if the definition has a predicate then:-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55AC8A-4E62-4477-883A-5EFDDB8A8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330" y="3821533"/>
            <a:ext cx="1995400" cy="11425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A89F9C3-1F4A-40D4-BDA3-203363D0CD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330" y="2720528"/>
            <a:ext cx="1995400" cy="631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341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4329-CAC1-4A2A-B998-694038A56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4238"/>
            <a:ext cx="10515600" cy="135765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For Example, the global variable </a:t>
            </a:r>
            <a:r>
              <a:rPr lang="en-GB" sz="4000" dirty="0" err="1"/>
              <a:t>potatoesInABag</a:t>
            </a:r>
            <a:r>
              <a:rPr lang="en-GB" sz="4000" dirty="0"/>
              <a:t> can be declared globally and also limited to between 5 and 50 and later used in one or more schemas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03814-BFDF-4200-A489-CB9577CF34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525216"/>
            <a:ext cx="8932884" cy="29876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B4E639-1D96-4CF6-A7BE-75AE7B5D22C5}"/>
              </a:ext>
            </a:extLst>
          </p:cNvPr>
          <p:cNvSpPr txBox="1"/>
          <p:nvPr/>
        </p:nvSpPr>
        <p:spPr>
          <a:xfrm>
            <a:off x="838200" y="5883965"/>
            <a:ext cx="109827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Note the # operator.  It returns the number of elements in a set.</a:t>
            </a:r>
          </a:p>
        </p:txBody>
      </p:sp>
    </p:spTree>
    <p:extLst>
      <p:ext uri="{BB962C8B-B14F-4D97-AF65-F5344CB8AC3E}">
        <p14:creationId xmlns:p14="http://schemas.microsoft.com/office/powerpoint/2010/main" val="2086481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94742-D1CE-4E98-B805-685976061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60092"/>
          </a:xfrm>
        </p:spPr>
        <p:txBody>
          <a:bodyPr/>
          <a:lstStyle/>
          <a:p>
            <a:r>
              <a:rPr lang="en-GB" b="1" dirty="0"/>
              <a:t>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3A29F-F97F-4D0F-9BE0-807F5A898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1296"/>
            <a:ext cx="10515600" cy="581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Variable Types are defined using sets.</a:t>
            </a:r>
          </a:p>
          <a:p>
            <a:pPr marL="0" indent="0">
              <a:buNone/>
            </a:pPr>
            <a:r>
              <a:rPr lang="en-GB" sz="2400" dirty="0"/>
              <a:t>There are two types of type:-</a:t>
            </a:r>
          </a:p>
          <a:p>
            <a:pPr marL="0" indent="0">
              <a:buNone/>
            </a:pPr>
            <a:r>
              <a:rPr lang="en-GB" sz="2400" b="1" dirty="0"/>
              <a:t>A basic type</a:t>
            </a:r>
          </a:p>
          <a:p>
            <a:r>
              <a:rPr lang="en-GB" sz="2400" dirty="0"/>
              <a:t>This is a set </a:t>
            </a:r>
          </a:p>
          <a:p>
            <a:r>
              <a:rPr lang="en-GB" sz="2400" dirty="0"/>
              <a:t>A basic type is declared without considering how the elements are represented</a:t>
            </a:r>
          </a:p>
          <a:p>
            <a:r>
              <a:rPr lang="en-GB" sz="2400" dirty="0"/>
              <a:t>Write its name in square brackets and follow with a comment describing it, for example, </a:t>
            </a:r>
            <a:r>
              <a:rPr lang="en-GB" dirty="0"/>
              <a:t>[POTATO]   the set of all potatoes</a:t>
            </a:r>
          </a:p>
          <a:p>
            <a:r>
              <a:rPr lang="en-GB" dirty="0"/>
              <a:t>Note the capitalisation and the singular noun.</a:t>
            </a:r>
          </a:p>
          <a:p>
            <a:r>
              <a:rPr lang="en-GB" dirty="0"/>
              <a:t>Several can be given on one line, for example  [POTATO,PEA]</a:t>
            </a:r>
          </a:p>
          <a:p>
            <a:pPr marL="0" indent="0">
              <a:buNone/>
            </a:pPr>
            <a:r>
              <a:rPr lang="en-GB" b="1" dirty="0"/>
              <a:t>A free type</a:t>
            </a:r>
          </a:p>
          <a:p>
            <a:r>
              <a:rPr lang="en-GB" dirty="0"/>
              <a:t>We can use a free type to list identifiers of its elements, for example,</a:t>
            </a:r>
          </a:p>
          <a:p>
            <a:pPr marL="0" indent="0">
              <a:buNone/>
            </a:pPr>
            <a:r>
              <a:rPr lang="en-GB" dirty="0"/>
              <a:t>	FREEPOTATO::= </a:t>
            </a:r>
            <a:r>
              <a:rPr lang="en-GB" dirty="0" err="1"/>
              <a:t>onePotato|twoPotato|threePotato</a:t>
            </a:r>
            <a:endParaRPr lang="en-GB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78477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78EEF-3F87-40F3-9B37-60DD1F25D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Declaring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79B51-3CF8-4C29-93C1-88F2B75DEC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variable needs to be given a type.</a:t>
            </a:r>
          </a:p>
          <a:p>
            <a:r>
              <a:rPr lang="en-GB" dirty="0"/>
              <a:t>A variable that will have just one value is declared as follows,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varName:type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 example, </a:t>
            </a:r>
            <a:r>
              <a:rPr lang="en-GB" dirty="0" err="1"/>
              <a:t>myFavoritePotato</a:t>
            </a:r>
            <a:r>
              <a:rPr lang="en-GB" dirty="0"/>
              <a:t>: FREEPOTATO</a:t>
            </a:r>
          </a:p>
          <a:p>
            <a:r>
              <a:rPr lang="en-GB" dirty="0"/>
              <a:t>As with sets we can use curly brackets to list the elements of a set</a:t>
            </a:r>
          </a:p>
          <a:p>
            <a:pPr marL="0" indent="0">
              <a:buNone/>
            </a:pPr>
            <a:r>
              <a:rPr lang="en-GB" dirty="0"/>
              <a:t>The values of a set can be listed using braces as usual, for example,</a:t>
            </a:r>
          </a:p>
          <a:p>
            <a:pPr marL="0" indent="0">
              <a:buNone/>
            </a:pPr>
            <a:r>
              <a:rPr lang="en-GB" dirty="0"/>
              <a:t>lunch={</a:t>
            </a:r>
            <a:r>
              <a:rPr lang="en-GB" dirty="0" err="1"/>
              <a:t>onePotato,twoPotato</a:t>
            </a: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799255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FD2EA-8739-4DDF-86BB-F8774EAE8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2633"/>
            <a:ext cx="10515600" cy="58943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Whenever you declare a variable that has a type which is a set of elements then that variable’s type is a </a:t>
            </a:r>
            <a:r>
              <a:rPr lang="en-GB" b="1" i="1" u="sng" dirty="0"/>
              <a:t>powerset</a:t>
            </a:r>
            <a:r>
              <a:rPr lang="en-GB" dirty="0"/>
              <a:t> of the type of elements. </a:t>
            </a:r>
          </a:p>
          <a:p>
            <a:r>
              <a:rPr lang="en-GB" dirty="0"/>
              <a:t>Recall, The ℙ symbol stands for powerset. So</a:t>
            </a:r>
          </a:p>
          <a:p>
            <a:r>
              <a:rPr lang="en-GB" dirty="0"/>
              <a:t>ℙFREEPOTATO ={ ∅, {</a:t>
            </a:r>
            <a:r>
              <a:rPr lang="en-GB" dirty="0" err="1"/>
              <a:t>onePotato</a:t>
            </a:r>
            <a:r>
              <a:rPr lang="en-GB" dirty="0"/>
              <a:t>}, {</a:t>
            </a:r>
            <a:r>
              <a:rPr lang="en-GB" dirty="0" err="1"/>
              <a:t>twoPotato</a:t>
            </a:r>
            <a:r>
              <a:rPr lang="en-GB" dirty="0"/>
              <a:t>}, {</a:t>
            </a:r>
            <a:r>
              <a:rPr lang="en-GB" dirty="0" err="1"/>
              <a:t>threePotato</a:t>
            </a:r>
            <a:r>
              <a:rPr lang="en-GB" dirty="0"/>
              <a:t>},{</a:t>
            </a:r>
            <a:r>
              <a:rPr lang="en-GB" dirty="0" err="1"/>
              <a:t>onePotato</a:t>
            </a:r>
            <a:r>
              <a:rPr lang="en-GB" dirty="0"/>
              <a:t>, </a:t>
            </a:r>
            <a:r>
              <a:rPr lang="en-GB" dirty="0" err="1"/>
              <a:t>twoPotato</a:t>
            </a:r>
            <a:r>
              <a:rPr lang="en-GB" dirty="0"/>
              <a:t>}, {</a:t>
            </a:r>
            <a:r>
              <a:rPr lang="en-GB" dirty="0" err="1"/>
              <a:t>onePotato</a:t>
            </a:r>
            <a:r>
              <a:rPr lang="en-GB" dirty="0"/>
              <a:t>, </a:t>
            </a:r>
            <a:r>
              <a:rPr lang="en-GB" dirty="0" err="1"/>
              <a:t>threePotato</a:t>
            </a:r>
            <a:r>
              <a:rPr lang="en-GB" dirty="0"/>
              <a:t>}, {</a:t>
            </a:r>
            <a:r>
              <a:rPr lang="en-GB" dirty="0" err="1"/>
              <a:t>twoPotato</a:t>
            </a:r>
            <a:r>
              <a:rPr lang="en-GB" dirty="0"/>
              <a:t>, </a:t>
            </a:r>
            <a:r>
              <a:rPr lang="en-GB" dirty="0" err="1"/>
              <a:t>threePotato</a:t>
            </a:r>
            <a:r>
              <a:rPr lang="en-GB" dirty="0"/>
              <a:t> }, {</a:t>
            </a:r>
            <a:r>
              <a:rPr lang="en-GB" dirty="0" err="1"/>
              <a:t>onePotato</a:t>
            </a:r>
            <a:r>
              <a:rPr lang="en-GB" dirty="0"/>
              <a:t>, </a:t>
            </a:r>
            <a:r>
              <a:rPr lang="en-GB" dirty="0" err="1"/>
              <a:t>twoPotato</a:t>
            </a:r>
            <a:r>
              <a:rPr lang="en-GB" dirty="0"/>
              <a:t>, </a:t>
            </a:r>
            <a:r>
              <a:rPr lang="en-GB" dirty="0" err="1"/>
              <a:t>threePotato</a:t>
            </a:r>
            <a:r>
              <a:rPr lang="en-GB" dirty="0"/>
              <a:t>} }</a:t>
            </a:r>
          </a:p>
          <a:p>
            <a:r>
              <a:rPr lang="en-GB" dirty="0"/>
              <a:t>The size of any powerset of S =  2</a:t>
            </a:r>
            <a:r>
              <a:rPr lang="en-GB" baseline="30000" dirty="0"/>
              <a:t>#S </a:t>
            </a:r>
            <a:r>
              <a:rPr lang="en-GB" dirty="0"/>
              <a:t>  for any set S</a:t>
            </a:r>
          </a:p>
          <a:p>
            <a:r>
              <a:rPr lang="en-GB" b="1" i="1" u="sng" dirty="0"/>
              <a:t>Whenever we declare a variable whose type is a set of elements then the type is the powerset of the type of its elements. For example, potatoes: ℙFREEPOTATO</a:t>
            </a:r>
          </a:p>
        </p:txBody>
      </p:sp>
    </p:spTree>
    <p:extLst>
      <p:ext uri="{BB962C8B-B14F-4D97-AF65-F5344CB8AC3E}">
        <p14:creationId xmlns:p14="http://schemas.microsoft.com/office/powerpoint/2010/main" val="400742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690</Words>
  <Application>Microsoft Office PowerPoint</Application>
  <PresentationFormat>Widescreen</PresentationFormat>
  <Paragraphs>56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Cambria Math</vt:lpstr>
      <vt:lpstr>Office Theme</vt:lpstr>
      <vt:lpstr>Z specification </vt:lpstr>
      <vt:lpstr>Overview of using Z to define a software specification document</vt:lpstr>
      <vt:lpstr>What follows shows the development of a formal specification using Z notation</vt:lpstr>
      <vt:lpstr>PowerPoint Presentation</vt:lpstr>
      <vt:lpstr>PowerPoint Presentation</vt:lpstr>
      <vt:lpstr>Scope of variables</vt:lpstr>
      <vt:lpstr>For Example, the global variable potatoesInABag can be declared globally and also limited to between 5 and 50 and later used in one or more schemas </vt:lpstr>
      <vt:lpstr>Types</vt:lpstr>
      <vt:lpstr>Declaring Variables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specification </dc:title>
  <dc:creator>Gordon Dickers</dc:creator>
  <cp:lastModifiedBy>Gordon Dickers</cp:lastModifiedBy>
  <cp:revision>23</cp:revision>
  <dcterms:created xsi:type="dcterms:W3CDTF">2018-03-01T12:30:19Z</dcterms:created>
  <dcterms:modified xsi:type="dcterms:W3CDTF">2018-03-04T17:26:24Z</dcterms:modified>
</cp:coreProperties>
</file>