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1"/>
  </p:notesMasterIdLst>
  <p:handoutMasterIdLst>
    <p:handoutMasterId r:id="rId32"/>
  </p:handoutMasterIdLst>
  <p:sldIdLst>
    <p:sldId id="286" r:id="rId2"/>
    <p:sldId id="256" r:id="rId3"/>
    <p:sldId id="288" r:id="rId4"/>
    <p:sldId id="258" r:id="rId5"/>
    <p:sldId id="257" r:id="rId6"/>
    <p:sldId id="291" r:id="rId7"/>
    <p:sldId id="270" r:id="rId8"/>
    <p:sldId id="263" r:id="rId9"/>
    <p:sldId id="264" r:id="rId10"/>
    <p:sldId id="277" r:id="rId11"/>
    <p:sldId id="280" r:id="rId12"/>
    <p:sldId id="259" r:id="rId13"/>
    <p:sldId id="290" r:id="rId14"/>
    <p:sldId id="292" r:id="rId15"/>
    <p:sldId id="312" r:id="rId16"/>
    <p:sldId id="293" r:id="rId17"/>
    <p:sldId id="294" r:id="rId18"/>
    <p:sldId id="295" r:id="rId19"/>
    <p:sldId id="309" r:id="rId20"/>
    <p:sldId id="310" r:id="rId21"/>
    <p:sldId id="303" r:id="rId22"/>
    <p:sldId id="313" r:id="rId23"/>
    <p:sldId id="307" r:id="rId24"/>
    <p:sldId id="305" r:id="rId25"/>
    <p:sldId id="308" r:id="rId26"/>
    <p:sldId id="298" r:id="rId27"/>
    <p:sldId id="299" r:id="rId28"/>
    <p:sldId id="300" r:id="rId29"/>
    <p:sldId id="289" r:id="rId30"/>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DDE4D7-7300-4E2C-B3E5-15BD775684FA}" v="52" dt="2021-12-02T13:10:21.604"/>
    <p1510:client id="{06F314AA-27CD-44F4-99C7-88241E6824BC}" v="229" dt="2021-11-07T19:01:47.028"/>
    <p1510:client id="{0950C7C1-4FAB-42A5-B8EC-6176AD5370CA}" v="19" dt="2021-11-07T14:43:20.143"/>
    <p1510:client id="{0A4ACFE1-9C45-488C-8C46-C9E680839D73}" v="192" dt="2021-12-11T09:02:41.920"/>
    <p1510:client id="{10635CAD-128E-473A-B3DF-62D52EC3B3E9}" v="55" dt="2021-11-30T11:46:41.490"/>
    <p1510:client id="{10C2E213-806F-4E25-B33F-A6B489E67868}" v="120" dt="2021-12-12T16:19:59.787"/>
    <p1510:client id="{128D03A6-E48B-4B81-908B-6FD817824DEE}" v="18" dt="2021-11-07T14:41:34.627"/>
    <p1510:client id="{13E97ABB-CD9F-480C-84DB-42324AC5EC9A}" v="800" dt="2021-11-14T19:06:00.825"/>
    <p1510:client id="{2A6DF97B-3A0A-435F-A43E-39EFD7DCDA96}" v="17" dt="2021-12-12T14:06:09.386"/>
    <p1510:client id="{338A7F58-A548-496C-86BE-3A9E40C5A5BC}" v="250" dt="2021-12-02T21:26:32.530"/>
    <p1510:client id="{4EDF31DF-BDB2-4115-B597-4E37008A93CD}" v="2069" dt="2021-11-07T22:49:26.171"/>
    <p1510:client id="{573561EF-87BB-45E4-9A1D-FE94208E27B7}" v="1" dt="2021-11-08T14:51:01.198"/>
    <p1510:client id="{6266124B-3F12-4449-9026-CA1CA22A62DD}" v="408" dt="2021-11-15T17:17:19.071"/>
    <p1510:client id="{63E9452D-0EEB-4784-8297-09D8BC05435A}" v="154" dt="2021-12-11T21:16:25.093"/>
    <p1510:client id="{6B2492A6-8543-4083-B25B-712EE0887476}" v="309" dt="2021-11-15T14:26:21.795"/>
    <p1510:client id="{6B9271AC-5E55-46C5-8121-E2FED3710A02}" v="198" dt="2021-11-08T16:39:41.180"/>
    <p1510:client id="{7931DF2C-4379-4734-B8D0-8B8F704CE007}" v="2" dt="2021-11-07T14:38:07.076"/>
    <p1510:client id="{8972D04C-FC84-4517-8ADE-4E127CDA2ACD}" v="2242" dt="2021-11-15T17:18:11.392"/>
    <p1510:client id="{A961D050-5470-4C8D-B616-9830004C74A0}" v="1" dt="2021-11-15T16:22:44.058"/>
    <p1510:client id="{AC6492EB-8387-4C6B-8B30-3BC530E4E025}" v="20" dt="2021-11-22T16:18:36.954"/>
    <p1510:client id="{AFE173DB-B3F0-492D-A470-349E5491182C}" v="3847" dt="2021-11-08T17:05:39.663"/>
    <p1510:client id="{B137122D-4056-4B10-BCCF-45290093A942}" v="5" dt="2021-11-07T21:10:07.929"/>
    <p1510:client id="{BFD592C6-B3A6-4928-B387-5F529444CA23}" v="377" dt="2021-12-12T16:00:22.316"/>
    <p1510:client id="{C38520A2-A11B-414D-96B9-83984583D6A3}" v="1" dt="2021-11-08T14:58:26.922"/>
    <p1510:client id="{C3B7ACA3-3EF9-4BBE-A1A2-2C5323590D72}" v="786" dt="2021-11-08T16:51:17.276"/>
    <p1510:client id="{DAAF2C2D-8897-4AE9-8EE5-31749744D5CD}" v="7" dt="2021-12-04T22:29:04.947"/>
    <p1510:client id="{EA6C2864-5A68-4E0C-B12B-44332335391F}" v="1018" dt="2021-12-10T01:45:23.980"/>
    <p1510:client id="{F2DAC843-0273-4901-94D9-495C5793292A}" v="8" dt="2021-12-11T21:18:55.618"/>
    <p1510:client id="{F52B1860-DC90-4650-A30B-2B6131782B7C}" v="84" dt="2021-11-08T16:49:30.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55635D-B205-4289-9A65-7EBE0AAD0227}"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FB110E2C-7685-46C2-B7B4-4E204C231AC4}">
      <dgm:prSet phldrT="[Text]" phldr="0"/>
      <dgm:spPr/>
      <dgm:t>
        <a:bodyPr/>
        <a:lstStyle/>
        <a:p>
          <a:pPr rtl="0"/>
          <a:r>
            <a:rPr lang="en-GB" b="1" dirty="0">
              <a:solidFill>
                <a:schemeClr val="tx1"/>
              </a:solidFill>
              <a:latin typeface="Arial"/>
              <a:cs typeface="Arial"/>
            </a:rPr>
            <a:t>Chief Executive Officer</a:t>
          </a:r>
          <a:r>
            <a:rPr lang="en-GB" dirty="0">
              <a:solidFill>
                <a:schemeClr val="tx1"/>
              </a:solidFill>
              <a:latin typeface="Arial"/>
              <a:cs typeface="Arial"/>
            </a:rPr>
            <a:t> </a:t>
          </a:r>
          <a:r>
            <a:rPr lang="en-GB" dirty="0">
              <a:latin typeface="Arial"/>
              <a:cs typeface="Arial"/>
            </a:rPr>
            <a:t>–Takes major decisions, delegates duties.</a:t>
          </a:r>
        </a:p>
      </dgm:t>
    </dgm:pt>
    <dgm:pt modelId="{FA08DFAC-D419-4260-9610-B82A5112E968}" type="parTrans" cxnId="{C0CA6ABC-A4A9-4527-BE5E-692034E4C02E}">
      <dgm:prSet/>
      <dgm:spPr/>
      <dgm:t>
        <a:bodyPr/>
        <a:lstStyle/>
        <a:p>
          <a:endParaRPr lang="en-GB"/>
        </a:p>
      </dgm:t>
    </dgm:pt>
    <dgm:pt modelId="{100CD854-23F5-4FED-976E-31EDA19F9384}" type="sibTrans" cxnId="{C0CA6ABC-A4A9-4527-BE5E-692034E4C02E}">
      <dgm:prSet/>
      <dgm:spPr/>
      <dgm:t>
        <a:bodyPr/>
        <a:lstStyle/>
        <a:p>
          <a:endParaRPr lang="en-GB"/>
        </a:p>
      </dgm:t>
    </dgm:pt>
    <dgm:pt modelId="{98CBBFFA-84C7-4A1A-9A63-8B766378D7AD}">
      <dgm:prSet phldrT="[Text]" phldr="0"/>
      <dgm:spPr/>
      <dgm:t>
        <a:bodyPr/>
        <a:lstStyle/>
        <a:p>
          <a:pPr algn="l"/>
          <a:r>
            <a:rPr lang="en-GB" b="1" dirty="0">
              <a:solidFill>
                <a:schemeClr val="tx1"/>
              </a:solidFill>
              <a:latin typeface="Arial"/>
              <a:cs typeface="Arial"/>
            </a:rPr>
            <a:t>Tailors</a:t>
          </a:r>
          <a:r>
            <a:rPr lang="en-GB" dirty="0">
              <a:latin typeface="Arial"/>
              <a:cs typeface="Arial"/>
            </a:rPr>
            <a:t>-Responsible for sewing clothes as instructed by the supervisor / fashion designer</a:t>
          </a:r>
        </a:p>
      </dgm:t>
    </dgm:pt>
    <dgm:pt modelId="{75B3D7E8-C073-4610-B6D2-E2F609F46C71}" type="parTrans" cxnId="{49D15F80-0590-4293-AF35-2F68528798E3}">
      <dgm:prSet/>
      <dgm:spPr/>
      <dgm:t>
        <a:bodyPr/>
        <a:lstStyle/>
        <a:p>
          <a:endParaRPr lang="en-GB"/>
        </a:p>
      </dgm:t>
    </dgm:pt>
    <dgm:pt modelId="{C64B6973-012E-4694-B6AC-295D618371BC}" type="sibTrans" cxnId="{49D15F80-0590-4293-AF35-2F68528798E3}">
      <dgm:prSet/>
      <dgm:spPr/>
      <dgm:t>
        <a:bodyPr/>
        <a:lstStyle/>
        <a:p>
          <a:endParaRPr lang="en-GB"/>
        </a:p>
      </dgm:t>
    </dgm:pt>
    <dgm:pt modelId="{FC503078-B2F1-421E-B7F1-4B714646400E}">
      <dgm:prSet phldr="0"/>
      <dgm:spPr/>
      <dgm:t>
        <a:bodyPr/>
        <a:lstStyle/>
        <a:p>
          <a:pPr rtl="0"/>
          <a:r>
            <a:rPr lang="en-GB" b="1" dirty="0">
              <a:solidFill>
                <a:schemeClr val="tx1"/>
              </a:solidFill>
              <a:latin typeface="Arial"/>
              <a:cs typeface="Arial"/>
            </a:rPr>
            <a:t>General manager</a:t>
          </a:r>
          <a:r>
            <a:rPr lang="en-GB" b="1" dirty="0">
              <a:latin typeface="Arial"/>
              <a:cs typeface="Arial"/>
            </a:rPr>
            <a:t> </a:t>
          </a:r>
          <a:r>
            <a:rPr lang="en-GB" dirty="0">
              <a:latin typeface="Arial"/>
              <a:cs typeface="Arial"/>
            </a:rPr>
            <a:t>– Builds company image by collaborating with customers, government, community organizations, and employees.</a:t>
          </a:r>
          <a:endParaRPr lang="en-US" dirty="0">
            <a:latin typeface="Arial"/>
            <a:cs typeface="Arial"/>
          </a:endParaRPr>
        </a:p>
      </dgm:t>
    </dgm:pt>
    <dgm:pt modelId="{E2A7155B-DD29-4393-A8C4-81D1E43F95DF}" type="parTrans" cxnId="{37E10D4B-8499-49EA-9664-9D43649B1B60}">
      <dgm:prSet/>
      <dgm:spPr/>
    </dgm:pt>
    <dgm:pt modelId="{430D4C8E-572C-440E-8303-AA968521723E}" type="sibTrans" cxnId="{37E10D4B-8499-49EA-9664-9D43649B1B60}">
      <dgm:prSet/>
      <dgm:spPr/>
    </dgm:pt>
    <dgm:pt modelId="{8512F7E5-2DD3-463B-BF0F-AA40283B26F3}">
      <dgm:prSet phldr="0"/>
      <dgm:spPr/>
      <dgm:t>
        <a:bodyPr/>
        <a:lstStyle/>
        <a:p>
          <a:pPr algn="l" rtl="0"/>
          <a:r>
            <a:rPr lang="en-GB" b="1" dirty="0">
              <a:solidFill>
                <a:schemeClr val="tx1"/>
              </a:solidFill>
              <a:latin typeface="Arial"/>
              <a:cs typeface="Arial"/>
            </a:rPr>
            <a:t>Human Resources and </a:t>
          </a:r>
          <a:r>
            <a:rPr lang="en-GB" b="0" dirty="0">
              <a:latin typeface="Arial"/>
              <a:cs typeface="Arial"/>
            </a:rPr>
            <a:t>-</a:t>
          </a:r>
          <a:r>
            <a:rPr lang="en-GB" dirty="0">
              <a:latin typeface="Arial"/>
              <a:cs typeface="Arial"/>
            </a:rPr>
            <a:t> Responsible for interviewing people, other administrative skills. </a:t>
          </a:r>
        </a:p>
      </dgm:t>
    </dgm:pt>
    <dgm:pt modelId="{DCF338C7-96E1-4130-A7BA-9ACD82FD849E}" type="parTrans" cxnId="{6545BC4E-1EC0-4624-A667-E71E3DC7DC5D}">
      <dgm:prSet/>
      <dgm:spPr/>
    </dgm:pt>
    <dgm:pt modelId="{27293FFE-F6A0-4F3F-8E9A-518815BFFCC5}" type="sibTrans" cxnId="{6545BC4E-1EC0-4624-A667-E71E3DC7DC5D}">
      <dgm:prSet/>
      <dgm:spPr/>
    </dgm:pt>
    <dgm:pt modelId="{5FD43EF5-4EF4-4A20-82C5-612D9F1F46C5}">
      <dgm:prSet phldr="0"/>
      <dgm:spPr/>
      <dgm:t>
        <a:bodyPr/>
        <a:lstStyle/>
        <a:p>
          <a:pPr algn="l" rtl="0"/>
          <a:r>
            <a:rPr lang="en-GB" b="1" dirty="0">
              <a:solidFill>
                <a:schemeClr val="tx1"/>
              </a:solidFill>
              <a:latin typeface="Arial"/>
              <a:cs typeface="Arial"/>
            </a:rPr>
            <a:t>Sales and Marketing Manager</a:t>
          </a:r>
          <a:r>
            <a:rPr lang="en-GB" dirty="0">
              <a:latin typeface="Arial"/>
              <a:cs typeface="Arial"/>
            </a:rPr>
            <a:t>-Makes sure to be up to date with the latest trends so that customers are interested in visiting the store.</a:t>
          </a:r>
        </a:p>
      </dgm:t>
    </dgm:pt>
    <dgm:pt modelId="{39615923-B330-4D3C-BE4D-0E6AB17D2383}" type="parTrans" cxnId="{78E37F08-AC38-4B82-8135-226DBAEF432C}">
      <dgm:prSet/>
      <dgm:spPr/>
    </dgm:pt>
    <dgm:pt modelId="{0A2C3FE9-08DC-483E-8E3E-D7FEAD469E3C}" type="sibTrans" cxnId="{78E37F08-AC38-4B82-8135-226DBAEF432C}">
      <dgm:prSet/>
      <dgm:spPr/>
    </dgm:pt>
    <dgm:pt modelId="{E1A5488B-B9F3-48CA-BD6A-3096B9532E73}">
      <dgm:prSet phldr="0"/>
      <dgm:spPr/>
      <dgm:t>
        <a:bodyPr/>
        <a:lstStyle/>
        <a:p>
          <a:pPr algn="l"/>
          <a:r>
            <a:rPr lang="en-GB" b="1" dirty="0">
              <a:solidFill>
                <a:schemeClr val="tx1"/>
              </a:solidFill>
              <a:latin typeface="Arial"/>
              <a:cs typeface="Arial"/>
            </a:rPr>
            <a:t>Accountant</a:t>
          </a:r>
          <a:r>
            <a:rPr lang="en-GB" b="0" dirty="0">
              <a:latin typeface="Arial"/>
              <a:cs typeface="Arial"/>
            </a:rPr>
            <a:t>-Receives</a:t>
          </a:r>
          <a:r>
            <a:rPr lang="en-GB" dirty="0">
              <a:latin typeface="Arial"/>
              <a:cs typeface="Arial"/>
            </a:rPr>
            <a:t> payments on behalf of the organization</a:t>
          </a:r>
          <a:endParaRPr lang="en-US" dirty="0">
            <a:latin typeface="Arial"/>
            <a:cs typeface="Arial"/>
          </a:endParaRPr>
        </a:p>
      </dgm:t>
    </dgm:pt>
    <dgm:pt modelId="{56C3A01D-F10A-4263-B4D6-6C65CB9DA85A}" type="parTrans" cxnId="{48497083-1D4B-41D0-AF36-17B6E1C16D45}">
      <dgm:prSet/>
      <dgm:spPr/>
    </dgm:pt>
    <dgm:pt modelId="{38A0326C-9246-4577-90A0-F0B0DCD24B31}" type="sibTrans" cxnId="{48497083-1D4B-41D0-AF36-17B6E1C16D45}">
      <dgm:prSet/>
      <dgm:spPr/>
    </dgm:pt>
    <dgm:pt modelId="{27EA2499-4178-4567-99F4-5A7A736953D1}">
      <dgm:prSet phldr="0"/>
      <dgm:spPr/>
      <dgm:t>
        <a:bodyPr/>
        <a:lstStyle/>
        <a:p>
          <a:pPr algn="l" rtl="0"/>
          <a:r>
            <a:rPr lang="en-GB" b="1" dirty="0">
              <a:solidFill>
                <a:schemeClr val="tx1"/>
              </a:solidFill>
              <a:latin typeface="Arial"/>
              <a:cs typeface="Arial"/>
            </a:rPr>
            <a:t>Fashion Designers</a:t>
          </a:r>
          <a:r>
            <a:rPr lang="en-GB" dirty="0">
              <a:latin typeface="Arial"/>
              <a:cs typeface="Arial"/>
            </a:rPr>
            <a:t>- Designs clothes to meet the latest trend</a:t>
          </a:r>
          <a:endParaRPr lang="en-US" dirty="0">
            <a:latin typeface="Arial"/>
            <a:cs typeface="Arial"/>
          </a:endParaRPr>
        </a:p>
      </dgm:t>
    </dgm:pt>
    <dgm:pt modelId="{49C532EB-A241-450E-8BCD-CBB3C48648F2}" type="parTrans" cxnId="{6E773AAB-F01F-4108-B7C7-116BED753ECA}">
      <dgm:prSet/>
      <dgm:spPr/>
    </dgm:pt>
    <dgm:pt modelId="{B32DDC74-97FE-459E-9201-36BE06355B6A}" type="sibTrans" cxnId="{6E773AAB-F01F-4108-B7C7-116BED753ECA}">
      <dgm:prSet/>
      <dgm:spPr/>
    </dgm:pt>
    <dgm:pt modelId="{F1662A66-2405-47B4-9F8F-09025FDD20EF}">
      <dgm:prSet phldr="0"/>
      <dgm:spPr/>
      <dgm:t>
        <a:bodyPr/>
        <a:lstStyle/>
        <a:p>
          <a:pPr algn="l" rtl="0"/>
          <a:r>
            <a:rPr lang="en-GB" b="1" dirty="0">
              <a:solidFill>
                <a:schemeClr val="tx1"/>
              </a:solidFill>
              <a:latin typeface="Arial"/>
              <a:cs typeface="Arial"/>
            </a:rPr>
            <a:t>Quality Control Officer</a:t>
          </a:r>
          <a:r>
            <a:rPr lang="en-GB" dirty="0">
              <a:latin typeface="Arial"/>
              <a:cs typeface="Arial"/>
            </a:rPr>
            <a:t>-Ensures the quality of the product line before being introduced to the sale system</a:t>
          </a:r>
        </a:p>
      </dgm:t>
    </dgm:pt>
    <dgm:pt modelId="{2CEF7F83-AD91-409F-A89E-BBCD636BB812}" type="parTrans" cxnId="{AF638110-6720-4ABB-B255-31E2EF33B76D}">
      <dgm:prSet/>
      <dgm:spPr/>
    </dgm:pt>
    <dgm:pt modelId="{628F4F73-3679-47ED-B92E-08C3226EFA5F}" type="sibTrans" cxnId="{AF638110-6720-4ABB-B255-31E2EF33B76D}">
      <dgm:prSet/>
      <dgm:spPr/>
    </dgm:pt>
    <dgm:pt modelId="{0E0B3DD4-1ECB-4C31-B6F2-2FC8E398F83E}" type="pres">
      <dgm:prSet presAssocID="{9C55635D-B205-4289-9A65-7EBE0AAD0227}" presName="Name0" presStyleCnt="0">
        <dgm:presLayoutVars>
          <dgm:dir/>
          <dgm:resizeHandles/>
        </dgm:presLayoutVars>
      </dgm:prSet>
      <dgm:spPr/>
    </dgm:pt>
    <dgm:pt modelId="{092106F5-63B3-423E-BEDE-EB0FA9AEB005}" type="pres">
      <dgm:prSet presAssocID="{FB110E2C-7685-46C2-B7B4-4E204C231AC4}" presName="compNode" presStyleCnt="0"/>
      <dgm:spPr/>
    </dgm:pt>
    <dgm:pt modelId="{0ED456B2-684D-47E8-B022-B4101EFD0DAC}" type="pres">
      <dgm:prSet presAssocID="{FB110E2C-7685-46C2-B7B4-4E204C231AC4}" presName="dummyConnPt" presStyleCnt="0"/>
      <dgm:spPr/>
    </dgm:pt>
    <dgm:pt modelId="{DA64628B-442A-4580-A88C-5FDDDED51059}" type="pres">
      <dgm:prSet presAssocID="{FB110E2C-7685-46C2-B7B4-4E204C231AC4}" presName="node" presStyleLbl="node1" presStyleIdx="0" presStyleCnt="8">
        <dgm:presLayoutVars>
          <dgm:bulletEnabled val="1"/>
        </dgm:presLayoutVars>
      </dgm:prSet>
      <dgm:spPr/>
    </dgm:pt>
    <dgm:pt modelId="{31C90BEA-DBAE-4EC7-8E1C-33D07ED319A6}" type="pres">
      <dgm:prSet presAssocID="{100CD854-23F5-4FED-976E-31EDA19F9384}" presName="sibTrans" presStyleLbl="bgSibTrans2D1" presStyleIdx="0" presStyleCnt="7"/>
      <dgm:spPr/>
    </dgm:pt>
    <dgm:pt modelId="{FE277808-8EFC-4019-8779-366FAEA38DC6}" type="pres">
      <dgm:prSet presAssocID="{FC503078-B2F1-421E-B7F1-4B714646400E}" presName="compNode" presStyleCnt="0"/>
      <dgm:spPr/>
    </dgm:pt>
    <dgm:pt modelId="{2184028C-CBA6-4063-A156-F4948FDF4E23}" type="pres">
      <dgm:prSet presAssocID="{FC503078-B2F1-421E-B7F1-4B714646400E}" presName="dummyConnPt" presStyleCnt="0"/>
      <dgm:spPr/>
    </dgm:pt>
    <dgm:pt modelId="{08A70F20-7F35-42EC-A65C-736607EF895B}" type="pres">
      <dgm:prSet presAssocID="{FC503078-B2F1-421E-B7F1-4B714646400E}" presName="node" presStyleLbl="node1" presStyleIdx="1" presStyleCnt="8">
        <dgm:presLayoutVars>
          <dgm:bulletEnabled val="1"/>
        </dgm:presLayoutVars>
      </dgm:prSet>
      <dgm:spPr/>
    </dgm:pt>
    <dgm:pt modelId="{7F74D5D7-12D3-4E07-85E9-A99BEAF39E4F}" type="pres">
      <dgm:prSet presAssocID="{430D4C8E-572C-440E-8303-AA968521723E}" presName="sibTrans" presStyleLbl="bgSibTrans2D1" presStyleIdx="1" presStyleCnt="7"/>
      <dgm:spPr/>
    </dgm:pt>
    <dgm:pt modelId="{7BB5E55A-0AA0-43CD-AFAB-2C9C03F55D2B}" type="pres">
      <dgm:prSet presAssocID="{8512F7E5-2DD3-463B-BF0F-AA40283B26F3}" presName="compNode" presStyleCnt="0"/>
      <dgm:spPr/>
    </dgm:pt>
    <dgm:pt modelId="{2CB795A3-D837-4BF1-AB7E-32D479E079B8}" type="pres">
      <dgm:prSet presAssocID="{8512F7E5-2DD3-463B-BF0F-AA40283B26F3}" presName="dummyConnPt" presStyleCnt="0"/>
      <dgm:spPr/>
    </dgm:pt>
    <dgm:pt modelId="{35B727D0-5E24-45DB-8EAF-3ED0B421BB16}" type="pres">
      <dgm:prSet presAssocID="{8512F7E5-2DD3-463B-BF0F-AA40283B26F3}" presName="node" presStyleLbl="node1" presStyleIdx="2" presStyleCnt="8">
        <dgm:presLayoutVars>
          <dgm:bulletEnabled val="1"/>
        </dgm:presLayoutVars>
      </dgm:prSet>
      <dgm:spPr/>
    </dgm:pt>
    <dgm:pt modelId="{1B192374-F550-48CA-85B0-06EBE4142993}" type="pres">
      <dgm:prSet presAssocID="{27293FFE-F6A0-4F3F-8E9A-518815BFFCC5}" presName="sibTrans" presStyleLbl="bgSibTrans2D1" presStyleIdx="2" presStyleCnt="7"/>
      <dgm:spPr/>
    </dgm:pt>
    <dgm:pt modelId="{9C77210A-2A55-49B2-A3E4-51063DBABF60}" type="pres">
      <dgm:prSet presAssocID="{5FD43EF5-4EF4-4A20-82C5-612D9F1F46C5}" presName="compNode" presStyleCnt="0"/>
      <dgm:spPr/>
    </dgm:pt>
    <dgm:pt modelId="{5FCB4B51-0CF7-417D-918A-B105858AA9CB}" type="pres">
      <dgm:prSet presAssocID="{5FD43EF5-4EF4-4A20-82C5-612D9F1F46C5}" presName="dummyConnPt" presStyleCnt="0"/>
      <dgm:spPr/>
    </dgm:pt>
    <dgm:pt modelId="{F84E24ED-BEDD-419E-9E12-2833F90938D6}" type="pres">
      <dgm:prSet presAssocID="{5FD43EF5-4EF4-4A20-82C5-612D9F1F46C5}" presName="node" presStyleLbl="node1" presStyleIdx="3" presStyleCnt="8">
        <dgm:presLayoutVars>
          <dgm:bulletEnabled val="1"/>
        </dgm:presLayoutVars>
      </dgm:prSet>
      <dgm:spPr/>
    </dgm:pt>
    <dgm:pt modelId="{08220E42-7C87-4F19-8DB1-87EFB380BE57}" type="pres">
      <dgm:prSet presAssocID="{0A2C3FE9-08DC-483E-8E3E-D7FEAD469E3C}" presName="sibTrans" presStyleLbl="bgSibTrans2D1" presStyleIdx="3" presStyleCnt="7"/>
      <dgm:spPr/>
    </dgm:pt>
    <dgm:pt modelId="{7441235B-1387-46AF-BBAA-AFF2215B120D}" type="pres">
      <dgm:prSet presAssocID="{E1A5488B-B9F3-48CA-BD6A-3096B9532E73}" presName="compNode" presStyleCnt="0"/>
      <dgm:spPr/>
    </dgm:pt>
    <dgm:pt modelId="{A16B8301-EB1D-4E97-85AA-142DA48FC2F5}" type="pres">
      <dgm:prSet presAssocID="{E1A5488B-B9F3-48CA-BD6A-3096B9532E73}" presName="dummyConnPt" presStyleCnt="0"/>
      <dgm:spPr/>
    </dgm:pt>
    <dgm:pt modelId="{263F29CB-1701-4D1B-8688-220E66E3AE1A}" type="pres">
      <dgm:prSet presAssocID="{E1A5488B-B9F3-48CA-BD6A-3096B9532E73}" presName="node" presStyleLbl="node1" presStyleIdx="4" presStyleCnt="8">
        <dgm:presLayoutVars>
          <dgm:bulletEnabled val="1"/>
        </dgm:presLayoutVars>
      </dgm:prSet>
      <dgm:spPr/>
    </dgm:pt>
    <dgm:pt modelId="{1C2B1C8D-621F-4D1E-858D-1CA339D04AC1}" type="pres">
      <dgm:prSet presAssocID="{38A0326C-9246-4577-90A0-F0B0DCD24B31}" presName="sibTrans" presStyleLbl="bgSibTrans2D1" presStyleIdx="4" presStyleCnt="7"/>
      <dgm:spPr/>
    </dgm:pt>
    <dgm:pt modelId="{0DD5E55C-3A6E-4232-9EE5-C49F92ABDC6C}" type="pres">
      <dgm:prSet presAssocID="{27EA2499-4178-4567-99F4-5A7A736953D1}" presName="compNode" presStyleCnt="0"/>
      <dgm:spPr/>
    </dgm:pt>
    <dgm:pt modelId="{DD629715-A4C0-4749-A8B7-CBCF31F5AFFD}" type="pres">
      <dgm:prSet presAssocID="{27EA2499-4178-4567-99F4-5A7A736953D1}" presName="dummyConnPt" presStyleCnt="0"/>
      <dgm:spPr/>
    </dgm:pt>
    <dgm:pt modelId="{140A1C8C-E404-4B57-BD05-26C64932DDEB}" type="pres">
      <dgm:prSet presAssocID="{27EA2499-4178-4567-99F4-5A7A736953D1}" presName="node" presStyleLbl="node1" presStyleIdx="5" presStyleCnt="8">
        <dgm:presLayoutVars>
          <dgm:bulletEnabled val="1"/>
        </dgm:presLayoutVars>
      </dgm:prSet>
      <dgm:spPr/>
    </dgm:pt>
    <dgm:pt modelId="{6F69700F-4A44-4FFC-B38E-75B9A06816D5}" type="pres">
      <dgm:prSet presAssocID="{B32DDC74-97FE-459E-9201-36BE06355B6A}" presName="sibTrans" presStyleLbl="bgSibTrans2D1" presStyleIdx="5" presStyleCnt="7"/>
      <dgm:spPr/>
    </dgm:pt>
    <dgm:pt modelId="{447E0008-E0F8-410C-AE1A-D338658DC91E}" type="pres">
      <dgm:prSet presAssocID="{F1662A66-2405-47B4-9F8F-09025FDD20EF}" presName="compNode" presStyleCnt="0"/>
      <dgm:spPr/>
    </dgm:pt>
    <dgm:pt modelId="{8F146D3B-5287-4D14-A2C5-A34AFC4AEAAF}" type="pres">
      <dgm:prSet presAssocID="{F1662A66-2405-47B4-9F8F-09025FDD20EF}" presName="dummyConnPt" presStyleCnt="0"/>
      <dgm:spPr/>
    </dgm:pt>
    <dgm:pt modelId="{16D732AA-7AD8-4F90-B2A9-0822927C1B69}" type="pres">
      <dgm:prSet presAssocID="{F1662A66-2405-47B4-9F8F-09025FDD20EF}" presName="node" presStyleLbl="node1" presStyleIdx="6" presStyleCnt="8">
        <dgm:presLayoutVars>
          <dgm:bulletEnabled val="1"/>
        </dgm:presLayoutVars>
      </dgm:prSet>
      <dgm:spPr/>
    </dgm:pt>
    <dgm:pt modelId="{260A6744-370C-4059-A801-D7F3E910D597}" type="pres">
      <dgm:prSet presAssocID="{628F4F73-3679-47ED-B92E-08C3226EFA5F}" presName="sibTrans" presStyleLbl="bgSibTrans2D1" presStyleIdx="6" presStyleCnt="7"/>
      <dgm:spPr/>
    </dgm:pt>
    <dgm:pt modelId="{31F5628B-9908-4C0B-8C14-A48DDF90D2BE}" type="pres">
      <dgm:prSet presAssocID="{98CBBFFA-84C7-4A1A-9A63-8B766378D7AD}" presName="compNode" presStyleCnt="0"/>
      <dgm:spPr/>
    </dgm:pt>
    <dgm:pt modelId="{C3447EA0-C324-4DF3-8FFD-59D6D60227D8}" type="pres">
      <dgm:prSet presAssocID="{98CBBFFA-84C7-4A1A-9A63-8B766378D7AD}" presName="dummyConnPt" presStyleCnt="0"/>
      <dgm:spPr/>
    </dgm:pt>
    <dgm:pt modelId="{D3AD05F0-7F8E-4F33-B303-40006E5B7D62}" type="pres">
      <dgm:prSet presAssocID="{98CBBFFA-84C7-4A1A-9A63-8B766378D7AD}" presName="node" presStyleLbl="node1" presStyleIdx="7" presStyleCnt="8">
        <dgm:presLayoutVars>
          <dgm:bulletEnabled val="1"/>
        </dgm:presLayoutVars>
      </dgm:prSet>
      <dgm:spPr/>
    </dgm:pt>
  </dgm:ptLst>
  <dgm:cxnLst>
    <dgm:cxn modelId="{78E37F08-AC38-4B82-8135-226DBAEF432C}" srcId="{9C55635D-B205-4289-9A65-7EBE0AAD0227}" destId="{5FD43EF5-4EF4-4A20-82C5-612D9F1F46C5}" srcOrd="3" destOrd="0" parTransId="{39615923-B330-4D3C-BE4D-0E6AB17D2383}" sibTransId="{0A2C3FE9-08DC-483E-8E3E-D7FEAD469E3C}"/>
    <dgm:cxn modelId="{2440AA0C-3522-4449-AE9D-7BAD9B70AD8F}" type="presOf" srcId="{5FD43EF5-4EF4-4A20-82C5-612D9F1F46C5}" destId="{F84E24ED-BEDD-419E-9E12-2833F90938D6}" srcOrd="0" destOrd="0" presId="urn:microsoft.com/office/officeart/2005/8/layout/bProcess4"/>
    <dgm:cxn modelId="{AF638110-6720-4ABB-B255-31E2EF33B76D}" srcId="{9C55635D-B205-4289-9A65-7EBE0AAD0227}" destId="{F1662A66-2405-47B4-9F8F-09025FDD20EF}" srcOrd="6" destOrd="0" parTransId="{2CEF7F83-AD91-409F-A89E-BBCD636BB812}" sibTransId="{628F4F73-3679-47ED-B92E-08C3226EFA5F}"/>
    <dgm:cxn modelId="{7D81FE24-6947-49F1-B98E-AE4073F23216}" type="presOf" srcId="{9C55635D-B205-4289-9A65-7EBE0AAD0227}" destId="{0E0B3DD4-1ECB-4C31-B6F2-2FC8E398F83E}" srcOrd="0" destOrd="0" presId="urn:microsoft.com/office/officeart/2005/8/layout/bProcess4"/>
    <dgm:cxn modelId="{007E6B37-4248-4B44-BF37-D283E3233EAE}" type="presOf" srcId="{FC503078-B2F1-421E-B7F1-4B714646400E}" destId="{08A70F20-7F35-42EC-A65C-736607EF895B}" srcOrd="0" destOrd="0" presId="urn:microsoft.com/office/officeart/2005/8/layout/bProcess4"/>
    <dgm:cxn modelId="{37E10D4B-8499-49EA-9664-9D43649B1B60}" srcId="{9C55635D-B205-4289-9A65-7EBE0AAD0227}" destId="{FC503078-B2F1-421E-B7F1-4B714646400E}" srcOrd="1" destOrd="0" parTransId="{E2A7155B-DD29-4393-A8C4-81D1E43F95DF}" sibTransId="{430D4C8E-572C-440E-8303-AA968521723E}"/>
    <dgm:cxn modelId="{6545BC4E-1EC0-4624-A667-E71E3DC7DC5D}" srcId="{9C55635D-B205-4289-9A65-7EBE0AAD0227}" destId="{8512F7E5-2DD3-463B-BF0F-AA40283B26F3}" srcOrd="2" destOrd="0" parTransId="{DCF338C7-96E1-4130-A7BA-9ACD82FD849E}" sibTransId="{27293FFE-F6A0-4F3F-8E9A-518815BFFCC5}"/>
    <dgm:cxn modelId="{BCF9174F-2753-4BFA-A679-07E028FEB622}" type="presOf" srcId="{27EA2499-4178-4567-99F4-5A7A736953D1}" destId="{140A1C8C-E404-4B57-BD05-26C64932DDEB}" srcOrd="0" destOrd="0" presId="urn:microsoft.com/office/officeart/2005/8/layout/bProcess4"/>
    <dgm:cxn modelId="{FE51504F-7B8D-4AE2-96C4-AB63B3558DD2}" type="presOf" srcId="{8512F7E5-2DD3-463B-BF0F-AA40283B26F3}" destId="{35B727D0-5E24-45DB-8EAF-3ED0B421BB16}" srcOrd="0" destOrd="0" presId="urn:microsoft.com/office/officeart/2005/8/layout/bProcess4"/>
    <dgm:cxn modelId="{49D15F80-0590-4293-AF35-2F68528798E3}" srcId="{9C55635D-B205-4289-9A65-7EBE0AAD0227}" destId="{98CBBFFA-84C7-4A1A-9A63-8B766378D7AD}" srcOrd="7" destOrd="0" parTransId="{75B3D7E8-C073-4610-B6D2-E2F609F46C71}" sibTransId="{C64B6973-012E-4694-B6AC-295D618371BC}"/>
    <dgm:cxn modelId="{B160ED82-D5F3-40E8-9434-977F1D8AF581}" type="presOf" srcId="{100CD854-23F5-4FED-976E-31EDA19F9384}" destId="{31C90BEA-DBAE-4EC7-8E1C-33D07ED319A6}" srcOrd="0" destOrd="0" presId="urn:microsoft.com/office/officeart/2005/8/layout/bProcess4"/>
    <dgm:cxn modelId="{48497083-1D4B-41D0-AF36-17B6E1C16D45}" srcId="{9C55635D-B205-4289-9A65-7EBE0AAD0227}" destId="{E1A5488B-B9F3-48CA-BD6A-3096B9532E73}" srcOrd="4" destOrd="0" parTransId="{56C3A01D-F10A-4263-B4D6-6C65CB9DA85A}" sibTransId="{38A0326C-9246-4577-90A0-F0B0DCD24B31}"/>
    <dgm:cxn modelId="{6DD3C59D-F269-468A-B8F2-D563A45B3D8D}" type="presOf" srcId="{27293FFE-F6A0-4F3F-8E9A-518815BFFCC5}" destId="{1B192374-F550-48CA-85B0-06EBE4142993}" srcOrd="0" destOrd="0" presId="urn:microsoft.com/office/officeart/2005/8/layout/bProcess4"/>
    <dgm:cxn modelId="{6E773AAB-F01F-4108-B7C7-116BED753ECA}" srcId="{9C55635D-B205-4289-9A65-7EBE0AAD0227}" destId="{27EA2499-4178-4567-99F4-5A7A736953D1}" srcOrd="5" destOrd="0" parTransId="{49C532EB-A241-450E-8BCD-CBB3C48648F2}" sibTransId="{B32DDC74-97FE-459E-9201-36BE06355B6A}"/>
    <dgm:cxn modelId="{211CF0AC-E8CF-4D78-A77D-82F16E76A225}" type="presOf" srcId="{E1A5488B-B9F3-48CA-BD6A-3096B9532E73}" destId="{263F29CB-1701-4D1B-8688-220E66E3AE1A}" srcOrd="0" destOrd="0" presId="urn:microsoft.com/office/officeart/2005/8/layout/bProcess4"/>
    <dgm:cxn modelId="{29C67AAE-5F0C-47F2-978E-6931A4A04817}" type="presOf" srcId="{B32DDC74-97FE-459E-9201-36BE06355B6A}" destId="{6F69700F-4A44-4FFC-B38E-75B9A06816D5}" srcOrd="0" destOrd="0" presId="urn:microsoft.com/office/officeart/2005/8/layout/bProcess4"/>
    <dgm:cxn modelId="{2391ABB0-80DC-4898-956B-C11A771B7FA4}" type="presOf" srcId="{F1662A66-2405-47B4-9F8F-09025FDD20EF}" destId="{16D732AA-7AD8-4F90-B2A9-0822927C1B69}" srcOrd="0" destOrd="0" presId="urn:microsoft.com/office/officeart/2005/8/layout/bProcess4"/>
    <dgm:cxn modelId="{C0CA6ABC-A4A9-4527-BE5E-692034E4C02E}" srcId="{9C55635D-B205-4289-9A65-7EBE0AAD0227}" destId="{FB110E2C-7685-46C2-B7B4-4E204C231AC4}" srcOrd="0" destOrd="0" parTransId="{FA08DFAC-D419-4260-9610-B82A5112E968}" sibTransId="{100CD854-23F5-4FED-976E-31EDA19F9384}"/>
    <dgm:cxn modelId="{B4FE4BBE-6A6A-4D08-A321-2CA99B1F65B2}" type="presOf" srcId="{FB110E2C-7685-46C2-B7B4-4E204C231AC4}" destId="{DA64628B-442A-4580-A88C-5FDDDED51059}" srcOrd="0" destOrd="0" presId="urn:microsoft.com/office/officeart/2005/8/layout/bProcess4"/>
    <dgm:cxn modelId="{1888BEC5-F369-4757-8E55-B5D5E9035204}" type="presOf" srcId="{430D4C8E-572C-440E-8303-AA968521723E}" destId="{7F74D5D7-12D3-4E07-85E9-A99BEAF39E4F}" srcOrd="0" destOrd="0" presId="urn:microsoft.com/office/officeart/2005/8/layout/bProcess4"/>
    <dgm:cxn modelId="{685E91CB-DE2D-4DF3-AE0A-9046F6E716ED}" type="presOf" srcId="{0A2C3FE9-08DC-483E-8E3E-D7FEAD469E3C}" destId="{08220E42-7C87-4F19-8DB1-87EFB380BE57}" srcOrd="0" destOrd="0" presId="urn:microsoft.com/office/officeart/2005/8/layout/bProcess4"/>
    <dgm:cxn modelId="{274BDCF1-53A0-4721-A677-24B32A4B232A}" type="presOf" srcId="{628F4F73-3679-47ED-B92E-08C3226EFA5F}" destId="{260A6744-370C-4059-A801-D7F3E910D597}" srcOrd="0" destOrd="0" presId="urn:microsoft.com/office/officeart/2005/8/layout/bProcess4"/>
    <dgm:cxn modelId="{5E6405F7-5F73-4448-A82E-D0FF7C480352}" type="presOf" srcId="{98CBBFFA-84C7-4A1A-9A63-8B766378D7AD}" destId="{D3AD05F0-7F8E-4F33-B303-40006E5B7D62}" srcOrd="0" destOrd="0" presId="urn:microsoft.com/office/officeart/2005/8/layout/bProcess4"/>
    <dgm:cxn modelId="{58F52DFB-17EF-45AD-BD21-E3A30A2FF4C8}" type="presOf" srcId="{38A0326C-9246-4577-90A0-F0B0DCD24B31}" destId="{1C2B1C8D-621F-4D1E-858D-1CA339D04AC1}" srcOrd="0" destOrd="0" presId="urn:microsoft.com/office/officeart/2005/8/layout/bProcess4"/>
    <dgm:cxn modelId="{2A695C0D-D3BA-41B4-B879-5EF13A7D2DF3}" type="presParOf" srcId="{0E0B3DD4-1ECB-4C31-B6F2-2FC8E398F83E}" destId="{092106F5-63B3-423E-BEDE-EB0FA9AEB005}" srcOrd="0" destOrd="0" presId="urn:microsoft.com/office/officeart/2005/8/layout/bProcess4"/>
    <dgm:cxn modelId="{8D3DC8D8-E264-40D8-B8FA-D805C19E34ED}" type="presParOf" srcId="{092106F5-63B3-423E-BEDE-EB0FA9AEB005}" destId="{0ED456B2-684D-47E8-B022-B4101EFD0DAC}" srcOrd="0" destOrd="0" presId="urn:microsoft.com/office/officeart/2005/8/layout/bProcess4"/>
    <dgm:cxn modelId="{F2E12535-27FD-4A07-87A2-34EB88B07695}" type="presParOf" srcId="{092106F5-63B3-423E-BEDE-EB0FA9AEB005}" destId="{DA64628B-442A-4580-A88C-5FDDDED51059}" srcOrd="1" destOrd="0" presId="urn:microsoft.com/office/officeart/2005/8/layout/bProcess4"/>
    <dgm:cxn modelId="{7466B008-80D9-4DDD-A2FE-79A40E16E612}" type="presParOf" srcId="{0E0B3DD4-1ECB-4C31-B6F2-2FC8E398F83E}" destId="{31C90BEA-DBAE-4EC7-8E1C-33D07ED319A6}" srcOrd="1" destOrd="0" presId="urn:microsoft.com/office/officeart/2005/8/layout/bProcess4"/>
    <dgm:cxn modelId="{CBCCEA8E-7C31-4108-B581-3671D22E2D7C}" type="presParOf" srcId="{0E0B3DD4-1ECB-4C31-B6F2-2FC8E398F83E}" destId="{FE277808-8EFC-4019-8779-366FAEA38DC6}" srcOrd="2" destOrd="0" presId="urn:microsoft.com/office/officeart/2005/8/layout/bProcess4"/>
    <dgm:cxn modelId="{2A98C420-BAEC-40E6-8887-08C1DCE023A1}" type="presParOf" srcId="{FE277808-8EFC-4019-8779-366FAEA38DC6}" destId="{2184028C-CBA6-4063-A156-F4948FDF4E23}" srcOrd="0" destOrd="0" presId="urn:microsoft.com/office/officeart/2005/8/layout/bProcess4"/>
    <dgm:cxn modelId="{FBF2E766-A1AF-4C8A-B02B-FB0A315284AD}" type="presParOf" srcId="{FE277808-8EFC-4019-8779-366FAEA38DC6}" destId="{08A70F20-7F35-42EC-A65C-736607EF895B}" srcOrd="1" destOrd="0" presId="urn:microsoft.com/office/officeart/2005/8/layout/bProcess4"/>
    <dgm:cxn modelId="{12879B09-AE19-4E63-A062-BD95BCE17E3F}" type="presParOf" srcId="{0E0B3DD4-1ECB-4C31-B6F2-2FC8E398F83E}" destId="{7F74D5D7-12D3-4E07-85E9-A99BEAF39E4F}" srcOrd="3" destOrd="0" presId="urn:microsoft.com/office/officeart/2005/8/layout/bProcess4"/>
    <dgm:cxn modelId="{4D9B8A1B-44BB-4FBD-8397-AC6E54670B2C}" type="presParOf" srcId="{0E0B3DD4-1ECB-4C31-B6F2-2FC8E398F83E}" destId="{7BB5E55A-0AA0-43CD-AFAB-2C9C03F55D2B}" srcOrd="4" destOrd="0" presId="urn:microsoft.com/office/officeart/2005/8/layout/bProcess4"/>
    <dgm:cxn modelId="{28311FDD-7A06-40BD-898F-C77AA55F3844}" type="presParOf" srcId="{7BB5E55A-0AA0-43CD-AFAB-2C9C03F55D2B}" destId="{2CB795A3-D837-4BF1-AB7E-32D479E079B8}" srcOrd="0" destOrd="0" presId="urn:microsoft.com/office/officeart/2005/8/layout/bProcess4"/>
    <dgm:cxn modelId="{F2BB8E63-BC12-4E48-BC4F-98254E420F62}" type="presParOf" srcId="{7BB5E55A-0AA0-43CD-AFAB-2C9C03F55D2B}" destId="{35B727D0-5E24-45DB-8EAF-3ED0B421BB16}" srcOrd="1" destOrd="0" presId="urn:microsoft.com/office/officeart/2005/8/layout/bProcess4"/>
    <dgm:cxn modelId="{4DB33191-71BE-446D-AAFC-3B9AE090D11A}" type="presParOf" srcId="{0E0B3DD4-1ECB-4C31-B6F2-2FC8E398F83E}" destId="{1B192374-F550-48CA-85B0-06EBE4142993}" srcOrd="5" destOrd="0" presId="urn:microsoft.com/office/officeart/2005/8/layout/bProcess4"/>
    <dgm:cxn modelId="{3E261C2B-3B28-4B91-B20A-65AF2E482EC3}" type="presParOf" srcId="{0E0B3DD4-1ECB-4C31-B6F2-2FC8E398F83E}" destId="{9C77210A-2A55-49B2-A3E4-51063DBABF60}" srcOrd="6" destOrd="0" presId="urn:microsoft.com/office/officeart/2005/8/layout/bProcess4"/>
    <dgm:cxn modelId="{992100DC-4F29-4532-B8AE-770F2FC8654E}" type="presParOf" srcId="{9C77210A-2A55-49B2-A3E4-51063DBABF60}" destId="{5FCB4B51-0CF7-417D-918A-B105858AA9CB}" srcOrd="0" destOrd="0" presId="urn:microsoft.com/office/officeart/2005/8/layout/bProcess4"/>
    <dgm:cxn modelId="{A8ED9A65-ABA2-4E00-8E65-1AC856E9E9E7}" type="presParOf" srcId="{9C77210A-2A55-49B2-A3E4-51063DBABF60}" destId="{F84E24ED-BEDD-419E-9E12-2833F90938D6}" srcOrd="1" destOrd="0" presId="urn:microsoft.com/office/officeart/2005/8/layout/bProcess4"/>
    <dgm:cxn modelId="{7B66AE2C-A212-4F5E-B81A-B546EBEDB2B1}" type="presParOf" srcId="{0E0B3DD4-1ECB-4C31-B6F2-2FC8E398F83E}" destId="{08220E42-7C87-4F19-8DB1-87EFB380BE57}" srcOrd="7" destOrd="0" presId="urn:microsoft.com/office/officeart/2005/8/layout/bProcess4"/>
    <dgm:cxn modelId="{69D7B3AD-B74B-4A9E-A4CA-7028531BA34B}" type="presParOf" srcId="{0E0B3DD4-1ECB-4C31-B6F2-2FC8E398F83E}" destId="{7441235B-1387-46AF-BBAA-AFF2215B120D}" srcOrd="8" destOrd="0" presId="urn:microsoft.com/office/officeart/2005/8/layout/bProcess4"/>
    <dgm:cxn modelId="{60D55DDB-1758-4D62-8666-80C47867C96D}" type="presParOf" srcId="{7441235B-1387-46AF-BBAA-AFF2215B120D}" destId="{A16B8301-EB1D-4E97-85AA-142DA48FC2F5}" srcOrd="0" destOrd="0" presId="urn:microsoft.com/office/officeart/2005/8/layout/bProcess4"/>
    <dgm:cxn modelId="{EFFB1D59-8A3E-4342-98AB-C2B6DCA8F08E}" type="presParOf" srcId="{7441235B-1387-46AF-BBAA-AFF2215B120D}" destId="{263F29CB-1701-4D1B-8688-220E66E3AE1A}" srcOrd="1" destOrd="0" presId="urn:microsoft.com/office/officeart/2005/8/layout/bProcess4"/>
    <dgm:cxn modelId="{7E6CEA35-FCDF-4BA8-B905-3FE5909A22D2}" type="presParOf" srcId="{0E0B3DD4-1ECB-4C31-B6F2-2FC8E398F83E}" destId="{1C2B1C8D-621F-4D1E-858D-1CA339D04AC1}" srcOrd="9" destOrd="0" presId="urn:microsoft.com/office/officeart/2005/8/layout/bProcess4"/>
    <dgm:cxn modelId="{67CB8256-1D7A-402C-B079-6032EC81326F}" type="presParOf" srcId="{0E0B3DD4-1ECB-4C31-B6F2-2FC8E398F83E}" destId="{0DD5E55C-3A6E-4232-9EE5-C49F92ABDC6C}" srcOrd="10" destOrd="0" presId="urn:microsoft.com/office/officeart/2005/8/layout/bProcess4"/>
    <dgm:cxn modelId="{7246CFF4-7F28-4A28-B345-3681E8C1ACC6}" type="presParOf" srcId="{0DD5E55C-3A6E-4232-9EE5-C49F92ABDC6C}" destId="{DD629715-A4C0-4749-A8B7-CBCF31F5AFFD}" srcOrd="0" destOrd="0" presId="urn:microsoft.com/office/officeart/2005/8/layout/bProcess4"/>
    <dgm:cxn modelId="{669968E3-8BBF-4DEA-B974-E698B8F57C42}" type="presParOf" srcId="{0DD5E55C-3A6E-4232-9EE5-C49F92ABDC6C}" destId="{140A1C8C-E404-4B57-BD05-26C64932DDEB}" srcOrd="1" destOrd="0" presId="urn:microsoft.com/office/officeart/2005/8/layout/bProcess4"/>
    <dgm:cxn modelId="{43FBBE4A-673C-4508-B66E-18E1BE853786}" type="presParOf" srcId="{0E0B3DD4-1ECB-4C31-B6F2-2FC8E398F83E}" destId="{6F69700F-4A44-4FFC-B38E-75B9A06816D5}" srcOrd="11" destOrd="0" presId="urn:microsoft.com/office/officeart/2005/8/layout/bProcess4"/>
    <dgm:cxn modelId="{D4507353-8A7A-43CF-B8DD-B508C58481DC}" type="presParOf" srcId="{0E0B3DD4-1ECB-4C31-B6F2-2FC8E398F83E}" destId="{447E0008-E0F8-410C-AE1A-D338658DC91E}" srcOrd="12" destOrd="0" presId="urn:microsoft.com/office/officeart/2005/8/layout/bProcess4"/>
    <dgm:cxn modelId="{1EDED1D5-720F-44CA-B81E-93E78819AD12}" type="presParOf" srcId="{447E0008-E0F8-410C-AE1A-D338658DC91E}" destId="{8F146D3B-5287-4D14-A2C5-A34AFC4AEAAF}" srcOrd="0" destOrd="0" presId="urn:microsoft.com/office/officeart/2005/8/layout/bProcess4"/>
    <dgm:cxn modelId="{D4771EDF-3B74-4446-81D4-9D04290AC5D0}" type="presParOf" srcId="{447E0008-E0F8-410C-AE1A-D338658DC91E}" destId="{16D732AA-7AD8-4F90-B2A9-0822927C1B69}" srcOrd="1" destOrd="0" presId="urn:microsoft.com/office/officeart/2005/8/layout/bProcess4"/>
    <dgm:cxn modelId="{80946F0C-DC86-4966-AAD9-6D65C2B391A0}" type="presParOf" srcId="{0E0B3DD4-1ECB-4C31-B6F2-2FC8E398F83E}" destId="{260A6744-370C-4059-A801-D7F3E910D597}" srcOrd="13" destOrd="0" presId="urn:microsoft.com/office/officeart/2005/8/layout/bProcess4"/>
    <dgm:cxn modelId="{92485C28-98C5-4222-A2D6-758A4C4D3407}" type="presParOf" srcId="{0E0B3DD4-1ECB-4C31-B6F2-2FC8E398F83E}" destId="{31F5628B-9908-4C0B-8C14-A48DDF90D2BE}" srcOrd="14" destOrd="0" presId="urn:microsoft.com/office/officeart/2005/8/layout/bProcess4"/>
    <dgm:cxn modelId="{A5E96A5F-3E53-4316-9034-2C97C2E7ADC7}" type="presParOf" srcId="{31F5628B-9908-4C0B-8C14-A48DDF90D2BE}" destId="{C3447EA0-C324-4DF3-8FFD-59D6D60227D8}" srcOrd="0" destOrd="0" presId="urn:microsoft.com/office/officeart/2005/8/layout/bProcess4"/>
    <dgm:cxn modelId="{FA9F2FAF-1BAD-438B-BA35-DA5034C23423}" type="presParOf" srcId="{31F5628B-9908-4C0B-8C14-A48DDF90D2BE}" destId="{D3AD05F0-7F8E-4F33-B303-40006E5B7D62}"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C90BEA-DBAE-4EC7-8E1C-33D07ED319A6}">
      <dsp:nvSpPr>
        <dsp:cNvPr id="0" name=""/>
        <dsp:cNvSpPr/>
      </dsp:nvSpPr>
      <dsp:spPr>
        <a:xfrm rot="5400000">
          <a:off x="2400" y="1032718"/>
          <a:ext cx="1614337" cy="19479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64628B-442A-4580-A88C-5FDDDED51059}">
      <dsp:nvSpPr>
        <dsp:cNvPr id="0" name=""/>
        <dsp:cNvSpPr/>
      </dsp:nvSpPr>
      <dsp:spPr>
        <a:xfrm>
          <a:off x="372185" y="114"/>
          <a:ext cx="2164437" cy="12986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1" kern="1200" dirty="0">
              <a:solidFill>
                <a:schemeClr val="tx1"/>
              </a:solidFill>
              <a:latin typeface="Arial"/>
              <a:cs typeface="Arial"/>
            </a:rPr>
            <a:t>Chief Executive Officer</a:t>
          </a:r>
          <a:r>
            <a:rPr lang="en-GB" sz="1200" kern="1200" dirty="0">
              <a:solidFill>
                <a:schemeClr val="tx1"/>
              </a:solidFill>
              <a:latin typeface="Arial"/>
              <a:cs typeface="Arial"/>
            </a:rPr>
            <a:t> </a:t>
          </a:r>
          <a:r>
            <a:rPr lang="en-GB" sz="1200" kern="1200" dirty="0">
              <a:latin typeface="Arial"/>
              <a:cs typeface="Arial"/>
            </a:rPr>
            <a:t>–Takes major decisions, delegates duties.</a:t>
          </a:r>
        </a:p>
      </dsp:txBody>
      <dsp:txXfrm>
        <a:off x="410222" y="38151"/>
        <a:ext cx="2088363" cy="1222588"/>
      </dsp:txXfrm>
    </dsp:sp>
    <dsp:sp modelId="{7F74D5D7-12D3-4E07-85E9-A99BEAF39E4F}">
      <dsp:nvSpPr>
        <dsp:cNvPr id="0" name=""/>
        <dsp:cNvSpPr/>
      </dsp:nvSpPr>
      <dsp:spPr>
        <a:xfrm rot="5400000">
          <a:off x="2400" y="2656046"/>
          <a:ext cx="1614337" cy="19479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A70F20-7F35-42EC-A65C-736607EF895B}">
      <dsp:nvSpPr>
        <dsp:cNvPr id="0" name=""/>
        <dsp:cNvSpPr/>
      </dsp:nvSpPr>
      <dsp:spPr>
        <a:xfrm>
          <a:off x="372185" y="1623443"/>
          <a:ext cx="2164437" cy="12986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1" kern="1200" dirty="0">
              <a:solidFill>
                <a:schemeClr val="tx1"/>
              </a:solidFill>
              <a:latin typeface="Arial"/>
              <a:cs typeface="Arial"/>
            </a:rPr>
            <a:t>General manager</a:t>
          </a:r>
          <a:r>
            <a:rPr lang="en-GB" sz="1200" b="1" kern="1200" dirty="0">
              <a:latin typeface="Arial"/>
              <a:cs typeface="Arial"/>
            </a:rPr>
            <a:t> </a:t>
          </a:r>
          <a:r>
            <a:rPr lang="en-GB" sz="1200" kern="1200" dirty="0">
              <a:latin typeface="Arial"/>
              <a:cs typeface="Arial"/>
            </a:rPr>
            <a:t>– Builds company image by collaborating with customers, government, community organizations, and employees.</a:t>
          </a:r>
          <a:endParaRPr lang="en-US" sz="1200" kern="1200" dirty="0">
            <a:latin typeface="Arial"/>
            <a:cs typeface="Arial"/>
          </a:endParaRPr>
        </a:p>
      </dsp:txBody>
      <dsp:txXfrm>
        <a:off x="410222" y="1661480"/>
        <a:ext cx="2088363" cy="1222588"/>
      </dsp:txXfrm>
    </dsp:sp>
    <dsp:sp modelId="{1B192374-F550-48CA-85B0-06EBE4142993}">
      <dsp:nvSpPr>
        <dsp:cNvPr id="0" name=""/>
        <dsp:cNvSpPr/>
      </dsp:nvSpPr>
      <dsp:spPr>
        <a:xfrm>
          <a:off x="814064" y="3467710"/>
          <a:ext cx="2869710" cy="19479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B727D0-5E24-45DB-8EAF-3ED0B421BB16}">
      <dsp:nvSpPr>
        <dsp:cNvPr id="0" name=""/>
        <dsp:cNvSpPr/>
      </dsp:nvSpPr>
      <dsp:spPr>
        <a:xfrm>
          <a:off x="372185" y="3246771"/>
          <a:ext cx="2164437" cy="12986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solidFill>
                <a:schemeClr val="tx1"/>
              </a:solidFill>
              <a:latin typeface="Arial"/>
              <a:cs typeface="Arial"/>
            </a:rPr>
            <a:t>Human Resources and </a:t>
          </a:r>
          <a:r>
            <a:rPr lang="en-GB" sz="1200" b="0" kern="1200" dirty="0">
              <a:latin typeface="Arial"/>
              <a:cs typeface="Arial"/>
            </a:rPr>
            <a:t>-</a:t>
          </a:r>
          <a:r>
            <a:rPr lang="en-GB" sz="1200" kern="1200" dirty="0">
              <a:latin typeface="Arial"/>
              <a:cs typeface="Arial"/>
            </a:rPr>
            <a:t> Responsible for interviewing people, other administrative skills. </a:t>
          </a:r>
        </a:p>
      </dsp:txBody>
      <dsp:txXfrm>
        <a:off x="410222" y="3284808"/>
        <a:ext cx="2088363" cy="1222588"/>
      </dsp:txXfrm>
    </dsp:sp>
    <dsp:sp modelId="{08220E42-7C87-4F19-8DB1-87EFB380BE57}">
      <dsp:nvSpPr>
        <dsp:cNvPr id="0" name=""/>
        <dsp:cNvSpPr/>
      </dsp:nvSpPr>
      <dsp:spPr>
        <a:xfrm rot="16200000">
          <a:off x="2881102" y="2656046"/>
          <a:ext cx="1614337" cy="19479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4E24ED-BEDD-419E-9E12-2833F90938D6}">
      <dsp:nvSpPr>
        <dsp:cNvPr id="0" name=""/>
        <dsp:cNvSpPr/>
      </dsp:nvSpPr>
      <dsp:spPr>
        <a:xfrm>
          <a:off x="3250888" y="3246771"/>
          <a:ext cx="2164437" cy="12986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solidFill>
                <a:schemeClr val="tx1"/>
              </a:solidFill>
              <a:latin typeface="Arial"/>
              <a:cs typeface="Arial"/>
            </a:rPr>
            <a:t>Sales and Marketing Manager</a:t>
          </a:r>
          <a:r>
            <a:rPr lang="en-GB" sz="1200" kern="1200" dirty="0">
              <a:latin typeface="Arial"/>
              <a:cs typeface="Arial"/>
            </a:rPr>
            <a:t>-Makes sure to be up to date with the latest trends so that customers are interested in visiting the store.</a:t>
          </a:r>
        </a:p>
      </dsp:txBody>
      <dsp:txXfrm>
        <a:off x="3288925" y="3284808"/>
        <a:ext cx="2088363" cy="1222588"/>
      </dsp:txXfrm>
    </dsp:sp>
    <dsp:sp modelId="{1C2B1C8D-621F-4D1E-858D-1CA339D04AC1}">
      <dsp:nvSpPr>
        <dsp:cNvPr id="0" name=""/>
        <dsp:cNvSpPr/>
      </dsp:nvSpPr>
      <dsp:spPr>
        <a:xfrm rot="16200000">
          <a:off x="2881102" y="1032718"/>
          <a:ext cx="1614337" cy="19479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3F29CB-1701-4D1B-8688-220E66E3AE1A}">
      <dsp:nvSpPr>
        <dsp:cNvPr id="0" name=""/>
        <dsp:cNvSpPr/>
      </dsp:nvSpPr>
      <dsp:spPr>
        <a:xfrm>
          <a:off x="3250888" y="1623443"/>
          <a:ext cx="2164437" cy="12986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chemeClr val="tx1"/>
              </a:solidFill>
              <a:latin typeface="Arial"/>
              <a:cs typeface="Arial"/>
            </a:rPr>
            <a:t>Accountant</a:t>
          </a:r>
          <a:r>
            <a:rPr lang="en-GB" sz="1200" b="0" kern="1200" dirty="0">
              <a:latin typeface="Arial"/>
              <a:cs typeface="Arial"/>
            </a:rPr>
            <a:t>-Receives</a:t>
          </a:r>
          <a:r>
            <a:rPr lang="en-GB" sz="1200" kern="1200" dirty="0">
              <a:latin typeface="Arial"/>
              <a:cs typeface="Arial"/>
            </a:rPr>
            <a:t> payments on behalf of the organization</a:t>
          </a:r>
          <a:endParaRPr lang="en-US" sz="1200" kern="1200" dirty="0">
            <a:latin typeface="Arial"/>
            <a:cs typeface="Arial"/>
          </a:endParaRPr>
        </a:p>
      </dsp:txBody>
      <dsp:txXfrm>
        <a:off x="3288925" y="1661480"/>
        <a:ext cx="2088363" cy="1222588"/>
      </dsp:txXfrm>
    </dsp:sp>
    <dsp:sp modelId="{6F69700F-4A44-4FFC-B38E-75B9A06816D5}">
      <dsp:nvSpPr>
        <dsp:cNvPr id="0" name=""/>
        <dsp:cNvSpPr/>
      </dsp:nvSpPr>
      <dsp:spPr>
        <a:xfrm>
          <a:off x="3692766" y="221054"/>
          <a:ext cx="2869710" cy="19479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0A1C8C-E404-4B57-BD05-26C64932DDEB}">
      <dsp:nvSpPr>
        <dsp:cNvPr id="0" name=""/>
        <dsp:cNvSpPr/>
      </dsp:nvSpPr>
      <dsp:spPr>
        <a:xfrm>
          <a:off x="3250888" y="114"/>
          <a:ext cx="2164437" cy="12986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solidFill>
                <a:schemeClr val="tx1"/>
              </a:solidFill>
              <a:latin typeface="Arial"/>
              <a:cs typeface="Arial"/>
            </a:rPr>
            <a:t>Fashion Designers</a:t>
          </a:r>
          <a:r>
            <a:rPr lang="en-GB" sz="1200" kern="1200" dirty="0">
              <a:latin typeface="Arial"/>
              <a:cs typeface="Arial"/>
            </a:rPr>
            <a:t>- Designs clothes to meet the latest trend</a:t>
          </a:r>
          <a:endParaRPr lang="en-US" sz="1200" kern="1200" dirty="0">
            <a:latin typeface="Arial"/>
            <a:cs typeface="Arial"/>
          </a:endParaRPr>
        </a:p>
      </dsp:txBody>
      <dsp:txXfrm>
        <a:off x="3288925" y="38151"/>
        <a:ext cx="2088363" cy="1222588"/>
      </dsp:txXfrm>
    </dsp:sp>
    <dsp:sp modelId="{260A6744-370C-4059-A801-D7F3E910D597}">
      <dsp:nvSpPr>
        <dsp:cNvPr id="0" name=""/>
        <dsp:cNvSpPr/>
      </dsp:nvSpPr>
      <dsp:spPr>
        <a:xfrm rot="5400000">
          <a:off x="5759804" y="1032718"/>
          <a:ext cx="1614337" cy="194799"/>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D732AA-7AD8-4F90-B2A9-0822927C1B69}">
      <dsp:nvSpPr>
        <dsp:cNvPr id="0" name=""/>
        <dsp:cNvSpPr/>
      </dsp:nvSpPr>
      <dsp:spPr>
        <a:xfrm>
          <a:off x="6129590" y="114"/>
          <a:ext cx="2164437" cy="12986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solidFill>
                <a:schemeClr val="tx1"/>
              </a:solidFill>
              <a:latin typeface="Arial"/>
              <a:cs typeface="Arial"/>
            </a:rPr>
            <a:t>Quality Control Officer</a:t>
          </a:r>
          <a:r>
            <a:rPr lang="en-GB" sz="1200" kern="1200" dirty="0">
              <a:latin typeface="Arial"/>
              <a:cs typeface="Arial"/>
            </a:rPr>
            <a:t>-Ensures the quality of the product line before being introduced to the sale system</a:t>
          </a:r>
        </a:p>
      </dsp:txBody>
      <dsp:txXfrm>
        <a:off x="6167627" y="38151"/>
        <a:ext cx="2088363" cy="1222588"/>
      </dsp:txXfrm>
    </dsp:sp>
    <dsp:sp modelId="{D3AD05F0-7F8E-4F33-B303-40006E5B7D62}">
      <dsp:nvSpPr>
        <dsp:cNvPr id="0" name=""/>
        <dsp:cNvSpPr/>
      </dsp:nvSpPr>
      <dsp:spPr>
        <a:xfrm>
          <a:off x="6129590" y="1623443"/>
          <a:ext cx="2164437" cy="129866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chemeClr val="tx1"/>
              </a:solidFill>
              <a:latin typeface="Arial"/>
              <a:cs typeface="Arial"/>
            </a:rPr>
            <a:t>Tailors</a:t>
          </a:r>
          <a:r>
            <a:rPr lang="en-GB" sz="1200" kern="1200" dirty="0">
              <a:latin typeface="Arial"/>
              <a:cs typeface="Arial"/>
            </a:rPr>
            <a:t>-Responsible for sewing clothes as instructed by the supervisor / fashion designer</a:t>
          </a:r>
        </a:p>
      </dsp:txBody>
      <dsp:txXfrm>
        <a:off x="6167627" y="1661480"/>
        <a:ext cx="2088363" cy="1222588"/>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9801F7B8-EC51-4D25-873E-2EFC4AB036DE}"/>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7" name="Rectangle 3">
            <a:extLst>
              <a:ext uri="{FF2B5EF4-FFF2-40B4-BE49-F238E27FC236}">
                <a16:creationId xmlns:a16="http://schemas.microsoft.com/office/drawing/2014/main" id="{042AEDB5-066E-40EA-80D7-F7AB6A03B456}"/>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72708" name="Rectangle 4">
            <a:extLst>
              <a:ext uri="{FF2B5EF4-FFF2-40B4-BE49-F238E27FC236}">
                <a16:creationId xmlns:a16="http://schemas.microsoft.com/office/drawing/2014/main" id="{A09EAFF6-2259-4962-A0A9-86D30936EF73}"/>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9" name="Rectangle 5">
            <a:extLst>
              <a:ext uri="{FF2B5EF4-FFF2-40B4-BE49-F238E27FC236}">
                <a16:creationId xmlns:a16="http://schemas.microsoft.com/office/drawing/2014/main" id="{BA209935-037C-4347-85E9-24D7EF0D9DAC}"/>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B7839A52-2091-4A3D-97CA-18BE94EC47BA}"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104C47F-FB0A-4832-AF46-14B516098F6E}"/>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59" name="Rectangle 3">
            <a:extLst>
              <a:ext uri="{FF2B5EF4-FFF2-40B4-BE49-F238E27FC236}">
                <a16:creationId xmlns:a16="http://schemas.microsoft.com/office/drawing/2014/main" id="{AE011CC8-2995-42B5-82B0-97023BBF3483}"/>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4100" name="Rectangle 4">
            <a:extLst>
              <a:ext uri="{FF2B5EF4-FFF2-40B4-BE49-F238E27FC236}">
                <a16:creationId xmlns:a16="http://schemas.microsoft.com/office/drawing/2014/main" id="{DAB27C0A-0C5C-4E26-8AFB-637A16F1CF77}"/>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9B187E21-818F-411F-92B3-188FB1B4947F}"/>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41168878-10E4-458E-ADC7-3161811D49A6}"/>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63" name="Rectangle 7">
            <a:extLst>
              <a:ext uri="{FF2B5EF4-FFF2-40B4-BE49-F238E27FC236}">
                <a16:creationId xmlns:a16="http://schemas.microsoft.com/office/drawing/2014/main" id="{B9E38201-A2F6-4848-8B4F-27DBC9ABD863}"/>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7F3E4DD9-BB00-4F36-A27D-52903ACAB8E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578EF59D-37B6-4AE3-A349-50465A5FDE2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8F3A7D1-46CF-4B8B-BA6B-91EC8B7BD902}" type="slidenum">
              <a:rPr lang="en-US" altLang="en-US" smtClean="0"/>
              <a:pPr/>
              <a:t>2</a:t>
            </a:fld>
            <a:endParaRPr lang="en-US" altLang="en-US"/>
          </a:p>
        </p:txBody>
      </p:sp>
      <p:sp>
        <p:nvSpPr>
          <p:cNvPr id="8195" name="Rectangle 2">
            <a:extLst>
              <a:ext uri="{FF2B5EF4-FFF2-40B4-BE49-F238E27FC236}">
                <a16:creationId xmlns:a16="http://schemas.microsoft.com/office/drawing/2014/main" id="{428BF0B9-1041-4A9B-81B9-F1ADC4490D58}"/>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AD3AE2ED-3501-47BF-997E-24542A709C19}"/>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C7A10AFA-785E-42DE-8EB6-712908A0BE4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E8845AF-36FA-4C9F-824E-91EA22E360E8}" type="slidenum">
              <a:rPr lang="en-US" altLang="en-US" smtClean="0"/>
              <a:pPr/>
              <a:t>3</a:t>
            </a:fld>
            <a:endParaRPr lang="en-US" altLang="en-US"/>
          </a:p>
        </p:txBody>
      </p:sp>
      <p:sp>
        <p:nvSpPr>
          <p:cNvPr id="10243" name="Rectangle 2">
            <a:extLst>
              <a:ext uri="{FF2B5EF4-FFF2-40B4-BE49-F238E27FC236}">
                <a16:creationId xmlns:a16="http://schemas.microsoft.com/office/drawing/2014/main" id="{3A29EDA1-5FC0-493F-A74E-F3E8800721CB}"/>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F33AF72A-0479-480D-87F4-C8331DFF41CE}"/>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5E41D7EE-4F84-40FC-8C56-D652C3C1522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7D53F2B-36D3-4B46-BC06-200DA042313A}" type="slidenum">
              <a:rPr lang="en-US" altLang="en-US" smtClean="0"/>
              <a:pPr/>
              <a:t>4</a:t>
            </a:fld>
            <a:endParaRPr lang="en-US" altLang="en-US"/>
          </a:p>
        </p:txBody>
      </p:sp>
      <p:sp>
        <p:nvSpPr>
          <p:cNvPr id="12291" name="Rectangle 2">
            <a:extLst>
              <a:ext uri="{FF2B5EF4-FFF2-40B4-BE49-F238E27FC236}">
                <a16:creationId xmlns:a16="http://schemas.microsoft.com/office/drawing/2014/main" id="{F9087E7C-512B-44B8-98A1-BEB0EC06C988}"/>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A8113448-C4D5-4026-994C-7013F092EF7D}"/>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F9CEE0C0-7322-40F9-99FA-FB5259E0DDF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63CB240-252E-49CE-B01B-1D8A89E4022A}" type="slidenum">
              <a:rPr lang="en-US" altLang="en-US" smtClean="0"/>
              <a:pPr/>
              <a:t>5</a:t>
            </a:fld>
            <a:endParaRPr lang="en-US" altLang="en-US"/>
          </a:p>
        </p:txBody>
      </p:sp>
      <p:sp>
        <p:nvSpPr>
          <p:cNvPr id="14339" name="Rectangle 2">
            <a:extLst>
              <a:ext uri="{FF2B5EF4-FFF2-40B4-BE49-F238E27FC236}">
                <a16:creationId xmlns:a16="http://schemas.microsoft.com/office/drawing/2014/main" id="{C287C35D-A127-493F-99BC-2D6FBEE5B13B}"/>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E82CBC42-A35E-41D1-A6B1-782A209446E7}"/>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E9CD8839-22F9-4CC3-990B-46D9AD05371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4937DC7-1D8F-4516-BBFA-9962861E4614}" type="slidenum">
              <a:rPr lang="en-US" altLang="en-US" smtClean="0"/>
              <a:pPr/>
              <a:t>7</a:t>
            </a:fld>
            <a:endParaRPr lang="en-US" altLang="en-US"/>
          </a:p>
        </p:txBody>
      </p:sp>
      <p:sp>
        <p:nvSpPr>
          <p:cNvPr id="17411" name="Rectangle 2">
            <a:extLst>
              <a:ext uri="{FF2B5EF4-FFF2-40B4-BE49-F238E27FC236}">
                <a16:creationId xmlns:a16="http://schemas.microsoft.com/office/drawing/2014/main" id="{E584AE72-A1DF-42DC-B8E4-56084C1515E6}"/>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807DBEB1-910B-4A37-84C5-81CFD9EBDCA3}"/>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6CE79979-CB33-41DA-81F7-7040C39C710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81086FF-AE0F-47B8-B39D-67A839D6C96B}" type="slidenum">
              <a:rPr lang="en-US" altLang="en-US" smtClean="0"/>
              <a:pPr/>
              <a:t>8</a:t>
            </a:fld>
            <a:endParaRPr lang="en-US" altLang="en-US"/>
          </a:p>
        </p:txBody>
      </p:sp>
      <p:sp>
        <p:nvSpPr>
          <p:cNvPr id="19459" name="Rectangle 2">
            <a:extLst>
              <a:ext uri="{FF2B5EF4-FFF2-40B4-BE49-F238E27FC236}">
                <a16:creationId xmlns:a16="http://schemas.microsoft.com/office/drawing/2014/main" id="{487C79F0-0D57-46BB-BA06-52E1E0E1D55D}"/>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4D5EC103-568C-4E56-83DD-A1558B4ACB98}"/>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D29309B4-3BF1-4E41-B8CB-AD8B01D3CE0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97530B8-D7BE-485F-8A7B-4625FFBD75F3}" type="slidenum">
              <a:rPr lang="en-US" altLang="en-US" smtClean="0"/>
              <a:pPr/>
              <a:t>9</a:t>
            </a:fld>
            <a:endParaRPr lang="en-US" altLang="en-US"/>
          </a:p>
        </p:txBody>
      </p:sp>
      <p:sp>
        <p:nvSpPr>
          <p:cNvPr id="21507" name="Rectangle 2">
            <a:extLst>
              <a:ext uri="{FF2B5EF4-FFF2-40B4-BE49-F238E27FC236}">
                <a16:creationId xmlns:a16="http://schemas.microsoft.com/office/drawing/2014/main" id="{B49B6001-BE9D-4C35-8101-AFC95AAFEBD3}"/>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6877B9B0-6DAD-46C3-AFFD-67C8863019A7}"/>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1193808F-6B89-45B7-B393-808A7D47E0B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F8E9C82-75FE-4BEB-9827-616F66037611}" type="slidenum">
              <a:rPr lang="en-US" altLang="en-US" smtClean="0"/>
              <a:pPr/>
              <a:t>10</a:t>
            </a:fld>
            <a:endParaRPr lang="en-US" altLang="en-US"/>
          </a:p>
        </p:txBody>
      </p:sp>
      <p:sp>
        <p:nvSpPr>
          <p:cNvPr id="23555" name="Rectangle 2">
            <a:extLst>
              <a:ext uri="{FF2B5EF4-FFF2-40B4-BE49-F238E27FC236}">
                <a16:creationId xmlns:a16="http://schemas.microsoft.com/office/drawing/2014/main" id="{D36F104E-DE26-4BA9-8B66-A15973C9BD4E}"/>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0C57F008-BE46-471C-B571-33273A89C35E}"/>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A29A0F19-CC3A-4848-95FD-B02C2C3C36C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E51DFEF-0A01-4FDC-B821-DCAA16BA1893}" type="slidenum">
              <a:rPr lang="en-US" altLang="en-US" smtClean="0"/>
              <a:pPr/>
              <a:t>11</a:t>
            </a:fld>
            <a:endParaRPr lang="en-US" altLang="en-US"/>
          </a:p>
        </p:txBody>
      </p:sp>
      <p:sp>
        <p:nvSpPr>
          <p:cNvPr id="25603" name="Rectangle 2">
            <a:extLst>
              <a:ext uri="{FF2B5EF4-FFF2-40B4-BE49-F238E27FC236}">
                <a16:creationId xmlns:a16="http://schemas.microsoft.com/office/drawing/2014/main" id="{E5760676-8AE4-4011-8E1F-C8C1348C5DA1}"/>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58399182-4C64-43BE-B5C8-63F7084E8292}"/>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F6CF9A95-6EFB-4000-8216-46584A526C7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42B1E73-788F-42DA-9E3E-C14B2542C4A3}" type="slidenum">
              <a:rPr lang="en-US" altLang="en-US" smtClean="0"/>
              <a:pPr/>
              <a:t>12</a:t>
            </a:fld>
            <a:endParaRPr lang="en-US" altLang="en-US"/>
          </a:p>
        </p:txBody>
      </p:sp>
      <p:sp>
        <p:nvSpPr>
          <p:cNvPr id="27651" name="Rectangle 2">
            <a:extLst>
              <a:ext uri="{FF2B5EF4-FFF2-40B4-BE49-F238E27FC236}">
                <a16:creationId xmlns:a16="http://schemas.microsoft.com/office/drawing/2014/main" id="{162B8FDB-4EB8-4A2E-B7CA-24AE7B894E5B}"/>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F4034003-FE67-4D9E-8483-93B03C6A306B}"/>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534D0F-05AB-47C3-A968-7CE2C29545CB}"/>
              </a:ext>
            </a:extLst>
          </p:cNvPr>
          <p:cNvSpPr>
            <a:spLocks noGrp="1"/>
          </p:cNvSpPr>
          <p:nvPr>
            <p:ph type="dt" sz="half" idx="10"/>
          </p:nvPr>
        </p:nvSpPr>
        <p:spPr>
          <a:xfrm>
            <a:off x="395288" y="6524625"/>
            <a:ext cx="971550" cy="219075"/>
          </a:xfrm>
        </p:spPr>
        <p:txBody>
          <a:bodyPr/>
          <a:lstStyle>
            <a:lvl1pPr>
              <a:defRPr/>
            </a:lvl1pPr>
          </a:lstStyle>
          <a:p>
            <a:pPr>
              <a:defRPr/>
            </a:pPr>
            <a:fld id="{27904B8C-93B7-4ACA-BF19-9E2CD03E1827}" type="datetime1">
              <a:rPr lang="en-GB" altLang="en-US"/>
              <a:pPr>
                <a:defRPr/>
              </a:pPr>
              <a:t>12/12/2021</a:t>
            </a:fld>
            <a:endParaRPr lang="en-GB" altLang="en-US"/>
          </a:p>
        </p:txBody>
      </p:sp>
      <p:sp>
        <p:nvSpPr>
          <p:cNvPr id="5" name="Footer Placeholder 4">
            <a:extLst>
              <a:ext uri="{FF2B5EF4-FFF2-40B4-BE49-F238E27FC236}">
                <a16:creationId xmlns:a16="http://schemas.microsoft.com/office/drawing/2014/main" id="{837A3854-281D-4CA4-B9B2-F2B57621527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67AFF610-8BA3-411F-9662-BAD1BD892A5D}"/>
              </a:ext>
            </a:extLst>
          </p:cNvPr>
          <p:cNvSpPr>
            <a:spLocks noGrp="1"/>
          </p:cNvSpPr>
          <p:nvPr>
            <p:ph type="sldNum" sz="quarter" idx="12"/>
          </p:nvPr>
        </p:nvSpPr>
        <p:spPr/>
        <p:txBody>
          <a:bodyPr/>
          <a:lstStyle>
            <a:lvl1pPr>
              <a:defRPr/>
            </a:lvl1pPr>
          </a:lstStyle>
          <a:p>
            <a:pPr>
              <a:defRPr/>
            </a:pPr>
            <a:fld id="{1B736B27-780A-4C10-A40B-2538B78ACCA6}" type="slidenum">
              <a:rPr lang="en-GB" altLang="en-US"/>
              <a:pPr>
                <a:defRPr/>
              </a:pPr>
              <a:t>‹#›</a:t>
            </a:fld>
            <a:endParaRPr lang="en-GB" altLang="en-US"/>
          </a:p>
        </p:txBody>
      </p:sp>
    </p:spTree>
    <p:extLst>
      <p:ext uri="{BB962C8B-B14F-4D97-AF65-F5344CB8AC3E}">
        <p14:creationId xmlns:p14="http://schemas.microsoft.com/office/powerpoint/2010/main" val="1962873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73F9BE-D05B-4CC9-B73B-46459D8EEEBC}"/>
              </a:ext>
            </a:extLst>
          </p:cNvPr>
          <p:cNvSpPr>
            <a:spLocks noGrp="1"/>
          </p:cNvSpPr>
          <p:nvPr>
            <p:ph type="dt" sz="half" idx="10"/>
          </p:nvPr>
        </p:nvSpPr>
        <p:spPr/>
        <p:txBody>
          <a:bodyPr/>
          <a:lstStyle>
            <a:lvl1pPr>
              <a:defRPr/>
            </a:lvl1pPr>
          </a:lstStyle>
          <a:p>
            <a:pPr>
              <a:defRPr/>
            </a:pPr>
            <a:fld id="{767033EA-2E99-4FAE-9EC2-D1FC8494708E}" type="datetime1">
              <a:rPr lang="en-GB" altLang="en-US"/>
              <a:pPr>
                <a:defRPr/>
              </a:pPr>
              <a:t>12/12/2021</a:t>
            </a:fld>
            <a:endParaRPr lang="en-GB" altLang="en-US"/>
          </a:p>
        </p:txBody>
      </p:sp>
      <p:sp>
        <p:nvSpPr>
          <p:cNvPr id="5" name="Footer Placeholder 4">
            <a:extLst>
              <a:ext uri="{FF2B5EF4-FFF2-40B4-BE49-F238E27FC236}">
                <a16:creationId xmlns:a16="http://schemas.microsoft.com/office/drawing/2014/main" id="{02B38DB7-DB3C-49A7-91C4-4E71A08B4D97}"/>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0E759BB4-75C6-47F7-8C23-5E9901738A6F}"/>
              </a:ext>
            </a:extLst>
          </p:cNvPr>
          <p:cNvSpPr>
            <a:spLocks noGrp="1"/>
          </p:cNvSpPr>
          <p:nvPr>
            <p:ph type="sldNum" sz="quarter" idx="12"/>
          </p:nvPr>
        </p:nvSpPr>
        <p:spPr/>
        <p:txBody>
          <a:bodyPr/>
          <a:lstStyle>
            <a:lvl1pPr>
              <a:defRPr/>
            </a:lvl1pPr>
          </a:lstStyle>
          <a:p>
            <a:pPr>
              <a:defRPr/>
            </a:pPr>
            <a:fld id="{8C51511B-B112-4747-AA13-A2BAF0A865DF}" type="slidenum">
              <a:rPr lang="en-GB" altLang="en-US"/>
              <a:pPr>
                <a:defRPr/>
              </a:pPr>
              <a:t>‹#›</a:t>
            </a:fld>
            <a:endParaRPr lang="en-GB" altLang="en-US"/>
          </a:p>
        </p:txBody>
      </p:sp>
    </p:spTree>
    <p:extLst>
      <p:ext uri="{BB962C8B-B14F-4D97-AF65-F5344CB8AC3E}">
        <p14:creationId xmlns:p14="http://schemas.microsoft.com/office/powerpoint/2010/main" val="1165233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CCD290-ECE8-4AF0-B586-E0589F16A455}"/>
              </a:ext>
            </a:extLst>
          </p:cNvPr>
          <p:cNvSpPr>
            <a:spLocks noGrp="1"/>
          </p:cNvSpPr>
          <p:nvPr>
            <p:ph type="dt" sz="half" idx="10"/>
          </p:nvPr>
        </p:nvSpPr>
        <p:spPr/>
        <p:txBody>
          <a:bodyPr/>
          <a:lstStyle>
            <a:lvl1pPr>
              <a:defRPr/>
            </a:lvl1pPr>
          </a:lstStyle>
          <a:p>
            <a:pPr>
              <a:defRPr/>
            </a:pPr>
            <a:fld id="{8C6DCD24-74E1-4E32-BB92-989571D1A7D3}" type="datetime1">
              <a:rPr lang="en-GB" altLang="en-US"/>
              <a:pPr>
                <a:defRPr/>
              </a:pPr>
              <a:t>12/12/2021</a:t>
            </a:fld>
            <a:endParaRPr lang="en-GB" altLang="en-US"/>
          </a:p>
        </p:txBody>
      </p:sp>
      <p:sp>
        <p:nvSpPr>
          <p:cNvPr id="5" name="Slide Number Placeholder 5">
            <a:extLst>
              <a:ext uri="{FF2B5EF4-FFF2-40B4-BE49-F238E27FC236}">
                <a16:creationId xmlns:a16="http://schemas.microsoft.com/office/drawing/2014/main" id="{37367207-FF46-476E-A9C0-0525F58FC802}"/>
              </a:ext>
            </a:extLst>
          </p:cNvPr>
          <p:cNvSpPr>
            <a:spLocks noGrp="1"/>
          </p:cNvSpPr>
          <p:nvPr>
            <p:ph type="sldNum" sz="quarter" idx="11"/>
          </p:nvPr>
        </p:nvSpPr>
        <p:spPr/>
        <p:txBody>
          <a:bodyPr/>
          <a:lstStyle>
            <a:lvl1pPr>
              <a:defRPr/>
            </a:lvl1pPr>
          </a:lstStyle>
          <a:p>
            <a:pPr>
              <a:defRPr/>
            </a:pPr>
            <a:fld id="{033B2D01-82DE-4DDA-A9EF-7256F2A0961A}" type="slidenum">
              <a:rPr lang="en-GB" altLang="en-US"/>
              <a:pPr>
                <a:defRPr/>
              </a:pPr>
              <a:t>‹#›</a:t>
            </a:fld>
            <a:endParaRPr lang="en-GB" altLang="en-US"/>
          </a:p>
        </p:txBody>
      </p:sp>
    </p:spTree>
    <p:extLst>
      <p:ext uri="{BB962C8B-B14F-4D97-AF65-F5344CB8AC3E}">
        <p14:creationId xmlns:p14="http://schemas.microsoft.com/office/powerpoint/2010/main" val="595560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9CF29CD-3C11-443A-95D2-1116F39E95D3}"/>
              </a:ext>
            </a:extLst>
          </p:cNvPr>
          <p:cNvSpPr>
            <a:spLocks noGrp="1"/>
          </p:cNvSpPr>
          <p:nvPr>
            <p:ph type="dt" sz="half" idx="10"/>
          </p:nvPr>
        </p:nvSpPr>
        <p:spPr/>
        <p:txBody>
          <a:bodyPr/>
          <a:lstStyle>
            <a:lvl1pPr>
              <a:defRPr/>
            </a:lvl1pPr>
          </a:lstStyle>
          <a:p>
            <a:pPr>
              <a:defRPr/>
            </a:pPr>
            <a:fld id="{7E13AFA5-99D5-463C-A07F-3B029454477C}" type="datetime1">
              <a:rPr lang="en-GB" altLang="en-US"/>
              <a:pPr>
                <a:defRPr/>
              </a:pPr>
              <a:t>12/12/2021</a:t>
            </a:fld>
            <a:endParaRPr lang="en-GB" altLang="en-US"/>
          </a:p>
        </p:txBody>
      </p:sp>
      <p:sp>
        <p:nvSpPr>
          <p:cNvPr id="6" name="Slide Number Placeholder 5">
            <a:extLst>
              <a:ext uri="{FF2B5EF4-FFF2-40B4-BE49-F238E27FC236}">
                <a16:creationId xmlns:a16="http://schemas.microsoft.com/office/drawing/2014/main" id="{2B92D256-AE89-4EA7-9172-F09D5FA5BB0C}"/>
              </a:ext>
            </a:extLst>
          </p:cNvPr>
          <p:cNvSpPr>
            <a:spLocks noGrp="1"/>
          </p:cNvSpPr>
          <p:nvPr>
            <p:ph type="sldNum" sz="quarter" idx="11"/>
          </p:nvPr>
        </p:nvSpPr>
        <p:spPr/>
        <p:txBody>
          <a:bodyPr/>
          <a:lstStyle>
            <a:lvl1pPr>
              <a:defRPr/>
            </a:lvl1pPr>
          </a:lstStyle>
          <a:p>
            <a:pPr>
              <a:defRPr/>
            </a:pPr>
            <a:fld id="{007C7004-C1E5-4537-8FF5-25DB1E2FF16A}" type="slidenum">
              <a:rPr lang="en-GB" altLang="en-US"/>
              <a:pPr>
                <a:defRPr/>
              </a:pPr>
              <a:t>‹#›</a:t>
            </a:fld>
            <a:endParaRPr lang="en-GB" altLang="en-US"/>
          </a:p>
        </p:txBody>
      </p:sp>
    </p:spTree>
    <p:extLst>
      <p:ext uri="{BB962C8B-B14F-4D97-AF65-F5344CB8AC3E}">
        <p14:creationId xmlns:p14="http://schemas.microsoft.com/office/powerpoint/2010/main" val="180533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24ED3BB-BB37-4668-98BA-CD59254CABE4}"/>
              </a:ext>
            </a:extLst>
          </p:cNvPr>
          <p:cNvSpPr>
            <a:spLocks noGrp="1"/>
          </p:cNvSpPr>
          <p:nvPr>
            <p:ph type="dt" sz="half" idx="10"/>
          </p:nvPr>
        </p:nvSpPr>
        <p:spPr/>
        <p:txBody>
          <a:bodyPr/>
          <a:lstStyle>
            <a:lvl1pPr>
              <a:defRPr/>
            </a:lvl1pPr>
          </a:lstStyle>
          <a:p>
            <a:pPr>
              <a:defRPr/>
            </a:pPr>
            <a:fld id="{B2B39CA0-3330-4F98-AAD1-BA477E54DE0E}" type="datetime1">
              <a:rPr lang="en-GB" altLang="en-US"/>
              <a:pPr>
                <a:defRPr/>
              </a:pPr>
              <a:t>12/12/2021</a:t>
            </a:fld>
            <a:endParaRPr lang="en-GB" altLang="en-US"/>
          </a:p>
        </p:txBody>
      </p:sp>
      <p:sp>
        <p:nvSpPr>
          <p:cNvPr id="8" name="Slide Number Placeholder 5">
            <a:extLst>
              <a:ext uri="{FF2B5EF4-FFF2-40B4-BE49-F238E27FC236}">
                <a16:creationId xmlns:a16="http://schemas.microsoft.com/office/drawing/2014/main" id="{60F0B3E6-A78B-46B8-928C-A369F25F1DD5}"/>
              </a:ext>
            </a:extLst>
          </p:cNvPr>
          <p:cNvSpPr>
            <a:spLocks noGrp="1"/>
          </p:cNvSpPr>
          <p:nvPr>
            <p:ph type="sldNum" sz="quarter" idx="11"/>
          </p:nvPr>
        </p:nvSpPr>
        <p:spPr/>
        <p:txBody>
          <a:bodyPr/>
          <a:lstStyle>
            <a:lvl1pPr>
              <a:defRPr/>
            </a:lvl1pPr>
          </a:lstStyle>
          <a:p>
            <a:pPr>
              <a:defRPr/>
            </a:pPr>
            <a:fld id="{85ACD2D0-1460-411F-9EB8-CB88332E6C09}" type="slidenum">
              <a:rPr lang="en-GB" altLang="en-US"/>
              <a:pPr>
                <a:defRPr/>
              </a:pPr>
              <a:t>‹#›</a:t>
            </a:fld>
            <a:endParaRPr lang="en-GB" altLang="en-US"/>
          </a:p>
        </p:txBody>
      </p:sp>
    </p:spTree>
    <p:extLst>
      <p:ext uri="{BB962C8B-B14F-4D97-AF65-F5344CB8AC3E}">
        <p14:creationId xmlns:p14="http://schemas.microsoft.com/office/powerpoint/2010/main" val="1146203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626BB5D-5494-47A0-9A29-43DB41551F36}"/>
              </a:ext>
            </a:extLst>
          </p:cNvPr>
          <p:cNvSpPr>
            <a:spLocks noGrp="1"/>
          </p:cNvSpPr>
          <p:nvPr>
            <p:ph type="dt" sz="half" idx="10"/>
          </p:nvPr>
        </p:nvSpPr>
        <p:spPr/>
        <p:txBody>
          <a:bodyPr/>
          <a:lstStyle>
            <a:lvl1pPr>
              <a:defRPr/>
            </a:lvl1pPr>
          </a:lstStyle>
          <a:p>
            <a:pPr>
              <a:defRPr/>
            </a:pPr>
            <a:fld id="{B2B59713-8588-4D46-B9B1-A5626E8A4DE7}" type="datetime1">
              <a:rPr lang="en-GB" altLang="en-US"/>
              <a:pPr>
                <a:defRPr/>
              </a:pPr>
              <a:t>12/12/2021</a:t>
            </a:fld>
            <a:endParaRPr lang="en-GB" altLang="en-US"/>
          </a:p>
        </p:txBody>
      </p:sp>
      <p:sp>
        <p:nvSpPr>
          <p:cNvPr id="4" name="Slide Number Placeholder 5">
            <a:extLst>
              <a:ext uri="{FF2B5EF4-FFF2-40B4-BE49-F238E27FC236}">
                <a16:creationId xmlns:a16="http://schemas.microsoft.com/office/drawing/2014/main" id="{FA5B91E1-3B68-410C-9578-AEF5210DA00B}"/>
              </a:ext>
            </a:extLst>
          </p:cNvPr>
          <p:cNvSpPr>
            <a:spLocks noGrp="1"/>
          </p:cNvSpPr>
          <p:nvPr>
            <p:ph type="sldNum" sz="quarter" idx="11"/>
          </p:nvPr>
        </p:nvSpPr>
        <p:spPr/>
        <p:txBody>
          <a:bodyPr/>
          <a:lstStyle>
            <a:lvl1pPr>
              <a:defRPr/>
            </a:lvl1pPr>
          </a:lstStyle>
          <a:p>
            <a:pPr>
              <a:defRPr/>
            </a:pPr>
            <a:fld id="{8771D775-10DC-4990-BCDD-0E58B2EEA4FB}" type="slidenum">
              <a:rPr lang="en-GB" altLang="en-US"/>
              <a:pPr>
                <a:defRPr/>
              </a:pPr>
              <a:t>‹#›</a:t>
            </a:fld>
            <a:endParaRPr lang="en-GB" altLang="en-US"/>
          </a:p>
        </p:txBody>
      </p:sp>
    </p:spTree>
    <p:extLst>
      <p:ext uri="{BB962C8B-B14F-4D97-AF65-F5344CB8AC3E}">
        <p14:creationId xmlns:p14="http://schemas.microsoft.com/office/powerpoint/2010/main" val="237150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E7C725E-C99C-4DA7-A8FE-C5B2E7DB9B68}"/>
              </a:ext>
            </a:extLst>
          </p:cNvPr>
          <p:cNvSpPr>
            <a:spLocks noGrp="1"/>
          </p:cNvSpPr>
          <p:nvPr>
            <p:ph type="dt" sz="half" idx="10"/>
          </p:nvPr>
        </p:nvSpPr>
        <p:spPr/>
        <p:txBody>
          <a:bodyPr/>
          <a:lstStyle>
            <a:lvl1pPr>
              <a:defRPr/>
            </a:lvl1pPr>
          </a:lstStyle>
          <a:p>
            <a:pPr>
              <a:defRPr/>
            </a:pPr>
            <a:fld id="{A9E9F0D8-AB95-4954-9060-BA7A27B1CE45}" type="datetime1">
              <a:rPr lang="en-GB" altLang="en-US"/>
              <a:pPr>
                <a:defRPr/>
              </a:pPr>
              <a:t>12/12/2021</a:t>
            </a:fld>
            <a:endParaRPr lang="en-GB" altLang="en-US"/>
          </a:p>
        </p:txBody>
      </p:sp>
      <p:sp>
        <p:nvSpPr>
          <p:cNvPr id="3" name="Slide Number Placeholder 5">
            <a:extLst>
              <a:ext uri="{FF2B5EF4-FFF2-40B4-BE49-F238E27FC236}">
                <a16:creationId xmlns:a16="http://schemas.microsoft.com/office/drawing/2014/main" id="{888A85B9-4066-4C56-8F27-5FE42B0D5149}"/>
              </a:ext>
            </a:extLst>
          </p:cNvPr>
          <p:cNvSpPr>
            <a:spLocks noGrp="1"/>
          </p:cNvSpPr>
          <p:nvPr>
            <p:ph type="sldNum" sz="quarter" idx="11"/>
          </p:nvPr>
        </p:nvSpPr>
        <p:spPr/>
        <p:txBody>
          <a:bodyPr/>
          <a:lstStyle>
            <a:lvl1pPr>
              <a:defRPr/>
            </a:lvl1pPr>
          </a:lstStyle>
          <a:p>
            <a:pPr>
              <a:defRPr/>
            </a:pPr>
            <a:fld id="{88148C8C-C05E-436A-B365-920B4D899431}" type="slidenum">
              <a:rPr lang="en-GB" altLang="en-US"/>
              <a:pPr>
                <a:defRPr/>
              </a:pPr>
              <a:t>‹#›</a:t>
            </a:fld>
            <a:endParaRPr lang="en-GB" altLang="en-US"/>
          </a:p>
        </p:txBody>
      </p:sp>
    </p:spTree>
    <p:extLst>
      <p:ext uri="{BB962C8B-B14F-4D97-AF65-F5344CB8AC3E}">
        <p14:creationId xmlns:p14="http://schemas.microsoft.com/office/powerpoint/2010/main" val="2013885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9B551B6-0CA0-4E3E-AE79-EC6653697018}"/>
              </a:ext>
            </a:extLst>
          </p:cNvPr>
          <p:cNvSpPr>
            <a:spLocks noGrp="1"/>
          </p:cNvSpPr>
          <p:nvPr>
            <p:ph type="dt" sz="half" idx="10"/>
          </p:nvPr>
        </p:nvSpPr>
        <p:spPr/>
        <p:txBody>
          <a:bodyPr/>
          <a:lstStyle>
            <a:lvl1pPr>
              <a:defRPr/>
            </a:lvl1pPr>
          </a:lstStyle>
          <a:p>
            <a:pPr>
              <a:defRPr/>
            </a:pPr>
            <a:fld id="{A235AD9A-C333-4724-AE0A-E0C7FF5B3B34}" type="datetime1">
              <a:rPr lang="en-GB" altLang="en-US"/>
              <a:pPr>
                <a:defRPr/>
              </a:pPr>
              <a:t>12/12/2021</a:t>
            </a:fld>
            <a:endParaRPr lang="en-GB" altLang="en-US"/>
          </a:p>
        </p:txBody>
      </p:sp>
      <p:sp>
        <p:nvSpPr>
          <p:cNvPr id="6" name="Slide Number Placeholder 5">
            <a:extLst>
              <a:ext uri="{FF2B5EF4-FFF2-40B4-BE49-F238E27FC236}">
                <a16:creationId xmlns:a16="http://schemas.microsoft.com/office/drawing/2014/main" id="{8F5205CF-F4F8-4EA0-84C9-1DB392DB8A76}"/>
              </a:ext>
            </a:extLst>
          </p:cNvPr>
          <p:cNvSpPr>
            <a:spLocks noGrp="1"/>
          </p:cNvSpPr>
          <p:nvPr>
            <p:ph type="sldNum" sz="quarter" idx="11"/>
          </p:nvPr>
        </p:nvSpPr>
        <p:spPr/>
        <p:txBody>
          <a:bodyPr/>
          <a:lstStyle>
            <a:lvl1pPr>
              <a:defRPr/>
            </a:lvl1pPr>
          </a:lstStyle>
          <a:p>
            <a:pPr>
              <a:defRPr/>
            </a:pPr>
            <a:fld id="{19D1DD9E-7336-4FBE-ACEF-2EDD05DCD5B2}" type="slidenum">
              <a:rPr lang="en-GB" altLang="en-US"/>
              <a:pPr>
                <a:defRPr/>
              </a:pPr>
              <a:t>‹#›</a:t>
            </a:fld>
            <a:endParaRPr lang="en-GB" altLang="en-US"/>
          </a:p>
        </p:txBody>
      </p:sp>
    </p:spTree>
    <p:extLst>
      <p:ext uri="{BB962C8B-B14F-4D97-AF65-F5344CB8AC3E}">
        <p14:creationId xmlns:p14="http://schemas.microsoft.com/office/powerpoint/2010/main" val="2746948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2961D8D-C68A-4F5F-846E-9177BAFF9DDF}"/>
              </a:ext>
            </a:extLst>
          </p:cNvPr>
          <p:cNvSpPr>
            <a:spLocks noGrp="1"/>
          </p:cNvSpPr>
          <p:nvPr>
            <p:ph type="dt" sz="half" idx="10"/>
          </p:nvPr>
        </p:nvSpPr>
        <p:spPr/>
        <p:txBody>
          <a:bodyPr/>
          <a:lstStyle>
            <a:lvl1pPr>
              <a:defRPr/>
            </a:lvl1pPr>
          </a:lstStyle>
          <a:p>
            <a:pPr>
              <a:defRPr/>
            </a:pPr>
            <a:fld id="{E9897FDD-718E-4162-9C44-8788F57FDFF1}" type="datetime1">
              <a:rPr lang="en-GB" altLang="en-US"/>
              <a:pPr>
                <a:defRPr/>
              </a:pPr>
              <a:t>12/12/2021</a:t>
            </a:fld>
            <a:endParaRPr lang="en-GB" altLang="en-US"/>
          </a:p>
        </p:txBody>
      </p:sp>
      <p:sp>
        <p:nvSpPr>
          <p:cNvPr id="6" name="Slide Number Placeholder 5">
            <a:extLst>
              <a:ext uri="{FF2B5EF4-FFF2-40B4-BE49-F238E27FC236}">
                <a16:creationId xmlns:a16="http://schemas.microsoft.com/office/drawing/2014/main" id="{BFBB7C7A-1C9C-4FF5-8F0E-DC6769FE533E}"/>
              </a:ext>
            </a:extLst>
          </p:cNvPr>
          <p:cNvSpPr>
            <a:spLocks noGrp="1"/>
          </p:cNvSpPr>
          <p:nvPr>
            <p:ph type="sldNum" sz="quarter" idx="11"/>
          </p:nvPr>
        </p:nvSpPr>
        <p:spPr/>
        <p:txBody>
          <a:bodyPr/>
          <a:lstStyle>
            <a:lvl1pPr>
              <a:defRPr/>
            </a:lvl1pPr>
          </a:lstStyle>
          <a:p>
            <a:pPr>
              <a:defRPr/>
            </a:pPr>
            <a:fld id="{4686E2CA-4728-44E0-89CD-F0ACBF744D16}" type="slidenum">
              <a:rPr lang="en-GB" altLang="en-US"/>
              <a:pPr>
                <a:defRPr/>
              </a:pPr>
              <a:t>‹#›</a:t>
            </a:fld>
            <a:endParaRPr lang="en-GB" altLang="en-US"/>
          </a:p>
        </p:txBody>
      </p:sp>
    </p:spTree>
    <p:extLst>
      <p:ext uri="{BB962C8B-B14F-4D97-AF65-F5344CB8AC3E}">
        <p14:creationId xmlns:p14="http://schemas.microsoft.com/office/powerpoint/2010/main" val="25426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A09716-7A0B-44E0-9358-D37DE537BF50}"/>
              </a:ext>
            </a:extLst>
          </p:cNvPr>
          <p:cNvSpPr>
            <a:spLocks noGrp="1"/>
          </p:cNvSpPr>
          <p:nvPr>
            <p:ph type="dt" sz="half" idx="10"/>
          </p:nvPr>
        </p:nvSpPr>
        <p:spPr/>
        <p:txBody>
          <a:bodyPr/>
          <a:lstStyle>
            <a:lvl1pPr>
              <a:defRPr/>
            </a:lvl1pPr>
          </a:lstStyle>
          <a:p>
            <a:pPr>
              <a:defRPr/>
            </a:pPr>
            <a:fld id="{D03819EA-AFFA-4E50-96F8-60ACAEEB5052}" type="datetime1">
              <a:rPr lang="en-GB" altLang="en-US"/>
              <a:pPr>
                <a:defRPr/>
              </a:pPr>
              <a:t>12/12/2021</a:t>
            </a:fld>
            <a:endParaRPr lang="en-GB" altLang="en-US"/>
          </a:p>
        </p:txBody>
      </p:sp>
      <p:sp>
        <p:nvSpPr>
          <p:cNvPr id="5" name="Slide Number Placeholder 5">
            <a:extLst>
              <a:ext uri="{FF2B5EF4-FFF2-40B4-BE49-F238E27FC236}">
                <a16:creationId xmlns:a16="http://schemas.microsoft.com/office/drawing/2014/main" id="{786572D6-C86B-4843-8ABC-3D13D3812E92}"/>
              </a:ext>
            </a:extLst>
          </p:cNvPr>
          <p:cNvSpPr>
            <a:spLocks noGrp="1"/>
          </p:cNvSpPr>
          <p:nvPr>
            <p:ph type="sldNum" sz="quarter" idx="11"/>
          </p:nvPr>
        </p:nvSpPr>
        <p:spPr/>
        <p:txBody>
          <a:bodyPr/>
          <a:lstStyle>
            <a:lvl1pPr>
              <a:defRPr/>
            </a:lvl1pPr>
          </a:lstStyle>
          <a:p>
            <a:pPr>
              <a:defRPr/>
            </a:pPr>
            <a:fld id="{B2F67A08-E2A3-4FC5-82A1-EEFA7DA9477D}" type="slidenum">
              <a:rPr lang="en-GB" altLang="en-US"/>
              <a:pPr>
                <a:defRPr/>
              </a:pPr>
              <a:t>‹#›</a:t>
            </a:fld>
            <a:endParaRPr lang="en-GB" altLang="en-US"/>
          </a:p>
        </p:txBody>
      </p:sp>
    </p:spTree>
    <p:extLst>
      <p:ext uri="{BB962C8B-B14F-4D97-AF65-F5344CB8AC3E}">
        <p14:creationId xmlns:p14="http://schemas.microsoft.com/office/powerpoint/2010/main" val="322220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EF8B8-0818-46DD-B798-781C453E7A12}"/>
              </a:ext>
            </a:extLst>
          </p:cNvPr>
          <p:cNvSpPr>
            <a:spLocks noGrp="1"/>
          </p:cNvSpPr>
          <p:nvPr>
            <p:ph type="dt" sz="half" idx="10"/>
          </p:nvPr>
        </p:nvSpPr>
        <p:spPr/>
        <p:txBody>
          <a:bodyPr/>
          <a:lstStyle>
            <a:lvl1pPr>
              <a:defRPr/>
            </a:lvl1pPr>
          </a:lstStyle>
          <a:p>
            <a:pPr>
              <a:defRPr/>
            </a:pPr>
            <a:fld id="{2E9B3021-FD83-42DE-BD40-6934285B9587}" type="datetime1">
              <a:rPr lang="en-GB" altLang="en-US"/>
              <a:pPr>
                <a:defRPr/>
              </a:pPr>
              <a:t>12/12/2021</a:t>
            </a:fld>
            <a:endParaRPr lang="en-GB" altLang="en-US"/>
          </a:p>
        </p:txBody>
      </p:sp>
      <p:sp>
        <p:nvSpPr>
          <p:cNvPr id="5" name="Slide Number Placeholder 5">
            <a:extLst>
              <a:ext uri="{FF2B5EF4-FFF2-40B4-BE49-F238E27FC236}">
                <a16:creationId xmlns:a16="http://schemas.microsoft.com/office/drawing/2014/main" id="{03B1F2BC-C2A9-4558-8045-ABCF6B228066}"/>
              </a:ext>
            </a:extLst>
          </p:cNvPr>
          <p:cNvSpPr>
            <a:spLocks noGrp="1"/>
          </p:cNvSpPr>
          <p:nvPr>
            <p:ph type="sldNum" sz="quarter" idx="11"/>
          </p:nvPr>
        </p:nvSpPr>
        <p:spPr/>
        <p:txBody>
          <a:bodyPr/>
          <a:lstStyle>
            <a:lvl1pPr>
              <a:defRPr/>
            </a:lvl1pPr>
          </a:lstStyle>
          <a:p>
            <a:pPr>
              <a:defRPr/>
            </a:pPr>
            <a:fld id="{106705DB-DE4E-48F7-B992-0B11A177F46B}" type="slidenum">
              <a:rPr lang="en-GB" altLang="en-US"/>
              <a:pPr>
                <a:defRPr/>
              </a:pPr>
              <a:t>‹#›</a:t>
            </a:fld>
            <a:endParaRPr lang="en-GB" altLang="en-US"/>
          </a:p>
        </p:txBody>
      </p:sp>
    </p:spTree>
    <p:extLst>
      <p:ext uri="{BB962C8B-B14F-4D97-AF65-F5344CB8AC3E}">
        <p14:creationId xmlns:p14="http://schemas.microsoft.com/office/powerpoint/2010/main" val="2153940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E92D703-7656-473A-85CB-9A93B7B1EFF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DDC6ED-5A54-419B-82E5-722CFC566FB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462459B-E696-4B50-B71B-5A1296A4F1D2}"/>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charset="0"/>
              </a:defRPr>
            </a:lvl1pPr>
          </a:lstStyle>
          <a:p>
            <a:pPr>
              <a:defRPr/>
            </a:pPr>
            <a:fld id="{A4AD7D47-F1B6-4A43-AA38-A264901E779E}" type="datetime1">
              <a:rPr lang="en-GB" altLang="en-US"/>
              <a:pPr>
                <a:defRPr/>
              </a:pPr>
              <a:t>12/12/2021</a:t>
            </a:fld>
            <a:endParaRPr lang="en-GB" altLang="en-US"/>
          </a:p>
        </p:txBody>
      </p:sp>
      <p:sp>
        <p:nvSpPr>
          <p:cNvPr id="6" name="Slide Number Placeholder 5">
            <a:extLst>
              <a:ext uri="{FF2B5EF4-FFF2-40B4-BE49-F238E27FC236}">
                <a16:creationId xmlns:a16="http://schemas.microsoft.com/office/drawing/2014/main" id="{BF04DF15-F184-4078-8851-C124DA8EE0A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pPr>
              <a:defRPr/>
            </a:pPr>
            <a:fld id="{A5DB6B06-DAB4-44E1-A7DD-ED4352458B2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73" r:id="rId1"/>
    <p:sldLayoutId id="2147484074" r:id="rId2"/>
    <p:sldLayoutId id="2147484064" r:id="rId3"/>
    <p:sldLayoutId id="2147484065" r:id="rId4"/>
    <p:sldLayoutId id="2147484066" r:id="rId5"/>
    <p:sldLayoutId id="2147484067" r:id="rId6"/>
    <p:sldLayoutId id="2147484068" r:id="rId7"/>
    <p:sldLayoutId id="2147484069" r:id="rId8"/>
    <p:sldLayoutId id="2147484070" r:id="rId9"/>
    <p:sldLayoutId id="2147484071" r:id="rId10"/>
    <p:sldLayoutId id="2147484072" r:id="rId11"/>
  </p:sldLayoutIdLst>
  <p:hf sldNum="0" hdr="0"/>
  <p:txStyles>
    <p:titleStyle>
      <a:lvl1pPr algn="ctr" rtl="0" eaLnBrk="0" fontAlgn="base" hangingPunct="0">
        <a:spcBef>
          <a:spcPct val="0"/>
        </a:spcBef>
        <a:spcAft>
          <a:spcPct val="0"/>
        </a:spcAft>
        <a:defRPr sz="4400" kern="1200">
          <a:solidFill>
            <a:schemeClr val="tx1"/>
          </a:solidFill>
          <a:latin typeface="+mj-lt"/>
          <a:ea typeface="ＭＳ Ｐゴシック" charset="0"/>
          <a:cs typeface="ＭＳ Ｐゴシック" charset="0"/>
        </a:defRPr>
      </a:lvl1pPr>
      <a:lvl2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2pPr>
      <a:lvl3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3pPr>
      <a:lvl4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4pPr>
      <a:lvl5pPr algn="ctr" rtl="0" eaLnBrk="0" fontAlgn="base" hangingPunct="0">
        <a:spcBef>
          <a:spcPct val="0"/>
        </a:spcBef>
        <a:spcAft>
          <a:spcPct val="0"/>
        </a:spcAft>
        <a:defRPr sz="4400">
          <a:solidFill>
            <a:schemeClr val="tx1"/>
          </a:solidFill>
          <a:latin typeface="Myriad Pro"/>
          <a:ea typeface="ＭＳ Ｐゴシック" charset="0"/>
          <a:cs typeface="ＭＳ Ｐゴシック" charset="0"/>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charset="0"/>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charset="0"/>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charset="0"/>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mitre.org/publications/all/a-framework-for-enterprise-systems-engineering-processes" TargetMode="External"/><Relationship Id="rId3" Type="http://schemas.openxmlformats.org/officeDocument/2006/relationships/hyperlink" Target="https://www.morebusiness.com/retail-clothing-business-plan/" TargetMode="External"/><Relationship Id="rId7" Type="http://schemas.openxmlformats.org/officeDocument/2006/relationships/hyperlink" Target="https://www.dummies.com/business/start-a-business/business-plans/set-goals-and-objectives-in-your-business-plan/" TargetMode="External"/><Relationship Id="rId2" Type="http://schemas.openxmlformats.org/officeDocument/2006/relationships/hyperlink" Target="http://www.adidas-group.com/en/group/profile/" TargetMode="External"/><Relationship Id="rId1" Type="http://schemas.openxmlformats.org/officeDocument/2006/relationships/slideLayout" Target="../slideLayouts/slideLayout2.xml"/><Relationship Id="rId6" Type="http://schemas.openxmlformats.org/officeDocument/2006/relationships/hyperlink" Target="https://www.morebusiness.com/retail-clothing-business-plan/#11-company" TargetMode="External"/><Relationship Id="rId5" Type="http://schemas.openxmlformats.org/officeDocument/2006/relationships/hyperlink" Target="https://www.cipd.co.uk/knowledge/strategy/organisational-development/pestle-analysis-factsheet#:~:text=A%20PESTLE%20analysis%20is%20a%20framework%20to%20analyse,insight%20into%20the%20external%20factors%20impacting%20their%20organisation." TargetMode="External"/><Relationship Id="rId4" Type="http://schemas.openxmlformats.org/officeDocument/2006/relationships/hyperlink" Target="https://www.profitableventure.com/clothing-line-business-plan/"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8507667-244C-4521-B30F-522B12D69CCE}"/>
              </a:ext>
            </a:extLst>
          </p:cNvPr>
          <p:cNvSpPr>
            <a:spLocks noGrp="1"/>
          </p:cNvSpPr>
          <p:nvPr>
            <p:ph type="subTitle" idx="1"/>
          </p:nvPr>
        </p:nvSpPr>
        <p:spPr>
          <a:xfrm>
            <a:off x="130175" y="3722688"/>
            <a:ext cx="8891588" cy="2447925"/>
          </a:xfrm>
        </p:spPr>
        <p:txBody>
          <a:bodyPr/>
          <a:lstStyle/>
          <a:p>
            <a:pPr eaLnBrk="1" hangingPunct="1">
              <a:buFont typeface="Arial" charset="0"/>
              <a:buNone/>
              <a:defRPr/>
            </a:pPr>
            <a:endParaRPr lang="en-GB" sz="2400">
              <a:ea typeface="+mn-ea"/>
              <a:cs typeface="+mn-cs"/>
            </a:endParaRPr>
          </a:p>
          <a:p>
            <a:pPr eaLnBrk="1" hangingPunct="1">
              <a:buFont typeface="Arial" charset="0"/>
              <a:buNone/>
              <a:defRPr/>
            </a:pPr>
            <a:endParaRPr lang="en-GB" sz="2400">
              <a:ea typeface="+mn-ea"/>
              <a:cs typeface="+mn-cs"/>
            </a:endParaRPr>
          </a:p>
          <a:p>
            <a:pPr eaLnBrk="1" hangingPunct="1">
              <a:buFont typeface="Arial" charset="0"/>
              <a:buNone/>
              <a:defRPr/>
            </a:pPr>
            <a:endParaRPr lang="en-GB" sz="2400">
              <a:ea typeface="+mn-ea"/>
              <a:cs typeface="+mn-cs"/>
            </a:endParaRPr>
          </a:p>
        </p:txBody>
      </p:sp>
      <p:sp>
        <p:nvSpPr>
          <p:cNvPr id="6147" name="Date Placeholder 3">
            <a:extLst>
              <a:ext uri="{FF2B5EF4-FFF2-40B4-BE49-F238E27FC236}">
                <a16:creationId xmlns:a16="http://schemas.microsoft.com/office/drawing/2014/main" id="{A5BC1CAE-48E9-40B5-B2BA-ADC3B779CE4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E8BCDD8C-1C2F-4828-8FFB-925D12ACC1BE}"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pic>
        <p:nvPicPr>
          <p:cNvPr id="6148" name="Picture 5" descr="Text&#10;&#10;Description automatically generated">
            <a:extLst>
              <a:ext uri="{FF2B5EF4-FFF2-40B4-BE49-F238E27FC236}">
                <a16:creationId xmlns:a16="http://schemas.microsoft.com/office/drawing/2014/main" id="{9874F2C6-EA65-4538-AA08-908F0565782B}"/>
              </a:ext>
            </a:extLst>
          </p:cNvPr>
          <p:cNvPicPr>
            <a:picLocks noChangeAspect="1" noChangeArrowheads="1"/>
          </p:cNvPicPr>
          <p:nvPr/>
        </p:nvPicPr>
        <p:blipFill>
          <a:blip r:embed="rId2"/>
          <a:srcRect/>
          <a:stretch>
            <a:fillRect/>
          </a:stretch>
        </p:blipFill>
        <p:spPr bwMode="auto">
          <a:xfrm>
            <a:off x="1082308" y="982663"/>
            <a:ext cx="7716193" cy="1798637"/>
          </a:xfrm>
          <a:prstGeom prst="rect">
            <a:avLst/>
          </a:prstGeom>
          <a:ln>
            <a:noFill/>
          </a:ln>
          <a:effectLst>
            <a:glow rad="63500">
              <a:schemeClr val="accent1">
                <a:satMod val="175000"/>
                <a:alpha val="40000"/>
              </a:schemeClr>
            </a:glow>
            <a:softEdge rad="112500"/>
          </a:effectLst>
        </p:spPr>
      </p:pic>
      <p:sp>
        <p:nvSpPr>
          <p:cNvPr id="8" name="TextBox 7">
            <a:extLst>
              <a:ext uri="{FF2B5EF4-FFF2-40B4-BE49-F238E27FC236}">
                <a16:creationId xmlns:a16="http://schemas.microsoft.com/office/drawing/2014/main" id="{74EC0F07-E1B5-4CD9-B4DA-4D8EAC84667E}"/>
              </a:ext>
            </a:extLst>
          </p:cNvPr>
          <p:cNvSpPr txBox="1"/>
          <p:nvPr/>
        </p:nvSpPr>
        <p:spPr>
          <a:xfrm>
            <a:off x="174625" y="2674938"/>
            <a:ext cx="8605838" cy="860425"/>
          </a:xfrm>
          <a:prstGeom prst="rect">
            <a:avLst/>
          </a:prstGeom>
          <a:noFill/>
        </p:spPr>
        <p:txBody>
          <a:bodyPr lIns="91440" tIns="45720" rIns="91440" bIns="45720" anchor="t">
            <a:spAutoFit/>
          </a:bodyPr>
          <a:lstStyle/>
          <a:p>
            <a:pPr algn="ctr">
              <a:defRPr/>
            </a:pPr>
            <a:r>
              <a:rPr lang="en-GB" sz="3200" i="1">
                <a:solidFill>
                  <a:srgbClr val="FF0000"/>
                </a:solidFill>
                <a:latin typeface="Arial"/>
                <a:ea typeface="+mn-ea"/>
                <a:cs typeface="Arial"/>
              </a:rPr>
              <a:t>Clothing Line</a:t>
            </a:r>
            <a:endParaRPr lang="en-GB" sz="3200" i="1"/>
          </a:p>
          <a:p>
            <a:pPr>
              <a:defRPr/>
            </a:pPr>
            <a:endParaRPr lang="en-GB"/>
          </a:p>
        </p:txBody>
      </p:sp>
      <p:graphicFrame>
        <p:nvGraphicFramePr>
          <p:cNvPr id="2" name="Table 3">
            <a:extLst>
              <a:ext uri="{FF2B5EF4-FFF2-40B4-BE49-F238E27FC236}">
                <a16:creationId xmlns:a16="http://schemas.microsoft.com/office/drawing/2014/main" id="{2B069DCD-83FA-43E2-A396-55D0E0402E80}"/>
              </a:ext>
            </a:extLst>
          </p:cNvPr>
          <p:cNvGraphicFramePr>
            <a:graphicFrameLocks noGrp="1"/>
          </p:cNvGraphicFramePr>
          <p:nvPr>
            <p:extLst>
              <p:ext uri="{D42A27DB-BD31-4B8C-83A1-F6EECF244321}">
                <p14:modId xmlns:p14="http://schemas.microsoft.com/office/powerpoint/2010/main" val="628623768"/>
              </p:ext>
            </p:extLst>
          </p:nvPr>
        </p:nvGraphicFramePr>
        <p:xfrm>
          <a:off x="130175" y="3346450"/>
          <a:ext cx="8980488" cy="2551113"/>
        </p:xfrm>
        <a:graphic>
          <a:graphicData uri="http://schemas.openxmlformats.org/drawingml/2006/table">
            <a:tbl>
              <a:tblPr firstRow="1" bandRow="1">
                <a:tableStyleId>{5C22544A-7EE6-4342-B048-85BDC9FD1C3A}</a:tableStyleId>
              </a:tblPr>
              <a:tblGrid>
                <a:gridCol w="3222285">
                  <a:extLst>
                    <a:ext uri="{9D8B030D-6E8A-4147-A177-3AD203B41FA5}">
                      <a16:colId xmlns:a16="http://schemas.microsoft.com/office/drawing/2014/main" val="20000"/>
                    </a:ext>
                  </a:extLst>
                </a:gridCol>
                <a:gridCol w="5758203">
                  <a:extLst>
                    <a:ext uri="{9D8B030D-6E8A-4147-A177-3AD203B41FA5}">
                      <a16:colId xmlns:a16="http://schemas.microsoft.com/office/drawing/2014/main" val="20001"/>
                    </a:ext>
                  </a:extLst>
                </a:gridCol>
              </a:tblGrid>
              <a:tr h="44747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a:solidFill>
                            <a:schemeClr val="tx1"/>
                          </a:solidFill>
                        </a:rPr>
                        <a:t>Elvis Uagbor (2018315)</a:t>
                      </a:r>
                    </a:p>
                  </a:txBody>
                  <a:tcPr marL="91431" marR="91431" marT="45731" marB="45731"/>
                </a:tc>
                <a:tc>
                  <a:txBody>
                    <a:bodyPr/>
                    <a:lstStyle/>
                    <a:p>
                      <a:pPr algn="ctr"/>
                      <a:r>
                        <a:rPr lang="en-GB" sz="1800">
                          <a:solidFill>
                            <a:schemeClr val="tx1">
                              <a:lumMod val="95000"/>
                              <a:lumOff val="5000"/>
                            </a:schemeClr>
                          </a:solidFill>
                        </a:rPr>
                        <a:t>Slides 2 - 7 </a:t>
                      </a:r>
                    </a:p>
                  </a:txBody>
                  <a:tcPr marL="91431" marR="91431" marT="45731" marB="45731"/>
                </a:tc>
                <a:extLst>
                  <a:ext uri="{0D108BD9-81ED-4DB2-BD59-A6C34878D82A}">
                    <a16:rowId xmlns:a16="http://schemas.microsoft.com/office/drawing/2014/main" val="10000"/>
                  </a:ext>
                </a:extLst>
              </a:tr>
              <a:tr h="36585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a:solidFill>
                            <a:schemeClr val="tx1"/>
                          </a:solidFill>
                        </a:rPr>
                        <a:t>Cristina Vadana (2028994)</a:t>
                      </a:r>
                    </a:p>
                  </a:txBody>
                  <a:tcPr marL="91431" marR="91431" marT="45731" marB="45731"/>
                </a:tc>
                <a:tc>
                  <a:txBody>
                    <a:bodyPr/>
                    <a:lstStyle/>
                    <a:p>
                      <a:pPr algn="ctr"/>
                      <a:r>
                        <a:rPr lang="en-GB" sz="1800" b="1">
                          <a:solidFill>
                            <a:schemeClr val="tx1">
                              <a:lumMod val="95000"/>
                              <a:lumOff val="5000"/>
                            </a:schemeClr>
                          </a:solidFill>
                        </a:rPr>
                        <a:t>Slides 8-13 </a:t>
                      </a:r>
                    </a:p>
                  </a:txBody>
                  <a:tcPr marL="91431" marR="91431" marT="45731" marB="45731"/>
                </a:tc>
                <a:extLst>
                  <a:ext uri="{0D108BD9-81ED-4DB2-BD59-A6C34878D82A}">
                    <a16:rowId xmlns:a16="http://schemas.microsoft.com/office/drawing/2014/main" val="10001"/>
                  </a:ext>
                </a:extLst>
              </a:tr>
              <a:tr h="36585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tx1"/>
                          </a:solidFill>
                          <a:latin typeface="+mn-lt"/>
                          <a:ea typeface="+mn-ea"/>
                          <a:cs typeface="+mn-cs"/>
                        </a:rPr>
                        <a:t>Maria Bahnari (2026577)</a:t>
                      </a:r>
                    </a:p>
                  </a:txBody>
                  <a:tcPr marL="91432" marR="91432" marT="45731" marB="45731"/>
                </a:tc>
                <a:tc>
                  <a:txBody>
                    <a:bodyPr/>
                    <a:lstStyle/>
                    <a:p>
                      <a:pPr marL="0" algn="ctr" rtl="0" eaLnBrk="1" latinLnBrk="0" hangingPunct="1"/>
                      <a:r>
                        <a:rPr lang="en-GB" sz="1800" b="1" kern="1200">
                          <a:solidFill>
                            <a:schemeClr val="tx1">
                              <a:lumMod val="95000"/>
                              <a:lumOff val="5000"/>
                            </a:schemeClr>
                          </a:solidFill>
                          <a:latin typeface="+mn-lt"/>
                          <a:ea typeface="+mn-ea"/>
                          <a:cs typeface="+mn-cs"/>
                        </a:rPr>
                        <a:t>Slides 14-16 and Conclusion</a:t>
                      </a:r>
                    </a:p>
                  </a:txBody>
                  <a:tcPr marL="91432" marR="91432" marT="45731" marB="45731"/>
                </a:tc>
                <a:extLst>
                  <a:ext uri="{0D108BD9-81ED-4DB2-BD59-A6C34878D82A}">
                    <a16:rowId xmlns:a16="http://schemas.microsoft.com/office/drawing/2014/main" val="10002"/>
                  </a:ext>
                </a:extLst>
              </a:tr>
              <a:tr h="6402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a:solidFill>
                            <a:schemeClr val="tx1"/>
                          </a:solidFill>
                        </a:rPr>
                        <a:t>Desmond Wilson (2026623)</a:t>
                      </a:r>
                    </a:p>
                  </a:txBody>
                  <a:tcPr marL="91432" marR="91432" marT="45731" marB="45731"/>
                </a:tc>
                <a:tc>
                  <a:txBody>
                    <a:bodyPr/>
                    <a:lstStyle/>
                    <a:p>
                      <a:pPr marL="0" algn="ctr" rtl="0" eaLnBrk="1" latinLnBrk="0" hangingPunct="1"/>
                      <a:r>
                        <a:rPr lang="en-GB" sz="1800" b="1" kern="1200">
                          <a:solidFill>
                            <a:schemeClr val="tx1">
                              <a:lumMod val="95000"/>
                              <a:lumOff val="5000"/>
                            </a:schemeClr>
                          </a:solidFill>
                          <a:latin typeface="+mn-lt"/>
                          <a:ea typeface="+mn-ea"/>
                          <a:cs typeface="+mn-cs"/>
                        </a:rPr>
                        <a:t>Slides 17-22</a:t>
                      </a:r>
                    </a:p>
                    <a:p>
                      <a:endParaRPr lang="en-GB" sz="1800"/>
                    </a:p>
                  </a:txBody>
                  <a:tcPr marL="91432" marR="91432" marT="45731" marB="45731"/>
                </a:tc>
                <a:extLst>
                  <a:ext uri="{0D108BD9-81ED-4DB2-BD59-A6C34878D82A}">
                    <a16:rowId xmlns:a16="http://schemas.microsoft.com/office/drawing/2014/main" val="10003"/>
                  </a:ext>
                </a:extLst>
              </a:tr>
              <a:tr h="365850">
                <a:tc>
                  <a:txBody>
                    <a:bodyPr/>
                    <a:lstStyle/>
                    <a:p>
                      <a:pPr algn="ctr"/>
                      <a:r>
                        <a:rPr lang="en-GB" sz="1800" b="1">
                          <a:solidFill>
                            <a:schemeClr val="tx1"/>
                          </a:solidFill>
                        </a:rPr>
                        <a:t>Lecturer </a:t>
                      </a:r>
                    </a:p>
                  </a:txBody>
                  <a:tcPr marL="91431" marR="91431" marT="45731" marB="45731"/>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a:solidFill>
                            <a:schemeClr val="tx1">
                              <a:lumMod val="95000"/>
                              <a:lumOff val="5000"/>
                            </a:schemeClr>
                          </a:solidFill>
                        </a:rPr>
                        <a:t>Mushfiqur Rahman</a:t>
                      </a:r>
                    </a:p>
                  </a:txBody>
                  <a:tcPr marL="91431" marR="91431" marT="45731" marB="45731"/>
                </a:tc>
                <a:extLst>
                  <a:ext uri="{0D108BD9-81ED-4DB2-BD59-A6C34878D82A}">
                    <a16:rowId xmlns:a16="http://schemas.microsoft.com/office/drawing/2014/main" val="10004"/>
                  </a:ext>
                </a:extLst>
              </a:tr>
              <a:tr h="365850">
                <a:tc>
                  <a:txBody>
                    <a:bodyPr/>
                    <a:lstStyle/>
                    <a:p>
                      <a:pPr algn="ctr"/>
                      <a:r>
                        <a:rPr lang="en-GB" sz="1800" b="1">
                          <a:solidFill>
                            <a:schemeClr val="tx1"/>
                          </a:solidFill>
                        </a:rPr>
                        <a:t>Module</a:t>
                      </a:r>
                    </a:p>
                  </a:txBody>
                  <a:tcPr marL="91431" marR="91431" marT="45731" marB="45731"/>
                </a:tc>
                <a:tc>
                  <a:txBody>
                    <a:bodyPr/>
                    <a:lstStyle/>
                    <a:p>
                      <a:pPr algn="ctr"/>
                      <a:r>
                        <a:rPr lang="en-GB" sz="1800" b="1">
                          <a:solidFill>
                            <a:schemeClr val="tx1">
                              <a:lumMod val="95000"/>
                              <a:lumOff val="5000"/>
                            </a:schemeClr>
                          </a:solidFill>
                        </a:rPr>
                        <a:t>BMSW4006_LON</a:t>
                      </a:r>
                    </a:p>
                  </a:txBody>
                  <a:tcPr marL="91431" marR="91431" marT="45731" marB="45731"/>
                </a:tc>
                <a:extLst>
                  <a:ext uri="{0D108BD9-81ED-4DB2-BD59-A6C34878D82A}">
                    <a16:rowId xmlns:a16="http://schemas.microsoft.com/office/drawing/2014/main" val="10005"/>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a:extLst>
              <a:ext uri="{FF2B5EF4-FFF2-40B4-BE49-F238E27FC236}">
                <a16:creationId xmlns:a16="http://schemas.microsoft.com/office/drawing/2014/main" id="{ED81EEC9-D413-41F2-B9DF-2A4E5AC21A1B}"/>
              </a:ext>
            </a:extLst>
          </p:cNvPr>
          <p:cNvSpPr>
            <a:spLocks noGrp="1"/>
          </p:cNvSpPr>
          <p:nvPr>
            <p:ph type="title"/>
          </p:nvPr>
        </p:nvSpPr>
        <p:spPr>
          <a:xfrm>
            <a:off x="457200" y="87313"/>
            <a:ext cx="8229600" cy="531662"/>
          </a:xfrm>
        </p:spPr>
        <p:txBody>
          <a:bodyPr/>
          <a:lstStyle/>
          <a:p>
            <a:pPr eaLnBrk="1" hangingPunct="1"/>
            <a:r>
              <a:rPr lang="en-GB" altLang="en-US" dirty="0">
                <a:ea typeface="ＭＳ Ｐゴシック"/>
              </a:rPr>
              <a:t>Table of Contents</a:t>
            </a:r>
            <a:r>
              <a:rPr lang="en-GB" altLang="en-US" sz="3600" dirty="0">
                <a:ea typeface="ＭＳ Ｐゴシック"/>
              </a:rPr>
              <a:t> </a:t>
            </a:r>
            <a:endParaRPr lang="en-GB" altLang="en-US" sz="3600">
              <a:ea typeface="ＭＳ Ｐゴシック" panose="020B0600070205080204" pitchFamily="34" charset="-128"/>
            </a:endParaRPr>
          </a:p>
        </p:txBody>
      </p:sp>
      <p:sp>
        <p:nvSpPr>
          <p:cNvPr id="7171" name="Date Placeholder 3">
            <a:extLst>
              <a:ext uri="{FF2B5EF4-FFF2-40B4-BE49-F238E27FC236}">
                <a16:creationId xmlns:a16="http://schemas.microsoft.com/office/drawing/2014/main" id="{5F4E35DD-478E-4B08-B7C5-D94EC192926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F890F9E-0416-4CC2-A31B-307FEF94C0B0}"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7172" name="TextBox 3">
            <a:extLst>
              <a:ext uri="{FF2B5EF4-FFF2-40B4-BE49-F238E27FC236}">
                <a16:creationId xmlns:a16="http://schemas.microsoft.com/office/drawing/2014/main" id="{DA50A01F-8A0A-40A5-99B1-995A4201FAC4}"/>
              </a:ext>
            </a:extLst>
          </p:cNvPr>
          <p:cNvSpPr txBox="1">
            <a:spLocks noChangeArrowheads="1"/>
          </p:cNvSpPr>
          <p:nvPr/>
        </p:nvSpPr>
        <p:spPr bwMode="auto">
          <a:xfrm>
            <a:off x="117396" y="857118"/>
            <a:ext cx="8785225" cy="5078313"/>
          </a:xfrm>
          <a:prstGeom prst="rect">
            <a:avLst/>
          </a:prstGeom>
          <a:noFill/>
          <a:ln>
            <a:noFill/>
          </a:ln>
        </p:spPr>
        <p:txBody>
          <a:bodyPr lIns="91440" tIns="45720" rIns="91440" bIns="45720" anchor="t">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Introduction</a:t>
            </a:r>
            <a:endParaRPr lang="en-US" sz="1600">
              <a:solidFill>
                <a:schemeClr val="tx1">
                  <a:lumMod val="85000"/>
                  <a:lumOff val="15000"/>
                </a:schemeClr>
              </a:solidFill>
              <a:cs typeface="Arial" panose="020B0604020202020204" pitchFamily="34" charset="0"/>
            </a:endParaRPr>
          </a:p>
          <a:p>
            <a:pPr marL="285750" indent="-285750">
              <a:buFont typeface="Wingdings"/>
              <a:buChar char="v"/>
              <a:defRPr/>
            </a:pPr>
            <a:endParaRPr lang="en-GB" altLang="en-US" sz="1600" b="1">
              <a:solidFill>
                <a:schemeClr val="tx1">
                  <a:lumMod val="85000"/>
                  <a:lumOff val="15000"/>
                </a:schemeClr>
              </a:solidFill>
              <a:latin typeface="Arial"/>
              <a:ea typeface="ＭＳ Ｐゴシック"/>
              <a:cs typeface="Arial"/>
            </a:endParaRP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Business Description &amp; History</a:t>
            </a:r>
          </a:p>
          <a:p>
            <a:pPr marL="285750" indent="-285750">
              <a:buFont typeface="Wingdings"/>
              <a:buChar char="v"/>
              <a:defRPr/>
            </a:pPr>
            <a:endParaRPr lang="en-GB" altLang="en-US" sz="1600" b="1">
              <a:solidFill>
                <a:schemeClr val="tx1">
                  <a:lumMod val="85000"/>
                  <a:lumOff val="15000"/>
                </a:schemeClr>
              </a:solidFill>
              <a:latin typeface="Arial"/>
              <a:ea typeface="ＭＳ Ｐゴシック"/>
              <a:cs typeface="Arial"/>
            </a:endParaRP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Aim and Objectives</a:t>
            </a:r>
          </a:p>
          <a:p>
            <a:pPr>
              <a:defRPr/>
            </a:pPr>
            <a:r>
              <a:rPr lang="en-GB" altLang="en-US" sz="1600" b="1">
                <a:solidFill>
                  <a:schemeClr val="tx1">
                    <a:lumMod val="85000"/>
                    <a:lumOff val="15000"/>
                  </a:schemeClr>
                </a:solidFill>
                <a:latin typeface="Arial"/>
                <a:ea typeface="ＭＳ Ｐゴシック"/>
                <a:cs typeface="Arial"/>
              </a:rPr>
              <a:t>		</a:t>
            </a: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Mission and Vision</a:t>
            </a:r>
          </a:p>
          <a:p>
            <a:pPr>
              <a:defRPr/>
            </a:pPr>
            <a:r>
              <a:rPr lang="en-GB" altLang="en-US" sz="1600" b="1">
                <a:solidFill>
                  <a:schemeClr val="tx1">
                    <a:lumMod val="85000"/>
                    <a:lumOff val="15000"/>
                  </a:schemeClr>
                </a:solidFill>
                <a:latin typeface="Arial"/>
                <a:ea typeface="ＭＳ Ｐゴシック"/>
                <a:cs typeface="Arial"/>
              </a:rPr>
              <a:t>		</a:t>
            </a: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Business Structure</a:t>
            </a:r>
          </a:p>
          <a:p>
            <a:pPr marL="285750" indent="-285750">
              <a:buFont typeface="Wingdings"/>
              <a:buChar char="v"/>
              <a:defRPr/>
            </a:pPr>
            <a:endParaRPr lang="en-GB" altLang="en-US" sz="1600" b="1">
              <a:solidFill>
                <a:schemeClr val="tx1">
                  <a:lumMod val="85000"/>
                  <a:lumOff val="15000"/>
                </a:schemeClr>
              </a:solidFill>
              <a:latin typeface="Arial"/>
              <a:ea typeface="ＭＳ Ｐゴシック"/>
              <a:cs typeface="Arial"/>
            </a:endParaRP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Product or service Description</a:t>
            </a:r>
          </a:p>
          <a:p>
            <a:pPr>
              <a:defRPr/>
            </a:pPr>
            <a:r>
              <a:rPr lang="en-GB" altLang="en-US" sz="1600" b="1">
                <a:solidFill>
                  <a:schemeClr val="tx1">
                    <a:lumMod val="85000"/>
                    <a:lumOff val="15000"/>
                  </a:schemeClr>
                </a:solidFill>
                <a:latin typeface="Arial"/>
                <a:ea typeface="ＭＳ Ｐゴシック"/>
                <a:cs typeface="Arial"/>
              </a:rPr>
              <a:t>	</a:t>
            </a: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Marketing Analysis and Trends</a:t>
            </a:r>
          </a:p>
          <a:p>
            <a:pPr>
              <a:defRPr/>
            </a:pPr>
            <a:r>
              <a:rPr lang="en-GB" altLang="en-US" sz="1600" b="1">
                <a:solidFill>
                  <a:schemeClr val="tx1">
                    <a:lumMod val="85000"/>
                    <a:lumOff val="15000"/>
                  </a:schemeClr>
                </a:solidFill>
                <a:latin typeface="Arial"/>
                <a:ea typeface="ＭＳ Ｐゴシック"/>
                <a:cs typeface="Arial"/>
              </a:rPr>
              <a:t>	</a:t>
            </a: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SWOT Analysis</a:t>
            </a:r>
          </a:p>
          <a:p>
            <a:pPr>
              <a:defRPr/>
            </a:pPr>
            <a:r>
              <a:rPr lang="en-GB" altLang="en-US" sz="1600" b="1">
                <a:solidFill>
                  <a:schemeClr val="tx1">
                    <a:lumMod val="85000"/>
                    <a:lumOff val="15000"/>
                  </a:schemeClr>
                </a:solidFill>
                <a:latin typeface="Arial"/>
                <a:ea typeface="ＭＳ Ｐゴシック"/>
                <a:cs typeface="Arial"/>
              </a:rPr>
              <a:t>		             </a:t>
            </a:r>
            <a:endParaRPr lang="en-GB" altLang="en-US" sz="1600" b="1">
              <a:solidFill>
                <a:schemeClr val="tx1">
                  <a:lumMod val="85000"/>
                  <a:lumOff val="15000"/>
                </a:schemeClr>
              </a:solidFill>
              <a:cs typeface="Arial" panose="020B0604020202020204" pitchFamily="34" charset="0"/>
            </a:endParaRP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PESTLE Analysis	</a:t>
            </a:r>
          </a:p>
          <a:p>
            <a:pPr>
              <a:defRPr/>
            </a:pPr>
            <a:r>
              <a:rPr lang="en-GB" altLang="en-US" sz="1600" b="1">
                <a:solidFill>
                  <a:schemeClr val="tx1">
                    <a:lumMod val="85000"/>
                    <a:lumOff val="15000"/>
                  </a:schemeClr>
                </a:solidFill>
                <a:latin typeface="Arial"/>
                <a:ea typeface="ＭＳ Ｐゴシック"/>
                <a:cs typeface="Arial"/>
              </a:rPr>
              <a:t>	             </a:t>
            </a:r>
            <a:endParaRPr lang="en-GB" altLang="en-US" sz="1600" b="1">
              <a:solidFill>
                <a:schemeClr val="tx1">
                  <a:lumMod val="85000"/>
                  <a:lumOff val="15000"/>
                </a:schemeClr>
              </a:solidFill>
              <a:cs typeface="Arial" panose="020B0604020202020204" pitchFamily="34" charset="0"/>
            </a:endParaRPr>
          </a:p>
          <a:p>
            <a:pPr marL="285750" indent="-285750">
              <a:buFont typeface="Wingdings"/>
              <a:buChar char="v"/>
              <a:defRPr/>
            </a:pPr>
            <a:r>
              <a:rPr lang="en-GB" altLang="en-US" sz="1600" b="1">
                <a:solidFill>
                  <a:schemeClr val="tx1">
                    <a:lumMod val="85000"/>
                    <a:lumOff val="15000"/>
                  </a:schemeClr>
                </a:solidFill>
                <a:latin typeface="Arial"/>
                <a:ea typeface="ＭＳ Ｐゴシック"/>
                <a:cs typeface="Arial"/>
              </a:rPr>
              <a:t>Operations		</a:t>
            </a:r>
            <a:r>
              <a:rPr lang="en-GB" altLang="en-US" sz="1600">
                <a:latin typeface="Arial"/>
                <a:ea typeface="ＭＳ Ｐゴシック"/>
                <a:cs typeface="Arial"/>
              </a:rPr>
              <a:t>  </a:t>
            </a:r>
            <a:r>
              <a:rPr lang="en-GB" altLang="en-US">
                <a:latin typeface="Arial"/>
                <a:ea typeface="ＭＳ Ｐゴシック"/>
                <a:cs typeface="Arial"/>
              </a:rPr>
              <a:t>          </a:t>
            </a:r>
            <a:endParaRPr lang="en-GB" altLang="en-US">
              <a:cs typeface="Arial" panose="020B0604020202020204" pitchFamily="34" charset="0"/>
            </a:endParaRPr>
          </a:p>
          <a:p>
            <a:pPr>
              <a:defRPr/>
            </a:pPr>
            <a:endParaRPr lang="en-GB" altLang="en-US"/>
          </a:p>
        </p:txBody>
      </p:sp>
      <p:sp>
        <p:nvSpPr>
          <p:cNvPr id="7173" name="TextBox 4">
            <a:extLst>
              <a:ext uri="{FF2B5EF4-FFF2-40B4-BE49-F238E27FC236}">
                <a16:creationId xmlns:a16="http://schemas.microsoft.com/office/drawing/2014/main" id="{B2D9C4AB-34D4-4BE8-AD61-16A57F77138F}"/>
              </a:ext>
            </a:extLst>
          </p:cNvPr>
          <p:cNvSpPr txBox="1">
            <a:spLocks noChangeArrowheads="1"/>
          </p:cNvSpPr>
          <p:nvPr/>
        </p:nvSpPr>
        <p:spPr bwMode="auto">
          <a:xfrm>
            <a:off x="4215770" y="858234"/>
            <a:ext cx="5003800"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marL="285750" indent="-285750">
              <a:spcBef>
                <a:spcPct val="0"/>
              </a:spcBef>
              <a:buFont typeface="Wingdings"/>
              <a:buChar char="v"/>
            </a:pPr>
            <a:r>
              <a:rPr lang="en-GB" altLang="en-US" sz="1600" b="1">
                <a:latin typeface="Arial"/>
                <a:ea typeface="ＭＳ Ｐゴシック"/>
                <a:cs typeface="Arial"/>
              </a:rPr>
              <a:t>Technology plan			   </a:t>
            </a:r>
            <a:endParaRPr lang="en-GB" altLang="en-US" sz="1600" b="1">
              <a:latin typeface="Arial" panose="020B0604020202020204" pitchFamily="34" charset="0"/>
              <a:cs typeface="Arial" panose="020B0604020202020204" pitchFamily="34" charset="0"/>
            </a:endParaRPr>
          </a:p>
          <a:p>
            <a:pPr>
              <a:spcBef>
                <a:spcPct val="0"/>
              </a:spcBef>
              <a:buNone/>
            </a:pPr>
            <a:r>
              <a:rPr lang="en-GB" altLang="en-US" sz="1600" b="1">
                <a:latin typeface="Arial"/>
                <a:ea typeface="ＭＳ Ｐゴシック"/>
                <a:cs typeface="Arial"/>
              </a:rPr>
              <a:t>         </a:t>
            </a:r>
            <a:endParaRPr lang="en-GB" altLang="en-US" sz="1600" b="1">
              <a:latin typeface="Arial" panose="020B0604020202020204" pitchFamily="34" charset="0"/>
              <a:cs typeface="Arial" panose="020B0604020202020204" pitchFamily="34" charset="0"/>
            </a:endParaRPr>
          </a:p>
          <a:p>
            <a:pPr marL="285750" indent="-285750">
              <a:spcBef>
                <a:spcPct val="0"/>
              </a:spcBef>
              <a:buFont typeface="Wingdings"/>
              <a:buChar char="v"/>
            </a:pPr>
            <a:r>
              <a:rPr lang="en-GB" altLang="en-US" sz="1600" b="1">
                <a:latin typeface="Arial"/>
                <a:ea typeface="ＭＳ Ｐゴシック"/>
                <a:cs typeface="Arial"/>
              </a:rPr>
              <a:t>Management and Organisation   </a:t>
            </a:r>
            <a:endParaRPr lang="en-GB" altLang="en-US" sz="1600" b="1">
              <a:latin typeface="Arial" panose="020B0604020202020204" pitchFamily="34" charset="0"/>
              <a:cs typeface="Arial" panose="020B0604020202020204" pitchFamily="34" charset="0"/>
            </a:endParaRPr>
          </a:p>
          <a:p>
            <a:pPr>
              <a:spcBef>
                <a:spcPct val="0"/>
              </a:spcBef>
              <a:buNone/>
            </a:pPr>
            <a:r>
              <a:rPr lang="en-GB" altLang="en-US" sz="1600" b="1">
                <a:latin typeface="Arial"/>
                <a:ea typeface="ＭＳ Ｐゴシック"/>
                <a:cs typeface="Arial"/>
              </a:rPr>
              <a:t>                 </a:t>
            </a:r>
            <a:endParaRPr lang="en-GB" altLang="en-US" sz="1600" b="1">
              <a:latin typeface="Arial" panose="020B0604020202020204" pitchFamily="34" charset="0"/>
              <a:cs typeface="Arial" panose="020B0604020202020204" pitchFamily="34" charset="0"/>
            </a:endParaRPr>
          </a:p>
          <a:p>
            <a:pPr marL="285750" indent="-285750">
              <a:spcBef>
                <a:spcPct val="0"/>
              </a:spcBef>
              <a:buFont typeface="Wingdings"/>
              <a:buChar char="v"/>
            </a:pPr>
            <a:r>
              <a:rPr lang="en-GB" altLang="en-US" sz="1600" b="1">
                <a:latin typeface="Arial"/>
                <a:ea typeface="ＭＳ Ｐゴシック"/>
                <a:cs typeface="Arial"/>
              </a:rPr>
              <a:t>Social and Responsibility and Sustainability </a:t>
            </a:r>
            <a:endParaRPr lang="en-GB" altLang="en-US" sz="1600" b="1">
              <a:latin typeface="Arial" panose="020B0604020202020204" pitchFamily="34" charset="0"/>
              <a:cs typeface="Arial" panose="020B0604020202020204" pitchFamily="34" charset="0"/>
            </a:endParaRPr>
          </a:p>
          <a:p>
            <a:pPr marL="285750" indent="-285750">
              <a:spcBef>
                <a:spcPct val="0"/>
              </a:spcBef>
              <a:buFont typeface="Wingdings" panose="020B0604020202020204" pitchFamily="34" charset="0"/>
              <a:buChar char="v"/>
            </a:pPr>
            <a:endParaRPr lang="en-GB" altLang="en-US" sz="1600" b="1">
              <a:latin typeface="Arial"/>
              <a:ea typeface="ＭＳ Ｐゴシック"/>
              <a:cs typeface="Arial"/>
            </a:endParaRPr>
          </a:p>
          <a:p>
            <a:pPr marL="285750" indent="-285750">
              <a:spcBef>
                <a:spcPct val="0"/>
              </a:spcBef>
              <a:buFont typeface="Wingdings"/>
              <a:buChar char="v"/>
            </a:pPr>
            <a:r>
              <a:rPr lang="en-GB" altLang="en-US" sz="1600" b="1">
                <a:latin typeface="Arial"/>
                <a:ea typeface="ＭＳ Ｐゴシック"/>
                <a:cs typeface="Arial"/>
              </a:rPr>
              <a:t>Development, milestone and Exit plan   </a:t>
            </a:r>
            <a:endParaRPr lang="en-GB" altLang="en-US" sz="1600" b="1">
              <a:latin typeface="Arial" panose="020B0604020202020204" pitchFamily="34" charset="0"/>
              <a:cs typeface="Arial" panose="020B0604020202020204" pitchFamily="34" charset="0"/>
            </a:endParaRPr>
          </a:p>
          <a:p>
            <a:pPr>
              <a:spcBef>
                <a:spcPct val="0"/>
              </a:spcBef>
              <a:buNone/>
            </a:pPr>
            <a:r>
              <a:rPr lang="en-GB" altLang="en-US" sz="1600" b="1">
                <a:latin typeface="Arial"/>
                <a:ea typeface="ＭＳ Ｐゴシック"/>
                <a:cs typeface="Arial"/>
              </a:rPr>
              <a:t>       </a:t>
            </a:r>
            <a:endParaRPr lang="en-GB" altLang="en-US" sz="1600" b="1">
              <a:latin typeface="Arial" panose="020B0604020202020204" pitchFamily="34" charset="0"/>
              <a:cs typeface="Arial" panose="020B0604020202020204" pitchFamily="34" charset="0"/>
            </a:endParaRPr>
          </a:p>
          <a:p>
            <a:pPr marL="285750" indent="-285750">
              <a:spcBef>
                <a:spcPct val="0"/>
              </a:spcBef>
              <a:buFont typeface="Wingdings"/>
              <a:buChar char="v"/>
            </a:pPr>
            <a:r>
              <a:rPr lang="en-GB" altLang="en-US" sz="1600" b="1">
                <a:latin typeface="Arial"/>
                <a:ea typeface="ＭＳ Ｐゴシック"/>
                <a:cs typeface="Arial"/>
              </a:rPr>
              <a:t>Financial data</a:t>
            </a:r>
          </a:p>
          <a:p>
            <a:pPr>
              <a:spcBef>
                <a:spcPct val="0"/>
              </a:spcBef>
              <a:buNone/>
            </a:pPr>
            <a:r>
              <a:rPr lang="en-GB" altLang="en-US" sz="1600" b="1">
                <a:latin typeface="Arial"/>
                <a:ea typeface="ＭＳ Ｐゴシック"/>
                <a:cs typeface="Arial"/>
              </a:rPr>
              <a:t>			             </a:t>
            </a:r>
            <a:endParaRPr lang="en-GB" altLang="en-US" sz="1600" b="1">
              <a:latin typeface="Arial" panose="020B0604020202020204" pitchFamily="34" charset="0"/>
              <a:cs typeface="Arial" panose="020B0604020202020204" pitchFamily="34" charset="0"/>
            </a:endParaRPr>
          </a:p>
          <a:p>
            <a:pPr marL="285750" indent="-285750">
              <a:spcBef>
                <a:spcPct val="0"/>
              </a:spcBef>
              <a:buFont typeface="Wingdings"/>
              <a:buChar char="v"/>
            </a:pPr>
            <a:r>
              <a:rPr lang="en-GB" altLang="en-US" sz="1600" b="1">
                <a:latin typeface="Arial"/>
                <a:ea typeface="ＭＳ Ｐゴシック"/>
                <a:cs typeface="Arial"/>
              </a:rPr>
              <a:t>Profit and loss Account</a:t>
            </a:r>
          </a:p>
          <a:p>
            <a:pPr>
              <a:spcBef>
                <a:spcPct val="0"/>
              </a:spcBef>
              <a:buNone/>
            </a:pPr>
            <a:r>
              <a:rPr lang="en-GB" altLang="en-US" sz="1600" b="1">
                <a:latin typeface="Arial"/>
                <a:ea typeface="ＭＳ Ｐゴシック"/>
                <a:cs typeface="Arial"/>
              </a:rPr>
              <a:t>		             </a:t>
            </a:r>
            <a:endParaRPr lang="en-GB" altLang="en-US" sz="1600" b="1">
              <a:latin typeface="Arial" panose="020B0604020202020204" pitchFamily="34" charset="0"/>
              <a:cs typeface="Arial" panose="020B0604020202020204" pitchFamily="34" charset="0"/>
            </a:endParaRPr>
          </a:p>
          <a:p>
            <a:pPr marL="285750" indent="-285750">
              <a:spcBef>
                <a:spcPct val="0"/>
              </a:spcBef>
              <a:buFont typeface="Wingdings"/>
              <a:buChar char="v"/>
            </a:pPr>
            <a:r>
              <a:rPr lang="en-GB" altLang="en-US" sz="1600" b="1">
                <a:latin typeface="Arial"/>
                <a:ea typeface="ＭＳ Ｐゴシック"/>
                <a:cs typeface="Arial"/>
              </a:rPr>
              <a:t>Cash Flow Statement</a:t>
            </a:r>
          </a:p>
          <a:p>
            <a:pPr>
              <a:spcBef>
                <a:spcPct val="0"/>
              </a:spcBef>
              <a:buNone/>
            </a:pPr>
            <a:r>
              <a:rPr lang="en-GB" altLang="en-US" sz="1600" b="1">
                <a:latin typeface="Arial"/>
                <a:ea typeface="ＭＳ Ｐゴシック"/>
                <a:cs typeface="Arial"/>
              </a:rPr>
              <a:t>		             </a:t>
            </a:r>
            <a:endParaRPr lang="en-GB" altLang="en-US" sz="1600" b="1">
              <a:latin typeface="Arial" panose="020B0604020202020204" pitchFamily="34" charset="0"/>
              <a:cs typeface="Arial" panose="020B0604020202020204" pitchFamily="34" charset="0"/>
            </a:endParaRPr>
          </a:p>
          <a:p>
            <a:pPr marL="285750" indent="-285750">
              <a:spcBef>
                <a:spcPct val="0"/>
              </a:spcBef>
              <a:buFont typeface="Wingdings"/>
              <a:buChar char="v"/>
            </a:pPr>
            <a:r>
              <a:rPr lang="en-GB" altLang="en-US" sz="1600" b="1">
                <a:latin typeface="Arial"/>
                <a:ea typeface="ＭＳ Ｐゴシック"/>
                <a:cs typeface="Arial"/>
              </a:rPr>
              <a:t>Balance Sheet</a:t>
            </a:r>
          </a:p>
          <a:p>
            <a:pPr>
              <a:spcBef>
                <a:spcPct val="0"/>
              </a:spcBef>
              <a:buNone/>
            </a:pPr>
            <a:r>
              <a:rPr lang="en-GB" altLang="en-US" sz="1600" b="1">
                <a:latin typeface="Arial"/>
                <a:ea typeface="ＭＳ Ｐゴシック"/>
                <a:cs typeface="Arial"/>
              </a:rPr>
              <a:t>  </a:t>
            </a:r>
            <a:endParaRPr lang="en-GB" altLang="en-US" sz="1600" b="1">
              <a:latin typeface="Arial" panose="020B0604020202020204" pitchFamily="34" charset="0"/>
              <a:cs typeface="Arial" panose="020B0604020202020204" pitchFamily="34" charset="0"/>
            </a:endParaRPr>
          </a:p>
          <a:p>
            <a:pPr marL="285750" indent="-285750">
              <a:spcBef>
                <a:spcPct val="0"/>
              </a:spcBef>
              <a:buFont typeface="Wingdings"/>
              <a:buChar char="v"/>
            </a:pPr>
            <a:r>
              <a:rPr lang="en-GB" altLang="en-US" sz="1600" b="1">
                <a:latin typeface="Arial"/>
                <a:ea typeface="ＭＳ Ｐゴシック"/>
                <a:cs typeface="Arial"/>
              </a:rPr>
              <a:t>Conclusion			 </a:t>
            </a:r>
            <a:endParaRPr lang="en-GB" altLang="en-US" sz="1800" b="1">
              <a:latin typeface="Arial" panose="020B0604020202020204" pitchFamily="34" charset="0"/>
              <a:cs typeface="Arial" panose="020B0604020202020204" pitchFamily="34" charset="0"/>
            </a:endParaRPr>
          </a:p>
          <a:p>
            <a:pPr marL="285750" indent="-285750">
              <a:spcBef>
                <a:spcPct val="0"/>
              </a:spcBef>
              <a:buFont typeface="Wingdings"/>
              <a:buChar char="v"/>
            </a:pPr>
            <a:endParaRPr lang="en-GB" altLang="en-US" sz="1600" b="1">
              <a:latin typeface="Arial"/>
              <a:ea typeface="ＭＳ Ｐゴシック"/>
              <a:cs typeface="Arial"/>
            </a:endParaRPr>
          </a:p>
          <a:p>
            <a:pPr marL="285750" indent="-285750">
              <a:spcBef>
                <a:spcPct val="0"/>
              </a:spcBef>
              <a:buFont typeface="Wingdings"/>
              <a:buChar char="v"/>
            </a:pPr>
            <a:r>
              <a:rPr lang="en-GB" altLang="en-US" sz="1600" b="1">
                <a:latin typeface="Arial"/>
                <a:ea typeface="ＭＳ Ｐゴシック"/>
                <a:cs typeface="Arial"/>
              </a:rPr>
              <a:t>References    </a:t>
            </a:r>
            <a:r>
              <a:rPr lang="en-GB" altLang="en-US" sz="1800" b="1">
                <a:latin typeface="Arial"/>
                <a:ea typeface="ＭＳ Ｐゴシック"/>
                <a:cs typeface="Arial"/>
              </a:rPr>
              <a:t>        </a:t>
            </a:r>
            <a:endParaRPr lang="en-GB" altLang="en-US" sz="1800" b="1">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a:extLst>
              <a:ext uri="{FF2B5EF4-FFF2-40B4-BE49-F238E27FC236}">
                <a16:creationId xmlns:a16="http://schemas.microsoft.com/office/drawing/2014/main" id="{3FAB85F4-FBFD-48DF-B550-58AB1AECB24A}"/>
              </a:ext>
            </a:extLst>
          </p:cNvPr>
          <p:cNvSpPr>
            <a:spLocks noGrp="1"/>
          </p:cNvSpPr>
          <p:nvPr>
            <p:ph type="title"/>
          </p:nvPr>
        </p:nvSpPr>
        <p:spPr>
          <a:xfrm>
            <a:off x="457200" y="157163"/>
            <a:ext cx="8229600" cy="647700"/>
          </a:xfrm>
        </p:spPr>
        <p:txBody>
          <a:bodyPr/>
          <a:lstStyle/>
          <a:p>
            <a:pPr eaLnBrk="1" hangingPunct="1"/>
            <a:r>
              <a:rPr lang="en-GB" altLang="en-US">
                <a:ea typeface="ＭＳ Ｐゴシック" panose="020B0600070205080204" pitchFamily="34" charset="-128"/>
              </a:rPr>
              <a:t>Introduction</a:t>
            </a:r>
          </a:p>
        </p:txBody>
      </p:sp>
      <p:sp>
        <p:nvSpPr>
          <p:cNvPr id="9219" name="Date Placeholder 3">
            <a:extLst>
              <a:ext uri="{FF2B5EF4-FFF2-40B4-BE49-F238E27FC236}">
                <a16:creationId xmlns:a16="http://schemas.microsoft.com/office/drawing/2014/main" id="{2302D493-8E36-4E81-801E-696901FCFC3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DBBC84D1-E0CC-4251-BDE8-1009DE54B85B}"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9220" name="TextBox 1">
            <a:extLst>
              <a:ext uri="{FF2B5EF4-FFF2-40B4-BE49-F238E27FC236}">
                <a16:creationId xmlns:a16="http://schemas.microsoft.com/office/drawing/2014/main" id="{D106B56E-B367-4C51-A75F-626173DBE1E2}"/>
              </a:ext>
            </a:extLst>
          </p:cNvPr>
          <p:cNvSpPr txBox="1">
            <a:spLocks noChangeArrowheads="1"/>
          </p:cNvSpPr>
          <p:nvPr/>
        </p:nvSpPr>
        <p:spPr bwMode="auto">
          <a:xfrm>
            <a:off x="214313" y="908050"/>
            <a:ext cx="8715375" cy="4001095"/>
          </a:xfrm>
          <a:prstGeom prst="rect">
            <a:avLst/>
          </a:prstGeom>
          <a:noFill/>
          <a:ln>
            <a:noFill/>
          </a:ln>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gn="just">
              <a:spcBef>
                <a:spcPct val="0"/>
              </a:spcBef>
              <a:buNone/>
              <a:defRPr/>
            </a:pPr>
            <a:r>
              <a:rPr lang="en-GB" altLang="en-US" sz="2000" dirty="0">
                <a:latin typeface="Arial"/>
                <a:ea typeface="ＭＳ Ｐゴシック"/>
                <a:cs typeface="Arial"/>
              </a:rPr>
              <a:t>Black &amp; white is a clothing line that will be located in  East London. The Company will be involved in the production of clothes (casual, corporate, sport clothes et al) that will meet the needs of male, female, young adults and children. Our target is to become one of the leading brands in the world's fashion industry and we will ensure that every cloth that leaves our factory can favourable compete with the best brands in the industry. Our </a:t>
            </a:r>
            <a:r>
              <a:rPr lang="en-GB" altLang="en-US" sz="2000" dirty="0">
                <a:solidFill>
                  <a:srgbClr val="000000"/>
                </a:solidFill>
                <a:latin typeface="Arial"/>
                <a:ea typeface="ＭＳ Ｐゴシック"/>
                <a:cs typeface="Open Sans"/>
              </a:rPr>
              <a:t> clothing line  will manufacture clothes for high end customers and also for low income earner.</a:t>
            </a:r>
            <a:endParaRPr lang="en-US" dirty="0"/>
          </a:p>
          <a:p>
            <a:pPr algn="just">
              <a:spcBef>
                <a:spcPct val="0"/>
              </a:spcBef>
              <a:buFontTx/>
              <a:buNone/>
              <a:defRPr/>
            </a:pPr>
            <a:endParaRPr lang="en-GB" altLang="en-US" sz="2000">
              <a:solidFill>
                <a:srgbClr val="000000"/>
              </a:solidFill>
              <a:latin typeface="Open Sans" panose="020B0606030504020204" pitchFamily="34" charset="0"/>
              <a:cs typeface="Open Sans" panose="020B0606030504020204" pitchFamily="34" charset="0"/>
            </a:endParaRPr>
          </a:p>
          <a:p>
            <a:pPr marL="457200" indent="-457200">
              <a:spcBef>
                <a:spcPct val="0"/>
              </a:spcBef>
              <a:buFont typeface="Wingdings"/>
              <a:buChar char="v"/>
              <a:defRPr/>
            </a:pPr>
            <a:endParaRPr lang="en-GB" altLang="en-US" sz="2000" b="1" dirty="0">
              <a:latin typeface="Open Sans"/>
              <a:ea typeface="ＭＳ Ｐゴシック"/>
              <a:cs typeface="Open Sans"/>
            </a:endParaRPr>
          </a:p>
          <a:p>
            <a:pPr marL="285750" indent="-285750">
              <a:spcBef>
                <a:spcPct val="0"/>
              </a:spcBef>
              <a:buFont typeface="Wingdings"/>
              <a:buChar char="v"/>
              <a:defRPr/>
            </a:pPr>
            <a:endParaRPr lang="en-GB" altLang="en-US" sz="1800">
              <a:latin typeface="Arial" panose="020B0604020202020204" pitchFamily="34" charset="0"/>
              <a:cs typeface="Arial" panose="020B0604020202020204" pitchFamily="34" charset="0"/>
            </a:endParaRPr>
          </a:p>
          <a:p>
            <a:pPr>
              <a:spcBef>
                <a:spcPct val="0"/>
              </a:spcBef>
              <a:buFontTx/>
              <a:buNone/>
              <a:defRPr/>
            </a:pPr>
            <a:br>
              <a:rPr lang="en-GB" altLang="en-US" sz="1800" dirty="0">
                <a:latin typeface="Arial" panose="020B0604020202020204" pitchFamily="34" charset="0"/>
              </a:rPr>
            </a:br>
            <a:endParaRPr lang="en-GB" altLang="en-US" sz="1800">
              <a:latin typeface="Arial" panose="020B0604020202020204" pitchFamily="34" charset="0"/>
            </a:endParaRPr>
          </a:p>
        </p:txBody>
      </p:sp>
      <p:sp>
        <p:nvSpPr>
          <p:cNvPr id="2" name="TextBox 1">
            <a:extLst>
              <a:ext uri="{FF2B5EF4-FFF2-40B4-BE49-F238E27FC236}">
                <a16:creationId xmlns:a16="http://schemas.microsoft.com/office/drawing/2014/main" id="{5CC52ECC-FD21-4876-8902-DA006C7C6F76}"/>
              </a:ext>
            </a:extLst>
          </p:cNvPr>
          <p:cNvSpPr txBox="1"/>
          <p:nvPr/>
        </p:nvSpPr>
        <p:spPr>
          <a:xfrm>
            <a:off x="-5751" y="3430438"/>
            <a:ext cx="8623539"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GB" dirty="0">
              <a:latin typeface="Arial"/>
              <a:cs typeface="Arial"/>
            </a:endParaRPr>
          </a:p>
          <a:p>
            <a:pPr marL="457200" indent="-457200">
              <a:buFont typeface="Wingdings,Sans-Serif"/>
              <a:buChar char="v"/>
            </a:pPr>
            <a:r>
              <a:rPr lang="en-GB" sz="2000" b="1" dirty="0">
                <a:latin typeface="Arial"/>
                <a:ea typeface="ＭＳ Ｐゴシック"/>
                <a:cs typeface="Arial"/>
              </a:rPr>
              <a:t>Why this business?</a:t>
            </a:r>
            <a:endParaRPr lang="en-US" sz="2000">
              <a:latin typeface="Arial"/>
              <a:ea typeface="ＭＳ Ｐゴシック"/>
              <a:cs typeface="Arial"/>
            </a:endParaRPr>
          </a:p>
          <a:p>
            <a:pPr marL="457200" indent="-457200">
              <a:buFont typeface="Wingdings,Sans-Serif"/>
              <a:buChar char="v"/>
            </a:pPr>
            <a:r>
              <a:rPr lang="en-GB" sz="2000" b="1" dirty="0">
                <a:latin typeface="Arial"/>
                <a:ea typeface="ＭＳ Ｐゴシック"/>
                <a:cs typeface="Arial"/>
              </a:rPr>
              <a:t>Why now?</a:t>
            </a:r>
            <a:endParaRPr lang="en-US" sz="2000">
              <a:latin typeface="Arial"/>
              <a:ea typeface="ＭＳ Ｐゴシック"/>
              <a:cs typeface="Arial"/>
            </a:endParaRPr>
          </a:p>
          <a:p>
            <a:pPr marL="457200" indent="-457200">
              <a:buFont typeface="Wingdings,Sans-Serif"/>
              <a:buChar char="v"/>
            </a:pPr>
            <a:r>
              <a:rPr lang="en-GB" sz="2000" b="1" dirty="0">
                <a:latin typeface="Arial"/>
                <a:ea typeface="ＭＳ Ｐゴシック"/>
                <a:cs typeface="Arial"/>
              </a:rPr>
              <a:t>Who’s going to buy? </a:t>
            </a:r>
            <a:endParaRPr lang="en-GB" sz="2000">
              <a:latin typeface="Arial"/>
              <a:ea typeface="ＭＳ Ｐゴシック"/>
              <a:cs typeface="Arial"/>
            </a:endParaRPr>
          </a:p>
          <a:p>
            <a:pPr marL="457200" indent="-457200">
              <a:buFont typeface="Wingdings,Sans-Serif"/>
              <a:buChar char="v"/>
            </a:pPr>
            <a:r>
              <a:rPr lang="en-GB" sz="2000" b="1" dirty="0">
                <a:latin typeface="Arial"/>
                <a:ea typeface="ＭＳ Ｐゴシック"/>
                <a:cs typeface="Arial"/>
              </a:rPr>
              <a:t>How will my business be different than the competitor’s?</a:t>
            </a:r>
            <a:endParaRPr lang="en-US" sz="2000">
              <a:latin typeface="Arial"/>
              <a:ea typeface="ＭＳ Ｐゴシック"/>
              <a:cs typeface="Arial"/>
            </a:endParaRPr>
          </a:p>
          <a:p>
            <a:pPr marL="457200" indent="-457200">
              <a:buFont typeface="Wingdings,Sans-Serif"/>
              <a:buChar char="v"/>
            </a:pPr>
            <a:r>
              <a:rPr lang="en-GB" sz="2000" b="1" dirty="0">
                <a:latin typeface="Arial"/>
                <a:ea typeface="ＭＳ Ｐゴシック"/>
                <a:cs typeface="Arial"/>
              </a:rPr>
              <a:t>When will it become profitable ?</a:t>
            </a:r>
            <a:endParaRPr lang="en-US" sz="2000" dirty="0">
              <a:ea typeface="ＭＳ Ｐゴシック"/>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20"/>
                                        </p:tgtEl>
                                        <p:attrNameLst>
                                          <p:attrName>style.visibility</p:attrName>
                                        </p:attrNameLst>
                                      </p:cBhvr>
                                      <p:to>
                                        <p:strVal val="visible"/>
                                      </p:to>
                                    </p:set>
                                    <p:anim calcmode="lin" valueType="num">
                                      <p:cBhvr additive="base">
                                        <p:cTn id="7" dur="500" fill="hold"/>
                                        <p:tgtEl>
                                          <p:spTgt spid="9220"/>
                                        </p:tgtEl>
                                        <p:attrNameLst>
                                          <p:attrName>ppt_x</p:attrName>
                                        </p:attrNameLst>
                                      </p:cBhvr>
                                      <p:tavLst>
                                        <p:tav tm="0">
                                          <p:val>
                                            <p:strVal val="#ppt_x"/>
                                          </p:val>
                                        </p:tav>
                                        <p:tav tm="100000">
                                          <p:val>
                                            <p:strVal val="#ppt_x"/>
                                          </p:val>
                                        </p:tav>
                                      </p:tavLst>
                                    </p:anim>
                                    <p:anim calcmode="lin" valueType="num">
                                      <p:cBhvr additive="base">
                                        <p:cTn id="8" dur="500" fill="hold"/>
                                        <p:tgtEl>
                                          <p:spTgt spid="92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1D58280-1FEE-408B-B7EF-BC8DB168D618}"/>
              </a:ext>
            </a:extLst>
          </p:cNvPr>
          <p:cNvSpPr>
            <a:spLocks noGrp="1"/>
          </p:cNvSpPr>
          <p:nvPr>
            <p:ph type="title"/>
          </p:nvPr>
        </p:nvSpPr>
        <p:spPr>
          <a:xfrm>
            <a:off x="327804" y="58978"/>
            <a:ext cx="8229600" cy="1143000"/>
          </a:xfrm>
        </p:spPr>
        <p:txBody>
          <a:bodyPr/>
          <a:lstStyle/>
          <a:p>
            <a:pPr eaLnBrk="1" hangingPunct="1"/>
            <a:r>
              <a:rPr lang="en-GB" altLang="en-US">
                <a:ea typeface="ＭＳ Ｐゴシック" panose="020B0600070205080204" pitchFamily="34" charset="-128"/>
              </a:rPr>
              <a:t>Business Description and History</a:t>
            </a:r>
          </a:p>
        </p:txBody>
      </p:sp>
      <p:sp>
        <p:nvSpPr>
          <p:cNvPr id="11267" name="Date Placeholder 3">
            <a:extLst>
              <a:ext uri="{FF2B5EF4-FFF2-40B4-BE49-F238E27FC236}">
                <a16:creationId xmlns:a16="http://schemas.microsoft.com/office/drawing/2014/main" id="{23C515AA-50FA-49A4-BE8A-B7378DA7BB1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B9342028-B449-4299-BF5E-5F5F878FC58E}"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11268" name="TextBox 4">
            <a:extLst>
              <a:ext uri="{FF2B5EF4-FFF2-40B4-BE49-F238E27FC236}">
                <a16:creationId xmlns:a16="http://schemas.microsoft.com/office/drawing/2014/main" id="{9CEE8AF8-9CAA-4133-A312-E16E812E42DE}"/>
              </a:ext>
            </a:extLst>
          </p:cNvPr>
          <p:cNvSpPr txBox="1">
            <a:spLocks noChangeArrowheads="1"/>
          </p:cNvSpPr>
          <p:nvPr/>
        </p:nvSpPr>
        <p:spPr bwMode="auto">
          <a:xfrm>
            <a:off x="108221" y="1326611"/>
            <a:ext cx="8811404"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None/>
            </a:pPr>
            <a:r>
              <a:rPr lang="en-GB" altLang="en-US" sz="2000" dirty="0">
                <a:latin typeface="Arial"/>
                <a:ea typeface="ＭＳ Ｐゴシック"/>
                <a:cs typeface="Arial"/>
              </a:rPr>
              <a:t>The clothing line is a limited company which will be based in a business park in the East of London. There are four founding members and owners – Cristina Vadana, Maria </a:t>
            </a:r>
            <a:r>
              <a:rPr lang="en-GB" altLang="en-US" sz="2000" dirty="0" err="1">
                <a:latin typeface="Arial"/>
                <a:ea typeface="ＭＳ Ｐゴシック"/>
                <a:cs typeface="Arial"/>
              </a:rPr>
              <a:t>Bahnari</a:t>
            </a:r>
            <a:r>
              <a:rPr lang="en-GB" altLang="en-US" sz="2000" dirty="0">
                <a:latin typeface="Arial"/>
                <a:ea typeface="ＭＳ Ｐゴシック"/>
                <a:cs typeface="Arial"/>
              </a:rPr>
              <a:t>, Desmond Wilson and Elvis </a:t>
            </a:r>
            <a:r>
              <a:rPr lang="en-GB" altLang="en-US" sz="2000" dirty="0" err="1">
                <a:latin typeface="Arial"/>
                <a:ea typeface="ＭＳ Ｐゴシック"/>
                <a:cs typeface="Arial"/>
              </a:rPr>
              <a:t>Uagbor</a:t>
            </a:r>
            <a:r>
              <a:rPr lang="en-GB" altLang="en-US" sz="2000" dirty="0">
                <a:latin typeface="Arial"/>
                <a:ea typeface="ＭＳ Ｐゴシック"/>
                <a:cs typeface="Arial"/>
              </a:rPr>
              <a:t> holding shares according to their status in the company.</a:t>
            </a:r>
            <a:endParaRPr lang="en-US"/>
          </a:p>
          <a:p>
            <a:pPr algn="just">
              <a:spcBef>
                <a:spcPct val="0"/>
              </a:spcBef>
              <a:buNone/>
            </a:pPr>
            <a:endParaRPr lang="en-GB" altLang="en-US" sz="2000" dirty="0">
              <a:latin typeface="Arial"/>
              <a:ea typeface="ＭＳ Ｐゴシック"/>
              <a:cs typeface="Arial"/>
            </a:endParaRPr>
          </a:p>
          <a:p>
            <a:pPr algn="just">
              <a:spcBef>
                <a:spcPct val="0"/>
              </a:spcBef>
              <a:buNone/>
            </a:pPr>
            <a:r>
              <a:rPr lang="en-GB" altLang="en-US" sz="2000" dirty="0">
                <a:latin typeface="Arial"/>
                <a:ea typeface="ＭＳ Ｐゴシック"/>
                <a:cs typeface="Arial"/>
              </a:rPr>
              <a:t>.</a:t>
            </a:r>
          </a:p>
        </p:txBody>
      </p:sp>
      <p:sp>
        <p:nvSpPr>
          <p:cNvPr id="2" name="TextBox 1">
            <a:extLst>
              <a:ext uri="{FF2B5EF4-FFF2-40B4-BE49-F238E27FC236}">
                <a16:creationId xmlns:a16="http://schemas.microsoft.com/office/drawing/2014/main" id="{AF04E1A1-70C7-4ED8-9A30-E92F598E32CE}"/>
              </a:ext>
            </a:extLst>
          </p:cNvPr>
          <p:cNvSpPr txBox="1"/>
          <p:nvPr/>
        </p:nvSpPr>
        <p:spPr>
          <a:xfrm>
            <a:off x="209910" y="2898475"/>
            <a:ext cx="882482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Arial"/>
              <a:cs typeface="Arial"/>
            </a:endParaRPr>
          </a:p>
          <a:p>
            <a:r>
              <a:rPr lang="en-GB" sz="2000" dirty="0">
                <a:latin typeface="Arial"/>
                <a:ea typeface="ＭＳ Ｐゴシック"/>
                <a:cs typeface="Arial"/>
              </a:rPr>
              <a:t>The business is a new company looking to serve different sizes and shapes of all ages. We recognise that most shops are into one type of design of clothes so we have come up with a decision that the clothing line can have different styles and colours targeting mostly children, teenagers and adults. We are targeting gross sales  of £30,000 for the first year of trading and £90,000 for the next five year</a:t>
            </a:r>
            <a:endParaRPr lang="en-US" sz="2000">
              <a:ea typeface="ＭＳ Ｐゴシック"/>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268"/>
                                        </p:tgtEl>
                                        <p:attrNameLst>
                                          <p:attrName>style.visibility</p:attrName>
                                        </p:attrNameLst>
                                      </p:cBhvr>
                                      <p:to>
                                        <p:strVal val="visible"/>
                                      </p:to>
                                    </p:set>
                                    <p:anim calcmode="lin" valueType="num">
                                      <p:cBhvr additive="base">
                                        <p:cTn id="7" dur="500" fill="hold"/>
                                        <p:tgtEl>
                                          <p:spTgt spid="11268"/>
                                        </p:tgtEl>
                                        <p:attrNameLst>
                                          <p:attrName>ppt_x</p:attrName>
                                        </p:attrNameLst>
                                      </p:cBhvr>
                                      <p:tavLst>
                                        <p:tav tm="0">
                                          <p:val>
                                            <p:strVal val="#ppt_x"/>
                                          </p:val>
                                        </p:tav>
                                        <p:tav tm="100000">
                                          <p:val>
                                            <p:strVal val="#ppt_x"/>
                                          </p:val>
                                        </p:tav>
                                      </p:tavLst>
                                    </p:anim>
                                    <p:anim calcmode="lin" valueType="num">
                                      <p:cBhvr additive="base">
                                        <p:cTn id="8" dur="500" fill="hold"/>
                                        <p:tgtEl>
                                          <p:spTgt spid="1126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9A7F26D-5029-464C-AF11-E0384AC6B11C}"/>
              </a:ext>
            </a:extLst>
          </p:cNvPr>
          <p:cNvSpPr>
            <a:spLocks noGrp="1"/>
          </p:cNvSpPr>
          <p:nvPr>
            <p:ph type="title"/>
          </p:nvPr>
        </p:nvSpPr>
        <p:spPr>
          <a:xfrm>
            <a:off x="457200" y="44450"/>
            <a:ext cx="8229600" cy="1143000"/>
          </a:xfrm>
        </p:spPr>
        <p:txBody>
          <a:bodyPr/>
          <a:lstStyle/>
          <a:p>
            <a:pPr eaLnBrk="1" hangingPunct="1"/>
            <a:r>
              <a:rPr lang="en-GB" altLang="en-US">
                <a:ea typeface="ＭＳ Ｐゴシック" panose="020B0600070205080204" pitchFamily="34" charset="-128"/>
              </a:rPr>
              <a:t>Aim and Objectives </a:t>
            </a:r>
          </a:p>
        </p:txBody>
      </p:sp>
      <p:sp>
        <p:nvSpPr>
          <p:cNvPr id="13315" name="Date Placeholder 3">
            <a:extLst>
              <a:ext uri="{FF2B5EF4-FFF2-40B4-BE49-F238E27FC236}">
                <a16:creationId xmlns:a16="http://schemas.microsoft.com/office/drawing/2014/main" id="{C236CBDF-A36F-4230-AC17-2206BB53E5C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EBD8E37-6B92-4166-B28D-644C832372D0}"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13316" name="TextBox 1">
            <a:extLst>
              <a:ext uri="{FF2B5EF4-FFF2-40B4-BE49-F238E27FC236}">
                <a16:creationId xmlns:a16="http://schemas.microsoft.com/office/drawing/2014/main" id="{73D2F8CE-CC65-44BC-B4F1-C5063F8435DA}"/>
              </a:ext>
            </a:extLst>
          </p:cNvPr>
          <p:cNvSpPr txBox="1">
            <a:spLocks noChangeArrowheads="1"/>
          </p:cNvSpPr>
          <p:nvPr/>
        </p:nvSpPr>
        <p:spPr bwMode="auto">
          <a:xfrm>
            <a:off x="250824" y="1088306"/>
            <a:ext cx="8718431" cy="1815882"/>
          </a:xfrm>
          <a:prstGeom prst="rect">
            <a:avLst/>
          </a:prstGeom>
          <a:noFill/>
          <a:ln>
            <a:noFill/>
          </a:ln>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buNone/>
              <a:defRPr/>
            </a:pPr>
            <a:r>
              <a:rPr lang="en-GB" sz="2000" b="1" dirty="0">
                <a:latin typeface="Myriad Pro"/>
                <a:ea typeface="ＭＳ Ｐゴシック"/>
              </a:rPr>
              <a:t>Aim:</a:t>
            </a:r>
            <a:endParaRPr lang="en-US"/>
          </a:p>
          <a:p>
            <a:pPr>
              <a:buNone/>
              <a:defRPr/>
            </a:pPr>
            <a:r>
              <a:rPr lang="en-GB" sz="1800" dirty="0">
                <a:latin typeface="Arial"/>
                <a:ea typeface="ＭＳ Ｐゴシック"/>
                <a:cs typeface="Arial"/>
              </a:rPr>
              <a:t>T</a:t>
            </a:r>
            <a:r>
              <a:rPr lang="en-GB" sz="2000" dirty="0">
                <a:latin typeface="Arial"/>
                <a:ea typeface="ＭＳ Ｐゴシック"/>
                <a:cs typeface="Arial"/>
              </a:rPr>
              <a:t>he </a:t>
            </a:r>
            <a:r>
              <a:rPr lang="en-GB" sz="2000" b="1" dirty="0">
                <a:latin typeface="Arial"/>
                <a:ea typeface="ＭＳ Ｐゴシック"/>
                <a:cs typeface="Arial"/>
              </a:rPr>
              <a:t>aim</a:t>
            </a:r>
            <a:r>
              <a:rPr lang="en-GB" sz="2000" dirty="0">
                <a:latin typeface="Arial"/>
                <a:ea typeface="ＭＳ Ｐゴシック"/>
                <a:cs typeface="Arial"/>
              </a:rPr>
              <a:t> of this business is to enhance staff expertise, brand awareness and improve on customer services</a:t>
            </a:r>
          </a:p>
          <a:p>
            <a:pPr>
              <a:buFont typeface="Arial" panose="020B0604020202020204" pitchFamily="34" charset="0"/>
              <a:buNone/>
              <a:defRPr/>
            </a:pPr>
            <a:endParaRPr lang="en-GB" sz="2000" dirty="0">
              <a:latin typeface="Arial"/>
              <a:cs typeface="Arial"/>
            </a:endParaRPr>
          </a:p>
          <a:p>
            <a:pPr>
              <a:buNone/>
              <a:defRPr/>
            </a:pPr>
            <a:endParaRPr lang="en-GB" sz="2000" dirty="0">
              <a:solidFill>
                <a:srgbClr val="FF0000"/>
              </a:solidFill>
              <a:latin typeface="Arial"/>
              <a:ea typeface="ＭＳ Ｐゴシック"/>
              <a:cs typeface="Arial"/>
            </a:endParaRPr>
          </a:p>
        </p:txBody>
      </p:sp>
      <p:sp>
        <p:nvSpPr>
          <p:cNvPr id="13317" name="TextBox 5">
            <a:extLst>
              <a:ext uri="{FF2B5EF4-FFF2-40B4-BE49-F238E27FC236}">
                <a16:creationId xmlns:a16="http://schemas.microsoft.com/office/drawing/2014/main" id="{FEE20DDD-365F-4556-B476-23B323E727C3}"/>
              </a:ext>
            </a:extLst>
          </p:cNvPr>
          <p:cNvSpPr txBox="1">
            <a:spLocks noChangeArrowheads="1"/>
          </p:cNvSpPr>
          <p:nvPr/>
        </p:nvSpPr>
        <p:spPr bwMode="auto">
          <a:xfrm>
            <a:off x="6095012" y="5176119"/>
            <a:ext cx="457200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r>
              <a:rPr lang="sv-SE" altLang="en-US" sz="1000" b="1">
                <a:solidFill>
                  <a:srgbClr val="FF0000"/>
                </a:solidFill>
                <a:latin typeface="Arial"/>
                <a:ea typeface="ＭＳ Ｐゴシック"/>
                <a:cs typeface="Arial"/>
              </a:rPr>
              <a:t>Steven D et al. (2021</a:t>
            </a:r>
            <a:endParaRPr lang="en-GB" altLang="en-US" sz="1000" b="1">
              <a:latin typeface="Arial"/>
              <a:ea typeface="ＭＳ Ｐゴシック"/>
              <a:cs typeface="Arial"/>
            </a:endParaRPr>
          </a:p>
        </p:txBody>
      </p:sp>
      <p:sp>
        <p:nvSpPr>
          <p:cNvPr id="2" name="TextBox 1">
            <a:extLst>
              <a:ext uri="{FF2B5EF4-FFF2-40B4-BE49-F238E27FC236}">
                <a16:creationId xmlns:a16="http://schemas.microsoft.com/office/drawing/2014/main" id="{A99E17AB-229D-4375-97CA-980F8BE62252}"/>
              </a:ext>
            </a:extLst>
          </p:cNvPr>
          <p:cNvSpPr txBox="1"/>
          <p:nvPr/>
        </p:nvSpPr>
        <p:spPr>
          <a:xfrm>
            <a:off x="253042" y="2481532"/>
            <a:ext cx="8652293" cy="26961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endParaRPr lang="en-GB" dirty="0">
              <a:latin typeface="Arial"/>
              <a:cs typeface="Arial"/>
            </a:endParaRPr>
          </a:p>
          <a:p>
            <a:pPr>
              <a:spcBef>
                <a:spcPct val="20000"/>
              </a:spcBef>
            </a:pPr>
            <a:r>
              <a:rPr lang="en-GB" b="1" dirty="0">
                <a:latin typeface="Arial"/>
                <a:ea typeface="ＭＳ Ｐゴシック"/>
                <a:cs typeface="Arial"/>
              </a:rPr>
              <a:t>Objective:</a:t>
            </a:r>
            <a:endParaRPr lang="en-GB" dirty="0">
              <a:latin typeface="Arial"/>
              <a:ea typeface="ＭＳ Ｐゴシック"/>
              <a:cs typeface="Arial"/>
            </a:endParaRPr>
          </a:p>
          <a:p>
            <a:pPr>
              <a:spcBef>
                <a:spcPct val="20000"/>
              </a:spcBef>
            </a:pPr>
            <a:r>
              <a:rPr lang="en-GB" dirty="0">
                <a:latin typeface="Arial"/>
                <a:ea typeface="ＭＳ Ｐゴシック"/>
                <a:cs typeface="Arial"/>
              </a:rPr>
              <a:t>The objectives are as follows:</a:t>
            </a:r>
          </a:p>
          <a:p>
            <a:pPr marL="285750" indent="-285750">
              <a:spcBef>
                <a:spcPct val="20000"/>
              </a:spcBef>
              <a:buFont typeface="Wingdings,Sans-Serif"/>
              <a:buChar char="v"/>
            </a:pPr>
            <a:r>
              <a:rPr lang="en-GB" dirty="0">
                <a:latin typeface="Arial"/>
                <a:ea typeface="ＭＳ Ｐゴシック"/>
                <a:cs typeface="Arial"/>
              </a:rPr>
              <a:t>To Schedule regular training seminars</a:t>
            </a:r>
            <a:endParaRPr lang="en-US" dirty="0">
              <a:latin typeface="Arial"/>
              <a:ea typeface="ＭＳ Ｐゴシック"/>
              <a:cs typeface="Arial"/>
            </a:endParaRPr>
          </a:p>
          <a:p>
            <a:pPr marL="285750" indent="-285750">
              <a:spcBef>
                <a:spcPct val="20000"/>
              </a:spcBef>
              <a:buFont typeface="Wingdings,Sans-Serif"/>
              <a:buChar char="v"/>
            </a:pPr>
            <a:r>
              <a:rPr lang="en-GB" dirty="0">
                <a:latin typeface="Arial"/>
                <a:ea typeface="ＭＳ Ｐゴシック"/>
                <a:cs typeface="Arial"/>
              </a:rPr>
              <a:t>To Create customer referral bonus program</a:t>
            </a:r>
            <a:endParaRPr lang="en-US" dirty="0">
              <a:latin typeface="Arial"/>
              <a:ea typeface="ＭＳ Ｐゴシック"/>
              <a:cs typeface="Arial"/>
            </a:endParaRPr>
          </a:p>
          <a:p>
            <a:pPr marL="285750" indent="-285750">
              <a:spcBef>
                <a:spcPct val="20000"/>
              </a:spcBef>
              <a:buFont typeface="Wingdings,Sans-Serif"/>
              <a:buChar char="v"/>
            </a:pPr>
            <a:r>
              <a:rPr lang="en-GB" dirty="0">
                <a:latin typeface="Arial"/>
                <a:ea typeface="ＭＳ Ｐゴシック"/>
                <a:cs typeface="Arial"/>
              </a:rPr>
              <a:t>To start producing monthly magazine </a:t>
            </a:r>
          </a:p>
          <a:p>
            <a:pPr marL="285750" indent="-285750">
              <a:spcBef>
                <a:spcPct val="20000"/>
              </a:spcBef>
              <a:buFont typeface="Wingdings,Sans-Serif"/>
              <a:buChar char="v"/>
            </a:pPr>
            <a:r>
              <a:rPr lang="en-GB" dirty="0">
                <a:latin typeface="Arial"/>
                <a:ea typeface="ＭＳ Ｐゴシック"/>
                <a:cs typeface="Arial"/>
              </a:rPr>
              <a:t>To Hire more staff in the next 2 years</a:t>
            </a:r>
            <a:endParaRPr lang="en-US" dirty="0">
              <a:latin typeface="Arial"/>
              <a:ea typeface="ＭＳ Ｐゴシック"/>
              <a:cs typeface="Arial"/>
            </a:endParaRPr>
          </a:p>
          <a:p>
            <a:pPr marL="285750" indent="-285750">
              <a:spcBef>
                <a:spcPct val="20000"/>
              </a:spcBef>
              <a:buFont typeface="Wingdings,Sans-Serif"/>
              <a:buChar char="v"/>
            </a:pPr>
            <a:r>
              <a:rPr lang="en-GB" dirty="0">
                <a:latin typeface="Arial"/>
                <a:ea typeface="ＭＳ Ｐゴシック"/>
                <a:cs typeface="Arial"/>
              </a:rPr>
              <a:t>To Install software necessary to increase output in the next 1 year</a:t>
            </a:r>
            <a:r>
              <a:rPr lang="en-GB" dirty="0">
                <a:solidFill>
                  <a:srgbClr val="FF0000"/>
                </a:solidFill>
                <a:latin typeface="Arial"/>
                <a:ea typeface="ＭＳ Ｐゴシック"/>
                <a:cs typeface="Arial"/>
              </a:rPr>
              <a:t>.</a:t>
            </a:r>
            <a:endParaRPr lang="en-US" dirty="0">
              <a:ea typeface="ＭＳ Ｐゴシック"/>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16"/>
                                        </p:tgtEl>
                                        <p:attrNameLst>
                                          <p:attrName>style.visibility</p:attrName>
                                        </p:attrNameLst>
                                      </p:cBhvr>
                                      <p:to>
                                        <p:strVal val="visible"/>
                                      </p:to>
                                    </p:set>
                                    <p:anim calcmode="lin" valueType="num">
                                      <p:cBhvr additive="base">
                                        <p:cTn id="7" dur="500" fill="hold"/>
                                        <p:tgtEl>
                                          <p:spTgt spid="13316"/>
                                        </p:tgtEl>
                                        <p:attrNameLst>
                                          <p:attrName>ppt_x</p:attrName>
                                        </p:attrNameLst>
                                      </p:cBhvr>
                                      <p:tavLst>
                                        <p:tav tm="0">
                                          <p:val>
                                            <p:strVal val="#ppt_x"/>
                                          </p:val>
                                        </p:tav>
                                        <p:tav tm="100000">
                                          <p:val>
                                            <p:strVal val="#ppt_x"/>
                                          </p:val>
                                        </p:tav>
                                      </p:tavLst>
                                    </p:anim>
                                    <p:anim calcmode="lin" valueType="num">
                                      <p:cBhvr additive="base">
                                        <p:cTn id="8" dur="500" fill="hold"/>
                                        <p:tgtEl>
                                          <p:spTgt spid="133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5B8A21E-B54D-4634-BDD7-ADFDB6ACDB2C}"/>
              </a:ext>
            </a:extLst>
          </p:cNvPr>
          <p:cNvSpPr>
            <a:spLocks noGrp="1"/>
          </p:cNvSpPr>
          <p:nvPr>
            <p:ph type="title"/>
          </p:nvPr>
        </p:nvSpPr>
        <p:spPr>
          <a:xfrm>
            <a:off x="327804" y="102110"/>
            <a:ext cx="8229600" cy="1143000"/>
          </a:xfrm>
        </p:spPr>
        <p:txBody>
          <a:bodyPr/>
          <a:lstStyle/>
          <a:p>
            <a:r>
              <a:rPr lang="en-GB" altLang="en-US">
                <a:ea typeface="ＭＳ Ｐゴシック" panose="020B0600070205080204" pitchFamily="34" charset="-128"/>
              </a:rPr>
              <a:t>Mission and Vision</a:t>
            </a:r>
            <a:endParaRPr lang="en-US" altLang="en-US">
              <a:ea typeface="ＭＳ Ｐゴシック" panose="020B0600070205080204" pitchFamily="34" charset="-128"/>
            </a:endParaRPr>
          </a:p>
        </p:txBody>
      </p:sp>
      <p:sp>
        <p:nvSpPr>
          <p:cNvPr id="15363" name="Date Placeholder 3">
            <a:extLst>
              <a:ext uri="{FF2B5EF4-FFF2-40B4-BE49-F238E27FC236}">
                <a16:creationId xmlns:a16="http://schemas.microsoft.com/office/drawing/2014/main" id="{B962BAD1-208D-43FF-927B-E06418A428B5}"/>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B50D2DB-BE40-4D9F-BB72-8964D353AAEC}"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5" name="TextBox 4">
            <a:extLst>
              <a:ext uri="{FF2B5EF4-FFF2-40B4-BE49-F238E27FC236}">
                <a16:creationId xmlns:a16="http://schemas.microsoft.com/office/drawing/2014/main" id="{130637F8-A557-46AE-96D9-2ABFC38A5968}"/>
              </a:ext>
            </a:extLst>
          </p:cNvPr>
          <p:cNvSpPr txBox="1"/>
          <p:nvPr/>
        </p:nvSpPr>
        <p:spPr>
          <a:xfrm>
            <a:off x="-107950" y="1412875"/>
            <a:ext cx="9251950" cy="2769989"/>
          </a:xfrm>
          <a:prstGeom prst="rect">
            <a:avLst/>
          </a:prstGeom>
          <a:noFill/>
        </p:spPr>
        <p:txBody>
          <a:bodyPr lIns="91440" tIns="45720" rIns="91440" bIns="45720" anchor="t">
            <a:spAutoFit/>
          </a:bodyPr>
          <a:lstStyle/>
          <a:p>
            <a:pPr algn="ctr">
              <a:defRPr/>
            </a:pPr>
            <a:r>
              <a:rPr lang="en-US" sz="2000" dirty="0">
                <a:solidFill>
                  <a:srgbClr val="000000"/>
                </a:solidFill>
                <a:latin typeface="Arial"/>
                <a:ea typeface="ＭＳ Ｐゴシック"/>
                <a:cs typeface="Arial"/>
              </a:rPr>
              <a:t> </a:t>
            </a:r>
            <a:r>
              <a:rPr lang="en-US" sz="2000" b="1" dirty="0">
                <a:solidFill>
                  <a:srgbClr val="000000"/>
                </a:solidFill>
                <a:latin typeface="Arial"/>
                <a:ea typeface="ＭＳ Ｐゴシック"/>
                <a:cs typeface="Arial"/>
              </a:rPr>
              <a:t>Mission</a:t>
            </a:r>
          </a:p>
          <a:p>
            <a:pPr>
              <a:defRPr/>
            </a:pPr>
            <a:endParaRPr lang="en-US">
              <a:solidFill>
                <a:srgbClr val="000000"/>
              </a:solidFill>
              <a:cs typeface="Arial" panose="020B0604020202020204" pitchFamily="34" charset="0"/>
            </a:endParaRPr>
          </a:p>
          <a:p>
            <a:pPr marL="285750" indent="-285750" algn="ctr">
              <a:buFont typeface="Wingdings" panose="05000000000000000000" pitchFamily="2" charset="2"/>
              <a:buChar char="v"/>
              <a:defRPr/>
            </a:pPr>
            <a:r>
              <a:rPr lang="en-US" sz="2000" dirty="0">
                <a:solidFill>
                  <a:srgbClr val="000000"/>
                </a:solidFill>
                <a:latin typeface="Arial"/>
                <a:ea typeface="ＭＳ Ｐゴシック"/>
                <a:cs typeface="Arial"/>
              </a:rPr>
              <a:t>Our mission is to establish a clothing line that will make available a wide range of clothes for male, female, young adults and children; a clothing label that will favorably with international clothing labels like Ralph Lauren, Tommy Hilfiger, Hugo Boss, GAP, Mango and Calvin Klein at the global stage.</a:t>
            </a:r>
          </a:p>
          <a:p>
            <a:pPr algn="ctr">
              <a:defRPr/>
            </a:pPr>
            <a:endParaRPr lang="en-US">
              <a:solidFill>
                <a:srgbClr val="000000"/>
              </a:solidFill>
              <a:cs typeface="Arial" panose="020B0604020202020204" pitchFamily="34" charset="0"/>
            </a:endParaRPr>
          </a:p>
          <a:p>
            <a:pPr algn="ctr">
              <a:defRPr/>
            </a:pPr>
            <a:endParaRPr lang="en-US" sz="2000" b="1" dirty="0">
              <a:solidFill>
                <a:srgbClr val="000000"/>
              </a:solidFill>
              <a:latin typeface="Arial"/>
              <a:ea typeface="ＭＳ Ｐゴシック"/>
              <a:cs typeface="Arial"/>
            </a:endParaRPr>
          </a:p>
          <a:p>
            <a:pPr>
              <a:defRPr/>
            </a:pPr>
            <a:endParaRPr lang="en-US">
              <a:solidFill>
                <a:srgbClr val="000000"/>
              </a:solidFill>
              <a:cs typeface="Arial" panose="020B0604020202020204" pitchFamily="34" charset="0"/>
            </a:endParaRPr>
          </a:p>
        </p:txBody>
      </p:sp>
      <p:sp>
        <p:nvSpPr>
          <p:cNvPr id="15365" name="TextBox 6">
            <a:extLst>
              <a:ext uri="{FF2B5EF4-FFF2-40B4-BE49-F238E27FC236}">
                <a16:creationId xmlns:a16="http://schemas.microsoft.com/office/drawing/2014/main" id="{D494E6B0-A17D-4A35-9582-AE505814BAF2}"/>
              </a:ext>
            </a:extLst>
          </p:cNvPr>
          <p:cNvSpPr txBox="1">
            <a:spLocks noChangeArrowheads="1"/>
          </p:cNvSpPr>
          <p:nvPr/>
        </p:nvSpPr>
        <p:spPr bwMode="auto">
          <a:xfrm>
            <a:off x="6978650" y="4859338"/>
            <a:ext cx="4649788"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r>
              <a:rPr lang="en-GB" altLang="en-US" sz="1200">
                <a:solidFill>
                  <a:srgbClr val="FF0000"/>
                </a:solidFill>
                <a:latin typeface="Arial" panose="020B0604020202020204" pitchFamily="34" charset="0"/>
              </a:rPr>
              <a:t>Martins A. (2021).</a:t>
            </a:r>
          </a:p>
        </p:txBody>
      </p:sp>
      <p:sp>
        <p:nvSpPr>
          <p:cNvPr id="3" name="TextBox 2">
            <a:extLst>
              <a:ext uri="{FF2B5EF4-FFF2-40B4-BE49-F238E27FC236}">
                <a16:creationId xmlns:a16="http://schemas.microsoft.com/office/drawing/2014/main" id="{015B3D76-37AE-4AD1-98A0-562E45C28AE4}"/>
              </a:ext>
            </a:extLst>
          </p:cNvPr>
          <p:cNvSpPr txBox="1"/>
          <p:nvPr/>
        </p:nvSpPr>
        <p:spPr>
          <a:xfrm>
            <a:off x="-5751" y="3387306"/>
            <a:ext cx="8781690" cy="15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Arial"/>
                <a:ea typeface="ＭＳ Ｐゴシック"/>
                <a:cs typeface="Arial"/>
              </a:rPr>
              <a:t>Vision</a:t>
            </a:r>
            <a:endParaRPr lang="en-US" dirty="0">
              <a:latin typeface="Arial"/>
              <a:ea typeface="ＭＳ Ｐゴシック"/>
              <a:cs typeface="Arial"/>
            </a:endParaRPr>
          </a:p>
          <a:p>
            <a:pPr algn="ctr"/>
            <a:endParaRPr lang="en-US" dirty="0">
              <a:latin typeface="Arial"/>
              <a:cs typeface="Arial"/>
            </a:endParaRPr>
          </a:p>
          <a:p>
            <a:pPr marL="285750" indent="-285750" algn="ctr">
              <a:buFont typeface="Wingdings,Sans-Serif"/>
              <a:buChar char="v"/>
            </a:pPr>
            <a:r>
              <a:rPr lang="en-US" sz="2000" dirty="0">
                <a:latin typeface="Arial"/>
                <a:ea typeface="ＭＳ Ｐゴシック"/>
                <a:cs typeface="Arial"/>
              </a:rPr>
              <a:t>Our vision is to establish a clothing line whose brand will not only be accepted in the Europe, but also in other parts of the world.</a:t>
            </a:r>
            <a:endParaRPr lang="en-US" sz="2000" dirty="0">
              <a:ea typeface="ＭＳ Ｐゴシック"/>
              <a:cs typeface="Arial" panose="020B0604020202020204" pitchFamily="34" charset="0"/>
            </a:endParaRPr>
          </a:p>
          <a:p>
            <a:pPr algn="l"/>
            <a:endParaRPr lang="en-US" dirty="0">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DC6242D-E15B-497B-980A-1D8F55060484}"/>
              </a:ext>
            </a:extLst>
          </p:cNvPr>
          <p:cNvSpPr>
            <a:spLocks noGrp="1"/>
          </p:cNvSpPr>
          <p:nvPr>
            <p:ph type="title"/>
          </p:nvPr>
        </p:nvSpPr>
        <p:spPr>
          <a:xfrm>
            <a:off x="239713" y="125413"/>
            <a:ext cx="8229600" cy="859612"/>
          </a:xfrm>
        </p:spPr>
        <p:txBody>
          <a:bodyPr/>
          <a:lstStyle/>
          <a:p>
            <a:pPr eaLnBrk="1" hangingPunct="1"/>
            <a:r>
              <a:rPr lang="en-GB" altLang="en-US">
                <a:ea typeface="ＭＳ Ｐゴシック" panose="020B0600070205080204" pitchFamily="34" charset="-128"/>
              </a:rPr>
              <a:t>Business Structure </a:t>
            </a:r>
          </a:p>
        </p:txBody>
      </p:sp>
      <p:sp>
        <p:nvSpPr>
          <p:cNvPr id="16387" name="Date Placeholder 3">
            <a:extLst>
              <a:ext uri="{FF2B5EF4-FFF2-40B4-BE49-F238E27FC236}">
                <a16:creationId xmlns:a16="http://schemas.microsoft.com/office/drawing/2014/main" id="{9B8721D8-7509-42B3-B255-C1AA99AD05E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4674EC06-657E-4A48-B9E9-2FF66870B03D}"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16388" name="TextBox 4">
            <a:extLst>
              <a:ext uri="{FF2B5EF4-FFF2-40B4-BE49-F238E27FC236}">
                <a16:creationId xmlns:a16="http://schemas.microsoft.com/office/drawing/2014/main" id="{D08AFFDF-0861-4A79-AFA8-DC02E68BD377}"/>
              </a:ext>
            </a:extLst>
          </p:cNvPr>
          <p:cNvSpPr txBox="1">
            <a:spLocks noChangeArrowheads="1"/>
          </p:cNvSpPr>
          <p:nvPr/>
        </p:nvSpPr>
        <p:spPr bwMode="auto">
          <a:xfrm>
            <a:off x="233463" y="936130"/>
            <a:ext cx="8615060" cy="219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nSpc>
                <a:spcPct val="150000"/>
              </a:lnSpc>
              <a:spcBef>
                <a:spcPct val="0"/>
              </a:spcBef>
              <a:buNone/>
            </a:pPr>
            <a:r>
              <a:rPr lang="en-GB" altLang="en-US" sz="2400" dirty="0">
                <a:latin typeface="Arial"/>
                <a:ea typeface="ＭＳ Ｐゴシック"/>
                <a:cs typeface="Arial"/>
              </a:rPr>
              <a:t>Classic label for the clothing line  - Clothing Line </a:t>
            </a:r>
            <a:r>
              <a:rPr lang="en-GB" altLang="en-US" sz="2400" baseline="30000" dirty="0">
                <a:latin typeface="Arial"/>
                <a:ea typeface="ＭＳ Ｐゴシック"/>
                <a:cs typeface="Arial"/>
              </a:rPr>
              <a:t>TM </a:t>
            </a:r>
            <a:endParaRPr lang="en-GB" altLang="en-US" sz="2400" baseline="30000" dirty="0">
              <a:latin typeface="Arial" panose="020B0604020202020204" pitchFamily="34" charset="0"/>
              <a:cs typeface="Arial" panose="020B0604020202020204" pitchFamily="34" charset="0"/>
            </a:endParaRPr>
          </a:p>
          <a:p>
            <a:pPr marL="342900" indent="-342900">
              <a:spcBef>
                <a:spcPct val="0"/>
              </a:spcBef>
              <a:buFont typeface="Wingdings" panose="05000000000000000000" pitchFamily="2" charset="2"/>
              <a:buChar char="v"/>
            </a:pPr>
            <a:r>
              <a:rPr lang="en-GB" altLang="en-US" sz="2200" b="1" baseline="30000" dirty="0">
                <a:latin typeface="Arial"/>
                <a:ea typeface="ＭＳ Ｐゴシック"/>
                <a:cs typeface="Arial"/>
              </a:rPr>
              <a:t>Operation will start in a single factory and the expand</a:t>
            </a:r>
          </a:p>
          <a:p>
            <a:pPr marL="342900" indent="-342900">
              <a:spcBef>
                <a:spcPct val="0"/>
              </a:spcBef>
              <a:buFont typeface="Wingdings" panose="05000000000000000000" pitchFamily="2" charset="2"/>
              <a:buChar char="v"/>
            </a:pPr>
            <a:r>
              <a:rPr lang="en-GB" altLang="en-US" sz="2200" b="1" baseline="30000" dirty="0">
                <a:latin typeface="Arial"/>
                <a:ea typeface="ＭＳ Ｐゴシック"/>
                <a:cs typeface="Arial"/>
              </a:rPr>
              <a:t>Hiring of qualified people</a:t>
            </a:r>
          </a:p>
          <a:p>
            <a:pPr marL="342900" indent="-342900">
              <a:spcBef>
                <a:spcPct val="0"/>
              </a:spcBef>
              <a:buFont typeface="Wingdings" panose="05000000000000000000" pitchFamily="2" charset="2"/>
              <a:buChar char="v"/>
            </a:pPr>
            <a:r>
              <a:rPr lang="en-GB" altLang="en-US" sz="2200" b="1" baseline="30000" dirty="0">
                <a:latin typeface="Arial"/>
                <a:ea typeface="ＭＳ Ｐゴシック"/>
                <a:cs typeface="Arial"/>
              </a:rPr>
              <a:t>Tend to make business to be benefit all the stakeholders and customers</a:t>
            </a:r>
          </a:p>
          <a:p>
            <a:pPr marL="342900" indent="-342900">
              <a:spcBef>
                <a:spcPct val="0"/>
              </a:spcBef>
              <a:buFont typeface="Wingdings" panose="05000000000000000000" pitchFamily="2" charset="2"/>
              <a:buChar char="v"/>
            </a:pPr>
            <a:r>
              <a:rPr lang="en-GB" altLang="en-US" sz="2200" b="1" baseline="30000" dirty="0">
                <a:latin typeface="Arial"/>
                <a:ea typeface="ＭＳ Ｐゴシック"/>
                <a:cs typeface="Arial"/>
              </a:rPr>
              <a:t>Profit will be made available to all the senior management staff</a:t>
            </a:r>
          </a:p>
          <a:p>
            <a:pPr>
              <a:lnSpc>
                <a:spcPct val="150000"/>
              </a:lnSpc>
              <a:spcBef>
                <a:spcPct val="0"/>
              </a:spcBef>
              <a:buNone/>
            </a:pPr>
            <a:r>
              <a:rPr lang="en-GB" altLang="en-US" b="1" baseline="30000" dirty="0">
                <a:latin typeface="Arial"/>
                <a:ea typeface="ＭＳ Ｐゴシック"/>
                <a:cs typeface="Arial"/>
              </a:rPr>
              <a:t>The following positions will be occupied by competent hands.</a:t>
            </a:r>
            <a:endParaRPr lang="en-GB" dirty="0"/>
          </a:p>
        </p:txBody>
      </p:sp>
      <p:sp>
        <p:nvSpPr>
          <p:cNvPr id="16389" name="TextBox 6">
            <a:extLst>
              <a:ext uri="{FF2B5EF4-FFF2-40B4-BE49-F238E27FC236}">
                <a16:creationId xmlns:a16="http://schemas.microsoft.com/office/drawing/2014/main" id="{B807AF2A-392C-4DA1-A87A-AD58496072B1}"/>
              </a:ext>
            </a:extLst>
          </p:cNvPr>
          <p:cNvSpPr txBox="1">
            <a:spLocks noChangeArrowheads="1"/>
          </p:cNvSpPr>
          <p:nvPr/>
        </p:nvSpPr>
        <p:spPr bwMode="auto">
          <a:xfrm>
            <a:off x="228497" y="3520933"/>
            <a:ext cx="4307089"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marL="342900" indent="-342900">
              <a:spcBef>
                <a:spcPct val="0"/>
              </a:spcBef>
              <a:buFont typeface="Wingdings" panose="020B0604020202020204" pitchFamily="34" charset="0"/>
              <a:buChar char="v"/>
            </a:pPr>
            <a:r>
              <a:rPr lang="en-US" altLang="en-US" sz="1800" dirty="0">
                <a:solidFill>
                  <a:srgbClr val="000000"/>
                </a:solidFill>
                <a:latin typeface="Open Sans"/>
                <a:ea typeface="ＭＳ Ｐゴシック"/>
                <a:cs typeface="Open Sans"/>
              </a:rPr>
              <a:t>Chief Executive Officer (Owner)</a:t>
            </a:r>
            <a:endParaRPr lang="en-US">
              <a:latin typeface="Open Sans"/>
              <a:ea typeface="ＭＳ Ｐゴシック"/>
              <a:cs typeface="Open Sans"/>
            </a:endParaRPr>
          </a:p>
          <a:p>
            <a:pPr marL="342900" indent="-342900">
              <a:spcBef>
                <a:spcPct val="0"/>
              </a:spcBef>
              <a:buFont typeface="Wingdings" panose="020B0604020202020204" pitchFamily="34" charset="0"/>
              <a:buChar char="v"/>
            </a:pPr>
            <a:r>
              <a:rPr lang="en-US" altLang="en-US" sz="1800" dirty="0">
                <a:solidFill>
                  <a:srgbClr val="000000"/>
                </a:solidFill>
                <a:latin typeface="Open Sans"/>
                <a:ea typeface="ＭＳ Ｐゴシック"/>
                <a:cs typeface="Open Sans"/>
              </a:rPr>
              <a:t>General Manager</a:t>
            </a:r>
          </a:p>
          <a:p>
            <a:pPr marL="342900" indent="-342900">
              <a:spcBef>
                <a:spcPct val="0"/>
              </a:spcBef>
              <a:buFont typeface="Wingdings" panose="020B0604020202020204" pitchFamily="34" charset="0"/>
              <a:buChar char="v"/>
            </a:pPr>
            <a:r>
              <a:rPr lang="en-US" altLang="en-US" sz="1800" dirty="0">
                <a:solidFill>
                  <a:srgbClr val="000000"/>
                </a:solidFill>
                <a:latin typeface="Open Sans"/>
                <a:ea typeface="ＭＳ Ｐゴシック"/>
                <a:cs typeface="Open Sans"/>
              </a:rPr>
              <a:t>Human Resources and Admin Manager</a:t>
            </a:r>
          </a:p>
          <a:p>
            <a:pPr marL="342900" indent="-342900">
              <a:spcBef>
                <a:spcPct val="0"/>
              </a:spcBef>
              <a:buFont typeface="Wingdings" panose="020B0604020202020204" pitchFamily="34" charset="0"/>
              <a:buChar char="v"/>
            </a:pPr>
            <a:r>
              <a:rPr lang="en-US" altLang="en-US" sz="1800" dirty="0">
                <a:solidFill>
                  <a:srgbClr val="000000"/>
                </a:solidFill>
                <a:latin typeface="Open Sans"/>
                <a:ea typeface="ＭＳ Ｐゴシック"/>
                <a:cs typeface="Open Sans"/>
              </a:rPr>
              <a:t>Sales and Marketing Executive</a:t>
            </a:r>
          </a:p>
          <a:p>
            <a:pPr marL="342900" indent="-342900">
              <a:spcBef>
                <a:spcPct val="0"/>
              </a:spcBef>
              <a:buFont typeface="Wingdings" panose="020B0604020202020204" pitchFamily="34" charset="0"/>
              <a:buChar char="ü"/>
            </a:pPr>
            <a:endParaRPr lang="en-US" altLang="en-US" sz="1800">
              <a:solidFill>
                <a:srgbClr val="000000"/>
              </a:solidFill>
              <a:latin typeface="Open Sans"/>
              <a:ea typeface="ＭＳ Ｐゴシック"/>
              <a:cs typeface="Open Sans"/>
            </a:endParaRPr>
          </a:p>
        </p:txBody>
      </p:sp>
      <p:sp>
        <p:nvSpPr>
          <p:cNvPr id="16390" name="TextBox 8">
            <a:extLst>
              <a:ext uri="{FF2B5EF4-FFF2-40B4-BE49-F238E27FC236}">
                <a16:creationId xmlns:a16="http://schemas.microsoft.com/office/drawing/2014/main" id="{BEA6E662-7FC2-4420-A063-EEB1C7615267}"/>
              </a:ext>
            </a:extLst>
          </p:cNvPr>
          <p:cNvSpPr txBox="1">
            <a:spLocks noChangeArrowheads="1"/>
          </p:cNvSpPr>
          <p:nvPr/>
        </p:nvSpPr>
        <p:spPr bwMode="auto">
          <a:xfrm>
            <a:off x="4848061" y="3427623"/>
            <a:ext cx="457200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marL="285750" indent="-285750">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 typeface="Wingdings" panose="05000000000000000000" pitchFamily="2" charset="2"/>
              <a:buChar char="v"/>
            </a:pPr>
            <a:r>
              <a:rPr lang="en-US" altLang="en-US" sz="1800">
                <a:solidFill>
                  <a:srgbClr val="000000"/>
                </a:solidFill>
                <a:latin typeface="Open Sans"/>
                <a:ea typeface="ＭＳ Ｐゴシック"/>
                <a:cs typeface="Open Sans"/>
              </a:rPr>
              <a:t>Accountant</a:t>
            </a:r>
            <a:endParaRPr lang="en-US"/>
          </a:p>
          <a:p>
            <a:pPr>
              <a:spcBef>
                <a:spcPct val="0"/>
              </a:spcBef>
              <a:buFont typeface="Wingdings" panose="05000000000000000000" pitchFamily="2" charset="2"/>
              <a:buChar char="v"/>
            </a:pPr>
            <a:r>
              <a:rPr lang="en-US" altLang="en-US" sz="1800">
                <a:solidFill>
                  <a:srgbClr val="000000"/>
                </a:solidFill>
                <a:latin typeface="Open Sans"/>
                <a:ea typeface="ＭＳ Ｐゴシック"/>
                <a:cs typeface="Open Sans"/>
              </a:rPr>
              <a:t>Fashion Designers</a:t>
            </a:r>
            <a:endParaRPr lang="en-US">
              <a:latin typeface="Open Sans"/>
              <a:ea typeface="ＭＳ Ｐゴシック"/>
              <a:cs typeface="Open Sans"/>
            </a:endParaRPr>
          </a:p>
          <a:p>
            <a:pPr>
              <a:spcBef>
                <a:spcPct val="0"/>
              </a:spcBef>
              <a:buFont typeface="Wingdings" panose="05000000000000000000" pitchFamily="2" charset="2"/>
              <a:buChar char="v"/>
            </a:pPr>
            <a:r>
              <a:rPr lang="en-US" altLang="en-US" sz="1800">
                <a:solidFill>
                  <a:srgbClr val="000000"/>
                </a:solidFill>
                <a:latin typeface="Open Sans"/>
                <a:ea typeface="ＭＳ Ｐゴシック"/>
                <a:cs typeface="Open Sans"/>
              </a:rPr>
              <a:t>Quality Control Officer</a:t>
            </a:r>
          </a:p>
          <a:p>
            <a:pPr>
              <a:spcBef>
                <a:spcPct val="0"/>
              </a:spcBef>
              <a:buFont typeface="Wingdings" panose="05000000000000000000" pitchFamily="2" charset="2"/>
              <a:buChar char="v"/>
            </a:pPr>
            <a:r>
              <a:rPr lang="en-US" altLang="en-US" sz="1800">
                <a:solidFill>
                  <a:srgbClr val="000000"/>
                </a:solidFill>
                <a:latin typeface="Open Sans"/>
                <a:ea typeface="ＭＳ Ｐゴシック"/>
                <a:cs typeface="Open Sans"/>
              </a:rPr>
              <a:t>Tailors</a:t>
            </a:r>
          </a:p>
          <a:p>
            <a:pPr>
              <a:spcBef>
                <a:spcPct val="0"/>
              </a:spcBef>
              <a:buFont typeface="Wingdings" panose="05000000000000000000" pitchFamily="2" charset="2"/>
              <a:buChar char="v"/>
            </a:pPr>
            <a:r>
              <a:rPr lang="en-US" altLang="en-US" sz="1800">
                <a:solidFill>
                  <a:srgbClr val="000000"/>
                </a:solidFill>
                <a:latin typeface="Open Sans"/>
                <a:ea typeface="ＭＳ Ｐゴシック"/>
                <a:cs typeface="Open Sans"/>
              </a:rPr>
              <a:t>Factory Worker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C181C23-1F48-488E-A6CF-677321DABA92}"/>
              </a:ext>
            </a:extLst>
          </p:cNvPr>
          <p:cNvSpPr>
            <a:spLocks noGrp="1"/>
          </p:cNvSpPr>
          <p:nvPr>
            <p:ph type="title"/>
          </p:nvPr>
        </p:nvSpPr>
        <p:spPr>
          <a:xfrm>
            <a:off x="457200" y="115888"/>
            <a:ext cx="8229600" cy="1152525"/>
          </a:xfrm>
        </p:spPr>
        <p:txBody>
          <a:bodyPr/>
          <a:lstStyle/>
          <a:p>
            <a:pPr eaLnBrk="1" hangingPunct="1"/>
            <a:r>
              <a:rPr lang="en-GB" altLang="en-US">
                <a:ea typeface="ＭＳ Ｐゴシック" panose="020B0600070205080204" pitchFamily="34" charset="-128"/>
              </a:rPr>
              <a:t>Product or Service Description</a:t>
            </a:r>
          </a:p>
        </p:txBody>
      </p:sp>
      <p:sp>
        <p:nvSpPr>
          <p:cNvPr id="18435" name="Date Placeholder 3">
            <a:extLst>
              <a:ext uri="{FF2B5EF4-FFF2-40B4-BE49-F238E27FC236}">
                <a16:creationId xmlns:a16="http://schemas.microsoft.com/office/drawing/2014/main" id="{6B4E63E9-CA7C-4D51-98C4-D244F4DF8D8B}"/>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38DCD338-8036-4EBB-B588-C98DA69F5F21}"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18436" name="TextBox 4">
            <a:extLst>
              <a:ext uri="{FF2B5EF4-FFF2-40B4-BE49-F238E27FC236}">
                <a16:creationId xmlns:a16="http://schemas.microsoft.com/office/drawing/2014/main" id="{8A98B6EC-BBB2-457B-B8B4-1BB28108920C}"/>
              </a:ext>
            </a:extLst>
          </p:cNvPr>
          <p:cNvSpPr txBox="1">
            <a:spLocks noChangeArrowheads="1"/>
          </p:cNvSpPr>
          <p:nvPr/>
        </p:nvSpPr>
        <p:spPr bwMode="auto">
          <a:xfrm>
            <a:off x="323850" y="1125538"/>
            <a:ext cx="856932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None/>
            </a:pPr>
            <a:r>
              <a:rPr lang="en-GB" altLang="en-US" sz="2000" dirty="0">
                <a:solidFill>
                  <a:srgbClr val="000000"/>
                </a:solidFill>
                <a:latin typeface="Open Sans"/>
                <a:ea typeface="ＭＳ Ｐゴシック"/>
                <a:cs typeface="Open Sans"/>
              </a:rPr>
              <a:t>Black &amp; white ™ Clothing Line™ was established with the aim of producing quality and highly fashionable clothes for men, women, young adults and children. We know that quality is a key factor that will help us sell our brand which is why we have put in place a competent quality assurance team that will ensure all our clothes meet and even surpass our customers’ expectations</a:t>
            </a:r>
            <a:r>
              <a:rPr lang="en-GB" altLang="en-US" sz="1800" dirty="0">
                <a:solidFill>
                  <a:srgbClr val="000000"/>
                </a:solidFill>
                <a:latin typeface="Open Sans"/>
                <a:ea typeface="ＭＳ Ｐゴシック"/>
                <a:cs typeface="Open Sans"/>
              </a:rPr>
              <a:t>.</a:t>
            </a:r>
            <a:endParaRPr lang="en-GB" altLang="en-US" sz="1800" dirty="0">
              <a:latin typeface="Open Sans"/>
              <a:ea typeface="ＭＳ Ｐゴシック"/>
              <a:cs typeface="Open Sans"/>
            </a:endParaRPr>
          </a:p>
        </p:txBody>
      </p:sp>
      <p:sp>
        <p:nvSpPr>
          <p:cNvPr id="18437" name="TextBox 6">
            <a:extLst>
              <a:ext uri="{FF2B5EF4-FFF2-40B4-BE49-F238E27FC236}">
                <a16:creationId xmlns:a16="http://schemas.microsoft.com/office/drawing/2014/main" id="{536B2A82-66E6-4762-8559-579416741187}"/>
              </a:ext>
            </a:extLst>
          </p:cNvPr>
          <p:cNvSpPr txBox="1">
            <a:spLocks noChangeArrowheads="1"/>
          </p:cNvSpPr>
          <p:nvPr/>
        </p:nvSpPr>
        <p:spPr bwMode="auto">
          <a:xfrm>
            <a:off x="330679" y="3197615"/>
            <a:ext cx="4572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r>
              <a:rPr lang="en-GB" altLang="en-US" sz="1800" b="1" dirty="0">
                <a:solidFill>
                  <a:srgbClr val="000000"/>
                </a:solidFill>
                <a:latin typeface="Open Sans"/>
                <a:ea typeface="ＭＳ Ｐゴシック"/>
                <a:cs typeface="Open Sans"/>
              </a:rPr>
              <a:t>list of our products;</a:t>
            </a:r>
            <a:endParaRPr lang="en-GB" altLang="en-US" sz="1800" b="1" dirty="0">
              <a:latin typeface="Open Sans"/>
              <a:ea typeface="ＭＳ Ｐゴシック"/>
              <a:cs typeface="Open Sans"/>
            </a:endParaRPr>
          </a:p>
        </p:txBody>
      </p:sp>
      <p:sp>
        <p:nvSpPr>
          <p:cNvPr id="18438" name="TextBox 10">
            <a:extLst>
              <a:ext uri="{FF2B5EF4-FFF2-40B4-BE49-F238E27FC236}">
                <a16:creationId xmlns:a16="http://schemas.microsoft.com/office/drawing/2014/main" id="{24F6DD95-F0FF-47CC-BE76-98C703102564}"/>
              </a:ext>
            </a:extLst>
          </p:cNvPr>
          <p:cNvSpPr txBox="1">
            <a:spLocks noChangeArrowheads="1"/>
          </p:cNvSpPr>
          <p:nvPr/>
        </p:nvSpPr>
        <p:spPr bwMode="auto">
          <a:xfrm>
            <a:off x="178938" y="3571726"/>
            <a:ext cx="457200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Men’s corporate Shirts</a:t>
            </a:r>
            <a:endParaRPr lang="en-US" dirty="0">
              <a:latin typeface="Open Sans"/>
              <a:ea typeface="ＭＳ Ｐゴシック"/>
              <a:cs typeface="Open Sans"/>
            </a:endParaRP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Men’s Casual Shirts</a:t>
            </a: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Women’s corporate dress</a:t>
            </a: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Women’s casual dress</a:t>
            </a: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Pants</a:t>
            </a: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Shots</a:t>
            </a:r>
          </a:p>
          <a:p>
            <a:pPr marL="285750" indent="-285750">
              <a:spcBef>
                <a:spcPct val="0"/>
              </a:spcBef>
              <a:buFont typeface="Wingdings" panose="020B0604020202020204" pitchFamily="34" charset="0"/>
              <a:buChar char="v"/>
            </a:pPr>
            <a:endParaRPr lang="en-GB" altLang="en-US" sz="1800" dirty="0">
              <a:solidFill>
                <a:srgbClr val="000000"/>
              </a:solidFill>
              <a:latin typeface="Open Sans" panose="020B0606030504020204" pitchFamily="34" charset="0"/>
              <a:cs typeface="Open Sans" panose="020B0606030504020204" pitchFamily="34" charset="0"/>
            </a:endParaRPr>
          </a:p>
        </p:txBody>
      </p:sp>
      <p:sp>
        <p:nvSpPr>
          <p:cNvPr id="18439" name="TextBox 12">
            <a:extLst>
              <a:ext uri="{FF2B5EF4-FFF2-40B4-BE49-F238E27FC236}">
                <a16:creationId xmlns:a16="http://schemas.microsoft.com/office/drawing/2014/main" id="{3EEFCDCE-2885-4C9D-B8BE-C51E7268699F}"/>
              </a:ext>
            </a:extLst>
          </p:cNvPr>
          <p:cNvSpPr txBox="1">
            <a:spLocks noChangeArrowheads="1"/>
          </p:cNvSpPr>
          <p:nvPr/>
        </p:nvSpPr>
        <p:spPr bwMode="auto">
          <a:xfrm>
            <a:off x="4264145" y="3191205"/>
            <a:ext cx="4758905" cy="2092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marL="285750" indent="-285750">
              <a:spcBef>
                <a:spcPct val="0"/>
              </a:spcBef>
              <a:buFont typeface="Wingdings" panose="020B0604020202020204" pitchFamily="34" charset="0"/>
              <a:buChar char="v"/>
            </a:pPr>
            <a:r>
              <a:rPr lang="en-GB" sz="2000" dirty="0">
                <a:solidFill>
                  <a:srgbClr val="000000"/>
                </a:solidFill>
                <a:latin typeface="Myriad Pro"/>
                <a:ea typeface="ＭＳ Ｐゴシック"/>
                <a:cs typeface="Open Sans"/>
              </a:rPr>
              <a:t>Jackets (</a:t>
            </a:r>
            <a:r>
              <a:rPr lang="en-GB" sz="2000" i="1" dirty="0">
                <a:solidFill>
                  <a:srgbClr val="000000"/>
                </a:solidFill>
                <a:latin typeface="Myriad Pro"/>
                <a:ea typeface="ＭＳ Ｐゴシック"/>
                <a:cs typeface="Open Sans"/>
              </a:rPr>
              <a:t>male, female, adults and children</a:t>
            </a:r>
            <a:r>
              <a:rPr lang="en-GB" sz="2000" dirty="0">
                <a:solidFill>
                  <a:srgbClr val="000000"/>
                </a:solidFill>
                <a:latin typeface="Myriad Pro"/>
                <a:ea typeface="ＭＳ Ｐゴシック"/>
                <a:cs typeface="Open Sans"/>
              </a:rPr>
              <a:t>)</a:t>
            </a:r>
            <a:endParaRPr lang="en-GB" altLang="en-US" sz="2000" dirty="0">
              <a:solidFill>
                <a:srgbClr val="000000"/>
              </a:solidFill>
              <a:latin typeface="Open Sans"/>
              <a:ea typeface="ＭＳ Ｐゴシック"/>
              <a:cs typeface="Open Sans"/>
            </a:endParaRP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Sport shirts</a:t>
            </a:r>
            <a:endParaRPr lang="en-US" dirty="0">
              <a:latin typeface="Open Sans"/>
              <a:ea typeface="ＭＳ Ｐゴシック"/>
              <a:cs typeface="Open Sans"/>
            </a:endParaRP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Children’s clothes</a:t>
            </a: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Uniforms</a:t>
            </a: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Robes</a:t>
            </a:r>
          </a:p>
          <a:p>
            <a:pPr marL="285750" indent="-285750">
              <a:spcBef>
                <a:spcPct val="0"/>
              </a:spcBef>
              <a:buFont typeface="Wingdings" panose="020B0604020202020204" pitchFamily="34" charset="0"/>
              <a:buChar char="v"/>
            </a:pPr>
            <a:r>
              <a:rPr lang="en-GB" altLang="en-US" sz="1800" dirty="0">
                <a:solidFill>
                  <a:srgbClr val="000000"/>
                </a:solidFill>
                <a:latin typeface="Open Sans"/>
                <a:ea typeface="ＭＳ Ｐゴシック"/>
                <a:cs typeface="Open Sans"/>
              </a:rPr>
              <a:t>Winter clothes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5748877-4174-4352-8377-028035A10F1B}"/>
              </a:ext>
            </a:extLst>
          </p:cNvPr>
          <p:cNvSpPr>
            <a:spLocks noGrp="1"/>
          </p:cNvSpPr>
          <p:nvPr>
            <p:ph type="title"/>
          </p:nvPr>
        </p:nvSpPr>
        <p:spPr>
          <a:xfrm>
            <a:off x="457200" y="44450"/>
            <a:ext cx="8229600" cy="1223963"/>
          </a:xfrm>
        </p:spPr>
        <p:txBody>
          <a:bodyPr/>
          <a:lstStyle/>
          <a:p>
            <a:pPr eaLnBrk="1" hangingPunct="1"/>
            <a:r>
              <a:rPr lang="en-GB" altLang="en-US">
                <a:ea typeface="ＭＳ Ｐゴシック" panose="020B0600070205080204" pitchFamily="34" charset="-128"/>
              </a:rPr>
              <a:t>Marketing Analysis and Trends </a:t>
            </a:r>
          </a:p>
        </p:txBody>
      </p:sp>
      <p:sp>
        <p:nvSpPr>
          <p:cNvPr id="20483" name="Date Placeholder 3">
            <a:extLst>
              <a:ext uri="{FF2B5EF4-FFF2-40B4-BE49-F238E27FC236}">
                <a16:creationId xmlns:a16="http://schemas.microsoft.com/office/drawing/2014/main" id="{1CD7426A-3384-4D34-8C14-B2D261AE0B3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4BA3748-E23C-45C3-8596-17A5D8839BD0}"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20484" name="TextBox 6">
            <a:extLst>
              <a:ext uri="{FF2B5EF4-FFF2-40B4-BE49-F238E27FC236}">
                <a16:creationId xmlns:a16="http://schemas.microsoft.com/office/drawing/2014/main" id="{AF5E1118-3D58-4450-9F19-DD12FF32091C}"/>
              </a:ext>
            </a:extLst>
          </p:cNvPr>
          <p:cNvSpPr txBox="1">
            <a:spLocks noChangeArrowheads="1"/>
          </p:cNvSpPr>
          <p:nvPr/>
        </p:nvSpPr>
        <p:spPr bwMode="auto">
          <a:xfrm>
            <a:off x="250825" y="1584313"/>
            <a:ext cx="8723234" cy="5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endParaRPr lang="en-GB" altLang="en-US" sz="1800">
              <a:latin typeface="Arial" panose="020B0604020202020204" pitchFamily="34" charset="0"/>
              <a:cs typeface="Arial"/>
            </a:endParaRPr>
          </a:p>
        </p:txBody>
      </p:sp>
      <p:sp>
        <p:nvSpPr>
          <p:cNvPr id="20486" name="TextBox 8">
            <a:extLst>
              <a:ext uri="{FF2B5EF4-FFF2-40B4-BE49-F238E27FC236}">
                <a16:creationId xmlns:a16="http://schemas.microsoft.com/office/drawing/2014/main" id="{6CA5C1E9-8AAC-4DBF-B8EF-A23404D92EA4}"/>
              </a:ext>
            </a:extLst>
          </p:cNvPr>
          <p:cNvSpPr txBox="1">
            <a:spLocks noChangeArrowheads="1"/>
          </p:cNvSpPr>
          <p:nvPr/>
        </p:nvSpPr>
        <p:spPr bwMode="auto">
          <a:xfrm>
            <a:off x="204200" y="1124828"/>
            <a:ext cx="8678645" cy="160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None/>
            </a:pPr>
            <a:endParaRPr lang="en-GB" altLang="en-US" sz="1800">
              <a:latin typeface="Open Sans"/>
              <a:cs typeface="Open Sans"/>
            </a:endParaRPr>
          </a:p>
          <a:p>
            <a:pPr marL="285750" indent="-285750">
              <a:spcBef>
                <a:spcPct val="0"/>
              </a:spcBef>
              <a:buFont typeface="Wingdings" panose="020B0604020202020204" pitchFamily="34" charset="0"/>
              <a:buChar char="v"/>
            </a:pPr>
            <a:r>
              <a:rPr lang="en-GB" altLang="en-US" sz="2000" dirty="0">
                <a:latin typeface="Open Sans"/>
                <a:ea typeface="ＭＳ Ｐゴシック"/>
                <a:cs typeface="Open Sans"/>
              </a:rPr>
              <a:t>we will produce clothes for male, female, young adults and children.</a:t>
            </a:r>
            <a:endParaRPr lang="en-GB" sz="2000" dirty="0">
              <a:cs typeface="Open Sans"/>
            </a:endParaRPr>
          </a:p>
          <a:p>
            <a:pPr marL="285750" indent="-285750">
              <a:spcBef>
                <a:spcPct val="0"/>
              </a:spcBef>
              <a:buFont typeface="Wingdings" panose="020B0604020202020204" pitchFamily="34" charset="0"/>
              <a:buChar char="v"/>
            </a:pPr>
            <a:r>
              <a:rPr lang="en-GB" altLang="en-US" sz="2000" dirty="0">
                <a:latin typeface="Open Sans"/>
                <a:ea typeface="ＭＳ Ｐゴシック"/>
                <a:cs typeface="Open Sans"/>
              </a:rPr>
              <a:t>We have conducted our market research and survey </a:t>
            </a:r>
            <a:endParaRPr lang="en-GB" sz="2000" dirty="0">
              <a:cs typeface="Open Sans"/>
            </a:endParaRPr>
          </a:p>
          <a:p>
            <a:pPr marL="285750" indent="-285750">
              <a:spcBef>
                <a:spcPct val="0"/>
              </a:spcBef>
              <a:buFont typeface="Wingdings"/>
              <a:buChar char="v"/>
            </a:pPr>
            <a:r>
              <a:rPr lang="en-GB" altLang="en-US" sz="2000" dirty="0">
                <a:latin typeface="Open Sans"/>
                <a:ea typeface="ＭＳ Ｐゴシック"/>
                <a:cs typeface="Open Sans"/>
              </a:rPr>
              <a:t>we will ensure that our clothing label is well accepted in the market place.</a:t>
            </a:r>
            <a:r>
              <a:rPr lang="en-GB" altLang="en-US" sz="1800" dirty="0">
                <a:latin typeface="Open Sans"/>
                <a:ea typeface="ＭＳ Ｐゴシック"/>
                <a:cs typeface="Open Sans"/>
              </a:rPr>
              <a:t> </a:t>
            </a:r>
            <a:endParaRPr lang="en-GB" dirty="0"/>
          </a:p>
        </p:txBody>
      </p:sp>
      <p:sp>
        <p:nvSpPr>
          <p:cNvPr id="13" name="TextBox 12">
            <a:extLst>
              <a:ext uri="{FF2B5EF4-FFF2-40B4-BE49-F238E27FC236}">
                <a16:creationId xmlns:a16="http://schemas.microsoft.com/office/drawing/2014/main" id="{78B2B991-49E9-417D-9911-46F58AAB617D}"/>
              </a:ext>
            </a:extLst>
          </p:cNvPr>
          <p:cNvSpPr txBox="1"/>
          <p:nvPr/>
        </p:nvSpPr>
        <p:spPr>
          <a:xfrm>
            <a:off x="149418" y="2895174"/>
            <a:ext cx="8856663" cy="646112"/>
          </a:xfrm>
          <a:prstGeom prst="rect">
            <a:avLst/>
          </a:prstGeom>
          <a:noFill/>
        </p:spPr>
        <p:txBody>
          <a:bodyPr lIns="91440" tIns="45720" rIns="91440" bIns="45720" anchor="t">
            <a:spAutoFit/>
          </a:bodyPr>
          <a:lstStyle/>
          <a:p>
            <a:pPr>
              <a:defRPr/>
            </a:pPr>
            <a:r>
              <a:rPr lang="en-GB" b="1">
                <a:solidFill>
                  <a:schemeClr val="tx1">
                    <a:lumMod val="95000"/>
                    <a:lumOff val="5000"/>
                  </a:schemeClr>
                </a:solidFill>
                <a:latin typeface="Open Sans"/>
                <a:ea typeface="ＭＳ Ｐゴシック"/>
                <a:cs typeface="Open Sans"/>
              </a:rPr>
              <a:t>These are the different group of people that we will be producing clothes for:</a:t>
            </a:r>
            <a:endParaRPr lang="en-GB">
              <a:solidFill>
                <a:schemeClr val="tx1">
                  <a:lumMod val="95000"/>
                  <a:lumOff val="5000"/>
                </a:schemeClr>
              </a:solidFill>
              <a:latin typeface="Open Sans"/>
              <a:ea typeface="ＭＳ Ｐゴシック"/>
              <a:cs typeface="Open Sans"/>
            </a:endParaRPr>
          </a:p>
        </p:txBody>
      </p:sp>
      <p:sp>
        <p:nvSpPr>
          <p:cNvPr id="20488" name="TextBox 14">
            <a:extLst>
              <a:ext uri="{FF2B5EF4-FFF2-40B4-BE49-F238E27FC236}">
                <a16:creationId xmlns:a16="http://schemas.microsoft.com/office/drawing/2014/main" id="{8476EB1E-8797-4518-8EC9-17F68AC9FD34}"/>
              </a:ext>
            </a:extLst>
          </p:cNvPr>
          <p:cNvSpPr txBox="1">
            <a:spLocks noChangeArrowheads="1"/>
          </p:cNvSpPr>
          <p:nvPr/>
        </p:nvSpPr>
        <p:spPr bwMode="auto">
          <a:xfrm>
            <a:off x="143589" y="3662787"/>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marL="285750" indent="-285750">
              <a:spcBef>
                <a:spcPct val="0"/>
              </a:spcBef>
              <a:buFont typeface="Wingdings" panose="020B0604020202020204" pitchFamily="34" charset="0"/>
              <a:buChar char="v"/>
            </a:pPr>
            <a:r>
              <a:rPr lang="en-GB" altLang="en-US" sz="1800">
                <a:solidFill>
                  <a:srgbClr val="000000"/>
                </a:solidFill>
                <a:latin typeface="Open Sans"/>
                <a:ea typeface="ＭＳ Ｐゴシック"/>
                <a:cs typeface="Open Sans"/>
              </a:rPr>
              <a:t>Male</a:t>
            </a:r>
            <a:endParaRPr lang="en-US">
              <a:latin typeface="Open Sans"/>
              <a:ea typeface="ＭＳ Ｐゴシック"/>
              <a:cs typeface="Open Sans"/>
            </a:endParaRPr>
          </a:p>
          <a:p>
            <a:pPr marL="285750" indent="-285750">
              <a:spcBef>
                <a:spcPct val="0"/>
              </a:spcBef>
              <a:buFont typeface="Wingdings" panose="020B0604020202020204" pitchFamily="34" charset="0"/>
              <a:buChar char="v"/>
            </a:pPr>
            <a:r>
              <a:rPr lang="en-GB" altLang="en-US" sz="1800">
                <a:solidFill>
                  <a:srgbClr val="000000"/>
                </a:solidFill>
                <a:latin typeface="Open Sans"/>
                <a:ea typeface="ＭＳ Ｐゴシック"/>
                <a:cs typeface="Open Sans"/>
              </a:rPr>
              <a:t>Female</a:t>
            </a:r>
          </a:p>
          <a:p>
            <a:pPr marL="285750" indent="-285750">
              <a:spcBef>
                <a:spcPct val="0"/>
              </a:spcBef>
              <a:buFont typeface="Wingdings" panose="020B0604020202020204" pitchFamily="34" charset="0"/>
              <a:buChar char="v"/>
            </a:pPr>
            <a:r>
              <a:rPr lang="en-GB" altLang="en-US" sz="1800">
                <a:solidFill>
                  <a:srgbClr val="000000"/>
                </a:solidFill>
                <a:latin typeface="Open Sans"/>
                <a:ea typeface="ＭＳ Ｐゴシック"/>
                <a:cs typeface="Open Sans"/>
              </a:rPr>
              <a:t>Young Adult</a:t>
            </a:r>
          </a:p>
          <a:p>
            <a:pPr marL="285750" indent="-285750">
              <a:spcBef>
                <a:spcPct val="0"/>
              </a:spcBef>
              <a:buFont typeface="Wingdings" panose="020B0604020202020204" pitchFamily="34" charset="0"/>
              <a:buChar char="v"/>
            </a:pPr>
            <a:r>
              <a:rPr lang="en-GB" altLang="en-US" sz="1800">
                <a:solidFill>
                  <a:srgbClr val="000000"/>
                </a:solidFill>
                <a:latin typeface="Open Sans"/>
                <a:ea typeface="ＭＳ Ｐゴシック"/>
                <a:cs typeface="Open Sans"/>
              </a:rPr>
              <a:t>Children</a:t>
            </a:r>
          </a:p>
        </p:txBody>
      </p:sp>
      <p:sp>
        <p:nvSpPr>
          <p:cNvPr id="20489" name="TextBox 16">
            <a:extLst>
              <a:ext uri="{FF2B5EF4-FFF2-40B4-BE49-F238E27FC236}">
                <a16:creationId xmlns:a16="http://schemas.microsoft.com/office/drawing/2014/main" id="{6655E70A-2BD2-4474-B6AF-6300D50218C9}"/>
              </a:ext>
            </a:extLst>
          </p:cNvPr>
          <p:cNvSpPr txBox="1">
            <a:spLocks noChangeArrowheads="1"/>
          </p:cNvSpPr>
          <p:nvPr/>
        </p:nvSpPr>
        <p:spPr bwMode="auto">
          <a:xfrm>
            <a:off x="3988807" y="3704365"/>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marL="285750" indent="-285750">
              <a:spcBef>
                <a:spcPct val="0"/>
              </a:spcBef>
              <a:buFont typeface="Wingdings" panose="020B0604020202020204" pitchFamily="34" charset="0"/>
              <a:buChar char="v"/>
            </a:pPr>
            <a:r>
              <a:rPr lang="en-GB" altLang="en-US" sz="1800">
                <a:solidFill>
                  <a:srgbClr val="000000"/>
                </a:solidFill>
                <a:latin typeface="Open Sans" panose="020B0606030504020204" pitchFamily="34" charset="0"/>
              </a:rPr>
              <a:t>Corporate Executives</a:t>
            </a:r>
            <a:endParaRPr lang="en-US"/>
          </a:p>
          <a:p>
            <a:pPr marL="285750" indent="-285750">
              <a:spcBef>
                <a:spcPct val="0"/>
              </a:spcBef>
              <a:buFont typeface="Wingdings" panose="020B0604020202020204" pitchFamily="34" charset="0"/>
              <a:buChar char="v"/>
            </a:pPr>
            <a:r>
              <a:rPr lang="en-GB" altLang="en-US" sz="1800">
                <a:solidFill>
                  <a:srgbClr val="000000"/>
                </a:solidFill>
                <a:latin typeface="Open Sans" panose="020B0606030504020204" pitchFamily="34" charset="0"/>
              </a:rPr>
              <a:t>Expectant mothers</a:t>
            </a:r>
            <a:endParaRPr lang="en-GB" altLang="en-US" sz="1800">
              <a:solidFill>
                <a:srgbClr val="000000"/>
              </a:solidFill>
              <a:latin typeface="Open Sans" panose="020B0606030504020204" pitchFamily="34" charset="0"/>
              <a:cs typeface="Open Sans" panose="020B0606030504020204" pitchFamily="34" charset="0"/>
            </a:endParaRPr>
          </a:p>
          <a:p>
            <a:pPr marL="285750" indent="-285750">
              <a:spcBef>
                <a:spcPct val="0"/>
              </a:spcBef>
              <a:buFont typeface="Wingdings" panose="020B0604020202020204" pitchFamily="34" charset="0"/>
              <a:buChar char="v"/>
            </a:pPr>
            <a:r>
              <a:rPr lang="en-GB" altLang="en-US" sz="1800">
                <a:solidFill>
                  <a:srgbClr val="000000"/>
                </a:solidFill>
                <a:latin typeface="Open Sans" panose="020B0606030504020204" pitchFamily="34" charset="0"/>
              </a:rPr>
              <a:t>Sports Men and Women (sport clubs)</a:t>
            </a:r>
            <a:endParaRPr lang="en-GB" altLang="en-US" sz="1800">
              <a:solidFill>
                <a:srgbClr val="000000"/>
              </a:solidFill>
              <a:latin typeface="Open Sans" panose="020B0606030504020204" pitchFamily="34" charset="0"/>
              <a:cs typeface="Open Sans" panose="020B0606030504020204" pitchFamily="34" charset="0"/>
            </a:endParaRPr>
          </a:p>
          <a:p>
            <a:pPr marL="285750" indent="-285750">
              <a:spcBef>
                <a:spcPct val="0"/>
              </a:spcBef>
              <a:buFont typeface="Wingdings" panose="020B0604020202020204" pitchFamily="34" charset="0"/>
              <a:buChar char="v"/>
            </a:pPr>
            <a:r>
              <a:rPr lang="en-GB" altLang="en-US" sz="1800">
                <a:solidFill>
                  <a:srgbClr val="000000"/>
                </a:solidFill>
                <a:latin typeface="Open Sans" panose="020B0606030504020204" pitchFamily="34" charset="0"/>
              </a:rPr>
              <a:t>Students</a:t>
            </a:r>
            <a:endParaRPr lang="en-GB" altLang="en-US" sz="1800">
              <a:solidFill>
                <a:srgbClr val="000000"/>
              </a:solidFill>
              <a:latin typeface="Open Sans" panose="020B0606030504020204" pitchFamily="34" charset="0"/>
              <a:cs typeface="Open Sans" panose="020B0606030504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27FC757-2B40-4055-999A-82A65E6FC974}"/>
              </a:ext>
            </a:extLst>
          </p:cNvPr>
          <p:cNvSpPr>
            <a:spLocks noGrp="1"/>
          </p:cNvSpPr>
          <p:nvPr>
            <p:ph type="title"/>
          </p:nvPr>
        </p:nvSpPr>
        <p:spPr>
          <a:xfrm>
            <a:off x="457200" y="-55563"/>
            <a:ext cx="8229600" cy="1081088"/>
          </a:xfrm>
        </p:spPr>
        <p:txBody>
          <a:bodyPr/>
          <a:lstStyle/>
          <a:p>
            <a:pPr eaLnBrk="1" hangingPunct="1"/>
            <a:r>
              <a:rPr lang="en-GB" altLang="en-US">
                <a:ea typeface="ＭＳ Ｐゴシック" panose="020B0600070205080204" pitchFamily="34" charset="-128"/>
              </a:rPr>
              <a:t>SWOT Analysis</a:t>
            </a:r>
          </a:p>
        </p:txBody>
      </p:sp>
      <p:sp>
        <p:nvSpPr>
          <p:cNvPr id="22531" name="Date Placeholder 3">
            <a:extLst>
              <a:ext uri="{FF2B5EF4-FFF2-40B4-BE49-F238E27FC236}">
                <a16:creationId xmlns:a16="http://schemas.microsoft.com/office/drawing/2014/main" id="{858AF99E-65ED-469C-B8D4-B3862BA4C29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1D9F1016-9B4B-490B-9F9C-CAC4773E1873}"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5" name="TextBox 4">
            <a:extLst>
              <a:ext uri="{FF2B5EF4-FFF2-40B4-BE49-F238E27FC236}">
                <a16:creationId xmlns:a16="http://schemas.microsoft.com/office/drawing/2014/main" id="{6848B0B6-8A21-484B-9273-BD71A9D51CEE}"/>
              </a:ext>
            </a:extLst>
          </p:cNvPr>
          <p:cNvSpPr txBox="1"/>
          <p:nvPr/>
        </p:nvSpPr>
        <p:spPr>
          <a:xfrm>
            <a:off x="323850" y="908050"/>
            <a:ext cx="3960813" cy="2585323"/>
          </a:xfrm>
          <a:prstGeom prst="rect">
            <a:avLst/>
          </a:prstGeom>
        </p:spPr>
        <p:style>
          <a:lnRef idx="3">
            <a:schemeClr val="lt1"/>
          </a:lnRef>
          <a:fillRef idx="1">
            <a:schemeClr val="accent2"/>
          </a:fillRef>
          <a:effectRef idx="1">
            <a:schemeClr val="accent2"/>
          </a:effectRef>
          <a:fontRef idx="minor">
            <a:schemeClr val="lt1"/>
          </a:fontRef>
        </p:style>
        <p:txBody>
          <a:bodyPr lIns="91440" tIns="45720" rIns="91440" bIns="45720" anchor="t">
            <a:spAutoFit/>
          </a:bodyPr>
          <a:lstStyle/>
          <a:p>
            <a:pPr>
              <a:defRPr/>
            </a:pPr>
            <a:r>
              <a:rPr lang="en-GB" b="1">
                <a:solidFill>
                  <a:srgbClr val="222222"/>
                </a:solidFill>
                <a:latin typeface="Roboto"/>
                <a:ea typeface="Roboto"/>
              </a:rPr>
              <a:t>Strengths</a:t>
            </a:r>
          </a:p>
          <a:p>
            <a:pPr>
              <a:defRPr/>
            </a:pPr>
            <a:endParaRPr lang="en-GB" b="1">
              <a:solidFill>
                <a:srgbClr val="222222"/>
              </a:solidFill>
              <a:latin typeface="Roboto"/>
              <a:ea typeface="Roboto"/>
            </a:endParaRPr>
          </a:p>
          <a:p>
            <a:pPr>
              <a:buFont typeface="Arial" panose="020B0604020202020204" pitchFamily="34" charset="0"/>
              <a:buChar char="•"/>
              <a:defRPr/>
            </a:pPr>
            <a:r>
              <a:rPr lang="en-GB">
                <a:solidFill>
                  <a:srgbClr val="222222"/>
                </a:solidFill>
                <a:latin typeface="Roboto"/>
                <a:ea typeface="Roboto"/>
              </a:rPr>
              <a:t> Working with skilled and Knowledgeable team</a:t>
            </a:r>
          </a:p>
          <a:p>
            <a:pPr>
              <a:buFont typeface="Arial" panose="020B0604020202020204" pitchFamily="34" charset="0"/>
              <a:buChar char="•"/>
              <a:defRPr/>
            </a:pPr>
            <a:r>
              <a:rPr lang="en-GB">
                <a:solidFill>
                  <a:srgbClr val="222222"/>
                </a:solidFill>
                <a:latin typeface="Roboto"/>
                <a:ea typeface="Roboto"/>
              </a:rPr>
              <a:t> Strong Leadership</a:t>
            </a:r>
            <a:endParaRPr lang="en-GB">
              <a:solidFill>
                <a:srgbClr val="222222"/>
              </a:solidFill>
              <a:latin typeface="Roboto" panose="02000000000000000000" pitchFamily="2" charset="0"/>
              <a:ea typeface="Roboto"/>
            </a:endParaRPr>
          </a:p>
          <a:p>
            <a:pPr>
              <a:buFont typeface="Arial" panose="020B0604020202020204" pitchFamily="34" charset="0"/>
              <a:buChar char="•"/>
              <a:defRPr/>
            </a:pPr>
            <a:r>
              <a:rPr lang="en-GB">
                <a:solidFill>
                  <a:srgbClr val="222222"/>
                </a:solidFill>
                <a:latin typeface="Roboto"/>
                <a:ea typeface="Roboto"/>
              </a:rPr>
              <a:t> Good communication skills </a:t>
            </a:r>
            <a:endParaRPr lang="en-GB">
              <a:solidFill>
                <a:srgbClr val="222222"/>
              </a:solidFill>
              <a:latin typeface="Roboto" panose="02000000000000000000" pitchFamily="2" charset="0"/>
              <a:ea typeface="Roboto"/>
            </a:endParaRPr>
          </a:p>
          <a:p>
            <a:pPr>
              <a:buFont typeface="Arial" panose="020B0604020202020204" pitchFamily="34" charset="0"/>
              <a:buChar char="•"/>
              <a:defRPr/>
            </a:pPr>
            <a:r>
              <a:rPr lang="en-GB">
                <a:solidFill>
                  <a:srgbClr val="222222"/>
                </a:solidFill>
                <a:latin typeface="Roboto"/>
                <a:ea typeface="Roboto"/>
              </a:rPr>
              <a:t> Good R &amp; D skill</a:t>
            </a:r>
          </a:p>
          <a:p>
            <a:pPr>
              <a:buFont typeface="Arial" panose="020B0604020202020204" pitchFamily="34" charset="0"/>
              <a:buChar char="•"/>
              <a:defRPr/>
            </a:pPr>
            <a:endParaRPr lang="en-GB">
              <a:solidFill>
                <a:srgbClr val="222222"/>
              </a:solidFill>
              <a:latin typeface="Roboto" panose="02000000000000000000" pitchFamily="2" charset="0"/>
            </a:endParaRPr>
          </a:p>
          <a:p>
            <a:pPr>
              <a:buFont typeface="Arial" panose="020B0604020202020204" pitchFamily="34" charset="0"/>
              <a:buChar char="•"/>
              <a:defRPr/>
            </a:pPr>
            <a:endParaRPr lang="en-GB">
              <a:solidFill>
                <a:srgbClr val="222222"/>
              </a:solidFill>
              <a:latin typeface="Roboto" panose="02000000000000000000" pitchFamily="2" charset="0"/>
            </a:endParaRPr>
          </a:p>
        </p:txBody>
      </p:sp>
      <p:sp>
        <p:nvSpPr>
          <p:cNvPr id="7" name="TextBox 6">
            <a:extLst>
              <a:ext uri="{FF2B5EF4-FFF2-40B4-BE49-F238E27FC236}">
                <a16:creationId xmlns:a16="http://schemas.microsoft.com/office/drawing/2014/main" id="{CDE8A57B-9D3A-45C5-868D-191104C5811E}"/>
              </a:ext>
            </a:extLst>
          </p:cNvPr>
          <p:cNvSpPr txBox="1"/>
          <p:nvPr/>
        </p:nvSpPr>
        <p:spPr>
          <a:xfrm>
            <a:off x="323850" y="3284538"/>
            <a:ext cx="4176713" cy="14773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lIns="91440" tIns="45720" rIns="91440" bIns="45720" anchor="t">
            <a:spAutoFit/>
          </a:bodyPr>
          <a:lstStyle/>
          <a:p>
            <a:pPr>
              <a:defRPr/>
            </a:pPr>
            <a:r>
              <a:rPr lang="en-GB">
                <a:solidFill>
                  <a:srgbClr val="000000"/>
                </a:solidFill>
                <a:latin typeface="Open Sans"/>
                <a:ea typeface="Open Sans"/>
                <a:cs typeface="Open Sans"/>
              </a:rPr>
              <a:t> </a:t>
            </a:r>
            <a:r>
              <a:rPr lang="en-GB" b="1">
                <a:solidFill>
                  <a:srgbClr val="000000"/>
                </a:solidFill>
                <a:latin typeface="Open Sans"/>
                <a:ea typeface="Open Sans"/>
                <a:cs typeface="Open Sans"/>
              </a:rPr>
              <a:t>Weakness</a:t>
            </a:r>
            <a:endParaRPr lang="en-US">
              <a:latin typeface="Open Sans"/>
              <a:ea typeface="Open Sans"/>
              <a:cs typeface="Open Sans"/>
            </a:endParaRPr>
          </a:p>
          <a:p>
            <a:pPr>
              <a:defRPr/>
            </a:pPr>
            <a:endParaRPr lang="en-GB" b="1">
              <a:solidFill>
                <a:srgbClr val="000000"/>
              </a:solidFill>
              <a:latin typeface="Open Sans" panose="020B0606030504020204" pitchFamily="34" charset="0"/>
              <a:ea typeface="Open Sans"/>
              <a:cs typeface="Open Sans"/>
            </a:endParaRPr>
          </a:p>
          <a:p>
            <a:pPr marL="285750" indent="-285750">
              <a:buFont typeface="Arial"/>
              <a:buChar char="•"/>
              <a:defRPr/>
            </a:pPr>
            <a:r>
              <a:rPr lang="en-GB">
                <a:solidFill>
                  <a:srgbClr val="000000"/>
                </a:solidFill>
                <a:latin typeface="Open Sans"/>
                <a:ea typeface="Open Sans"/>
                <a:cs typeface="Open Sans"/>
              </a:rPr>
              <a:t>New in the market</a:t>
            </a:r>
          </a:p>
          <a:p>
            <a:pPr marL="285750" indent="-285750">
              <a:buFont typeface="Arial" panose="020B0604020202020204" pitchFamily="34" charset="0"/>
              <a:buChar char="•"/>
              <a:defRPr/>
            </a:pPr>
            <a:r>
              <a:rPr lang="en-GB">
                <a:solidFill>
                  <a:srgbClr val="000000"/>
                </a:solidFill>
                <a:latin typeface="Open Sans" panose="020B0606030504020204" pitchFamily="34" charset="0"/>
              </a:rPr>
              <a:t>Financial constrain</a:t>
            </a:r>
          </a:p>
          <a:p>
            <a:pPr>
              <a:defRPr/>
            </a:pPr>
            <a:endParaRPr lang="en-GB" b="1">
              <a:solidFill>
                <a:srgbClr val="000000"/>
              </a:solidFill>
              <a:latin typeface="Open Sans" panose="020B0606030504020204" pitchFamily="34" charset="0"/>
            </a:endParaRPr>
          </a:p>
        </p:txBody>
      </p:sp>
      <p:sp>
        <p:nvSpPr>
          <p:cNvPr id="9" name="TextBox 8">
            <a:extLst>
              <a:ext uri="{FF2B5EF4-FFF2-40B4-BE49-F238E27FC236}">
                <a16:creationId xmlns:a16="http://schemas.microsoft.com/office/drawing/2014/main" id="{091F50A8-C618-4AA1-AC97-398D29F6F7C4}"/>
              </a:ext>
            </a:extLst>
          </p:cNvPr>
          <p:cNvSpPr txBox="1"/>
          <p:nvPr/>
        </p:nvSpPr>
        <p:spPr>
          <a:xfrm>
            <a:off x="4320480" y="836712"/>
            <a:ext cx="4572000" cy="2862322"/>
          </a:xfrm>
          <a:prstGeom prst="rect">
            <a:avLst/>
          </a:prstGeom>
        </p:spPr>
        <p:style>
          <a:lnRef idx="0">
            <a:schemeClr val="accent3"/>
          </a:lnRef>
          <a:fillRef idx="3">
            <a:schemeClr val="accent3"/>
          </a:fillRef>
          <a:effectRef idx="3">
            <a:schemeClr val="accent3"/>
          </a:effectRef>
          <a:fontRef idx="minor">
            <a:schemeClr val="lt1"/>
          </a:fontRef>
        </p:style>
        <p:txBody>
          <a:bodyPr lIns="91440" tIns="45720" rIns="91440" bIns="45720" anchor="t">
            <a:spAutoFit/>
          </a:bodyPr>
          <a:lstStyle/>
          <a:p>
            <a:pPr>
              <a:defRPr/>
            </a:pPr>
            <a:r>
              <a:rPr lang="en-GB" b="1">
                <a:solidFill>
                  <a:srgbClr val="222222"/>
                </a:solidFill>
                <a:latin typeface="Roboto"/>
                <a:ea typeface="Roboto"/>
              </a:rPr>
              <a:t>Opportunities</a:t>
            </a:r>
          </a:p>
          <a:p>
            <a:pPr>
              <a:defRPr/>
            </a:pPr>
            <a:endParaRPr lang="en-GB" b="1">
              <a:solidFill>
                <a:srgbClr val="222222"/>
              </a:solidFill>
              <a:latin typeface="Roboto"/>
              <a:ea typeface="Roboto"/>
            </a:endParaRPr>
          </a:p>
          <a:p>
            <a:pPr>
              <a:buFont typeface="Arial" panose="020B0604020202020204" pitchFamily="34" charset="0"/>
              <a:buChar char="•"/>
              <a:defRPr/>
            </a:pPr>
            <a:r>
              <a:rPr lang="en-GB">
                <a:solidFill>
                  <a:srgbClr val="222222"/>
                </a:solidFill>
                <a:latin typeface="Roboto"/>
                <a:ea typeface="Roboto"/>
              </a:rPr>
              <a:t> Work more on strenghts and weaknesses and find solutions to become better.</a:t>
            </a:r>
          </a:p>
          <a:p>
            <a:pPr>
              <a:buFont typeface="Arial" panose="020B0604020202020204" pitchFamily="34" charset="0"/>
              <a:buChar char="•"/>
              <a:defRPr/>
            </a:pPr>
            <a:r>
              <a:rPr lang="en-GB">
                <a:solidFill>
                  <a:srgbClr val="222222"/>
                </a:solidFill>
                <a:latin typeface="Roboto"/>
                <a:ea typeface="Roboto"/>
              </a:rPr>
              <a:t> Growing an online clothing store </a:t>
            </a:r>
          </a:p>
          <a:p>
            <a:pPr>
              <a:buFont typeface="Arial" panose="020B0604020202020204" pitchFamily="34" charset="0"/>
              <a:buChar char="•"/>
              <a:defRPr/>
            </a:pPr>
            <a:r>
              <a:rPr lang="en-GB">
                <a:solidFill>
                  <a:srgbClr val="222222"/>
                </a:solidFill>
                <a:latin typeface="Roboto"/>
                <a:ea typeface="Roboto"/>
              </a:rPr>
              <a:t> Internship programs </a:t>
            </a:r>
            <a:endParaRPr lang="en-GB">
              <a:solidFill>
                <a:srgbClr val="222222"/>
              </a:solidFill>
              <a:latin typeface="Roboto" panose="02000000000000000000" pitchFamily="2" charset="0"/>
              <a:ea typeface="Roboto"/>
            </a:endParaRPr>
          </a:p>
          <a:p>
            <a:pPr>
              <a:buFont typeface="Arial" panose="020B0604020202020204" pitchFamily="34" charset="0"/>
              <a:buChar char="•"/>
              <a:defRPr/>
            </a:pPr>
            <a:r>
              <a:rPr lang="en-GB">
                <a:solidFill>
                  <a:srgbClr val="222222"/>
                </a:solidFill>
                <a:latin typeface="Roboto"/>
                <a:ea typeface="Roboto"/>
              </a:rPr>
              <a:t> Learning opportunities from experts in the same business </a:t>
            </a:r>
            <a:endParaRPr lang="en-GB">
              <a:solidFill>
                <a:srgbClr val="222222"/>
              </a:solidFill>
              <a:latin typeface="Roboto" panose="02000000000000000000" pitchFamily="2" charset="0"/>
              <a:ea typeface="Roboto"/>
            </a:endParaRPr>
          </a:p>
          <a:p>
            <a:pPr>
              <a:defRPr/>
            </a:pPr>
            <a:br>
              <a:rPr lang="en-GB"/>
            </a:br>
            <a:endParaRPr lang="en-GB"/>
          </a:p>
        </p:txBody>
      </p:sp>
      <p:sp>
        <p:nvSpPr>
          <p:cNvPr id="11" name="TextBox 10">
            <a:extLst>
              <a:ext uri="{FF2B5EF4-FFF2-40B4-BE49-F238E27FC236}">
                <a16:creationId xmlns:a16="http://schemas.microsoft.com/office/drawing/2014/main" id="{56EA52C4-0039-4EB2-8C4C-5EF4D079B502}"/>
              </a:ext>
            </a:extLst>
          </p:cNvPr>
          <p:cNvSpPr txBox="1"/>
          <p:nvPr/>
        </p:nvSpPr>
        <p:spPr>
          <a:xfrm>
            <a:off x="4356100" y="3270250"/>
            <a:ext cx="4572000" cy="2031325"/>
          </a:xfrm>
          <a:prstGeom prst="rect">
            <a:avLst/>
          </a:prstGeom>
        </p:spPr>
        <p:style>
          <a:lnRef idx="3">
            <a:schemeClr val="lt1"/>
          </a:lnRef>
          <a:fillRef idx="1">
            <a:schemeClr val="accent1"/>
          </a:fillRef>
          <a:effectRef idx="1">
            <a:schemeClr val="accent1"/>
          </a:effectRef>
          <a:fontRef idx="minor">
            <a:schemeClr val="lt1"/>
          </a:fontRef>
        </p:style>
        <p:txBody>
          <a:bodyPr lIns="91440" tIns="45720" rIns="91440" bIns="45720" anchor="t">
            <a:spAutoFit/>
          </a:bodyPr>
          <a:lstStyle/>
          <a:p>
            <a:pPr>
              <a:defRPr/>
            </a:pPr>
            <a:r>
              <a:rPr lang="en-GB" b="1">
                <a:solidFill>
                  <a:srgbClr val="222222"/>
                </a:solidFill>
                <a:latin typeface="Roboto"/>
                <a:ea typeface="Roboto"/>
              </a:rPr>
              <a:t>Threats</a:t>
            </a:r>
          </a:p>
          <a:p>
            <a:pPr>
              <a:defRPr/>
            </a:pPr>
            <a:endParaRPr lang="en-GB" b="1">
              <a:solidFill>
                <a:srgbClr val="222222"/>
              </a:solidFill>
              <a:latin typeface="Roboto"/>
              <a:ea typeface="Roboto"/>
            </a:endParaRPr>
          </a:p>
          <a:p>
            <a:pPr>
              <a:buFont typeface="Arial" panose="020B0604020202020204" pitchFamily="34" charset="0"/>
              <a:buChar char="•"/>
              <a:defRPr/>
            </a:pPr>
            <a:r>
              <a:rPr lang="en-GB">
                <a:solidFill>
                  <a:srgbClr val="222222"/>
                </a:solidFill>
                <a:latin typeface="Roboto"/>
                <a:ea typeface="Roboto"/>
              </a:rPr>
              <a:t> Cost and effectiveness of marketing a new clothing line </a:t>
            </a:r>
            <a:endParaRPr lang="en-GB">
              <a:solidFill>
                <a:srgbClr val="222222"/>
              </a:solidFill>
              <a:latin typeface="Roboto" panose="02000000000000000000" pitchFamily="2" charset="0"/>
              <a:ea typeface="Roboto"/>
            </a:endParaRPr>
          </a:p>
          <a:p>
            <a:pPr>
              <a:buFont typeface="Arial" panose="020B0604020202020204" pitchFamily="34" charset="0"/>
              <a:buChar char="•"/>
              <a:defRPr/>
            </a:pPr>
            <a:r>
              <a:rPr lang="en-GB">
                <a:solidFill>
                  <a:srgbClr val="222222"/>
                </a:solidFill>
                <a:latin typeface="Roboto"/>
                <a:ea typeface="Roboto"/>
              </a:rPr>
              <a:t> Increasing competition </a:t>
            </a:r>
            <a:endParaRPr lang="en-GB">
              <a:solidFill>
                <a:srgbClr val="222222"/>
              </a:solidFill>
              <a:latin typeface="Roboto" panose="02000000000000000000" pitchFamily="2" charset="0"/>
              <a:ea typeface="Roboto"/>
            </a:endParaRPr>
          </a:p>
          <a:p>
            <a:pPr>
              <a:buFont typeface="Arial" panose="020B0604020202020204" pitchFamily="34" charset="0"/>
              <a:buChar char="•"/>
              <a:defRPr/>
            </a:pPr>
            <a:r>
              <a:rPr lang="en-GB">
                <a:solidFill>
                  <a:srgbClr val="000000"/>
                </a:solidFill>
                <a:latin typeface="Open Sans"/>
                <a:ea typeface="Open Sans"/>
                <a:cs typeface="Open Sans"/>
              </a:rPr>
              <a:t> Economic downturn.</a:t>
            </a:r>
            <a:endParaRPr lang="en-GB">
              <a:solidFill>
                <a:srgbClr val="222222"/>
              </a:solidFill>
              <a:latin typeface="Open Sans"/>
              <a:ea typeface="Open Sans"/>
              <a:cs typeface="Open Sans"/>
            </a:endParaRPr>
          </a:p>
          <a:p>
            <a:pPr>
              <a:defRPr/>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FDD8094D-43AC-486D-959E-90B951E280A9}"/>
              </a:ext>
            </a:extLst>
          </p:cNvPr>
          <p:cNvSpPr>
            <a:spLocks noGrp="1"/>
          </p:cNvSpPr>
          <p:nvPr>
            <p:ph type="title"/>
          </p:nvPr>
        </p:nvSpPr>
        <p:spPr>
          <a:xfrm>
            <a:off x="246063" y="-55563"/>
            <a:ext cx="8435975" cy="1044576"/>
          </a:xfrm>
        </p:spPr>
        <p:txBody>
          <a:bodyPr/>
          <a:lstStyle/>
          <a:p>
            <a:pPr eaLnBrk="1" hangingPunct="1"/>
            <a:r>
              <a:rPr lang="en-GB" altLang="en-US">
                <a:ea typeface="ＭＳ Ｐゴシック" panose="020B0600070205080204" pitchFamily="34" charset="-128"/>
              </a:rPr>
              <a:t>PESTLE Analysis</a:t>
            </a:r>
          </a:p>
        </p:txBody>
      </p:sp>
      <p:sp>
        <p:nvSpPr>
          <p:cNvPr id="24579" name="Date Placeholder 3">
            <a:extLst>
              <a:ext uri="{FF2B5EF4-FFF2-40B4-BE49-F238E27FC236}">
                <a16:creationId xmlns:a16="http://schemas.microsoft.com/office/drawing/2014/main" id="{2E212DA2-7924-43FC-B5A3-DE3973A834D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EB853101-B39B-449F-A59E-2157048CEEA8}"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6" name="TextBox 5">
            <a:extLst>
              <a:ext uri="{FF2B5EF4-FFF2-40B4-BE49-F238E27FC236}">
                <a16:creationId xmlns:a16="http://schemas.microsoft.com/office/drawing/2014/main" id="{2105FCA5-B434-4DF7-8FBE-735DA2D51A24}"/>
              </a:ext>
            </a:extLst>
          </p:cNvPr>
          <p:cNvSpPr txBox="1"/>
          <p:nvPr/>
        </p:nvSpPr>
        <p:spPr>
          <a:xfrm>
            <a:off x="395288" y="1089025"/>
            <a:ext cx="8208962" cy="4247317"/>
          </a:xfrm>
          <a:prstGeom prst="rect">
            <a:avLst/>
          </a:prstGeom>
        </p:spPr>
        <p:style>
          <a:lnRef idx="1">
            <a:schemeClr val="accent1"/>
          </a:lnRef>
          <a:fillRef idx="2">
            <a:schemeClr val="accent1"/>
          </a:fillRef>
          <a:effectRef idx="1">
            <a:schemeClr val="accent1"/>
          </a:effectRef>
          <a:fontRef idx="minor">
            <a:schemeClr val="dk1"/>
          </a:fontRef>
        </p:style>
        <p:txBody>
          <a:bodyPr lIns="91440" tIns="45720" rIns="91440" bIns="45720" anchor="t">
            <a:spAutoFit/>
          </a:bodyPr>
          <a:lstStyle/>
          <a:p>
            <a:pPr>
              <a:defRPr/>
            </a:pPr>
            <a:r>
              <a:rPr lang="en-GB" b="1">
                <a:solidFill>
                  <a:srgbClr val="58595B"/>
                </a:solidFill>
                <a:latin typeface="Open Sans"/>
                <a:ea typeface="Open Sans"/>
                <a:cs typeface="Open Sans"/>
              </a:rPr>
              <a:t>A PESTLE analysis is an audit of six external influences of an organisation: </a:t>
            </a:r>
          </a:p>
          <a:p>
            <a:pPr>
              <a:defRPr/>
            </a:pPr>
            <a:endParaRPr lang="en-GB" b="1">
              <a:solidFill>
                <a:srgbClr val="58595B"/>
              </a:solidFill>
              <a:latin typeface="Open Sans" panose="020B0606030504020204" pitchFamily="34" charset="0"/>
            </a:endParaRPr>
          </a:p>
          <a:p>
            <a:pPr>
              <a:defRPr/>
            </a:pPr>
            <a:endParaRPr lang="en-GB" b="1">
              <a:solidFill>
                <a:srgbClr val="58595B"/>
              </a:solidFill>
              <a:latin typeface="Open Sans" panose="020B0606030504020204" pitchFamily="34" charset="0"/>
            </a:endParaRPr>
          </a:p>
          <a:p>
            <a:pPr marL="342900" indent="-342900">
              <a:buFont typeface="Wingdings"/>
              <a:buChar char="v"/>
              <a:defRPr/>
            </a:pPr>
            <a:r>
              <a:rPr lang="en-GB" b="1">
                <a:solidFill>
                  <a:srgbClr val="58595B"/>
                </a:solidFill>
                <a:latin typeface="Open Sans"/>
                <a:ea typeface="Open Sans"/>
                <a:cs typeface="Open Sans"/>
              </a:rPr>
              <a:t>Political </a:t>
            </a:r>
            <a:r>
              <a:rPr lang="en-GB">
                <a:solidFill>
                  <a:srgbClr val="58595B"/>
                </a:solidFill>
                <a:latin typeface="Open Sans"/>
                <a:ea typeface="Open Sans"/>
                <a:cs typeface="Open Sans"/>
              </a:rPr>
              <a:t>(restrictions requirements)</a:t>
            </a:r>
            <a:endParaRPr lang="en-GB" b="1">
              <a:solidFill>
                <a:srgbClr val="58595B"/>
              </a:solidFill>
              <a:latin typeface="Open Sans"/>
              <a:ea typeface="Open Sans"/>
              <a:cs typeface="Open Sans"/>
            </a:endParaRPr>
          </a:p>
          <a:p>
            <a:pPr>
              <a:defRPr/>
            </a:pPr>
            <a:endParaRPr lang="en-GB" b="1">
              <a:solidFill>
                <a:srgbClr val="58595B"/>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Wingdings"/>
              <a:buChar char="v"/>
              <a:defRPr/>
            </a:pPr>
            <a:r>
              <a:rPr lang="en-GB" b="1">
                <a:solidFill>
                  <a:srgbClr val="58595B"/>
                </a:solidFill>
                <a:latin typeface="Open Sans"/>
                <a:ea typeface="Open Sans"/>
                <a:cs typeface="Open Sans"/>
              </a:rPr>
              <a:t>Economic </a:t>
            </a:r>
            <a:r>
              <a:rPr lang="en-GB">
                <a:solidFill>
                  <a:srgbClr val="58595B"/>
                </a:solidFill>
                <a:latin typeface="Open Sans"/>
                <a:ea typeface="Open Sans"/>
                <a:cs typeface="Open Sans"/>
              </a:rPr>
              <a:t>(working hours; unemployment (local and national)</a:t>
            </a:r>
          </a:p>
          <a:p>
            <a:pPr marL="342900" indent="-342900">
              <a:buFont typeface="Wingdings"/>
              <a:buChar char="v"/>
              <a:defRPr/>
            </a:pPr>
            <a:endParaRPr lang="en-GB">
              <a:solidFill>
                <a:srgbClr val="58595B"/>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Wingdings"/>
              <a:buChar char="v"/>
              <a:defRPr/>
            </a:pPr>
            <a:r>
              <a:rPr lang="en-GB" b="1">
                <a:solidFill>
                  <a:srgbClr val="58595B"/>
                </a:solidFill>
                <a:latin typeface="Open Sans"/>
                <a:ea typeface="Open Sans"/>
                <a:cs typeface="Open Sans"/>
              </a:rPr>
              <a:t>Sociological </a:t>
            </a:r>
            <a:r>
              <a:rPr lang="en-GB">
                <a:solidFill>
                  <a:srgbClr val="58595B"/>
                </a:solidFill>
                <a:latin typeface="Open Sans"/>
                <a:ea typeface="Open Sans"/>
                <a:cs typeface="Open Sans"/>
              </a:rPr>
              <a:t>(health consciousness; population growth rates)</a:t>
            </a:r>
          </a:p>
          <a:p>
            <a:pPr marL="342900" indent="-342900">
              <a:buFont typeface="Wingdings"/>
              <a:buChar char="v"/>
              <a:defRPr/>
            </a:pPr>
            <a:endParaRPr lang="en-GB" b="1">
              <a:solidFill>
                <a:srgbClr val="58595B"/>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Wingdings"/>
              <a:buChar char="v"/>
              <a:defRPr/>
            </a:pPr>
            <a:r>
              <a:rPr lang="en-GB" b="1">
                <a:solidFill>
                  <a:srgbClr val="58595B"/>
                </a:solidFill>
                <a:latin typeface="Open Sans"/>
                <a:ea typeface="Open Sans"/>
                <a:cs typeface="Open Sans"/>
              </a:rPr>
              <a:t>Technological </a:t>
            </a:r>
            <a:r>
              <a:rPr lang="en-GB">
                <a:solidFill>
                  <a:srgbClr val="58595B"/>
                </a:solidFill>
                <a:latin typeface="Open Sans"/>
                <a:ea typeface="Open Sans"/>
                <a:cs typeface="Open Sans"/>
              </a:rPr>
              <a:t>(innovative technologies)</a:t>
            </a:r>
            <a:endParaRPr lang="en-GB" b="1">
              <a:solidFill>
                <a:srgbClr val="58595B"/>
              </a:solidFill>
              <a:latin typeface="Open Sans"/>
              <a:ea typeface="Open Sans"/>
              <a:cs typeface="Open Sans"/>
            </a:endParaRPr>
          </a:p>
          <a:p>
            <a:pPr marL="342900" indent="-342900">
              <a:buFont typeface="Wingdings"/>
              <a:buChar char="v"/>
              <a:defRPr/>
            </a:pPr>
            <a:endParaRPr lang="en-GB" b="1">
              <a:solidFill>
                <a:srgbClr val="58595B"/>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Wingdings"/>
              <a:buChar char="v"/>
              <a:defRPr/>
            </a:pPr>
            <a:r>
              <a:rPr lang="en-GB" b="1">
                <a:solidFill>
                  <a:srgbClr val="58595B"/>
                </a:solidFill>
                <a:latin typeface="Open Sans"/>
                <a:ea typeface="Open Sans"/>
                <a:cs typeface="Open Sans"/>
              </a:rPr>
              <a:t>Legal </a:t>
            </a:r>
            <a:r>
              <a:rPr lang="en-GB">
                <a:solidFill>
                  <a:srgbClr val="58595B"/>
                </a:solidFill>
                <a:latin typeface="Open Sans"/>
                <a:ea typeface="Open Sans"/>
                <a:cs typeface="Open Sans"/>
              </a:rPr>
              <a:t>(Changes to legislation impacting employment)</a:t>
            </a:r>
            <a:endParaRPr lang="en-GB" b="1">
              <a:solidFill>
                <a:srgbClr val="58595B"/>
              </a:solidFill>
              <a:latin typeface="Open Sans"/>
              <a:ea typeface="Open Sans"/>
              <a:cs typeface="Open Sans"/>
            </a:endParaRPr>
          </a:p>
          <a:p>
            <a:pPr marL="342900" indent="-342900">
              <a:buFont typeface="Wingdings"/>
              <a:buChar char="v"/>
              <a:defRPr/>
            </a:pPr>
            <a:endParaRPr lang="en-GB" b="1">
              <a:solidFill>
                <a:srgbClr val="58595B"/>
              </a:solidFill>
              <a:latin typeface="Open Sans" panose="020B0606030504020204" pitchFamily="34" charset="0"/>
              <a:ea typeface="Open Sans" panose="020B0606030504020204" pitchFamily="34" charset="0"/>
              <a:cs typeface="Open Sans" panose="020B0606030504020204" pitchFamily="34" charset="0"/>
            </a:endParaRPr>
          </a:p>
          <a:p>
            <a:pPr marL="342900" indent="-342900">
              <a:buFont typeface="Wingdings"/>
              <a:buChar char="v"/>
              <a:defRPr/>
            </a:pPr>
            <a:r>
              <a:rPr lang="en-GB" b="1">
                <a:solidFill>
                  <a:srgbClr val="58595B"/>
                </a:solidFill>
                <a:latin typeface="Open Sans"/>
                <a:ea typeface="Open Sans"/>
                <a:cs typeface="Open Sans"/>
              </a:rPr>
              <a:t>Environmental </a:t>
            </a:r>
            <a:r>
              <a:rPr lang="en-GB">
                <a:solidFill>
                  <a:srgbClr val="58595B"/>
                </a:solidFill>
                <a:latin typeface="Open Sans"/>
                <a:ea typeface="Open Sans"/>
                <a:cs typeface="Open Sans"/>
              </a:rPr>
              <a:t> (sustainability waste)</a:t>
            </a:r>
            <a:endParaRPr lang="en-GB">
              <a:latin typeface="Open Sans"/>
              <a:ea typeface="Open Sans"/>
              <a:cs typeface="Open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C8A570E2-DF43-473D-AF3B-A5BAD6C31E38}"/>
              </a:ext>
            </a:extLst>
          </p:cNvPr>
          <p:cNvSpPr>
            <a:spLocks noGrp="1"/>
          </p:cNvSpPr>
          <p:nvPr>
            <p:ph type="title"/>
          </p:nvPr>
        </p:nvSpPr>
        <p:spPr>
          <a:xfrm>
            <a:off x="457200" y="53975"/>
            <a:ext cx="8229600" cy="987425"/>
          </a:xfrm>
        </p:spPr>
        <p:txBody>
          <a:bodyPr/>
          <a:lstStyle/>
          <a:p>
            <a:pPr eaLnBrk="1" hangingPunct="1"/>
            <a:r>
              <a:rPr lang="en-GB" altLang="en-US" dirty="0">
                <a:ea typeface="ＭＳ Ｐゴシック"/>
              </a:rPr>
              <a:t>Operations</a:t>
            </a:r>
          </a:p>
        </p:txBody>
      </p:sp>
      <p:sp>
        <p:nvSpPr>
          <p:cNvPr id="26627" name="Date Placeholder 3">
            <a:extLst>
              <a:ext uri="{FF2B5EF4-FFF2-40B4-BE49-F238E27FC236}">
                <a16:creationId xmlns:a16="http://schemas.microsoft.com/office/drawing/2014/main" id="{130825B8-B908-42A9-A577-7BF16B68E2A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DD6F3BE4-DEF7-4634-A53F-60367C0DC9AA}"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8" name="TextBox 7">
            <a:extLst>
              <a:ext uri="{FF2B5EF4-FFF2-40B4-BE49-F238E27FC236}">
                <a16:creationId xmlns:a16="http://schemas.microsoft.com/office/drawing/2014/main" id="{93B9DF5F-E7C6-4E1D-8127-62097FAAA4B4}"/>
              </a:ext>
            </a:extLst>
          </p:cNvPr>
          <p:cNvSpPr txBox="1"/>
          <p:nvPr/>
        </p:nvSpPr>
        <p:spPr>
          <a:xfrm>
            <a:off x="144371" y="1579038"/>
            <a:ext cx="8723313" cy="646112"/>
          </a:xfrm>
          <a:prstGeom prst="rect">
            <a:avLst/>
          </a:prstGeom>
          <a:noFill/>
        </p:spPr>
        <p:txBody>
          <a:bodyPr lIns="91440" tIns="45720" rIns="91440" bIns="45720" anchor="t">
            <a:spAutoFit/>
          </a:bodyPr>
          <a:lstStyle/>
          <a:p>
            <a:pPr marL="285750" indent="-285750">
              <a:buFont typeface="Wingdings" panose="020B0604020202020204" pitchFamily="34" charset="0"/>
              <a:buChar char="v"/>
              <a:defRPr/>
            </a:pPr>
            <a:r>
              <a:rPr lang="en-GB">
                <a:solidFill>
                  <a:schemeClr val="tx1">
                    <a:lumMod val="95000"/>
                    <a:lumOff val="5000"/>
                  </a:schemeClr>
                </a:solidFill>
                <a:latin typeface="Arial"/>
                <a:ea typeface="ＭＳ Ｐゴシック"/>
                <a:cs typeface="Arial"/>
              </a:rPr>
              <a:t>   Elvis </a:t>
            </a:r>
            <a:r>
              <a:rPr lang="en-GB" err="1">
                <a:solidFill>
                  <a:schemeClr val="tx1">
                    <a:lumMod val="95000"/>
                    <a:lumOff val="5000"/>
                  </a:schemeClr>
                </a:solidFill>
                <a:latin typeface="Arial"/>
                <a:ea typeface="ＭＳ Ｐゴシック"/>
                <a:cs typeface="Arial"/>
              </a:rPr>
              <a:t>Uagbor</a:t>
            </a:r>
            <a:r>
              <a:rPr lang="en-GB">
                <a:solidFill>
                  <a:schemeClr val="tx1">
                    <a:lumMod val="95000"/>
                    <a:lumOff val="5000"/>
                  </a:schemeClr>
                </a:solidFill>
                <a:latin typeface="Arial"/>
                <a:ea typeface="ＭＳ Ｐゴシック"/>
                <a:cs typeface="Arial"/>
              </a:rPr>
              <a:t>  will act as President &amp; Founder of Black &amp; white. He will be providing oversight of the design and distribution warehouse located in London </a:t>
            </a:r>
            <a:endParaRPr lang="en-GB">
              <a:solidFill>
                <a:schemeClr val="tx1">
                  <a:lumMod val="95000"/>
                  <a:lumOff val="5000"/>
                </a:schemeClr>
              </a:solidFill>
              <a:cs typeface="Arial" panose="020B0604020202020204" pitchFamily="34" charset="0"/>
            </a:endParaRPr>
          </a:p>
        </p:txBody>
      </p:sp>
      <p:sp>
        <p:nvSpPr>
          <p:cNvPr id="10" name="TextBox 9">
            <a:extLst>
              <a:ext uri="{FF2B5EF4-FFF2-40B4-BE49-F238E27FC236}">
                <a16:creationId xmlns:a16="http://schemas.microsoft.com/office/drawing/2014/main" id="{850D71E6-7509-449A-A4EE-86A3A10A81E7}"/>
              </a:ext>
            </a:extLst>
          </p:cNvPr>
          <p:cNvSpPr txBox="1"/>
          <p:nvPr/>
        </p:nvSpPr>
        <p:spPr>
          <a:xfrm>
            <a:off x="144371" y="2445183"/>
            <a:ext cx="8785225" cy="1200150"/>
          </a:xfrm>
          <a:prstGeom prst="rect">
            <a:avLst/>
          </a:prstGeom>
          <a:noFill/>
        </p:spPr>
        <p:txBody>
          <a:bodyPr lIns="91440" tIns="45720" rIns="91440" bIns="45720" anchor="t">
            <a:spAutoFit/>
          </a:bodyPr>
          <a:lstStyle/>
          <a:p>
            <a:pPr marL="285750" indent="-285750">
              <a:buFont typeface="Wingdings"/>
              <a:buChar char="v"/>
              <a:defRPr/>
            </a:pPr>
            <a:r>
              <a:rPr lang="en-GB">
                <a:solidFill>
                  <a:schemeClr val="tx1">
                    <a:lumMod val="95000"/>
                    <a:lumOff val="5000"/>
                  </a:schemeClr>
                </a:solidFill>
                <a:latin typeface="Arial"/>
                <a:ea typeface="ＭＳ Ｐゴシック"/>
                <a:cs typeface="Arial"/>
              </a:rPr>
              <a:t>Cristina  has decided to hire an outside manufacturing company to manufacture each piece of clothing. As a startup clothing line, she believes that by hiring an outside manufacturing company that already has the equipment and personnel needed, it will be less for her to manage.</a:t>
            </a:r>
            <a:endParaRPr lang="en-US">
              <a:solidFill>
                <a:schemeClr val="tx1">
                  <a:lumMod val="95000"/>
                  <a:lumOff val="5000"/>
                </a:schemeClr>
              </a:solidFill>
              <a:cs typeface="Arial" panose="020B0604020202020204" pitchFamily="34" charset="0"/>
            </a:endParaRPr>
          </a:p>
        </p:txBody>
      </p:sp>
      <p:sp>
        <p:nvSpPr>
          <p:cNvPr id="12" name="TextBox 11">
            <a:extLst>
              <a:ext uri="{FF2B5EF4-FFF2-40B4-BE49-F238E27FC236}">
                <a16:creationId xmlns:a16="http://schemas.microsoft.com/office/drawing/2014/main" id="{9B2629CC-5EF6-4E15-B23A-AE26F87404E7}"/>
              </a:ext>
            </a:extLst>
          </p:cNvPr>
          <p:cNvSpPr txBox="1"/>
          <p:nvPr/>
        </p:nvSpPr>
        <p:spPr>
          <a:xfrm>
            <a:off x="191602" y="3819329"/>
            <a:ext cx="8362950" cy="646112"/>
          </a:xfrm>
          <a:prstGeom prst="rect">
            <a:avLst/>
          </a:prstGeom>
          <a:noFill/>
        </p:spPr>
        <p:txBody>
          <a:bodyPr lIns="91440" tIns="45720" rIns="91440" bIns="45720" anchor="t">
            <a:spAutoFit/>
          </a:bodyPr>
          <a:lstStyle/>
          <a:p>
            <a:pPr marL="285750" indent="-285750">
              <a:buFont typeface="Wingdings"/>
              <a:buChar char="v"/>
              <a:defRPr/>
            </a:pPr>
            <a:r>
              <a:rPr lang="en-GB">
                <a:solidFill>
                  <a:schemeClr val="tx1">
                    <a:lumMod val="95000"/>
                    <a:lumOff val="5000"/>
                  </a:schemeClr>
                </a:solidFill>
                <a:latin typeface="Arial"/>
                <a:ea typeface="ＭＳ Ｐゴシック"/>
                <a:cs typeface="Arial"/>
              </a:rPr>
              <a:t>Desmond Wilson  will be in charge of all business expenditures and tax obligations</a:t>
            </a:r>
            <a:endParaRPr lang="en-US">
              <a:solidFill>
                <a:schemeClr val="tx1">
                  <a:lumMod val="95000"/>
                  <a:lumOff val="5000"/>
                </a:schemeClr>
              </a:solidFill>
              <a:latin typeface="Arial"/>
              <a:ea typeface="ＭＳ Ｐゴシック"/>
              <a:cs typeface="Arial"/>
            </a:endParaRPr>
          </a:p>
        </p:txBody>
      </p:sp>
      <p:sp>
        <p:nvSpPr>
          <p:cNvPr id="2" name="TextBox 1">
            <a:extLst>
              <a:ext uri="{FF2B5EF4-FFF2-40B4-BE49-F238E27FC236}">
                <a16:creationId xmlns:a16="http://schemas.microsoft.com/office/drawing/2014/main" id="{26350D74-F547-470A-9EB4-A7784BDF525F}"/>
              </a:ext>
            </a:extLst>
          </p:cNvPr>
          <p:cNvSpPr txBox="1"/>
          <p:nvPr/>
        </p:nvSpPr>
        <p:spPr>
          <a:xfrm>
            <a:off x="187037" y="4598450"/>
            <a:ext cx="869435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a:latin typeface="Arial"/>
                <a:ea typeface="ＭＳ Ｐゴシック"/>
                <a:cs typeface="Arial"/>
              </a:rPr>
              <a:t>Maria </a:t>
            </a:r>
            <a:r>
              <a:rPr lang="en-GB" err="1">
                <a:latin typeface="Arial"/>
                <a:ea typeface="ＭＳ Ｐゴシック"/>
                <a:cs typeface="Arial"/>
              </a:rPr>
              <a:t>Bahnari</a:t>
            </a:r>
            <a:r>
              <a:rPr lang="en-GB">
                <a:latin typeface="Arial"/>
                <a:ea typeface="ＭＳ Ｐゴシック"/>
                <a:cs typeface="Arial"/>
              </a:rPr>
              <a:t>  will be focusing on showing the steps of running the business, key aspects of management and organization and the social responsibility and sustainability of owning a clothing brand</a:t>
            </a:r>
            <a:endParaRPr lang="en-GB">
              <a:cs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7A1C406-256A-4F50-8018-2393896D831B}"/>
              </a:ext>
            </a:extLst>
          </p:cNvPr>
          <p:cNvSpPr>
            <a:spLocks noGrp="1"/>
          </p:cNvSpPr>
          <p:nvPr>
            <p:ph type="title"/>
          </p:nvPr>
        </p:nvSpPr>
        <p:spPr>
          <a:xfrm>
            <a:off x="457200" y="160338"/>
            <a:ext cx="8229600" cy="936625"/>
          </a:xfrm>
        </p:spPr>
        <p:txBody>
          <a:bodyPr/>
          <a:lstStyle/>
          <a:p>
            <a:r>
              <a:rPr lang="en-GB" altLang="en-US">
                <a:ea typeface="ＭＳ Ｐゴシック" panose="020B0600070205080204" pitchFamily="34" charset="-128"/>
              </a:rPr>
              <a:t>Technology Plan</a:t>
            </a:r>
          </a:p>
        </p:txBody>
      </p:sp>
      <p:sp>
        <p:nvSpPr>
          <p:cNvPr id="28675" name="Date Placeholder 3">
            <a:extLst>
              <a:ext uri="{FF2B5EF4-FFF2-40B4-BE49-F238E27FC236}">
                <a16:creationId xmlns:a16="http://schemas.microsoft.com/office/drawing/2014/main" id="{36E6D4C8-9B7D-41E3-BC33-7B0034AC76F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00119A82-3C46-493F-BC3E-4A8FDDFC2EDC}"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28676" name="TextBox 4">
            <a:extLst>
              <a:ext uri="{FF2B5EF4-FFF2-40B4-BE49-F238E27FC236}">
                <a16:creationId xmlns:a16="http://schemas.microsoft.com/office/drawing/2014/main" id="{9DF6A924-9615-4126-ACC8-63E67ACEECB8}"/>
              </a:ext>
            </a:extLst>
          </p:cNvPr>
          <p:cNvSpPr txBox="1">
            <a:spLocks noChangeArrowheads="1"/>
          </p:cNvSpPr>
          <p:nvPr/>
        </p:nvSpPr>
        <p:spPr bwMode="auto">
          <a:xfrm>
            <a:off x="179388" y="981075"/>
            <a:ext cx="860425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lgn="just">
              <a:spcBef>
                <a:spcPct val="0"/>
              </a:spcBef>
              <a:buNone/>
            </a:pPr>
            <a:r>
              <a:rPr lang="en-GB" altLang="en-US" sz="1800" dirty="0">
                <a:latin typeface="Arial"/>
                <a:ea typeface="ＭＳ Ｐゴシック"/>
                <a:cs typeface="Arial"/>
              </a:rPr>
              <a:t>Technological planning is the planning process of a new business to reach the desired results . Technological planning can include the desired results of the sponsors, technology and planning projections, requirements and planning regarding the completion of the project</a:t>
            </a:r>
            <a:endParaRPr lang="en-GB" altLang="en-US" sz="2400">
              <a:solidFill>
                <a:srgbClr val="FF0000"/>
              </a:solidFill>
              <a:latin typeface="Arial"/>
              <a:ea typeface="ＭＳ Ｐゴシック"/>
              <a:cs typeface="Arial"/>
            </a:endParaRPr>
          </a:p>
        </p:txBody>
      </p:sp>
      <p:pic>
        <p:nvPicPr>
          <p:cNvPr id="28677" name="Picture 2" descr="Diagram&#10;&#10;Description automatically generated">
            <a:extLst>
              <a:ext uri="{FF2B5EF4-FFF2-40B4-BE49-F238E27FC236}">
                <a16:creationId xmlns:a16="http://schemas.microsoft.com/office/drawing/2014/main" id="{F0C013EF-6621-4927-B6A0-9A245644AB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6238" y="2547189"/>
            <a:ext cx="3419475" cy="263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8" name="TextBox 6">
            <a:extLst>
              <a:ext uri="{FF2B5EF4-FFF2-40B4-BE49-F238E27FC236}">
                <a16:creationId xmlns:a16="http://schemas.microsoft.com/office/drawing/2014/main" id="{38DEF727-2EF5-4B4E-BA32-D0DAEC2EE436}"/>
              </a:ext>
            </a:extLst>
          </p:cNvPr>
          <p:cNvSpPr txBox="1">
            <a:spLocks noChangeArrowheads="1"/>
          </p:cNvSpPr>
          <p:nvPr/>
        </p:nvSpPr>
        <p:spPr bwMode="auto">
          <a:xfrm>
            <a:off x="92674" y="2363069"/>
            <a:ext cx="82296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None/>
            </a:pPr>
            <a:r>
              <a:rPr lang="en-GB" altLang="en-US" sz="1800" b="1">
                <a:solidFill>
                  <a:srgbClr val="555555"/>
                </a:solidFill>
                <a:latin typeface="Arial"/>
                <a:ea typeface="ＭＳ Ｐゴシック"/>
                <a:cs typeface="Arial"/>
              </a:rPr>
              <a:t>  What is our technology plan?</a:t>
            </a:r>
          </a:p>
          <a:p>
            <a:pPr>
              <a:spcBef>
                <a:spcPct val="0"/>
              </a:spcBef>
              <a:buNone/>
            </a:pPr>
            <a:endParaRPr lang="en-GB" altLang="en-US" sz="1800" b="1">
              <a:solidFill>
                <a:srgbClr val="555555"/>
              </a:solidFill>
              <a:latin typeface="Arial"/>
              <a:ea typeface="ＭＳ Ｐゴシック"/>
              <a:cs typeface="Arial"/>
            </a:endParaRPr>
          </a:p>
        </p:txBody>
      </p:sp>
      <p:sp>
        <p:nvSpPr>
          <p:cNvPr id="9" name="TextBox 8">
            <a:extLst>
              <a:ext uri="{FF2B5EF4-FFF2-40B4-BE49-F238E27FC236}">
                <a16:creationId xmlns:a16="http://schemas.microsoft.com/office/drawing/2014/main" id="{67163405-76B1-43C4-A082-A3BEA98C577C}"/>
              </a:ext>
            </a:extLst>
          </p:cNvPr>
          <p:cNvSpPr txBox="1"/>
          <p:nvPr/>
        </p:nvSpPr>
        <p:spPr>
          <a:xfrm>
            <a:off x="287907" y="2923427"/>
            <a:ext cx="4572000" cy="7080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anchor="t">
            <a:spAutoFit/>
          </a:bodyPr>
          <a:lstStyle/>
          <a:p>
            <a:pPr marL="342900" indent="-342900">
              <a:buFont typeface="Wingdings"/>
              <a:buChar char="v"/>
              <a:defRPr/>
            </a:pPr>
            <a:r>
              <a:rPr lang="en-GB" sz="2000">
                <a:solidFill>
                  <a:srgbClr val="555555"/>
                </a:solidFill>
                <a:latin typeface="Serifa Medium"/>
              </a:rPr>
              <a:t>Evaluate the environment for innovative uses of technology</a:t>
            </a:r>
            <a:endParaRPr lang="en-GB" sz="2000"/>
          </a:p>
        </p:txBody>
      </p:sp>
      <p:sp>
        <p:nvSpPr>
          <p:cNvPr id="11" name="TextBox 10">
            <a:extLst>
              <a:ext uri="{FF2B5EF4-FFF2-40B4-BE49-F238E27FC236}">
                <a16:creationId xmlns:a16="http://schemas.microsoft.com/office/drawing/2014/main" id="{2293D660-0B8D-4301-A514-FDBD2D6BB2FB}"/>
              </a:ext>
            </a:extLst>
          </p:cNvPr>
          <p:cNvSpPr txBox="1"/>
          <p:nvPr/>
        </p:nvSpPr>
        <p:spPr>
          <a:xfrm>
            <a:off x="286163" y="3663202"/>
            <a:ext cx="4572000" cy="40005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anchor="t">
            <a:spAutoFit/>
          </a:bodyPr>
          <a:lstStyle/>
          <a:p>
            <a:pPr marL="285750" indent="-285750">
              <a:buFont typeface="Wingdings"/>
              <a:buChar char="v"/>
              <a:defRPr/>
            </a:pPr>
            <a:r>
              <a:rPr lang="en-GB">
                <a:solidFill>
                  <a:srgbClr val="555555"/>
                </a:solidFill>
                <a:latin typeface="Serifa Medium"/>
              </a:rPr>
              <a:t> </a:t>
            </a:r>
            <a:r>
              <a:rPr lang="en-GB" sz="2000">
                <a:solidFill>
                  <a:srgbClr val="555555"/>
                </a:solidFill>
                <a:latin typeface="Serifa Medium"/>
              </a:rPr>
              <a:t>Define desired results.</a:t>
            </a:r>
            <a:endParaRPr lang="en-GB" sz="2000"/>
          </a:p>
        </p:txBody>
      </p:sp>
      <p:sp>
        <p:nvSpPr>
          <p:cNvPr id="13" name="TextBox 12">
            <a:extLst>
              <a:ext uri="{FF2B5EF4-FFF2-40B4-BE49-F238E27FC236}">
                <a16:creationId xmlns:a16="http://schemas.microsoft.com/office/drawing/2014/main" id="{365B7B4B-16CE-4F10-AD83-9FAC0925C03E}"/>
              </a:ext>
            </a:extLst>
          </p:cNvPr>
          <p:cNvSpPr txBox="1"/>
          <p:nvPr/>
        </p:nvSpPr>
        <p:spPr>
          <a:xfrm>
            <a:off x="287907" y="4124205"/>
            <a:ext cx="4572000" cy="400050"/>
          </a:xfrm>
          <a:prstGeom prst="rect">
            <a:avLst/>
          </a:prstGeom>
        </p:spPr>
        <p:style>
          <a:lnRef idx="1">
            <a:schemeClr val="accent4"/>
          </a:lnRef>
          <a:fillRef idx="2">
            <a:schemeClr val="accent4"/>
          </a:fillRef>
          <a:effectRef idx="1">
            <a:schemeClr val="accent4"/>
          </a:effectRef>
          <a:fontRef idx="minor">
            <a:schemeClr val="dk1"/>
          </a:fontRef>
        </p:style>
        <p:txBody>
          <a:bodyPr lIns="91440" tIns="45720" rIns="91440" bIns="45720" anchor="t">
            <a:spAutoFit/>
          </a:bodyPr>
          <a:lstStyle/>
          <a:p>
            <a:pPr marL="285750" indent="-285750">
              <a:buFont typeface="Wingdings"/>
              <a:buChar char="v"/>
              <a:defRPr/>
            </a:pPr>
            <a:r>
              <a:rPr lang="en-GB">
                <a:solidFill>
                  <a:srgbClr val="555555"/>
                </a:solidFill>
                <a:latin typeface="Serifa Medium"/>
              </a:rPr>
              <a:t> </a:t>
            </a:r>
            <a:r>
              <a:rPr lang="en-GB" sz="2000">
                <a:solidFill>
                  <a:srgbClr val="555555"/>
                </a:solidFill>
                <a:latin typeface="Serifa Medium"/>
              </a:rPr>
              <a:t>Implement the technology plan</a:t>
            </a:r>
            <a:endParaRPr lang="en-GB" sz="2000"/>
          </a:p>
        </p:txBody>
      </p:sp>
      <p:sp>
        <p:nvSpPr>
          <p:cNvPr id="15" name="TextBox 14">
            <a:extLst>
              <a:ext uri="{FF2B5EF4-FFF2-40B4-BE49-F238E27FC236}">
                <a16:creationId xmlns:a16="http://schemas.microsoft.com/office/drawing/2014/main" id="{B5492387-5CC2-437F-A4D2-E62154A99356}"/>
              </a:ext>
            </a:extLst>
          </p:cNvPr>
          <p:cNvSpPr txBox="1"/>
          <p:nvPr/>
        </p:nvSpPr>
        <p:spPr>
          <a:xfrm>
            <a:off x="286163" y="4522353"/>
            <a:ext cx="4572000" cy="400050"/>
          </a:xfrm>
          <a:prstGeom prst="rect">
            <a:avLst/>
          </a:prstGeom>
        </p:spPr>
        <p:style>
          <a:lnRef idx="1">
            <a:schemeClr val="accent2"/>
          </a:lnRef>
          <a:fillRef idx="3">
            <a:schemeClr val="accent2"/>
          </a:fillRef>
          <a:effectRef idx="2">
            <a:schemeClr val="accent2"/>
          </a:effectRef>
          <a:fontRef idx="minor">
            <a:schemeClr val="lt1"/>
          </a:fontRef>
        </p:style>
        <p:txBody>
          <a:bodyPr lIns="91440" tIns="45720" rIns="91440" bIns="45720" anchor="t">
            <a:spAutoFit/>
          </a:bodyPr>
          <a:lstStyle/>
          <a:p>
            <a:pPr marL="285750" indent="-285750">
              <a:buFont typeface="Wingdings"/>
              <a:buChar char="v"/>
              <a:defRPr/>
            </a:pPr>
            <a:r>
              <a:rPr lang="en-GB" sz="2000">
                <a:solidFill>
                  <a:srgbClr val="555555"/>
                </a:solidFill>
                <a:latin typeface="Serifa Medium"/>
              </a:rPr>
              <a:t> Review the technology plan</a:t>
            </a:r>
            <a:endParaRPr lang="en-GB" sz="20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075E33B-1CBA-4120-B3F7-0664D960767C}"/>
              </a:ext>
            </a:extLst>
          </p:cNvPr>
          <p:cNvSpPr>
            <a:spLocks noGrp="1"/>
          </p:cNvSpPr>
          <p:nvPr>
            <p:ph type="title"/>
          </p:nvPr>
        </p:nvSpPr>
        <p:spPr>
          <a:xfrm>
            <a:off x="457200" y="274638"/>
            <a:ext cx="8229600" cy="576224"/>
          </a:xfrm>
        </p:spPr>
        <p:txBody>
          <a:bodyPr/>
          <a:lstStyle/>
          <a:p>
            <a:r>
              <a:rPr lang="en-US" altLang="en-US" sz="3600" dirty="0">
                <a:latin typeface="Arial"/>
                <a:ea typeface="ＭＳ Ｐゴシック"/>
              </a:rPr>
              <a:t>Management and Organization</a:t>
            </a:r>
          </a:p>
        </p:txBody>
      </p:sp>
      <p:sp>
        <p:nvSpPr>
          <p:cNvPr id="29699" name="Date Placeholder 3">
            <a:extLst>
              <a:ext uri="{FF2B5EF4-FFF2-40B4-BE49-F238E27FC236}">
                <a16:creationId xmlns:a16="http://schemas.microsoft.com/office/drawing/2014/main" id="{923B5E85-3243-4201-9EA6-56FC544DFA92}"/>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9FB3DB9B-B613-45CD-82DC-BE7292F3BBBD}"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graphicFrame>
        <p:nvGraphicFramePr>
          <p:cNvPr id="21" name="Diagram 20">
            <a:extLst>
              <a:ext uri="{FF2B5EF4-FFF2-40B4-BE49-F238E27FC236}">
                <a16:creationId xmlns:a16="http://schemas.microsoft.com/office/drawing/2014/main" id="{75F590C7-57EF-4D3F-B1EB-3590CB0C6A79}"/>
              </a:ext>
            </a:extLst>
          </p:cNvPr>
          <p:cNvGraphicFramePr/>
          <p:nvPr/>
        </p:nvGraphicFramePr>
        <p:xfrm>
          <a:off x="233442" y="995639"/>
          <a:ext cx="8666214" cy="45455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73B16-2B85-4168-BB10-7317105B6AB0}"/>
              </a:ext>
            </a:extLst>
          </p:cNvPr>
          <p:cNvSpPr>
            <a:spLocks noGrp="1"/>
          </p:cNvSpPr>
          <p:nvPr>
            <p:ph type="title"/>
          </p:nvPr>
        </p:nvSpPr>
        <p:spPr>
          <a:xfrm>
            <a:off x="495142" y="75443"/>
            <a:ext cx="8229600" cy="839465"/>
          </a:xfrm>
        </p:spPr>
        <p:txBody>
          <a:bodyPr/>
          <a:lstStyle/>
          <a:p>
            <a:r>
              <a:rPr lang="en-GB" sz="3600" dirty="0">
                <a:latin typeface="Arial"/>
                <a:ea typeface="ＭＳ Ｐゴシック"/>
              </a:rPr>
              <a:t>Social Responsibility and Sustainability</a:t>
            </a:r>
            <a:endParaRPr lang="en-GB" sz="3600" dirty="0">
              <a:latin typeface="Arial"/>
            </a:endParaRPr>
          </a:p>
        </p:txBody>
      </p:sp>
      <p:sp>
        <p:nvSpPr>
          <p:cNvPr id="3" name="Content Placeholder 2">
            <a:extLst>
              <a:ext uri="{FF2B5EF4-FFF2-40B4-BE49-F238E27FC236}">
                <a16:creationId xmlns:a16="http://schemas.microsoft.com/office/drawing/2014/main" id="{5A5AC235-A83E-428E-BE36-13A556652E22}"/>
              </a:ext>
            </a:extLst>
          </p:cNvPr>
          <p:cNvSpPr>
            <a:spLocks noGrp="1"/>
          </p:cNvSpPr>
          <p:nvPr>
            <p:ph idx="1"/>
          </p:nvPr>
        </p:nvSpPr>
        <p:spPr>
          <a:xfrm>
            <a:off x="220063" y="1571744"/>
            <a:ext cx="5089907" cy="4106741"/>
          </a:xfrm>
        </p:spPr>
        <p:txBody>
          <a:bodyPr/>
          <a:lstStyle/>
          <a:p>
            <a:pPr>
              <a:lnSpc>
                <a:spcPct val="90000"/>
              </a:lnSpc>
            </a:pPr>
            <a:r>
              <a:rPr lang="en-GB" sz="2800" dirty="0">
                <a:latin typeface="Arial"/>
                <a:ea typeface="ＭＳ Ｐゴシック"/>
                <a:cs typeface="Arial"/>
              </a:rPr>
              <a:t>According to Abrams (2010), there are 3 concepts, known as ''triple bottom line'' focusing on the performance of a company:</a:t>
            </a:r>
            <a:endParaRPr lang="en-US" sz="2800">
              <a:ea typeface="ＭＳ Ｐゴシック"/>
              <a:cs typeface="+mn-lt"/>
            </a:endParaRPr>
          </a:p>
          <a:p>
            <a:pPr>
              <a:lnSpc>
                <a:spcPct val="90000"/>
              </a:lnSpc>
            </a:pPr>
            <a:endParaRPr lang="en-GB" sz="2800" dirty="0">
              <a:ea typeface="+mn-lt"/>
              <a:cs typeface="+mn-lt"/>
            </a:endParaRPr>
          </a:p>
          <a:p>
            <a:pPr>
              <a:lnSpc>
                <a:spcPct val="90000"/>
              </a:lnSpc>
              <a:buFont typeface="Wingdings,Sans-Serif" panose="020B0604020202020204" pitchFamily="34" charset="0"/>
              <a:buChar char="v"/>
            </a:pPr>
            <a:r>
              <a:rPr lang="en-GB" sz="2800" dirty="0">
                <a:latin typeface="Arial"/>
                <a:ea typeface="ＭＳ Ｐゴシック"/>
                <a:cs typeface="Arial"/>
              </a:rPr>
              <a:t>  </a:t>
            </a:r>
            <a:r>
              <a:rPr lang="en-GB" sz="2800" b="1" dirty="0">
                <a:latin typeface="Arial"/>
                <a:ea typeface="ＭＳ Ｐゴシック"/>
                <a:cs typeface="Arial"/>
              </a:rPr>
              <a:t>People </a:t>
            </a:r>
            <a:endParaRPr lang="en-US" sz="2800">
              <a:ea typeface="ＭＳ Ｐゴシック"/>
              <a:cs typeface="+mn-lt"/>
            </a:endParaRPr>
          </a:p>
          <a:p>
            <a:pPr>
              <a:lnSpc>
                <a:spcPct val="90000"/>
              </a:lnSpc>
              <a:buFont typeface="Wingdings,Sans-Serif" panose="020B0604020202020204" pitchFamily="34" charset="0"/>
              <a:buChar char="v"/>
            </a:pPr>
            <a:r>
              <a:rPr lang="en-GB" sz="2800" b="1" dirty="0">
                <a:latin typeface="Arial"/>
                <a:ea typeface="ＭＳ Ｐゴシック"/>
                <a:cs typeface="Arial"/>
              </a:rPr>
              <a:t>  Planet</a:t>
            </a:r>
            <a:endParaRPr lang="en-US" sz="2800">
              <a:ea typeface="ＭＳ Ｐゴシック"/>
              <a:cs typeface="+mn-lt"/>
            </a:endParaRPr>
          </a:p>
          <a:p>
            <a:pPr>
              <a:lnSpc>
                <a:spcPct val="90000"/>
              </a:lnSpc>
              <a:buFont typeface="Wingdings,Sans-Serif" panose="020B0604020202020204" pitchFamily="34" charset="0"/>
              <a:buChar char="v"/>
            </a:pPr>
            <a:r>
              <a:rPr lang="en-GB" sz="2800" b="1" dirty="0">
                <a:latin typeface="Arial"/>
                <a:ea typeface="ＭＳ Ｐゴシック"/>
                <a:cs typeface="Arial"/>
              </a:rPr>
              <a:t>  Profit </a:t>
            </a:r>
            <a:endParaRPr lang="en-US" sz="2800">
              <a:ea typeface="ＭＳ Ｐゴシック"/>
              <a:cs typeface="+mn-lt"/>
            </a:endParaRPr>
          </a:p>
          <a:p>
            <a:pPr>
              <a:lnSpc>
                <a:spcPct val="90000"/>
              </a:lnSpc>
            </a:pPr>
            <a:endParaRPr lang="en-GB" sz="2800" dirty="0">
              <a:ea typeface="+mn-lt"/>
              <a:cs typeface="+mn-lt"/>
            </a:endParaRPr>
          </a:p>
          <a:p>
            <a:endParaRPr lang="en-GB" sz="2800" dirty="0"/>
          </a:p>
        </p:txBody>
      </p:sp>
      <p:sp>
        <p:nvSpPr>
          <p:cNvPr id="4" name="Date Placeholder 3">
            <a:extLst>
              <a:ext uri="{FF2B5EF4-FFF2-40B4-BE49-F238E27FC236}">
                <a16:creationId xmlns:a16="http://schemas.microsoft.com/office/drawing/2014/main" id="{F6F6C80C-CDD4-4E60-AC86-3AB5857B61C7}"/>
              </a:ext>
            </a:extLst>
          </p:cNvPr>
          <p:cNvSpPr>
            <a:spLocks noGrp="1"/>
          </p:cNvSpPr>
          <p:nvPr>
            <p:ph type="dt" sz="half" idx="10"/>
          </p:nvPr>
        </p:nvSpPr>
        <p:spPr/>
        <p:txBody>
          <a:bodyPr/>
          <a:lstStyle/>
          <a:p>
            <a:pPr>
              <a:defRPr/>
            </a:pPr>
            <a:fld id="{767033EA-2E99-4FAE-9EC2-D1FC8494708E}" type="datetime1">
              <a:rPr lang="en-GB" altLang="en-US"/>
              <a:pPr>
                <a:defRPr/>
              </a:pPr>
              <a:t>12/12/2021</a:t>
            </a:fld>
            <a:endParaRPr lang="en-GB" altLang="en-US"/>
          </a:p>
        </p:txBody>
      </p:sp>
      <p:sp>
        <p:nvSpPr>
          <p:cNvPr id="6" name="TextBox 5">
            <a:extLst>
              <a:ext uri="{FF2B5EF4-FFF2-40B4-BE49-F238E27FC236}">
                <a16:creationId xmlns:a16="http://schemas.microsoft.com/office/drawing/2014/main" id="{A8F8D07C-F4E9-49F7-B225-B9D88CEC894F}"/>
              </a:ext>
            </a:extLst>
          </p:cNvPr>
          <p:cNvSpPr txBox="1"/>
          <p:nvPr/>
        </p:nvSpPr>
        <p:spPr>
          <a:xfrm>
            <a:off x="5742508" y="248898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Arial"/>
            </a:endParaRPr>
          </a:p>
        </p:txBody>
      </p:sp>
      <p:pic>
        <p:nvPicPr>
          <p:cNvPr id="7" name="Graphic 14" descr="Clipboard Ticked with solid fill">
            <a:extLst>
              <a:ext uri="{FF2B5EF4-FFF2-40B4-BE49-F238E27FC236}">
                <a16:creationId xmlns:a16="http://schemas.microsoft.com/office/drawing/2014/main" id="{405FB045-8731-472D-96B6-6E429568715A}"/>
              </a:ext>
            </a:extLst>
          </p:cNvPr>
          <p:cNvPicPr>
            <a:picLocks noGrp="1" noChangeAspect="1"/>
          </p:cNvPicPr>
          <p:nvPr/>
        </p:nvPicPr>
        <p:blipFill>
          <a:blip r:embed="rId2">
            <a:extLst>
              <a:ext uri="{96DAC541-7B7A-43D3-8B79-37D633B846F1}">
                <asvg:svgBlip xmlns:asvg="http://schemas.microsoft.com/office/drawing/2016/SVG/main" r:embed="rId3"/>
              </a:ext>
            </a:extLst>
          </a:blip>
          <a:stretch>
            <a:fillRect/>
          </a:stretch>
        </p:blipFill>
        <p:spPr bwMode="auto">
          <a:xfrm>
            <a:off x="5153134" y="1296666"/>
            <a:ext cx="398904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7255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08B1554-DB7F-4C35-9538-555B225504DE}"/>
              </a:ext>
            </a:extLst>
          </p:cNvPr>
          <p:cNvSpPr>
            <a:spLocks noGrp="1"/>
          </p:cNvSpPr>
          <p:nvPr>
            <p:ph type="title"/>
          </p:nvPr>
        </p:nvSpPr>
        <p:spPr>
          <a:xfrm>
            <a:off x="38991" y="141841"/>
            <a:ext cx="8902008" cy="763381"/>
          </a:xfrm>
        </p:spPr>
        <p:txBody>
          <a:bodyPr/>
          <a:lstStyle/>
          <a:p>
            <a:r>
              <a:rPr lang="en-US" altLang="en-US" sz="3600" dirty="0">
                <a:ea typeface="ＭＳ Ｐゴシック"/>
              </a:rPr>
              <a:t>   </a:t>
            </a:r>
            <a:r>
              <a:rPr lang="en-US" altLang="en-US" sz="3600" dirty="0">
                <a:latin typeface="Arial"/>
                <a:ea typeface="ＭＳ Ｐゴシック"/>
              </a:rPr>
              <a:t>Social Responsibility and Sustainability </a:t>
            </a:r>
            <a:endParaRPr lang="en-US" altLang="en-US" sz="3600" dirty="0">
              <a:latin typeface="Arial"/>
              <a:ea typeface="ＭＳ Ｐゴシック" panose="020B0600070205080204" pitchFamily="34" charset="-128"/>
            </a:endParaRPr>
          </a:p>
        </p:txBody>
      </p:sp>
      <p:sp>
        <p:nvSpPr>
          <p:cNvPr id="30723" name="Date Placeholder 3">
            <a:extLst>
              <a:ext uri="{FF2B5EF4-FFF2-40B4-BE49-F238E27FC236}">
                <a16:creationId xmlns:a16="http://schemas.microsoft.com/office/drawing/2014/main" id="{C621174A-43ED-4246-9552-07F796B7E7B1}"/>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757C196-06FC-4FD7-BA7D-B06824DF401C}"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3" name="TextBox 2">
            <a:extLst>
              <a:ext uri="{FF2B5EF4-FFF2-40B4-BE49-F238E27FC236}">
                <a16:creationId xmlns:a16="http://schemas.microsoft.com/office/drawing/2014/main" id="{8B96EEAB-24A5-49E0-BCA3-C134C63BD4B3}"/>
              </a:ext>
            </a:extLst>
          </p:cNvPr>
          <p:cNvSpPr txBox="1"/>
          <p:nvPr/>
        </p:nvSpPr>
        <p:spPr>
          <a:xfrm>
            <a:off x="151825" y="1134910"/>
            <a:ext cx="8155917"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GB" sz="2800" dirty="0">
                <a:latin typeface="Arial"/>
                <a:ea typeface="ＭＳ Ｐゴシック"/>
                <a:cs typeface="Arial"/>
              </a:rPr>
              <a:t>Create sustainable materials like cotton</a:t>
            </a:r>
            <a:endParaRPr lang="en-US" sz="2800" dirty="0">
              <a:cs typeface="Arial" panose="020B0604020202020204" pitchFamily="34" charset="0"/>
            </a:endParaRPr>
          </a:p>
          <a:p>
            <a:pPr marL="285750" indent="-285750">
              <a:buFont typeface="Wingdings"/>
              <a:buChar char="v"/>
            </a:pPr>
            <a:endParaRPr lang="en-GB" sz="2800" dirty="0">
              <a:latin typeface="Arial"/>
              <a:ea typeface="ＭＳ Ｐゴシック"/>
              <a:cs typeface="Arial"/>
            </a:endParaRPr>
          </a:p>
          <a:p>
            <a:pPr marL="285750" indent="-285750">
              <a:buFont typeface="Wingdings"/>
              <a:buChar char="v"/>
            </a:pPr>
            <a:r>
              <a:rPr lang="en-GB" sz="2800" dirty="0">
                <a:latin typeface="Arial"/>
                <a:ea typeface="ＭＳ Ｐゴシック"/>
                <a:cs typeface="Arial"/>
              </a:rPr>
              <a:t>Reduce virgin plastic by avoiding the consumption of plastic bags within stores</a:t>
            </a:r>
          </a:p>
          <a:p>
            <a:endParaRPr lang="en-GB" sz="2800" dirty="0">
              <a:latin typeface="Arial"/>
              <a:ea typeface="ＭＳ Ｐゴシック"/>
              <a:cs typeface="Arial"/>
            </a:endParaRPr>
          </a:p>
          <a:p>
            <a:pPr marL="285750" indent="-285750">
              <a:buFont typeface="Wingdings"/>
              <a:buChar char="v"/>
            </a:pPr>
            <a:r>
              <a:rPr lang="en-GB" sz="2800" dirty="0">
                <a:latin typeface="Arial"/>
                <a:ea typeface="ＭＳ Ｐゴシック"/>
                <a:cs typeface="Arial"/>
              </a:rPr>
              <a:t>Increase the amount of recycled polyester in the products</a:t>
            </a:r>
          </a:p>
          <a:p>
            <a:endParaRPr lang="en-GB" sz="2800" dirty="0">
              <a:latin typeface="Arial"/>
              <a:ea typeface="ＭＳ Ｐゴシック"/>
              <a:cs typeface="Arial"/>
            </a:endParaRPr>
          </a:p>
          <a:p>
            <a:pPr marL="285750" indent="-285750">
              <a:buFont typeface="Wingdings"/>
              <a:buChar char="v"/>
            </a:pPr>
            <a:r>
              <a:rPr lang="en-GB" sz="2800" dirty="0">
                <a:latin typeface="Arial"/>
                <a:ea typeface="ＭＳ Ｐゴシック"/>
                <a:cs typeface="Arial"/>
              </a:rPr>
              <a:t>Invest in materials and machinery that allows to decrease the quantity of material waste </a:t>
            </a:r>
            <a:endParaRPr lang="en-GB" sz="2800" dirty="0">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BD8DD95-A176-447F-9077-CDBF7282B473}"/>
              </a:ext>
            </a:extLst>
          </p:cNvPr>
          <p:cNvSpPr>
            <a:spLocks noGrp="1"/>
          </p:cNvSpPr>
          <p:nvPr>
            <p:ph type="title"/>
          </p:nvPr>
        </p:nvSpPr>
        <p:spPr>
          <a:xfrm>
            <a:off x="167864" y="166898"/>
            <a:ext cx="8574656" cy="505429"/>
          </a:xfrm>
        </p:spPr>
        <p:txBody>
          <a:bodyPr/>
          <a:lstStyle/>
          <a:p>
            <a:r>
              <a:rPr lang="en-US" altLang="en-US" sz="3600" dirty="0">
                <a:latin typeface="Arial"/>
                <a:ea typeface="ＭＳ Ｐゴシック"/>
              </a:rPr>
              <a:t>Development, Milestone, and Exit plan</a:t>
            </a:r>
          </a:p>
        </p:txBody>
      </p:sp>
      <p:sp>
        <p:nvSpPr>
          <p:cNvPr id="31747" name="Date Placeholder 3">
            <a:extLst>
              <a:ext uri="{FF2B5EF4-FFF2-40B4-BE49-F238E27FC236}">
                <a16:creationId xmlns:a16="http://schemas.microsoft.com/office/drawing/2014/main" id="{27BF9ABE-A4D9-4591-AAA4-54B8FE27666B}"/>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80C9F84E-93E2-4FAD-BB1A-BCA4AFD48852}"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2" name="TextBox 1">
            <a:extLst>
              <a:ext uri="{FF2B5EF4-FFF2-40B4-BE49-F238E27FC236}">
                <a16:creationId xmlns:a16="http://schemas.microsoft.com/office/drawing/2014/main" id="{2BCABC5A-5FDA-4FF0-A4B9-90CC566A6D55}"/>
              </a:ext>
            </a:extLst>
          </p:cNvPr>
          <p:cNvSpPr txBox="1"/>
          <p:nvPr/>
        </p:nvSpPr>
        <p:spPr>
          <a:xfrm>
            <a:off x="172309" y="761875"/>
            <a:ext cx="8647124" cy="6294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u="sng">
              <a:latin typeface="Arial"/>
              <a:ea typeface="ＭＳ Ｐゴシック"/>
              <a:cs typeface="Arial"/>
            </a:endParaRPr>
          </a:p>
          <a:p>
            <a:pPr marL="285750" indent="-285750">
              <a:buFont typeface="Wingdings,Sans-Serif"/>
              <a:buChar char="v"/>
            </a:pPr>
            <a:r>
              <a:rPr lang="en-GB" sz="2700" dirty="0">
                <a:latin typeface="Arial"/>
                <a:ea typeface="ＭＳ Ｐゴシック"/>
                <a:cs typeface="Arial"/>
              </a:rPr>
              <a:t>Build a mailing list of loyal customers</a:t>
            </a:r>
            <a:endParaRPr lang="en-US" sz="2700">
              <a:latin typeface="Arial"/>
              <a:ea typeface="ＭＳ Ｐゴシック"/>
              <a:cs typeface="Arial"/>
            </a:endParaRPr>
          </a:p>
          <a:p>
            <a:pPr marL="285750" indent="-285750">
              <a:buFont typeface="Wingdings,Sans-Serif"/>
              <a:buChar char="v"/>
            </a:pPr>
            <a:endParaRPr lang="en-GB" sz="2700" dirty="0">
              <a:cs typeface="Arial"/>
            </a:endParaRPr>
          </a:p>
          <a:p>
            <a:pPr marL="285750" indent="-285750">
              <a:buFont typeface="Wingdings,Sans-Serif"/>
              <a:buChar char="v"/>
            </a:pPr>
            <a:r>
              <a:rPr lang="en-GB" sz="2700" dirty="0">
                <a:latin typeface="Arial"/>
                <a:ea typeface="ＭＳ Ｐゴシック"/>
                <a:cs typeface="Arial"/>
              </a:rPr>
              <a:t>Opening Online Payment Platforms</a:t>
            </a:r>
            <a:endParaRPr lang="en-US" sz="2700" dirty="0">
              <a:latin typeface="Arial"/>
              <a:ea typeface="ＭＳ Ｐゴシック"/>
              <a:cs typeface="Arial"/>
            </a:endParaRPr>
          </a:p>
          <a:p>
            <a:pPr marL="285750" indent="-285750">
              <a:buFont typeface="Wingdings,Sans-Serif"/>
              <a:buChar char="v"/>
            </a:pPr>
            <a:endParaRPr lang="en-GB" sz="2700" dirty="0">
              <a:cs typeface="Arial"/>
            </a:endParaRPr>
          </a:p>
          <a:p>
            <a:pPr marL="285750" indent="-285750">
              <a:buFont typeface="Wingdings,Sans-Serif"/>
              <a:buChar char="v"/>
            </a:pPr>
            <a:r>
              <a:rPr lang="en-GB" sz="2700" dirty="0">
                <a:latin typeface="Arial"/>
                <a:ea typeface="ＭＳ Ｐゴシック"/>
                <a:cs typeface="Arial"/>
              </a:rPr>
              <a:t>Generating capital from business partners / investors</a:t>
            </a:r>
            <a:endParaRPr lang="en-US" sz="2700">
              <a:latin typeface="Arial"/>
              <a:ea typeface="ＭＳ Ｐゴシック"/>
              <a:cs typeface="Arial"/>
            </a:endParaRPr>
          </a:p>
          <a:p>
            <a:pPr marL="285750" indent="-285750">
              <a:buFont typeface="Wingdings,Sans-Serif"/>
              <a:buChar char="v"/>
            </a:pPr>
            <a:endParaRPr lang="en-GB" sz="2700" dirty="0">
              <a:cs typeface="Arial"/>
            </a:endParaRPr>
          </a:p>
          <a:p>
            <a:pPr marL="285750" indent="-285750">
              <a:buFont typeface="Wingdings,Sans-Serif"/>
              <a:buChar char="v"/>
            </a:pPr>
            <a:r>
              <a:rPr lang="en-GB" sz="2700" dirty="0">
                <a:latin typeface="Arial"/>
                <a:ea typeface="ＭＳ Ｐゴシック"/>
                <a:cs typeface="Arial"/>
              </a:rPr>
              <a:t>Purchase of sewing machines and sewing equipment / tools</a:t>
            </a:r>
          </a:p>
          <a:p>
            <a:r>
              <a:rPr lang="en-GB" sz="2700" b="1" dirty="0">
                <a:latin typeface="Arial"/>
                <a:ea typeface="ＭＳ Ｐゴシック"/>
                <a:cs typeface="Arial"/>
              </a:rPr>
              <a:t>Potential Exit Plan: </a:t>
            </a:r>
            <a:r>
              <a:rPr lang="en-GB" sz="2700" dirty="0">
                <a:latin typeface="Arial"/>
                <a:ea typeface="ＭＳ Ｐゴシック"/>
                <a:cs typeface="Arial"/>
              </a:rPr>
              <a:t>To seek a partner who can support  with the investment repayment, analyse the possibility of a buyout management.</a:t>
            </a:r>
            <a:endParaRPr lang="en-GB" sz="2700" dirty="0"/>
          </a:p>
          <a:p>
            <a:pPr marL="285750" indent="-285750">
              <a:buFont typeface="Wingdings"/>
              <a:buChar char="v"/>
            </a:pPr>
            <a:endParaRPr lang="en-GB" sz="1400" b="1" dirty="0">
              <a:latin typeface="Arial"/>
              <a:ea typeface="ＭＳ Ｐゴシック"/>
              <a:cs typeface="Arial"/>
            </a:endParaRPr>
          </a:p>
          <a:p>
            <a:endParaRPr lang="en-GB" sz="1400">
              <a:latin typeface="Arial"/>
              <a:cs typeface="Arial"/>
            </a:endParaRPr>
          </a:p>
          <a:p>
            <a:endParaRPr lang="en-GB" sz="1400">
              <a:latin typeface="Arial"/>
              <a:cs typeface="Arial"/>
            </a:endParaRPr>
          </a:p>
          <a:p>
            <a:pPr marL="285750" indent="-285750" algn="l">
              <a:buFont typeface="Wingdings"/>
              <a:buChar char="§"/>
            </a:pPr>
            <a:endParaRPr lang="en-GB" sz="1400">
              <a:cs typeface="Arial"/>
            </a:endParaRPr>
          </a:p>
          <a:p>
            <a:pPr marL="285750" indent="-285750">
              <a:buFont typeface="Arial"/>
              <a:buChar char="•"/>
            </a:pPr>
            <a:endParaRPr lang="en-GB" sz="1400">
              <a:cs typeface="Arial"/>
            </a:endParaRPr>
          </a:p>
          <a:p>
            <a:pPr marL="285750" indent="-285750">
              <a:buFont typeface="Arial"/>
              <a:buChar char="•"/>
            </a:pPr>
            <a:endParaRPr lang="en-GB">
              <a:cs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1CEBB847-19B1-4D43-8E6C-3FD5FB184940}"/>
              </a:ext>
            </a:extLst>
          </p:cNvPr>
          <p:cNvSpPr>
            <a:spLocks noGrp="1"/>
          </p:cNvSpPr>
          <p:nvPr>
            <p:ph type="title"/>
          </p:nvPr>
        </p:nvSpPr>
        <p:spPr/>
        <p:txBody>
          <a:bodyPr/>
          <a:lstStyle/>
          <a:p>
            <a:r>
              <a:rPr lang="en-US" altLang="en-US">
                <a:ea typeface="ＭＳ Ｐゴシック" panose="020B0600070205080204" pitchFamily="34" charset="-128"/>
              </a:rPr>
              <a:t>Financial Data</a:t>
            </a:r>
          </a:p>
        </p:txBody>
      </p:sp>
      <p:sp>
        <p:nvSpPr>
          <p:cNvPr id="32771" name="Date Placeholder 3">
            <a:extLst>
              <a:ext uri="{FF2B5EF4-FFF2-40B4-BE49-F238E27FC236}">
                <a16:creationId xmlns:a16="http://schemas.microsoft.com/office/drawing/2014/main" id="{8B5E5C83-A5E1-4248-9104-65D59845CBA5}"/>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610A7497-9F36-484B-B1FD-F8AF2421A5A1}"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3" name="TextBox 2">
            <a:extLst>
              <a:ext uri="{FF2B5EF4-FFF2-40B4-BE49-F238E27FC236}">
                <a16:creationId xmlns:a16="http://schemas.microsoft.com/office/drawing/2014/main" id="{C0D5E209-C930-4C4A-85D4-13E0A7E505C7}"/>
              </a:ext>
            </a:extLst>
          </p:cNvPr>
          <p:cNvSpPr txBox="1"/>
          <p:nvPr/>
        </p:nvSpPr>
        <p:spPr>
          <a:xfrm>
            <a:off x="381368" y="2932410"/>
            <a:ext cx="174371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a:solidFill>
                  <a:srgbClr val="202124"/>
                </a:solidFill>
                <a:latin typeface="Arial"/>
                <a:ea typeface="ＭＳ Ｐゴシック"/>
                <a:cs typeface="Arial"/>
              </a:rPr>
              <a:t>  Assets </a:t>
            </a:r>
            <a:endParaRPr lang="en-US">
              <a:cs typeface="Arial"/>
            </a:endParaRPr>
          </a:p>
          <a:p>
            <a:pPr marL="285750" indent="-285750">
              <a:buFont typeface="Wingdings"/>
              <a:buChar char="v"/>
            </a:pPr>
            <a:endParaRPr lang="en-GB">
              <a:cs typeface="Arial" panose="020B0604020202020204" pitchFamily="34" charset="0"/>
            </a:endParaRPr>
          </a:p>
          <a:p>
            <a:pPr marL="285750" indent="-285750">
              <a:buFont typeface="Wingdings"/>
              <a:buChar char="v"/>
            </a:pPr>
            <a:r>
              <a:rPr lang="en-US">
                <a:solidFill>
                  <a:srgbClr val="202124"/>
                </a:solidFill>
                <a:latin typeface="Arial"/>
                <a:ea typeface="ＭＳ Ｐゴシック"/>
                <a:cs typeface="Arial"/>
              </a:rPr>
              <a:t>  Liabilities</a:t>
            </a:r>
            <a:r>
              <a:rPr lang="en-GB">
                <a:solidFill>
                  <a:srgbClr val="202124"/>
                </a:solidFill>
                <a:latin typeface="Arial"/>
                <a:ea typeface="ＭＳ Ｐゴシック"/>
                <a:cs typeface="Arial"/>
              </a:rPr>
              <a:t> </a:t>
            </a:r>
            <a:endParaRPr lang="en-GB">
              <a:cs typeface="Arial"/>
            </a:endParaRPr>
          </a:p>
          <a:p>
            <a:pPr marL="285750" indent="-285750">
              <a:buFont typeface="Wingdings"/>
              <a:buChar char="v"/>
            </a:pPr>
            <a:endParaRPr lang="en-US">
              <a:solidFill>
                <a:srgbClr val="202124"/>
              </a:solidFill>
              <a:latin typeface="Arial"/>
              <a:ea typeface="ＭＳ Ｐゴシック"/>
              <a:cs typeface="Arial"/>
            </a:endParaRPr>
          </a:p>
          <a:p>
            <a:pPr marL="285750" indent="-285750">
              <a:buFont typeface="Wingdings"/>
              <a:buChar char="v"/>
            </a:pPr>
            <a:r>
              <a:rPr lang="en-US">
                <a:solidFill>
                  <a:srgbClr val="202124"/>
                </a:solidFill>
                <a:latin typeface="Arial"/>
                <a:ea typeface="ＭＳ Ｐゴシック"/>
                <a:cs typeface="Arial"/>
              </a:rPr>
              <a:t>  Equity</a:t>
            </a:r>
            <a:r>
              <a:rPr lang="en-GB">
                <a:solidFill>
                  <a:srgbClr val="202124"/>
                </a:solidFill>
                <a:latin typeface="Arial"/>
                <a:ea typeface="ＭＳ Ｐゴシック"/>
                <a:cs typeface="Arial"/>
              </a:rPr>
              <a:t> </a:t>
            </a:r>
            <a:endParaRPr lang="en-GB">
              <a:cs typeface="Arial"/>
            </a:endParaRPr>
          </a:p>
          <a:p>
            <a:pPr marL="285750" indent="-285750">
              <a:buFont typeface="Wingdings"/>
              <a:buChar char="v"/>
            </a:pPr>
            <a:endParaRPr lang="en-US">
              <a:solidFill>
                <a:srgbClr val="202124"/>
              </a:solidFill>
              <a:latin typeface="Arial"/>
              <a:ea typeface="ＭＳ Ｐゴシック"/>
              <a:cs typeface="Calibri"/>
            </a:endParaRPr>
          </a:p>
          <a:p>
            <a:pPr marL="285750" indent="-285750">
              <a:buFont typeface="Wingdings"/>
              <a:buChar char="v"/>
            </a:pPr>
            <a:r>
              <a:rPr lang="en-US">
                <a:solidFill>
                  <a:srgbClr val="202124"/>
                </a:solidFill>
                <a:latin typeface="Arial"/>
                <a:ea typeface="ＭＳ Ｐゴシック"/>
                <a:cs typeface="Calibri"/>
              </a:rPr>
              <a:t>  Income</a:t>
            </a:r>
            <a:r>
              <a:rPr lang="en-GB">
                <a:solidFill>
                  <a:srgbClr val="202124"/>
                </a:solidFill>
                <a:latin typeface="Arial"/>
                <a:ea typeface="ＭＳ Ｐゴシック"/>
                <a:cs typeface="Calibri"/>
              </a:rPr>
              <a:t> </a:t>
            </a:r>
            <a:endParaRPr lang="en-GB">
              <a:cs typeface="Arial" panose="020B0604020202020204" pitchFamily="34" charset="0"/>
            </a:endParaRPr>
          </a:p>
        </p:txBody>
      </p:sp>
      <p:sp>
        <p:nvSpPr>
          <p:cNvPr id="5" name="TextBox 4">
            <a:extLst>
              <a:ext uri="{FF2B5EF4-FFF2-40B4-BE49-F238E27FC236}">
                <a16:creationId xmlns:a16="http://schemas.microsoft.com/office/drawing/2014/main" id="{E36FC848-E362-440E-B901-B2BAD9F718EE}"/>
              </a:ext>
            </a:extLst>
          </p:cNvPr>
          <p:cNvSpPr txBox="1"/>
          <p:nvPr/>
        </p:nvSpPr>
        <p:spPr>
          <a:xfrm>
            <a:off x="376314" y="1581742"/>
            <a:ext cx="831709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i="1" dirty="0">
                <a:solidFill>
                  <a:srgbClr val="202124"/>
                </a:solidFill>
                <a:latin typeface="Arial"/>
                <a:ea typeface="ＭＳ Ｐゴシック"/>
                <a:cs typeface="Arial"/>
              </a:rPr>
              <a:t>Financial data is key to management as it helps to analyze the business performance, see what changes are needed and check whether the strategies and plans are working.</a:t>
            </a:r>
            <a:endParaRPr lang="en-US" sz="2000" i="1" dirty="0">
              <a:latin typeface="Arial"/>
              <a:ea typeface="ＭＳ Ｐゴシック"/>
              <a:cs typeface="Arial"/>
            </a:endParaRPr>
          </a:p>
        </p:txBody>
      </p:sp>
      <p:sp>
        <p:nvSpPr>
          <p:cNvPr id="2" name="TextBox 1">
            <a:extLst>
              <a:ext uri="{FF2B5EF4-FFF2-40B4-BE49-F238E27FC236}">
                <a16:creationId xmlns:a16="http://schemas.microsoft.com/office/drawing/2014/main" id="{10D80EDF-68CA-4740-ABD0-10774D5EE826}"/>
              </a:ext>
            </a:extLst>
          </p:cNvPr>
          <p:cNvSpPr txBox="1"/>
          <p:nvPr/>
        </p:nvSpPr>
        <p:spPr>
          <a:xfrm>
            <a:off x="2738355" y="2933297"/>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a:latin typeface="Arial"/>
                <a:ea typeface="ＭＳ Ｐゴシック"/>
                <a:cs typeface="Arial"/>
              </a:rPr>
              <a:t>Expenses</a:t>
            </a:r>
            <a:endParaRPr lang="en-GB">
              <a:latin typeface="Arial"/>
              <a:ea typeface="ＭＳ Ｐゴシック"/>
              <a:cs typeface="Arial"/>
            </a:endParaRPr>
          </a:p>
          <a:p>
            <a:pPr marL="285750" indent="-285750">
              <a:buFont typeface="Wingdings"/>
              <a:buChar char="v"/>
            </a:pPr>
            <a:endParaRPr lang="en-US">
              <a:latin typeface="Arial"/>
              <a:ea typeface="ＭＳ Ｐゴシック"/>
              <a:cs typeface="Arial"/>
            </a:endParaRPr>
          </a:p>
          <a:p>
            <a:pPr marL="285750" indent="-285750">
              <a:buFont typeface="Wingdings"/>
              <a:buChar char="v"/>
            </a:pPr>
            <a:r>
              <a:rPr lang="en-US">
                <a:latin typeface="Arial"/>
                <a:ea typeface="ＭＳ Ｐゴシック"/>
                <a:cs typeface="Arial"/>
              </a:rPr>
              <a:t>cash flow</a:t>
            </a:r>
            <a:endParaRPr lang="en-GB">
              <a:latin typeface="Arial"/>
              <a:ea typeface="ＭＳ Ｐゴシック"/>
              <a:cs typeface="Arial"/>
            </a:endParaRPr>
          </a:p>
          <a:p>
            <a:pPr marL="285750" indent="-285750">
              <a:buFont typeface="Wingdings"/>
              <a:buChar char="v"/>
            </a:pPr>
            <a:endParaRPr lang="en-US">
              <a:latin typeface="Arial"/>
              <a:ea typeface="ＭＳ Ｐゴシック"/>
              <a:cs typeface="Arial"/>
            </a:endParaRPr>
          </a:p>
          <a:p>
            <a:pPr marL="285750" indent="-285750">
              <a:buFont typeface="Wingdings"/>
              <a:buChar char="v"/>
            </a:pPr>
            <a:r>
              <a:rPr lang="en-US">
                <a:latin typeface="Arial"/>
                <a:ea typeface="ＭＳ Ｐゴシック"/>
                <a:cs typeface="Arial"/>
              </a:rPr>
              <a:t>Investments </a:t>
            </a:r>
            <a:endParaRPr lang="en-GB">
              <a:latin typeface="Arial"/>
              <a:ea typeface="ＭＳ Ｐゴシック"/>
              <a:cs typeface="Arial"/>
            </a:endParaRPr>
          </a:p>
          <a:p>
            <a:pPr marL="285750" indent="-285750">
              <a:buFont typeface="Wingdings"/>
              <a:buChar char="v"/>
            </a:pPr>
            <a:endParaRPr lang="en-US">
              <a:latin typeface="Arial"/>
              <a:ea typeface="ＭＳ Ｐゴシック"/>
              <a:cs typeface="Arial"/>
            </a:endParaRPr>
          </a:p>
          <a:p>
            <a:pPr marL="285750" indent="-285750">
              <a:buFont typeface="Wingdings"/>
              <a:buChar char="v"/>
            </a:pPr>
            <a:r>
              <a:rPr lang="en-US">
                <a:latin typeface="Arial"/>
                <a:ea typeface="ＭＳ Ｐゴシック"/>
                <a:cs typeface="Arial"/>
              </a:rPr>
              <a:t>Loans </a:t>
            </a:r>
            <a:endParaRPr lang="en-GB">
              <a:latin typeface="Arial"/>
              <a:ea typeface="ＭＳ Ｐゴシック"/>
              <a:cs typeface="Arial"/>
            </a:endParaRPr>
          </a:p>
          <a:p>
            <a:pPr algn="l"/>
            <a:endParaRPr lang="en-GB">
              <a:latin typeface="Arial"/>
              <a:ea typeface="ＭＳ Ｐゴシック"/>
              <a:cs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A451D960-E7A7-4187-A4BA-08A93FBF8328}"/>
              </a:ext>
            </a:extLst>
          </p:cNvPr>
          <p:cNvSpPr>
            <a:spLocks noGrp="1"/>
          </p:cNvSpPr>
          <p:nvPr>
            <p:ph type="title"/>
          </p:nvPr>
        </p:nvSpPr>
        <p:spPr>
          <a:xfrm>
            <a:off x="399691" y="15846"/>
            <a:ext cx="8229600" cy="816429"/>
          </a:xfrm>
        </p:spPr>
        <p:txBody>
          <a:bodyPr/>
          <a:lstStyle/>
          <a:p>
            <a:r>
              <a:rPr lang="en-US" altLang="en-US">
                <a:ea typeface="ＭＳ Ｐゴシック" panose="020B0600070205080204" pitchFamily="34" charset="-128"/>
              </a:rPr>
              <a:t>Profit and Loss Account </a:t>
            </a:r>
          </a:p>
        </p:txBody>
      </p:sp>
      <p:sp>
        <p:nvSpPr>
          <p:cNvPr id="33795" name="Date Placeholder 3">
            <a:extLst>
              <a:ext uri="{FF2B5EF4-FFF2-40B4-BE49-F238E27FC236}">
                <a16:creationId xmlns:a16="http://schemas.microsoft.com/office/drawing/2014/main" id="{06380751-8DD8-4782-88D3-B48E0271D2F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E3BBBEC-801C-4153-B1DE-7032F0CF3B49}"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graphicFrame>
        <p:nvGraphicFramePr>
          <p:cNvPr id="5" name="Table 4">
            <a:extLst>
              <a:ext uri="{FF2B5EF4-FFF2-40B4-BE49-F238E27FC236}">
                <a16:creationId xmlns:a16="http://schemas.microsoft.com/office/drawing/2014/main" id="{F2C1E501-24FB-4F2A-B2B5-5256D524FFF0}"/>
              </a:ext>
            </a:extLst>
          </p:cNvPr>
          <p:cNvGraphicFramePr>
            <a:graphicFrameLocks noGrp="1"/>
          </p:cNvGraphicFramePr>
          <p:nvPr>
            <p:extLst>
              <p:ext uri="{D42A27DB-BD31-4B8C-83A1-F6EECF244321}">
                <p14:modId xmlns:p14="http://schemas.microsoft.com/office/powerpoint/2010/main" val="1799086414"/>
              </p:ext>
            </p:extLst>
          </p:nvPr>
        </p:nvGraphicFramePr>
        <p:xfrm>
          <a:off x="489766" y="1353916"/>
          <a:ext cx="8392219" cy="3703320"/>
        </p:xfrm>
        <a:graphic>
          <a:graphicData uri="http://schemas.openxmlformats.org/drawingml/2006/table">
            <a:tbl>
              <a:tblPr firstRow="1" bandRow="1">
                <a:tableStyleId>{5C22544A-7EE6-4342-B048-85BDC9FD1C3A}</a:tableStyleId>
              </a:tblPr>
              <a:tblGrid>
                <a:gridCol w="1234440">
                  <a:extLst>
                    <a:ext uri="{9D8B030D-6E8A-4147-A177-3AD203B41FA5}">
                      <a16:colId xmlns:a16="http://schemas.microsoft.com/office/drawing/2014/main" val="1900094194"/>
                    </a:ext>
                  </a:extLst>
                </a:gridCol>
                <a:gridCol w="716280">
                  <a:extLst>
                    <a:ext uri="{9D8B030D-6E8A-4147-A177-3AD203B41FA5}">
                      <a16:colId xmlns:a16="http://schemas.microsoft.com/office/drawing/2014/main" val="1383213792"/>
                    </a:ext>
                  </a:extLst>
                </a:gridCol>
                <a:gridCol w="822958">
                  <a:extLst>
                    <a:ext uri="{9D8B030D-6E8A-4147-A177-3AD203B41FA5}">
                      <a16:colId xmlns:a16="http://schemas.microsoft.com/office/drawing/2014/main" val="3428230534"/>
                    </a:ext>
                  </a:extLst>
                </a:gridCol>
                <a:gridCol w="944878">
                  <a:extLst>
                    <a:ext uri="{9D8B030D-6E8A-4147-A177-3AD203B41FA5}">
                      <a16:colId xmlns:a16="http://schemas.microsoft.com/office/drawing/2014/main" val="1926951516"/>
                    </a:ext>
                  </a:extLst>
                </a:gridCol>
                <a:gridCol w="853440">
                  <a:extLst>
                    <a:ext uri="{9D8B030D-6E8A-4147-A177-3AD203B41FA5}">
                      <a16:colId xmlns:a16="http://schemas.microsoft.com/office/drawing/2014/main" val="2654613250"/>
                    </a:ext>
                  </a:extLst>
                </a:gridCol>
                <a:gridCol w="960117">
                  <a:extLst>
                    <a:ext uri="{9D8B030D-6E8A-4147-A177-3AD203B41FA5}">
                      <a16:colId xmlns:a16="http://schemas.microsoft.com/office/drawing/2014/main" val="2846430951"/>
                    </a:ext>
                  </a:extLst>
                </a:gridCol>
                <a:gridCol w="868679">
                  <a:extLst>
                    <a:ext uri="{9D8B030D-6E8A-4147-A177-3AD203B41FA5}">
                      <a16:colId xmlns:a16="http://schemas.microsoft.com/office/drawing/2014/main" val="158498346"/>
                    </a:ext>
                  </a:extLst>
                </a:gridCol>
                <a:gridCol w="838200">
                  <a:extLst>
                    <a:ext uri="{9D8B030D-6E8A-4147-A177-3AD203B41FA5}">
                      <a16:colId xmlns:a16="http://schemas.microsoft.com/office/drawing/2014/main" val="1463994479"/>
                    </a:ext>
                  </a:extLst>
                </a:gridCol>
                <a:gridCol w="25400">
                  <a:extLst>
                    <a:ext uri="{9D8B030D-6E8A-4147-A177-3AD203B41FA5}">
                      <a16:colId xmlns:a16="http://schemas.microsoft.com/office/drawing/2014/main" val="3709109048"/>
                    </a:ext>
                  </a:extLst>
                </a:gridCol>
                <a:gridCol w="1127827">
                  <a:extLst>
                    <a:ext uri="{9D8B030D-6E8A-4147-A177-3AD203B41FA5}">
                      <a16:colId xmlns:a16="http://schemas.microsoft.com/office/drawing/2014/main" val="4163513168"/>
                    </a:ext>
                  </a:extLst>
                </a:gridCol>
              </a:tblGrid>
              <a:tr h="25527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r>
                        <a:rPr lang="en-GB" dirty="0">
                          <a:effectLst/>
                        </a:rPr>
                        <a:t>JUL-21</a:t>
                      </a:r>
                    </a:p>
                  </a:txBody>
                  <a:tcPr marL="0" marR="0" marT="0" marB="0" anchor="ctr"/>
                </a:tc>
                <a:tc>
                  <a:txBody>
                    <a:bodyPr/>
                    <a:lstStyle/>
                    <a:p>
                      <a:r>
                        <a:rPr lang="en-GB" dirty="0">
                          <a:effectLst/>
                        </a:rPr>
                        <a:t>AUG-21</a:t>
                      </a:r>
                    </a:p>
                  </a:txBody>
                  <a:tcPr marL="0" marR="0" marT="0" marB="0" anchor="ctr"/>
                </a:tc>
                <a:tc>
                  <a:txBody>
                    <a:bodyPr/>
                    <a:lstStyle/>
                    <a:p>
                      <a:r>
                        <a:rPr lang="en-GB" dirty="0">
                          <a:effectLst/>
                        </a:rPr>
                        <a:t>SEP-21</a:t>
                      </a:r>
                    </a:p>
                  </a:txBody>
                  <a:tcPr marL="0" marR="0" marT="0" marB="0" anchor="ctr"/>
                </a:tc>
                <a:tc>
                  <a:txBody>
                    <a:bodyPr/>
                    <a:lstStyle/>
                    <a:p>
                      <a:r>
                        <a:rPr lang="en-GB" dirty="0">
                          <a:effectLst/>
                        </a:rPr>
                        <a:t>OCT-21</a:t>
                      </a:r>
                    </a:p>
                  </a:txBody>
                  <a:tcPr marL="0" marR="0" marT="0" marB="0" anchor="ctr"/>
                </a:tc>
                <a:tc>
                  <a:txBody>
                    <a:bodyPr/>
                    <a:lstStyle/>
                    <a:p>
                      <a:r>
                        <a:rPr lang="en-GB" dirty="0">
                          <a:effectLst/>
                        </a:rPr>
                        <a:t>NOV-21</a:t>
                      </a:r>
                    </a:p>
                  </a:txBody>
                  <a:tcPr marL="0" marR="0" marT="0" marB="0" anchor="ctr"/>
                </a:tc>
                <a:tc>
                  <a:txBody>
                    <a:bodyPr/>
                    <a:lstStyle/>
                    <a:p>
                      <a:r>
                        <a:rPr lang="en-GB" dirty="0">
                          <a:effectLst/>
                        </a:rPr>
                        <a:t>DEC-21</a:t>
                      </a:r>
                    </a:p>
                  </a:txBody>
                  <a:tcPr marL="0" marR="0" marT="0" marB="0" anchor="ctr"/>
                </a:tc>
                <a:tc>
                  <a:txBody>
                    <a:bodyPr/>
                    <a:lstStyle/>
                    <a:p>
                      <a:endParaRPr lang="en-GB" dirty="0">
                        <a:effectLst/>
                      </a:endParaRPr>
                    </a:p>
                  </a:txBody>
                  <a:tcPr marL="0" marR="0" marT="0" marB="0" anchor="ctr"/>
                </a:tc>
                <a:tc>
                  <a:txBody>
                    <a:bodyPr/>
                    <a:lstStyle/>
                    <a:p>
                      <a:r>
                        <a:rPr lang="en-GB" dirty="0">
                          <a:effectLst/>
                        </a:rPr>
                        <a:t>YEARLY</a:t>
                      </a:r>
                    </a:p>
                  </a:txBody>
                  <a:tcPr marL="0" marR="0" marT="0" marB="0" anchor="ctr"/>
                </a:tc>
                <a:extLst>
                  <a:ext uri="{0D108BD9-81ED-4DB2-BD59-A6C34878D82A}">
                    <a16:rowId xmlns:a16="http://schemas.microsoft.com/office/drawing/2014/main" val="2959962717"/>
                  </a:ext>
                </a:extLst>
              </a:tr>
              <a:tr h="381000">
                <a:tc>
                  <a:txBody>
                    <a:bodyPr/>
                    <a:lstStyle/>
                    <a:p>
                      <a:r>
                        <a:rPr lang="en-GB" sz="1200" dirty="0">
                          <a:effectLst/>
                        </a:rPr>
                        <a:t>INCOME (SALES)</a:t>
                      </a:r>
                      <a:endParaRPr lang="en-GB" sz="1200" b="1" dirty="0">
                        <a:solidFill>
                          <a:srgbClr val="38321C"/>
                        </a:solidFill>
                        <a:effectLst/>
                        <a:latin typeface="Century Gothic" panose="020B0502020202020204" pitchFamily="34" charset="0"/>
                      </a:endParaRPr>
                    </a:p>
                  </a:txBody>
                  <a:tcPr marL="0" marR="0" marT="0" marB="0" anchor="ctr"/>
                </a:tc>
                <a:tc>
                  <a:txBody>
                    <a:bodyPr/>
                    <a:lstStyle/>
                    <a:p>
                      <a:r>
                        <a:rPr lang="en-GB" sz="1200" dirty="0">
                          <a:effectLst/>
                        </a:rPr>
                        <a:t>TREND</a:t>
                      </a:r>
                      <a:endParaRPr lang="en-GB" sz="1200" b="1" dirty="0">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extLst>
                  <a:ext uri="{0D108BD9-81ED-4DB2-BD59-A6C34878D82A}">
                    <a16:rowId xmlns:a16="http://schemas.microsoft.com/office/drawing/2014/main" val="2833724897"/>
                  </a:ext>
                </a:extLst>
              </a:tr>
              <a:tr h="381000">
                <a:tc>
                  <a:txBody>
                    <a:bodyPr/>
                    <a:lstStyle/>
                    <a:p>
                      <a:r>
                        <a:rPr lang="en-GB" sz="1100" dirty="0">
                          <a:effectLst/>
                        </a:rPr>
                        <a:t>Income 1</a:t>
                      </a:r>
                      <a:endParaRPr lang="en-GB" sz="1100" dirty="0">
                        <a:effectLst/>
                        <a:latin typeface="Century Gothic" panose="020B0502020202020204" pitchFamily="34" charset="0"/>
                      </a:endParaRPr>
                    </a:p>
                  </a:txBody>
                  <a:tcPr marL="0" marR="0" marT="0" marB="0" anchor="ctr"/>
                </a:tc>
                <a:tc>
                  <a:txBody>
                    <a:bodyPr/>
                    <a:lstStyle/>
                    <a:p>
                      <a:endParaRPr lang="en-GB" sz="1000" dirty="0">
                        <a:effectLst/>
                        <a:latin typeface="Century Gothic" panose="020B0502020202020204" pitchFamily="34" charset="0"/>
                      </a:endParaRPr>
                    </a:p>
                  </a:txBody>
                  <a:tcPr marL="0" marR="0" marT="0" marB="0" anchor="ctr"/>
                </a:tc>
                <a:tc>
                  <a:txBody>
                    <a:bodyPr/>
                    <a:lstStyle/>
                    <a:p>
                      <a:r>
                        <a:rPr lang="en-GB" sz="1100" dirty="0">
                          <a:effectLst/>
                        </a:rPr>
                        <a:t> £      340 </a:t>
                      </a:r>
                      <a:endParaRPr lang="en-GB" sz="1100">
                        <a:effectLst/>
                        <a:latin typeface="Century Gothic" panose="020B0502020202020204" pitchFamily="34" charset="0"/>
                      </a:endParaRPr>
                    </a:p>
                  </a:txBody>
                  <a:tcPr marL="0" marR="0" marT="0" marB="0" anchor="ctr"/>
                </a:tc>
                <a:tc>
                  <a:txBody>
                    <a:bodyPr/>
                    <a:lstStyle/>
                    <a:p>
                      <a:r>
                        <a:rPr lang="en-GB" sz="1100" dirty="0">
                          <a:effectLst/>
                        </a:rPr>
                        <a:t> £      222 </a:t>
                      </a:r>
                      <a:endParaRPr lang="en-GB" sz="1100">
                        <a:effectLst/>
                        <a:latin typeface="Century Gothic" panose="020B0502020202020204" pitchFamily="34" charset="0"/>
                      </a:endParaRPr>
                    </a:p>
                  </a:txBody>
                  <a:tcPr marL="0" marR="0" marT="0" marB="0" anchor="ctr"/>
                </a:tc>
                <a:tc>
                  <a:txBody>
                    <a:bodyPr/>
                    <a:lstStyle/>
                    <a:p>
                      <a:r>
                        <a:rPr lang="en-GB" sz="1100" dirty="0">
                          <a:effectLst/>
                        </a:rPr>
                        <a:t> £        66 </a:t>
                      </a:r>
                      <a:endParaRPr lang="en-GB" sz="1100">
                        <a:effectLst/>
                        <a:latin typeface="Century Gothic" panose="020B0502020202020204" pitchFamily="34" charset="0"/>
                      </a:endParaRPr>
                    </a:p>
                  </a:txBody>
                  <a:tcPr marL="0" marR="0" marT="0" marB="0" anchor="ctr"/>
                </a:tc>
                <a:tc>
                  <a:txBody>
                    <a:bodyPr/>
                    <a:lstStyle/>
                    <a:p>
                      <a:r>
                        <a:rPr lang="en-GB" sz="1100" dirty="0">
                          <a:effectLst/>
                        </a:rPr>
                        <a:t> £        40 </a:t>
                      </a:r>
                      <a:endParaRPr lang="en-GB" sz="1100">
                        <a:effectLst/>
                        <a:latin typeface="Century Gothic" panose="020B0502020202020204" pitchFamily="34" charset="0"/>
                      </a:endParaRPr>
                    </a:p>
                  </a:txBody>
                  <a:tcPr marL="0" marR="0" marT="0" marB="0" anchor="ctr"/>
                </a:tc>
                <a:tc>
                  <a:txBody>
                    <a:bodyPr/>
                    <a:lstStyle/>
                    <a:p>
                      <a:r>
                        <a:rPr lang="en-GB" sz="1100" dirty="0">
                          <a:effectLst/>
                        </a:rPr>
                        <a:t> £        78 </a:t>
                      </a:r>
                      <a:endParaRPr lang="en-GB" sz="1100">
                        <a:effectLst/>
                        <a:latin typeface="Century Gothic" panose="020B0502020202020204" pitchFamily="34" charset="0"/>
                      </a:endParaRPr>
                    </a:p>
                  </a:txBody>
                  <a:tcPr marL="0" marR="0" marT="0" marB="0" anchor="ctr"/>
                </a:tc>
                <a:tc>
                  <a:txBody>
                    <a:bodyPr/>
                    <a:lstStyle/>
                    <a:p>
                      <a:r>
                        <a:rPr lang="en-GB" sz="1100" dirty="0">
                          <a:effectLst/>
                        </a:rPr>
                        <a:t> £      559 </a:t>
                      </a:r>
                      <a:endParaRPr lang="en-GB" sz="1100">
                        <a:effectLst/>
                        <a:latin typeface="Century Gothic" panose="020B0502020202020204" pitchFamily="34" charset="0"/>
                      </a:endParaRPr>
                    </a:p>
                  </a:txBody>
                  <a:tcPr marL="0" marR="0" marT="0" marB="0" anchor="ctr"/>
                </a:tc>
                <a:tc>
                  <a:txBody>
                    <a:bodyPr/>
                    <a:lstStyle/>
                    <a:p>
                      <a:endParaRPr lang="en-GB" sz="1100">
                        <a:effectLst/>
                        <a:latin typeface="Century Gothic" panose="020B0502020202020204" pitchFamily="34" charset="0"/>
                      </a:endParaRPr>
                    </a:p>
                  </a:txBody>
                  <a:tcPr marL="0" marR="0" marT="0" marB="0" anchor="ctr"/>
                </a:tc>
                <a:tc>
                  <a:txBody>
                    <a:bodyPr/>
                    <a:lstStyle/>
                    <a:p>
                      <a:r>
                        <a:rPr lang="en-GB" sz="1100" dirty="0">
                          <a:effectLst/>
                        </a:rPr>
                        <a:t> £     1,305 </a:t>
                      </a:r>
                      <a:endParaRPr lang="en-GB" sz="1100">
                        <a:effectLst/>
                        <a:latin typeface="Century Gothic" panose="020B0502020202020204" pitchFamily="34" charset="0"/>
                      </a:endParaRPr>
                    </a:p>
                  </a:txBody>
                  <a:tcPr marL="0" marR="0" marT="0" marB="0" anchor="ctr"/>
                </a:tc>
                <a:extLst>
                  <a:ext uri="{0D108BD9-81ED-4DB2-BD59-A6C34878D82A}">
                    <a16:rowId xmlns:a16="http://schemas.microsoft.com/office/drawing/2014/main" val="1783668756"/>
                  </a:ext>
                </a:extLst>
              </a:tr>
              <a:tr h="381000">
                <a:tc>
                  <a:txBody>
                    <a:bodyPr/>
                    <a:lstStyle/>
                    <a:p>
                      <a:r>
                        <a:rPr lang="en-GB" sz="1100" dirty="0">
                          <a:effectLst/>
                        </a:rPr>
                        <a:t>Income 2</a:t>
                      </a:r>
                      <a:endParaRPr lang="en-GB" sz="1100" dirty="0">
                        <a:effectLst/>
                        <a:latin typeface="Century Gothic" panose="020B0502020202020204" pitchFamily="34" charset="0"/>
                      </a:endParaRPr>
                    </a:p>
                  </a:txBody>
                  <a:tcPr marL="0" marR="0" marT="0" marB="0" anchor="ctr"/>
                </a:tc>
                <a:tc>
                  <a:txBody>
                    <a:bodyPr/>
                    <a:lstStyle/>
                    <a:p>
                      <a:endParaRPr lang="en-GB" sz="1000" dirty="0">
                        <a:effectLst/>
                        <a:latin typeface="Century Gothic" panose="020B0502020202020204" pitchFamily="34" charset="0"/>
                      </a:endParaRPr>
                    </a:p>
                  </a:txBody>
                  <a:tcPr marL="0" marR="0" marT="0" marB="0" anchor="ctr"/>
                </a:tc>
                <a:tc>
                  <a:txBody>
                    <a:bodyPr/>
                    <a:lstStyle/>
                    <a:p>
                      <a:r>
                        <a:rPr lang="en-GB" sz="1100" dirty="0">
                          <a:effectLst/>
                        </a:rPr>
                        <a:t> £      100 </a:t>
                      </a:r>
                      <a:endParaRPr lang="en-GB" sz="1100">
                        <a:effectLst/>
                        <a:latin typeface="Century Gothic" panose="020B0502020202020204" pitchFamily="34" charset="0"/>
                      </a:endParaRPr>
                    </a:p>
                  </a:txBody>
                  <a:tcPr marL="0" marR="0" marT="0" marB="0" anchor="ctr"/>
                </a:tc>
                <a:tc>
                  <a:txBody>
                    <a:bodyPr/>
                    <a:lstStyle/>
                    <a:p>
                      <a:r>
                        <a:rPr lang="en-GB" sz="1100" dirty="0">
                          <a:effectLst/>
                        </a:rPr>
                        <a:t> £        16 </a:t>
                      </a:r>
                      <a:endParaRPr lang="en-GB" sz="1100">
                        <a:effectLst/>
                        <a:latin typeface="Century Gothic" panose="020B0502020202020204" pitchFamily="34" charset="0"/>
                      </a:endParaRPr>
                    </a:p>
                  </a:txBody>
                  <a:tcPr marL="0" marR="0" marT="0" marB="0" anchor="ctr"/>
                </a:tc>
                <a:tc>
                  <a:txBody>
                    <a:bodyPr/>
                    <a:lstStyle/>
                    <a:p>
                      <a:r>
                        <a:rPr lang="en-GB" sz="1100" dirty="0">
                          <a:effectLst/>
                        </a:rPr>
                        <a:t> £        10 </a:t>
                      </a:r>
                      <a:endParaRPr lang="en-GB" sz="1100">
                        <a:effectLst/>
                        <a:latin typeface="Century Gothic" panose="020B0502020202020204" pitchFamily="34" charset="0"/>
                      </a:endParaRPr>
                    </a:p>
                  </a:txBody>
                  <a:tcPr marL="0" marR="0" marT="0" marB="0" anchor="ctr"/>
                </a:tc>
                <a:tc>
                  <a:txBody>
                    <a:bodyPr/>
                    <a:lstStyle/>
                    <a:p>
                      <a:r>
                        <a:rPr lang="en-GB" sz="1100" dirty="0">
                          <a:effectLst/>
                        </a:rPr>
                        <a:t> £        44 </a:t>
                      </a:r>
                      <a:endParaRPr lang="en-GB" sz="1100">
                        <a:effectLst/>
                        <a:latin typeface="Century Gothic" panose="020B0502020202020204" pitchFamily="34" charset="0"/>
                      </a:endParaRPr>
                    </a:p>
                  </a:txBody>
                  <a:tcPr marL="0" marR="0" marT="0" marB="0" anchor="ctr"/>
                </a:tc>
                <a:tc>
                  <a:txBody>
                    <a:bodyPr/>
                    <a:lstStyle/>
                    <a:p>
                      <a:r>
                        <a:rPr lang="en-GB" sz="1100" dirty="0">
                          <a:effectLst/>
                        </a:rPr>
                        <a:t> £        25 </a:t>
                      </a:r>
                      <a:endParaRPr lang="en-GB" sz="1100">
                        <a:effectLst/>
                        <a:latin typeface="Century Gothic" panose="020B0502020202020204" pitchFamily="34" charset="0"/>
                      </a:endParaRPr>
                    </a:p>
                  </a:txBody>
                  <a:tcPr marL="0" marR="0" marT="0" marB="0" anchor="ctr"/>
                </a:tc>
                <a:tc>
                  <a:txBody>
                    <a:bodyPr/>
                    <a:lstStyle/>
                    <a:p>
                      <a:r>
                        <a:rPr lang="en-GB" sz="1100" dirty="0">
                          <a:effectLst/>
                        </a:rPr>
                        <a:t> £      144 </a:t>
                      </a:r>
                      <a:endParaRPr lang="en-GB" sz="1100">
                        <a:effectLst/>
                        <a:latin typeface="Century Gothic" panose="020B0502020202020204" pitchFamily="34" charset="0"/>
                      </a:endParaRPr>
                    </a:p>
                  </a:txBody>
                  <a:tcPr marL="0" marR="0" marT="0" marB="0" anchor="ctr"/>
                </a:tc>
                <a:tc>
                  <a:txBody>
                    <a:bodyPr/>
                    <a:lstStyle/>
                    <a:p>
                      <a:endParaRPr lang="en-GB" sz="1100">
                        <a:effectLst/>
                        <a:latin typeface="Century Gothic" panose="020B0502020202020204" pitchFamily="34" charset="0"/>
                      </a:endParaRPr>
                    </a:p>
                  </a:txBody>
                  <a:tcPr marL="0" marR="0" marT="0" marB="0" anchor="ctr"/>
                </a:tc>
                <a:tc>
                  <a:txBody>
                    <a:bodyPr/>
                    <a:lstStyle/>
                    <a:p>
                      <a:r>
                        <a:rPr lang="en-GB" sz="1100" dirty="0">
                          <a:effectLst/>
                        </a:rPr>
                        <a:t> £        339 </a:t>
                      </a:r>
                      <a:endParaRPr lang="en-GB" sz="1100">
                        <a:effectLst/>
                        <a:latin typeface="Century Gothic" panose="020B0502020202020204" pitchFamily="34" charset="0"/>
                      </a:endParaRPr>
                    </a:p>
                  </a:txBody>
                  <a:tcPr marL="0" marR="0" marT="0" marB="0" anchor="ctr"/>
                </a:tc>
                <a:extLst>
                  <a:ext uri="{0D108BD9-81ED-4DB2-BD59-A6C34878D82A}">
                    <a16:rowId xmlns:a16="http://schemas.microsoft.com/office/drawing/2014/main" val="3263120413"/>
                  </a:ext>
                </a:extLst>
              </a:tr>
              <a:tr h="381000">
                <a:tc>
                  <a:txBody>
                    <a:bodyPr/>
                    <a:lstStyle/>
                    <a:p>
                      <a:r>
                        <a:rPr lang="en-GB" sz="1100" dirty="0">
                          <a:effectLst/>
                        </a:rPr>
                        <a:t>Income 3</a:t>
                      </a:r>
                      <a:endParaRPr lang="en-GB" sz="1100" dirty="0">
                        <a:effectLst/>
                        <a:latin typeface="Century Gothic" panose="020B0502020202020204" pitchFamily="34" charset="0"/>
                      </a:endParaRPr>
                    </a:p>
                  </a:txBody>
                  <a:tcPr marL="0" marR="0" marT="0" marB="0" anchor="ctr"/>
                </a:tc>
                <a:tc>
                  <a:txBody>
                    <a:bodyPr/>
                    <a:lstStyle/>
                    <a:p>
                      <a:endParaRPr lang="en-GB" sz="1000" dirty="0">
                        <a:effectLst/>
                        <a:latin typeface="Century Gothic" panose="020B0502020202020204" pitchFamily="34" charset="0"/>
                      </a:endParaRPr>
                    </a:p>
                  </a:txBody>
                  <a:tcPr marL="0" marR="0" marT="0" marB="0" anchor="ctr"/>
                </a:tc>
                <a:tc>
                  <a:txBody>
                    <a:bodyPr/>
                    <a:lstStyle/>
                    <a:p>
                      <a:r>
                        <a:rPr lang="en-GB" sz="1100" dirty="0">
                          <a:effectLst/>
                        </a:rPr>
                        <a:t> £      100 </a:t>
                      </a:r>
                      <a:endParaRPr lang="en-GB" sz="1100">
                        <a:effectLst/>
                        <a:latin typeface="Century Gothic" panose="020B0502020202020204" pitchFamily="34" charset="0"/>
                      </a:endParaRPr>
                    </a:p>
                  </a:txBody>
                  <a:tcPr marL="0" marR="0" marT="0" marB="0" anchor="ctr"/>
                </a:tc>
                <a:tc>
                  <a:txBody>
                    <a:bodyPr/>
                    <a:lstStyle/>
                    <a:p>
                      <a:r>
                        <a:rPr lang="en-GB" sz="1100" dirty="0">
                          <a:effectLst/>
                        </a:rPr>
                        <a:t> £      185 </a:t>
                      </a:r>
                      <a:endParaRPr lang="en-GB" sz="1100">
                        <a:effectLst/>
                        <a:latin typeface="Century Gothic" panose="020B0502020202020204" pitchFamily="34" charset="0"/>
                      </a:endParaRPr>
                    </a:p>
                  </a:txBody>
                  <a:tcPr marL="0" marR="0" marT="0" marB="0" anchor="ctr"/>
                </a:tc>
                <a:tc>
                  <a:txBody>
                    <a:bodyPr/>
                    <a:lstStyle/>
                    <a:p>
                      <a:r>
                        <a:rPr lang="en-GB" sz="1100" dirty="0">
                          <a:effectLst/>
                        </a:rPr>
                        <a:t> £        89 </a:t>
                      </a:r>
                      <a:endParaRPr lang="en-GB" sz="1100">
                        <a:effectLst/>
                        <a:latin typeface="Century Gothic" panose="020B0502020202020204" pitchFamily="34" charset="0"/>
                      </a:endParaRPr>
                    </a:p>
                  </a:txBody>
                  <a:tcPr marL="0" marR="0" marT="0" marB="0" anchor="ctr"/>
                </a:tc>
                <a:tc>
                  <a:txBody>
                    <a:bodyPr/>
                    <a:lstStyle/>
                    <a:p>
                      <a:r>
                        <a:rPr lang="en-GB" sz="1100" dirty="0">
                          <a:effectLst/>
                        </a:rPr>
                        <a:t> £      170 </a:t>
                      </a:r>
                      <a:endParaRPr lang="en-GB" sz="1100">
                        <a:effectLst/>
                        <a:latin typeface="Century Gothic" panose="020B0502020202020204" pitchFamily="34" charset="0"/>
                      </a:endParaRPr>
                    </a:p>
                  </a:txBody>
                  <a:tcPr marL="0" marR="0" marT="0" marB="0" anchor="ctr"/>
                </a:tc>
                <a:tc>
                  <a:txBody>
                    <a:bodyPr/>
                    <a:lstStyle/>
                    <a:p>
                      <a:r>
                        <a:rPr lang="en-GB" sz="1100" dirty="0">
                          <a:effectLst/>
                        </a:rPr>
                        <a:t> £      131 </a:t>
                      </a:r>
                      <a:endParaRPr lang="en-GB" sz="1100">
                        <a:effectLst/>
                        <a:latin typeface="Century Gothic" panose="020B0502020202020204" pitchFamily="34" charset="0"/>
                      </a:endParaRPr>
                    </a:p>
                  </a:txBody>
                  <a:tcPr marL="0" marR="0" marT="0" marB="0" anchor="ctr"/>
                </a:tc>
                <a:tc>
                  <a:txBody>
                    <a:bodyPr/>
                    <a:lstStyle/>
                    <a:p>
                      <a:r>
                        <a:rPr lang="en-GB" sz="1100" dirty="0">
                          <a:effectLst/>
                        </a:rPr>
                        <a:t> £      300 </a:t>
                      </a:r>
                      <a:endParaRPr lang="en-GB" sz="1100">
                        <a:effectLst/>
                        <a:latin typeface="Century Gothic" panose="020B0502020202020204" pitchFamily="34" charset="0"/>
                      </a:endParaRPr>
                    </a:p>
                  </a:txBody>
                  <a:tcPr marL="0" marR="0" marT="0" marB="0" anchor="ctr"/>
                </a:tc>
                <a:tc>
                  <a:txBody>
                    <a:bodyPr/>
                    <a:lstStyle/>
                    <a:p>
                      <a:endParaRPr lang="en-GB" sz="1100">
                        <a:effectLst/>
                        <a:latin typeface="Century Gothic" panose="020B0502020202020204" pitchFamily="34" charset="0"/>
                      </a:endParaRPr>
                    </a:p>
                  </a:txBody>
                  <a:tcPr marL="0" marR="0" marT="0" marB="0" anchor="ctr"/>
                </a:tc>
                <a:tc>
                  <a:txBody>
                    <a:bodyPr/>
                    <a:lstStyle/>
                    <a:p>
                      <a:r>
                        <a:rPr lang="en-GB" sz="1100" dirty="0">
                          <a:effectLst/>
                        </a:rPr>
                        <a:t> £        975 </a:t>
                      </a:r>
                      <a:endParaRPr lang="en-GB" sz="1100">
                        <a:effectLst/>
                        <a:latin typeface="Century Gothic" panose="020B0502020202020204" pitchFamily="34" charset="0"/>
                      </a:endParaRPr>
                    </a:p>
                  </a:txBody>
                  <a:tcPr marL="0" marR="0" marT="0" marB="0" anchor="ctr"/>
                </a:tc>
                <a:extLst>
                  <a:ext uri="{0D108BD9-81ED-4DB2-BD59-A6C34878D82A}">
                    <a16:rowId xmlns:a16="http://schemas.microsoft.com/office/drawing/2014/main" val="2878271063"/>
                  </a:ext>
                </a:extLst>
              </a:tr>
              <a:tr h="381000">
                <a:tc>
                  <a:txBody>
                    <a:bodyPr/>
                    <a:lstStyle/>
                    <a:p>
                      <a:r>
                        <a:rPr lang="en-GB" sz="1100" dirty="0">
                          <a:effectLst/>
                        </a:rPr>
                        <a:t>Income 4</a:t>
                      </a:r>
                      <a:endParaRPr lang="en-GB" sz="1100" dirty="0">
                        <a:effectLst/>
                        <a:latin typeface="Century Gothic" panose="020B0502020202020204" pitchFamily="34" charset="0"/>
                      </a:endParaRPr>
                    </a:p>
                  </a:txBody>
                  <a:tcPr marL="0" marR="0" marT="0" marB="0" anchor="ctr"/>
                </a:tc>
                <a:tc>
                  <a:txBody>
                    <a:bodyPr/>
                    <a:lstStyle/>
                    <a:p>
                      <a:endParaRPr lang="en-GB" sz="1000" dirty="0">
                        <a:effectLst/>
                        <a:latin typeface="Century Gothic" panose="020B0502020202020204" pitchFamily="34" charset="0"/>
                      </a:endParaRPr>
                    </a:p>
                  </a:txBody>
                  <a:tcPr marL="0" marR="0" marT="0" marB="0" anchor="ctr"/>
                </a:tc>
                <a:tc>
                  <a:txBody>
                    <a:bodyPr/>
                    <a:lstStyle/>
                    <a:p>
                      <a:r>
                        <a:rPr lang="en-GB" sz="1100" dirty="0">
                          <a:effectLst/>
                        </a:rPr>
                        <a:t> £        40 </a:t>
                      </a:r>
                      <a:endParaRPr lang="en-GB" sz="1100">
                        <a:effectLst/>
                        <a:latin typeface="Century Gothic" panose="020B0502020202020204" pitchFamily="34" charset="0"/>
                      </a:endParaRPr>
                    </a:p>
                  </a:txBody>
                  <a:tcPr marL="0" marR="0" marT="0" marB="0" anchor="ctr"/>
                </a:tc>
                <a:tc>
                  <a:txBody>
                    <a:bodyPr/>
                    <a:lstStyle/>
                    <a:p>
                      <a:r>
                        <a:rPr lang="en-GB" sz="1100" dirty="0">
                          <a:effectLst/>
                        </a:rPr>
                        <a:t> £      113 </a:t>
                      </a:r>
                      <a:endParaRPr lang="en-GB" sz="1100">
                        <a:effectLst/>
                        <a:latin typeface="Century Gothic" panose="020B0502020202020204" pitchFamily="34" charset="0"/>
                      </a:endParaRPr>
                    </a:p>
                  </a:txBody>
                  <a:tcPr marL="0" marR="0" marT="0" marB="0" anchor="ctr"/>
                </a:tc>
                <a:tc>
                  <a:txBody>
                    <a:bodyPr/>
                    <a:lstStyle/>
                    <a:p>
                      <a:r>
                        <a:rPr lang="en-GB" sz="1100" dirty="0">
                          <a:effectLst/>
                        </a:rPr>
                        <a:t> £        83 </a:t>
                      </a:r>
                      <a:endParaRPr lang="en-GB" sz="1100">
                        <a:effectLst/>
                        <a:latin typeface="Century Gothic" panose="020B0502020202020204" pitchFamily="34" charset="0"/>
                      </a:endParaRPr>
                    </a:p>
                  </a:txBody>
                  <a:tcPr marL="0" marR="0" marT="0" marB="0" anchor="ctr"/>
                </a:tc>
                <a:tc>
                  <a:txBody>
                    <a:bodyPr/>
                    <a:lstStyle/>
                    <a:p>
                      <a:r>
                        <a:rPr lang="en-GB" sz="1100" dirty="0">
                          <a:effectLst/>
                        </a:rPr>
                        <a:t> £        17 </a:t>
                      </a:r>
                      <a:endParaRPr lang="en-GB" sz="1100">
                        <a:effectLst/>
                        <a:latin typeface="Century Gothic" panose="020B0502020202020204" pitchFamily="34" charset="0"/>
                      </a:endParaRPr>
                    </a:p>
                  </a:txBody>
                  <a:tcPr marL="0" marR="0" marT="0" marB="0" anchor="ctr"/>
                </a:tc>
                <a:tc>
                  <a:txBody>
                    <a:bodyPr/>
                    <a:lstStyle/>
                    <a:p>
                      <a:r>
                        <a:rPr lang="en-GB" sz="1100" dirty="0">
                          <a:effectLst/>
                        </a:rPr>
                        <a:t> £      130 </a:t>
                      </a:r>
                      <a:endParaRPr lang="en-GB" sz="1100">
                        <a:effectLst/>
                        <a:latin typeface="Century Gothic" panose="020B0502020202020204" pitchFamily="34" charset="0"/>
                      </a:endParaRPr>
                    </a:p>
                  </a:txBody>
                  <a:tcPr marL="0" marR="0" marT="0" marB="0" anchor="ctr"/>
                </a:tc>
                <a:tc>
                  <a:txBody>
                    <a:bodyPr/>
                    <a:lstStyle/>
                    <a:p>
                      <a:r>
                        <a:rPr lang="en-GB" sz="1100" dirty="0">
                          <a:effectLst/>
                        </a:rPr>
                        <a:t> £        26 </a:t>
                      </a:r>
                      <a:endParaRPr lang="en-GB" sz="1100">
                        <a:effectLst/>
                        <a:latin typeface="Century Gothic" panose="020B0502020202020204" pitchFamily="34" charset="0"/>
                      </a:endParaRPr>
                    </a:p>
                  </a:txBody>
                  <a:tcPr marL="0" marR="0" marT="0" marB="0" anchor="ctr"/>
                </a:tc>
                <a:tc>
                  <a:txBody>
                    <a:bodyPr/>
                    <a:lstStyle/>
                    <a:p>
                      <a:endParaRPr lang="en-GB" sz="1100">
                        <a:effectLst/>
                        <a:latin typeface="Century Gothic" panose="020B0502020202020204" pitchFamily="34" charset="0"/>
                      </a:endParaRPr>
                    </a:p>
                  </a:txBody>
                  <a:tcPr marL="0" marR="0" marT="0" marB="0" anchor="ctr"/>
                </a:tc>
                <a:tc>
                  <a:txBody>
                    <a:bodyPr/>
                    <a:lstStyle/>
                    <a:p>
                      <a:r>
                        <a:rPr lang="en-GB" sz="1100" dirty="0">
                          <a:effectLst/>
                        </a:rPr>
                        <a:t> £        409 </a:t>
                      </a:r>
                      <a:endParaRPr lang="en-GB" sz="1100">
                        <a:effectLst/>
                        <a:latin typeface="Century Gothic" panose="020B0502020202020204" pitchFamily="34" charset="0"/>
                      </a:endParaRPr>
                    </a:p>
                  </a:txBody>
                  <a:tcPr marL="0" marR="0" marT="0" marB="0" anchor="ctr"/>
                </a:tc>
                <a:extLst>
                  <a:ext uri="{0D108BD9-81ED-4DB2-BD59-A6C34878D82A}">
                    <a16:rowId xmlns:a16="http://schemas.microsoft.com/office/drawing/2014/main" val="1147897157"/>
                  </a:ext>
                </a:extLst>
              </a:tr>
              <a:tr h="381000">
                <a:tc>
                  <a:txBody>
                    <a:bodyPr/>
                    <a:lstStyle/>
                    <a:p>
                      <a:r>
                        <a:rPr lang="en-GB" sz="1100" dirty="0">
                          <a:effectLst/>
                        </a:rPr>
                        <a:t>Income 5</a:t>
                      </a:r>
                      <a:endParaRPr lang="en-GB" sz="1100" dirty="0">
                        <a:effectLst/>
                        <a:latin typeface="Century Gothic" panose="020B0502020202020204" pitchFamily="34" charset="0"/>
                      </a:endParaRPr>
                    </a:p>
                  </a:txBody>
                  <a:tcPr marL="0" marR="0" marT="0" marB="0" anchor="ctr"/>
                </a:tc>
                <a:tc>
                  <a:txBody>
                    <a:bodyPr/>
                    <a:lstStyle/>
                    <a:p>
                      <a:endParaRPr lang="en-GB" sz="1000" dirty="0">
                        <a:effectLst/>
                        <a:latin typeface="Century Gothic" panose="020B0502020202020204" pitchFamily="34" charset="0"/>
                      </a:endParaRPr>
                    </a:p>
                  </a:txBody>
                  <a:tcPr marL="0" marR="0" marT="0" marB="0" anchor="ctr"/>
                </a:tc>
                <a:tc>
                  <a:txBody>
                    <a:bodyPr/>
                    <a:lstStyle/>
                    <a:p>
                      <a:r>
                        <a:rPr lang="en-GB" sz="1100" dirty="0">
                          <a:effectLst/>
                        </a:rPr>
                        <a:t> £        15 </a:t>
                      </a:r>
                      <a:endParaRPr lang="en-GB" sz="1100">
                        <a:effectLst/>
                        <a:latin typeface="Century Gothic" panose="020B0502020202020204" pitchFamily="34" charset="0"/>
                      </a:endParaRPr>
                    </a:p>
                  </a:txBody>
                  <a:tcPr marL="0" marR="0" marT="0" marB="0" anchor="ctr"/>
                </a:tc>
                <a:tc>
                  <a:txBody>
                    <a:bodyPr/>
                    <a:lstStyle/>
                    <a:p>
                      <a:r>
                        <a:rPr lang="en-GB" sz="1100" dirty="0">
                          <a:effectLst/>
                        </a:rPr>
                        <a:t> £        25 </a:t>
                      </a:r>
                      <a:endParaRPr lang="en-GB" sz="1100">
                        <a:effectLst/>
                        <a:latin typeface="Century Gothic" panose="020B0502020202020204" pitchFamily="34" charset="0"/>
                      </a:endParaRPr>
                    </a:p>
                  </a:txBody>
                  <a:tcPr marL="0" marR="0" marT="0" marB="0" anchor="ctr"/>
                </a:tc>
                <a:tc>
                  <a:txBody>
                    <a:bodyPr/>
                    <a:lstStyle/>
                    <a:p>
                      <a:r>
                        <a:rPr lang="en-GB" sz="1100" dirty="0">
                          <a:effectLst/>
                        </a:rPr>
                        <a:t> £        20 </a:t>
                      </a:r>
                      <a:endParaRPr lang="en-GB" sz="1100">
                        <a:effectLst/>
                        <a:latin typeface="Century Gothic" panose="020B0502020202020204" pitchFamily="34" charset="0"/>
                      </a:endParaRPr>
                    </a:p>
                  </a:txBody>
                  <a:tcPr marL="0" marR="0" marT="0" marB="0" anchor="ctr"/>
                </a:tc>
                <a:tc>
                  <a:txBody>
                    <a:bodyPr/>
                    <a:lstStyle/>
                    <a:p>
                      <a:r>
                        <a:rPr lang="en-GB" sz="1100" dirty="0">
                          <a:effectLst/>
                        </a:rPr>
                        <a:t> £        84 </a:t>
                      </a:r>
                      <a:endParaRPr lang="en-GB" sz="1100">
                        <a:effectLst/>
                        <a:latin typeface="Century Gothic" panose="020B0502020202020204" pitchFamily="34" charset="0"/>
                      </a:endParaRPr>
                    </a:p>
                  </a:txBody>
                  <a:tcPr marL="0" marR="0" marT="0" marB="0" anchor="ctr"/>
                </a:tc>
                <a:tc>
                  <a:txBody>
                    <a:bodyPr/>
                    <a:lstStyle/>
                    <a:p>
                      <a:r>
                        <a:rPr lang="en-GB" sz="1100" dirty="0">
                          <a:effectLst/>
                        </a:rPr>
                        <a:t> £        55 </a:t>
                      </a:r>
                      <a:endParaRPr lang="en-GB" sz="1100">
                        <a:effectLst/>
                        <a:latin typeface="Century Gothic" panose="020B0502020202020204" pitchFamily="34" charset="0"/>
                      </a:endParaRPr>
                    </a:p>
                  </a:txBody>
                  <a:tcPr marL="0" marR="0" marT="0" marB="0" anchor="ctr"/>
                </a:tc>
                <a:tc>
                  <a:txBody>
                    <a:bodyPr/>
                    <a:lstStyle/>
                    <a:p>
                      <a:r>
                        <a:rPr lang="en-GB" sz="1100" dirty="0">
                          <a:effectLst/>
                        </a:rPr>
                        <a:t> £        66 </a:t>
                      </a:r>
                      <a:endParaRPr lang="en-GB" sz="1100">
                        <a:effectLst/>
                        <a:latin typeface="Century Gothic" panose="020B0502020202020204" pitchFamily="34" charset="0"/>
                      </a:endParaRPr>
                    </a:p>
                  </a:txBody>
                  <a:tcPr marL="0" marR="0" marT="0" marB="0" anchor="ctr"/>
                </a:tc>
                <a:tc>
                  <a:txBody>
                    <a:bodyPr/>
                    <a:lstStyle/>
                    <a:p>
                      <a:endParaRPr lang="en-GB" sz="1100">
                        <a:effectLst/>
                        <a:latin typeface="Century Gothic" panose="020B0502020202020204" pitchFamily="34" charset="0"/>
                      </a:endParaRPr>
                    </a:p>
                  </a:txBody>
                  <a:tcPr marL="0" marR="0" marT="0" marB="0" anchor="ctr"/>
                </a:tc>
                <a:tc>
                  <a:txBody>
                    <a:bodyPr/>
                    <a:lstStyle/>
                    <a:p>
                      <a:r>
                        <a:rPr lang="en-GB" sz="1100" dirty="0">
                          <a:effectLst/>
                        </a:rPr>
                        <a:t> £        265 </a:t>
                      </a:r>
                      <a:endParaRPr lang="en-GB" sz="1100">
                        <a:effectLst/>
                        <a:latin typeface="Century Gothic" panose="020B0502020202020204" pitchFamily="34" charset="0"/>
                      </a:endParaRPr>
                    </a:p>
                  </a:txBody>
                  <a:tcPr marL="0" marR="0" marT="0" marB="0" anchor="ctr"/>
                </a:tc>
                <a:extLst>
                  <a:ext uri="{0D108BD9-81ED-4DB2-BD59-A6C34878D82A}">
                    <a16:rowId xmlns:a16="http://schemas.microsoft.com/office/drawing/2014/main" val="1244291021"/>
                  </a:ext>
                </a:extLst>
              </a:tr>
              <a:tr h="381000">
                <a:tc>
                  <a:txBody>
                    <a:bodyPr/>
                    <a:lstStyle/>
                    <a:p>
                      <a:r>
                        <a:rPr lang="en-GB" sz="1100" dirty="0">
                          <a:effectLst/>
                        </a:rPr>
                        <a:t>Income 6</a:t>
                      </a:r>
                      <a:endParaRPr lang="en-GB" sz="1100" dirty="0">
                        <a:effectLst/>
                        <a:latin typeface="Century Gothic" panose="020B0502020202020204" pitchFamily="34" charset="0"/>
                      </a:endParaRPr>
                    </a:p>
                  </a:txBody>
                  <a:tcPr marL="0" marR="0" marT="0" marB="0" anchor="ctr"/>
                </a:tc>
                <a:tc>
                  <a:txBody>
                    <a:bodyPr/>
                    <a:lstStyle/>
                    <a:p>
                      <a:endParaRPr lang="en-GB" sz="1000" dirty="0">
                        <a:effectLst/>
                        <a:latin typeface="Century Gothic" panose="020B0502020202020204" pitchFamily="34" charset="0"/>
                      </a:endParaRPr>
                    </a:p>
                  </a:txBody>
                  <a:tcPr marL="0" marR="0" marT="0" marB="0" anchor="ctr"/>
                </a:tc>
                <a:tc>
                  <a:txBody>
                    <a:bodyPr/>
                    <a:lstStyle/>
                    <a:p>
                      <a:r>
                        <a:rPr lang="en-GB" sz="1100" dirty="0">
                          <a:effectLst/>
                        </a:rPr>
                        <a:t> £      700 </a:t>
                      </a:r>
                      <a:endParaRPr lang="en-GB" sz="1100">
                        <a:effectLst/>
                        <a:latin typeface="Century Gothic" panose="020B0502020202020204" pitchFamily="34" charset="0"/>
                      </a:endParaRPr>
                    </a:p>
                  </a:txBody>
                  <a:tcPr marL="0" marR="0" marT="0" marB="0" anchor="ctr"/>
                </a:tc>
                <a:tc>
                  <a:txBody>
                    <a:bodyPr/>
                    <a:lstStyle/>
                    <a:p>
                      <a:r>
                        <a:rPr lang="en-GB" sz="1100" dirty="0">
                          <a:effectLst/>
                        </a:rPr>
                        <a:t> £        99 </a:t>
                      </a:r>
                      <a:endParaRPr lang="en-GB" sz="1100">
                        <a:effectLst/>
                        <a:latin typeface="Century Gothic" panose="020B0502020202020204" pitchFamily="34" charset="0"/>
                      </a:endParaRPr>
                    </a:p>
                  </a:txBody>
                  <a:tcPr marL="0" marR="0" marT="0" marB="0" anchor="ctr"/>
                </a:tc>
                <a:tc>
                  <a:txBody>
                    <a:bodyPr/>
                    <a:lstStyle/>
                    <a:p>
                      <a:r>
                        <a:rPr lang="en-GB" sz="1100" dirty="0">
                          <a:effectLst/>
                        </a:rPr>
                        <a:t> £        70 </a:t>
                      </a:r>
                      <a:endParaRPr lang="en-GB" sz="1100">
                        <a:effectLst/>
                        <a:latin typeface="Century Gothic" panose="020B0502020202020204" pitchFamily="34" charset="0"/>
                      </a:endParaRPr>
                    </a:p>
                  </a:txBody>
                  <a:tcPr marL="0" marR="0" marT="0" marB="0" anchor="ctr"/>
                </a:tc>
                <a:tc>
                  <a:txBody>
                    <a:bodyPr/>
                    <a:lstStyle/>
                    <a:p>
                      <a:r>
                        <a:rPr lang="en-GB" sz="1100" dirty="0">
                          <a:effectLst/>
                        </a:rPr>
                        <a:t> £      162 </a:t>
                      </a:r>
                      <a:endParaRPr lang="en-GB" sz="1100">
                        <a:effectLst/>
                        <a:latin typeface="Century Gothic" panose="020B0502020202020204" pitchFamily="34" charset="0"/>
                      </a:endParaRPr>
                    </a:p>
                  </a:txBody>
                  <a:tcPr marL="0" marR="0" marT="0" marB="0" anchor="ctr"/>
                </a:tc>
                <a:tc>
                  <a:txBody>
                    <a:bodyPr/>
                    <a:lstStyle/>
                    <a:p>
                      <a:r>
                        <a:rPr lang="en-GB" sz="1100" dirty="0">
                          <a:effectLst/>
                        </a:rPr>
                        <a:t> £        28 </a:t>
                      </a:r>
                      <a:endParaRPr lang="en-GB" sz="1100">
                        <a:effectLst/>
                        <a:latin typeface="Century Gothic" panose="020B0502020202020204" pitchFamily="34" charset="0"/>
                      </a:endParaRPr>
                    </a:p>
                  </a:txBody>
                  <a:tcPr marL="0" marR="0" marT="0" marB="0" anchor="ctr"/>
                </a:tc>
                <a:tc>
                  <a:txBody>
                    <a:bodyPr/>
                    <a:lstStyle/>
                    <a:p>
                      <a:r>
                        <a:rPr lang="en-GB" sz="1100" dirty="0">
                          <a:effectLst/>
                        </a:rPr>
                        <a:t> £      163 </a:t>
                      </a:r>
                      <a:endParaRPr lang="en-GB" sz="1100">
                        <a:effectLst/>
                        <a:latin typeface="Century Gothic" panose="020B0502020202020204" pitchFamily="34" charset="0"/>
                      </a:endParaRPr>
                    </a:p>
                  </a:txBody>
                  <a:tcPr marL="0" marR="0" marT="0" marB="0" anchor="ctr"/>
                </a:tc>
                <a:tc>
                  <a:txBody>
                    <a:bodyPr/>
                    <a:lstStyle/>
                    <a:p>
                      <a:endParaRPr lang="en-GB" sz="1100">
                        <a:effectLst/>
                        <a:latin typeface="Century Gothic" panose="020B0502020202020204" pitchFamily="34" charset="0"/>
                      </a:endParaRPr>
                    </a:p>
                  </a:txBody>
                  <a:tcPr marL="0" marR="0" marT="0" marB="0" anchor="ctr"/>
                </a:tc>
                <a:tc>
                  <a:txBody>
                    <a:bodyPr/>
                    <a:lstStyle/>
                    <a:p>
                      <a:r>
                        <a:rPr lang="en-GB" sz="1100" dirty="0">
                          <a:effectLst/>
                        </a:rPr>
                        <a:t> £     1,222 </a:t>
                      </a:r>
                      <a:endParaRPr lang="en-GB" sz="1100">
                        <a:effectLst/>
                        <a:latin typeface="Century Gothic" panose="020B0502020202020204" pitchFamily="34" charset="0"/>
                      </a:endParaRPr>
                    </a:p>
                  </a:txBody>
                  <a:tcPr marL="0" marR="0" marT="0" marB="0" anchor="ctr"/>
                </a:tc>
                <a:extLst>
                  <a:ext uri="{0D108BD9-81ED-4DB2-BD59-A6C34878D82A}">
                    <a16:rowId xmlns:a16="http://schemas.microsoft.com/office/drawing/2014/main" val="1266650780"/>
                  </a:ext>
                </a:extLst>
              </a:tr>
              <a:tr h="381000">
                <a:tc>
                  <a:txBody>
                    <a:bodyPr/>
                    <a:lstStyle/>
                    <a:p>
                      <a:r>
                        <a:rPr lang="en-GB" sz="1100" dirty="0">
                          <a:effectLst/>
                        </a:rPr>
                        <a:t>Income 7</a:t>
                      </a:r>
                      <a:endParaRPr lang="en-GB" sz="1100" dirty="0">
                        <a:effectLst/>
                        <a:latin typeface="Century Gothic" panose="020B0502020202020204" pitchFamily="34" charset="0"/>
                      </a:endParaRPr>
                    </a:p>
                  </a:txBody>
                  <a:tcPr marL="0" marR="0" marT="0" marB="0" anchor="ctr"/>
                </a:tc>
                <a:tc>
                  <a:txBody>
                    <a:bodyPr/>
                    <a:lstStyle/>
                    <a:p>
                      <a:endParaRPr lang="en-GB" sz="1000" dirty="0">
                        <a:effectLst/>
                        <a:latin typeface="Century Gothic" panose="020B0502020202020204" pitchFamily="34" charset="0"/>
                      </a:endParaRPr>
                    </a:p>
                  </a:txBody>
                  <a:tcPr marL="0" marR="0" marT="0" marB="0" anchor="ctr"/>
                </a:tc>
                <a:tc>
                  <a:txBody>
                    <a:bodyPr/>
                    <a:lstStyle/>
                    <a:p>
                      <a:r>
                        <a:rPr lang="en-GB" sz="1100" dirty="0">
                          <a:effectLst/>
                        </a:rPr>
                        <a:t> £        80 </a:t>
                      </a:r>
                      <a:endParaRPr lang="en-GB" sz="1100">
                        <a:effectLst/>
                        <a:latin typeface="Century Gothic" panose="020B0502020202020204" pitchFamily="34" charset="0"/>
                      </a:endParaRPr>
                    </a:p>
                  </a:txBody>
                  <a:tcPr marL="0" marR="0" marT="0" marB="0" anchor="ctr"/>
                </a:tc>
                <a:tc>
                  <a:txBody>
                    <a:bodyPr/>
                    <a:lstStyle/>
                    <a:p>
                      <a:r>
                        <a:rPr lang="en-GB" sz="1100" dirty="0">
                          <a:effectLst/>
                        </a:rPr>
                        <a:t> £        55 </a:t>
                      </a:r>
                      <a:endParaRPr lang="en-GB" sz="1100">
                        <a:effectLst/>
                        <a:latin typeface="Century Gothic" panose="020B0502020202020204" pitchFamily="34" charset="0"/>
                      </a:endParaRPr>
                    </a:p>
                  </a:txBody>
                  <a:tcPr marL="0" marR="0" marT="0" marB="0" anchor="ctr"/>
                </a:tc>
                <a:tc>
                  <a:txBody>
                    <a:bodyPr/>
                    <a:lstStyle/>
                    <a:p>
                      <a:r>
                        <a:rPr lang="en-GB" sz="1100" dirty="0">
                          <a:effectLst/>
                        </a:rPr>
                        <a:t> £        23 </a:t>
                      </a:r>
                      <a:endParaRPr lang="en-GB" sz="1100">
                        <a:effectLst/>
                        <a:latin typeface="Century Gothic" panose="020B0502020202020204" pitchFamily="34" charset="0"/>
                      </a:endParaRPr>
                    </a:p>
                  </a:txBody>
                  <a:tcPr marL="0" marR="0" marT="0" marB="0" anchor="ctr"/>
                </a:tc>
                <a:tc>
                  <a:txBody>
                    <a:bodyPr/>
                    <a:lstStyle/>
                    <a:p>
                      <a:r>
                        <a:rPr lang="en-GB" sz="1100" dirty="0">
                          <a:effectLst/>
                        </a:rPr>
                        <a:t> £        12 </a:t>
                      </a:r>
                      <a:endParaRPr lang="en-GB" sz="1100">
                        <a:effectLst/>
                        <a:latin typeface="Century Gothic" panose="020B0502020202020204" pitchFamily="34" charset="0"/>
                      </a:endParaRPr>
                    </a:p>
                  </a:txBody>
                  <a:tcPr marL="0" marR="0" marT="0" marB="0" anchor="ctr"/>
                </a:tc>
                <a:tc>
                  <a:txBody>
                    <a:bodyPr/>
                    <a:lstStyle/>
                    <a:p>
                      <a:r>
                        <a:rPr lang="en-GB" sz="1100" dirty="0">
                          <a:effectLst/>
                        </a:rPr>
                        <a:t> £      117 </a:t>
                      </a:r>
                      <a:endParaRPr lang="en-GB" sz="1100">
                        <a:effectLst/>
                        <a:latin typeface="Century Gothic" panose="020B0502020202020204" pitchFamily="34" charset="0"/>
                      </a:endParaRPr>
                    </a:p>
                  </a:txBody>
                  <a:tcPr marL="0" marR="0" marT="0" marB="0" anchor="ctr"/>
                </a:tc>
                <a:tc>
                  <a:txBody>
                    <a:bodyPr/>
                    <a:lstStyle/>
                    <a:p>
                      <a:r>
                        <a:rPr lang="en-GB" sz="1100" dirty="0">
                          <a:effectLst/>
                        </a:rPr>
                        <a:t> £      200 </a:t>
                      </a:r>
                      <a:endParaRPr lang="en-GB" sz="1100">
                        <a:effectLst/>
                        <a:latin typeface="Century Gothic" panose="020B0502020202020204" pitchFamily="34" charset="0"/>
                      </a:endParaRPr>
                    </a:p>
                  </a:txBody>
                  <a:tcPr marL="0" marR="0" marT="0" marB="0" anchor="ctr"/>
                </a:tc>
                <a:tc>
                  <a:txBody>
                    <a:bodyPr/>
                    <a:lstStyle/>
                    <a:p>
                      <a:endParaRPr lang="en-GB" sz="1100">
                        <a:effectLst/>
                        <a:latin typeface="Century Gothic" panose="020B0502020202020204" pitchFamily="34" charset="0"/>
                      </a:endParaRPr>
                    </a:p>
                  </a:txBody>
                  <a:tcPr marL="0" marR="0" marT="0" marB="0" anchor="ctr"/>
                </a:tc>
                <a:tc>
                  <a:txBody>
                    <a:bodyPr/>
                    <a:lstStyle/>
                    <a:p>
                      <a:r>
                        <a:rPr lang="en-GB" sz="1100" dirty="0">
                          <a:effectLst/>
                        </a:rPr>
                        <a:t> £        487 </a:t>
                      </a:r>
                      <a:endParaRPr lang="en-GB" sz="1100">
                        <a:effectLst/>
                        <a:latin typeface="Century Gothic" panose="020B0502020202020204" pitchFamily="34" charset="0"/>
                      </a:endParaRPr>
                    </a:p>
                  </a:txBody>
                  <a:tcPr marL="0" marR="0" marT="0" marB="0" anchor="ctr"/>
                </a:tc>
                <a:extLst>
                  <a:ext uri="{0D108BD9-81ED-4DB2-BD59-A6C34878D82A}">
                    <a16:rowId xmlns:a16="http://schemas.microsoft.com/office/drawing/2014/main" val="608228587"/>
                  </a:ext>
                </a:extLst>
              </a:tr>
              <a:tr h="381000">
                <a:tc>
                  <a:txBody>
                    <a:bodyPr/>
                    <a:lstStyle/>
                    <a:p>
                      <a:r>
                        <a:rPr lang="en-GB" sz="1100" dirty="0">
                          <a:effectLst/>
                        </a:rPr>
                        <a:t>TOTAL SALES</a:t>
                      </a:r>
                      <a:endParaRPr lang="en-GB" sz="1100" b="1" dirty="0">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r>
                        <a:rPr lang="en-GB" sz="1100" dirty="0">
                          <a:effectLst/>
                        </a:rPr>
                        <a:t> £   1,375 </a:t>
                      </a:r>
                      <a:endParaRPr lang="en-GB" sz="1100" b="1">
                        <a:solidFill>
                          <a:srgbClr val="38321C"/>
                        </a:solidFill>
                        <a:effectLst/>
                        <a:latin typeface="Century Gothic" panose="020B0502020202020204" pitchFamily="34" charset="0"/>
                      </a:endParaRPr>
                    </a:p>
                  </a:txBody>
                  <a:tcPr marL="0" marR="0" marT="0" marB="0" anchor="ctr"/>
                </a:tc>
                <a:tc>
                  <a:txBody>
                    <a:bodyPr/>
                    <a:lstStyle/>
                    <a:p>
                      <a:r>
                        <a:rPr lang="en-GB" sz="1100" dirty="0">
                          <a:effectLst/>
                        </a:rPr>
                        <a:t> £      715 </a:t>
                      </a:r>
                      <a:endParaRPr lang="en-GB" sz="1100" b="1">
                        <a:solidFill>
                          <a:srgbClr val="38321C"/>
                        </a:solidFill>
                        <a:effectLst/>
                        <a:latin typeface="Century Gothic" panose="020B0502020202020204" pitchFamily="34" charset="0"/>
                      </a:endParaRPr>
                    </a:p>
                  </a:txBody>
                  <a:tcPr marL="0" marR="0" marT="0" marB="0" anchor="ctr"/>
                </a:tc>
                <a:tc>
                  <a:txBody>
                    <a:bodyPr/>
                    <a:lstStyle/>
                    <a:p>
                      <a:r>
                        <a:rPr lang="en-GB" sz="1100" dirty="0">
                          <a:effectLst/>
                        </a:rPr>
                        <a:t> £      361 </a:t>
                      </a:r>
                      <a:endParaRPr lang="en-GB" sz="1100" b="1">
                        <a:solidFill>
                          <a:srgbClr val="38321C"/>
                        </a:solidFill>
                        <a:effectLst/>
                        <a:latin typeface="Century Gothic" panose="020B0502020202020204" pitchFamily="34" charset="0"/>
                      </a:endParaRPr>
                    </a:p>
                  </a:txBody>
                  <a:tcPr marL="0" marR="0" marT="0" marB="0" anchor="ctr"/>
                </a:tc>
                <a:tc>
                  <a:txBody>
                    <a:bodyPr/>
                    <a:lstStyle/>
                    <a:p>
                      <a:r>
                        <a:rPr lang="en-GB" sz="1100" dirty="0">
                          <a:effectLst/>
                        </a:rPr>
                        <a:t> £      529 </a:t>
                      </a:r>
                      <a:endParaRPr lang="en-GB" sz="1100" b="1">
                        <a:solidFill>
                          <a:srgbClr val="38321C"/>
                        </a:solidFill>
                        <a:effectLst/>
                        <a:latin typeface="Century Gothic" panose="020B0502020202020204" pitchFamily="34" charset="0"/>
                      </a:endParaRPr>
                    </a:p>
                  </a:txBody>
                  <a:tcPr marL="0" marR="0" marT="0" marB="0" anchor="ctr"/>
                </a:tc>
                <a:tc>
                  <a:txBody>
                    <a:bodyPr/>
                    <a:lstStyle/>
                    <a:p>
                      <a:r>
                        <a:rPr lang="en-GB" sz="1100" dirty="0">
                          <a:effectLst/>
                        </a:rPr>
                        <a:t> £      564 </a:t>
                      </a:r>
                      <a:endParaRPr lang="en-GB" sz="1100" b="1">
                        <a:solidFill>
                          <a:srgbClr val="38321C"/>
                        </a:solidFill>
                        <a:effectLst/>
                        <a:latin typeface="Century Gothic" panose="020B0502020202020204" pitchFamily="34" charset="0"/>
                      </a:endParaRPr>
                    </a:p>
                  </a:txBody>
                  <a:tcPr marL="0" marR="0" marT="0" marB="0" anchor="ctr"/>
                </a:tc>
                <a:tc>
                  <a:txBody>
                    <a:bodyPr/>
                    <a:lstStyle/>
                    <a:p>
                      <a:r>
                        <a:rPr lang="en-GB" sz="1100" dirty="0">
                          <a:effectLst/>
                        </a:rPr>
                        <a:t> £   1,458 </a:t>
                      </a:r>
                      <a:endParaRPr lang="en-GB" sz="1100" b="1">
                        <a:solidFill>
                          <a:srgbClr val="38321C"/>
                        </a:solidFill>
                        <a:effectLst/>
                        <a:latin typeface="Century Gothic" panose="020B0502020202020204" pitchFamily="34" charset="0"/>
                      </a:endParaRPr>
                    </a:p>
                  </a:txBody>
                  <a:tcPr marL="0" marR="0" marT="0" marB="0" anchor="ctr"/>
                </a:tc>
                <a:tc>
                  <a:txBody>
                    <a:bodyPr/>
                    <a:lstStyle/>
                    <a:p>
                      <a:endParaRPr lang="en-GB" sz="1100" b="1">
                        <a:solidFill>
                          <a:srgbClr val="38321C"/>
                        </a:solidFill>
                        <a:effectLst/>
                        <a:latin typeface="Century Gothic" panose="020B0502020202020204" pitchFamily="34" charset="0"/>
                      </a:endParaRPr>
                    </a:p>
                  </a:txBody>
                  <a:tcPr marL="0" marR="0" marT="0" marB="0" anchor="ctr"/>
                </a:tc>
                <a:tc>
                  <a:txBody>
                    <a:bodyPr/>
                    <a:lstStyle/>
                    <a:p>
                      <a:r>
                        <a:rPr lang="en-GB" sz="1100" dirty="0">
                          <a:effectLst/>
                        </a:rPr>
                        <a:t> £     5,002 </a:t>
                      </a:r>
                      <a:endParaRPr lang="en-GB" sz="1100" b="1">
                        <a:solidFill>
                          <a:srgbClr val="38321C"/>
                        </a:solidFill>
                        <a:effectLst/>
                        <a:latin typeface="Century Gothic" panose="020B0502020202020204" pitchFamily="34" charset="0"/>
                      </a:endParaRPr>
                    </a:p>
                  </a:txBody>
                  <a:tcPr marL="0" marR="0" marT="0" marB="0" anchor="ctr"/>
                </a:tc>
                <a:extLst>
                  <a:ext uri="{0D108BD9-81ED-4DB2-BD59-A6C34878D82A}">
                    <a16:rowId xmlns:a16="http://schemas.microsoft.com/office/drawing/2014/main" val="1670994536"/>
                  </a:ext>
                </a:extLst>
              </a:tr>
            </a:tbl>
          </a:graphicData>
        </a:graphic>
      </p:graphicFrame>
    </p:spTree>
    <p:extLst>
      <p:ext uri="{BB962C8B-B14F-4D97-AF65-F5344CB8AC3E}">
        <p14:creationId xmlns:p14="http://schemas.microsoft.com/office/powerpoint/2010/main" val="2261752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A451D960-E7A7-4187-A4BA-08A93FBF8328}"/>
              </a:ext>
            </a:extLst>
          </p:cNvPr>
          <p:cNvSpPr>
            <a:spLocks noGrp="1"/>
          </p:cNvSpPr>
          <p:nvPr>
            <p:ph type="title"/>
          </p:nvPr>
        </p:nvSpPr>
        <p:spPr>
          <a:xfrm>
            <a:off x="399691" y="15846"/>
            <a:ext cx="8229600" cy="816429"/>
          </a:xfrm>
        </p:spPr>
        <p:txBody>
          <a:bodyPr/>
          <a:lstStyle/>
          <a:p>
            <a:r>
              <a:rPr lang="en-US" altLang="en-US">
                <a:ea typeface="ＭＳ Ｐゴシック" panose="020B0600070205080204" pitchFamily="34" charset="-128"/>
              </a:rPr>
              <a:t>Profit and Loss Account </a:t>
            </a:r>
          </a:p>
        </p:txBody>
      </p:sp>
      <p:sp>
        <p:nvSpPr>
          <p:cNvPr id="33795" name="Date Placeholder 3">
            <a:extLst>
              <a:ext uri="{FF2B5EF4-FFF2-40B4-BE49-F238E27FC236}">
                <a16:creationId xmlns:a16="http://schemas.microsoft.com/office/drawing/2014/main" id="{06380751-8DD8-4782-88D3-B48E0271D2F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E3BBBEC-801C-4153-B1DE-7032F0CF3B49}"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pic>
        <p:nvPicPr>
          <p:cNvPr id="2" name="Picture 2" descr="Chart&#10;&#10;Description automatically generated">
            <a:extLst>
              <a:ext uri="{FF2B5EF4-FFF2-40B4-BE49-F238E27FC236}">
                <a16:creationId xmlns:a16="http://schemas.microsoft.com/office/drawing/2014/main" id="{E1C7AB18-63FD-4E95-AE6D-C6952B01BFB5}"/>
              </a:ext>
            </a:extLst>
          </p:cNvPr>
          <p:cNvPicPr>
            <a:picLocks noChangeAspect="1"/>
          </p:cNvPicPr>
          <p:nvPr/>
        </p:nvPicPr>
        <p:blipFill>
          <a:blip r:embed="rId2"/>
          <a:stretch>
            <a:fillRect/>
          </a:stretch>
        </p:blipFill>
        <p:spPr>
          <a:xfrm>
            <a:off x="224288" y="934406"/>
            <a:ext cx="8810444" cy="4500355"/>
          </a:xfrm>
          <a:prstGeom prst="rect">
            <a:avLst/>
          </a:prstGeom>
        </p:spPr>
      </p:pic>
    </p:spTree>
    <p:extLst>
      <p:ext uri="{BB962C8B-B14F-4D97-AF65-F5344CB8AC3E}">
        <p14:creationId xmlns:p14="http://schemas.microsoft.com/office/powerpoint/2010/main" val="3281207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9701FB64-15AE-4012-B839-47BD35C31B3E}"/>
              </a:ext>
            </a:extLst>
          </p:cNvPr>
          <p:cNvSpPr>
            <a:spLocks noGrp="1"/>
          </p:cNvSpPr>
          <p:nvPr>
            <p:ph type="title"/>
          </p:nvPr>
        </p:nvSpPr>
        <p:spPr>
          <a:xfrm>
            <a:off x="370936" y="130864"/>
            <a:ext cx="8229600" cy="617646"/>
          </a:xfrm>
        </p:spPr>
        <p:txBody>
          <a:bodyPr/>
          <a:lstStyle/>
          <a:p>
            <a:r>
              <a:rPr lang="en-US" altLang="en-US">
                <a:ea typeface="ＭＳ Ｐゴシック" panose="020B0600070205080204" pitchFamily="34" charset="-128"/>
              </a:rPr>
              <a:t>Cash Flow Statement</a:t>
            </a:r>
          </a:p>
        </p:txBody>
      </p:sp>
      <p:sp>
        <p:nvSpPr>
          <p:cNvPr id="34819" name="Date Placeholder 3">
            <a:extLst>
              <a:ext uri="{FF2B5EF4-FFF2-40B4-BE49-F238E27FC236}">
                <a16:creationId xmlns:a16="http://schemas.microsoft.com/office/drawing/2014/main" id="{96EE7FFA-ABDD-4A56-A24B-B7E60FBE8C7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266E1515-69BD-442C-8B0B-724A38F6C125}"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graphicFrame>
        <p:nvGraphicFramePr>
          <p:cNvPr id="12" name="Table 11">
            <a:extLst>
              <a:ext uri="{FF2B5EF4-FFF2-40B4-BE49-F238E27FC236}">
                <a16:creationId xmlns:a16="http://schemas.microsoft.com/office/drawing/2014/main" id="{7D7C948D-F7E3-426B-8D38-DF0D8791FE5A}"/>
              </a:ext>
            </a:extLst>
          </p:cNvPr>
          <p:cNvGraphicFramePr>
            <a:graphicFrameLocks noGrp="1"/>
          </p:cNvGraphicFramePr>
          <p:nvPr>
            <p:extLst>
              <p:ext uri="{D42A27DB-BD31-4B8C-83A1-F6EECF244321}">
                <p14:modId xmlns:p14="http://schemas.microsoft.com/office/powerpoint/2010/main" val="1385100863"/>
              </p:ext>
            </p:extLst>
          </p:nvPr>
        </p:nvGraphicFramePr>
        <p:xfrm>
          <a:off x="547058" y="768685"/>
          <a:ext cx="8092472" cy="4693920"/>
        </p:xfrm>
        <a:graphic>
          <a:graphicData uri="http://schemas.openxmlformats.org/drawingml/2006/table">
            <a:tbl>
              <a:tblPr firstRow="1" bandRow="1">
                <a:tableStyleId>{5C22544A-7EE6-4342-B048-85BDC9FD1C3A}</a:tableStyleId>
              </a:tblPr>
              <a:tblGrid>
                <a:gridCol w="2357032">
                  <a:extLst>
                    <a:ext uri="{9D8B030D-6E8A-4147-A177-3AD203B41FA5}">
                      <a16:colId xmlns:a16="http://schemas.microsoft.com/office/drawing/2014/main" val="2983933302"/>
                    </a:ext>
                  </a:extLst>
                </a:gridCol>
                <a:gridCol w="26189">
                  <a:extLst>
                    <a:ext uri="{9D8B030D-6E8A-4147-A177-3AD203B41FA5}">
                      <a16:colId xmlns:a16="http://schemas.microsoft.com/office/drawing/2014/main" val="2899401123"/>
                    </a:ext>
                  </a:extLst>
                </a:gridCol>
                <a:gridCol w="680920">
                  <a:extLst>
                    <a:ext uri="{9D8B030D-6E8A-4147-A177-3AD203B41FA5}">
                      <a16:colId xmlns:a16="http://schemas.microsoft.com/office/drawing/2014/main" val="1472744983"/>
                    </a:ext>
                  </a:extLst>
                </a:gridCol>
                <a:gridCol w="772582">
                  <a:extLst>
                    <a:ext uri="{9D8B030D-6E8A-4147-A177-3AD203B41FA5}">
                      <a16:colId xmlns:a16="http://schemas.microsoft.com/office/drawing/2014/main" val="109852509"/>
                    </a:ext>
                  </a:extLst>
                </a:gridCol>
                <a:gridCol w="890434">
                  <a:extLst>
                    <a:ext uri="{9D8B030D-6E8A-4147-A177-3AD203B41FA5}">
                      <a16:colId xmlns:a16="http://schemas.microsoft.com/office/drawing/2014/main" val="255613518"/>
                    </a:ext>
                  </a:extLst>
                </a:gridCol>
                <a:gridCol w="641636">
                  <a:extLst>
                    <a:ext uri="{9D8B030D-6E8A-4147-A177-3AD203B41FA5}">
                      <a16:colId xmlns:a16="http://schemas.microsoft.com/office/drawing/2014/main" val="2581747924"/>
                    </a:ext>
                  </a:extLst>
                </a:gridCol>
                <a:gridCol w="694014">
                  <a:extLst>
                    <a:ext uri="{9D8B030D-6E8A-4147-A177-3AD203B41FA5}">
                      <a16:colId xmlns:a16="http://schemas.microsoft.com/office/drawing/2014/main" val="4153645511"/>
                    </a:ext>
                  </a:extLst>
                </a:gridCol>
                <a:gridCol w="694014">
                  <a:extLst>
                    <a:ext uri="{9D8B030D-6E8A-4147-A177-3AD203B41FA5}">
                      <a16:colId xmlns:a16="http://schemas.microsoft.com/office/drawing/2014/main" val="4055071576"/>
                    </a:ext>
                  </a:extLst>
                </a:gridCol>
                <a:gridCol w="576163">
                  <a:extLst>
                    <a:ext uri="{9D8B030D-6E8A-4147-A177-3AD203B41FA5}">
                      <a16:colId xmlns:a16="http://schemas.microsoft.com/office/drawing/2014/main" val="3440375961"/>
                    </a:ext>
                  </a:extLst>
                </a:gridCol>
                <a:gridCol w="759488">
                  <a:extLst>
                    <a:ext uri="{9D8B030D-6E8A-4147-A177-3AD203B41FA5}">
                      <a16:colId xmlns:a16="http://schemas.microsoft.com/office/drawing/2014/main" val="1732515565"/>
                    </a:ext>
                  </a:extLst>
                </a:gridCol>
              </a:tblGrid>
              <a:tr h="822960">
                <a:tc>
                  <a:txBody>
                    <a:bodyPr/>
                    <a:lstStyle/>
                    <a:p>
                      <a:r>
                        <a:rPr lang="en-GB" dirty="0">
                          <a:effectLst/>
                        </a:rPr>
                        <a:t>Fiscal year begins:</a:t>
                      </a:r>
                    </a:p>
                  </a:txBody>
                  <a:tcPr marL="0" marR="0" marT="0" marB="0" anchor="ctr"/>
                </a:tc>
                <a:tc>
                  <a:txBody>
                    <a:bodyPr/>
                    <a:lstStyle/>
                    <a:p>
                      <a:endParaRPr lang="en-GB">
                        <a:effectLst/>
                      </a:endParaRPr>
                    </a:p>
                  </a:txBody>
                  <a:tcPr marL="0" marR="0" marT="0" marB="0" anchor="ctr"/>
                </a:tc>
                <a:tc>
                  <a:txBody>
                    <a:bodyPr/>
                    <a:lstStyle/>
                    <a:p>
                      <a:r>
                        <a:rPr lang="en-GB" dirty="0">
                          <a:effectLst/>
                        </a:rPr>
                        <a:t>(Pre) Start-up</a:t>
                      </a:r>
                    </a:p>
                  </a:txBody>
                  <a:tcPr marL="0" marR="0" marT="0" marB="0" anchor="ctr"/>
                </a:tc>
                <a:tc>
                  <a:txBody>
                    <a:bodyPr/>
                    <a:lstStyle/>
                    <a:p>
                      <a:r>
                        <a:rPr lang="en-GB" dirty="0">
                          <a:effectLst/>
                        </a:rPr>
                        <a:t>JUL</a:t>
                      </a:r>
                    </a:p>
                  </a:txBody>
                  <a:tcPr marL="0" marR="0" marT="0" marB="0" anchor="ctr"/>
                </a:tc>
                <a:tc>
                  <a:txBody>
                    <a:bodyPr/>
                    <a:lstStyle/>
                    <a:p>
                      <a:r>
                        <a:rPr lang="en-GB" dirty="0">
                          <a:effectLst/>
                        </a:rPr>
                        <a:t>AUG</a:t>
                      </a:r>
                    </a:p>
                  </a:txBody>
                  <a:tcPr marL="0" marR="0" marT="0" marB="0" anchor="ctr"/>
                </a:tc>
                <a:tc>
                  <a:txBody>
                    <a:bodyPr/>
                    <a:lstStyle/>
                    <a:p>
                      <a:r>
                        <a:rPr lang="en-GB" dirty="0">
                          <a:effectLst/>
                        </a:rPr>
                        <a:t>SEP</a:t>
                      </a:r>
                    </a:p>
                  </a:txBody>
                  <a:tcPr marL="0" marR="0" marT="0" marB="0" anchor="ctr"/>
                </a:tc>
                <a:tc>
                  <a:txBody>
                    <a:bodyPr/>
                    <a:lstStyle/>
                    <a:p>
                      <a:r>
                        <a:rPr lang="en-GB" dirty="0">
                          <a:effectLst/>
                        </a:rPr>
                        <a:t>OCT</a:t>
                      </a:r>
                    </a:p>
                  </a:txBody>
                  <a:tcPr marL="0" marR="0" marT="0" marB="0" anchor="ctr"/>
                </a:tc>
                <a:tc>
                  <a:txBody>
                    <a:bodyPr/>
                    <a:lstStyle/>
                    <a:p>
                      <a:r>
                        <a:rPr lang="en-GB" dirty="0">
                          <a:effectLst/>
                        </a:rPr>
                        <a:t>NOV</a:t>
                      </a:r>
                    </a:p>
                  </a:txBody>
                  <a:tcPr marL="0" marR="0" marT="0" marB="0" anchor="ctr"/>
                </a:tc>
                <a:tc>
                  <a:txBody>
                    <a:bodyPr/>
                    <a:lstStyle/>
                    <a:p>
                      <a:r>
                        <a:rPr lang="en-GB" dirty="0">
                          <a:effectLst/>
                        </a:rPr>
                        <a:t>DEC</a:t>
                      </a:r>
                    </a:p>
                  </a:txBody>
                  <a:tcPr marL="0" marR="0" marT="0" marB="0" anchor="ctr"/>
                </a:tc>
                <a:tc>
                  <a:txBody>
                    <a:bodyPr/>
                    <a:lstStyle/>
                    <a:p>
                      <a:r>
                        <a:rPr lang="en-GB" dirty="0">
                          <a:effectLst/>
                        </a:rPr>
                        <a:t>Total</a:t>
                      </a:r>
                    </a:p>
                  </a:txBody>
                  <a:tcPr marL="0" marR="0" marT="0" marB="0" anchor="ctr"/>
                </a:tc>
                <a:extLst>
                  <a:ext uri="{0D108BD9-81ED-4DB2-BD59-A6C34878D82A}">
                    <a16:rowId xmlns:a16="http://schemas.microsoft.com/office/drawing/2014/main" val="3010071945"/>
                  </a:ext>
                </a:extLst>
              </a:tr>
              <a:tr h="548640">
                <a:tc>
                  <a:txBody>
                    <a:bodyPr/>
                    <a:lstStyle/>
                    <a:p>
                      <a:r>
                        <a:rPr lang="en-GB" dirty="0">
                          <a:effectLst/>
                        </a:rPr>
                        <a:t>01/07/2021</a:t>
                      </a:r>
                    </a:p>
                  </a:txBody>
                  <a:tcPr marL="0" marR="0" marT="0" marB="0" anchor="ctr"/>
                </a:tc>
                <a:tc>
                  <a:txBody>
                    <a:bodyPr/>
                    <a:lstStyle/>
                    <a:p>
                      <a:endParaRPr lang="en-GB">
                        <a:effectLst/>
                      </a:endParaRPr>
                    </a:p>
                  </a:txBody>
                  <a:tcPr marL="0" marR="0" marT="0" marB="0" anchor="ctr"/>
                </a:tc>
                <a:tc>
                  <a:txBody>
                    <a:bodyPr/>
                    <a:lstStyle/>
                    <a:p>
                      <a:r>
                        <a:rPr lang="en-GB" dirty="0">
                          <a:effectLst/>
                        </a:rPr>
                        <a:t>EST</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 Item EST</a:t>
                      </a:r>
                    </a:p>
                  </a:txBody>
                  <a:tcPr marL="0" marR="0" marT="0" marB="0" anchor="ctr"/>
                </a:tc>
                <a:extLst>
                  <a:ext uri="{0D108BD9-81ED-4DB2-BD59-A6C34878D82A}">
                    <a16:rowId xmlns:a16="http://schemas.microsoft.com/office/drawing/2014/main" val="623859060"/>
                  </a:ext>
                </a:extLst>
              </a:tr>
              <a:tr h="274320">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extLst>
                  <a:ext uri="{0D108BD9-81ED-4DB2-BD59-A6C34878D82A}">
                    <a16:rowId xmlns:a16="http://schemas.microsoft.com/office/drawing/2014/main" val="752665652"/>
                  </a:ext>
                </a:extLst>
              </a:tr>
              <a:tr h="500545">
                <a:tc>
                  <a:txBody>
                    <a:bodyPr/>
                    <a:lstStyle/>
                    <a:p>
                      <a:r>
                        <a:rPr lang="en-GB" dirty="0">
                          <a:effectLst/>
                        </a:rPr>
                        <a:t>Cash on Hand (beginning of month)</a:t>
                      </a:r>
                    </a:p>
                  </a:txBody>
                  <a:tcPr marL="0" marR="0" marT="0" marB="0" anchor="ctr"/>
                </a:tc>
                <a:tc>
                  <a:txBody>
                    <a:bodyPr/>
                    <a:lstStyle/>
                    <a:p>
                      <a:endParaRPr lang="en-GB">
                        <a:effectLst/>
                      </a:endParaRPr>
                    </a:p>
                  </a:txBody>
                  <a:tcPr marL="0" marR="0" marT="0" marB="0" anchor="ctr"/>
                </a:tc>
                <a:tc>
                  <a:txBody>
                    <a:bodyPr/>
                    <a:lstStyle/>
                    <a:p>
                      <a:r>
                        <a:rPr lang="en-GB" sz="1400" dirty="0"/>
                        <a:t>5,000 </a:t>
                      </a: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endParaRPr lang="en-GB" sz="1400" dirty="0">
                        <a:effectLst/>
                      </a:endParaRPr>
                    </a:p>
                  </a:txBody>
                  <a:tcPr marL="0" marR="0" marT="0" marB="0" anchor="ctr"/>
                </a:tc>
                <a:tc>
                  <a:txBody>
                    <a:bodyPr/>
                    <a:lstStyle/>
                    <a:p>
                      <a:r>
                        <a:rPr lang="en-GB" sz="1400" dirty="0"/>
                        <a:t>0 </a:t>
                      </a:r>
                    </a:p>
                  </a:txBody>
                  <a:tcPr marL="0" marR="0" marT="0" marB="0" anchor="ctr"/>
                </a:tc>
                <a:extLst>
                  <a:ext uri="{0D108BD9-81ED-4DB2-BD59-A6C34878D82A}">
                    <a16:rowId xmlns:a16="http://schemas.microsoft.com/office/drawing/2014/main" val="870755921"/>
                  </a:ext>
                </a:extLst>
              </a:tr>
              <a:tr h="250272">
                <a:tc>
                  <a:txBody>
                    <a:bodyPr/>
                    <a:lstStyle/>
                    <a:p>
                      <a:r>
                        <a:rPr lang="en-GB" dirty="0">
                          <a:effectLst/>
                        </a:rPr>
                        <a:t>Cash Receipts</a:t>
                      </a:r>
                    </a:p>
                  </a:txBody>
                  <a:tcPr marL="0" marR="0" marT="0" marB="0" anchor="ctr"/>
                </a:tc>
                <a:tc>
                  <a:txBody>
                    <a:bodyPr/>
                    <a:lstStyle/>
                    <a:p>
                      <a:endParaRPr lang="en-GB">
                        <a:effectLst/>
                      </a:endParaRPr>
                    </a:p>
                  </a:txBody>
                  <a:tcPr marL="0" marR="0" marT="0" marB="0" anchor="ctr"/>
                </a:tc>
                <a:tc gridSpan="7">
                  <a:txBody>
                    <a:bodyPr/>
                    <a:lstStyle/>
                    <a:p>
                      <a:endParaRPr lang="en-GB" sz="1400" dirty="0">
                        <a:effectLst/>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endParaRPr lang="en-GB" sz="1400" dirty="0">
                        <a:effectLst/>
                      </a:endParaRPr>
                    </a:p>
                  </a:txBody>
                  <a:tcPr marL="0" marR="0" marT="0" marB="0" anchor="ctr"/>
                </a:tc>
                <a:extLst>
                  <a:ext uri="{0D108BD9-81ED-4DB2-BD59-A6C34878D82A}">
                    <a16:rowId xmlns:a16="http://schemas.microsoft.com/office/drawing/2014/main" val="1317368326"/>
                  </a:ext>
                </a:extLst>
              </a:tr>
              <a:tr h="194655">
                <a:tc>
                  <a:txBody>
                    <a:bodyPr/>
                    <a:lstStyle/>
                    <a:p>
                      <a:r>
                        <a:rPr lang="en-GB" sz="1100" dirty="0">
                          <a:effectLst/>
                        </a:rPr>
                        <a:t>Cash Sales</a:t>
                      </a:r>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r>
                        <a:rPr lang="en-GB" sz="1400" dirty="0">
                          <a:effectLst/>
                        </a:rPr>
                        <a:t>500 </a:t>
                      </a:r>
                      <a:endParaRPr lang="en-GB" sz="1400" dirty="0">
                        <a:solidFill>
                          <a:srgbClr val="595959"/>
                        </a:solidFill>
                        <a:effectLst/>
                        <a:latin typeface="Calibri"/>
                      </a:endParaRPr>
                    </a:p>
                  </a:txBody>
                  <a:tcPr marL="0" marR="0" marT="0" marB="0" anchor="ctr"/>
                </a:tc>
                <a:tc>
                  <a:txBody>
                    <a:bodyPr/>
                    <a:lstStyle/>
                    <a:p>
                      <a:r>
                        <a:rPr lang="en-GB" sz="1400" dirty="0">
                          <a:effectLst/>
                        </a:rPr>
                        <a:t>370 </a:t>
                      </a:r>
                      <a:endParaRPr lang="en-GB" sz="1400" dirty="0">
                        <a:solidFill>
                          <a:srgbClr val="595959"/>
                        </a:solidFill>
                        <a:effectLst/>
                        <a:latin typeface="Calibri"/>
                      </a:endParaRPr>
                    </a:p>
                  </a:txBody>
                  <a:tcPr marL="0" marR="0" marT="0" marB="0" anchor="ctr"/>
                </a:tc>
                <a:tc>
                  <a:txBody>
                    <a:bodyPr/>
                    <a:lstStyle/>
                    <a:p>
                      <a:r>
                        <a:rPr lang="en-GB" sz="1400" dirty="0">
                          <a:effectLst/>
                        </a:rPr>
                        <a:t>95 </a:t>
                      </a:r>
                      <a:endParaRPr lang="en-GB" sz="1400" dirty="0">
                        <a:solidFill>
                          <a:srgbClr val="595959"/>
                        </a:solidFill>
                        <a:effectLst/>
                        <a:latin typeface="Calibri"/>
                      </a:endParaRPr>
                    </a:p>
                  </a:txBody>
                  <a:tcPr marL="0" marR="0" marT="0" marB="0" anchor="ctr"/>
                </a:tc>
                <a:tc>
                  <a:txBody>
                    <a:bodyPr/>
                    <a:lstStyle/>
                    <a:p>
                      <a:r>
                        <a:rPr lang="en-GB" sz="1400" dirty="0">
                          <a:effectLst/>
                        </a:rPr>
                        <a:t>40 </a:t>
                      </a:r>
                      <a:endParaRPr lang="en-GB" sz="1400" dirty="0">
                        <a:solidFill>
                          <a:srgbClr val="595959"/>
                        </a:solidFill>
                        <a:effectLst/>
                        <a:latin typeface="Calibri"/>
                      </a:endParaRPr>
                    </a:p>
                  </a:txBody>
                  <a:tcPr marL="0" marR="0" marT="0" marB="0" anchor="ctr"/>
                </a:tc>
                <a:tc>
                  <a:txBody>
                    <a:bodyPr/>
                    <a:lstStyle/>
                    <a:p>
                      <a:r>
                        <a:rPr lang="en-GB" sz="1400" dirty="0">
                          <a:effectLst/>
                        </a:rPr>
                        <a:t>93 </a:t>
                      </a:r>
                      <a:endParaRPr lang="en-GB" sz="1400" dirty="0">
                        <a:solidFill>
                          <a:srgbClr val="595959"/>
                        </a:solidFill>
                        <a:effectLst/>
                        <a:latin typeface="Calibri"/>
                      </a:endParaRPr>
                    </a:p>
                  </a:txBody>
                  <a:tcPr marL="0" marR="0" marT="0" marB="0" anchor="ctr"/>
                </a:tc>
                <a:tc>
                  <a:txBody>
                    <a:bodyPr/>
                    <a:lstStyle/>
                    <a:p>
                      <a:r>
                        <a:rPr lang="en-GB" sz="1400" dirty="0">
                          <a:effectLst/>
                        </a:rPr>
                        <a:t>700 </a:t>
                      </a:r>
                      <a:endParaRPr lang="en-GB" sz="1400" dirty="0">
                        <a:solidFill>
                          <a:srgbClr val="595959"/>
                        </a:solidFill>
                        <a:effectLst/>
                        <a:latin typeface="Calibri"/>
                      </a:endParaRPr>
                    </a:p>
                  </a:txBody>
                  <a:tcPr marL="0" marR="0" marT="0" marB="0" anchor="ctr"/>
                </a:tc>
                <a:tc>
                  <a:txBody>
                    <a:bodyPr/>
                    <a:lstStyle/>
                    <a:p>
                      <a:pPr algn="r"/>
                      <a:r>
                        <a:rPr lang="en-GB" sz="1400" dirty="0">
                          <a:effectLst/>
                        </a:rPr>
                        <a:t>1,798 </a:t>
                      </a:r>
                      <a:endParaRPr lang="en-GB" sz="1400" dirty="0">
                        <a:solidFill>
                          <a:srgbClr val="595959"/>
                        </a:solidFill>
                        <a:effectLst/>
                        <a:latin typeface="Calibri"/>
                      </a:endParaRPr>
                    </a:p>
                  </a:txBody>
                  <a:tcPr marL="0" marR="0" marT="0" marB="0" anchor="ctr"/>
                </a:tc>
                <a:extLst>
                  <a:ext uri="{0D108BD9-81ED-4DB2-BD59-A6C34878D82A}">
                    <a16:rowId xmlns:a16="http://schemas.microsoft.com/office/drawing/2014/main" val="3300457374"/>
                  </a:ext>
                </a:extLst>
              </a:tr>
              <a:tr h="194655">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pPr algn="r"/>
                      <a:endParaRPr lang="en-GB" sz="1400">
                        <a:solidFill>
                          <a:srgbClr val="595959"/>
                        </a:solidFill>
                        <a:effectLst/>
                        <a:latin typeface="Calibri"/>
                      </a:endParaRPr>
                    </a:p>
                  </a:txBody>
                  <a:tcPr marL="0" marR="0" marT="0" marB="0" anchor="ctr"/>
                </a:tc>
                <a:extLst>
                  <a:ext uri="{0D108BD9-81ED-4DB2-BD59-A6C34878D82A}">
                    <a16:rowId xmlns:a16="http://schemas.microsoft.com/office/drawing/2014/main" val="3859694037"/>
                  </a:ext>
                </a:extLst>
              </a:tr>
              <a:tr h="194655">
                <a:tc>
                  <a:txBody>
                    <a:bodyPr/>
                    <a:lstStyle/>
                    <a:p>
                      <a:r>
                        <a:rPr lang="en-GB" sz="1100" dirty="0">
                          <a:effectLst/>
                        </a:rPr>
                        <a:t>Loan/other cash injections</a:t>
                      </a:r>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400" dirty="0">
                        <a:solidFill>
                          <a:srgbClr val="595959"/>
                        </a:solidFill>
                        <a:effectLst/>
                        <a:latin typeface="Calibri"/>
                      </a:endParaRPr>
                    </a:p>
                  </a:txBody>
                  <a:tcPr marL="0" marR="0" marT="0" marB="0" anchor="ctr"/>
                </a:tc>
                <a:tc>
                  <a:txBody>
                    <a:bodyPr/>
                    <a:lstStyle/>
                    <a:p>
                      <a:r>
                        <a:rPr lang="en-GB" sz="1400" dirty="0">
                          <a:effectLst/>
                        </a:rPr>
                        <a:t>0 </a:t>
                      </a:r>
                      <a:endParaRPr lang="en-GB" sz="1400" dirty="0">
                        <a:solidFill>
                          <a:srgbClr val="595959"/>
                        </a:solidFill>
                        <a:effectLst/>
                        <a:latin typeface="Calibri"/>
                      </a:endParaRPr>
                    </a:p>
                  </a:txBody>
                  <a:tcPr marL="0" marR="0" marT="0" marB="0" anchor="ctr"/>
                </a:tc>
                <a:tc>
                  <a:txBody>
                    <a:bodyPr/>
                    <a:lstStyle/>
                    <a:p>
                      <a:r>
                        <a:rPr lang="en-GB" sz="1400" dirty="0">
                          <a:effectLst/>
                        </a:rPr>
                        <a:t>0 </a:t>
                      </a:r>
                      <a:endParaRPr lang="en-GB" sz="1400" dirty="0">
                        <a:solidFill>
                          <a:srgbClr val="595959"/>
                        </a:solidFill>
                        <a:effectLst/>
                        <a:latin typeface="Calibri"/>
                      </a:endParaRPr>
                    </a:p>
                  </a:txBody>
                  <a:tcPr marL="0" marR="0" marT="0" marB="0" anchor="ctr"/>
                </a:tc>
                <a:tc>
                  <a:txBody>
                    <a:bodyPr/>
                    <a:lstStyle/>
                    <a:p>
                      <a:r>
                        <a:rPr lang="en-GB" sz="1400" dirty="0">
                          <a:effectLst/>
                        </a:rPr>
                        <a:t>0 </a:t>
                      </a:r>
                      <a:endParaRPr lang="en-GB" sz="1400" dirty="0">
                        <a:solidFill>
                          <a:srgbClr val="595959"/>
                        </a:solidFill>
                        <a:effectLst/>
                        <a:latin typeface="Calibri"/>
                      </a:endParaRPr>
                    </a:p>
                  </a:txBody>
                  <a:tcPr marL="0" marR="0" marT="0" marB="0" anchor="ctr"/>
                </a:tc>
                <a:tc>
                  <a:txBody>
                    <a:bodyPr/>
                    <a:lstStyle/>
                    <a:p>
                      <a:r>
                        <a:rPr lang="en-GB" sz="1400" dirty="0">
                          <a:effectLst/>
                        </a:rPr>
                        <a:t>0 </a:t>
                      </a:r>
                      <a:endParaRPr lang="en-GB" sz="1400" dirty="0">
                        <a:solidFill>
                          <a:srgbClr val="595959"/>
                        </a:solidFill>
                        <a:effectLst/>
                        <a:latin typeface="Calibri"/>
                      </a:endParaRPr>
                    </a:p>
                  </a:txBody>
                  <a:tcPr marL="0" marR="0" marT="0" marB="0" anchor="ctr"/>
                </a:tc>
                <a:tc>
                  <a:txBody>
                    <a:bodyPr/>
                    <a:lstStyle/>
                    <a:p>
                      <a:r>
                        <a:rPr lang="en-GB" sz="1400" dirty="0">
                          <a:effectLst/>
                        </a:rPr>
                        <a:t>0 </a:t>
                      </a:r>
                      <a:endParaRPr lang="en-GB" sz="1400" dirty="0">
                        <a:solidFill>
                          <a:srgbClr val="595959"/>
                        </a:solidFill>
                        <a:effectLst/>
                        <a:latin typeface="Calibri"/>
                      </a:endParaRPr>
                    </a:p>
                  </a:txBody>
                  <a:tcPr marL="0" marR="0" marT="0" marB="0" anchor="ctr"/>
                </a:tc>
                <a:tc>
                  <a:txBody>
                    <a:bodyPr/>
                    <a:lstStyle/>
                    <a:p>
                      <a:r>
                        <a:rPr lang="en-GB" sz="1400" dirty="0">
                          <a:effectLst/>
                        </a:rPr>
                        <a:t>0 </a:t>
                      </a:r>
                      <a:endParaRPr lang="en-GB" sz="1400" dirty="0">
                        <a:solidFill>
                          <a:srgbClr val="595959"/>
                        </a:solidFill>
                        <a:effectLst/>
                        <a:latin typeface="Calibri"/>
                      </a:endParaRPr>
                    </a:p>
                  </a:txBody>
                  <a:tcPr marL="0" marR="0" marT="0" marB="0" anchor="ctr"/>
                </a:tc>
                <a:tc>
                  <a:txBody>
                    <a:bodyPr/>
                    <a:lstStyle/>
                    <a:p>
                      <a:pPr algn="r"/>
                      <a:r>
                        <a:rPr lang="en-GB" sz="1400" dirty="0">
                          <a:effectLst/>
                        </a:rPr>
                        <a:t>0 </a:t>
                      </a:r>
                      <a:endParaRPr lang="en-GB" sz="1400" dirty="0">
                        <a:solidFill>
                          <a:srgbClr val="595959"/>
                        </a:solidFill>
                        <a:effectLst/>
                        <a:latin typeface="Calibri"/>
                      </a:endParaRPr>
                    </a:p>
                  </a:txBody>
                  <a:tcPr marL="0" marR="0" marT="0" marB="0" anchor="ctr"/>
                </a:tc>
                <a:extLst>
                  <a:ext uri="{0D108BD9-81ED-4DB2-BD59-A6C34878D82A}">
                    <a16:rowId xmlns:a16="http://schemas.microsoft.com/office/drawing/2014/main" val="2173482352"/>
                  </a:ext>
                </a:extLst>
              </a:tr>
              <a:tr h="194655">
                <a:tc>
                  <a:txBody>
                    <a:bodyPr/>
                    <a:lstStyle/>
                    <a:p>
                      <a:r>
                        <a:rPr lang="en-GB" sz="1100" dirty="0">
                          <a:effectLst/>
                        </a:rPr>
                        <a:t>Total</a:t>
                      </a:r>
                      <a:endParaRPr lang="en-GB" sz="1100" dirty="0">
                        <a:effectLst/>
                        <a:latin typeface="Calibri" panose="020F0502020204030204" pitchFamily="34" charset="0"/>
                      </a:endParaRPr>
                    </a:p>
                  </a:txBody>
                  <a:tcPr marL="0" marR="0" marT="0" marB="0" anchor="ctr"/>
                </a:tc>
                <a:tc>
                  <a:txBody>
                    <a:bodyPr/>
                    <a:lstStyle/>
                    <a:p>
                      <a:endParaRPr lang="en-GB" sz="1100" dirty="0">
                        <a:solidFill>
                          <a:srgbClr val="262626"/>
                        </a:solidFill>
                        <a:effectLst/>
                        <a:latin typeface="Calibri" panose="020F0502020204030204" pitchFamily="34" charset="0"/>
                      </a:endParaRPr>
                    </a:p>
                  </a:txBody>
                  <a:tcPr marL="0" marR="0" marT="0" marB="0" anchor="ctr"/>
                </a:tc>
                <a:tc>
                  <a:txBody>
                    <a:bodyPr/>
                    <a:lstStyle/>
                    <a:p>
                      <a:pPr algn="r"/>
                      <a:r>
                        <a:rPr lang="en-GB" sz="1400" dirty="0">
                          <a:effectLst/>
                        </a:rPr>
                        <a:t>0 </a:t>
                      </a:r>
                      <a:endParaRPr lang="en-GB" sz="1400">
                        <a:solidFill>
                          <a:srgbClr val="262626"/>
                        </a:solidFill>
                        <a:effectLst/>
                        <a:latin typeface="Calibri"/>
                      </a:endParaRPr>
                    </a:p>
                  </a:txBody>
                  <a:tcPr marL="0" marR="0" marT="0" marB="0" anchor="ctr"/>
                </a:tc>
                <a:tc>
                  <a:txBody>
                    <a:bodyPr/>
                    <a:lstStyle/>
                    <a:p>
                      <a:pPr algn="r"/>
                      <a:r>
                        <a:rPr lang="en-GB" sz="1400" dirty="0">
                          <a:effectLst/>
                        </a:rPr>
                        <a:t>500 </a:t>
                      </a:r>
                      <a:endParaRPr lang="en-GB" sz="1400">
                        <a:solidFill>
                          <a:srgbClr val="262626"/>
                        </a:solidFill>
                        <a:effectLst/>
                        <a:latin typeface="Calibri"/>
                      </a:endParaRPr>
                    </a:p>
                  </a:txBody>
                  <a:tcPr marL="0" marR="0" marT="0" marB="0" anchor="ctr"/>
                </a:tc>
                <a:tc>
                  <a:txBody>
                    <a:bodyPr/>
                    <a:lstStyle/>
                    <a:p>
                      <a:pPr algn="r"/>
                      <a:r>
                        <a:rPr lang="en-GB" sz="1400" dirty="0">
                          <a:effectLst/>
                        </a:rPr>
                        <a:t>370 </a:t>
                      </a:r>
                      <a:endParaRPr lang="en-GB" sz="1400">
                        <a:solidFill>
                          <a:srgbClr val="262626"/>
                        </a:solidFill>
                        <a:effectLst/>
                        <a:latin typeface="Calibri"/>
                      </a:endParaRPr>
                    </a:p>
                  </a:txBody>
                  <a:tcPr marL="0" marR="0" marT="0" marB="0" anchor="ctr"/>
                </a:tc>
                <a:tc>
                  <a:txBody>
                    <a:bodyPr/>
                    <a:lstStyle/>
                    <a:p>
                      <a:pPr algn="r"/>
                      <a:r>
                        <a:rPr lang="en-GB" sz="1400" dirty="0">
                          <a:effectLst/>
                        </a:rPr>
                        <a:t>95 </a:t>
                      </a:r>
                      <a:endParaRPr lang="en-GB" sz="1400">
                        <a:solidFill>
                          <a:srgbClr val="262626"/>
                        </a:solidFill>
                        <a:effectLst/>
                        <a:latin typeface="Calibri"/>
                      </a:endParaRPr>
                    </a:p>
                  </a:txBody>
                  <a:tcPr marL="0" marR="0" marT="0" marB="0" anchor="ctr"/>
                </a:tc>
                <a:tc>
                  <a:txBody>
                    <a:bodyPr/>
                    <a:lstStyle/>
                    <a:p>
                      <a:pPr algn="r"/>
                      <a:r>
                        <a:rPr lang="en-GB" sz="1400" dirty="0">
                          <a:effectLst/>
                        </a:rPr>
                        <a:t>40 </a:t>
                      </a:r>
                      <a:endParaRPr lang="en-GB" sz="1400">
                        <a:solidFill>
                          <a:srgbClr val="262626"/>
                        </a:solidFill>
                        <a:effectLst/>
                        <a:latin typeface="Calibri"/>
                      </a:endParaRPr>
                    </a:p>
                  </a:txBody>
                  <a:tcPr marL="0" marR="0" marT="0" marB="0" anchor="ctr"/>
                </a:tc>
                <a:tc>
                  <a:txBody>
                    <a:bodyPr/>
                    <a:lstStyle/>
                    <a:p>
                      <a:pPr algn="r"/>
                      <a:r>
                        <a:rPr lang="en-GB" sz="1400" dirty="0">
                          <a:effectLst/>
                        </a:rPr>
                        <a:t>93 </a:t>
                      </a:r>
                      <a:endParaRPr lang="en-GB" sz="1400">
                        <a:solidFill>
                          <a:srgbClr val="262626"/>
                        </a:solidFill>
                        <a:effectLst/>
                        <a:latin typeface="Calibri"/>
                      </a:endParaRPr>
                    </a:p>
                  </a:txBody>
                  <a:tcPr marL="0" marR="0" marT="0" marB="0" anchor="ctr"/>
                </a:tc>
                <a:tc>
                  <a:txBody>
                    <a:bodyPr/>
                    <a:lstStyle/>
                    <a:p>
                      <a:pPr algn="r"/>
                      <a:r>
                        <a:rPr lang="en-GB" sz="1400" dirty="0">
                          <a:effectLst/>
                        </a:rPr>
                        <a:t>700 </a:t>
                      </a:r>
                      <a:endParaRPr lang="en-GB" sz="1400">
                        <a:solidFill>
                          <a:srgbClr val="262626"/>
                        </a:solidFill>
                        <a:effectLst/>
                        <a:latin typeface="Calibri"/>
                      </a:endParaRPr>
                    </a:p>
                  </a:txBody>
                  <a:tcPr marL="0" marR="0" marT="0" marB="0" anchor="ctr"/>
                </a:tc>
                <a:tc>
                  <a:txBody>
                    <a:bodyPr/>
                    <a:lstStyle/>
                    <a:p>
                      <a:pPr algn="r"/>
                      <a:r>
                        <a:rPr lang="en-GB" sz="1400" dirty="0">
                          <a:effectLst/>
                        </a:rPr>
                        <a:t>1,798 </a:t>
                      </a:r>
                      <a:endParaRPr lang="en-GB" sz="1400">
                        <a:solidFill>
                          <a:srgbClr val="262626"/>
                        </a:solidFill>
                        <a:effectLst/>
                        <a:latin typeface="Calibri"/>
                      </a:endParaRPr>
                    </a:p>
                  </a:txBody>
                  <a:tcPr marL="0" marR="0" marT="0" marB="0" anchor="ctr"/>
                </a:tc>
                <a:extLst>
                  <a:ext uri="{0D108BD9-81ED-4DB2-BD59-A6C34878D82A}">
                    <a16:rowId xmlns:a16="http://schemas.microsoft.com/office/drawing/2014/main" val="320213003"/>
                  </a:ext>
                </a:extLst>
              </a:tr>
              <a:tr h="500545">
                <a:tc>
                  <a:txBody>
                    <a:bodyPr/>
                    <a:lstStyle/>
                    <a:p>
                      <a:r>
                        <a:rPr lang="en-GB" dirty="0">
                          <a:effectLst/>
                        </a:rPr>
                        <a:t>Total Cash Available (before cash out)</a:t>
                      </a:r>
                    </a:p>
                  </a:txBody>
                  <a:tcPr marL="0" marR="0" marT="0" marB="0" anchor="ctr"/>
                </a:tc>
                <a:tc>
                  <a:txBody>
                    <a:bodyPr/>
                    <a:lstStyle/>
                    <a:p>
                      <a:endParaRPr lang="en-GB" dirty="0">
                        <a:effectLst/>
                      </a:endParaRPr>
                    </a:p>
                  </a:txBody>
                  <a:tcPr marL="0" marR="0" marT="0" marB="0" anchor="ctr"/>
                </a:tc>
                <a:tc>
                  <a:txBody>
                    <a:bodyPr/>
                    <a:lstStyle/>
                    <a:p>
                      <a:pPr algn="r"/>
                      <a:r>
                        <a:rPr lang="en-GB" sz="1400" dirty="0"/>
                        <a:t>5,000 </a:t>
                      </a:r>
                    </a:p>
                  </a:txBody>
                  <a:tcPr marL="0" marR="0" marT="0" marB="0" anchor="ctr"/>
                </a:tc>
                <a:tc>
                  <a:txBody>
                    <a:bodyPr/>
                    <a:lstStyle/>
                    <a:p>
                      <a:pPr algn="r"/>
                      <a:r>
                        <a:rPr lang="en-GB" sz="1400" dirty="0">
                          <a:effectLst/>
                        </a:rPr>
                        <a:t>500 </a:t>
                      </a:r>
                    </a:p>
                  </a:txBody>
                  <a:tcPr marL="0" marR="0" marT="0" marB="0" anchor="ctr"/>
                </a:tc>
                <a:tc>
                  <a:txBody>
                    <a:bodyPr/>
                    <a:lstStyle/>
                    <a:p>
                      <a:pPr algn="r"/>
                      <a:r>
                        <a:rPr lang="en-GB" sz="1400" dirty="0">
                          <a:effectLst/>
                        </a:rPr>
                        <a:t>370 </a:t>
                      </a:r>
                    </a:p>
                  </a:txBody>
                  <a:tcPr marL="0" marR="0" marT="0" marB="0" anchor="ctr"/>
                </a:tc>
                <a:tc>
                  <a:txBody>
                    <a:bodyPr/>
                    <a:lstStyle/>
                    <a:p>
                      <a:pPr algn="r"/>
                      <a:r>
                        <a:rPr lang="en-GB" sz="1400" dirty="0">
                          <a:effectLst/>
                        </a:rPr>
                        <a:t>95 </a:t>
                      </a:r>
                    </a:p>
                  </a:txBody>
                  <a:tcPr marL="0" marR="0" marT="0" marB="0" anchor="ctr"/>
                </a:tc>
                <a:tc>
                  <a:txBody>
                    <a:bodyPr/>
                    <a:lstStyle/>
                    <a:p>
                      <a:pPr algn="r"/>
                      <a:r>
                        <a:rPr lang="en-GB" sz="1400" dirty="0">
                          <a:effectLst/>
                        </a:rPr>
                        <a:t>40 </a:t>
                      </a:r>
                    </a:p>
                  </a:txBody>
                  <a:tcPr marL="0" marR="0" marT="0" marB="0" anchor="ctr"/>
                </a:tc>
                <a:tc>
                  <a:txBody>
                    <a:bodyPr/>
                    <a:lstStyle/>
                    <a:p>
                      <a:pPr algn="r"/>
                      <a:r>
                        <a:rPr lang="en-GB" sz="1400" dirty="0">
                          <a:effectLst/>
                        </a:rPr>
                        <a:t>93 </a:t>
                      </a:r>
                    </a:p>
                  </a:txBody>
                  <a:tcPr marL="0" marR="0" marT="0" marB="0" anchor="ctr"/>
                </a:tc>
                <a:tc>
                  <a:txBody>
                    <a:bodyPr/>
                    <a:lstStyle/>
                    <a:p>
                      <a:pPr algn="r"/>
                      <a:r>
                        <a:rPr lang="en-GB" sz="1400" dirty="0">
                          <a:effectLst/>
                        </a:rPr>
                        <a:t>700 </a:t>
                      </a:r>
                    </a:p>
                  </a:txBody>
                  <a:tcPr marL="0" marR="0" marT="0" marB="0" anchor="ctr"/>
                </a:tc>
                <a:tc>
                  <a:txBody>
                    <a:bodyPr/>
                    <a:lstStyle/>
                    <a:p>
                      <a:pPr algn="r"/>
                      <a:r>
                        <a:rPr lang="en-GB" sz="1400" dirty="0"/>
                        <a:t>1,798 </a:t>
                      </a:r>
                    </a:p>
                  </a:txBody>
                  <a:tcPr marL="0" marR="0" marT="0" marB="0" anchor="ctr"/>
                </a:tc>
                <a:extLst>
                  <a:ext uri="{0D108BD9-81ED-4DB2-BD59-A6C34878D82A}">
                    <a16:rowId xmlns:a16="http://schemas.microsoft.com/office/drawing/2014/main" val="3079228414"/>
                  </a:ext>
                </a:extLst>
              </a:tr>
              <a:tr h="250272">
                <a:tc>
                  <a:txBody>
                    <a:bodyPr/>
                    <a:lstStyle/>
                    <a:p>
                      <a:endParaRPr lang="en-GB">
                        <a:effectLst/>
                      </a:endParaRPr>
                    </a:p>
                  </a:txBody>
                  <a:tcPr marL="0" marR="0" marT="0" marB="0" anchor="ctr"/>
                </a:tc>
                <a:tc>
                  <a:txBody>
                    <a:bodyPr/>
                    <a:lstStyle/>
                    <a:p>
                      <a:endParaRPr lang="en-GB"/>
                    </a:p>
                  </a:txBody>
                  <a:tcPr marL="0" marR="0" marT="0" marB="0" anchor="ctr"/>
                </a:tc>
                <a:tc gridSpan="7">
                  <a:txBody>
                    <a:bodyPr/>
                    <a:lstStyle/>
                    <a:p>
                      <a:endParaRPr lang="en-GB" sz="1400" dirty="0"/>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endParaRPr lang="en-GB" sz="1400" dirty="0">
                        <a:effectLst/>
                      </a:endParaRPr>
                    </a:p>
                  </a:txBody>
                  <a:tcPr marL="0" marR="0" marT="0" marB="0" anchor="ctr"/>
                </a:tc>
                <a:extLst>
                  <a:ext uri="{0D108BD9-81ED-4DB2-BD59-A6C34878D82A}">
                    <a16:rowId xmlns:a16="http://schemas.microsoft.com/office/drawing/2014/main" val="1949034482"/>
                  </a:ext>
                </a:extLst>
              </a:tr>
              <a:tr h="500545">
                <a:tc>
                  <a:txBody>
                    <a:bodyPr/>
                    <a:lstStyle/>
                    <a:p>
                      <a:r>
                        <a:rPr lang="en-GB" dirty="0">
                          <a:effectLst/>
                        </a:rPr>
                        <a:t>Cash Position (end of month)</a:t>
                      </a:r>
                    </a:p>
                  </a:txBody>
                  <a:tcPr marL="0" marR="0" marT="0" marB="0" anchor="ctr"/>
                </a:tc>
                <a:tc>
                  <a:txBody>
                    <a:bodyPr/>
                    <a:lstStyle/>
                    <a:p>
                      <a:endParaRPr lang="en-GB" dirty="0">
                        <a:effectLst/>
                      </a:endParaRPr>
                    </a:p>
                  </a:txBody>
                  <a:tcPr marL="0" marR="0" marT="0" marB="0" anchor="ctr"/>
                </a:tc>
                <a:tc>
                  <a:txBody>
                    <a:bodyPr/>
                    <a:lstStyle/>
                    <a:p>
                      <a:pPr algn="r"/>
                      <a:r>
                        <a:rPr lang="en-GB" sz="1400" dirty="0"/>
                        <a:t>5,000 </a:t>
                      </a:r>
                    </a:p>
                  </a:txBody>
                  <a:tcPr marL="0" marR="0" marT="0" marB="0" anchor="ctr"/>
                </a:tc>
                <a:tc>
                  <a:txBody>
                    <a:bodyPr/>
                    <a:lstStyle/>
                    <a:p>
                      <a:endParaRPr lang="en-GB" sz="1400" dirty="0">
                        <a:effectLst/>
                      </a:endParaRPr>
                    </a:p>
                  </a:txBody>
                  <a:tcPr marL="0" marR="0" marT="0" marB="0" anchor="ctr"/>
                </a:tc>
                <a:tc>
                  <a:txBody>
                    <a:bodyPr/>
                    <a:lstStyle/>
                    <a:p>
                      <a:pPr algn="r"/>
                      <a:r>
                        <a:rPr lang="en-GB" sz="1400" dirty="0">
                          <a:effectLst/>
                        </a:rPr>
                        <a:t>-167 </a:t>
                      </a:r>
                      <a:endParaRPr lang="en-GB" sz="1400">
                        <a:solidFill>
                          <a:srgbClr val="FF0000"/>
                        </a:solidFill>
                        <a:effectLst/>
                        <a:latin typeface="Calibri"/>
                      </a:endParaRPr>
                    </a:p>
                  </a:txBody>
                  <a:tcPr marL="0" marR="0" marT="0" marB="0" anchor="ctr"/>
                </a:tc>
                <a:tc>
                  <a:txBody>
                    <a:bodyPr/>
                    <a:lstStyle/>
                    <a:p>
                      <a:pPr algn="r"/>
                      <a:r>
                        <a:rPr lang="en-GB" sz="1400" dirty="0">
                          <a:effectLst/>
                        </a:rPr>
                        <a:t>16 </a:t>
                      </a:r>
                    </a:p>
                  </a:txBody>
                  <a:tcPr marL="0" marR="0" marT="0" marB="0" anchor="ctr"/>
                </a:tc>
                <a:tc>
                  <a:txBody>
                    <a:bodyPr/>
                    <a:lstStyle/>
                    <a:p>
                      <a:pPr algn="r"/>
                      <a:r>
                        <a:rPr lang="en-GB" sz="1400" dirty="0">
                          <a:effectLst/>
                        </a:rPr>
                        <a:t>-24 </a:t>
                      </a:r>
                      <a:endParaRPr lang="en-GB" sz="1400">
                        <a:solidFill>
                          <a:srgbClr val="FF0000"/>
                        </a:solidFill>
                        <a:effectLst/>
                        <a:latin typeface="Calibri"/>
                      </a:endParaRPr>
                    </a:p>
                  </a:txBody>
                  <a:tcPr marL="0" marR="0" marT="0" marB="0" anchor="ctr"/>
                </a:tc>
                <a:tc>
                  <a:txBody>
                    <a:bodyPr/>
                    <a:lstStyle/>
                    <a:p>
                      <a:pPr algn="r"/>
                      <a:r>
                        <a:rPr lang="en-GB" sz="1400" dirty="0">
                          <a:effectLst/>
                        </a:rPr>
                        <a:t>-228 </a:t>
                      </a:r>
                      <a:endParaRPr lang="en-GB" sz="1400">
                        <a:solidFill>
                          <a:srgbClr val="FF0000"/>
                        </a:solidFill>
                        <a:effectLst/>
                        <a:latin typeface="Calibri"/>
                      </a:endParaRPr>
                    </a:p>
                  </a:txBody>
                  <a:tcPr marL="0" marR="0" marT="0" marB="0" anchor="ctr"/>
                </a:tc>
                <a:tc>
                  <a:txBody>
                    <a:bodyPr/>
                    <a:lstStyle/>
                    <a:p>
                      <a:pPr algn="r"/>
                      <a:r>
                        <a:rPr lang="en-GB" sz="1400" dirty="0">
                          <a:effectLst/>
                        </a:rPr>
                        <a:t>-68 </a:t>
                      </a:r>
                      <a:endParaRPr lang="en-GB" sz="1400">
                        <a:solidFill>
                          <a:srgbClr val="FF0000"/>
                        </a:solidFill>
                        <a:effectLst/>
                        <a:latin typeface="Calibri"/>
                      </a:endParaRPr>
                    </a:p>
                  </a:txBody>
                  <a:tcPr marL="0" marR="0" marT="0" marB="0" anchor="ctr"/>
                </a:tc>
                <a:tc>
                  <a:txBody>
                    <a:bodyPr/>
                    <a:lstStyle/>
                    <a:p>
                      <a:pPr algn="r"/>
                      <a:r>
                        <a:rPr lang="en-GB" sz="1400" dirty="0">
                          <a:effectLst/>
                        </a:rPr>
                        <a:t>-1,011 </a:t>
                      </a:r>
                      <a:endParaRPr lang="en-GB" sz="1400">
                        <a:solidFill>
                          <a:srgbClr val="FF0000"/>
                        </a:solidFill>
                        <a:effectLst/>
                        <a:latin typeface="Calibri"/>
                      </a:endParaRPr>
                    </a:p>
                  </a:txBody>
                  <a:tcPr marL="0" marR="0" marT="0" marB="0" anchor="ctr"/>
                </a:tc>
                <a:extLst>
                  <a:ext uri="{0D108BD9-81ED-4DB2-BD59-A6C34878D82A}">
                    <a16:rowId xmlns:a16="http://schemas.microsoft.com/office/drawing/2014/main" val="2433040286"/>
                  </a:ext>
                </a:extLst>
              </a:tr>
            </a:tbl>
          </a:graphicData>
        </a:graphic>
      </p:graphicFrame>
    </p:spTree>
    <p:extLst>
      <p:ext uri="{BB962C8B-B14F-4D97-AF65-F5344CB8AC3E}">
        <p14:creationId xmlns:p14="http://schemas.microsoft.com/office/powerpoint/2010/main" val="4165871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9701FB64-15AE-4012-B839-47BD35C31B3E}"/>
              </a:ext>
            </a:extLst>
          </p:cNvPr>
          <p:cNvSpPr>
            <a:spLocks noGrp="1"/>
          </p:cNvSpPr>
          <p:nvPr>
            <p:ph type="title"/>
          </p:nvPr>
        </p:nvSpPr>
        <p:spPr>
          <a:xfrm>
            <a:off x="457200" y="274638"/>
            <a:ext cx="8229600" cy="617646"/>
          </a:xfrm>
        </p:spPr>
        <p:txBody>
          <a:bodyPr/>
          <a:lstStyle/>
          <a:p>
            <a:r>
              <a:rPr lang="en-US" altLang="en-US">
                <a:ea typeface="ＭＳ Ｐゴシック" panose="020B0600070205080204" pitchFamily="34" charset="-128"/>
              </a:rPr>
              <a:t>Cash Flow Statement</a:t>
            </a:r>
          </a:p>
        </p:txBody>
      </p:sp>
      <p:sp>
        <p:nvSpPr>
          <p:cNvPr id="34819" name="Date Placeholder 3">
            <a:extLst>
              <a:ext uri="{FF2B5EF4-FFF2-40B4-BE49-F238E27FC236}">
                <a16:creationId xmlns:a16="http://schemas.microsoft.com/office/drawing/2014/main" id="{96EE7FFA-ABDD-4A56-A24B-B7E60FBE8C7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266E1515-69BD-442C-8B0B-724A38F6C125}"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graphicFrame>
        <p:nvGraphicFramePr>
          <p:cNvPr id="3" name="Table 2">
            <a:extLst>
              <a:ext uri="{FF2B5EF4-FFF2-40B4-BE49-F238E27FC236}">
                <a16:creationId xmlns:a16="http://schemas.microsoft.com/office/drawing/2014/main" id="{65767A34-85CA-4704-9CEF-71D1C83EB032}"/>
              </a:ext>
            </a:extLst>
          </p:cNvPr>
          <p:cNvGraphicFramePr>
            <a:graphicFrameLocks noGrp="1"/>
          </p:cNvGraphicFramePr>
          <p:nvPr>
            <p:extLst>
              <p:ext uri="{D42A27DB-BD31-4B8C-83A1-F6EECF244321}">
                <p14:modId xmlns:p14="http://schemas.microsoft.com/office/powerpoint/2010/main" val="1646222312"/>
              </p:ext>
            </p:extLst>
          </p:nvPr>
        </p:nvGraphicFramePr>
        <p:xfrm>
          <a:off x="632603" y="1164566"/>
          <a:ext cx="8205924" cy="3794514"/>
        </p:xfrm>
        <a:graphic>
          <a:graphicData uri="http://schemas.openxmlformats.org/drawingml/2006/table">
            <a:tbl>
              <a:tblPr firstRow="1" bandRow="1">
                <a:tableStyleId>{5C22544A-7EE6-4342-B048-85BDC9FD1C3A}</a:tableStyleId>
              </a:tblPr>
              <a:tblGrid>
                <a:gridCol w="2155798">
                  <a:extLst>
                    <a:ext uri="{9D8B030D-6E8A-4147-A177-3AD203B41FA5}">
                      <a16:colId xmlns:a16="http://schemas.microsoft.com/office/drawing/2014/main" val="661477911"/>
                    </a:ext>
                  </a:extLst>
                </a:gridCol>
                <a:gridCol w="27604">
                  <a:extLst>
                    <a:ext uri="{9D8B030D-6E8A-4147-A177-3AD203B41FA5}">
                      <a16:colId xmlns:a16="http://schemas.microsoft.com/office/drawing/2014/main" val="2212211215"/>
                    </a:ext>
                  </a:extLst>
                </a:gridCol>
                <a:gridCol w="1026906">
                  <a:extLst>
                    <a:ext uri="{9D8B030D-6E8A-4147-A177-3AD203B41FA5}">
                      <a16:colId xmlns:a16="http://schemas.microsoft.com/office/drawing/2014/main" val="3452216900"/>
                    </a:ext>
                  </a:extLst>
                </a:gridCol>
                <a:gridCol w="728770">
                  <a:extLst>
                    <a:ext uri="{9D8B030D-6E8A-4147-A177-3AD203B41FA5}">
                      <a16:colId xmlns:a16="http://schemas.microsoft.com/office/drawing/2014/main" val="2985418376"/>
                    </a:ext>
                  </a:extLst>
                </a:gridCol>
                <a:gridCol w="452352">
                  <a:extLst>
                    <a:ext uri="{9D8B030D-6E8A-4147-A177-3AD203B41FA5}">
                      <a16:colId xmlns:a16="http://schemas.microsoft.com/office/drawing/2014/main" val="31588326"/>
                    </a:ext>
                  </a:extLst>
                </a:gridCol>
                <a:gridCol w="741410">
                  <a:extLst>
                    <a:ext uri="{9D8B030D-6E8A-4147-A177-3AD203B41FA5}">
                      <a16:colId xmlns:a16="http://schemas.microsoft.com/office/drawing/2014/main" val="3131771565"/>
                    </a:ext>
                  </a:extLst>
                </a:gridCol>
                <a:gridCol w="741410">
                  <a:extLst>
                    <a:ext uri="{9D8B030D-6E8A-4147-A177-3AD203B41FA5}">
                      <a16:colId xmlns:a16="http://schemas.microsoft.com/office/drawing/2014/main" val="3877211611"/>
                    </a:ext>
                  </a:extLst>
                </a:gridCol>
                <a:gridCol w="741410">
                  <a:extLst>
                    <a:ext uri="{9D8B030D-6E8A-4147-A177-3AD203B41FA5}">
                      <a16:colId xmlns:a16="http://schemas.microsoft.com/office/drawing/2014/main" val="3240015586"/>
                    </a:ext>
                  </a:extLst>
                </a:gridCol>
                <a:gridCol w="866798">
                  <a:extLst>
                    <a:ext uri="{9D8B030D-6E8A-4147-A177-3AD203B41FA5}">
                      <a16:colId xmlns:a16="http://schemas.microsoft.com/office/drawing/2014/main" val="2987871707"/>
                    </a:ext>
                  </a:extLst>
                </a:gridCol>
                <a:gridCol w="40241">
                  <a:extLst>
                    <a:ext uri="{9D8B030D-6E8A-4147-A177-3AD203B41FA5}">
                      <a16:colId xmlns:a16="http://schemas.microsoft.com/office/drawing/2014/main" val="947889889"/>
                    </a:ext>
                  </a:extLst>
                </a:gridCol>
                <a:gridCol w="44472">
                  <a:extLst>
                    <a:ext uri="{9D8B030D-6E8A-4147-A177-3AD203B41FA5}">
                      <a16:colId xmlns:a16="http://schemas.microsoft.com/office/drawing/2014/main" val="3457668887"/>
                    </a:ext>
                  </a:extLst>
                </a:gridCol>
                <a:gridCol w="638753">
                  <a:extLst>
                    <a:ext uri="{9D8B030D-6E8A-4147-A177-3AD203B41FA5}">
                      <a16:colId xmlns:a16="http://schemas.microsoft.com/office/drawing/2014/main" val="3644380033"/>
                    </a:ext>
                  </a:extLst>
                </a:gridCol>
              </a:tblGrid>
              <a:tr h="753424">
                <a:tc>
                  <a:txBody>
                    <a:bodyPr/>
                    <a:lstStyle/>
                    <a:p>
                      <a:r>
                        <a:rPr lang="en-GB" dirty="0">
                          <a:effectLst/>
                        </a:rPr>
                        <a:t>Fiscal year begins:</a:t>
                      </a:r>
                    </a:p>
                  </a:txBody>
                  <a:tcPr marL="0" marR="0" marT="0" marB="0" anchor="ctr"/>
                </a:tc>
                <a:tc>
                  <a:txBody>
                    <a:bodyPr/>
                    <a:lstStyle/>
                    <a:p>
                      <a:endParaRPr lang="en-GB">
                        <a:effectLst/>
                      </a:endParaRPr>
                    </a:p>
                  </a:txBody>
                  <a:tcPr marL="0" marR="0" marT="0" marB="0" anchor="ctr"/>
                </a:tc>
                <a:tc>
                  <a:txBody>
                    <a:bodyPr/>
                    <a:lstStyle/>
                    <a:p>
                      <a:r>
                        <a:rPr lang="en-GB" dirty="0">
                          <a:effectLst/>
                        </a:rPr>
                        <a:t>(Pre) Start-up</a:t>
                      </a:r>
                    </a:p>
                  </a:txBody>
                  <a:tcPr marL="0" marR="0" marT="0" marB="0" anchor="ctr"/>
                </a:tc>
                <a:tc>
                  <a:txBody>
                    <a:bodyPr/>
                    <a:lstStyle/>
                    <a:p>
                      <a:r>
                        <a:rPr lang="en-GB" dirty="0">
                          <a:effectLst/>
                        </a:rPr>
                        <a:t>JUL</a:t>
                      </a:r>
                    </a:p>
                  </a:txBody>
                  <a:tcPr marL="0" marR="0" marT="0" marB="0" anchor="ctr"/>
                </a:tc>
                <a:tc>
                  <a:txBody>
                    <a:bodyPr/>
                    <a:lstStyle/>
                    <a:p>
                      <a:r>
                        <a:rPr lang="en-GB" dirty="0">
                          <a:effectLst/>
                        </a:rPr>
                        <a:t>AUG</a:t>
                      </a:r>
                    </a:p>
                  </a:txBody>
                  <a:tcPr marL="0" marR="0" marT="0" marB="0" anchor="ctr"/>
                </a:tc>
                <a:tc>
                  <a:txBody>
                    <a:bodyPr/>
                    <a:lstStyle/>
                    <a:p>
                      <a:r>
                        <a:rPr lang="en-GB" dirty="0">
                          <a:effectLst/>
                        </a:rPr>
                        <a:t>SEP</a:t>
                      </a:r>
                    </a:p>
                  </a:txBody>
                  <a:tcPr marL="0" marR="0" marT="0" marB="0" anchor="ctr"/>
                </a:tc>
                <a:tc>
                  <a:txBody>
                    <a:bodyPr/>
                    <a:lstStyle/>
                    <a:p>
                      <a:r>
                        <a:rPr lang="en-GB" dirty="0">
                          <a:effectLst/>
                        </a:rPr>
                        <a:t>OCT</a:t>
                      </a:r>
                    </a:p>
                  </a:txBody>
                  <a:tcPr marL="0" marR="0" marT="0" marB="0" anchor="ctr"/>
                </a:tc>
                <a:tc>
                  <a:txBody>
                    <a:bodyPr/>
                    <a:lstStyle/>
                    <a:p>
                      <a:r>
                        <a:rPr lang="en-GB" dirty="0">
                          <a:effectLst/>
                        </a:rPr>
                        <a:t>NOV</a:t>
                      </a:r>
                    </a:p>
                  </a:txBody>
                  <a:tcPr marL="0" marR="0" marT="0" marB="0" anchor="ctr"/>
                </a:tc>
                <a:tc>
                  <a:txBody>
                    <a:bodyPr/>
                    <a:lstStyle/>
                    <a:p>
                      <a:r>
                        <a:rPr lang="en-GB" dirty="0">
                          <a:effectLst/>
                        </a:rPr>
                        <a:t>DEC</a:t>
                      </a:r>
                    </a:p>
                  </a:txBody>
                  <a:tcPr marL="0" marR="0" marT="0" marB="0" anchor="ctr"/>
                </a:tc>
                <a:tc>
                  <a:txBody>
                    <a:bodyPr/>
                    <a:lstStyle/>
                    <a:p>
                      <a:endParaRPr lang="en-GB" dirty="0">
                        <a:effectLst/>
                      </a:endParaRPr>
                    </a:p>
                  </a:txBody>
                  <a:tcPr marL="0" marR="0" marT="0" marB="0" anchor="ctr"/>
                </a:tc>
                <a:tc>
                  <a:txBody>
                    <a:bodyPr/>
                    <a:lstStyle/>
                    <a:p>
                      <a:endParaRPr lang="en-GB" dirty="0">
                        <a:effectLst/>
                      </a:endParaRPr>
                    </a:p>
                  </a:txBody>
                  <a:tcPr marL="0" marR="0" marT="0" marB="0" anchor="ctr"/>
                </a:tc>
                <a:tc>
                  <a:txBody>
                    <a:bodyPr/>
                    <a:lstStyle/>
                    <a:p>
                      <a:r>
                        <a:rPr lang="en-GB" dirty="0">
                          <a:effectLst/>
                        </a:rPr>
                        <a:t>Total</a:t>
                      </a:r>
                    </a:p>
                  </a:txBody>
                  <a:tcPr marL="0" marR="0" marT="0" marB="0" anchor="ctr"/>
                </a:tc>
                <a:extLst>
                  <a:ext uri="{0D108BD9-81ED-4DB2-BD59-A6C34878D82A}">
                    <a16:rowId xmlns:a16="http://schemas.microsoft.com/office/drawing/2014/main" val="1277855524"/>
                  </a:ext>
                </a:extLst>
              </a:tr>
              <a:tr h="767123">
                <a:tc>
                  <a:txBody>
                    <a:bodyPr/>
                    <a:lstStyle/>
                    <a:p>
                      <a:r>
                        <a:rPr lang="en-GB" dirty="0">
                          <a:effectLst/>
                        </a:rPr>
                        <a:t>01/07/2021</a:t>
                      </a:r>
                    </a:p>
                  </a:txBody>
                  <a:tcPr marL="0" marR="0" marT="0" marB="0" anchor="ctr"/>
                </a:tc>
                <a:tc>
                  <a:txBody>
                    <a:bodyPr/>
                    <a:lstStyle/>
                    <a:p>
                      <a:endParaRPr lang="en-GB">
                        <a:effectLst/>
                      </a:endParaRPr>
                    </a:p>
                  </a:txBody>
                  <a:tcPr marL="0" marR="0" marT="0" marB="0" anchor="ctr"/>
                </a:tc>
                <a:tc>
                  <a:txBody>
                    <a:bodyPr/>
                    <a:lstStyle/>
                    <a:p>
                      <a:r>
                        <a:rPr lang="en-GB" dirty="0">
                          <a:effectLst/>
                        </a:rPr>
                        <a:t>EST</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r>
                        <a:rPr lang="en-GB" dirty="0">
                          <a:effectLst/>
                        </a:rPr>
                        <a:t>01</a:t>
                      </a:r>
                    </a:p>
                  </a:txBody>
                  <a:tcPr marL="0" marR="0" marT="0" marB="0" anchor="ctr"/>
                </a:tc>
                <a:tc>
                  <a:txBody>
                    <a:bodyPr/>
                    <a:lstStyle/>
                    <a:p>
                      <a:endParaRPr lang="en-GB" dirty="0">
                        <a:effectLst/>
                      </a:endParaRPr>
                    </a:p>
                  </a:txBody>
                  <a:tcPr marL="0" marR="0" marT="0" marB="0" anchor="ctr"/>
                </a:tc>
                <a:tc>
                  <a:txBody>
                    <a:bodyPr/>
                    <a:lstStyle/>
                    <a:p>
                      <a:endParaRPr lang="en-GB" dirty="0">
                        <a:effectLst/>
                      </a:endParaRPr>
                    </a:p>
                  </a:txBody>
                  <a:tcPr marL="0" marR="0" marT="0" marB="0" anchor="ctr"/>
                </a:tc>
                <a:tc>
                  <a:txBody>
                    <a:bodyPr/>
                    <a:lstStyle/>
                    <a:p>
                      <a:r>
                        <a:rPr lang="en-GB" dirty="0">
                          <a:effectLst/>
                        </a:rPr>
                        <a:t>Item EST</a:t>
                      </a:r>
                    </a:p>
                  </a:txBody>
                  <a:tcPr marL="0" marR="0" marT="0" marB="0" anchor="ctr"/>
                </a:tc>
                <a:extLst>
                  <a:ext uri="{0D108BD9-81ED-4DB2-BD59-A6C34878D82A}">
                    <a16:rowId xmlns:a16="http://schemas.microsoft.com/office/drawing/2014/main" val="237911499"/>
                  </a:ext>
                </a:extLst>
              </a:tr>
              <a:tr h="465752">
                <a:tc>
                  <a:txBody>
                    <a:bodyPr/>
                    <a:lstStyle/>
                    <a:p>
                      <a:r>
                        <a:rPr lang="en-GB" dirty="0">
                          <a:effectLst/>
                        </a:rPr>
                        <a:t>Cash Paid Out</a:t>
                      </a:r>
                    </a:p>
                  </a:txBody>
                  <a:tcPr marL="0" marR="0" marT="0" marB="0" anchor="ctr"/>
                </a:tc>
                <a:tc>
                  <a:txBody>
                    <a:bodyPr/>
                    <a:lstStyle/>
                    <a:p>
                      <a:endParaRPr lang="en-GB" dirty="0">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dirty="0">
                        <a:effectLst/>
                      </a:endParaRPr>
                    </a:p>
                  </a:txBody>
                  <a:tcPr marL="0" marR="0" marT="0" marB="0" anchor="ctr"/>
                </a:tc>
                <a:tc>
                  <a:txBody>
                    <a:bodyPr/>
                    <a:lstStyle/>
                    <a:p>
                      <a:endParaRPr lang="en-GB">
                        <a:effectLst/>
                      </a:endParaRPr>
                    </a:p>
                  </a:txBody>
                  <a:tcPr marL="0" marR="0" marT="0" marB="0" anchor="ctr"/>
                </a:tc>
                <a:extLst>
                  <a:ext uri="{0D108BD9-81ED-4DB2-BD59-A6C34878D82A}">
                    <a16:rowId xmlns:a16="http://schemas.microsoft.com/office/drawing/2014/main" val="3472200128"/>
                  </a:ext>
                </a:extLst>
              </a:tr>
              <a:tr h="328766">
                <a:tc>
                  <a:txBody>
                    <a:bodyPr/>
                    <a:lstStyle/>
                    <a:p>
                      <a:r>
                        <a:rPr lang="en-GB" sz="1100" dirty="0">
                          <a:effectLst/>
                        </a:rPr>
                        <a:t>Purchases (merchandise)</a:t>
                      </a:r>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1,000 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250 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229 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344 </a:t>
                      </a:r>
                      <a:endParaRPr lang="en-GB" sz="110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endParaRPr lang="en-GB" sz="1000" dirty="0">
                        <a:solidFill>
                          <a:srgbClr val="808080"/>
                        </a:solidFill>
                        <a:effectLst/>
                        <a:latin typeface="Calibri" panose="020F0502020204030204" pitchFamily="34" charset="0"/>
                      </a:endParaRPr>
                    </a:p>
                  </a:txBody>
                  <a:tcPr marL="0" marR="0" marT="0" marB="0" anchor="ctr"/>
                </a:tc>
                <a:tc>
                  <a:txBody>
                    <a:bodyPr/>
                    <a:lstStyle/>
                    <a:p>
                      <a:pPr algn="r"/>
                      <a:r>
                        <a:rPr lang="en-GB" sz="1100" dirty="0">
                          <a:effectLst/>
                        </a:rPr>
                        <a:t>1,823 </a:t>
                      </a:r>
                      <a:endParaRPr lang="en-GB" sz="1100">
                        <a:solidFill>
                          <a:srgbClr val="595959"/>
                        </a:solidFill>
                        <a:effectLst/>
                        <a:latin typeface="Calibri" panose="020F0502020204030204" pitchFamily="34" charset="0"/>
                      </a:endParaRPr>
                    </a:p>
                  </a:txBody>
                  <a:tcPr marL="0" marR="0" marT="0" marB="0" anchor="ctr"/>
                </a:tc>
                <a:extLst>
                  <a:ext uri="{0D108BD9-81ED-4DB2-BD59-A6C34878D82A}">
                    <a16:rowId xmlns:a16="http://schemas.microsoft.com/office/drawing/2014/main" val="1368169960"/>
                  </a:ext>
                </a:extLst>
              </a:tr>
              <a:tr h="287671">
                <a:tc>
                  <a:txBody>
                    <a:bodyPr/>
                    <a:lstStyle/>
                    <a:p>
                      <a:r>
                        <a:rPr lang="en-GB" sz="1100" dirty="0">
                          <a:effectLst/>
                        </a:rPr>
                        <a:t>Payroll expenses (taxes, etc.)</a:t>
                      </a:r>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250 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35 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44 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400 </a:t>
                      </a:r>
                      <a:endParaRPr lang="en-GB" sz="110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endParaRPr lang="en-GB" sz="1000" dirty="0">
                        <a:solidFill>
                          <a:srgbClr val="808080"/>
                        </a:solidFill>
                        <a:effectLst/>
                        <a:latin typeface="Calibri" panose="020F0502020204030204" pitchFamily="34" charset="0"/>
                      </a:endParaRPr>
                    </a:p>
                  </a:txBody>
                  <a:tcPr marL="0" marR="0" marT="0" marB="0" anchor="ctr"/>
                </a:tc>
                <a:tc>
                  <a:txBody>
                    <a:bodyPr/>
                    <a:lstStyle/>
                    <a:p>
                      <a:pPr algn="r"/>
                      <a:r>
                        <a:rPr lang="en-GB" sz="1100" dirty="0">
                          <a:effectLst/>
                        </a:rPr>
                        <a:t>749 </a:t>
                      </a:r>
                      <a:endParaRPr lang="en-GB" sz="1100">
                        <a:solidFill>
                          <a:srgbClr val="595959"/>
                        </a:solidFill>
                        <a:effectLst/>
                        <a:latin typeface="Calibri" panose="020F0502020204030204" pitchFamily="34" charset="0"/>
                      </a:endParaRPr>
                    </a:p>
                  </a:txBody>
                  <a:tcPr marL="0" marR="0" marT="0" marB="0" anchor="ctr"/>
                </a:tc>
                <a:extLst>
                  <a:ext uri="{0D108BD9-81ED-4DB2-BD59-A6C34878D82A}">
                    <a16:rowId xmlns:a16="http://schemas.microsoft.com/office/drawing/2014/main" val="494829606"/>
                  </a:ext>
                </a:extLst>
              </a:tr>
              <a:tr h="287671">
                <a:tc>
                  <a:txBody>
                    <a:bodyPr/>
                    <a:lstStyle/>
                    <a:p>
                      <a:r>
                        <a:rPr lang="en-GB" sz="1100" dirty="0">
                          <a:effectLst/>
                        </a:rPr>
                        <a:t>Insurance</a:t>
                      </a:r>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18 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25 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25 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25 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5 </a:t>
                      </a:r>
                      <a:endParaRPr lang="en-GB" sz="110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endParaRPr lang="en-GB" sz="1000" dirty="0">
                        <a:solidFill>
                          <a:srgbClr val="808080"/>
                        </a:solidFill>
                        <a:effectLst/>
                        <a:latin typeface="Calibri" panose="020F0502020204030204" pitchFamily="34" charset="0"/>
                      </a:endParaRPr>
                    </a:p>
                  </a:txBody>
                  <a:tcPr marL="0" marR="0" marT="0" marB="0" anchor="ctr"/>
                </a:tc>
                <a:tc>
                  <a:txBody>
                    <a:bodyPr/>
                    <a:lstStyle/>
                    <a:p>
                      <a:pPr algn="r"/>
                      <a:r>
                        <a:rPr lang="en-GB" sz="1100" dirty="0">
                          <a:effectLst/>
                        </a:rPr>
                        <a:t>118 </a:t>
                      </a:r>
                      <a:endParaRPr lang="en-GB" sz="1100">
                        <a:solidFill>
                          <a:srgbClr val="595959"/>
                        </a:solidFill>
                        <a:effectLst/>
                        <a:latin typeface="Calibri" panose="020F0502020204030204" pitchFamily="34" charset="0"/>
                      </a:endParaRPr>
                    </a:p>
                  </a:txBody>
                  <a:tcPr marL="0" marR="0" marT="0" marB="0" anchor="ctr"/>
                </a:tc>
                <a:extLst>
                  <a:ext uri="{0D108BD9-81ED-4DB2-BD59-A6C34878D82A}">
                    <a16:rowId xmlns:a16="http://schemas.microsoft.com/office/drawing/2014/main" val="436410395"/>
                  </a:ext>
                </a:extLst>
              </a:tr>
              <a:tr h="301369">
                <a:tc>
                  <a:txBody>
                    <a:bodyPr/>
                    <a:lstStyle/>
                    <a:p>
                      <a:r>
                        <a:rPr lang="en-GB" sz="1100" dirty="0">
                          <a:effectLst/>
                        </a:rPr>
                        <a:t>Repairs &amp; maintenance</a:t>
                      </a:r>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15 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15 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15 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15 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15 </a:t>
                      </a:r>
                      <a:endParaRPr lang="en-GB" sz="110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endParaRPr lang="en-GB" sz="1000" dirty="0">
                        <a:solidFill>
                          <a:srgbClr val="808080"/>
                        </a:solidFill>
                        <a:effectLst/>
                        <a:latin typeface="Calibri" panose="020F0502020204030204" pitchFamily="34" charset="0"/>
                      </a:endParaRPr>
                    </a:p>
                  </a:txBody>
                  <a:tcPr marL="0" marR="0" marT="0" marB="0" anchor="ctr"/>
                </a:tc>
                <a:tc>
                  <a:txBody>
                    <a:bodyPr/>
                    <a:lstStyle/>
                    <a:p>
                      <a:pPr algn="r"/>
                      <a:r>
                        <a:rPr lang="en-GB" sz="1100" dirty="0">
                          <a:effectLst/>
                        </a:rPr>
                        <a:t>75 </a:t>
                      </a:r>
                      <a:endParaRPr lang="en-GB" sz="1100">
                        <a:solidFill>
                          <a:srgbClr val="595959"/>
                        </a:solidFill>
                        <a:effectLst/>
                        <a:latin typeface="Calibri" panose="020F0502020204030204" pitchFamily="34" charset="0"/>
                      </a:endParaRPr>
                    </a:p>
                  </a:txBody>
                  <a:tcPr marL="0" marR="0" marT="0" marB="0" anchor="ctr"/>
                </a:tc>
                <a:extLst>
                  <a:ext uri="{0D108BD9-81ED-4DB2-BD59-A6C34878D82A}">
                    <a16:rowId xmlns:a16="http://schemas.microsoft.com/office/drawing/2014/main" val="2446990507"/>
                  </a:ext>
                </a:extLst>
              </a:tr>
              <a:tr h="301369">
                <a:tc>
                  <a:txBody>
                    <a:bodyPr/>
                    <a:lstStyle/>
                    <a:p>
                      <a:r>
                        <a:rPr lang="en-GB" sz="1100" dirty="0">
                          <a:effectLst/>
                        </a:rPr>
                        <a:t>Advertising</a:t>
                      </a:r>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dirty="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20 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4 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4 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4 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8 </a:t>
                      </a:r>
                      <a:endParaRPr lang="en-GB" sz="1100">
                        <a:solidFill>
                          <a:srgbClr val="595959"/>
                        </a:solidFill>
                        <a:effectLst/>
                        <a:latin typeface="Calibri" panose="020F0502020204030204" pitchFamily="34" charset="0"/>
                      </a:endParaRPr>
                    </a:p>
                  </a:txBody>
                  <a:tcPr marL="0" marR="0" marT="0" marB="0" anchor="ctr"/>
                </a:tc>
                <a:tc>
                  <a:txBody>
                    <a:bodyPr/>
                    <a:lstStyle/>
                    <a:p>
                      <a:r>
                        <a:rPr lang="en-GB" sz="1100" dirty="0">
                          <a:effectLst/>
                        </a:rPr>
                        <a:t>4 </a:t>
                      </a:r>
                      <a:endParaRPr lang="en-GB" sz="1100">
                        <a:solidFill>
                          <a:srgbClr val="595959"/>
                        </a:solidFill>
                        <a:effectLst/>
                        <a:latin typeface="Calibri" panose="020F0502020204030204" pitchFamily="34" charset="0"/>
                      </a:endParaRPr>
                    </a:p>
                  </a:txBody>
                  <a:tcPr marL="0" marR="0" marT="0" marB="0" anchor="ctr"/>
                </a:tc>
                <a:tc>
                  <a:txBody>
                    <a:bodyPr/>
                    <a:lstStyle/>
                    <a:p>
                      <a:endParaRPr lang="en-GB" sz="1100">
                        <a:solidFill>
                          <a:srgbClr val="595959"/>
                        </a:solidFill>
                        <a:effectLst/>
                        <a:latin typeface="Calibri" panose="020F0502020204030204" pitchFamily="34" charset="0"/>
                      </a:endParaRPr>
                    </a:p>
                  </a:txBody>
                  <a:tcPr marL="0" marR="0" marT="0" marB="0" anchor="ctr"/>
                </a:tc>
                <a:tc>
                  <a:txBody>
                    <a:bodyPr/>
                    <a:lstStyle/>
                    <a:p>
                      <a:endParaRPr lang="en-GB" sz="1000" dirty="0">
                        <a:solidFill>
                          <a:srgbClr val="808080"/>
                        </a:solidFill>
                        <a:effectLst/>
                        <a:latin typeface="Calibri" panose="020F0502020204030204" pitchFamily="34" charset="0"/>
                      </a:endParaRPr>
                    </a:p>
                  </a:txBody>
                  <a:tcPr marL="0" marR="0" marT="0" marB="0" anchor="ctr"/>
                </a:tc>
                <a:tc>
                  <a:txBody>
                    <a:bodyPr/>
                    <a:lstStyle/>
                    <a:p>
                      <a:pPr algn="r"/>
                      <a:r>
                        <a:rPr lang="en-GB" sz="1100" dirty="0">
                          <a:effectLst/>
                        </a:rPr>
                        <a:t>44 </a:t>
                      </a:r>
                      <a:endParaRPr lang="en-GB" sz="1100">
                        <a:solidFill>
                          <a:srgbClr val="595959"/>
                        </a:solidFill>
                        <a:effectLst/>
                        <a:latin typeface="Calibri" panose="020F0502020204030204" pitchFamily="34" charset="0"/>
                      </a:endParaRPr>
                    </a:p>
                  </a:txBody>
                  <a:tcPr marL="0" marR="0" marT="0" marB="0" anchor="ctr"/>
                </a:tc>
                <a:extLst>
                  <a:ext uri="{0D108BD9-81ED-4DB2-BD59-A6C34878D82A}">
                    <a16:rowId xmlns:a16="http://schemas.microsoft.com/office/drawing/2014/main" val="1635445412"/>
                  </a:ext>
                </a:extLst>
              </a:tr>
              <a:tr h="301369">
                <a:tc>
                  <a:txBody>
                    <a:bodyPr/>
                    <a:lstStyle/>
                    <a:p>
                      <a:r>
                        <a:rPr lang="en-GB" sz="1100" dirty="0">
                          <a:effectLst/>
                        </a:rPr>
                        <a:t>Total</a:t>
                      </a:r>
                      <a:endParaRPr lang="en-GB" sz="1100" dirty="0">
                        <a:solidFill>
                          <a:srgbClr val="262626"/>
                        </a:solidFill>
                        <a:effectLst/>
                        <a:latin typeface="Calibri" panose="020F0502020204030204" pitchFamily="34" charset="0"/>
                      </a:endParaRPr>
                    </a:p>
                  </a:txBody>
                  <a:tcPr marL="0" marR="0" marT="0" marB="0" anchor="ctr"/>
                </a:tc>
                <a:tc>
                  <a:txBody>
                    <a:bodyPr/>
                    <a:lstStyle/>
                    <a:p>
                      <a:endParaRPr lang="en-GB" sz="1100" dirty="0">
                        <a:solidFill>
                          <a:srgbClr val="262626"/>
                        </a:solidFill>
                        <a:effectLst/>
                        <a:latin typeface="Calibri" panose="020F0502020204030204" pitchFamily="34" charset="0"/>
                      </a:endParaRPr>
                    </a:p>
                  </a:txBody>
                  <a:tcPr marL="0" marR="0" marT="0" marB="0" anchor="ctr"/>
                </a:tc>
                <a:tc>
                  <a:txBody>
                    <a:bodyPr/>
                    <a:lstStyle/>
                    <a:p>
                      <a:pPr algn="r"/>
                      <a:r>
                        <a:rPr lang="en-GB" sz="1100" dirty="0">
                          <a:effectLst/>
                        </a:rPr>
                        <a:t>0 </a:t>
                      </a:r>
                      <a:endParaRPr lang="en-GB" sz="1100">
                        <a:solidFill>
                          <a:srgbClr val="262626"/>
                        </a:solidFill>
                        <a:effectLst/>
                        <a:latin typeface="Calibri" panose="020F0502020204030204" pitchFamily="34" charset="0"/>
                      </a:endParaRPr>
                    </a:p>
                  </a:txBody>
                  <a:tcPr marL="0" marR="0" marT="0" marB="0" anchor="ctr"/>
                </a:tc>
                <a:tc>
                  <a:txBody>
                    <a:bodyPr/>
                    <a:lstStyle/>
                    <a:p>
                      <a:pPr algn="r"/>
                      <a:r>
                        <a:rPr lang="en-GB" sz="1100" dirty="0">
                          <a:effectLst/>
                        </a:rPr>
                        <a:t>1,040 </a:t>
                      </a:r>
                      <a:endParaRPr lang="en-GB" sz="1100">
                        <a:solidFill>
                          <a:srgbClr val="262626"/>
                        </a:solidFill>
                        <a:effectLst/>
                        <a:latin typeface="Calibri" panose="020F0502020204030204" pitchFamily="34" charset="0"/>
                      </a:endParaRPr>
                    </a:p>
                  </a:txBody>
                  <a:tcPr marL="0" marR="0" marT="0" marB="0" anchor="ctr"/>
                </a:tc>
                <a:tc>
                  <a:txBody>
                    <a:bodyPr/>
                    <a:lstStyle/>
                    <a:p>
                      <a:pPr algn="r"/>
                      <a:r>
                        <a:rPr lang="en-GB" sz="1100" dirty="0">
                          <a:effectLst/>
                        </a:rPr>
                        <a:t>537 </a:t>
                      </a:r>
                      <a:endParaRPr lang="en-GB" sz="1100">
                        <a:solidFill>
                          <a:srgbClr val="262626"/>
                        </a:solidFill>
                        <a:effectLst/>
                        <a:latin typeface="Calibri" panose="020F0502020204030204" pitchFamily="34" charset="0"/>
                      </a:endParaRPr>
                    </a:p>
                  </a:txBody>
                  <a:tcPr marL="0" marR="0" marT="0" marB="0" anchor="ctr"/>
                </a:tc>
                <a:tc>
                  <a:txBody>
                    <a:bodyPr/>
                    <a:lstStyle/>
                    <a:p>
                      <a:pPr algn="r"/>
                      <a:r>
                        <a:rPr lang="en-GB" sz="1100" dirty="0">
                          <a:effectLst/>
                        </a:rPr>
                        <a:t>79 </a:t>
                      </a:r>
                      <a:endParaRPr lang="en-GB" sz="1100">
                        <a:solidFill>
                          <a:srgbClr val="262626"/>
                        </a:solidFill>
                        <a:effectLst/>
                        <a:latin typeface="Calibri" panose="020F0502020204030204" pitchFamily="34" charset="0"/>
                      </a:endParaRPr>
                    </a:p>
                  </a:txBody>
                  <a:tcPr marL="0" marR="0" marT="0" marB="0" anchor="ctr"/>
                </a:tc>
                <a:tc>
                  <a:txBody>
                    <a:bodyPr/>
                    <a:lstStyle/>
                    <a:p>
                      <a:pPr algn="r"/>
                      <a:r>
                        <a:rPr lang="en-GB" sz="1100" dirty="0">
                          <a:effectLst/>
                        </a:rPr>
                        <a:t>64 </a:t>
                      </a:r>
                      <a:endParaRPr lang="en-GB" sz="1100">
                        <a:solidFill>
                          <a:srgbClr val="262626"/>
                        </a:solidFill>
                        <a:effectLst/>
                        <a:latin typeface="Calibri" panose="020F0502020204030204" pitchFamily="34" charset="0"/>
                      </a:endParaRPr>
                    </a:p>
                  </a:txBody>
                  <a:tcPr marL="0" marR="0" marT="0" marB="0" anchor="ctr"/>
                </a:tc>
                <a:tc>
                  <a:txBody>
                    <a:bodyPr/>
                    <a:lstStyle/>
                    <a:p>
                      <a:pPr algn="r"/>
                      <a:r>
                        <a:rPr lang="en-GB" sz="1100" dirty="0">
                          <a:effectLst/>
                        </a:rPr>
                        <a:t>321 </a:t>
                      </a:r>
                      <a:endParaRPr lang="en-GB" sz="1100">
                        <a:solidFill>
                          <a:srgbClr val="262626"/>
                        </a:solidFill>
                        <a:effectLst/>
                        <a:latin typeface="Calibri" panose="020F0502020204030204" pitchFamily="34" charset="0"/>
                      </a:endParaRPr>
                    </a:p>
                  </a:txBody>
                  <a:tcPr marL="0" marR="0" marT="0" marB="0" anchor="ctr"/>
                </a:tc>
                <a:tc>
                  <a:txBody>
                    <a:bodyPr/>
                    <a:lstStyle/>
                    <a:p>
                      <a:pPr algn="r"/>
                      <a:r>
                        <a:rPr lang="en-GB" sz="1100" dirty="0">
                          <a:effectLst/>
                        </a:rPr>
                        <a:t>768 </a:t>
                      </a:r>
                      <a:endParaRPr lang="en-GB" sz="1100">
                        <a:solidFill>
                          <a:srgbClr val="262626"/>
                        </a:solidFill>
                        <a:effectLst/>
                        <a:latin typeface="Calibri" panose="020F0502020204030204" pitchFamily="34" charset="0"/>
                      </a:endParaRPr>
                    </a:p>
                  </a:txBody>
                  <a:tcPr marL="0" marR="0" marT="0" marB="0" anchor="ctr"/>
                </a:tc>
                <a:tc>
                  <a:txBody>
                    <a:bodyPr/>
                    <a:lstStyle/>
                    <a:p>
                      <a:endParaRPr lang="en-GB" sz="1100">
                        <a:solidFill>
                          <a:srgbClr val="262626"/>
                        </a:solidFill>
                        <a:effectLst/>
                        <a:latin typeface="Calibri" panose="020F0502020204030204" pitchFamily="34" charset="0"/>
                      </a:endParaRPr>
                    </a:p>
                  </a:txBody>
                  <a:tcPr marL="0" marR="0" marT="0" marB="0" anchor="ctr"/>
                </a:tc>
                <a:tc>
                  <a:txBody>
                    <a:bodyPr/>
                    <a:lstStyle/>
                    <a:p>
                      <a:endParaRPr lang="en-GB" sz="1100" dirty="0">
                        <a:solidFill>
                          <a:srgbClr val="262626"/>
                        </a:solidFill>
                        <a:effectLst/>
                        <a:latin typeface="Calibri" panose="020F0502020204030204" pitchFamily="34" charset="0"/>
                      </a:endParaRPr>
                    </a:p>
                  </a:txBody>
                  <a:tcPr marL="0" marR="0" marT="0" marB="0" anchor="ctr"/>
                </a:tc>
                <a:tc>
                  <a:txBody>
                    <a:bodyPr/>
                    <a:lstStyle/>
                    <a:p>
                      <a:pPr algn="r"/>
                      <a:r>
                        <a:rPr lang="en-GB" sz="1100" dirty="0">
                          <a:effectLst/>
                        </a:rPr>
                        <a:t>2,809 </a:t>
                      </a:r>
                      <a:endParaRPr lang="en-GB" sz="1100">
                        <a:solidFill>
                          <a:srgbClr val="262626"/>
                        </a:solidFill>
                        <a:effectLst/>
                        <a:latin typeface="Calibri" panose="020F0502020204030204" pitchFamily="34" charset="0"/>
                      </a:endParaRPr>
                    </a:p>
                  </a:txBody>
                  <a:tcPr marL="0" marR="0" marT="0" marB="0" anchor="ctr"/>
                </a:tc>
                <a:extLst>
                  <a:ext uri="{0D108BD9-81ED-4DB2-BD59-A6C34878D82A}">
                    <a16:rowId xmlns:a16="http://schemas.microsoft.com/office/drawing/2014/main" val="3831396171"/>
                  </a:ext>
                </a:extLst>
              </a:tr>
            </a:tbl>
          </a:graphicData>
        </a:graphic>
      </p:graphicFrame>
      <p:pic>
        <p:nvPicPr>
          <p:cNvPr id="4" name="Picture 5" descr="Chart, line chart&#10;&#10;Description automatically generated">
            <a:extLst>
              <a:ext uri="{FF2B5EF4-FFF2-40B4-BE49-F238E27FC236}">
                <a16:creationId xmlns:a16="http://schemas.microsoft.com/office/drawing/2014/main" id="{297FBD73-4E0E-488B-94D3-780885B17110}"/>
              </a:ext>
            </a:extLst>
          </p:cNvPr>
          <p:cNvPicPr>
            <a:picLocks noChangeAspect="1"/>
          </p:cNvPicPr>
          <p:nvPr/>
        </p:nvPicPr>
        <p:blipFill>
          <a:blip r:embed="rId2"/>
          <a:stretch>
            <a:fillRect/>
          </a:stretch>
        </p:blipFill>
        <p:spPr>
          <a:xfrm>
            <a:off x="511835" y="1084658"/>
            <a:ext cx="8364746" cy="4199855"/>
          </a:xfrm>
          <a:prstGeom prst="rect">
            <a:avLst/>
          </a:prstGeom>
        </p:spPr>
      </p:pic>
    </p:spTree>
    <p:extLst>
      <p:ext uri="{BB962C8B-B14F-4D97-AF65-F5344CB8AC3E}">
        <p14:creationId xmlns:p14="http://schemas.microsoft.com/office/powerpoint/2010/main" val="229162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1551F8B-2EF1-43D6-A994-E98834F50AC7}"/>
              </a:ext>
            </a:extLst>
          </p:cNvPr>
          <p:cNvSpPr>
            <a:spLocks noGrp="1"/>
          </p:cNvSpPr>
          <p:nvPr>
            <p:ph type="title"/>
          </p:nvPr>
        </p:nvSpPr>
        <p:spPr/>
        <p:txBody>
          <a:bodyPr/>
          <a:lstStyle/>
          <a:p>
            <a:r>
              <a:rPr lang="en-US" altLang="en-US">
                <a:ea typeface="ＭＳ Ｐゴシック" panose="020B0600070205080204" pitchFamily="34" charset="-128"/>
              </a:rPr>
              <a:t>Balance Sheet </a:t>
            </a:r>
          </a:p>
        </p:txBody>
      </p:sp>
      <p:sp>
        <p:nvSpPr>
          <p:cNvPr id="35843" name="Date Placeholder 3">
            <a:extLst>
              <a:ext uri="{FF2B5EF4-FFF2-40B4-BE49-F238E27FC236}">
                <a16:creationId xmlns:a16="http://schemas.microsoft.com/office/drawing/2014/main" id="{4CC82D4B-7A75-453D-86DB-2E532AB452B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99A2037-5A80-4969-A197-2AB9934F02BF}"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graphicFrame>
        <p:nvGraphicFramePr>
          <p:cNvPr id="4" name="Table 3">
            <a:extLst>
              <a:ext uri="{FF2B5EF4-FFF2-40B4-BE49-F238E27FC236}">
                <a16:creationId xmlns:a16="http://schemas.microsoft.com/office/drawing/2014/main" id="{2B7D6575-D7BC-4328-B0B2-BE17178EB323}"/>
              </a:ext>
            </a:extLst>
          </p:cNvPr>
          <p:cNvGraphicFramePr>
            <a:graphicFrameLocks noGrp="1"/>
          </p:cNvGraphicFramePr>
          <p:nvPr>
            <p:extLst>
              <p:ext uri="{D42A27DB-BD31-4B8C-83A1-F6EECF244321}">
                <p14:modId xmlns:p14="http://schemas.microsoft.com/office/powerpoint/2010/main" val="4017927285"/>
              </p:ext>
            </p:extLst>
          </p:nvPr>
        </p:nvGraphicFramePr>
        <p:xfrm>
          <a:off x="920150" y="1236453"/>
          <a:ext cx="7327896" cy="4030988"/>
        </p:xfrm>
        <a:graphic>
          <a:graphicData uri="http://schemas.openxmlformats.org/drawingml/2006/table">
            <a:tbl>
              <a:tblPr firstRow="1" bandRow="1">
                <a:tableStyleId>{5C22544A-7EE6-4342-B048-85BDC9FD1C3A}</a:tableStyleId>
              </a:tblPr>
              <a:tblGrid>
                <a:gridCol w="4145279">
                  <a:extLst>
                    <a:ext uri="{9D8B030D-6E8A-4147-A177-3AD203B41FA5}">
                      <a16:colId xmlns:a16="http://schemas.microsoft.com/office/drawing/2014/main" val="1301063109"/>
                    </a:ext>
                  </a:extLst>
                </a:gridCol>
                <a:gridCol w="25400">
                  <a:extLst>
                    <a:ext uri="{9D8B030D-6E8A-4147-A177-3AD203B41FA5}">
                      <a16:colId xmlns:a16="http://schemas.microsoft.com/office/drawing/2014/main" val="1103528438"/>
                    </a:ext>
                  </a:extLst>
                </a:gridCol>
                <a:gridCol w="3157217">
                  <a:extLst>
                    <a:ext uri="{9D8B030D-6E8A-4147-A177-3AD203B41FA5}">
                      <a16:colId xmlns:a16="http://schemas.microsoft.com/office/drawing/2014/main" val="3263843256"/>
                    </a:ext>
                  </a:extLst>
                </a:gridCol>
              </a:tblGrid>
              <a:tr h="473668">
                <a:tc>
                  <a:txBody>
                    <a:bodyPr/>
                    <a:lstStyle/>
                    <a:p>
                      <a:r>
                        <a:rPr lang="en-GB" dirty="0">
                          <a:effectLst/>
                        </a:rPr>
                        <a:t>Balance Sheet</a:t>
                      </a:r>
                    </a:p>
                  </a:txBody>
                  <a:tcPr marL="0" marR="0" marT="0" marB="0" anchor="ctr"/>
                </a:tc>
                <a:tc>
                  <a:txBody>
                    <a:bodyPr/>
                    <a:lstStyle/>
                    <a:p>
                      <a:pPr lvl="0">
                        <a:buNone/>
                      </a:pPr>
                      <a:endParaRPr lang="en-GB" dirty="0">
                        <a:effectLst/>
                      </a:endParaRPr>
                    </a:p>
                  </a:txBody>
                  <a:tcPr marL="0" marR="0" marT="0" marB="0" anchor="ctr"/>
                </a:tc>
                <a:tc>
                  <a:txBody>
                    <a:bodyPr/>
                    <a:lstStyle/>
                    <a:p>
                      <a:endParaRPr lang="en-GB" dirty="0">
                        <a:effectLst/>
                      </a:endParaRPr>
                    </a:p>
                  </a:txBody>
                  <a:tcPr marL="0" marR="0" marT="0" marB="0" anchor="ctr"/>
                </a:tc>
                <a:extLst>
                  <a:ext uri="{0D108BD9-81ED-4DB2-BD59-A6C34878D82A}">
                    <a16:rowId xmlns:a16="http://schemas.microsoft.com/office/drawing/2014/main" val="2133827104"/>
                  </a:ext>
                </a:extLst>
              </a:tr>
              <a:tr h="343000">
                <a:tc>
                  <a:txBody>
                    <a:bodyPr/>
                    <a:lstStyle/>
                    <a:p>
                      <a:endParaRPr lang="en-GB">
                        <a:effectLst/>
                      </a:endParaRPr>
                    </a:p>
                  </a:txBody>
                  <a:tcPr marL="0" marR="0" marT="0" marB="0" anchor="ctr"/>
                </a:tc>
                <a:tc>
                  <a:txBody>
                    <a:bodyPr/>
                    <a:lstStyle/>
                    <a:p>
                      <a:pPr lvl="0">
                        <a:buNone/>
                      </a:pPr>
                      <a:endParaRPr lang="en-GB" dirty="0"/>
                    </a:p>
                  </a:txBody>
                  <a:tcPr marL="0" marR="0" marT="0" marB="0"/>
                </a:tc>
                <a:tc>
                  <a:txBody>
                    <a:bodyPr/>
                    <a:lstStyle/>
                    <a:p>
                      <a:r>
                        <a:rPr lang="en-GB" dirty="0">
                          <a:effectLst/>
                        </a:rPr>
                        <a:t> (Six Months)</a:t>
                      </a:r>
                    </a:p>
                  </a:txBody>
                  <a:tcPr marL="0" marR="0" marT="0" marB="0" anchor="ctr"/>
                </a:tc>
                <a:extLst>
                  <a:ext uri="{0D108BD9-81ED-4DB2-BD59-A6C34878D82A}">
                    <a16:rowId xmlns:a16="http://schemas.microsoft.com/office/drawing/2014/main" val="2818984095"/>
                  </a:ext>
                </a:extLst>
              </a:tr>
              <a:tr h="196000">
                <a:tc>
                  <a:txBody>
                    <a:bodyPr/>
                    <a:lstStyle/>
                    <a:p>
                      <a:r>
                        <a:rPr lang="en-GB" sz="1200" dirty="0">
                          <a:effectLst/>
                        </a:rPr>
                        <a:t>Asset Type</a:t>
                      </a:r>
                      <a:endParaRPr lang="en-GB" sz="1200" b="1" dirty="0">
                        <a:solidFill>
                          <a:srgbClr val="595959"/>
                        </a:solidFill>
                        <a:effectLst/>
                        <a:latin typeface="Franklin Gothic Medium" panose="020B0603020102020204" pitchFamily="34" charset="0"/>
                      </a:endParaRPr>
                    </a:p>
                  </a:txBody>
                  <a:tcPr marL="0" marR="0" marT="0" marB="0" anchor="ctr"/>
                </a:tc>
                <a:tc>
                  <a:txBody>
                    <a:bodyPr/>
                    <a:lstStyle/>
                    <a:p>
                      <a:pPr lvl="0">
                        <a:buNone/>
                      </a:pPr>
                      <a:endParaRPr lang="en-GB" sz="1200" dirty="0">
                        <a:effectLst/>
                      </a:endParaRPr>
                    </a:p>
                  </a:txBody>
                  <a:tcPr marL="0" marR="0" marT="0" marB="0"/>
                </a:tc>
                <a:tc>
                  <a:txBody>
                    <a:bodyPr/>
                    <a:lstStyle/>
                    <a:p>
                      <a:r>
                        <a:rPr lang="en-GB" sz="1200" dirty="0">
                          <a:effectLst/>
                        </a:rPr>
                        <a:t>Current Year</a:t>
                      </a:r>
                      <a:endParaRPr lang="en-GB" sz="1200" b="1"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95433647"/>
                  </a:ext>
                </a:extLst>
              </a:tr>
              <a:tr h="343000">
                <a:tc>
                  <a:txBody>
                    <a:bodyPr/>
                    <a:lstStyle/>
                    <a:p>
                      <a:r>
                        <a:rPr lang="en-GB" sz="1100" dirty="0">
                          <a:effectLst/>
                        </a:rPr>
                        <a:t>Current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pPr lvl="0">
                        <a:buNone/>
                      </a:pPr>
                      <a:endParaRPr lang="en-GB" sz="1100" dirty="0">
                        <a:effectLst/>
                      </a:endParaRPr>
                    </a:p>
                  </a:txBody>
                  <a:tcPr marL="0" marR="0" marT="0" marB="0"/>
                </a:tc>
                <a:tc>
                  <a:txBody>
                    <a:bodyPr/>
                    <a:lstStyle/>
                    <a:p>
                      <a:r>
                        <a:rPr lang="en-GB" sz="1100" dirty="0">
                          <a:effectLst/>
                        </a:rPr>
                        <a:t>7,000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3318981771"/>
                  </a:ext>
                </a:extLst>
              </a:tr>
              <a:tr h="343000">
                <a:tc>
                  <a:txBody>
                    <a:bodyPr/>
                    <a:lstStyle/>
                    <a:p>
                      <a:r>
                        <a:rPr lang="en-GB" sz="1100" dirty="0">
                          <a:effectLst/>
                        </a:rPr>
                        <a:t>Fixed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pPr lvl="0">
                        <a:buNone/>
                      </a:pPr>
                      <a:endParaRPr lang="en-GB" sz="1100" dirty="0">
                        <a:effectLst/>
                      </a:endParaRPr>
                    </a:p>
                  </a:txBody>
                  <a:tcPr marL="0" marR="0" marT="0" marB="0"/>
                </a:tc>
                <a:tc>
                  <a:txBody>
                    <a:bodyPr/>
                    <a:lstStyle/>
                    <a:p>
                      <a:r>
                        <a:rPr lang="en-GB" sz="1100" dirty="0">
                          <a:effectLst/>
                        </a:rPr>
                        <a:t>1,500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324967276"/>
                  </a:ext>
                </a:extLst>
              </a:tr>
              <a:tr h="343000">
                <a:tc>
                  <a:txBody>
                    <a:bodyPr/>
                    <a:lstStyle/>
                    <a:p>
                      <a:r>
                        <a:rPr lang="en-GB" sz="1100" dirty="0">
                          <a:effectLst/>
                        </a:rPr>
                        <a:t>Other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pPr lvl="0">
                        <a:buNone/>
                      </a:pPr>
                      <a:endParaRPr lang="en-GB" sz="1100" dirty="0">
                        <a:effectLst/>
                      </a:endParaRPr>
                    </a:p>
                  </a:txBody>
                  <a:tcPr marL="0" marR="0" marT="0" marB="0"/>
                </a:tc>
                <a:tc>
                  <a:txBody>
                    <a:bodyPr/>
                    <a:lstStyle/>
                    <a:p>
                      <a:r>
                        <a:rPr lang="en-GB" sz="1100" dirty="0">
                          <a:effectLst/>
                        </a:rPr>
                        <a:t>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24253041"/>
                  </a:ext>
                </a:extLst>
              </a:tr>
              <a:tr h="343000">
                <a:tc>
                  <a:txBody>
                    <a:bodyPr/>
                    <a:lstStyle/>
                    <a:p>
                      <a:r>
                        <a:rPr lang="en-GB" sz="1100" dirty="0">
                          <a:effectLst/>
                        </a:rPr>
                        <a:t>Current Liabilities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pPr lvl="0">
                        <a:buNone/>
                      </a:pPr>
                      <a:endParaRPr lang="en-GB" sz="1100" dirty="0">
                        <a:effectLst/>
                      </a:endParaRPr>
                    </a:p>
                  </a:txBody>
                  <a:tcPr marL="0" marR="0" marT="0" marB="0"/>
                </a:tc>
                <a:tc>
                  <a:txBody>
                    <a:bodyPr/>
                    <a:lstStyle/>
                    <a:p>
                      <a:r>
                        <a:rPr lang="en-GB" sz="1100" dirty="0">
                          <a:effectLst/>
                        </a:rPr>
                        <a:t>3,500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2403889223"/>
                  </a:ext>
                </a:extLst>
              </a:tr>
              <a:tr h="343000">
                <a:tc>
                  <a:txBody>
                    <a:bodyPr/>
                    <a:lstStyle/>
                    <a:p>
                      <a:r>
                        <a:rPr lang="en-GB" sz="1100" dirty="0">
                          <a:effectLst/>
                        </a:rPr>
                        <a:t>Long-term Liabilities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pPr lvl="0">
                        <a:buNone/>
                      </a:pPr>
                      <a:endParaRPr lang="en-GB" sz="1100" dirty="0">
                        <a:effectLst/>
                      </a:endParaRPr>
                    </a:p>
                  </a:txBody>
                  <a:tcPr marL="0" marR="0" marT="0" marB="0"/>
                </a:tc>
                <a:tc>
                  <a:txBody>
                    <a:bodyPr/>
                    <a:lstStyle/>
                    <a:p>
                      <a:r>
                        <a:rPr lang="en-GB" sz="1100" dirty="0">
                          <a:effectLst/>
                        </a:rPr>
                        <a:t>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3681634025"/>
                  </a:ext>
                </a:extLst>
              </a:tr>
              <a:tr h="343000">
                <a:tc>
                  <a:txBody>
                    <a:bodyPr/>
                    <a:lstStyle/>
                    <a:p>
                      <a:r>
                        <a:rPr lang="en-GB" sz="1100" dirty="0">
                          <a:effectLst/>
                        </a:rPr>
                        <a:t>Owner Equity</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pPr lvl="0">
                        <a:buNone/>
                      </a:pPr>
                      <a:endParaRPr lang="en-GB" sz="1100" dirty="0">
                        <a:effectLst/>
                      </a:endParaRPr>
                    </a:p>
                  </a:txBody>
                  <a:tcPr marL="0" marR="0" marT="0" marB="0"/>
                </a:tc>
                <a:tc>
                  <a:txBody>
                    <a:bodyPr/>
                    <a:lstStyle/>
                    <a:p>
                      <a:r>
                        <a:rPr lang="en-GB" sz="1100" dirty="0">
                          <a:effectLst/>
                        </a:rPr>
                        <a:t>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1609834109"/>
                  </a:ext>
                </a:extLst>
              </a:tr>
              <a:tr h="343000">
                <a:tc>
                  <a:txBody>
                    <a:bodyPr/>
                    <a:lstStyle/>
                    <a:p>
                      <a:r>
                        <a:rPr lang="en-GB" dirty="0">
                          <a:effectLst/>
                        </a:rPr>
                        <a:t>Total Assets</a:t>
                      </a:r>
                    </a:p>
                  </a:txBody>
                  <a:tcPr marL="0" marR="0" marT="0" marB="0" anchor="ctr"/>
                </a:tc>
                <a:tc>
                  <a:txBody>
                    <a:bodyPr/>
                    <a:lstStyle/>
                    <a:p>
                      <a:pPr lvl="0">
                        <a:buNone/>
                      </a:pPr>
                      <a:endParaRPr lang="en-GB" dirty="0"/>
                    </a:p>
                  </a:txBody>
                  <a:tcPr marL="0" marR="0" marT="0" marB="0"/>
                </a:tc>
                <a:tc>
                  <a:txBody>
                    <a:bodyPr/>
                    <a:lstStyle/>
                    <a:p>
                      <a:r>
                        <a:rPr lang="en-GB" dirty="0"/>
                        <a:t>9,500</a:t>
                      </a:r>
                    </a:p>
                  </a:txBody>
                  <a:tcPr marL="0" marR="0" marT="0" marB="0" anchor="ctr"/>
                </a:tc>
                <a:extLst>
                  <a:ext uri="{0D108BD9-81ED-4DB2-BD59-A6C34878D82A}">
                    <a16:rowId xmlns:a16="http://schemas.microsoft.com/office/drawing/2014/main" val="1266763448"/>
                  </a:ext>
                </a:extLst>
              </a:tr>
              <a:tr h="274320">
                <a:tc>
                  <a:txBody>
                    <a:bodyPr/>
                    <a:lstStyle/>
                    <a:p>
                      <a:r>
                        <a:rPr lang="en-GB" dirty="0">
                          <a:effectLst/>
                        </a:rPr>
                        <a:t>Total Liabilities &amp; Stockholder Equity</a:t>
                      </a:r>
                    </a:p>
                  </a:txBody>
                  <a:tcPr marL="0" marR="0" marT="0" marB="0" anchor="ctr"/>
                </a:tc>
                <a:tc>
                  <a:txBody>
                    <a:bodyPr/>
                    <a:lstStyle/>
                    <a:p>
                      <a:pPr lvl="0">
                        <a:buNone/>
                      </a:pPr>
                      <a:endParaRPr lang="en-GB" sz="1100" dirty="0">
                        <a:effectLst/>
                      </a:endParaRPr>
                    </a:p>
                  </a:txBody>
                  <a:tcPr marL="0" marR="0" marT="0" marB="0"/>
                </a:tc>
                <a:tc>
                  <a:txBody>
                    <a:bodyPr/>
                    <a:lstStyle/>
                    <a:p>
                      <a:r>
                        <a:rPr lang="en-GB" sz="1100" dirty="0">
                          <a:effectLst/>
                        </a:rPr>
                        <a:t>3,500</a:t>
                      </a:r>
                      <a:endParaRPr lang="en-GB" sz="1100" b="1" dirty="0">
                        <a:solidFill>
                          <a:srgbClr val="FF0000"/>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3692663567"/>
                  </a:ext>
                </a:extLst>
              </a:tr>
              <a:tr h="343000">
                <a:tc>
                  <a:txBody>
                    <a:bodyPr/>
                    <a:lstStyle/>
                    <a:p>
                      <a:r>
                        <a:rPr lang="en-GB" dirty="0">
                          <a:effectLst/>
                        </a:rPr>
                        <a:t>Balance</a:t>
                      </a:r>
                    </a:p>
                  </a:txBody>
                  <a:tcPr marL="0" marR="0" marT="0" marB="0" anchor="ctr"/>
                </a:tc>
                <a:tc>
                  <a:txBody>
                    <a:bodyPr/>
                    <a:lstStyle/>
                    <a:p>
                      <a:pPr lvl="0">
                        <a:buNone/>
                      </a:pPr>
                      <a:endParaRPr lang="en-GB" dirty="0">
                        <a:effectLst/>
                      </a:endParaRPr>
                    </a:p>
                  </a:txBody>
                  <a:tcPr marL="0" marR="0" marT="0" marB="0"/>
                </a:tc>
                <a:tc>
                  <a:txBody>
                    <a:bodyPr/>
                    <a:lstStyle/>
                    <a:p>
                      <a:r>
                        <a:rPr lang="en-GB" dirty="0">
                          <a:effectLst/>
                        </a:rPr>
                        <a:t>6,000</a:t>
                      </a:r>
                    </a:p>
                  </a:txBody>
                  <a:tcPr marL="0" marR="0" marT="0" marB="0" anchor="ctr"/>
                </a:tc>
                <a:extLst>
                  <a:ext uri="{0D108BD9-81ED-4DB2-BD59-A6C34878D82A}">
                    <a16:rowId xmlns:a16="http://schemas.microsoft.com/office/drawing/2014/main" val="311634562"/>
                  </a:ext>
                </a:extLst>
              </a:tr>
            </a:tbl>
          </a:graphicData>
        </a:graphic>
      </p:graphicFrame>
      <p:pic>
        <p:nvPicPr>
          <p:cNvPr id="5" name="Picture 4" descr="Chart&#10;&#10;Description automatically generated">
            <a:extLst>
              <a:ext uri="{FF2B5EF4-FFF2-40B4-BE49-F238E27FC236}">
                <a16:creationId xmlns:a16="http://schemas.microsoft.com/office/drawing/2014/main" id="{5E6FCF11-B773-4E98-BC4D-4BDE335FB9DB}"/>
              </a:ext>
            </a:extLst>
          </p:cNvPr>
          <p:cNvPicPr>
            <a:picLocks noChangeAspect="1"/>
          </p:cNvPicPr>
          <p:nvPr/>
        </p:nvPicPr>
        <p:blipFill>
          <a:blip r:embed="rId2"/>
          <a:stretch>
            <a:fillRect/>
          </a:stretch>
        </p:blipFill>
        <p:spPr>
          <a:xfrm>
            <a:off x="756251" y="1209978"/>
            <a:ext cx="7804028" cy="4121742"/>
          </a:xfrm>
          <a:prstGeom prst="rect">
            <a:avLst/>
          </a:prstGeom>
        </p:spPr>
      </p:pic>
    </p:spTree>
    <p:extLst>
      <p:ext uri="{BB962C8B-B14F-4D97-AF65-F5344CB8AC3E}">
        <p14:creationId xmlns:p14="http://schemas.microsoft.com/office/powerpoint/2010/main" val="1201316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1551F8B-2EF1-43D6-A994-E98834F50AC7}"/>
              </a:ext>
            </a:extLst>
          </p:cNvPr>
          <p:cNvSpPr>
            <a:spLocks noGrp="1"/>
          </p:cNvSpPr>
          <p:nvPr>
            <p:ph type="title"/>
          </p:nvPr>
        </p:nvSpPr>
        <p:spPr/>
        <p:txBody>
          <a:bodyPr/>
          <a:lstStyle/>
          <a:p>
            <a:r>
              <a:rPr lang="en-US" altLang="en-US">
                <a:ea typeface="ＭＳ Ｐゴシック" panose="020B0600070205080204" pitchFamily="34" charset="-128"/>
              </a:rPr>
              <a:t>Balance Sheet </a:t>
            </a:r>
          </a:p>
        </p:txBody>
      </p:sp>
      <p:sp>
        <p:nvSpPr>
          <p:cNvPr id="35843" name="Date Placeholder 3">
            <a:extLst>
              <a:ext uri="{FF2B5EF4-FFF2-40B4-BE49-F238E27FC236}">
                <a16:creationId xmlns:a16="http://schemas.microsoft.com/office/drawing/2014/main" id="{4CC82D4B-7A75-453D-86DB-2E532AB452B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99A2037-5A80-4969-A197-2AB9934F02BF}"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graphicFrame>
        <p:nvGraphicFramePr>
          <p:cNvPr id="6" name="Table 5">
            <a:extLst>
              <a:ext uri="{FF2B5EF4-FFF2-40B4-BE49-F238E27FC236}">
                <a16:creationId xmlns:a16="http://schemas.microsoft.com/office/drawing/2014/main" id="{1831D5E9-BFF9-4848-AE56-D2292ADC6F54}"/>
              </a:ext>
            </a:extLst>
          </p:cNvPr>
          <p:cNvGraphicFramePr>
            <a:graphicFrameLocks noGrp="1"/>
          </p:cNvGraphicFramePr>
          <p:nvPr>
            <p:extLst>
              <p:ext uri="{D42A27DB-BD31-4B8C-83A1-F6EECF244321}">
                <p14:modId xmlns:p14="http://schemas.microsoft.com/office/powerpoint/2010/main" val="1615905007"/>
              </p:ext>
            </p:extLst>
          </p:nvPr>
        </p:nvGraphicFramePr>
        <p:xfrm>
          <a:off x="517584" y="1552754"/>
          <a:ext cx="8138113" cy="4000713"/>
        </p:xfrm>
        <a:graphic>
          <a:graphicData uri="http://schemas.openxmlformats.org/drawingml/2006/table">
            <a:tbl>
              <a:tblPr firstRow="1" bandRow="1">
                <a:tableStyleId>{5C22544A-7EE6-4342-B048-85BDC9FD1C3A}</a:tableStyleId>
              </a:tblPr>
              <a:tblGrid>
                <a:gridCol w="2668596">
                  <a:extLst>
                    <a:ext uri="{9D8B030D-6E8A-4147-A177-3AD203B41FA5}">
                      <a16:colId xmlns:a16="http://schemas.microsoft.com/office/drawing/2014/main" val="1911398408"/>
                    </a:ext>
                  </a:extLst>
                </a:gridCol>
                <a:gridCol w="2668596">
                  <a:extLst>
                    <a:ext uri="{9D8B030D-6E8A-4147-A177-3AD203B41FA5}">
                      <a16:colId xmlns:a16="http://schemas.microsoft.com/office/drawing/2014/main" val="4041559969"/>
                    </a:ext>
                  </a:extLst>
                </a:gridCol>
                <a:gridCol w="26647">
                  <a:extLst>
                    <a:ext uri="{9D8B030D-6E8A-4147-A177-3AD203B41FA5}">
                      <a16:colId xmlns:a16="http://schemas.microsoft.com/office/drawing/2014/main" val="1134016734"/>
                    </a:ext>
                  </a:extLst>
                </a:gridCol>
                <a:gridCol w="2774274">
                  <a:extLst>
                    <a:ext uri="{9D8B030D-6E8A-4147-A177-3AD203B41FA5}">
                      <a16:colId xmlns:a16="http://schemas.microsoft.com/office/drawing/2014/main" val="4024279223"/>
                    </a:ext>
                  </a:extLst>
                </a:gridCol>
              </a:tblGrid>
              <a:tr h="393192">
                <a:tc>
                  <a:txBody>
                    <a:bodyPr/>
                    <a:lstStyle/>
                    <a:p>
                      <a:r>
                        <a:rPr lang="en-GB" dirty="0">
                          <a:effectLst/>
                        </a:rPr>
                        <a:t>Assets</a:t>
                      </a:r>
                    </a:p>
                  </a:txBody>
                  <a:tcPr marL="0" marR="0" marT="0" marB="0" anchor="ctr"/>
                </a:tc>
                <a:tc>
                  <a:txBody>
                    <a:bodyPr/>
                    <a:lstStyle/>
                    <a:p>
                      <a:endParaRPr lang="en-GB" dirty="0">
                        <a:effectLst/>
                      </a:endParaRPr>
                    </a:p>
                  </a:txBody>
                  <a:tcPr marL="0" marR="0" marT="0" marB="0" anchor="ctr"/>
                </a:tc>
                <a:tc>
                  <a:txBody>
                    <a:bodyPr/>
                    <a:lstStyle/>
                    <a:p>
                      <a:endParaRPr lang="en-GB" dirty="0">
                        <a:effectLst/>
                      </a:endParaRPr>
                    </a:p>
                  </a:txBody>
                  <a:tcPr marL="0" marR="0" marT="0" marB="0" anchor="ctr"/>
                </a:tc>
                <a:tc>
                  <a:txBody>
                    <a:bodyPr/>
                    <a:lstStyle/>
                    <a:p>
                      <a:endParaRPr lang="en-GB" dirty="0">
                        <a:effectLst/>
                      </a:endParaRPr>
                    </a:p>
                  </a:txBody>
                  <a:tcPr marL="0" marR="0" marT="0" marB="0" anchor="ctr"/>
                </a:tc>
                <a:extLst>
                  <a:ext uri="{0D108BD9-81ED-4DB2-BD59-A6C34878D82A}">
                    <a16:rowId xmlns:a16="http://schemas.microsoft.com/office/drawing/2014/main" val="2838158660"/>
                  </a:ext>
                </a:extLst>
              </a:tr>
              <a:tr h="280851">
                <a:tc>
                  <a:txBody>
                    <a:bodyPr/>
                    <a:lstStyle/>
                    <a:p>
                      <a:endParaRPr lang="en-GB">
                        <a:effectLst/>
                      </a:endParaRPr>
                    </a:p>
                  </a:txBody>
                  <a:tcPr marL="0" marR="0" marT="0" marB="0" anchor="ctr"/>
                </a:tc>
                <a:tc>
                  <a:txBody>
                    <a:bodyPr/>
                    <a:lstStyle/>
                    <a:p>
                      <a:endParaRPr lang="en-GB">
                        <a:effectLst/>
                      </a:endParaRPr>
                    </a:p>
                  </a:txBody>
                  <a:tcPr marL="0" marR="0" marT="0" marB="0" anchor="ctr"/>
                </a:tc>
                <a:tc>
                  <a:txBody>
                    <a:bodyPr/>
                    <a:lstStyle/>
                    <a:p>
                      <a:endParaRPr lang="en-GB" dirty="0"/>
                    </a:p>
                  </a:txBody>
                  <a:tcPr marL="0" marR="0" marT="0" marB="0" anchor="ctr"/>
                </a:tc>
                <a:tc>
                  <a:txBody>
                    <a:bodyPr/>
                    <a:lstStyle/>
                    <a:p>
                      <a:r>
                        <a:rPr lang="en-GB" dirty="0">
                          <a:effectLst/>
                        </a:rPr>
                        <a:t>Six months </a:t>
                      </a:r>
                    </a:p>
                  </a:txBody>
                  <a:tcPr marL="0" marR="0" marT="0" marB="0" anchor="ctr"/>
                </a:tc>
                <a:extLst>
                  <a:ext uri="{0D108BD9-81ED-4DB2-BD59-A6C34878D82A}">
                    <a16:rowId xmlns:a16="http://schemas.microsoft.com/office/drawing/2014/main" val="2955262847"/>
                  </a:ext>
                </a:extLst>
              </a:tr>
              <a:tr h="168510">
                <a:tc>
                  <a:txBody>
                    <a:bodyPr/>
                    <a:lstStyle/>
                    <a:p>
                      <a:r>
                        <a:rPr lang="en-GB" sz="1200" dirty="0">
                          <a:effectLst/>
                        </a:rPr>
                        <a:t>Asset Type</a:t>
                      </a:r>
                      <a:endParaRPr lang="en-GB" sz="1200" b="1" dirty="0">
                        <a:solidFill>
                          <a:srgbClr val="595959"/>
                        </a:solidFill>
                        <a:effectLst/>
                        <a:latin typeface="Franklin Gothic Medium" panose="020B0603020102020204" pitchFamily="34" charset="0"/>
                      </a:endParaRPr>
                    </a:p>
                  </a:txBody>
                  <a:tcPr marL="0" marR="0" marT="0" marB="0" anchor="ctr"/>
                </a:tc>
                <a:tc>
                  <a:txBody>
                    <a:bodyPr/>
                    <a:lstStyle/>
                    <a:p>
                      <a:r>
                        <a:rPr lang="en-GB" sz="1200" dirty="0">
                          <a:effectLst/>
                        </a:rPr>
                        <a:t>Description</a:t>
                      </a:r>
                      <a:endParaRPr lang="en-GB" sz="1200" b="1" dirty="0">
                        <a:solidFill>
                          <a:srgbClr val="595959"/>
                        </a:solidFill>
                        <a:effectLst/>
                        <a:latin typeface="Franklin Gothic Medium" panose="020B0603020102020204" pitchFamily="34" charset="0"/>
                      </a:endParaRPr>
                    </a:p>
                  </a:txBody>
                  <a:tcPr marL="0" marR="0" marT="0" marB="0" anchor="ctr"/>
                </a:tc>
                <a:tc>
                  <a:txBody>
                    <a:bodyPr/>
                    <a:lstStyle/>
                    <a:p>
                      <a:endParaRPr lang="en-GB" sz="1200" dirty="0">
                        <a:effectLst/>
                      </a:endParaRPr>
                    </a:p>
                  </a:txBody>
                  <a:tcPr marL="0" marR="0" marT="0" marB="0" anchor="ctr"/>
                </a:tc>
                <a:tc>
                  <a:txBody>
                    <a:bodyPr/>
                    <a:lstStyle/>
                    <a:p>
                      <a:r>
                        <a:rPr lang="en-GB" sz="1200" dirty="0">
                          <a:effectLst/>
                        </a:rPr>
                        <a:t>Current Year</a:t>
                      </a:r>
                      <a:endParaRPr lang="en-GB" sz="1200" b="1"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1831681558"/>
                  </a:ext>
                </a:extLst>
              </a:tr>
              <a:tr h="280851">
                <a:tc>
                  <a:txBody>
                    <a:bodyPr/>
                    <a:lstStyle/>
                    <a:p>
                      <a:r>
                        <a:rPr lang="en-GB" sz="1100" dirty="0">
                          <a:effectLst/>
                        </a:rPr>
                        <a:t>Current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Cash</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5,000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4186536659"/>
                  </a:ext>
                </a:extLst>
              </a:tr>
              <a:tr h="280851">
                <a:tc>
                  <a:txBody>
                    <a:bodyPr/>
                    <a:lstStyle/>
                    <a:p>
                      <a:r>
                        <a:rPr lang="en-GB" sz="1100" dirty="0">
                          <a:effectLst/>
                        </a:rPr>
                        <a:t>Current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Investments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1,000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3767166361"/>
                  </a:ext>
                </a:extLst>
              </a:tr>
              <a:tr h="280851">
                <a:tc>
                  <a:txBody>
                    <a:bodyPr/>
                    <a:lstStyle/>
                    <a:p>
                      <a:r>
                        <a:rPr lang="en-GB" sz="1100" dirty="0">
                          <a:effectLst/>
                        </a:rPr>
                        <a:t>Current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Inventories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1,000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442185234"/>
                  </a:ext>
                </a:extLst>
              </a:tr>
              <a:tr h="280851">
                <a:tc>
                  <a:txBody>
                    <a:bodyPr/>
                    <a:lstStyle/>
                    <a:p>
                      <a:r>
                        <a:rPr lang="en-GB" sz="1100" dirty="0">
                          <a:effectLst/>
                        </a:rPr>
                        <a:t>Current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Accounts receivable</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545275670"/>
                  </a:ext>
                </a:extLst>
              </a:tr>
              <a:tr h="280851">
                <a:tc>
                  <a:txBody>
                    <a:bodyPr/>
                    <a:lstStyle/>
                    <a:p>
                      <a:r>
                        <a:rPr lang="en-GB" sz="1100" dirty="0">
                          <a:effectLst/>
                        </a:rPr>
                        <a:t>Current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Pre-paid expenses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1,000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2718312702"/>
                  </a:ext>
                </a:extLst>
              </a:tr>
              <a:tr h="280851">
                <a:tc>
                  <a:txBody>
                    <a:bodyPr/>
                    <a:lstStyle/>
                    <a:p>
                      <a:r>
                        <a:rPr lang="en-GB" sz="1100" dirty="0">
                          <a:effectLst/>
                        </a:rPr>
                        <a:t>Fixed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Property and equipment</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1,500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4235819624"/>
                  </a:ext>
                </a:extLst>
              </a:tr>
              <a:tr h="280851">
                <a:tc>
                  <a:txBody>
                    <a:bodyPr/>
                    <a:lstStyle/>
                    <a:p>
                      <a:r>
                        <a:rPr lang="en-GB" sz="1100" dirty="0">
                          <a:effectLst/>
                        </a:rPr>
                        <a:t>Fixed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Leasehold improvements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885356348"/>
                  </a:ext>
                </a:extLst>
              </a:tr>
              <a:tr h="280851">
                <a:tc>
                  <a:txBody>
                    <a:bodyPr/>
                    <a:lstStyle/>
                    <a:p>
                      <a:r>
                        <a:rPr lang="en-GB" sz="1100" dirty="0">
                          <a:effectLst/>
                        </a:rPr>
                        <a:t>Fixed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Equity and other investments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1832161399"/>
                  </a:ext>
                </a:extLst>
              </a:tr>
              <a:tr h="280851">
                <a:tc>
                  <a:txBody>
                    <a:bodyPr/>
                    <a:lstStyle/>
                    <a:p>
                      <a:r>
                        <a:rPr lang="en-GB" sz="1100" dirty="0">
                          <a:effectLst/>
                        </a:rPr>
                        <a:t>Fixed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Less accumulated depreciation (Negative Value)</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4302355"/>
                  </a:ext>
                </a:extLst>
              </a:tr>
              <a:tr h="280851">
                <a:tc>
                  <a:txBody>
                    <a:bodyPr/>
                    <a:lstStyle/>
                    <a:p>
                      <a:r>
                        <a:rPr lang="en-GB" sz="1100" dirty="0">
                          <a:effectLst/>
                        </a:rPr>
                        <a:t>Other Assets</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r>
                        <a:rPr lang="en-GB" sz="1100" dirty="0">
                          <a:effectLst/>
                        </a:rPr>
                        <a:t>Charity</a:t>
                      </a:r>
                      <a:endParaRPr lang="en-GB" sz="1100" dirty="0">
                        <a:solidFill>
                          <a:srgbClr val="595959"/>
                        </a:solidFill>
                        <a:effectLst/>
                        <a:latin typeface="Franklin Gothic Medium" panose="020B0603020102020204" pitchFamily="34" charset="0"/>
                      </a:endParaRPr>
                    </a:p>
                  </a:txBody>
                  <a:tcPr marL="0" marR="0" marT="0" marB="0" anchor="ctr"/>
                </a:tc>
                <a:tc>
                  <a:txBody>
                    <a:bodyPr/>
                    <a:lstStyle/>
                    <a:p>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dirty="0">
                          <a:solidFill>
                            <a:srgbClr val="595959"/>
                          </a:solidFill>
                          <a:effectLst/>
                          <a:latin typeface="Franklin Gothic Medium"/>
                        </a:rPr>
                        <a:t>0</a:t>
                      </a:r>
                      <a:endParaRPr lang="en-GB" sz="1100" dirty="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4166507349"/>
                  </a:ext>
                </a:extLst>
              </a:tr>
              <a:tr h="280851">
                <a:tc>
                  <a:txBody>
                    <a:bodyPr/>
                    <a:lstStyle/>
                    <a:p>
                      <a:r>
                        <a:rPr lang="en-GB" sz="1100" dirty="0">
                          <a:effectLst/>
                        </a:rPr>
                        <a:t>Total Assets</a:t>
                      </a:r>
                      <a:endParaRPr lang="en-GB" sz="1100" b="1" dirty="0">
                        <a:solidFill>
                          <a:srgbClr val="262626"/>
                        </a:solidFill>
                        <a:effectLst/>
                        <a:latin typeface="Franklin Gothic Medium" panose="020B0603020102020204" pitchFamily="34" charset="0"/>
                      </a:endParaRPr>
                    </a:p>
                  </a:txBody>
                  <a:tcPr marL="0" marR="0" marT="0" marB="0" anchor="ctr"/>
                </a:tc>
                <a:tc>
                  <a:txBody>
                    <a:bodyPr/>
                    <a:lstStyle/>
                    <a:p>
                      <a:endParaRPr lang="en-GB" sz="1100" b="1" dirty="0">
                        <a:solidFill>
                          <a:srgbClr val="262626"/>
                        </a:solidFill>
                        <a:effectLst/>
                        <a:latin typeface="Franklin Gothic Medium" panose="020B0603020102020204" pitchFamily="34" charset="0"/>
                      </a:endParaRPr>
                    </a:p>
                  </a:txBody>
                  <a:tcPr marL="0" marR="0" marT="0" marB="0" anchor="ctr"/>
                </a:tc>
                <a:tc>
                  <a:txBody>
                    <a:bodyPr/>
                    <a:lstStyle/>
                    <a:p>
                      <a:endParaRPr lang="en-GB" sz="1100" dirty="0">
                        <a:effectLst/>
                      </a:endParaRPr>
                    </a:p>
                  </a:txBody>
                  <a:tcPr marL="0" marR="0" marT="0" marB="0" anchor="ctr"/>
                </a:tc>
                <a:tc>
                  <a:txBody>
                    <a:bodyPr/>
                    <a:lstStyle/>
                    <a:p>
                      <a:r>
                        <a:rPr lang="en-GB" sz="1100" dirty="0">
                          <a:effectLst/>
                        </a:rPr>
                        <a:t>9,500</a:t>
                      </a:r>
                      <a:endParaRPr lang="en-GB" sz="1100" b="1" dirty="0">
                        <a:solidFill>
                          <a:srgbClr val="262626"/>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1949271134"/>
                  </a:ext>
                </a:extLst>
              </a:tr>
            </a:tbl>
          </a:graphicData>
        </a:graphic>
      </p:graphicFrame>
      <p:pic>
        <p:nvPicPr>
          <p:cNvPr id="7" name="Picture 7" descr="Chart, bar chart&#10;&#10;Description automatically generated">
            <a:extLst>
              <a:ext uri="{FF2B5EF4-FFF2-40B4-BE49-F238E27FC236}">
                <a16:creationId xmlns:a16="http://schemas.microsoft.com/office/drawing/2014/main" id="{5759D769-6D7B-4BBE-80C2-53D2561DF834}"/>
              </a:ext>
            </a:extLst>
          </p:cNvPr>
          <p:cNvPicPr>
            <a:picLocks noChangeAspect="1"/>
          </p:cNvPicPr>
          <p:nvPr/>
        </p:nvPicPr>
        <p:blipFill rotWithShape="1">
          <a:blip r:embed="rId2"/>
          <a:srcRect l="515" r="172" b="4965"/>
          <a:stretch/>
        </p:blipFill>
        <p:spPr>
          <a:xfrm>
            <a:off x="454325" y="1533709"/>
            <a:ext cx="8321642" cy="4049625"/>
          </a:xfrm>
          <a:prstGeom prst="rect">
            <a:avLst/>
          </a:prstGeom>
        </p:spPr>
      </p:pic>
    </p:spTree>
    <p:extLst>
      <p:ext uri="{BB962C8B-B14F-4D97-AF65-F5344CB8AC3E}">
        <p14:creationId xmlns:p14="http://schemas.microsoft.com/office/powerpoint/2010/main" val="408339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1551F8B-2EF1-43D6-A994-E98834F50AC7}"/>
              </a:ext>
            </a:extLst>
          </p:cNvPr>
          <p:cNvSpPr>
            <a:spLocks noGrp="1"/>
          </p:cNvSpPr>
          <p:nvPr>
            <p:ph type="title"/>
          </p:nvPr>
        </p:nvSpPr>
        <p:spPr/>
        <p:txBody>
          <a:bodyPr/>
          <a:lstStyle/>
          <a:p>
            <a:r>
              <a:rPr lang="en-US" altLang="en-US">
                <a:ea typeface="ＭＳ Ｐゴシック" panose="020B0600070205080204" pitchFamily="34" charset="-128"/>
              </a:rPr>
              <a:t>Balance Sheet </a:t>
            </a:r>
          </a:p>
        </p:txBody>
      </p:sp>
      <p:sp>
        <p:nvSpPr>
          <p:cNvPr id="35843" name="Date Placeholder 3">
            <a:extLst>
              <a:ext uri="{FF2B5EF4-FFF2-40B4-BE49-F238E27FC236}">
                <a16:creationId xmlns:a16="http://schemas.microsoft.com/office/drawing/2014/main" id="{4CC82D4B-7A75-453D-86DB-2E532AB452B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99A2037-5A80-4969-A197-2AB9934F02BF}"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graphicFrame>
        <p:nvGraphicFramePr>
          <p:cNvPr id="3" name="Table 2">
            <a:extLst>
              <a:ext uri="{FF2B5EF4-FFF2-40B4-BE49-F238E27FC236}">
                <a16:creationId xmlns:a16="http://schemas.microsoft.com/office/drawing/2014/main" id="{6A402774-FB75-43B5-A40C-C6BADF194F01}"/>
              </a:ext>
            </a:extLst>
          </p:cNvPr>
          <p:cNvGraphicFramePr>
            <a:graphicFrameLocks noGrp="1"/>
          </p:cNvGraphicFramePr>
          <p:nvPr>
            <p:extLst>
              <p:ext uri="{D42A27DB-BD31-4B8C-83A1-F6EECF244321}">
                <p14:modId xmlns:p14="http://schemas.microsoft.com/office/powerpoint/2010/main" val="1341781124"/>
              </p:ext>
            </p:extLst>
          </p:nvPr>
        </p:nvGraphicFramePr>
        <p:xfrm>
          <a:off x="761999" y="1495244"/>
          <a:ext cx="7589398" cy="3916666"/>
        </p:xfrm>
        <a:graphic>
          <a:graphicData uri="http://schemas.openxmlformats.org/drawingml/2006/table">
            <a:tbl>
              <a:tblPr firstRow="1" bandRow="1">
                <a:tableStyleId>{5C22544A-7EE6-4342-B048-85BDC9FD1C3A}</a:tableStyleId>
              </a:tblPr>
              <a:tblGrid>
                <a:gridCol w="2488665">
                  <a:extLst>
                    <a:ext uri="{9D8B030D-6E8A-4147-A177-3AD203B41FA5}">
                      <a16:colId xmlns:a16="http://schemas.microsoft.com/office/drawing/2014/main" val="3188258632"/>
                    </a:ext>
                  </a:extLst>
                </a:gridCol>
                <a:gridCol w="2488665">
                  <a:extLst>
                    <a:ext uri="{9D8B030D-6E8A-4147-A177-3AD203B41FA5}">
                      <a16:colId xmlns:a16="http://schemas.microsoft.com/office/drawing/2014/main" val="3576069558"/>
                    </a:ext>
                  </a:extLst>
                </a:gridCol>
                <a:gridCol w="1306034">
                  <a:extLst>
                    <a:ext uri="{9D8B030D-6E8A-4147-A177-3AD203B41FA5}">
                      <a16:colId xmlns:a16="http://schemas.microsoft.com/office/drawing/2014/main" val="3587690541"/>
                    </a:ext>
                  </a:extLst>
                </a:gridCol>
                <a:gridCol w="1306034">
                  <a:extLst>
                    <a:ext uri="{9D8B030D-6E8A-4147-A177-3AD203B41FA5}">
                      <a16:colId xmlns:a16="http://schemas.microsoft.com/office/drawing/2014/main" val="1864868439"/>
                    </a:ext>
                  </a:extLst>
                </a:gridCol>
              </a:tblGrid>
              <a:tr h="244792">
                <a:tc>
                  <a:txBody>
                    <a:bodyPr/>
                    <a:lstStyle/>
                    <a:p>
                      <a:r>
                        <a:rPr lang="en-GB" sz="1200">
                          <a:effectLst/>
                        </a:rPr>
                        <a:t>Liability Type</a:t>
                      </a:r>
                      <a:endParaRPr lang="en-GB" sz="1200" b="1">
                        <a:solidFill>
                          <a:srgbClr val="595959"/>
                        </a:solidFill>
                        <a:effectLst/>
                        <a:latin typeface="Franklin Gothic Medium" panose="020B0603020102020204" pitchFamily="34" charset="0"/>
                      </a:endParaRPr>
                    </a:p>
                  </a:txBody>
                  <a:tcPr marL="0" marR="0" marT="0" marB="0" anchor="ctr"/>
                </a:tc>
                <a:tc>
                  <a:txBody>
                    <a:bodyPr/>
                    <a:lstStyle/>
                    <a:p>
                      <a:r>
                        <a:rPr lang="en-GB" sz="1200">
                          <a:effectLst/>
                        </a:rPr>
                        <a:t>Description</a:t>
                      </a:r>
                      <a:endParaRPr lang="en-GB" sz="1200" b="1">
                        <a:solidFill>
                          <a:srgbClr val="595959"/>
                        </a:solidFill>
                        <a:effectLst/>
                        <a:latin typeface="Franklin Gothic Medium" panose="020B0603020102020204" pitchFamily="34" charset="0"/>
                      </a:endParaRPr>
                    </a:p>
                  </a:txBody>
                  <a:tcPr marL="0" marR="0" marT="0" marB="0" anchor="ctr"/>
                </a:tc>
                <a:tc>
                  <a:txBody>
                    <a:bodyPr/>
                    <a:lstStyle/>
                    <a:p>
                      <a:r>
                        <a:rPr lang="en-GB" sz="1200">
                          <a:effectLst/>
                        </a:rPr>
                        <a:t>Previous Year</a:t>
                      </a:r>
                      <a:endParaRPr lang="en-GB" sz="1200" b="1">
                        <a:solidFill>
                          <a:srgbClr val="595959"/>
                        </a:solidFill>
                        <a:effectLst/>
                        <a:latin typeface="Franklin Gothic Medium" panose="020B0603020102020204" pitchFamily="34" charset="0"/>
                      </a:endParaRPr>
                    </a:p>
                  </a:txBody>
                  <a:tcPr marL="0" marR="0" marT="0" marB="0" anchor="ctr"/>
                </a:tc>
                <a:tc>
                  <a:txBody>
                    <a:bodyPr/>
                    <a:lstStyle/>
                    <a:p>
                      <a:r>
                        <a:rPr lang="en-GB" sz="1200">
                          <a:effectLst/>
                        </a:rPr>
                        <a:t>Current Year</a:t>
                      </a:r>
                      <a:endParaRPr lang="en-GB" sz="1200" b="1">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1376498128"/>
                  </a:ext>
                </a:extLst>
              </a:tr>
              <a:tr h="407986">
                <a:tc>
                  <a:txBody>
                    <a:bodyPr/>
                    <a:lstStyle/>
                    <a:p>
                      <a:r>
                        <a:rPr lang="en-GB" sz="1100">
                          <a:effectLst/>
                        </a:rPr>
                        <a:t>Current Liabilities</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Accounts payable</a:t>
                      </a:r>
                      <a:endParaRPr lang="en-GB" sz="1100">
                        <a:solidFill>
                          <a:srgbClr val="595959"/>
                        </a:solidFill>
                        <a:effectLst/>
                        <a:latin typeface="Franklin Gothic Medium" panose="020B0603020102020204" pitchFamily="34" charset="0"/>
                      </a:endParaRPr>
                    </a:p>
                  </a:txBody>
                  <a:tcPr marL="0" marR="0" marT="0" marB="0" anchor="ctr"/>
                </a:tc>
                <a:tc>
                  <a:txBody>
                    <a:bodyPr/>
                    <a:lstStyle/>
                    <a:p>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300</a:t>
                      </a:r>
                      <a:endParaRPr lang="en-GB" sz="110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2259099628"/>
                  </a:ext>
                </a:extLst>
              </a:tr>
              <a:tr h="407986">
                <a:tc>
                  <a:txBody>
                    <a:bodyPr/>
                    <a:lstStyle/>
                    <a:p>
                      <a:r>
                        <a:rPr lang="en-GB" sz="1100">
                          <a:effectLst/>
                        </a:rPr>
                        <a:t>Current Liabilities</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Accrued wages</a:t>
                      </a:r>
                      <a:endParaRPr lang="en-GB" sz="1100">
                        <a:solidFill>
                          <a:srgbClr val="595959"/>
                        </a:solidFill>
                        <a:effectLst/>
                        <a:latin typeface="Franklin Gothic Medium" panose="020B0603020102020204" pitchFamily="34" charset="0"/>
                      </a:endParaRPr>
                    </a:p>
                  </a:txBody>
                  <a:tcPr marL="0" marR="0" marT="0" marB="0" anchor="ctr"/>
                </a:tc>
                <a:tc>
                  <a:txBody>
                    <a:bodyPr/>
                    <a:lstStyle/>
                    <a:p>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2,500</a:t>
                      </a:r>
                      <a:endParaRPr lang="en-GB" sz="110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2034704398"/>
                  </a:ext>
                </a:extLst>
              </a:tr>
              <a:tr h="407986">
                <a:tc>
                  <a:txBody>
                    <a:bodyPr/>
                    <a:lstStyle/>
                    <a:p>
                      <a:r>
                        <a:rPr lang="en-GB" sz="1100">
                          <a:effectLst/>
                        </a:rPr>
                        <a:t>Current Liabilities</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Accrued compensation</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500</a:t>
                      </a:r>
                      <a:endParaRPr lang="en-GB" sz="110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2782516479"/>
                  </a:ext>
                </a:extLst>
              </a:tr>
              <a:tr h="407986">
                <a:tc>
                  <a:txBody>
                    <a:bodyPr/>
                    <a:lstStyle/>
                    <a:p>
                      <a:r>
                        <a:rPr lang="en-GB" sz="1100">
                          <a:effectLst/>
                        </a:rPr>
                        <a:t>Current Liabilities</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Income tax payable</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200</a:t>
                      </a:r>
                      <a:endParaRPr lang="en-GB" sz="110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1255183079"/>
                  </a:ext>
                </a:extLst>
              </a:tr>
              <a:tr h="407986">
                <a:tc>
                  <a:txBody>
                    <a:bodyPr/>
                    <a:lstStyle/>
                    <a:p>
                      <a:r>
                        <a:rPr lang="en-GB" sz="1100">
                          <a:effectLst/>
                        </a:rPr>
                        <a:t>Current Liabilities</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Unearned revenue</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1874158555"/>
                  </a:ext>
                </a:extLst>
              </a:tr>
              <a:tr h="407986">
                <a:tc>
                  <a:txBody>
                    <a:bodyPr/>
                    <a:lstStyle/>
                    <a:p>
                      <a:r>
                        <a:rPr lang="en-GB" sz="1100">
                          <a:effectLst/>
                        </a:rPr>
                        <a:t>Long-term Liabilities</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Mortgage payable</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383882526"/>
                  </a:ext>
                </a:extLst>
              </a:tr>
              <a:tr h="407986">
                <a:tc>
                  <a:txBody>
                    <a:bodyPr/>
                    <a:lstStyle/>
                    <a:p>
                      <a:r>
                        <a:rPr lang="en-GB" sz="1100">
                          <a:effectLst/>
                        </a:rPr>
                        <a:t>Owner Equity</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Investment capital</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4213967772"/>
                  </a:ext>
                </a:extLst>
              </a:tr>
              <a:tr h="407986">
                <a:tc>
                  <a:txBody>
                    <a:bodyPr/>
                    <a:lstStyle/>
                    <a:p>
                      <a:r>
                        <a:rPr lang="en-GB" sz="1100">
                          <a:effectLst/>
                        </a:rPr>
                        <a:t>Owner Equity</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Accumulated retained earnings</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a:solidFill>
                          <a:srgbClr val="595959"/>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3331575744"/>
                  </a:ext>
                </a:extLst>
              </a:tr>
              <a:tr h="407986">
                <a:tc>
                  <a:txBody>
                    <a:bodyPr/>
                    <a:lstStyle/>
                    <a:p>
                      <a:r>
                        <a:rPr lang="en-GB" sz="1100">
                          <a:effectLst/>
                        </a:rPr>
                        <a:t>Total Liabilities &amp; Stockholder Equity</a:t>
                      </a:r>
                      <a:endParaRPr lang="en-GB" sz="1100" b="1">
                        <a:solidFill>
                          <a:srgbClr val="262626"/>
                        </a:solidFill>
                        <a:effectLst/>
                        <a:latin typeface="Franklin Gothic Medium" panose="020B0603020102020204" pitchFamily="34" charset="0"/>
                      </a:endParaRPr>
                    </a:p>
                  </a:txBody>
                  <a:tcPr marL="0" marR="0" marT="0" marB="0" anchor="ctr"/>
                </a:tc>
                <a:tc>
                  <a:txBody>
                    <a:bodyPr/>
                    <a:lstStyle/>
                    <a:p>
                      <a:r>
                        <a:rPr lang="en-GB" sz="1100">
                          <a:effectLst/>
                        </a:rPr>
                        <a:t> </a:t>
                      </a:r>
                      <a:endParaRPr lang="en-GB" sz="1100" b="1">
                        <a:solidFill>
                          <a:srgbClr val="262626"/>
                        </a:solidFill>
                        <a:effectLst/>
                        <a:latin typeface="Franklin Gothic Medium" panose="020B0603020102020204" pitchFamily="34" charset="0"/>
                      </a:endParaRPr>
                    </a:p>
                  </a:txBody>
                  <a:tcPr marL="0" marR="0" marT="0" marB="0" anchor="ctr"/>
                </a:tc>
                <a:tc>
                  <a:txBody>
                    <a:bodyPr/>
                    <a:lstStyle/>
                    <a:p>
                      <a:r>
                        <a:rPr lang="en-GB" sz="1100">
                          <a:effectLst/>
                        </a:rPr>
                        <a:t>0</a:t>
                      </a:r>
                      <a:endParaRPr lang="en-GB" sz="1100" b="1">
                        <a:solidFill>
                          <a:srgbClr val="262626"/>
                        </a:solidFill>
                        <a:effectLst/>
                        <a:latin typeface="Franklin Gothic Medium" panose="020B0603020102020204" pitchFamily="34" charset="0"/>
                      </a:endParaRPr>
                    </a:p>
                  </a:txBody>
                  <a:tcPr marL="0" marR="0" marT="0" marB="0" anchor="ctr"/>
                </a:tc>
                <a:tc>
                  <a:txBody>
                    <a:bodyPr/>
                    <a:lstStyle/>
                    <a:p>
                      <a:r>
                        <a:rPr lang="en-GB" sz="1100">
                          <a:effectLst/>
                        </a:rPr>
                        <a:t>3,500</a:t>
                      </a:r>
                      <a:endParaRPr lang="en-GB" sz="1100" b="1">
                        <a:solidFill>
                          <a:srgbClr val="262626"/>
                        </a:solidFill>
                        <a:effectLst/>
                        <a:latin typeface="Franklin Gothic Medium" panose="020B0603020102020204" pitchFamily="34" charset="0"/>
                      </a:endParaRPr>
                    </a:p>
                  </a:txBody>
                  <a:tcPr marL="0" marR="0" marT="0" marB="0" anchor="ctr"/>
                </a:tc>
                <a:extLst>
                  <a:ext uri="{0D108BD9-81ED-4DB2-BD59-A6C34878D82A}">
                    <a16:rowId xmlns:a16="http://schemas.microsoft.com/office/drawing/2014/main" val="1306644766"/>
                  </a:ext>
                </a:extLst>
              </a:tr>
            </a:tbl>
          </a:graphicData>
        </a:graphic>
      </p:graphicFrame>
    </p:spTree>
    <p:extLst>
      <p:ext uri="{BB962C8B-B14F-4D97-AF65-F5344CB8AC3E}">
        <p14:creationId xmlns:p14="http://schemas.microsoft.com/office/powerpoint/2010/main" val="1535966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21551F8B-2EF1-43D6-A994-E98834F50AC7}"/>
              </a:ext>
            </a:extLst>
          </p:cNvPr>
          <p:cNvSpPr>
            <a:spLocks noGrp="1"/>
          </p:cNvSpPr>
          <p:nvPr>
            <p:ph type="title"/>
          </p:nvPr>
        </p:nvSpPr>
        <p:spPr/>
        <p:txBody>
          <a:bodyPr/>
          <a:lstStyle/>
          <a:p>
            <a:r>
              <a:rPr lang="en-US" altLang="en-US">
                <a:ea typeface="ＭＳ Ｐゴシック" panose="020B0600070205080204" pitchFamily="34" charset="-128"/>
              </a:rPr>
              <a:t>Balance Sheet </a:t>
            </a:r>
          </a:p>
        </p:txBody>
      </p:sp>
      <p:sp>
        <p:nvSpPr>
          <p:cNvPr id="35843" name="Date Placeholder 3">
            <a:extLst>
              <a:ext uri="{FF2B5EF4-FFF2-40B4-BE49-F238E27FC236}">
                <a16:creationId xmlns:a16="http://schemas.microsoft.com/office/drawing/2014/main" id="{4CC82D4B-7A75-453D-86DB-2E532AB452B6}"/>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99A2037-5A80-4969-A197-2AB9934F02BF}"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pic>
        <p:nvPicPr>
          <p:cNvPr id="3" name="Picture 3">
            <a:extLst>
              <a:ext uri="{FF2B5EF4-FFF2-40B4-BE49-F238E27FC236}">
                <a16:creationId xmlns:a16="http://schemas.microsoft.com/office/drawing/2014/main" id="{9E6CCE71-EF59-49FD-AA20-B05046D4ECF7}"/>
              </a:ext>
            </a:extLst>
          </p:cNvPr>
          <p:cNvPicPr>
            <a:picLocks noChangeAspect="1"/>
          </p:cNvPicPr>
          <p:nvPr/>
        </p:nvPicPr>
        <p:blipFill>
          <a:blip r:embed="rId2"/>
          <a:stretch>
            <a:fillRect/>
          </a:stretch>
        </p:blipFill>
        <p:spPr>
          <a:xfrm>
            <a:off x="799382" y="1368129"/>
            <a:ext cx="7645877" cy="3719176"/>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5E18D1D2-F966-45FE-9E93-F8B856B06056}"/>
              </a:ext>
            </a:extLst>
          </p:cNvPr>
          <p:cNvSpPr>
            <a:spLocks noGrp="1"/>
          </p:cNvSpPr>
          <p:nvPr>
            <p:ph type="title"/>
          </p:nvPr>
        </p:nvSpPr>
        <p:spPr>
          <a:xfrm>
            <a:off x="385313" y="102110"/>
            <a:ext cx="8229600" cy="769189"/>
          </a:xfrm>
        </p:spPr>
        <p:txBody>
          <a:bodyPr/>
          <a:lstStyle/>
          <a:p>
            <a:r>
              <a:rPr lang="en-US" altLang="en-US">
                <a:ea typeface="ＭＳ Ｐゴシック" panose="020B0600070205080204" pitchFamily="34" charset="-128"/>
              </a:rPr>
              <a:t>Conclusion </a:t>
            </a:r>
          </a:p>
        </p:txBody>
      </p:sp>
      <p:sp>
        <p:nvSpPr>
          <p:cNvPr id="36867" name="Date Placeholder 3">
            <a:extLst>
              <a:ext uri="{FF2B5EF4-FFF2-40B4-BE49-F238E27FC236}">
                <a16:creationId xmlns:a16="http://schemas.microsoft.com/office/drawing/2014/main" id="{6F1CACB7-1E37-46CC-B4EC-D919E994A67A}"/>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5D077FC-8266-452E-9198-72D741116A48}"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2" name="TextBox 1">
            <a:extLst>
              <a:ext uri="{FF2B5EF4-FFF2-40B4-BE49-F238E27FC236}">
                <a16:creationId xmlns:a16="http://schemas.microsoft.com/office/drawing/2014/main" id="{2A09ED3B-FB65-411D-9192-997D6AF337E6}"/>
              </a:ext>
            </a:extLst>
          </p:cNvPr>
          <p:cNvSpPr txBox="1"/>
          <p:nvPr/>
        </p:nvSpPr>
        <p:spPr>
          <a:xfrm>
            <a:off x="209910" y="871268"/>
            <a:ext cx="885357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i="1">
              <a:solidFill>
                <a:srgbClr val="FF0000"/>
              </a:solidFill>
              <a:cs typeface="Arial" panose="020B0604020202020204" pitchFamily="34" charset="0"/>
            </a:endParaRPr>
          </a:p>
          <a:p>
            <a:r>
              <a:rPr lang="en-GB" dirty="0">
                <a:latin typeface="Arial"/>
                <a:ea typeface="ＭＳ Ｐゴシック"/>
                <a:cs typeface="Arial"/>
              </a:rPr>
              <a:t>No doubt the clothing industry has the widest range of customers, everyone wears clothes, but a major aspect is to assure their quality by</a:t>
            </a:r>
            <a:r>
              <a:rPr lang="en-US" dirty="0">
                <a:latin typeface="Arial"/>
                <a:ea typeface="ＭＳ Ｐゴシック"/>
                <a:cs typeface="Arial"/>
              </a:rPr>
              <a:t> using the right technologies and operations. </a:t>
            </a:r>
            <a:endParaRPr lang="en-GB" err="1">
              <a:latin typeface="Arial"/>
              <a:ea typeface="ＭＳ Ｐゴシック"/>
              <a:cs typeface="Arial"/>
            </a:endParaRPr>
          </a:p>
          <a:p>
            <a:endParaRPr lang="en-US">
              <a:latin typeface="Arial"/>
              <a:ea typeface="ＭＳ Ｐゴシック"/>
              <a:cs typeface="Arial"/>
            </a:endParaRPr>
          </a:p>
          <a:p>
            <a:r>
              <a:rPr lang="en-US" dirty="0">
                <a:latin typeface="Arial"/>
                <a:ea typeface="ＭＳ Ｐゴシック"/>
                <a:cs typeface="Arial"/>
              </a:rPr>
              <a:t>In order to get our business on the right track and keep it afloat, it is important that the business management is prudent with its finance and keeps the assets and liability in a moderate way that will not affect the company. </a:t>
            </a:r>
            <a:endParaRPr lang="en-GB" dirty="0">
              <a:latin typeface="Arial"/>
              <a:ea typeface="ＭＳ Ｐゴシック"/>
              <a:cs typeface="Arial"/>
            </a:endParaRPr>
          </a:p>
          <a:p>
            <a:r>
              <a:rPr lang="en-US" dirty="0">
                <a:latin typeface="Arial"/>
                <a:ea typeface="ＭＳ Ｐゴシック"/>
                <a:cs typeface="Arial"/>
              </a:rPr>
              <a:t>In this way, the balance sheet will reflect the financial data, as a result it will show the financial stability of the business thus keeping it from bankruptcy.</a:t>
            </a:r>
            <a:endParaRPr lang="en-GB" dirty="0">
              <a:latin typeface="Arial"/>
              <a:ea typeface="ＭＳ Ｐゴシック"/>
              <a:cs typeface="Arial"/>
            </a:endParaRPr>
          </a:p>
          <a:p>
            <a:endParaRPr lang="en-US">
              <a:latin typeface="Arial"/>
              <a:ea typeface="ＭＳ Ｐゴシック"/>
              <a:cs typeface="Arial"/>
            </a:endParaRPr>
          </a:p>
          <a:p>
            <a:r>
              <a:rPr lang="en-GB" dirty="0">
                <a:latin typeface="Arial"/>
                <a:ea typeface="ＭＳ Ｐゴシック"/>
                <a:cs typeface="Arial"/>
              </a:rPr>
              <a:t>To increase the expectations for a better future it is mandatory that our company sets a list of goals to be achieved such as contribution to sustainability by recycling the materials and consumption of plastic bags.</a:t>
            </a:r>
            <a:endParaRPr lang="en-GB" dirty="0">
              <a:cs typeface="Arial"/>
            </a:endParaRPr>
          </a:p>
          <a:p>
            <a:endParaRPr lang="en-US">
              <a:cs typeface="Arial"/>
            </a:endParaRPr>
          </a:p>
          <a:p>
            <a:endParaRPr lang="en-GB">
              <a:cs typeface="Arial"/>
            </a:endParaRPr>
          </a:p>
          <a:p>
            <a:endParaRPr lang="en-GB">
              <a:cs typeface="Arial"/>
            </a:endParaRPr>
          </a:p>
          <a:p>
            <a:endParaRPr lang="en-GB">
              <a:cs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13C13CC4-F227-4D8A-862B-291CE225821E}"/>
              </a:ext>
            </a:extLst>
          </p:cNvPr>
          <p:cNvSpPr>
            <a:spLocks noGrp="1"/>
          </p:cNvSpPr>
          <p:nvPr>
            <p:ph type="title"/>
          </p:nvPr>
        </p:nvSpPr>
        <p:spPr>
          <a:xfrm>
            <a:off x="466646" y="274638"/>
            <a:ext cx="8220154" cy="528992"/>
          </a:xfrm>
        </p:spPr>
        <p:txBody>
          <a:bodyPr/>
          <a:lstStyle/>
          <a:p>
            <a:r>
              <a:rPr lang="en-US" altLang="en-US">
                <a:ea typeface="ＭＳ Ｐゴシック" panose="020B0600070205080204" pitchFamily="34" charset="-128"/>
              </a:rPr>
              <a:t>References </a:t>
            </a:r>
          </a:p>
        </p:txBody>
      </p:sp>
      <p:sp>
        <p:nvSpPr>
          <p:cNvPr id="37891" name="Date Placeholder 3">
            <a:extLst>
              <a:ext uri="{FF2B5EF4-FFF2-40B4-BE49-F238E27FC236}">
                <a16:creationId xmlns:a16="http://schemas.microsoft.com/office/drawing/2014/main" id="{CD1189AD-D303-4C36-B8D2-A4F5C7568990}"/>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B714DF41-880B-4730-9CDB-D290363D564A}"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
        <p:nvSpPr>
          <p:cNvPr id="5" name="TextBox 4">
            <a:extLst>
              <a:ext uri="{FF2B5EF4-FFF2-40B4-BE49-F238E27FC236}">
                <a16:creationId xmlns:a16="http://schemas.microsoft.com/office/drawing/2014/main" id="{2E956227-B916-4773-8264-AF53E88E8339}"/>
              </a:ext>
            </a:extLst>
          </p:cNvPr>
          <p:cNvSpPr txBox="1"/>
          <p:nvPr/>
        </p:nvSpPr>
        <p:spPr>
          <a:xfrm>
            <a:off x="110152" y="879751"/>
            <a:ext cx="8870828" cy="5020605"/>
          </a:xfrm>
          <a:prstGeom prst="rect">
            <a:avLst/>
          </a:prstGeom>
          <a:noFill/>
        </p:spPr>
        <p:txBody>
          <a:bodyPr wrap="square" lIns="91440" tIns="45720" rIns="91440" bIns="45720" anchor="t">
            <a:spAutoFit/>
          </a:bodyPr>
          <a:lstStyle/>
          <a:p>
            <a:pPr>
              <a:lnSpc>
                <a:spcPct val="150000"/>
              </a:lnSpc>
              <a:defRPr/>
            </a:pPr>
            <a:r>
              <a:rPr lang="en-US" sz="1050">
                <a:latin typeface="Arial"/>
                <a:ea typeface="ＭＳ Ｐゴシック"/>
                <a:cs typeface="Arial"/>
              </a:rPr>
              <a:t>Anon, (2018). [online] Available at: </a:t>
            </a:r>
            <a:r>
              <a:rPr lang="en-US" sz="1050">
                <a:latin typeface="Arial"/>
                <a:ea typeface="ＭＳ Ｐゴシック"/>
                <a:cs typeface="Arial"/>
                <a:hlinkClick r:id="rId2"/>
              </a:rPr>
              <a:t>http://www.adidas-group.com/en/group/profile/</a:t>
            </a:r>
            <a:r>
              <a:rPr lang="en-US" sz="1050">
                <a:latin typeface="Arial"/>
                <a:ea typeface="ＭＳ Ｐゴシック"/>
                <a:cs typeface="Arial"/>
              </a:rPr>
              <a:t> (Accessed 7th of November 2021).</a:t>
            </a:r>
            <a:endParaRPr lang="en-GB" sz="1050">
              <a:latin typeface="Arial"/>
              <a:ea typeface="ＭＳ Ｐゴシック"/>
              <a:cs typeface="Arial"/>
            </a:endParaRPr>
          </a:p>
          <a:p>
            <a:pPr>
              <a:lnSpc>
                <a:spcPct val="150000"/>
              </a:lnSpc>
              <a:defRPr/>
            </a:pPr>
            <a:r>
              <a:rPr lang="en-GB" sz="1050">
                <a:solidFill>
                  <a:schemeClr val="tx1">
                    <a:lumMod val="95000"/>
                    <a:lumOff val="5000"/>
                  </a:schemeClr>
                </a:solidFill>
                <a:latin typeface="Arial"/>
                <a:ea typeface="ＭＳ Ｐゴシック"/>
                <a:cs typeface="Arial"/>
              </a:rPr>
              <a:t>Byrne, R., June 2, 2005, </a:t>
            </a:r>
            <a:r>
              <a:rPr lang="en-GB" sz="1050" i="1">
                <a:solidFill>
                  <a:schemeClr val="tx1">
                    <a:lumMod val="95000"/>
                    <a:lumOff val="5000"/>
                  </a:schemeClr>
                </a:solidFill>
                <a:latin typeface="Arial"/>
                <a:ea typeface="ＭＳ Ｐゴシック"/>
                <a:cs typeface="Arial"/>
              </a:rPr>
              <a:t>A Netcentric Strategic Technical Plan (STP)</a:t>
            </a:r>
            <a:r>
              <a:rPr lang="en-GB" sz="1050">
                <a:solidFill>
                  <a:schemeClr val="tx1">
                    <a:lumMod val="95000"/>
                    <a:lumOff val="5000"/>
                  </a:schemeClr>
                </a:solidFill>
                <a:latin typeface="Arial"/>
                <a:ea typeface="ＭＳ Ｐゴシック"/>
                <a:cs typeface="Arial"/>
              </a:rPr>
              <a:t>.</a:t>
            </a:r>
            <a:endParaRPr lang="en-GB">
              <a:solidFill>
                <a:schemeClr val="tx1">
                  <a:lumMod val="95000"/>
                  <a:lumOff val="5000"/>
                </a:schemeClr>
              </a:solidFill>
              <a:cs typeface="Arial"/>
            </a:endParaRPr>
          </a:p>
          <a:p>
            <a:pPr>
              <a:lnSpc>
                <a:spcPct val="150000"/>
              </a:lnSpc>
              <a:defRPr/>
            </a:pPr>
            <a:r>
              <a:rPr lang="en-GB" sz="1050">
                <a:solidFill>
                  <a:schemeClr val="tx1">
                    <a:lumMod val="95000"/>
                    <a:lumOff val="5000"/>
                  </a:schemeClr>
                </a:solidFill>
                <a:latin typeface="Arial"/>
                <a:ea typeface="ＭＳ Ｐゴシック"/>
                <a:cs typeface="Arial"/>
                <a:hlinkClick r:id="rId3">
                  <a:extLst>
                    <a:ext uri="{A12FA001-AC4F-418D-AE19-62706E023703}">
                      <ahyp:hlinkClr xmlns:ahyp="http://schemas.microsoft.com/office/drawing/2018/hyperlinkcolor" val="tx"/>
                    </a:ext>
                  </a:extLst>
                </a:hlinkClick>
              </a:rPr>
              <a:t>Clothing Line Business Plan - Free Template for Retail Clothing Store (morebusiness.com)</a:t>
            </a:r>
            <a:endParaRPr lang="en-GB">
              <a:solidFill>
                <a:schemeClr val="tx1">
                  <a:lumMod val="95000"/>
                  <a:lumOff val="5000"/>
                </a:schemeClr>
              </a:solidFill>
              <a:cs typeface="Arial"/>
            </a:endParaRPr>
          </a:p>
          <a:p>
            <a:pPr>
              <a:lnSpc>
                <a:spcPct val="150000"/>
              </a:lnSpc>
              <a:defRPr/>
            </a:pPr>
            <a:r>
              <a:rPr lang="en-GB" sz="1050">
                <a:solidFill>
                  <a:schemeClr val="tx1">
                    <a:lumMod val="95000"/>
                    <a:lumOff val="5000"/>
                  </a:schemeClr>
                </a:solidFill>
                <a:latin typeface="Arial"/>
                <a:ea typeface="ＭＳ Ｐゴシック"/>
                <a:cs typeface="Arial"/>
              </a:rPr>
              <a:t>CC2SG Technology Planning Team, October 5, 2005, COCOM C2 Systems Group Technical Planning Process.</a:t>
            </a:r>
          </a:p>
          <a:p>
            <a:pPr>
              <a:lnSpc>
                <a:spcPct val="150000"/>
              </a:lnSpc>
              <a:defRPr/>
            </a:pPr>
            <a:r>
              <a:rPr lang="en-US" sz="1050">
                <a:latin typeface="Arial"/>
                <a:ea typeface="ＭＳ Ｐゴシック"/>
                <a:cs typeface="Arial"/>
              </a:rPr>
              <a:t>Martins A. (2021). How to Write a Clothing Line Business Plan. Available at: </a:t>
            </a:r>
            <a:r>
              <a:rPr lang="en-US" sz="1050">
                <a:latin typeface="Arial"/>
                <a:ea typeface="ＭＳ Ｐゴシック"/>
                <a:cs typeface="Arial"/>
                <a:hlinkClick r:id="rId4"/>
              </a:rPr>
              <a:t>https://www.profitableventure.com/clothing-line-business-plan/</a:t>
            </a:r>
            <a:r>
              <a:rPr lang="en-US" sz="1050">
                <a:latin typeface="Arial"/>
                <a:ea typeface="ＭＳ Ｐゴシック"/>
                <a:cs typeface="Arial"/>
              </a:rPr>
              <a:t> (Accessed on 26 October 2021).</a:t>
            </a:r>
            <a:endParaRPr lang="en-GB" sz="1050">
              <a:latin typeface="Arial"/>
              <a:ea typeface="ＭＳ Ｐゴシック"/>
              <a:cs typeface="Arial"/>
            </a:endParaRPr>
          </a:p>
          <a:p>
            <a:pPr>
              <a:lnSpc>
                <a:spcPct val="150000"/>
              </a:lnSpc>
              <a:defRPr/>
            </a:pPr>
            <a:r>
              <a:rPr lang="en-GB" sz="1050">
                <a:solidFill>
                  <a:schemeClr val="tx1">
                    <a:lumMod val="95000"/>
                    <a:lumOff val="5000"/>
                  </a:schemeClr>
                </a:solidFill>
                <a:latin typeface="Arial"/>
                <a:ea typeface="ＭＳ Ｐゴシック"/>
                <a:cs typeface="Arial"/>
              </a:rPr>
              <a:t>MITRE Mission Planning Team, (November 2006), JMPS Strategic Technical Plan Ver. 3.0.</a:t>
            </a:r>
            <a:endParaRPr lang="en-GB">
              <a:solidFill>
                <a:schemeClr val="tx1">
                  <a:lumMod val="95000"/>
                  <a:lumOff val="5000"/>
                </a:schemeClr>
              </a:solidFill>
              <a:cs typeface="Arial" panose="020B0604020202020204" pitchFamily="34" charset="0"/>
            </a:endParaRPr>
          </a:p>
          <a:p>
            <a:pPr>
              <a:lnSpc>
                <a:spcPct val="150000"/>
              </a:lnSpc>
              <a:defRPr/>
            </a:pPr>
            <a:r>
              <a:rPr lang="en-GB" sz="1050">
                <a:solidFill>
                  <a:schemeClr val="tx1">
                    <a:lumMod val="95000"/>
                    <a:lumOff val="5000"/>
                  </a:schemeClr>
                </a:solidFill>
                <a:latin typeface="Arial"/>
                <a:ea typeface="ＭＳ Ｐゴシック"/>
                <a:cs typeface="Arial"/>
                <a:hlinkClick r:id="rId5">
                  <a:extLst>
                    <a:ext uri="{A12FA001-AC4F-418D-AE19-62706E023703}">
                      <ahyp:hlinkClr xmlns:ahyp="http://schemas.microsoft.com/office/drawing/2018/hyperlinkcolor" val="tx"/>
                    </a:ext>
                  </a:extLst>
                </a:hlinkClick>
              </a:rPr>
              <a:t>PESTLE Analysis | Factsheets | CIPD</a:t>
            </a:r>
            <a:endParaRPr lang="en-US" sz="1050">
              <a:solidFill>
                <a:schemeClr val="tx1">
                  <a:lumMod val="95000"/>
                  <a:lumOff val="5000"/>
                </a:schemeClr>
              </a:solidFill>
              <a:latin typeface="Arial"/>
              <a:ea typeface="ＭＳ Ｐゴシック"/>
              <a:cs typeface="Arial"/>
            </a:endParaRPr>
          </a:p>
          <a:p>
            <a:pPr>
              <a:lnSpc>
                <a:spcPct val="150000"/>
              </a:lnSpc>
              <a:defRPr/>
            </a:pPr>
            <a:r>
              <a:rPr lang="en-GB" sz="1050">
                <a:latin typeface="Arial"/>
                <a:ea typeface="ＭＳ Ｐゴシック"/>
                <a:cs typeface="Arial"/>
              </a:rPr>
              <a:t>ttps://www.profitableventure.com/clothing-line-business-plan/</a:t>
            </a:r>
            <a:endParaRPr lang="en-GB">
              <a:cs typeface="Arial" panose="020B0604020202020204" pitchFamily="34" charset="0"/>
            </a:endParaRPr>
          </a:p>
          <a:p>
            <a:pPr>
              <a:lnSpc>
                <a:spcPct val="150000"/>
              </a:lnSpc>
              <a:defRPr/>
            </a:pPr>
            <a:r>
              <a:rPr lang="en-US" sz="1050">
                <a:latin typeface="Arial"/>
                <a:ea typeface="ＭＳ Ｐゴシック"/>
                <a:cs typeface="Arial"/>
              </a:rPr>
              <a:t>Retail Clothing Line Business Plan More business plan (2021). Available at: </a:t>
            </a:r>
            <a:r>
              <a:rPr lang="en-US" sz="1050">
                <a:latin typeface="Arial"/>
                <a:ea typeface="ＭＳ Ｐゴシック"/>
                <a:cs typeface="Arial"/>
                <a:hlinkClick r:id="rId6"/>
              </a:rPr>
              <a:t>https://www.morebusiness.com/retail-clothing-business-plan/#11-company</a:t>
            </a:r>
            <a:r>
              <a:rPr lang="en-US" sz="1050">
                <a:latin typeface="Arial"/>
                <a:ea typeface="ＭＳ Ｐゴシック"/>
                <a:cs typeface="Arial"/>
              </a:rPr>
              <a:t> (Accessed on 28 October 2021).</a:t>
            </a:r>
            <a:endParaRPr lang="en-US">
              <a:cs typeface="Arial"/>
            </a:endParaRPr>
          </a:p>
          <a:p>
            <a:pPr>
              <a:lnSpc>
                <a:spcPct val="150000"/>
              </a:lnSpc>
              <a:defRPr/>
            </a:pPr>
            <a:r>
              <a:rPr lang="en-US" sz="1050">
                <a:latin typeface="Arial"/>
                <a:ea typeface="ＭＳ Ｐゴシック"/>
                <a:cs typeface="Arial"/>
              </a:rPr>
              <a:t>Steven D et al. (2021) Set Goals and Objectives in Your Business Plan Available at: </a:t>
            </a:r>
            <a:r>
              <a:rPr lang="en-US" sz="1050">
                <a:latin typeface="Arial"/>
                <a:ea typeface="ＭＳ Ｐゴシック"/>
                <a:cs typeface="Arial"/>
                <a:hlinkClick r:id="rId7"/>
              </a:rPr>
              <a:t>https://www.dummies.com/business/start-a-business/business-plans/set-goals-and-objectives-in-your-business-plan/</a:t>
            </a:r>
            <a:r>
              <a:rPr lang="en-US" sz="1050">
                <a:latin typeface="Arial"/>
                <a:ea typeface="ＭＳ Ｐゴシック"/>
                <a:cs typeface="Arial"/>
              </a:rPr>
              <a:t> (Accessed on 27 October 2021).</a:t>
            </a:r>
          </a:p>
          <a:p>
            <a:pPr>
              <a:lnSpc>
                <a:spcPct val="150000"/>
              </a:lnSpc>
              <a:defRPr/>
            </a:pPr>
            <a:r>
              <a:rPr lang="en-GB" sz="1050">
                <a:solidFill>
                  <a:schemeClr val="tx1">
                    <a:lumMod val="95000"/>
                    <a:lumOff val="5000"/>
                  </a:schemeClr>
                </a:solidFill>
                <a:latin typeface="Arial"/>
                <a:ea typeface="ＭＳ Ｐゴシック"/>
                <a:cs typeface="Arial"/>
              </a:rPr>
              <a:t>Swarz, R. and J. DeRosa, 2006, </a:t>
            </a:r>
            <a:r>
              <a:rPr lang="en-GB" sz="1050" i="1" u="sng">
                <a:solidFill>
                  <a:schemeClr val="tx1">
                    <a:lumMod val="95000"/>
                    <a:lumOff val="5000"/>
                  </a:schemeClr>
                </a:solidFill>
                <a:latin typeface="Arial"/>
                <a:ea typeface="ＭＳ Ｐゴシック"/>
                <a:cs typeface="Arial"/>
                <a:hlinkClick r:id="rId8">
                  <a:extLst>
                    <a:ext uri="{A12FA001-AC4F-418D-AE19-62706E023703}">
                      <ahyp:hlinkClr xmlns:ahyp="http://schemas.microsoft.com/office/drawing/2018/hyperlinkcolor" val="tx"/>
                    </a:ext>
                  </a:extLst>
                </a:hlinkClick>
              </a:rPr>
              <a:t>A Framework for Enterprise Systems Engineering Processes</a:t>
            </a:r>
            <a:r>
              <a:rPr lang="en-GB" sz="1050">
                <a:solidFill>
                  <a:schemeClr val="tx1">
                    <a:lumMod val="95000"/>
                    <a:lumOff val="5000"/>
                  </a:schemeClr>
                </a:solidFill>
                <a:latin typeface="Arial"/>
                <a:ea typeface="ＭＳ Ｐゴシック"/>
                <a:cs typeface="Arial"/>
              </a:rPr>
              <a:t>, The MITRE Corporation.</a:t>
            </a:r>
            <a:endParaRPr lang="en-US" sz="1050">
              <a:solidFill>
                <a:schemeClr val="tx1">
                  <a:lumMod val="95000"/>
                  <a:lumOff val="5000"/>
                </a:schemeClr>
              </a:solidFill>
              <a:latin typeface="Arial"/>
              <a:ea typeface="ＭＳ Ｐゴシック"/>
              <a:cs typeface="Arial"/>
            </a:endParaRPr>
          </a:p>
          <a:p>
            <a:pPr>
              <a:lnSpc>
                <a:spcPct val="150000"/>
              </a:lnSpc>
              <a:defRPr/>
            </a:pPr>
            <a:r>
              <a:rPr lang="en-US" sz="1050" err="1">
                <a:latin typeface="Arial"/>
                <a:ea typeface="ＭＳ Ｐゴシック"/>
                <a:cs typeface="Arial"/>
              </a:rPr>
              <a:t>UKEssays</a:t>
            </a:r>
            <a:r>
              <a:rPr lang="en-US" sz="1050">
                <a:latin typeface="Arial"/>
                <a:ea typeface="ＭＳ Ｐゴシック"/>
                <a:cs typeface="Arial"/>
              </a:rPr>
              <a:t>. (2018). Social Responsibility of the Clothing Industry and the Sustainable Goals. [online]. Available from: https://www.ukessays.com/essays/fashion/social-responsibility-of-the-clothing-industry-and-the-sustainable-goals.php?vref=1 (Accessed 7 November 2021).</a:t>
            </a:r>
            <a:endParaRPr lang="en-GB" sz="1050">
              <a:latin typeface="Arial"/>
              <a:ea typeface="ＭＳ Ｐゴシック"/>
              <a:cs typeface="Arial"/>
            </a:endParaRPr>
          </a:p>
          <a:p>
            <a:pPr>
              <a:defRPr/>
            </a:pPr>
            <a:endParaRPr lang="en-GB" sz="1050">
              <a:latin typeface="Arial"/>
              <a:ea typeface="ＭＳ Ｐゴシック"/>
              <a:cs typeface="Arial"/>
            </a:endParaRPr>
          </a:p>
          <a:p>
            <a:pPr>
              <a:defRPr/>
            </a:pPr>
            <a:endParaRPr lang="en-US" sz="1050">
              <a:latin typeface="Arial"/>
              <a:ea typeface="ＭＳ Ｐゴシック"/>
              <a:cs typeface="Arial"/>
            </a:endParaRPr>
          </a:p>
          <a:p>
            <a:pPr>
              <a:defRPr/>
            </a:pPr>
            <a:endParaRPr lang="en-GB" sz="1050">
              <a:solidFill>
                <a:schemeClr val="tx1">
                  <a:lumMod val="95000"/>
                  <a:lumOff val="5000"/>
                </a:schemeClr>
              </a:solidFill>
              <a:latin typeface="Arial"/>
              <a:ea typeface="ＭＳ Ｐゴシック"/>
              <a:cs typeface="Arial"/>
            </a:endParaRPr>
          </a:p>
          <a:p>
            <a:pPr>
              <a:defRPr/>
            </a:pPr>
            <a:endParaRPr lang="en-GB" sz="1050">
              <a:latin typeface="Arial"/>
              <a:ea typeface="ＭＳ Ｐゴシック"/>
              <a:cs typeface="Arial"/>
            </a:endParaRPr>
          </a:p>
          <a:p>
            <a:pPr>
              <a:defRPr/>
            </a:pPr>
            <a:endParaRPr lang="en-GB" sz="1050">
              <a:cs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C135D5C4-D7A3-41EF-AEBA-0AE9A2380F24}"/>
              </a:ext>
            </a:extLst>
          </p:cNvPr>
          <p:cNvSpPr>
            <a:spLocks noGrp="1"/>
          </p:cNvSpPr>
          <p:nvPr>
            <p:ph type="title"/>
          </p:nvPr>
        </p:nvSpPr>
        <p:spPr>
          <a:xfrm>
            <a:off x="468313" y="188913"/>
            <a:ext cx="8229600" cy="1944687"/>
          </a:xfrm>
        </p:spPr>
        <p:txBody>
          <a:bodyPr/>
          <a:lstStyle/>
          <a:p>
            <a:r>
              <a:rPr lang="en-GB" altLang="en-US" dirty="0">
                <a:solidFill>
                  <a:srgbClr val="92D050"/>
                </a:solidFill>
                <a:ea typeface="ＭＳ Ｐゴシック" panose="020B0600070205080204" pitchFamily="34" charset="-128"/>
              </a:rPr>
              <a:t>Thank you! </a:t>
            </a:r>
          </a:p>
        </p:txBody>
      </p:sp>
      <p:sp>
        <p:nvSpPr>
          <p:cNvPr id="38915" name="Content Placeholder 2">
            <a:extLst>
              <a:ext uri="{FF2B5EF4-FFF2-40B4-BE49-F238E27FC236}">
                <a16:creationId xmlns:a16="http://schemas.microsoft.com/office/drawing/2014/main" id="{379A6A34-8B16-47A7-A9F9-F68036878C85}"/>
              </a:ext>
            </a:extLst>
          </p:cNvPr>
          <p:cNvSpPr>
            <a:spLocks noGrp="1"/>
          </p:cNvSpPr>
          <p:nvPr>
            <p:ph idx="1"/>
          </p:nvPr>
        </p:nvSpPr>
        <p:spPr>
          <a:xfrm>
            <a:off x="323850" y="1484313"/>
            <a:ext cx="8229600" cy="4032250"/>
          </a:xfrm>
        </p:spPr>
        <p:txBody>
          <a:bodyPr/>
          <a:lstStyle/>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r>
              <a:rPr lang="en-US" altLang="en-US" sz="4000" dirty="0">
                <a:solidFill>
                  <a:srgbClr val="FF0000"/>
                </a:solidFill>
                <a:ea typeface="ＭＳ Ｐゴシック" panose="020B0600070205080204" pitchFamily="34" charset="-128"/>
              </a:rPr>
              <a:t>Any Question? </a:t>
            </a:r>
          </a:p>
        </p:txBody>
      </p:sp>
      <p:sp>
        <p:nvSpPr>
          <p:cNvPr id="38916" name="Date Placeholder 3">
            <a:extLst>
              <a:ext uri="{FF2B5EF4-FFF2-40B4-BE49-F238E27FC236}">
                <a16:creationId xmlns:a16="http://schemas.microsoft.com/office/drawing/2014/main" id="{DACA3ABA-9B8C-44A8-A97D-388B53E7F3D9}"/>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C7D60578-57BB-4C69-863B-BBF87EE41120}" type="datetime1">
              <a:rPr lang="en-GB" altLang="en-US" sz="1000" smtClean="0">
                <a:solidFill>
                  <a:srgbClr val="898989"/>
                </a:solidFill>
              </a:rPr>
              <a:pPr>
                <a:spcBef>
                  <a:spcPct val="0"/>
                </a:spcBef>
                <a:buFontTx/>
                <a:buNone/>
              </a:pPr>
              <a:t>12/12/2021</a:t>
            </a:fld>
            <a:endParaRPr lang="en-GB" altLang="en-US" sz="10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2547</Words>
  <Application>Microsoft Office PowerPoint</Application>
  <PresentationFormat>On-screen Show (4:3)</PresentationFormat>
  <Paragraphs>619</Paragraphs>
  <Slides>29</Slides>
  <Notes>10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Arial</vt:lpstr>
      <vt:lpstr>Calibri</vt:lpstr>
      <vt:lpstr>Century Gothic</vt:lpstr>
      <vt:lpstr>Franklin Gothic Medium</vt:lpstr>
      <vt:lpstr>Myriad Pro</vt:lpstr>
      <vt:lpstr>Open Sans</vt:lpstr>
      <vt:lpstr>Roboto</vt:lpstr>
      <vt:lpstr>Serifa Medium</vt:lpstr>
      <vt:lpstr>Wingdings</vt:lpstr>
      <vt:lpstr>Wingdings,Sans-Serif</vt:lpstr>
      <vt:lpstr>20140311PresentationUWTSDTemplate</vt:lpstr>
      <vt:lpstr>PowerPoint Presentation</vt:lpstr>
      <vt:lpstr>Table of Contents </vt:lpstr>
      <vt:lpstr>Introduction</vt:lpstr>
      <vt:lpstr>Business Description and History</vt:lpstr>
      <vt:lpstr>Aim and Objectives </vt:lpstr>
      <vt:lpstr>Mission and Vision</vt:lpstr>
      <vt:lpstr>Business Structure </vt:lpstr>
      <vt:lpstr>Product or Service Description</vt:lpstr>
      <vt:lpstr>Marketing Analysis and Trends </vt:lpstr>
      <vt:lpstr>SWOT Analysis</vt:lpstr>
      <vt:lpstr>PESTLE Analysis</vt:lpstr>
      <vt:lpstr>Operations</vt:lpstr>
      <vt:lpstr>Technology Plan</vt:lpstr>
      <vt:lpstr>Management and Organization</vt:lpstr>
      <vt:lpstr>Social Responsibility and Sustainability</vt:lpstr>
      <vt:lpstr>   Social Responsibility and Sustainability </vt:lpstr>
      <vt:lpstr>Development, Milestone, and Exit plan</vt:lpstr>
      <vt:lpstr>Financial Data</vt:lpstr>
      <vt:lpstr>Profit and Loss Account </vt:lpstr>
      <vt:lpstr>Profit and Loss Account </vt:lpstr>
      <vt:lpstr>Cash Flow Statement</vt:lpstr>
      <vt:lpstr>Cash Flow Statement</vt:lpstr>
      <vt:lpstr>Balance Sheet </vt:lpstr>
      <vt:lpstr>Balance Sheet </vt:lpstr>
      <vt:lpstr>Balance Sheet </vt:lpstr>
      <vt:lpstr>Balance Sheet </vt:lpstr>
      <vt:lpstr>Conclusion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Elvis Ehidiamen Uagbor</cp:lastModifiedBy>
  <cp:revision>416</cp:revision>
  <cp:lastPrinted>2018-10-22T14:21:17Z</cp:lastPrinted>
  <dcterms:created xsi:type="dcterms:W3CDTF">2004-11-12T17:24:38Z</dcterms:created>
  <dcterms:modified xsi:type="dcterms:W3CDTF">2021-12-12T16:26:04Z</dcterms:modified>
</cp:coreProperties>
</file>