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1"/>
  </p:sldMasterIdLst>
  <p:notesMasterIdLst>
    <p:notesMasterId r:id="rId30"/>
  </p:notesMasterIdLst>
  <p:sldIdLst>
    <p:sldId id="259" r:id="rId2"/>
    <p:sldId id="293" r:id="rId3"/>
    <p:sldId id="301" r:id="rId4"/>
    <p:sldId id="284" r:id="rId5"/>
    <p:sldId id="305" r:id="rId6"/>
    <p:sldId id="261" r:id="rId7"/>
    <p:sldId id="281" r:id="rId8"/>
    <p:sldId id="294" r:id="rId9"/>
    <p:sldId id="282" r:id="rId10"/>
    <p:sldId id="283" r:id="rId11"/>
    <p:sldId id="285" r:id="rId12"/>
    <p:sldId id="286" r:id="rId13"/>
    <p:sldId id="287" r:id="rId14"/>
    <p:sldId id="288" r:id="rId15"/>
    <p:sldId id="291" r:id="rId16"/>
    <p:sldId id="292" r:id="rId17"/>
    <p:sldId id="289" r:id="rId18"/>
    <p:sldId id="290" r:id="rId19"/>
    <p:sldId id="302" r:id="rId20"/>
    <p:sldId id="299" r:id="rId21"/>
    <p:sldId id="300" r:id="rId22"/>
    <p:sldId id="297" r:id="rId23"/>
    <p:sldId id="298" r:id="rId24"/>
    <p:sldId id="295" r:id="rId25"/>
    <p:sldId id="296" r:id="rId26"/>
    <p:sldId id="306" r:id="rId27"/>
    <p:sldId id="303" r:id="rId28"/>
    <p:sldId id="304" r:id="rId29"/>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i Swanston" initials="D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8002E"/>
    <a:srgbClr val="00AE9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6" autoAdjust="0"/>
    <p:restoredTop sz="85790" autoAdjust="0"/>
  </p:normalViewPr>
  <p:slideViewPr>
    <p:cSldViewPr>
      <p:cViewPr>
        <p:scale>
          <a:sx n="60" d="100"/>
          <a:sy n="60" d="100"/>
        </p:scale>
        <p:origin x="-1434" y="-10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6" d="100"/>
          <a:sy n="56" d="100"/>
        </p:scale>
        <p:origin x="-2838"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7665965F-46C9-4FA8-9786-426A2753F503}" type="datetimeFigureOut">
              <a:rPr lang="en-US" smtClean="0"/>
              <a:pPr/>
              <a:t>3/3/2016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BF1A7007-A200-4625-857B-C1B607EDAC37}" type="slidenum">
              <a:rPr lang="en-US" smtClean="0"/>
              <a:pPr/>
              <a:t>‹#›</a:t>
            </a:fld>
            <a:endParaRPr lang="en-US"/>
          </a:p>
        </p:txBody>
      </p:sp>
    </p:spTree>
    <p:extLst>
      <p:ext uri="{BB962C8B-B14F-4D97-AF65-F5344CB8AC3E}">
        <p14:creationId xmlns:p14="http://schemas.microsoft.com/office/powerpoint/2010/main" val="90408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hscic.gov.uk/catalogue/PUB19295"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hscic.gov.uk/catalogue/PUB19295"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hscic.gov.uk/catalogue/PUB19295"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hscic.gov.uk/catalogue/PUB19295"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noo.org.uk/NCMP/National_report"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www.hscic.gov.uk/ncmp"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noo.org.uk/NCMP/National_report" TargetMode="External"/><Relationship Id="rId7" Type="http://schemas.openxmlformats.org/officeDocument/2006/relationships/hyperlink" Target="http://www.phoutcomes.info/"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www.dh.gov.uk/en/Publicationsandstatistics/Publications/PublicationsPolicyAndGuidance/DH_132358" TargetMode="External"/><Relationship Id="rId5" Type="http://schemas.openxmlformats.org/officeDocument/2006/relationships/hyperlink" Target="http://www.dh.gov.uk/en/Publicationsandstatistics/Publications/PublicationsPolicyAndGuidance/DH_130401" TargetMode="External"/><Relationship Id="rId4" Type="http://schemas.openxmlformats.org/officeDocument/2006/relationships/hyperlink" Target="http://www.hscic.gov.uk/ncmp"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w.hscic.gov.uk/ncmp"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fingertips.phe.org.uk/profile/national-child-measurement-programme"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fingertips.phe.org.uk/profile/national-child-measurement-programme"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These PowerPoint slides present key data and information on child obesity and excess weight in clear, easy to understand charts and graphics. They can be used freely with acknowledgement to Public Health England.</a:t>
            </a:r>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The National Child Measurement Programme (NCMP) measures and records the height and weight of over one million children (aged 4-5 and 10-11 years) each year.</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rgbClr val="FF0000"/>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solidFill>
                  <a:schemeClr val="tx1"/>
                </a:solidFill>
                <a:ea typeface="ＭＳ Ｐゴシック" pitchFamily="34" charset="-128"/>
              </a:rPr>
              <a:t>Reception age 4-5 years. Year 6 age 10-11 years.</a:t>
            </a:r>
          </a:p>
          <a:p>
            <a:endParaRPr lang="en-GB" baseline="0" dirty="0" smtClean="0">
              <a:solidFill>
                <a:schemeClr val="tx1"/>
              </a:solidFill>
              <a:ea typeface="ＭＳ Ｐゴシック" pitchFamily="34" charset="-128"/>
            </a:endParaRPr>
          </a:p>
          <a:p>
            <a:r>
              <a:rPr lang="en-GB" baseline="0" dirty="0" smtClean="0">
                <a:solidFill>
                  <a:schemeClr val="tx1"/>
                </a:solidFill>
                <a:ea typeface="ＭＳ Ｐゴシック" pitchFamily="34" charset="-128"/>
              </a:rPr>
              <a:t>National Child Measurement Programme data source: Health and Social Care Information Centre </a:t>
            </a:r>
            <a:r>
              <a:rPr lang="en-GB" u="none" baseline="0" dirty="0" smtClean="0">
                <a:hlinkClick r:id="rId3"/>
              </a:rPr>
              <a:t>http://www.hscic.gov.uk/ncmp</a:t>
            </a:r>
            <a:endParaRPr lang="en-GB" u="none" baseline="0" dirty="0" smtClean="0">
              <a:ea typeface="ＭＳ Ｐゴシック" pitchFamily="34" charset="-128"/>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solidFill>
                  <a:schemeClr val="tx1"/>
                </a:solidFill>
                <a:ea typeface="ＭＳ Ｐゴシック" pitchFamily="34" charset="-128"/>
              </a:rPr>
              <a:t>Reception age 4-5 years. Year 6 age 10-11 years.</a:t>
            </a:r>
          </a:p>
          <a:p>
            <a:endParaRPr lang="en-GB" baseline="0" dirty="0" smtClean="0">
              <a:solidFill>
                <a:schemeClr val="tx1"/>
              </a:solidFill>
              <a:ea typeface="ＭＳ Ｐゴシック" pitchFamily="34" charset="-128"/>
            </a:endParaRPr>
          </a:p>
          <a:p>
            <a:r>
              <a:rPr lang="en-GB" baseline="0" dirty="0" smtClean="0">
                <a:solidFill>
                  <a:schemeClr val="tx1"/>
                </a:solidFill>
                <a:ea typeface="ＭＳ Ｐゴシック" pitchFamily="34" charset="-128"/>
              </a:rPr>
              <a:t>National Child Measurement Programme data source: Health and Social Care Information Centre </a:t>
            </a:r>
            <a:r>
              <a:rPr lang="en-GB" dirty="0" smtClean="0">
                <a:hlinkClick r:id="rId3"/>
              </a:rPr>
              <a:t>http://www.hscic.gov.uk/ncmp</a:t>
            </a:r>
            <a:endParaRPr lang="en-GB" baseline="0" dirty="0" smtClean="0">
              <a:solidFill>
                <a:srgbClr val="00B0F0"/>
              </a:solidFill>
              <a:ea typeface="ＭＳ Ｐゴシック" pitchFamily="34" charset="-128"/>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solidFill>
                  <a:schemeClr val="tx1"/>
                </a:solidFill>
                <a:ea typeface="ＭＳ Ｐゴシック" pitchFamily="34" charset="-128"/>
              </a:rPr>
              <a:t>National Child Measurement Programme data source: Health and Social Care Information Centre </a:t>
            </a:r>
            <a:r>
              <a:rPr lang="en-GB" dirty="0" smtClean="0">
                <a:solidFill>
                  <a:srgbClr val="98002E"/>
                </a:solidFill>
                <a:hlinkClick r:id="rId3"/>
              </a:rPr>
              <a:t>http://www.hscic.gov.uk/ncmp</a:t>
            </a: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solidFill>
                <a:srgbClr val="00B0F0"/>
              </a:solidFill>
              <a:ea typeface="ＭＳ Ｐゴシック" pitchFamily="34" charset="-128"/>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t>The Health Survey for England is an annual survey that measures the height and weight of a sample of the UK population aged 2-15 yrs.</a:t>
            </a:r>
            <a:r>
              <a:rPr lang="en-GB" b="0" baseline="0" dirty="0" smtClean="0"/>
              <a:t> Child measurements are available from 1995.</a:t>
            </a:r>
            <a:endParaRPr lang="en-GB" b="0" dirty="0" smtClean="0"/>
          </a:p>
          <a:p>
            <a:endParaRPr lang="en-GB" dirty="0" smtClean="0"/>
          </a:p>
          <a:p>
            <a:r>
              <a:rPr lang="en-GB" dirty="0" smtClean="0"/>
              <a:t>Health Survey for England (HSE) figures show that the prevalence of obesity in children aged 2–10 years (averaged over the latest three years) is around 13%; the prevalence of overweight including obesity is around 26%.</a:t>
            </a:r>
            <a:r>
              <a:rPr lang="en-GB" baseline="0" dirty="0" smtClean="0"/>
              <a:t> The prevalence of obesity in 11–15 year olds from the latest three years of HSE data is around 20% and the prevalence of overweight and obesity is around 35%.</a:t>
            </a:r>
          </a:p>
          <a:p>
            <a:endParaRPr lang="en-GB" baseline="0" dirty="0" smtClean="0"/>
          </a:p>
          <a:p>
            <a:r>
              <a:rPr lang="en-GB" sz="1200" kern="1200" dirty="0" smtClean="0">
                <a:solidFill>
                  <a:schemeClr val="tx1"/>
                </a:solidFill>
                <a:effectLst/>
                <a:latin typeface="+mn-lt"/>
                <a:ea typeface="+mn-ea"/>
                <a:cs typeface="+mn-cs"/>
              </a:rPr>
              <a:t>The published Health Survey for England data used to produce this chart are available from:</a:t>
            </a:r>
          </a:p>
          <a:p>
            <a:r>
              <a:rPr lang="en-GB" sz="1200" u="sng" kern="1200" dirty="0" smtClean="0">
                <a:solidFill>
                  <a:schemeClr val="tx1"/>
                </a:solidFill>
                <a:effectLst/>
                <a:latin typeface="+mn-lt"/>
                <a:ea typeface="+mn-ea"/>
                <a:cs typeface="+mn-cs"/>
                <a:hlinkClick r:id="rId3"/>
              </a:rPr>
              <a:t>http://www.hscic.gov.uk/catalogue/PUB19295</a:t>
            </a:r>
            <a:endParaRPr lang="en-GB" dirty="0" smtClean="0"/>
          </a:p>
        </p:txBody>
      </p:sp>
      <p:sp>
        <p:nvSpPr>
          <p:cNvPr id="4" name="Slide Number Placeholder 3"/>
          <p:cNvSpPr>
            <a:spLocks noGrp="1"/>
          </p:cNvSpPr>
          <p:nvPr>
            <p:ph type="sldNum" sz="quarter" idx="10"/>
          </p:nvPr>
        </p:nvSpPr>
        <p:spPr/>
        <p:txBody>
          <a:bodyPr/>
          <a:lstStyle/>
          <a:p>
            <a:fld id="{BF1A7007-A200-4625-857B-C1B607EDAC37}" type="slidenum">
              <a:rPr lang="en-US" smtClean="0"/>
              <a:pPr/>
              <a:t>5</a:t>
            </a:fld>
            <a:endParaRPr lang="en-US"/>
          </a:p>
        </p:txBody>
      </p:sp>
    </p:spTree>
    <p:extLst>
      <p:ext uri="{BB962C8B-B14F-4D97-AF65-F5344CB8AC3E}">
        <p14:creationId xmlns:p14="http://schemas.microsoft.com/office/powerpoint/2010/main" val="603644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Health Survey for England</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pattern of increase in obesity between 1995 and 2004 and 2005 was similar among both younger and older children (aged 2-10 and 11-15 respectively). Since then, the proportions of older children who are obese have remained broadly steady. Among younger children, there was a slight dip in the proportion who were obese in 2012, but this has not been sustained.</a:t>
            </a:r>
          </a:p>
          <a:p>
            <a:endParaRPr lang="en-GB" baseline="0" dirty="0" smtClean="0"/>
          </a:p>
          <a:p>
            <a:r>
              <a:rPr lang="en-GB" sz="1200" kern="1200" dirty="0" smtClean="0">
                <a:solidFill>
                  <a:schemeClr val="tx1"/>
                </a:solidFill>
                <a:effectLst/>
                <a:latin typeface="+mn-lt"/>
                <a:ea typeface="+mn-ea"/>
                <a:cs typeface="+mn-cs"/>
              </a:rPr>
              <a:t>The published Health Survey for England data used to produce this chart are available from:</a:t>
            </a:r>
          </a:p>
          <a:p>
            <a:r>
              <a:rPr lang="en-GB" sz="1200" u="sng" kern="1200" dirty="0" smtClean="0">
                <a:solidFill>
                  <a:schemeClr val="tx1"/>
                </a:solidFill>
                <a:effectLst/>
                <a:latin typeface="+mn-lt"/>
                <a:ea typeface="+mn-ea"/>
                <a:cs typeface="+mn-cs"/>
                <a:hlinkClick r:id="rId3"/>
              </a:rPr>
              <a:t>http://www.hscic.gov.uk/catalogue/PUB19295</a:t>
            </a:r>
            <a:endParaRPr lang="en-GB" dirty="0" smtClean="0"/>
          </a:p>
        </p:txBody>
      </p:sp>
      <p:sp>
        <p:nvSpPr>
          <p:cNvPr id="4" name="Slide Number Placeholder 3"/>
          <p:cNvSpPr>
            <a:spLocks noGrp="1"/>
          </p:cNvSpPr>
          <p:nvPr>
            <p:ph type="sldNum" sz="quarter" idx="10"/>
          </p:nvPr>
        </p:nvSpPr>
        <p:spPr/>
        <p:txBody>
          <a:bodyPr/>
          <a:lstStyle/>
          <a:p>
            <a:fld id="{BF1A7007-A200-4625-857B-C1B607EDAC37}"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The prevalence of child excess weight (overweight including obese) increased between 1995 and 2004.  Since then, there is some evidence of a levelling of child excess weight prevalence for 2-10 and 11-15 year-olds. Among younger children, there was a slight dip in the proportion who were obese in 2012, but this has not been sustained. It is important to exercise caution in interpreting these data due to the relatively small sample sizes and until subsequent data give a more statistically robust indication of any consistent trend.</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the Call to Action on Obesity (October 2011) the Government set out an ambition to achieve a sustained downward trend in the level of excess weight in children by 2020.</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published Health Survey for England data used to produce this chart are available from:</a:t>
            </a:r>
          </a:p>
          <a:p>
            <a:r>
              <a:rPr lang="en-GB" sz="1200" u="sng" kern="1200" dirty="0" smtClean="0">
                <a:solidFill>
                  <a:schemeClr val="tx1"/>
                </a:solidFill>
                <a:effectLst/>
                <a:latin typeface="+mn-lt"/>
                <a:ea typeface="+mn-ea"/>
                <a:cs typeface="+mn-cs"/>
                <a:hlinkClick r:id="rId3"/>
              </a:rPr>
              <a:t>http://www.hscic.gov.uk/catalogue/PUB19295</a:t>
            </a:r>
            <a:endParaRPr lang="en-GB" dirty="0" smtClean="0"/>
          </a:p>
        </p:txBody>
      </p:sp>
      <p:sp>
        <p:nvSpPr>
          <p:cNvPr id="4" name="Slide Number Placeholder 3"/>
          <p:cNvSpPr>
            <a:spLocks noGrp="1"/>
          </p:cNvSpPr>
          <p:nvPr>
            <p:ph type="sldNum" sz="quarter" idx="10"/>
          </p:nvPr>
        </p:nvSpPr>
        <p:spPr/>
        <p:txBody>
          <a:bodyPr/>
          <a:lstStyle/>
          <a:p>
            <a:fld id="{BF1A7007-A200-4625-857B-C1B607EDAC37}"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The prevalence of child excess weight and child obesity increased between 1995 and 2004. Since 2004 there is some evidence of a levelling of both child obesity and excess weight prevalence for 2-15 year-olds. In more recent years prevalence appears to be increasing, however this trend is not statistically significant. It is important to exercise caution in interpreting these data due to the relatively small sample sizes and until subsequent data give a more statistically robust indication of any consistent trend.</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the Call to Action on Obesity (October 2011) the Government set out an ambition to achieve a sustained downward trend in the level of excess weight in children by 2020.</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published Health Survey for England data used to produce this chart are available from:</a:t>
            </a:r>
          </a:p>
          <a:p>
            <a:r>
              <a:rPr lang="en-GB" sz="1200" u="sng" kern="1200" dirty="0" smtClean="0">
                <a:solidFill>
                  <a:schemeClr val="tx1"/>
                </a:solidFill>
                <a:effectLst/>
                <a:latin typeface="+mn-lt"/>
                <a:ea typeface="+mn-ea"/>
                <a:cs typeface="+mn-cs"/>
                <a:hlinkClick r:id="rId3"/>
              </a:rPr>
              <a:t>http://www.hscic.gov.uk/catalogue/PUB19295</a:t>
            </a:r>
            <a:r>
              <a:rPr lang="en-GB" sz="1200" kern="1200" dirty="0" smtClean="0">
                <a:solidFill>
                  <a:schemeClr val="tx1"/>
                </a:solidFill>
                <a:effectLst/>
                <a:latin typeface="+mn-lt"/>
                <a:ea typeface="+mn-ea"/>
                <a:cs typeface="+mn-cs"/>
              </a:rPr>
              <a:t> </a:t>
            </a:r>
          </a:p>
          <a:p>
            <a:endParaRPr lang="en-GB" dirty="0" smtClean="0"/>
          </a:p>
        </p:txBody>
      </p:sp>
      <p:sp>
        <p:nvSpPr>
          <p:cNvPr id="4" name="Slide Number Placeholder 3"/>
          <p:cNvSpPr>
            <a:spLocks noGrp="1"/>
          </p:cNvSpPr>
          <p:nvPr>
            <p:ph type="sldNum" sz="quarter" idx="10"/>
          </p:nvPr>
        </p:nvSpPr>
        <p:spPr/>
        <p:txBody>
          <a:bodyPr/>
          <a:lstStyle/>
          <a:p>
            <a:fld id="{BF1A7007-A200-4625-857B-C1B607EDAC37}"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Analysis of trend using NCMP data from 2006/07 to 2014/15 shows a downward trend in obesity prevalence among boys in Reception (4-5 year-olds) while the trend among girls of this age appears to be relatively stable over time. Obesity prevalence among boys and girls in Year 6 (10-11 year-olds) shows an upward trend, with a higher average increase in Year 6 girls than boys</a:t>
            </a:r>
            <a:r>
              <a:rPr lang="en-GB" sz="1200" b="0" i="0" kern="1200" dirty="0" smtClean="0">
                <a:solidFill>
                  <a:schemeClr val="tx1"/>
                </a:solidFill>
                <a:effectLst/>
                <a:latin typeface="+mn-lt"/>
                <a:ea typeface="+mn-ea"/>
                <a:cs typeface="+mn-cs"/>
              </a:rPr>
              <a:t>. However,</a:t>
            </a:r>
            <a:r>
              <a:rPr lang="en-GB" sz="1200" b="0" i="0" kern="1200" baseline="0" dirty="0" smtClean="0">
                <a:solidFill>
                  <a:schemeClr val="tx1"/>
                </a:solidFill>
                <a:effectLst/>
                <a:latin typeface="+mn-lt"/>
                <a:ea typeface="+mn-ea"/>
                <a:cs typeface="+mn-cs"/>
              </a:rPr>
              <a:t> over the last five years obesity prevalence among Year 6 boys and girls has been relatively stable. </a:t>
            </a:r>
            <a:r>
              <a:rPr lang="en-GB" sz="1200" kern="1200" dirty="0" smtClean="0">
                <a:solidFill>
                  <a:schemeClr val="tx1"/>
                </a:solidFill>
                <a:effectLst/>
                <a:latin typeface="+mn-lt"/>
                <a:ea typeface="+mn-ea"/>
                <a:cs typeface="+mn-cs"/>
              </a:rPr>
              <a:t>The addition of further years of NCMP data will make it increasingly possible to detect long-term patterns in the trend.</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Public Health England  publish a report  annually which examines  trends in underweight, overweight, and obesity prevalence among children using data from the National Child Measurement Programme </a:t>
            </a:r>
            <a:r>
              <a:rPr lang="en-GB" sz="1200" u="sng" kern="1200" dirty="0" smtClean="0">
                <a:solidFill>
                  <a:schemeClr val="tx1"/>
                </a:solidFill>
                <a:effectLst/>
                <a:latin typeface="+mn-lt"/>
                <a:ea typeface="+mn-ea"/>
                <a:cs typeface="+mn-cs"/>
                <a:hlinkClick r:id="rId3"/>
              </a:rPr>
              <a:t>http://www.noo.org.uk/NCMP/National_report</a:t>
            </a:r>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Data source: Health and Social Care Information Centre, </a:t>
            </a:r>
            <a:r>
              <a:rPr lang="en-GB" sz="1200" u="sng" kern="1200" dirty="0" smtClean="0">
                <a:solidFill>
                  <a:schemeClr val="tx1"/>
                </a:solidFill>
                <a:effectLst/>
                <a:latin typeface="+mn-lt"/>
                <a:ea typeface="+mn-ea"/>
                <a:cs typeface="+mn-cs"/>
                <a:hlinkClick r:id="rId4"/>
              </a:rPr>
              <a:t>http://www.hscic.gov.uk/ncmp</a:t>
            </a:r>
            <a:r>
              <a:rPr lang="en-GB" sz="1200" kern="1200" dirty="0" smtClean="0">
                <a:solidFill>
                  <a:schemeClr val="tx1"/>
                </a:solidFill>
                <a:effectLst/>
                <a:latin typeface="+mn-lt"/>
                <a:ea typeface="+mn-ea"/>
                <a:cs typeface="+mn-cs"/>
              </a:rPr>
              <a:t>.</a:t>
            </a:r>
          </a:p>
          <a:p>
            <a:endParaRPr lang="en-GB" baseline="0" dirty="0" smtClean="0"/>
          </a:p>
        </p:txBody>
      </p:sp>
      <p:sp>
        <p:nvSpPr>
          <p:cNvPr id="4" name="Slide Number Placeholder 3"/>
          <p:cNvSpPr>
            <a:spLocks noGrp="1"/>
          </p:cNvSpPr>
          <p:nvPr>
            <p:ph type="sldNum" sz="quarter" idx="10"/>
          </p:nvPr>
        </p:nvSpPr>
        <p:spPr/>
        <p:txBody>
          <a:bodyPr/>
          <a:lstStyle/>
          <a:p>
            <a:fld id="{BF1A7007-A200-4625-857B-C1B607EDAC37}"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smtClean="0">
                <a:solidFill>
                  <a:schemeClr val="tx1"/>
                </a:solidFill>
                <a:effectLst/>
                <a:latin typeface="+mn-lt"/>
                <a:ea typeface="+mn-ea"/>
                <a:cs typeface="+mn-cs"/>
              </a:rPr>
              <a:t>The National Child Measurement Programme (NCMP) measures and records the height and weight  of over one million children (aged 4-5 and 10-11 years) each year.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Analysis of trends using NCMP data from 2006/07 to 2014/15 shows a downward trend in excess weight (overweight including obesity) prevalence among boys in Reception (4-5 year-olds), while the trend among girls of this age appears to be relatively stable over time. Excess weight prevalence among boys and girls in Year 6 (10-11 year-olds) shows an upward trend, with a higher average increase in Year 6 girls than boys. The addition of further years of NCMP data will make it increasingly possible to detect long-term patterns in the trend.</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Public Health England  publish a report  annually which examines trends in underweight, overweight, and obesity prevalence among children using data from the National Child Measurement Programme </a:t>
            </a:r>
            <a:r>
              <a:rPr lang="en-GB" sz="1200" u="sng" kern="1200" dirty="0" smtClean="0">
                <a:solidFill>
                  <a:schemeClr val="tx1"/>
                </a:solidFill>
                <a:effectLst/>
                <a:latin typeface="+mn-lt"/>
                <a:ea typeface="+mn-ea"/>
                <a:cs typeface="+mn-cs"/>
                <a:hlinkClick r:id="rId3"/>
              </a:rPr>
              <a:t>http://www.noo.org.uk/NCMP/National_report</a:t>
            </a:r>
            <a:r>
              <a:rPr lang="en-GB" sz="1200" kern="1200" dirty="0" smtClean="0">
                <a:solidFill>
                  <a:schemeClr val="tx1"/>
                </a:solidFill>
                <a:effectLst/>
                <a:latin typeface="+mn-lt"/>
                <a:ea typeface="+mn-ea"/>
                <a:cs typeface="+mn-cs"/>
              </a:rPr>
              <a:t>. This report is updated annually.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Data source: Health and Social Care Information Centre, </a:t>
            </a:r>
            <a:r>
              <a:rPr lang="en-GB" sz="1200" u="sng" kern="1200" dirty="0" smtClean="0">
                <a:solidFill>
                  <a:schemeClr val="tx1"/>
                </a:solidFill>
                <a:effectLst/>
                <a:latin typeface="+mn-lt"/>
                <a:ea typeface="+mn-ea"/>
                <a:cs typeface="+mn-cs"/>
                <a:hlinkClick r:id="rId4"/>
              </a:rPr>
              <a:t>http://www.hscic.gov.uk/ncmp</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the Call to Action on Obesity (October 2011) the Government set out an ambition to achieve a sustained downward trend in the level of excess weight in children by 2020.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Prevalence of excess weight using NCMP data is being monitored by Local Authorities as part of the Public Health Outcomes Framework (PHOF)</a:t>
            </a:r>
          </a:p>
          <a:p>
            <a:r>
              <a:rPr lang="en-GB" sz="1200" u="sng" kern="1200" dirty="0" smtClean="0">
                <a:solidFill>
                  <a:schemeClr val="tx1"/>
                </a:solidFill>
                <a:effectLst/>
                <a:latin typeface="+mn-lt"/>
                <a:ea typeface="+mn-ea"/>
                <a:cs typeface="+mn-cs"/>
                <a:hlinkClick r:id="rId5"/>
              </a:rPr>
              <a:t>http://www.dh.gov.uk/en/Publicationsandstatistics/Publications/PublicationsPolicyAndGuidance/DH_130401</a:t>
            </a:r>
            <a:r>
              <a:rPr lang="en-GB" sz="1200" kern="1200" dirty="0" smtClean="0">
                <a:solidFill>
                  <a:schemeClr val="tx1"/>
                </a:solidFill>
                <a:effectLst/>
                <a:latin typeface="+mn-lt"/>
                <a:ea typeface="+mn-ea"/>
                <a:cs typeface="+mn-cs"/>
              </a:rPr>
              <a:t> </a:t>
            </a:r>
          </a:p>
          <a:p>
            <a:r>
              <a:rPr lang="en-GB" sz="1200" u="sng" kern="1200" dirty="0" smtClean="0">
                <a:solidFill>
                  <a:schemeClr val="tx1"/>
                </a:solidFill>
                <a:effectLst/>
                <a:latin typeface="+mn-lt"/>
                <a:ea typeface="+mn-ea"/>
                <a:cs typeface="+mn-cs"/>
                <a:hlinkClick r:id="rId6"/>
              </a:rPr>
              <a:t>http://www.dh.gov.uk/en/Publicationsandstatistics/Publications/PublicationsPolicyAndGuidance/DH_132358</a:t>
            </a:r>
            <a:r>
              <a:rPr lang="en-GB" sz="1200" kern="1200" dirty="0" smtClean="0">
                <a:solidFill>
                  <a:schemeClr val="tx1"/>
                </a:solidFill>
                <a:effectLst/>
                <a:latin typeface="+mn-lt"/>
                <a:ea typeface="+mn-ea"/>
                <a:cs typeface="+mn-cs"/>
              </a:rPr>
              <a:t> </a:t>
            </a:r>
          </a:p>
          <a:p>
            <a:r>
              <a:rPr lang="en-GB" sz="1200" u="sng" kern="1200" dirty="0" smtClean="0">
                <a:solidFill>
                  <a:schemeClr val="tx1"/>
                </a:solidFill>
                <a:effectLst/>
                <a:latin typeface="+mn-lt"/>
                <a:ea typeface="+mn-ea"/>
                <a:cs typeface="+mn-cs"/>
                <a:hlinkClick r:id="rId7"/>
              </a:rPr>
              <a:t>http://www.phoutcomes.info/</a:t>
            </a:r>
            <a:r>
              <a:rPr lang="en-GB" sz="1200" kern="1200" dirty="0" smtClean="0">
                <a:solidFill>
                  <a:schemeClr val="tx1"/>
                </a:solidFill>
                <a:effectLst/>
                <a:latin typeface="+mn-lt"/>
                <a:ea typeface="+mn-ea"/>
                <a:cs typeface="+mn-cs"/>
              </a:rPr>
              <a:t> </a:t>
            </a:r>
          </a:p>
          <a:p>
            <a:endParaRPr lang="en-GB" baseline="0" dirty="0" smtClean="0"/>
          </a:p>
        </p:txBody>
      </p:sp>
      <p:sp>
        <p:nvSpPr>
          <p:cNvPr id="4" name="Slide Number Placeholder 3"/>
          <p:cNvSpPr>
            <a:spLocks noGrp="1"/>
          </p:cNvSpPr>
          <p:nvPr>
            <p:ph type="sldNum" sz="quarter" idx="10"/>
          </p:nvPr>
        </p:nvSpPr>
        <p:spPr/>
        <p:txBody>
          <a:bodyPr/>
          <a:lstStyle/>
          <a:p>
            <a:fld id="{BF1A7007-A200-4625-857B-C1B607EDAC37}"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This chart shows the distribution of BMI z score for boys and girls in Reception year compared to the British 1990 (UK90) growth reference baseline. BMI z score is a standard deviation score which adjusts BMI for age and sex of children based on the UK90 growth reference. The centiles for population monitoring (85</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95</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clinical (91</a:t>
            </a:r>
            <a:r>
              <a:rPr lang="en-GB" sz="1200" kern="1200" baseline="30000" dirty="0" smtClean="0">
                <a:solidFill>
                  <a:schemeClr val="tx1"/>
                </a:solidFill>
                <a:effectLst/>
                <a:latin typeface="+mn-lt"/>
                <a:ea typeface="+mn-ea"/>
                <a:cs typeface="+mn-cs"/>
              </a:rPr>
              <a:t>st</a:t>
            </a:r>
            <a:r>
              <a:rPr lang="en-GB" sz="1200" kern="1200" dirty="0" smtClean="0">
                <a:solidFill>
                  <a:schemeClr val="tx1"/>
                </a:solidFill>
                <a:effectLst/>
                <a:latin typeface="+mn-lt"/>
                <a:ea typeface="+mn-ea"/>
                <a:cs typeface="+mn-cs"/>
              </a:rPr>
              <a:t> and 98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definition for overweight and obesity are marked as vertical lines on the chart. BMI below the 2</a:t>
            </a:r>
            <a:r>
              <a:rPr lang="en-GB" sz="1200" kern="1200" baseline="30000" dirty="0" smtClean="0">
                <a:solidFill>
                  <a:schemeClr val="tx1"/>
                </a:solidFill>
                <a:effectLst/>
                <a:latin typeface="+mn-lt"/>
                <a:ea typeface="+mn-ea"/>
                <a:cs typeface="+mn-cs"/>
              </a:rPr>
              <a:t>nd</a:t>
            </a:r>
            <a:r>
              <a:rPr lang="en-GB" sz="1200" kern="1200" dirty="0" smtClean="0">
                <a:solidFill>
                  <a:schemeClr val="tx1"/>
                </a:solidFill>
                <a:effectLst/>
                <a:latin typeface="+mn-lt"/>
                <a:ea typeface="+mn-ea"/>
                <a:cs typeface="+mn-cs"/>
              </a:rPr>
              <a:t> centile is commonly used for underweight classification for both clinical and population monitoring.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For both boys and girls the whole curve has shifted slightly to the right since 1990, however the shape of the distribution is very similar. This shows that the rise in BMI since 1990 is spread across the whole population, meaning that on average all Reception aged children are slightly heavier.</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Data source: Health and Social Care Information Centre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This chart shows the distribution of BMI z score for boys and girls in Year 6 compared to the British 1990 (UK90) growth reference baseline. BMI z score is a standard deviation score which adjusts BMI for age and sex of children based on the UK90 growth reference. The centiles for population monitoring (85</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95</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clinical (91</a:t>
            </a:r>
            <a:r>
              <a:rPr lang="en-GB" sz="1200" kern="1200" baseline="30000" dirty="0" smtClean="0">
                <a:solidFill>
                  <a:schemeClr val="tx1"/>
                </a:solidFill>
                <a:effectLst/>
                <a:latin typeface="+mn-lt"/>
                <a:ea typeface="+mn-ea"/>
                <a:cs typeface="+mn-cs"/>
              </a:rPr>
              <a:t>st</a:t>
            </a:r>
            <a:r>
              <a:rPr lang="en-GB" sz="1200" kern="1200" dirty="0" smtClean="0">
                <a:solidFill>
                  <a:schemeClr val="tx1"/>
                </a:solidFill>
                <a:effectLst/>
                <a:latin typeface="+mn-lt"/>
                <a:ea typeface="+mn-ea"/>
                <a:cs typeface="+mn-cs"/>
              </a:rPr>
              <a:t> and 98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definition for overweight and obesity are marked as vertical lines on the chart. BMI below the 2</a:t>
            </a:r>
            <a:r>
              <a:rPr lang="en-GB" sz="1200" kern="1200" baseline="30000" dirty="0" smtClean="0">
                <a:solidFill>
                  <a:schemeClr val="tx1"/>
                </a:solidFill>
                <a:effectLst/>
                <a:latin typeface="+mn-lt"/>
                <a:ea typeface="+mn-ea"/>
                <a:cs typeface="+mn-cs"/>
              </a:rPr>
              <a:t>nd</a:t>
            </a:r>
            <a:r>
              <a:rPr lang="en-GB" sz="1200" kern="1200" dirty="0" smtClean="0">
                <a:solidFill>
                  <a:schemeClr val="tx1"/>
                </a:solidFill>
                <a:effectLst/>
                <a:latin typeface="+mn-lt"/>
                <a:ea typeface="+mn-ea"/>
                <a:cs typeface="+mn-cs"/>
              </a:rPr>
              <a:t> centile is commonly used for underweight classification for both clinical and population monitoring.</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shape of the distribution has changed considerably since the 1990 baseline. The curve is now more </a:t>
            </a:r>
            <a:r>
              <a:rPr lang="en-GB" sz="1200" b="0" kern="1200" dirty="0" smtClean="0">
                <a:solidFill>
                  <a:schemeClr val="tx1"/>
                </a:solidFill>
                <a:effectLst/>
                <a:latin typeface="+mn-lt"/>
                <a:ea typeface="+mn-ea"/>
                <a:cs typeface="+mn-cs"/>
              </a:rPr>
              <a:t>skewed, with a higher proportion of children in Year 6 at the right hand side of the chart with higher BMI values, above the 85th centile</a:t>
            </a:r>
            <a:r>
              <a:rPr lang="en-GB" sz="1200" b="0" kern="1200" baseline="0" dirty="0" smtClean="0">
                <a:solidFill>
                  <a:schemeClr val="tx1"/>
                </a:solidFill>
                <a:effectLst/>
                <a:latin typeface="+mn-lt"/>
                <a:ea typeface="+mn-ea"/>
                <a:cs typeface="+mn-cs"/>
              </a:rPr>
              <a:t> (classed as overweight or obese).</a:t>
            </a:r>
            <a:endParaRPr lang="en-GB" sz="1200" b="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Data source: Health and Social Care Information Centre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Child obesity prevalence is strongly correlated with socioeconomic status and is highest among children living in the most deprived local </a:t>
            </a:r>
            <a:r>
              <a:rPr lang="en-GB" sz="1200" kern="1200" smtClean="0">
                <a:solidFill>
                  <a:schemeClr val="tx1"/>
                </a:solidFill>
                <a:effectLst/>
                <a:latin typeface="+mn-lt"/>
                <a:ea typeface="+mn-ea"/>
                <a:cs typeface="+mn-cs"/>
              </a:rPr>
              <a:t>authorities.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slide shows the pattern for children in Year 6, but a very similar pattern is seen in the Reception year.</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data represents the local authority of residence for the children measured.</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Data source: Health and Social Care Information Centre, </a:t>
            </a:r>
            <a:r>
              <a:rPr lang="en-GB" sz="1200" u="sng" kern="1200" dirty="0" smtClean="0">
                <a:solidFill>
                  <a:schemeClr val="tx1"/>
                </a:solidFill>
                <a:effectLst/>
                <a:latin typeface="+mn-lt"/>
                <a:ea typeface="+mn-ea"/>
                <a:cs typeface="+mn-cs"/>
                <a:hlinkClick r:id="rId3"/>
              </a:rPr>
              <a:t>http://www.hscic.gov.uk/ncmp</a:t>
            </a:r>
            <a:r>
              <a:rPr lang="en-GB" sz="1200" kern="1200" dirty="0" smtClean="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Child obesity prevalence is closely associated with socioeconomic status. More deprived populations tend to have higher obesity prevalence.</a:t>
            </a:r>
          </a:p>
          <a:p>
            <a:r>
              <a:rPr lang="en-GB" sz="1200" kern="1200" dirty="0" smtClean="0">
                <a:solidFill>
                  <a:schemeClr val="tx1"/>
                </a:solidFill>
                <a:effectLst/>
                <a:latin typeface="+mn-lt"/>
                <a:ea typeface="+mn-ea"/>
                <a:cs typeface="+mn-cs"/>
              </a:rPr>
              <a:t>Obesity prevalence in the most deprived 10% of areas in England is more than twice the prevalence in the least deprived 10%.</a:t>
            </a:r>
          </a:p>
          <a:p>
            <a:endParaRPr lang="en-GB"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deprivation deciles in this analysis have been assigned using the LSOA of residence of children measured.</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Data source: Health and Social Care Information Centre, </a:t>
            </a:r>
            <a:r>
              <a:rPr lang="en-GB" sz="1200" u="sng" kern="1200" dirty="0" smtClean="0">
                <a:solidFill>
                  <a:schemeClr val="tx1"/>
                </a:solidFill>
                <a:effectLst/>
                <a:latin typeface="+mn-lt"/>
                <a:ea typeface="+mn-ea"/>
                <a:cs typeface="+mn-cs"/>
                <a:hlinkClick r:id="rId3"/>
              </a:rPr>
              <a:t>http://www.hscic.gov.uk/ncmp</a:t>
            </a:r>
            <a:r>
              <a:rPr lang="en-GB" sz="1200" kern="1200" dirty="0" smtClean="0">
                <a:solidFill>
                  <a:schemeClr val="tx1"/>
                </a:solidFill>
                <a:effectLst/>
                <a:latin typeface="+mn-lt"/>
                <a:ea typeface="+mn-ea"/>
                <a:cs typeface="+mn-cs"/>
              </a:rPr>
              <a:t>.</a:t>
            </a:r>
          </a:p>
          <a:p>
            <a:endParaRPr lang="en-GB" dirty="0" smtClean="0">
              <a:ea typeface="ＭＳ Ｐゴシック" pitchFamily="34" charset="-128"/>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inequalities</a:t>
            </a:r>
            <a:r>
              <a:rPr lang="en-GB" baseline="0" dirty="0" smtClean="0"/>
              <a:t> gap in child obesity appears to be widening. Prevalence of obesity appears to be decreasing at the fastest rate among the least deprived children in Reception year (age 4-5 years) and only shows signs of stabilisation or small decreases among the most deprived children.</a:t>
            </a:r>
          </a:p>
          <a:p>
            <a:endParaRPr lang="en-GB" baseline="0" dirty="0" smtClean="0"/>
          </a:p>
          <a:p>
            <a:r>
              <a:rPr lang="en-GB" dirty="0" smtClean="0">
                <a:ea typeface="ＭＳ Ｐゴシック" pitchFamily="34" charset="-128"/>
              </a:rPr>
              <a:t>The deprivation deciles in this analysis have been assigned using the LSOA of residence of children measured. </a:t>
            </a:r>
            <a:endParaRPr lang="en-GB" baseline="0" dirty="0" smtClean="0"/>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Data source: Health and Social Care Information Centre, </a:t>
            </a:r>
            <a:r>
              <a:rPr lang="en-GB" dirty="0" smtClean="0">
                <a:hlinkClick r:id="rId3"/>
              </a:rPr>
              <a:t>http://www.hscic.gov.uk/ncmp</a:t>
            </a:r>
            <a:r>
              <a:rPr lang="en-GB" dirty="0" smtClean="0"/>
              <a: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The inequalities gap in child obesity appears to be widening. Prevalence of obesity shows a pattern of increase over time among the most deprived Year 6 children (age 10-11 years) whereas prevalence has remained relatively stable or is decreasing among the least deprived children.</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deprivation deciles in this analysis have been assigned using the LSOA of residence of children measured.</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Data source: Health and Social Care Information Centre, </a:t>
            </a:r>
            <a:r>
              <a:rPr lang="en-GB" sz="1200" u="sng" kern="1200" dirty="0" smtClean="0">
                <a:solidFill>
                  <a:schemeClr val="tx1"/>
                </a:solidFill>
                <a:effectLst/>
                <a:latin typeface="+mn-lt"/>
                <a:ea typeface="+mn-ea"/>
                <a:cs typeface="+mn-cs"/>
                <a:hlinkClick r:id="rId3"/>
              </a:rPr>
              <a:t>http://www.hscic.gov.uk/ncmp</a:t>
            </a:r>
            <a:r>
              <a:rPr lang="en-GB" sz="1200" kern="1200" dirty="0" smtClean="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Reception aged children from Indian and Mixed ethnic groups have similar prevalence of obesity to White ethnic groups. Obesity prevalence among boys in Reception is highest in the Black African, Bangladeshi, and Black Other groups. For girls in Reception obesity prevalence is highest among those from Black African, and Black Other ethnic groups. This pattern is consistent with data from previous years.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Data source: Health and Social Care Information Centre, </a:t>
            </a:r>
            <a:r>
              <a:rPr lang="en-GB" sz="1200" u="sng" kern="1200" dirty="0" smtClean="0">
                <a:solidFill>
                  <a:schemeClr val="tx1"/>
                </a:solidFill>
                <a:effectLst/>
                <a:latin typeface="+mn-lt"/>
                <a:ea typeface="+mn-ea"/>
                <a:cs typeface="+mn-cs"/>
                <a:hlinkClick r:id="rId3"/>
              </a:rPr>
              <a:t>http://www.hscic.gov.uk/ncmp</a:t>
            </a:r>
            <a:r>
              <a:rPr lang="en-GB" sz="1200" kern="1200" dirty="0" smtClean="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F1A7007-A200-4625-857B-C1B607EDAC37}"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Boys in Year 6 from all minority ethnic groups are more likely to be obese than White British boys, with boys of Bangladeshi ethnicity having the highest prevalence. For girls in Year 6, obesity prevalence is high for children</a:t>
            </a:r>
            <a:r>
              <a:rPr lang="en-GB" baseline="0" dirty="0" smtClean="0"/>
              <a:t> </a:t>
            </a:r>
            <a:r>
              <a:rPr lang="en-GB" dirty="0" smtClean="0"/>
              <a:t>from Black Caribbean,</a:t>
            </a:r>
            <a:r>
              <a:rPr lang="en-GB" baseline="0" dirty="0" smtClean="0"/>
              <a:t> </a:t>
            </a:r>
            <a:r>
              <a:rPr lang="en-GB" dirty="0" smtClean="0"/>
              <a:t>Black African and Black Other ethnic groups. This pattern is</a:t>
            </a:r>
            <a:r>
              <a:rPr lang="en-GB" baseline="0" dirty="0" smtClean="0"/>
              <a:t> consistent with data from previous years.</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Data source: Health and Social Care Information Centre, </a:t>
            </a:r>
            <a:r>
              <a:rPr lang="en-GB" dirty="0" smtClean="0">
                <a:hlinkClick r:id="rId3"/>
              </a:rPr>
              <a:t>http://www.hscic.gov.uk/ncmp</a:t>
            </a:r>
            <a:r>
              <a:rPr lang="en-GB" dirty="0" smtClean="0"/>
              <a: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effectLst/>
                <a:latin typeface="+mn-lt"/>
                <a:ea typeface="+mn-ea"/>
                <a:cs typeface="+mn-cs"/>
              </a:rPr>
              <a:t>Obesity prevalence in Reception aged children is highest among children from Black African, Black other, and Mixed White and Black African ethnic groups.</a:t>
            </a:r>
          </a:p>
          <a:p>
            <a:r>
              <a:rPr lang="en-GB" sz="1200" kern="1200" dirty="0" smtClean="0">
                <a:solidFill>
                  <a:schemeClr val="tx1"/>
                </a:solidFill>
                <a:effectLst/>
                <a:latin typeface="+mn-lt"/>
                <a:ea typeface="+mn-ea"/>
                <a:cs typeface="+mn-cs"/>
              </a:rPr>
              <a:t>Children in Year 6 from most minority ethnic groups (with the exception of Mixed White and Asian, and Chinese) are more likely to be obese than White British children.</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Data source: Health and Social Care Information Centre, </a:t>
            </a:r>
            <a:r>
              <a:rPr lang="en-GB" dirty="0" smtClean="0">
                <a:hlinkClick r:id="rId3"/>
              </a:rPr>
              <a:t>http://www.hscic.gov.uk/ncmp</a:t>
            </a:r>
            <a:r>
              <a:rPr lang="en-GB" dirty="0" smtClean="0"/>
              <a: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The prevalence of obesity among children in Reception (age 4-5 years) varies by region across England.</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this analysis postcode of school has been used to calculate regional data.</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Data source: Health and Social Care Information Centre, </a:t>
            </a:r>
            <a:r>
              <a:rPr lang="en-GB" dirty="0" smtClean="0">
                <a:hlinkClick r:id="rId3"/>
              </a:rPr>
              <a:t>http://www.hscic.gov.uk/ncmp</a:t>
            </a:r>
            <a:r>
              <a:rPr lang="en-GB" dirty="0" smtClean="0"/>
              <a: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The prevalence of obesity among children in Year 6 (age 10-11 years) varies by region in England.</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this analysis postcode of school has been used to calculate regional data.</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Data source: Health and Social Care Information Centre, </a:t>
            </a:r>
            <a:r>
              <a:rPr lang="en-GB" dirty="0" smtClean="0">
                <a:hlinkClick r:id="rId3"/>
              </a:rPr>
              <a:t>http://www.hscic.gov.uk/ncmp</a:t>
            </a:r>
            <a:r>
              <a:rPr lang="en-GB" dirty="0" smtClean="0"/>
              <a: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The prevalence of obesity among children in Reception (age 4-5 years) varies by region across England.</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this analysis postcode of school has been used to calculate regional data.</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Data source: Health and Social Care Information Centre, </a:t>
            </a:r>
            <a:r>
              <a:rPr lang="en-GB" dirty="0" smtClean="0">
                <a:hlinkClick r:id="rId3"/>
              </a:rPr>
              <a:t>http://www.hscic.gov.uk/ncmp</a:t>
            </a:r>
            <a:r>
              <a:rPr lang="en-GB" dirty="0" smtClean="0"/>
              <a: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Prevalence of obesity among children in Year 6 (age 10-11 years) varies by region across England.</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this analysis postcode of school has been used to calculate regional data.</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Data source: Health and Social Care Information Centre, </a:t>
            </a:r>
            <a:r>
              <a:rPr lang="en-GB" dirty="0" smtClean="0">
                <a:hlinkClick r:id="rId3"/>
              </a:rPr>
              <a:t>http://www.hscic.gov.uk/ncmp</a:t>
            </a:r>
            <a:r>
              <a:rPr lang="en-GB" dirty="0" smtClean="0"/>
              <a: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Local authority level </a:t>
            </a:r>
            <a:r>
              <a:rPr lang="en-GB" baseline="0" dirty="0" smtClean="0"/>
              <a:t>data from the National Child Measurement Programme are available in an online tool. Users can examine data on prevalence of underweight, healthy weight, overweight (including obese), and obesity. Data can be compared between local authorities and over time for individual local authorities.</a:t>
            </a:r>
          </a:p>
          <a:p>
            <a:endParaRPr lang="en-GB" baseline="0" dirty="0" smtClean="0"/>
          </a:p>
          <a:p>
            <a:r>
              <a:rPr lang="en-GB" dirty="0" smtClean="0">
                <a:hlinkClick r:id="rId3"/>
              </a:rPr>
              <a:t>http://fingertips.phe.org.uk/profile/national-child-measurement-programme</a:t>
            </a:r>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24</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Local authority level </a:t>
            </a:r>
            <a:r>
              <a:rPr lang="en-GB" baseline="0" dirty="0" smtClean="0"/>
              <a:t>data from the National Child Measurement Programme are available in an online tool. Users can examine data on prevalence of underweight, healthy weight, overweight (including obese), and obesity. Data can be compared between local authorities and over time for individual local authorities.</a:t>
            </a:r>
            <a:endParaRPr lang="en-GB" dirty="0" smtClean="0"/>
          </a:p>
          <a:p>
            <a:endParaRPr lang="en-GB" dirty="0" smtClean="0"/>
          </a:p>
          <a:p>
            <a:r>
              <a:rPr lang="en-GB" dirty="0" smtClean="0">
                <a:hlinkClick r:id="rId3"/>
              </a:rPr>
              <a:t>http://fingertips.phe.org.uk/profile/national-child-measurement-programme</a:t>
            </a:r>
            <a:endParaRPr lang="en-GB" dirty="0"/>
          </a:p>
        </p:txBody>
      </p:sp>
      <p:sp>
        <p:nvSpPr>
          <p:cNvPr id="4" name="Slide Number Placeholder 3"/>
          <p:cNvSpPr>
            <a:spLocks noGrp="1"/>
          </p:cNvSpPr>
          <p:nvPr>
            <p:ph type="sldNum" sz="quarter" idx="10"/>
          </p:nvPr>
        </p:nvSpPr>
        <p:spPr/>
        <p:txBody>
          <a:bodyPr/>
          <a:lstStyle/>
          <a:p>
            <a:fld id="{BF1A7007-A200-4625-857B-C1B607EDAC37}" type="slidenum">
              <a:rPr lang="en-US" smtClean="0"/>
              <a:pPr/>
              <a:t>25</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F1A7007-A200-4625-857B-C1B607EDAC37}" type="slidenum">
              <a:rPr lang="en-US" smtClean="0"/>
              <a:pPr/>
              <a:t>26</a:t>
            </a:fld>
            <a:endParaRPr lang="en-US"/>
          </a:p>
        </p:txBody>
      </p:sp>
    </p:spTree>
    <p:extLst>
      <p:ext uri="{BB962C8B-B14F-4D97-AF65-F5344CB8AC3E}">
        <p14:creationId xmlns:p14="http://schemas.microsoft.com/office/powerpoint/2010/main" val="9468726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F1A7007-A200-4625-857B-C1B607EDAC37}" type="slidenum">
              <a:rPr lang="en-US" smtClean="0"/>
              <a:pPr/>
              <a:t>27</a:t>
            </a:fld>
            <a:endParaRPr lang="en-US"/>
          </a:p>
        </p:txBody>
      </p:sp>
    </p:spTree>
    <p:extLst>
      <p:ext uri="{BB962C8B-B14F-4D97-AF65-F5344CB8AC3E}">
        <p14:creationId xmlns:p14="http://schemas.microsoft.com/office/powerpoint/2010/main" val="42588022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F1A7007-A200-4625-857B-C1B607EDAC37}" type="slidenum">
              <a:rPr lang="en-US" smtClean="0"/>
              <a:pPr/>
              <a:t>28</a:t>
            </a:fld>
            <a:endParaRPr lang="en-US"/>
          </a:p>
        </p:txBody>
      </p:sp>
    </p:spTree>
    <p:extLst>
      <p:ext uri="{BB962C8B-B14F-4D97-AF65-F5344CB8AC3E}">
        <p14:creationId xmlns:p14="http://schemas.microsoft.com/office/powerpoint/2010/main" val="40236317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Rectangle 3"/>
          <p:cNvSpPr/>
          <p:nvPr userDrawn="1"/>
        </p:nvSpPr>
        <p:spPr>
          <a:xfrm>
            <a:off x="0" y="2133303"/>
            <a:ext cx="9144000" cy="4724697"/>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prstClr val="white"/>
              </a:solidFill>
            </a:endParaRPr>
          </a:p>
        </p:txBody>
      </p:sp>
      <p:sp>
        <p:nvSpPr>
          <p:cNvPr id="5" name="Rectangle 4"/>
          <p:cNvSpPr>
            <a:spLocks noChangeArrowheads="1"/>
          </p:cNvSpPr>
          <p:nvPr userDrawn="1"/>
        </p:nvSpPr>
        <p:spPr bwMode="auto">
          <a:xfrm>
            <a:off x="0" y="1988840"/>
            <a:ext cx="9144000" cy="144463"/>
          </a:xfrm>
          <a:prstGeom prst="rect">
            <a:avLst/>
          </a:prstGeom>
          <a:solidFill>
            <a:srgbClr val="00AE9E"/>
          </a:solidFill>
          <a:ln w="9525">
            <a:noFill/>
            <a:miter lim="800000"/>
            <a:headEnd/>
            <a:tailEnd/>
          </a:ln>
        </p:spPr>
        <p:txBody>
          <a:bodyPr anchor="ctr">
            <a:prstTxWarp prst="textNoShape">
              <a:avLst/>
            </a:prstTxWarp>
          </a:bodyPr>
          <a:lstStyle/>
          <a:p>
            <a:pPr algn="ctr">
              <a:defRPr/>
            </a:pPr>
            <a:endParaRPr lang="en-US">
              <a:solidFill>
                <a:prstClr val="white"/>
              </a:solidFill>
            </a:endParaRPr>
          </a:p>
        </p:txBody>
      </p:sp>
      <p:sp>
        <p:nvSpPr>
          <p:cNvPr id="2" name="Title 1"/>
          <p:cNvSpPr>
            <a:spLocks noGrp="1"/>
          </p:cNvSpPr>
          <p:nvPr>
            <p:ph type="ctrTitle"/>
          </p:nvPr>
        </p:nvSpPr>
        <p:spPr>
          <a:xfrm>
            <a:off x="558000" y="2492896"/>
            <a:ext cx="7633648" cy="1724503"/>
          </a:xfrm>
          <a:ln>
            <a:noFill/>
          </a:ln>
        </p:spPr>
        <p:txBody>
          <a:bodyPr anchor="t">
            <a:noAutofit/>
          </a:bodyPr>
          <a:lstStyle>
            <a:lvl1pPr algn="l">
              <a:defRPr sz="4500" baseline="0">
                <a:solidFill>
                  <a:schemeClr val="bg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558000" y="6021288"/>
            <a:ext cx="7633648" cy="338336"/>
          </a:xfrm>
        </p:spPr>
        <p:txBody>
          <a:bodyPr anchor="b">
            <a:normAutofit/>
          </a:bodyPr>
          <a:lstStyle>
            <a:lvl1pPr marL="0" indent="0" algn="l">
              <a:spcBef>
                <a:spcPts val="0"/>
              </a:spcBef>
              <a:buNone/>
              <a:defRPr sz="20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p>
        </p:txBody>
      </p:sp>
      <p:pic>
        <p:nvPicPr>
          <p:cNvPr id="9" name="Picture 8" descr="\\colhpafil004\Colindale_Data\HQ Group and LARS\Group Data\Design\Branding and logos\PHE logos with strapline\Small without Old French text\PHE small logo for A4.jpg"/>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3674110" cy="1812290"/>
          </a:xfrm>
          <a:prstGeom prst="rect">
            <a:avLst/>
          </a:prstGeom>
          <a:noFill/>
          <a:ln>
            <a:noFill/>
          </a:ln>
        </p:spPr>
      </p:pic>
    </p:spTree>
    <p:extLst>
      <p:ext uri="{BB962C8B-B14F-4D97-AF65-F5344CB8AC3E}">
        <p14:creationId xmlns:p14="http://schemas.microsoft.com/office/powerpoint/2010/main" val="1560707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Rectangle 5"/>
          <p:cNvSpPr/>
          <p:nvPr userDrawn="1"/>
        </p:nvSpPr>
        <p:spPr>
          <a:xfrm>
            <a:off x="0" y="1772816"/>
            <a:ext cx="9144000" cy="5085184"/>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Rectangle 6"/>
          <p:cNvSpPr/>
          <p:nvPr userDrawn="1"/>
        </p:nvSpPr>
        <p:spPr>
          <a:xfrm>
            <a:off x="0" y="1628800"/>
            <a:ext cx="9144000" cy="144016"/>
          </a:xfrm>
          <a:prstGeom prst="rect">
            <a:avLst/>
          </a:prstGeom>
          <a:solidFill>
            <a:srgbClr val="00AE9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8000" y="2132856"/>
            <a:ext cx="7633648" cy="2084543"/>
          </a:xfrm>
          <a:ln>
            <a:noFill/>
          </a:ln>
        </p:spPr>
        <p:txBody>
          <a:bodyPr lIns="0" tIns="0" rIns="0" bIns="0" anchor="t">
            <a:noAutofit/>
          </a:bodyPr>
          <a:lstStyle>
            <a:lvl1pPr algn="l">
              <a:defRPr sz="4500" baseline="0">
                <a:solidFill>
                  <a:schemeClr val="bg1"/>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558000" y="5445224"/>
            <a:ext cx="7633648" cy="914400"/>
          </a:xfrm>
        </p:spPr>
        <p:txBody>
          <a:bodyPr lIns="0" tIns="0" rIns="0" bIns="0" anchor="b" anchorCtr="0">
            <a:normAutofit/>
          </a:bodyPr>
          <a:lstStyle>
            <a:lvl1pPr marL="0" indent="0" algn="l">
              <a:spcBef>
                <a:spcPts val="0"/>
              </a:spcBef>
              <a:buNone/>
              <a:defRPr sz="20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p>
        </p:txBody>
      </p:sp>
      <p:pic>
        <p:nvPicPr>
          <p:cNvPr id="8" name="Picture 7" descr="PHE_3268_SML_AW.png"/>
          <p:cNvPicPr>
            <a:picLocks noChangeAspect="1"/>
          </p:cNvPicPr>
          <p:nvPr userDrawn="1"/>
        </p:nvPicPr>
        <p:blipFill>
          <a:blip r:embed="rId2" cstate="print"/>
          <a:stretch>
            <a:fillRect/>
          </a:stretch>
        </p:blipFill>
        <p:spPr>
          <a:xfrm>
            <a:off x="539552" y="372812"/>
            <a:ext cx="1440000" cy="89594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1 lin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58000" y="1368000"/>
            <a:ext cx="8028000" cy="648072"/>
          </a:xfrm>
        </p:spPr>
        <p:txBody>
          <a:bodyPr lIns="0" tIns="0" rIns="0" bIns="0" anchor="t" anchorCtr="0">
            <a:normAutofit/>
          </a:bodyPr>
          <a:lstStyle>
            <a:lvl1pPr>
              <a:defRPr sz="4000" baseline="0">
                <a:solidFill>
                  <a:schemeClr val="tx2"/>
                </a:solidFill>
                <a:latin typeface="Arial"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a:xfrm>
            <a:off x="558000" y="2088000"/>
            <a:ext cx="8028000" cy="4064455"/>
          </a:xfrm>
        </p:spPr>
        <p:txBody>
          <a:bodyPr lIns="0" tIns="0" rIns="0" bIns="0"/>
          <a:lstStyle>
            <a:lvl1pPr>
              <a:spcBef>
                <a:spcPts val="1200"/>
              </a:spcBef>
              <a:defRPr sz="1800" b="0">
                <a:solidFill>
                  <a:schemeClr val="tx1"/>
                </a:solidFill>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Slide Number Placeholder 5"/>
          <p:cNvSpPr>
            <a:spLocks noGrp="1"/>
          </p:cNvSpPr>
          <p:nvPr>
            <p:ph type="sldNum" sz="quarter" idx="12"/>
          </p:nvPr>
        </p:nvSpPr>
        <p:spPr>
          <a:xfrm>
            <a:off x="0" y="6309320"/>
            <a:ext cx="9144000" cy="548680"/>
          </a:xfrm>
          <a:prstGeom prst="rect">
            <a:avLst/>
          </a:prstGeom>
          <a:solidFill>
            <a:schemeClr val="bg2"/>
          </a:solidFill>
        </p:spPr>
        <p:txBody>
          <a:bodyPr/>
          <a:lstStyle>
            <a:lvl1pPr marL="540000" algn="l">
              <a:defRPr>
                <a:solidFill>
                  <a:schemeClr val="bg1"/>
                </a:solidFill>
              </a:defRPr>
            </a:lvl1pPr>
          </a:lstStyle>
          <a:p>
            <a:fld id="{E051598E-9D06-4046-8EF2-7702044C4E81}" type="slidenum">
              <a:rPr lang="en-US" smtClean="0"/>
              <a:pPr/>
              <a:t>‹#›</a:t>
            </a:fld>
            <a:endParaRPr lang="en-US" dirty="0"/>
          </a:p>
        </p:txBody>
      </p:sp>
      <p:sp>
        <p:nvSpPr>
          <p:cNvPr id="7" name="Footer Placeholder 5"/>
          <p:cNvSpPr>
            <a:spLocks noGrp="1"/>
          </p:cNvSpPr>
          <p:nvPr>
            <p:ph type="ftr" sz="quarter" idx="3"/>
          </p:nvPr>
        </p:nvSpPr>
        <p:spPr>
          <a:xfrm>
            <a:off x="899592" y="6309320"/>
            <a:ext cx="7704000"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pic>
        <p:nvPicPr>
          <p:cNvPr id="9" name="Picture 8" descr="PHE_3268_SML_AW.png"/>
          <p:cNvPicPr>
            <a:picLocks noChangeAspect="1"/>
          </p:cNvPicPr>
          <p:nvPr userDrawn="1"/>
        </p:nvPicPr>
        <p:blipFill>
          <a:blip r:embed="rId2" cstate="print"/>
          <a:stretch>
            <a:fillRect/>
          </a:stretch>
        </p:blipFill>
        <p:spPr>
          <a:xfrm>
            <a:off x="539552" y="332656"/>
            <a:ext cx="1260000" cy="783953"/>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2 lines)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58000" y="1368000"/>
            <a:ext cx="8028000" cy="1188000"/>
          </a:xfrm>
        </p:spPr>
        <p:txBody>
          <a:bodyPr lIns="0" tIns="0" rIns="0" bIns="0" anchor="t" anchorCtr="0">
            <a:normAutofit/>
          </a:bodyPr>
          <a:lstStyle>
            <a:lvl1pPr>
              <a:defRPr sz="4000" baseline="0">
                <a:solidFill>
                  <a:schemeClr val="tx2"/>
                </a:solidFill>
                <a:latin typeface="Arial"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a:xfrm>
            <a:off x="558000" y="2628000"/>
            <a:ext cx="8028000" cy="3537304"/>
          </a:xfrm>
        </p:spPr>
        <p:txBody>
          <a:bodyPr lIns="0" tIns="0" rIns="0" bIns="0"/>
          <a:lstStyle>
            <a:lvl1pPr>
              <a:spcBef>
                <a:spcPts val="1200"/>
              </a:spcBef>
              <a:defRPr>
                <a:solidFill>
                  <a:schemeClr val="tx2"/>
                </a:solidFill>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Slide Number Placeholder 5"/>
          <p:cNvSpPr>
            <a:spLocks noGrp="1"/>
          </p:cNvSpPr>
          <p:nvPr>
            <p:ph type="sldNum" sz="quarter" idx="12"/>
          </p:nvPr>
        </p:nvSpPr>
        <p:spPr>
          <a:xfrm>
            <a:off x="0" y="6309320"/>
            <a:ext cx="9144000" cy="548680"/>
          </a:xfrm>
          <a:prstGeom prst="rect">
            <a:avLst/>
          </a:prstGeom>
          <a:solidFill>
            <a:schemeClr val="bg2"/>
          </a:solidFill>
        </p:spPr>
        <p:txBody>
          <a:bodyPr/>
          <a:lstStyle>
            <a:lvl1pPr marL="540000" algn="l">
              <a:defRPr>
                <a:solidFill>
                  <a:schemeClr val="bg1"/>
                </a:solidFill>
              </a:defRPr>
            </a:lvl1pPr>
          </a:lstStyle>
          <a:p>
            <a:fld id="{E051598E-9D06-4046-8EF2-7702044C4E81}" type="slidenum">
              <a:rPr lang="en-US" smtClean="0"/>
              <a:pPr/>
              <a:t>‹#›</a:t>
            </a:fld>
            <a:endParaRPr lang="en-US" dirty="0"/>
          </a:p>
        </p:txBody>
      </p:sp>
      <p:sp>
        <p:nvSpPr>
          <p:cNvPr id="7" name="Footer Placeholder 5"/>
          <p:cNvSpPr>
            <a:spLocks noGrp="1"/>
          </p:cNvSpPr>
          <p:nvPr>
            <p:ph type="ftr" sz="quarter" idx="3"/>
          </p:nvPr>
        </p:nvSpPr>
        <p:spPr>
          <a:xfrm>
            <a:off x="899592" y="6309320"/>
            <a:ext cx="7704856"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pic>
        <p:nvPicPr>
          <p:cNvPr id="8" name="Picture 7" descr="PHE_3268_SML_AW.png"/>
          <p:cNvPicPr>
            <a:picLocks noChangeAspect="1"/>
          </p:cNvPicPr>
          <p:nvPr userDrawn="1"/>
        </p:nvPicPr>
        <p:blipFill>
          <a:blip r:embed="rId2" cstate="print"/>
          <a:stretch>
            <a:fillRect/>
          </a:stretch>
        </p:blipFill>
        <p:spPr>
          <a:xfrm>
            <a:off x="539552" y="332656"/>
            <a:ext cx="1260000" cy="783953"/>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itle (1 line) and Two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558000" y="1368000"/>
            <a:ext cx="8028000" cy="648000"/>
          </a:xfrm>
        </p:spPr>
        <p:txBody>
          <a:bodyPr lIns="0" tIns="0" rIns="0" bIns="0" anchor="t" anchorCtr="0"/>
          <a:lstStyle/>
          <a:p>
            <a:r>
              <a:rPr lang="en-US" dirty="0" smtClean="0"/>
              <a:t>Click to edit Master title style</a:t>
            </a:r>
            <a:endParaRPr lang="en-US" dirty="0"/>
          </a:p>
        </p:txBody>
      </p:sp>
      <p:sp>
        <p:nvSpPr>
          <p:cNvPr id="3" name="Content Placeholder 2"/>
          <p:cNvSpPr>
            <a:spLocks noGrp="1"/>
          </p:cNvSpPr>
          <p:nvPr>
            <p:ph sz="half" idx="1"/>
          </p:nvPr>
        </p:nvSpPr>
        <p:spPr>
          <a:xfrm>
            <a:off x="558000" y="2088000"/>
            <a:ext cx="3924000" cy="4068000"/>
          </a:xfrm>
        </p:spPr>
        <p:txBody>
          <a:bodyPr lIns="0" tIns="0" rIns="0" bIns="0"/>
          <a:lstStyle>
            <a:lvl1pPr>
              <a:defRPr sz="1800" baseline="0"/>
            </a:lvl1pPr>
            <a:lvl2pPr>
              <a:defRPr sz="18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62000" y="2088000"/>
            <a:ext cx="3924000" cy="4068000"/>
          </a:xfrm>
        </p:spPr>
        <p:txBody>
          <a:bodyPr lIns="0" tIns="0" rIns="0" bIns="0"/>
          <a:lstStyle>
            <a:lvl1pPr>
              <a:defRPr sz="1800" baseline="0"/>
            </a:lvl1pPr>
            <a:lvl2pPr>
              <a:defRPr sz="18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Slide Number Placeholder 5"/>
          <p:cNvSpPr>
            <a:spLocks noGrp="1"/>
          </p:cNvSpPr>
          <p:nvPr>
            <p:ph type="sldNum" sz="quarter" idx="12"/>
          </p:nvPr>
        </p:nvSpPr>
        <p:spPr>
          <a:xfrm>
            <a:off x="0" y="6309320"/>
            <a:ext cx="9144000" cy="548680"/>
          </a:xfrm>
          <a:prstGeom prst="rect">
            <a:avLst/>
          </a:prstGeom>
          <a:solidFill>
            <a:schemeClr val="bg2"/>
          </a:solidFill>
        </p:spPr>
        <p:txBody>
          <a:bodyPr/>
          <a:lstStyle>
            <a:lvl1pPr marL="540000" algn="l">
              <a:defRPr>
                <a:solidFill>
                  <a:schemeClr val="bg1"/>
                </a:solidFill>
              </a:defRPr>
            </a:lvl1pPr>
          </a:lstStyle>
          <a:p>
            <a:fld id="{E051598E-9D06-4046-8EF2-7702044C4E81}" type="slidenum">
              <a:rPr lang="en-US" smtClean="0"/>
              <a:pPr/>
              <a:t>‹#›</a:t>
            </a:fld>
            <a:endParaRPr lang="en-US" dirty="0"/>
          </a:p>
        </p:txBody>
      </p:sp>
      <p:sp>
        <p:nvSpPr>
          <p:cNvPr id="7" name="Footer Placeholder 5"/>
          <p:cNvSpPr>
            <a:spLocks noGrp="1"/>
          </p:cNvSpPr>
          <p:nvPr>
            <p:ph type="ftr" sz="quarter" idx="3"/>
          </p:nvPr>
        </p:nvSpPr>
        <p:spPr>
          <a:xfrm>
            <a:off x="899592" y="6309320"/>
            <a:ext cx="7704856"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pic>
        <p:nvPicPr>
          <p:cNvPr id="9" name="Picture 8" descr="PHE_3268_SML_AW.png"/>
          <p:cNvPicPr>
            <a:picLocks noChangeAspect="1"/>
          </p:cNvPicPr>
          <p:nvPr userDrawn="1"/>
        </p:nvPicPr>
        <p:blipFill>
          <a:blip r:embed="rId2" cstate="print"/>
          <a:stretch>
            <a:fillRect/>
          </a:stretch>
        </p:blipFill>
        <p:spPr>
          <a:xfrm>
            <a:off x="539552" y="332656"/>
            <a:ext cx="1260000" cy="783953"/>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itle (2 lines) and Two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558000" y="1368000"/>
            <a:ext cx="8028000" cy="1188000"/>
          </a:xfrm>
        </p:spPr>
        <p:txBody>
          <a:bodyPr lIns="0" tIns="0" rIns="0" bIns="0" anchor="t" anchorCtr="0"/>
          <a:lstStyle/>
          <a:p>
            <a:r>
              <a:rPr lang="en-US" dirty="0" smtClean="0"/>
              <a:t>Click to edit Master title style</a:t>
            </a:r>
            <a:endParaRPr lang="en-US" dirty="0"/>
          </a:p>
        </p:txBody>
      </p:sp>
      <p:sp>
        <p:nvSpPr>
          <p:cNvPr id="3" name="Content Placeholder 2"/>
          <p:cNvSpPr>
            <a:spLocks noGrp="1"/>
          </p:cNvSpPr>
          <p:nvPr>
            <p:ph sz="half" idx="1"/>
          </p:nvPr>
        </p:nvSpPr>
        <p:spPr>
          <a:xfrm>
            <a:off x="558000" y="2628000"/>
            <a:ext cx="3924000" cy="3564000"/>
          </a:xfrm>
        </p:spPr>
        <p:txBody>
          <a:bodyPr lIns="0" tIns="0" rIns="0" bIns="0"/>
          <a:lstStyle>
            <a:lvl1pPr>
              <a:defRPr sz="1800" baseline="0"/>
            </a:lvl1pPr>
            <a:lvl2pPr>
              <a:defRPr sz="18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Content Placeholder 3"/>
          <p:cNvSpPr>
            <a:spLocks noGrp="1"/>
          </p:cNvSpPr>
          <p:nvPr>
            <p:ph sz="half" idx="2"/>
          </p:nvPr>
        </p:nvSpPr>
        <p:spPr>
          <a:xfrm>
            <a:off x="4662000" y="2628000"/>
            <a:ext cx="3924000" cy="3564000"/>
          </a:xfrm>
        </p:spPr>
        <p:txBody>
          <a:bodyPr lIns="0" tIns="0" rIns="0" bIns="0"/>
          <a:lstStyle>
            <a:lvl1pPr>
              <a:defRPr sz="1800" baseline="0"/>
            </a:lvl1pPr>
            <a:lvl2pPr>
              <a:defRPr sz="18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Slide Number Placeholder 5"/>
          <p:cNvSpPr>
            <a:spLocks noGrp="1"/>
          </p:cNvSpPr>
          <p:nvPr>
            <p:ph type="sldNum" sz="quarter" idx="12"/>
          </p:nvPr>
        </p:nvSpPr>
        <p:spPr>
          <a:xfrm>
            <a:off x="0" y="6309320"/>
            <a:ext cx="9144000" cy="548680"/>
          </a:xfrm>
          <a:prstGeom prst="rect">
            <a:avLst/>
          </a:prstGeom>
          <a:solidFill>
            <a:schemeClr val="bg2"/>
          </a:solidFill>
        </p:spPr>
        <p:txBody>
          <a:bodyPr/>
          <a:lstStyle>
            <a:lvl1pPr marL="540000" algn="l">
              <a:defRPr>
                <a:solidFill>
                  <a:schemeClr val="bg1"/>
                </a:solidFill>
              </a:defRPr>
            </a:lvl1pPr>
          </a:lstStyle>
          <a:p>
            <a:fld id="{E051598E-9D06-4046-8EF2-7702044C4E81}" type="slidenum">
              <a:rPr lang="en-US" smtClean="0"/>
              <a:pPr/>
              <a:t>‹#›</a:t>
            </a:fld>
            <a:endParaRPr lang="en-US" dirty="0"/>
          </a:p>
        </p:txBody>
      </p:sp>
      <p:sp>
        <p:nvSpPr>
          <p:cNvPr id="7" name="Footer Placeholder 5"/>
          <p:cNvSpPr>
            <a:spLocks noGrp="1"/>
          </p:cNvSpPr>
          <p:nvPr>
            <p:ph type="ftr" sz="quarter" idx="3"/>
          </p:nvPr>
        </p:nvSpPr>
        <p:spPr>
          <a:xfrm>
            <a:off x="899592" y="6309320"/>
            <a:ext cx="7704856"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pic>
        <p:nvPicPr>
          <p:cNvPr id="9" name="Picture 8" descr="PHE_3268_SML_AW.png"/>
          <p:cNvPicPr>
            <a:picLocks noChangeAspect="1"/>
          </p:cNvPicPr>
          <p:nvPr userDrawn="1"/>
        </p:nvPicPr>
        <p:blipFill>
          <a:blip r:embed="rId2" cstate="print"/>
          <a:stretch>
            <a:fillRect/>
          </a:stretch>
        </p:blipFill>
        <p:spPr>
          <a:xfrm>
            <a:off x="539552" y="332656"/>
            <a:ext cx="1260000" cy="783953"/>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Only">
    <p:spTree>
      <p:nvGrpSpPr>
        <p:cNvPr id="1" name=""/>
        <p:cNvGrpSpPr/>
        <p:nvPr/>
      </p:nvGrpSpPr>
      <p:grpSpPr>
        <a:xfrm>
          <a:off x="0" y="0"/>
          <a:ext cx="0" cy="0"/>
          <a:chOff x="0" y="0"/>
          <a:chExt cx="0" cy="0"/>
        </a:xfrm>
      </p:grpSpPr>
      <p:sp>
        <p:nvSpPr>
          <p:cNvPr id="3" name="Content Placeholder 2"/>
          <p:cNvSpPr>
            <a:spLocks noGrp="1"/>
          </p:cNvSpPr>
          <p:nvPr>
            <p:ph idx="1"/>
          </p:nvPr>
        </p:nvSpPr>
        <p:spPr>
          <a:xfrm>
            <a:off x="558000" y="1367999"/>
            <a:ext cx="8028000" cy="4788000"/>
          </a:xfrm>
        </p:spPr>
        <p:txBody>
          <a:bodyPr lIns="0" tIns="0" rIns="0" bIns="0"/>
          <a:lstStyle>
            <a:lvl1pPr>
              <a:spcBef>
                <a:spcPts val="1200"/>
              </a:spcBef>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Slide Number Placeholder 5"/>
          <p:cNvSpPr>
            <a:spLocks noGrp="1"/>
          </p:cNvSpPr>
          <p:nvPr>
            <p:ph type="sldNum" sz="quarter" idx="12"/>
          </p:nvPr>
        </p:nvSpPr>
        <p:spPr>
          <a:xfrm>
            <a:off x="0" y="6309320"/>
            <a:ext cx="9144000" cy="548680"/>
          </a:xfrm>
          <a:prstGeom prst="rect">
            <a:avLst/>
          </a:prstGeom>
          <a:solidFill>
            <a:schemeClr val="bg2"/>
          </a:solidFill>
        </p:spPr>
        <p:txBody>
          <a:bodyPr/>
          <a:lstStyle>
            <a:lvl1pPr marL="540000" algn="l">
              <a:defRPr>
                <a:solidFill>
                  <a:schemeClr val="bg1"/>
                </a:solidFill>
              </a:defRPr>
            </a:lvl1pPr>
          </a:lstStyle>
          <a:p>
            <a:fld id="{E051598E-9D06-4046-8EF2-7702044C4E81}" type="slidenum">
              <a:rPr lang="en-US" smtClean="0"/>
              <a:pPr/>
              <a:t>‹#›</a:t>
            </a:fld>
            <a:endParaRPr lang="en-US" dirty="0"/>
          </a:p>
        </p:txBody>
      </p:sp>
      <p:sp>
        <p:nvSpPr>
          <p:cNvPr id="7" name="Footer Placeholder 5"/>
          <p:cNvSpPr>
            <a:spLocks noGrp="1"/>
          </p:cNvSpPr>
          <p:nvPr>
            <p:ph type="ftr" sz="quarter" idx="3"/>
          </p:nvPr>
        </p:nvSpPr>
        <p:spPr>
          <a:xfrm>
            <a:off x="899592" y="6309320"/>
            <a:ext cx="7704000"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pic>
        <p:nvPicPr>
          <p:cNvPr id="8" name="Picture 7" descr="PHE_3268_SML_AW.png"/>
          <p:cNvPicPr>
            <a:picLocks noChangeAspect="1"/>
          </p:cNvPicPr>
          <p:nvPr userDrawn="1"/>
        </p:nvPicPr>
        <p:blipFill>
          <a:blip r:embed="rId2" cstate="print"/>
          <a:stretch>
            <a:fillRect/>
          </a:stretch>
        </p:blipFill>
        <p:spPr>
          <a:xfrm>
            <a:off x="539552" y="332656"/>
            <a:ext cx="1260000" cy="783953"/>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8000" y="1368000"/>
            <a:ext cx="3077896" cy="670396"/>
          </a:xfrm>
        </p:spPr>
        <p:txBody>
          <a:bodyPr anchor="t" anchorCtr="0">
            <a:normAutofit/>
          </a:bodyPr>
          <a:lstStyle>
            <a:lvl1pPr algn="l">
              <a:defRPr sz="1800" b="0" i="0" spc="0" baseline="0">
                <a:latin typeface="Arial"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a:xfrm>
            <a:off x="3779912" y="1368001"/>
            <a:ext cx="4799138" cy="4788000"/>
          </a:xfrm>
        </p:spPr>
        <p:txBody>
          <a:bodyPr/>
          <a:lstStyle>
            <a:lvl1pPr>
              <a:defRPr sz="1800" baseline="0"/>
            </a:lvl1pPr>
            <a:lvl2pPr>
              <a:defRPr sz="1800" baseline="0"/>
            </a:lvl2pPr>
            <a:lvl3pPr>
              <a:defRPr sz="1800" baseline="0"/>
            </a:lvl3pPr>
            <a:lvl4pPr>
              <a:defRPr sz="1600" baseline="0"/>
            </a:lvl4pPr>
            <a:lvl5pPr>
              <a:defRPr sz="1600" baseline="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558000" y="2132856"/>
            <a:ext cx="3077896" cy="4032448"/>
          </a:xfrm>
        </p:spPr>
        <p:txBody>
          <a:bodyPr/>
          <a:lstStyle>
            <a:lvl1pPr marL="0" indent="0">
              <a:buNone/>
              <a:defRPr sz="1600" baseline="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8" name="Slide Number Placeholder 5"/>
          <p:cNvSpPr>
            <a:spLocks noGrp="1"/>
          </p:cNvSpPr>
          <p:nvPr>
            <p:ph type="sldNum" sz="quarter" idx="12"/>
          </p:nvPr>
        </p:nvSpPr>
        <p:spPr>
          <a:xfrm>
            <a:off x="0" y="6309320"/>
            <a:ext cx="9144000" cy="548680"/>
          </a:xfrm>
          <a:prstGeom prst="rect">
            <a:avLst/>
          </a:prstGeom>
          <a:solidFill>
            <a:schemeClr val="bg2"/>
          </a:solidFill>
        </p:spPr>
        <p:txBody>
          <a:bodyPr/>
          <a:lstStyle>
            <a:lvl1pPr marL="540000" algn="l">
              <a:defRPr>
                <a:solidFill>
                  <a:schemeClr val="bg1"/>
                </a:solidFill>
              </a:defRPr>
            </a:lvl1pPr>
          </a:lstStyle>
          <a:p>
            <a:fld id="{E051598E-9D06-4046-8EF2-7702044C4E81}" type="slidenum">
              <a:rPr lang="en-US" smtClean="0"/>
              <a:pPr/>
              <a:t>‹#›</a:t>
            </a:fld>
            <a:endParaRPr lang="en-US" dirty="0"/>
          </a:p>
        </p:txBody>
      </p:sp>
      <p:sp>
        <p:nvSpPr>
          <p:cNvPr id="6" name="Footer Placeholder 5"/>
          <p:cNvSpPr>
            <a:spLocks noGrp="1"/>
          </p:cNvSpPr>
          <p:nvPr>
            <p:ph type="ftr" sz="quarter" idx="3"/>
          </p:nvPr>
        </p:nvSpPr>
        <p:spPr>
          <a:xfrm>
            <a:off x="899592" y="6309320"/>
            <a:ext cx="7704000"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pic>
        <p:nvPicPr>
          <p:cNvPr id="9" name="Picture 8" descr="PHE_3268_SML_AW.png"/>
          <p:cNvPicPr>
            <a:picLocks noChangeAspect="1"/>
          </p:cNvPicPr>
          <p:nvPr userDrawn="1"/>
        </p:nvPicPr>
        <p:blipFill>
          <a:blip r:embed="rId2" cstate="print"/>
          <a:stretch>
            <a:fillRect/>
          </a:stretch>
        </p:blipFill>
        <p:spPr>
          <a:xfrm>
            <a:off x="539552" y="332656"/>
            <a:ext cx="1260000" cy="783953"/>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1" name="Rectangle 10"/>
          <p:cNvSpPr/>
          <p:nvPr userDrawn="1"/>
        </p:nvSpPr>
        <p:spPr>
          <a:xfrm>
            <a:off x="0" y="1772816"/>
            <a:ext cx="9144000" cy="5085184"/>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p:cNvSpPr/>
          <p:nvPr userDrawn="1"/>
        </p:nvSpPr>
        <p:spPr>
          <a:xfrm>
            <a:off x="0" y="1628800"/>
            <a:ext cx="9144000" cy="144016"/>
          </a:xfrm>
          <a:prstGeom prst="rect">
            <a:avLst/>
          </a:prstGeom>
          <a:solidFill>
            <a:srgbClr val="00AE9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558000" y="1800000"/>
            <a:ext cx="8028000" cy="4377600"/>
          </a:xfrm>
        </p:spPr>
        <p:txBody>
          <a:bodyPr lIns="0" tIns="0" rIns="0" bIns="0" anchor="t" anchorCtr="0"/>
          <a:lstStyle>
            <a:lvl1pPr marL="0" indent="0">
              <a:buNone/>
              <a:defRPr sz="3600" b="0" i="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7" name="Slide Number Placeholder 5"/>
          <p:cNvSpPr>
            <a:spLocks noGrp="1"/>
          </p:cNvSpPr>
          <p:nvPr>
            <p:ph type="sldNum" sz="quarter" idx="12"/>
          </p:nvPr>
        </p:nvSpPr>
        <p:spPr>
          <a:xfrm>
            <a:off x="0" y="6309320"/>
            <a:ext cx="9144000" cy="548680"/>
          </a:xfrm>
          <a:prstGeom prst="rect">
            <a:avLst/>
          </a:prstGeom>
          <a:noFill/>
        </p:spPr>
        <p:txBody>
          <a:bodyPr/>
          <a:lstStyle>
            <a:lvl1pPr marL="540000" algn="l">
              <a:defRPr>
                <a:solidFill>
                  <a:schemeClr val="bg1"/>
                </a:solidFill>
              </a:defRPr>
            </a:lvl1pPr>
          </a:lstStyle>
          <a:p>
            <a:fld id="{E051598E-9D06-4046-8EF2-7702044C4E81}" type="slidenum">
              <a:rPr lang="en-US" smtClean="0"/>
              <a:pPr/>
              <a:t>‹#›</a:t>
            </a:fld>
            <a:endParaRPr lang="en-US" dirty="0"/>
          </a:p>
        </p:txBody>
      </p:sp>
      <p:sp>
        <p:nvSpPr>
          <p:cNvPr id="9" name="Footer Placeholder 5"/>
          <p:cNvSpPr>
            <a:spLocks noGrp="1"/>
          </p:cNvSpPr>
          <p:nvPr>
            <p:ph type="ftr" sz="quarter" idx="3"/>
          </p:nvPr>
        </p:nvSpPr>
        <p:spPr>
          <a:xfrm>
            <a:off x="899592" y="6309320"/>
            <a:ext cx="7704000"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pic>
        <p:nvPicPr>
          <p:cNvPr id="10" name="Picture 9" descr="PHE_3268_SML_AW.png"/>
          <p:cNvPicPr>
            <a:picLocks noChangeAspect="1"/>
          </p:cNvPicPr>
          <p:nvPr userDrawn="1"/>
        </p:nvPicPr>
        <p:blipFill>
          <a:blip r:embed="rId2" cstate="print"/>
          <a:stretch>
            <a:fillRect/>
          </a:stretch>
        </p:blipFill>
        <p:spPr>
          <a:xfrm>
            <a:off x="539552" y="332656"/>
            <a:ext cx="1260000" cy="783953"/>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 Only">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a:xfrm>
            <a:off x="0" y="6309320"/>
            <a:ext cx="9144000" cy="548680"/>
          </a:xfrm>
          <a:prstGeom prst="rect">
            <a:avLst/>
          </a:prstGeom>
          <a:solidFill>
            <a:schemeClr val="bg2"/>
          </a:solidFill>
        </p:spPr>
        <p:txBody>
          <a:bodyPr/>
          <a:lstStyle>
            <a:lvl1pPr marL="540000" algn="l">
              <a:defRPr>
                <a:solidFill>
                  <a:schemeClr val="bg1"/>
                </a:solidFill>
              </a:defRPr>
            </a:lvl1pPr>
          </a:lstStyle>
          <a:p>
            <a:fld id="{E051598E-9D06-4046-8EF2-7702044C4E81}" type="slidenum">
              <a:rPr lang="en-US" smtClean="0"/>
              <a:pPr/>
              <a:t>‹#›</a:t>
            </a:fld>
            <a:endParaRPr lang="en-US" dirty="0"/>
          </a:p>
        </p:txBody>
      </p:sp>
      <p:sp>
        <p:nvSpPr>
          <p:cNvPr id="3" name="Footer Placeholder 5"/>
          <p:cNvSpPr>
            <a:spLocks noGrp="1"/>
          </p:cNvSpPr>
          <p:nvPr>
            <p:ph type="ftr" sz="quarter" idx="3"/>
          </p:nvPr>
        </p:nvSpPr>
        <p:spPr>
          <a:xfrm>
            <a:off x="899592" y="6309320"/>
            <a:ext cx="7704000"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sp>
        <p:nvSpPr>
          <p:cNvPr id="8" name="Picture Placeholder 7"/>
          <p:cNvSpPr>
            <a:spLocks noGrp="1"/>
          </p:cNvSpPr>
          <p:nvPr>
            <p:ph type="pic" sz="quarter" idx="13"/>
          </p:nvPr>
        </p:nvSpPr>
        <p:spPr>
          <a:xfrm>
            <a:off x="0" y="0"/>
            <a:ext cx="9144000" cy="6308725"/>
          </a:xfrm>
        </p:spPr>
        <p:txBody>
          <a:body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58000" y="274638"/>
            <a:ext cx="8028000" cy="1143000"/>
          </a:xfrm>
          <a:prstGeom prst="rect">
            <a:avLst/>
          </a:prstGeom>
        </p:spPr>
        <p:txBody>
          <a:bodyPr vert="horz" lIns="0" tIns="0" rIns="0" bIns="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558000" y="1600200"/>
            <a:ext cx="8028000" cy="4525963"/>
          </a:xfrm>
          <a:prstGeom prst="rect">
            <a:avLst/>
          </a:prstGeom>
        </p:spPr>
        <p:txBody>
          <a:bodyPr vert="horz" lIns="0" tIns="0" rIns="0" bIns="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Slide Number Placeholder 5"/>
          <p:cNvSpPr>
            <a:spLocks noGrp="1"/>
          </p:cNvSpPr>
          <p:nvPr>
            <p:ph type="sldNum" sz="quarter" idx="4"/>
          </p:nvPr>
        </p:nvSpPr>
        <p:spPr>
          <a:xfrm>
            <a:off x="0" y="6309320"/>
            <a:ext cx="9144000" cy="548680"/>
          </a:xfrm>
          <a:prstGeom prst="rect">
            <a:avLst/>
          </a:prstGeom>
          <a:solidFill>
            <a:schemeClr val="bg2"/>
          </a:solidFill>
        </p:spPr>
        <p:txBody>
          <a:bodyPr lIns="0" tIns="0" bIns="0" anchor="ctr"/>
          <a:lstStyle>
            <a:lvl1pPr marL="540000" algn="l">
              <a:defRPr sz="1200">
                <a:solidFill>
                  <a:schemeClr val="bg1"/>
                </a:solidFill>
              </a:defRPr>
            </a:lvl1pPr>
          </a:lstStyle>
          <a:p>
            <a:fld id="{E051598E-9D06-4046-8EF2-7702044C4E81}" type="slidenum">
              <a:rPr lang="en-US" smtClean="0"/>
              <a:pPr/>
              <a:t>‹#›</a:t>
            </a:fld>
            <a:r>
              <a:rPr lang="en-US" dirty="0" smtClean="0"/>
              <a:t> </a:t>
            </a:r>
            <a:endParaRPr lang="en-US" dirty="0"/>
          </a:p>
        </p:txBody>
      </p:sp>
      <p:sp>
        <p:nvSpPr>
          <p:cNvPr id="6" name="Footer Placeholder 5"/>
          <p:cNvSpPr>
            <a:spLocks noGrp="1"/>
          </p:cNvSpPr>
          <p:nvPr>
            <p:ph type="ftr" sz="quarter" idx="3"/>
          </p:nvPr>
        </p:nvSpPr>
        <p:spPr>
          <a:xfrm>
            <a:off x="899592" y="6309320"/>
            <a:ext cx="7704856" cy="548680"/>
          </a:xfrm>
          <a:prstGeom prst="rect">
            <a:avLst/>
          </a:prstGeom>
        </p:spPr>
        <p:txBody>
          <a:bodyPr vert="horz" lIns="0" tIns="0" rIns="0" bIns="0" rtlCol="0" anchor="ctr"/>
          <a:lstStyle>
            <a:lvl1pPr algn="l">
              <a:defRPr sz="1200" baseline="0">
                <a:solidFill>
                  <a:schemeClr val="bg1"/>
                </a:solidFill>
                <a:latin typeface="Arial" pitchFamily="34" charset="0"/>
              </a:defRPr>
            </a:lvl1pPr>
          </a:lstStyle>
          <a:p>
            <a:r>
              <a:rPr lang="en-GB" smtClean="0"/>
              <a:t>Patterns and trends in child obesity</a:t>
            </a:r>
            <a:endParaRPr lang="en-US" dirty="0"/>
          </a:p>
        </p:txBody>
      </p:sp>
    </p:spTree>
  </p:cSld>
  <p:clrMap bg1="lt1" tx1="dk1" bg2="lt2" tx2="dk2" accent1="accent1" accent2="accent2" accent3="accent3" accent4="accent4" accent5="accent5" accent6="accent6" hlink="hlink" folHlink="folHlink"/>
  <p:sldLayoutIdLst>
    <p:sldLayoutId id="2147483757" r:id="rId1"/>
    <p:sldLayoutId id="2147483745" r:id="rId2"/>
    <p:sldLayoutId id="2147483746" r:id="rId3"/>
    <p:sldLayoutId id="2147483754" r:id="rId4"/>
    <p:sldLayoutId id="2147483755" r:id="rId5"/>
    <p:sldLayoutId id="2147483748" r:id="rId6"/>
    <p:sldLayoutId id="2147483756" r:id="rId7"/>
    <p:sldLayoutId id="2147483752" r:id="rId8"/>
    <p:sldLayoutId id="2147483747" r:id="rId9"/>
    <p:sldLayoutId id="2147483751" r:id="rId10"/>
  </p:sldLayoutIdLst>
  <p:hf hdr="0" dt="0"/>
  <p:txStyles>
    <p:titleStyle>
      <a:lvl1pPr algn="l" defTabSz="914400" rtl="0" eaLnBrk="1" latinLnBrk="0" hangingPunct="1">
        <a:spcBef>
          <a:spcPct val="0"/>
        </a:spcBef>
        <a:buNone/>
        <a:defRPr sz="4000" kern="1200" spc="-150" baseline="0">
          <a:solidFill>
            <a:schemeClr val="tx2"/>
          </a:solidFill>
          <a:latin typeface="+mj-lt"/>
          <a:ea typeface="+mj-ea"/>
          <a:cs typeface="+mj-cs"/>
        </a:defRPr>
      </a:lvl1pPr>
    </p:titleStyle>
    <p:bodyStyle>
      <a:lvl1pPr marL="0" indent="0" algn="l" defTabSz="914400" rtl="0" eaLnBrk="1" latinLnBrk="0" hangingPunct="1">
        <a:spcBef>
          <a:spcPts val="1200"/>
        </a:spcBef>
        <a:buFont typeface="Arial" pitchFamily="34" charset="0"/>
        <a:buNone/>
        <a:defRPr sz="1800" b="0" i="0" kern="1200" baseline="0">
          <a:solidFill>
            <a:schemeClr val="tx2"/>
          </a:solidFill>
          <a:latin typeface="Arial" pitchFamily="34" charset="0"/>
          <a:ea typeface="+mn-ea"/>
          <a:cs typeface="+mn-cs"/>
        </a:defRPr>
      </a:lvl1pPr>
      <a:lvl2pPr marL="0" indent="0" algn="l" defTabSz="914400" rtl="0" eaLnBrk="1" latinLnBrk="0" hangingPunct="1">
        <a:spcBef>
          <a:spcPts val="600"/>
        </a:spcBef>
        <a:buFontTx/>
        <a:buNone/>
        <a:defRPr sz="1800" kern="1200" baseline="0">
          <a:solidFill>
            <a:schemeClr val="tx1"/>
          </a:solidFill>
          <a:latin typeface="Arial" pitchFamily="34" charset="0"/>
          <a:ea typeface="+mn-ea"/>
          <a:cs typeface="+mn-cs"/>
        </a:defRPr>
      </a:lvl2pPr>
      <a:lvl3pPr marL="216000" indent="-216000" algn="l" defTabSz="914400" rtl="0" eaLnBrk="1" latinLnBrk="0" hangingPunct="1">
        <a:spcBef>
          <a:spcPts val="600"/>
        </a:spcBef>
        <a:buFont typeface="Arial" pitchFamily="34" charset="0"/>
        <a:buChar char="•"/>
        <a:defRPr sz="1800" kern="1200" baseline="0">
          <a:solidFill>
            <a:schemeClr val="tx1"/>
          </a:solidFill>
          <a:latin typeface="Arial" pitchFamily="34" charset="0"/>
          <a:ea typeface="+mn-ea"/>
          <a:cs typeface="+mn-cs"/>
        </a:defRPr>
      </a:lvl3pPr>
      <a:lvl4pPr marL="900000" indent="-288000" algn="l" defTabSz="914400" rtl="0" eaLnBrk="1" latinLnBrk="0" hangingPunct="1">
        <a:spcBef>
          <a:spcPts val="600"/>
        </a:spcBef>
        <a:buFont typeface="Arial" pitchFamily="34" charset="0"/>
        <a:buChar char="–"/>
        <a:defRPr sz="1600" kern="1200" baseline="0">
          <a:solidFill>
            <a:schemeClr val="tx1"/>
          </a:solidFill>
          <a:latin typeface="Arial" pitchFamily="34" charset="0"/>
          <a:ea typeface="+mn-ea"/>
          <a:cs typeface="+mn-cs"/>
        </a:defRPr>
      </a:lvl4pPr>
      <a:lvl5pPr marL="900000" indent="-288000" algn="l" defTabSz="914400" rtl="0" eaLnBrk="1" latinLnBrk="0" hangingPunct="1">
        <a:spcBef>
          <a:spcPct val="20000"/>
        </a:spcBef>
        <a:buFont typeface="+mj-lt"/>
        <a:buAutoNum type="arabicPeriod"/>
        <a:defRPr sz="1600" kern="1200" baseline="0">
          <a:solidFill>
            <a:schemeClr val="tx1"/>
          </a:solidFill>
          <a:latin typeface="Arial"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6.jpeg"/><Relationship Id="rId5" Type="http://schemas.openxmlformats.org/officeDocument/2006/relationships/image" Target="../media/image8.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fingertips.phe.org.uk/profile/national-child-measurement-programme" TargetMode="External"/><Relationship Id="rId2" Type="http://schemas.openxmlformats.org/officeDocument/2006/relationships/notesSlide" Target="../notesSlides/notesSlide24.xml"/><Relationship Id="rId1" Type="http://schemas.openxmlformats.org/officeDocument/2006/relationships/slideLayout" Target="../slideLayouts/slideLayout10.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hyperlink" Target="http://fingertips.phe.org.uk/profile/national-child-measurement-programme" TargetMode="External"/><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image" Target="../media/image30.png"/></Relationships>
</file>

<file path=ppt/slides/_rels/slide26.xml.rels><?xml version="1.0" encoding="UTF-8" standalone="yes"?>
<Relationships xmlns="http://schemas.openxmlformats.org/package/2006/relationships"><Relationship Id="rId3" Type="http://schemas.openxmlformats.org/officeDocument/2006/relationships/hyperlink" Target="http://www.hscic.gov.uk/healthsurveyengland" TargetMode="External"/><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hyperlink" Target="http://www.hscic.gov.uk/ncmp"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noo.org.uk/" TargetMode="External"/><Relationship Id="rId2" Type="http://schemas.openxmlformats.org/officeDocument/2006/relationships/notesSlide" Target="../notesSlides/notesSlide27.xml"/><Relationship Id="rId1" Type="http://schemas.openxmlformats.org/officeDocument/2006/relationships/slideLayout" Target="../slideLayouts/slideLayout3.xml"/><Relationship Id="rId5" Type="http://schemas.openxmlformats.org/officeDocument/2006/relationships/hyperlink" Target="https://twitter.com/PHE_obesity" TargetMode="External"/><Relationship Id="rId4" Type="http://schemas.openxmlformats.org/officeDocument/2006/relationships/hyperlink" Target="mailto:ncmp@phe.gov.uk"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gov.uk/phe" TargetMode="External"/><Relationship Id="rId7" Type="http://schemas.openxmlformats.org/officeDocument/2006/relationships/image" Target="../media/image31.jpeg"/><Relationship Id="rId2" Type="http://schemas.openxmlformats.org/officeDocument/2006/relationships/notesSlide" Target="../notesSlides/notesSlide28.xml"/><Relationship Id="rId1" Type="http://schemas.openxmlformats.org/officeDocument/2006/relationships/slideLayout" Target="../slideLayouts/slideLayout10.xml"/><Relationship Id="rId6" Type="http://schemas.openxmlformats.org/officeDocument/2006/relationships/hyperlink" Target="mailto:psi@nationalarchives.gsi.gov.uk" TargetMode="External"/><Relationship Id="rId5" Type="http://schemas.openxmlformats.org/officeDocument/2006/relationships/hyperlink" Target="http://www.facebook.com/PublicHealthEngland" TargetMode="External"/><Relationship Id="rId4" Type="http://schemas.openxmlformats.org/officeDocument/2006/relationships/hyperlink" Target="https://twitter.com/PHE_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Patterns and trends in</a:t>
            </a:r>
            <a:br>
              <a:rPr lang="en-GB" dirty="0" smtClean="0"/>
            </a:br>
            <a:r>
              <a:rPr lang="en-GB" dirty="0" smtClean="0"/>
              <a:t>child obesity</a:t>
            </a:r>
            <a:endParaRPr lang="en-US" dirty="0"/>
          </a:p>
        </p:txBody>
      </p:sp>
      <p:sp>
        <p:nvSpPr>
          <p:cNvPr id="3" name="Subtitle 2"/>
          <p:cNvSpPr>
            <a:spLocks noGrp="1"/>
          </p:cNvSpPr>
          <p:nvPr>
            <p:ph type="subTitle" idx="1"/>
          </p:nvPr>
        </p:nvSpPr>
        <p:spPr>
          <a:xfrm>
            <a:off x="395536" y="5445224"/>
            <a:ext cx="7633648" cy="864096"/>
          </a:xfrm>
        </p:spPr>
        <p:txBody>
          <a:bodyPr/>
          <a:lstStyle/>
          <a:p>
            <a:r>
              <a:rPr lang="en-GB" dirty="0" smtClean="0"/>
              <a:t>A presentation of the latest data on child obesity</a:t>
            </a:r>
          </a:p>
          <a:p>
            <a:r>
              <a:rPr lang="en-GB" dirty="0" smtClean="0"/>
              <a:t>Updated March 2016</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051720" y="260648"/>
            <a:ext cx="6731856" cy="864096"/>
          </a:xfrm>
        </p:spPr>
        <p:txBody>
          <a:bodyPr>
            <a:normAutofit fontScale="90000"/>
          </a:bodyPr>
          <a:lstStyle/>
          <a:p>
            <a:r>
              <a:rPr lang="en-GB" sz="3300" dirty="0" smtClean="0">
                <a:solidFill>
                  <a:srgbClr val="00AE9E"/>
                </a:solidFill>
              </a:rPr>
              <a:t>Prevalence of excess weight among children</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2</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52" name="TextBox 51"/>
          <p:cNvSpPr txBox="1"/>
          <p:nvPr/>
        </p:nvSpPr>
        <p:spPr>
          <a:xfrm>
            <a:off x="2699792" y="6021288"/>
            <a:ext cx="6444208" cy="261610"/>
          </a:xfrm>
          <a:prstGeom prst="rect">
            <a:avLst/>
          </a:prstGeom>
          <a:noFill/>
        </p:spPr>
        <p:txBody>
          <a:bodyPr wrap="square" rtlCol="0">
            <a:spAutoFit/>
          </a:bodyPr>
          <a:lstStyle/>
          <a:p>
            <a:pPr algn="r"/>
            <a:r>
              <a:rPr lang="en-GB" sz="1100" dirty="0" smtClean="0">
                <a:latin typeface="Calibri" pitchFamily="34" charset="0"/>
              </a:rPr>
              <a:t>Child overweight (including obesity)/ excess weight: BMI ≥ 85</a:t>
            </a:r>
            <a:r>
              <a:rPr lang="en-GB" sz="1100" baseline="30000" dirty="0" smtClean="0">
                <a:latin typeface="Calibri" pitchFamily="34" charset="0"/>
              </a:rPr>
              <a:t>th</a:t>
            </a:r>
            <a:r>
              <a:rPr lang="en-GB" sz="1100" dirty="0" smtClean="0">
                <a:latin typeface="Calibri" pitchFamily="34" charset="0"/>
              </a:rPr>
              <a:t> centile of the UK90 growth reference</a:t>
            </a:r>
            <a:endParaRPr lang="en-GB" sz="1100" baseline="30000" dirty="0" smtClean="0">
              <a:latin typeface="Calibri" pitchFamily="34" charset="0"/>
            </a:endParaRPr>
          </a:p>
        </p:txBody>
      </p:sp>
      <p:sp>
        <p:nvSpPr>
          <p:cNvPr id="53" name="Rectangle 3"/>
          <p:cNvSpPr>
            <a:spLocks noChangeArrowheads="1"/>
          </p:cNvSpPr>
          <p:nvPr/>
        </p:nvSpPr>
        <p:spPr bwMode="auto">
          <a:xfrm>
            <a:off x="216024" y="1403484"/>
            <a:ext cx="8388424"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One in five children in Reception is overweight or obese</a:t>
            </a:r>
            <a:r>
              <a:rPr kumimoji="0" lang="en-GB"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(boys 22.6%, girls 21.2%)</a:t>
            </a:r>
            <a:endParaRPr kumimoji="0" lang="en-GB" sz="1100" b="0" i="0" u="none" strike="noStrike" cap="none" normalizeH="0" baseline="0" dirty="0" smtClean="0">
              <a:ln>
                <a:noFill/>
              </a:ln>
              <a:solidFill>
                <a:schemeClr val="tx1"/>
              </a:solidFill>
              <a:effectLst/>
              <a:latin typeface="Arial" pitchFamily="34" charset="0"/>
              <a:cs typeface="Arial" pitchFamily="34" charset="0"/>
            </a:endParaRPr>
          </a:p>
        </p:txBody>
      </p:sp>
      <p:sp>
        <p:nvSpPr>
          <p:cNvPr id="54" name="Rectangle 4"/>
          <p:cNvSpPr>
            <a:spLocks noChangeArrowheads="1"/>
          </p:cNvSpPr>
          <p:nvPr/>
        </p:nvSpPr>
        <p:spPr bwMode="auto">
          <a:xfrm>
            <a:off x="251520" y="3573016"/>
            <a:ext cx="7609519"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One in three children in Year 6 is overweight or obese</a:t>
            </a:r>
            <a:r>
              <a:rPr kumimoji="0" lang="en-GB"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(boys 34.9%, girls 31.5%)</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grpSp>
        <p:nvGrpSpPr>
          <p:cNvPr id="2" name="Group 132"/>
          <p:cNvGrpSpPr/>
          <p:nvPr/>
        </p:nvGrpSpPr>
        <p:grpSpPr>
          <a:xfrm>
            <a:off x="539552" y="4077072"/>
            <a:ext cx="8208912" cy="1759597"/>
            <a:chOff x="539552" y="597445"/>
            <a:chExt cx="8208912" cy="1759597"/>
          </a:xfrm>
        </p:grpSpPr>
        <p:grpSp>
          <p:nvGrpSpPr>
            <p:cNvPr id="3" name="Group 70"/>
            <p:cNvGrpSpPr/>
            <p:nvPr/>
          </p:nvGrpSpPr>
          <p:grpSpPr>
            <a:xfrm>
              <a:off x="4932040" y="692696"/>
              <a:ext cx="3816424" cy="1656184"/>
              <a:chOff x="4932040" y="692696"/>
              <a:chExt cx="3816424" cy="1656184"/>
            </a:xfrm>
          </p:grpSpPr>
          <p:pic>
            <p:nvPicPr>
              <p:cNvPr id="145" name="Picture 2" descr="school, black, two, stick, outline, people, boy, happy"/>
              <p:cNvPicPr>
                <a:picLocks noChangeAspect="1" noChangeArrowheads="1"/>
              </p:cNvPicPr>
              <p:nvPr/>
            </p:nvPicPr>
            <p:blipFill>
              <a:blip r:embed="rId3" cstate="print"/>
              <a:srcRect r="49326"/>
              <a:stretch>
                <a:fillRect/>
              </a:stretch>
            </p:blipFill>
            <p:spPr bwMode="auto">
              <a:xfrm>
                <a:off x="7615286" y="692696"/>
                <a:ext cx="1133178" cy="1656184"/>
              </a:xfrm>
              <a:prstGeom prst="rect">
                <a:avLst/>
              </a:prstGeom>
              <a:noFill/>
            </p:spPr>
          </p:pic>
          <p:pic>
            <p:nvPicPr>
              <p:cNvPr id="146" name="Picture 2" descr="school, black, two, stick, outline, people, boy, happy"/>
              <p:cNvPicPr>
                <a:picLocks noChangeAspect="1" noChangeArrowheads="1"/>
              </p:cNvPicPr>
              <p:nvPr/>
            </p:nvPicPr>
            <p:blipFill>
              <a:blip r:embed="rId3" cstate="print"/>
              <a:srcRect r="49326"/>
              <a:stretch>
                <a:fillRect/>
              </a:stretch>
            </p:blipFill>
            <p:spPr bwMode="auto">
              <a:xfrm>
                <a:off x="6304140" y="692696"/>
                <a:ext cx="1133178" cy="1656184"/>
              </a:xfrm>
              <a:prstGeom prst="rect">
                <a:avLst/>
              </a:prstGeom>
              <a:noFill/>
            </p:spPr>
          </p:pic>
          <p:pic>
            <p:nvPicPr>
              <p:cNvPr id="147" name="Picture 146" descr="Children3.jpg"/>
              <p:cNvPicPr>
                <a:picLocks noChangeAspect="1"/>
              </p:cNvPicPr>
              <p:nvPr/>
            </p:nvPicPr>
            <p:blipFill>
              <a:blip r:embed="rId4" cstate="print"/>
              <a:srcRect r="61231"/>
              <a:stretch>
                <a:fillRect/>
              </a:stretch>
            </p:blipFill>
            <p:spPr>
              <a:xfrm>
                <a:off x="4932040" y="692696"/>
                <a:ext cx="1104757" cy="1656184"/>
              </a:xfrm>
              <a:prstGeom prst="rect">
                <a:avLst/>
              </a:prstGeom>
            </p:spPr>
          </p:pic>
        </p:grpSp>
        <p:grpSp>
          <p:nvGrpSpPr>
            <p:cNvPr id="6" name="Group 69"/>
            <p:cNvGrpSpPr/>
            <p:nvPr/>
          </p:nvGrpSpPr>
          <p:grpSpPr>
            <a:xfrm>
              <a:off x="539552" y="597445"/>
              <a:ext cx="3600400" cy="1759597"/>
              <a:chOff x="539552" y="597445"/>
              <a:chExt cx="3600400" cy="1759597"/>
            </a:xfrm>
          </p:grpSpPr>
          <p:grpSp>
            <p:nvGrpSpPr>
              <p:cNvPr id="7" name="Group 11"/>
              <p:cNvGrpSpPr/>
              <p:nvPr/>
            </p:nvGrpSpPr>
            <p:grpSpPr>
              <a:xfrm>
                <a:off x="1780944" y="597445"/>
                <a:ext cx="1033551" cy="1751435"/>
                <a:chOff x="2555776" y="3284984"/>
                <a:chExt cx="1614739" cy="2736304"/>
              </a:xfrm>
            </p:grpSpPr>
            <p:pic>
              <p:nvPicPr>
                <p:cNvPr id="143" name="Picture 2" descr="school, black, two, stick, outline, people, boy, happy"/>
                <p:cNvPicPr>
                  <a:picLocks noChangeAspect="1" noChangeArrowheads="1"/>
                </p:cNvPicPr>
                <p:nvPr/>
              </p:nvPicPr>
              <p:blipFill>
                <a:blip r:embed="rId3" cstate="print"/>
                <a:srcRect l="56294"/>
                <a:stretch>
                  <a:fillRect/>
                </a:stretch>
              </p:blipFill>
              <p:spPr bwMode="auto">
                <a:xfrm>
                  <a:off x="2555776" y="3284984"/>
                  <a:ext cx="1614739" cy="2736304"/>
                </a:xfrm>
                <a:prstGeom prst="rect">
                  <a:avLst/>
                </a:prstGeom>
                <a:noFill/>
              </p:spPr>
            </p:pic>
            <p:sp>
              <p:nvSpPr>
                <p:cNvPr id="144" name="Isosceles Triangle 143"/>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8" name="Group 13"/>
              <p:cNvGrpSpPr/>
              <p:nvPr/>
            </p:nvGrpSpPr>
            <p:grpSpPr>
              <a:xfrm>
                <a:off x="3106401" y="597445"/>
                <a:ext cx="1033551" cy="1751435"/>
                <a:chOff x="2555776" y="3284984"/>
                <a:chExt cx="1614739" cy="2736304"/>
              </a:xfrm>
            </p:grpSpPr>
            <p:pic>
              <p:nvPicPr>
                <p:cNvPr id="141" name="Picture 2" descr="school, black, two, stick, outline, people, boy, happy"/>
                <p:cNvPicPr>
                  <a:picLocks noChangeAspect="1" noChangeArrowheads="1"/>
                </p:cNvPicPr>
                <p:nvPr/>
              </p:nvPicPr>
              <p:blipFill>
                <a:blip r:embed="rId3" cstate="print"/>
                <a:srcRect l="56294"/>
                <a:stretch>
                  <a:fillRect/>
                </a:stretch>
              </p:blipFill>
              <p:spPr bwMode="auto">
                <a:xfrm>
                  <a:off x="2555776" y="3284984"/>
                  <a:ext cx="1614739" cy="2736304"/>
                </a:xfrm>
                <a:prstGeom prst="rect">
                  <a:avLst/>
                </a:prstGeom>
                <a:noFill/>
              </p:spPr>
            </p:pic>
            <p:sp>
              <p:nvSpPr>
                <p:cNvPr id="142" name="Isosceles Triangle 141"/>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57"/>
              <p:cNvGrpSpPr/>
              <p:nvPr/>
            </p:nvGrpSpPr>
            <p:grpSpPr>
              <a:xfrm>
                <a:off x="539552" y="620688"/>
                <a:ext cx="1080120" cy="1736354"/>
                <a:chOff x="7164288" y="1124744"/>
                <a:chExt cx="2820368" cy="4533900"/>
              </a:xfrm>
            </p:grpSpPr>
            <p:pic>
              <p:nvPicPr>
                <p:cNvPr id="139" name="Picture 138" descr="Children3.jpg"/>
                <p:cNvPicPr>
                  <a:picLocks noChangeAspect="1"/>
                </p:cNvPicPr>
                <p:nvPr/>
              </p:nvPicPr>
              <p:blipFill>
                <a:blip r:embed="rId5" cstate="print"/>
                <a:srcRect l="44307" r="19539"/>
                <a:stretch>
                  <a:fillRect/>
                </a:stretch>
              </p:blipFill>
              <p:spPr>
                <a:xfrm>
                  <a:off x="7164288" y="1124744"/>
                  <a:ext cx="2820368" cy="4533900"/>
                </a:xfrm>
                <a:prstGeom prst="rect">
                  <a:avLst/>
                </a:prstGeom>
              </p:spPr>
            </p:pic>
            <p:sp>
              <p:nvSpPr>
                <p:cNvPr id="140" name="Isosceles Triangle 139"/>
                <p:cNvSpPr/>
                <p:nvPr/>
              </p:nvSpPr>
              <p:spPr>
                <a:xfrm>
                  <a:off x="7830000" y="2836800"/>
                  <a:ext cx="1259632" cy="1080120"/>
                </a:xfrm>
                <a:prstGeom prst="triangle">
                  <a:avLst/>
                </a:prstGeom>
                <a:solidFill>
                  <a:srgbClr val="00AE9E"/>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grpSp>
        <p:nvGrpSpPr>
          <p:cNvPr id="10" name="Group 147"/>
          <p:cNvGrpSpPr/>
          <p:nvPr/>
        </p:nvGrpSpPr>
        <p:grpSpPr>
          <a:xfrm>
            <a:off x="107504" y="1867642"/>
            <a:ext cx="8856984" cy="1345334"/>
            <a:chOff x="179512" y="3140968"/>
            <a:chExt cx="8856984" cy="1345334"/>
          </a:xfrm>
        </p:grpSpPr>
        <p:grpSp>
          <p:nvGrpSpPr>
            <p:cNvPr id="11" name="Group 77"/>
            <p:cNvGrpSpPr/>
            <p:nvPr/>
          </p:nvGrpSpPr>
          <p:grpSpPr>
            <a:xfrm>
              <a:off x="4619537" y="3212976"/>
              <a:ext cx="4416959" cy="1224136"/>
              <a:chOff x="4619537" y="3212976"/>
              <a:chExt cx="4416959" cy="1224136"/>
            </a:xfrm>
          </p:grpSpPr>
          <p:pic>
            <p:nvPicPr>
              <p:cNvPr id="166" name="Picture 2" descr="school, black, two, stick, outline, people, boy, happy"/>
              <p:cNvPicPr>
                <a:picLocks noChangeAspect="1" noChangeArrowheads="1"/>
              </p:cNvPicPr>
              <p:nvPr/>
            </p:nvPicPr>
            <p:blipFill>
              <a:blip r:embed="rId6" cstate="print"/>
              <a:srcRect r="49326"/>
              <a:stretch>
                <a:fillRect/>
              </a:stretch>
            </p:blipFill>
            <p:spPr bwMode="auto">
              <a:xfrm>
                <a:off x="6470737" y="3212976"/>
                <a:ext cx="837567" cy="1224136"/>
              </a:xfrm>
              <a:prstGeom prst="rect">
                <a:avLst/>
              </a:prstGeom>
              <a:noFill/>
            </p:spPr>
          </p:pic>
          <p:pic>
            <p:nvPicPr>
              <p:cNvPr id="167" name="Picture 2" descr="school, black, two, stick, outline, people, boy, happy"/>
              <p:cNvPicPr>
                <a:picLocks noChangeAspect="1" noChangeArrowheads="1"/>
              </p:cNvPicPr>
              <p:nvPr/>
            </p:nvPicPr>
            <p:blipFill>
              <a:blip r:embed="rId6" cstate="print"/>
              <a:srcRect r="49326"/>
              <a:stretch>
                <a:fillRect/>
              </a:stretch>
            </p:blipFill>
            <p:spPr bwMode="auto">
              <a:xfrm>
                <a:off x="5534633" y="3212976"/>
                <a:ext cx="837567" cy="1224136"/>
              </a:xfrm>
              <a:prstGeom prst="rect">
                <a:avLst/>
              </a:prstGeom>
              <a:noFill/>
            </p:spPr>
          </p:pic>
          <p:pic>
            <p:nvPicPr>
              <p:cNvPr id="168" name="Picture 2" descr="school, black, two, stick, outline, people, boy, happy"/>
              <p:cNvPicPr>
                <a:picLocks noChangeAspect="1" noChangeArrowheads="1"/>
              </p:cNvPicPr>
              <p:nvPr/>
            </p:nvPicPr>
            <p:blipFill>
              <a:blip r:embed="rId6" cstate="print"/>
              <a:srcRect r="49326"/>
              <a:stretch>
                <a:fillRect/>
              </a:stretch>
            </p:blipFill>
            <p:spPr bwMode="auto">
              <a:xfrm>
                <a:off x="7334833" y="3212976"/>
                <a:ext cx="837567" cy="1224136"/>
              </a:xfrm>
              <a:prstGeom prst="rect">
                <a:avLst/>
              </a:prstGeom>
              <a:noFill/>
            </p:spPr>
          </p:pic>
          <p:pic>
            <p:nvPicPr>
              <p:cNvPr id="169" name="Picture 2" descr="school, black, two, stick, outline, people, boy, happy"/>
              <p:cNvPicPr>
                <a:picLocks noChangeAspect="1" noChangeArrowheads="1"/>
              </p:cNvPicPr>
              <p:nvPr/>
            </p:nvPicPr>
            <p:blipFill>
              <a:blip r:embed="rId6" cstate="print"/>
              <a:srcRect r="49326"/>
              <a:stretch>
                <a:fillRect/>
              </a:stretch>
            </p:blipFill>
            <p:spPr bwMode="auto">
              <a:xfrm>
                <a:off x="8198929" y="3212976"/>
                <a:ext cx="837567" cy="1224136"/>
              </a:xfrm>
              <a:prstGeom prst="rect">
                <a:avLst/>
              </a:prstGeom>
              <a:noFill/>
            </p:spPr>
          </p:pic>
          <p:pic>
            <p:nvPicPr>
              <p:cNvPr id="170" name="Picture 169" descr="Children3.jpg"/>
              <p:cNvPicPr>
                <a:picLocks noChangeAspect="1"/>
              </p:cNvPicPr>
              <p:nvPr/>
            </p:nvPicPr>
            <p:blipFill>
              <a:blip r:embed="rId4" cstate="print"/>
              <a:srcRect r="61231"/>
              <a:stretch>
                <a:fillRect/>
              </a:stretch>
            </p:blipFill>
            <p:spPr>
              <a:xfrm>
                <a:off x="4619537" y="3212976"/>
                <a:ext cx="816559" cy="1224136"/>
              </a:xfrm>
              <a:prstGeom prst="rect">
                <a:avLst/>
              </a:prstGeom>
            </p:spPr>
          </p:pic>
        </p:grpSp>
        <p:grpSp>
          <p:nvGrpSpPr>
            <p:cNvPr id="12" name="Group 72"/>
            <p:cNvGrpSpPr/>
            <p:nvPr/>
          </p:nvGrpSpPr>
          <p:grpSpPr>
            <a:xfrm>
              <a:off x="179512" y="3140968"/>
              <a:ext cx="4248472" cy="1345334"/>
              <a:chOff x="179512" y="3140968"/>
              <a:chExt cx="4248472" cy="1345334"/>
            </a:xfrm>
          </p:grpSpPr>
          <p:grpSp>
            <p:nvGrpSpPr>
              <p:cNvPr id="13" name="Group 11"/>
              <p:cNvGrpSpPr/>
              <p:nvPr/>
            </p:nvGrpSpPr>
            <p:grpSpPr>
              <a:xfrm>
                <a:off x="1043608" y="3142573"/>
                <a:ext cx="763929" cy="1294539"/>
                <a:chOff x="2555776" y="3284984"/>
                <a:chExt cx="1614739" cy="2736304"/>
              </a:xfrm>
            </p:grpSpPr>
            <p:pic>
              <p:nvPicPr>
                <p:cNvPr id="164" name="Picture 2" descr="school, black, two, stick, outline, people, boy, happy"/>
                <p:cNvPicPr>
                  <a:picLocks noChangeAspect="1" noChangeArrowheads="1"/>
                </p:cNvPicPr>
                <p:nvPr/>
              </p:nvPicPr>
              <p:blipFill>
                <a:blip r:embed="rId7" cstate="print"/>
                <a:srcRect l="56294"/>
                <a:stretch>
                  <a:fillRect/>
                </a:stretch>
              </p:blipFill>
              <p:spPr bwMode="auto">
                <a:xfrm>
                  <a:off x="2555776" y="3284984"/>
                  <a:ext cx="1614739" cy="2736304"/>
                </a:xfrm>
                <a:prstGeom prst="rect">
                  <a:avLst/>
                </a:prstGeom>
                <a:noFill/>
              </p:spPr>
            </p:pic>
            <p:sp>
              <p:nvSpPr>
                <p:cNvPr id="165" name="Isosceles Triangle 164"/>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a:off x="1935863" y="3140968"/>
                <a:ext cx="763929" cy="1294539"/>
                <a:chOff x="2555776" y="3284984"/>
                <a:chExt cx="1614739" cy="2736304"/>
              </a:xfrm>
            </p:grpSpPr>
            <p:pic>
              <p:nvPicPr>
                <p:cNvPr id="162" name="Picture 2" descr="school, black, two, stick, outline, people, boy, happy"/>
                <p:cNvPicPr>
                  <a:picLocks noChangeAspect="1" noChangeArrowheads="1"/>
                </p:cNvPicPr>
                <p:nvPr/>
              </p:nvPicPr>
              <p:blipFill>
                <a:blip r:embed="rId7" cstate="print"/>
                <a:srcRect l="56294"/>
                <a:stretch>
                  <a:fillRect/>
                </a:stretch>
              </p:blipFill>
              <p:spPr bwMode="auto">
                <a:xfrm>
                  <a:off x="2555776" y="3284984"/>
                  <a:ext cx="1614739" cy="2736304"/>
                </a:xfrm>
                <a:prstGeom prst="rect">
                  <a:avLst/>
                </a:prstGeom>
                <a:noFill/>
              </p:spPr>
            </p:pic>
            <p:sp>
              <p:nvSpPr>
                <p:cNvPr id="163" name="Isosceles Triangle 162"/>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5" name="Group 13"/>
              <p:cNvGrpSpPr/>
              <p:nvPr/>
            </p:nvGrpSpPr>
            <p:grpSpPr>
              <a:xfrm>
                <a:off x="2799959" y="3142573"/>
                <a:ext cx="763929" cy="1294539"/>
                <a:chOff x="2555776" y="3284984"/>
                <a:chExt cx="1614739" cy="2736304"/>
              </a:xfrm>
            </p:grpSpPr>
            <p:pic>
              <p:nvPicPr>
                <p:cNvPr id="160" name="Picture 2" descr="school, black, two, stick, outline, people, boy, happy"/>
                <p:cNvPicPr>
                  <a:picLocks noChangeAspect="1" noChangeArrowheads="1"/>
                </p:cNvPicPr>
                <p:nvPr/>
              </p:nvPicPr>
              <p:blipFill>
                <a:blip r:embed="rId7" cstate="print"/>
                <a:srcRect l="56294"/>
                <a:stretch>
                  <a:fillRect/>
                </a:stretch>
              </p:blipFill>
              <p:spPr bwMode="auto">
                <a:xfrm>
                  <a:off x="2555776" y="3284984"/>
                  <a:ext cx="1614739" cy="2736304"/>
                </a:xfrm>
                <a:prstGeom prst="rect">
                  <a:avLst/>
                </a:prstGeom>
                <a:noFill/>
              </p:spPr>
            </p:pic>
            <p:sp>
              <p:nvSpPr>
                <p:cNvPr id="161" name="Isosceles Triangle 160"/>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7" name="Group 13"/>
              <p:cNvGrpSpPr/>
              <p:nvPr/>
            </p:nvGrpSpPr>
            <p:grpSpPr>
              <a:xfrm>
                <a:off x="3664055" y="3142573"/>
                <a:ext cx="763929" cy="1294539"/>
                <a:chOff x="2555776" y="3284984"/>
                <a:chExt cx="1614739" cy="2736304"/>
              </a:xfrm>
            </p:grpSpPr>
            <p:pic>
              <p:nvPicPr>
                <p:cNvPr id="158" name="Picture 2" descr="school, black, two, stick, outline, people, boy, happy"/>
                <p:cNvPicPr>
                  <a:picLocks noChangeAspect="1" noChangeArrowheads="1"/>
                </p:cNvPicPr>
                <p:nvPr/>
              </p:nvPicPr>
              <p:blipFill>
                <a:blip r:embed="rId7" cstate="print"/>
                <a:srcRect l="56294"/>
                <a:stretch>
                  <a:fillRect/>
                </a:stretch>
              </p:blipFill>
              <p:spPr bwMode="auto">
                <a:xfrm>
                  <a:off x="2555776" y="3284984"/>
                  <a:ext cx="1614739" cy="2736304"/>
                </a:xfrm>
                <a:prstGeom prst="rect">
                  <a:avLst/>
                </a:prstGeom>
                <a:noFill/>
              </p:spPr>
            </p:pic>
            <p:sp>
              <p:nvSpPr>
                <p:cNvPr id="159" name="Isosceles Triangle 158"/>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8" name="Group 60"/>
              <p:cNvGrpSpPr/>
              <p:nvPr/>
            </p:nvGrpSpPr>
            <p:grpSpPr>
              <a:xfrm>
                <a:off x="179512" y="3140968"/>
                <a:ext cx="836881" cy="1345334"/>
                <a:chOff x="7164288" y="1124744"/>
                <a:chExt cx="2820368" cy="4533900"/>
              </a:xfrm>
            </p:grpSpPr>
            <p:pic>
              <p:nvPicPr>
                <p:cNvPr id="156" name="Picture 155" descr="Children3.jpg"/>
                <p:cNvPicPr>
                  <a:picLocks noChangeAspect="1"/>
                </p:cNvPicPr>
                <p:nvPr/>
              </p:nvPicPr>
              <p:blipFill>
                <a:blip r:embed="rId5" cstate="print"/>
                <a:srcRect l="44307" r="19539"/>
                <a:stretch>
                  <a:fillRect/>
                </a:stretch>
              </p:blipFill>
              <p:spPr>
                <a:xfrm>
                  <a:off x="7164288" y="1124744"/>
                  <a:ext cx="2820368" cy="4533900"/>
                </a:xfrm>
                <a:prstGeom prst="rect">
                  <a:avLst/>
                </a:prstGeom>
              </p:spPr>
            </p:pic>
            <p:sp>
              <p:nvSpPr>
                <p:cNvPr id="157" name="Isosceles Triangle 156"/>
                <p:cNvSpPr/>
                <p:nvPr/>
              </p:nvSpPr>
              <p:spPr>
                <a:xfrm>
                  <a:off x="7830000" y="2836800"/>
                  <a:ext cx="1259632" cy="1080120"/>
                </a:xfrm>
                <a:prstGeom prst="triangle">
                  <a:avLst/>
                </a:prstGeom>
                <a:solidFill>
                  <a:srgbClr val="00AE9E"/>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051720" y="260648"/>
            <a:ext cx="6731856" cy="864096"/>
          </a:xfrm>
        </p:spPr>
        <p:txBody>
          <a:bodyPr>
            <a:normAutofit/>
          </a:bodyPr>
          <a:lstStyle/>
          <a:p>
            <a:r>
              <a:rPr lang="en-GB" sz="3200" dirty="0" smtClean="0">
                <a:solidFill>
                  <a:srgbClr val="00AE9E"/>
                </a:solidFill>
              </a:rPr>
              <a:t>Prevalence of obesity among children</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3</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52" name="TextBox 51"/>
          <p:cNvSpPr txBox="1"/>
          <p:nvPr/>
        </p:nvSpPr>
        <p:spPr>
          <a:xfrm>
            <a:off x="2699792" y="6021288"/>
            <a:ext cx="6444208" cy="261610"/>
          </a:xfrm>
          <a:prstGeom prst="rect">
            <a:avLst/>
          </a:prstGeom>
          <a:noFill/>
        </p:spPr>
        <p:txBody>
          <a:bodyPr wrap="square" rtlCol="0">
            <a:spAutoFit/>
          </a:bodyPr>
          <a:lstStyle/>
          <a:p>
            <a:pPr algn="r"/>
            <a:r>
              <a:rPr lang="en-GB" sz="1100" dirty="0" smtClean="0">
                <a:latin typeface="Calibri" pitchFamily="34" charset="0"/>
              </a:rPr>
              <a:t>Child obesity: BMI ≥ 95</a:t>
            </a:r>
            <a:r>
              <a:rPr lang="en-GB" sz="1100" baseline="30000" dirty="0" smtClean="0">
                <a:latin typeface="Calibri" pitchFamily="34" charset="0"/>
              </a:rPr>
              <a:t>th</a:t>
            </a:r>
            <a:r>
              <a:rPr lang="en-GB" sz="1100" dirty="0" smtClean="0">
                <a:latin typeface="Calibri" pitchFamily="34" charset="0"/>
              </a:rPr>
              <a:t> centile of the UK90 growth reference</a:t>
            </a:r>
            <a:endParaRPr lang="en-GB" sz="1100" baseline="30000" dirty="0" smtClean="0">
              <a:latin typeface="Calibri" pitchFamily="34" charset="0"/>
            </a:endParaRPr>
          </a:p>
        </p:txBody>
      </p:sp>
      <p:sp>
        <p:nvSpPr>
          <p:cNvPr id="53" name="Rectangle 3"/>
          <p:cNvSpPr>
            <a:spLocks noChangeArrowheads="1"/>
          </p:cNvSpPr>
          <p:nvPr/>
        </p:nvSpPr>
        <p:spPr bwMode="auto">
          <a:xfrm>
            <a:off x="216024" y="1268760"/>
            <a:ext cx="8388424"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Around one in ten children in Reception is obese</a:t>
            </a:r>
            <a:r>
              <a:rPr kumimoji="0" lang="en-GB"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(boys 9.5%, girls 8.7%)</a:t>
            </a:r>
            <a:endParaRPr kumimoji="0" lang="en-GB" sz="1100" b="0" i="0" u="none" strike="noStrike" cap="none" normalizeH="0" baseline="0" dirty="0" smtClean="0">
              <a:ln>
                <a:noFill/>
              </a:ln>
              <a:solidFill>
                <a:schemeClr val="tx1"/>
              </a:solidFill>
              <a:effectLst/>
              <a:latin typeface="Arial" pitchFamily="34" charset="0"/>
              <a:cs typeface="Arial" pitchFamily="34" charset="0"/>
            </a:endParaRPr>
          </a:p>
        </p:txBody>
      </p:sp>
      <p:sp>
        <p:nvSpPr>
          <p:cNvPr id="54" name="Rectangle 4"/>
          <p:cNvSpPr>
            <a:spLocks noChangeArrowheads="1"/>
          </p:cNvSpPr>
          <p:nvPr/>
        </p:nvSpPr>
        <p:spPr bwMode="auto">
          <a:xfrm>
            <a:off x="251520" y="4139788"/>
            <a:ext cx="6843092"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Around one in five children in Year 6 is obese</a:t>
            </a:r>
            <a:r>
              <a:rPr kumimoji="0" lang="en-GB"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(boys 20.7%, girls 17.4%)</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grpSp>
        <p:nvGrpSpPr>
          <p:cNvPr id="46" name="Group 147"/>
          <p:cNvGrpSpPr/>
          <p:nvPr/>
        </p:nvGrpSpPr>
        <p:grpSpPr>
          <a:xfrm>
            <a:off x="107504" y="4675954"/>
            <a:ext cx="8856984" cy="1345334"/>
            <a:chOff x="179512" y="3140968"/>
            <a:chExt cx="8856984" cy="1345334"/>
          </a:xfrm>
        </p:grpSpPr>
        <p:grpSp>
          <p:nvGrpSpPr>
            <p:cNvPr id="47" name="Group 77"/>
            <p:cNvGrpSpPr/>
            <p:nvPr/>
          </p:nvGrpSpPr>
          <p:grpSpPr>
            <a:xfrm>
              <a:off x="4619537" y="3212976"/>
              <a:ext cx="4416959" cy="1224136"/>
              <a:chOff x="4619537" y="3212976"/>
              <a:chExt cx="4416959" cy="1224136"/>
            </a:xfrm>
          </p:grpSpPr>
          <p:pic>
            <p:nvPicPr>
              <p:cNvPr id="67" name="Picture 2" descr="school, black, two, stick, outline, people, boy, happy"/>
              <p:cNvPicPr>
                <a:picLocks noChangeAspect="1" noChangeArrowheads="1"/>
              </p:cNvPicPr>
              <p:nvPr/>
            </p:nvPicPr>
            <p:blipFill>
              <a:blip r:embed="rId3" cstate="print"/>
              <a:srcRect r="49326"/>
              <a:stretch>
                <a:fillRect/>
              </a:stretch>
            </p:blipFill>
            <p:spPr bwMode="auto">
              <a:xfrm>
                <a:off x="6470737" y="3212976"/>
                <a:ext cx="837567" cy="1224136"/>
              </a:xfrm>
              <a:prstGeom prst="rect">
                <a:avLst/>
              </a:prstGeom>
              <a:noFill/>
            </p:spPr>
          </p:pic>
          <p:pic>
            <p:nvPicPr>
              <p:cNvPr id="68" name="Picture 2" descr="school, black, two, stick, outline, people, boy, happy"/>
              <p:cNvPicPr>
                <a:picLocks noChangeAspect="1" noChangeArrowheads="1"/>
              </p:cNvPicPr>
              <p:nvPr/>
            </p:nvPicPr>
            <p:blipFill>
              <a:blip r:embed="rId3" cstate="print"/>
              <a:srcRect r="49326"/>
              <a:stretch>
                <a:fillRect/>
              </a:stretch>
            </p:blipFill>
            <p:spPr bwMode="auto">
              <a:xfrm>
                <a:off x="5534633" y="3212976"/>
                <a:ext cx="837567" cy="1224136"/>
              </a:xfrm>
              <a:prstGeom prst="rect">
                <a:avLst/>
              </a:prstGeom>
              <a:noFill/>
            </p:spPr>
          </p:pic>
          <p:pic>
            <p:nvPicPr>
              <p:cNvPr id="69" name="Picture 2" descr="school, black, two, stick, outline, people, boy, happy"/>
              <p:cNvPicPr>
                <a:picLocks noChangeAspect="1" noChangeArrowheads="1"/>
              </p:cNvPicPr>
              <p:nvPr/>
            </p:nvPicPr>
            <p:blipFill>
              <a:blip r:embed="rId3" cstate="print"/>
              <a:srcRect r="49326"/>
              <a:stretch>
                <a:fillRect/>
              </a:stretch>
            </p:blipFill>
            <p:spPr bwMode="auto">
              <a:xfrm>
                <a:off x="7334833" y="3212976"/>
                <a:ext cx="837567" cy="1224136"/>
              </a:xfrm>
              <a:prstGeom prst="rect">
                <a:avLst/>
              </a:prstGeom>
              <a:noFill/>
            </p:spPr>
          </p:pic>
          <p:pic>
            <p:nvPicPr>
              <p:cNvPr id="70" name="Picture 2" descr="school, black, two, stick, outline, people, boy, happy"/>
              <p:cNvPicPr>
                <a:picLocks noChangeAspect="1" noChangeArrowheads="1"/>
              </p:cNvPicPr>
              <p:nvPr/>
            </p:nvPicPr>
            <p:blipFill>
              <a:blip r:embed="rId3" cstate="print"/>
              <a:srcRect r="49326"/>
              <a:stretch>
                <a:fillRect/>
              </a:stretch>
            </p:blipFill>
            <p:spPr bwMode="auto">
              <a:xfrm>
                <a:off x="8198929" y="3212976"/>
                <a:ext cx="837567" cy="1224136"/>
              </a:xfrm>
              <a:prstGeom prst="rect">
                <a:avLst/>
              </a:prstGeom>
              <a:noFill/>
            </p:spPr>
          </p:pic>
          <p:pic>
            <p:nvPicPr>
              <p:cNvPr id="71" name="Picture 70" descr="Children3.jpg"/>
              <p:cNvPicPr>
                <a:picLocks noChangeAspect="1"/>
              </p:cNvPicPr>
              <p:nvPr/>
            </p:nvPicPr>
            <p:blipFill>
              <a:blip r:embed="rId4" cstate="print"/>
              <a:srcRect r="61231"/>
              <a:stretch>
                <a:fillRect/>
              </a:stretch>
            </p:blipFill>
            <p:spPr>
              <a:xfrm>
                <a:off x="4619537" y="3212976"/>
                <a:ext cx="816559" cy="1224136"/>
              </a:xfrm>
              <a:prstGeom prst="rect">
                <a:avLst/>
              </a:prstGeom>
            </p:spPr>
          </p:pic>
        </p:grpSp>
        <p:grpSp>
          <p:nvGrpSpPr>
            <p:cNvPr id="48" name="Group 72"/>
            <p:cNvGrpSpPr/>
            <p:nvPr/>
          </p:nvGrpSpPr>
          <p:grpSpPr>
            <a:xfrm>
              <a:off x="179512" y="3140968"/>
              <a:ext cx="4248472" cy="1345334"/>
              <a:chOff x="179512" y="3140968"/>
              <a:chExt cx="4248472" cy="1345334"/>
            </a:xfrm>
          </p:grpSpPr>
          <p:grpSp>
            <p:nvGrpSpPr>
              <p:cNvPr id="49" name="Group 11"/>
              <p:cNvGrpSpPr/>
              <p:nvPr/>
            </p:nvGrpSpPr>
            <p:grpSpPr>
              <a:xfrm>
                <a:off x="1043608" y="3142573"/>
                <a:ext cx="763929" cy="1294539"/>
                <a:chOff x="2555776" y="3284984"/>
                <a:chExt cx="1614739" cy="2736304"/>
              </a:xfrm>
            </p:grpSpPr>
            <p:pic>
              <p:nvPicPr>
                <p:cNvPr id="65"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66" name="Isosceles Triangle 65"/>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0" name="Group 13"/>
              <p:cNvGrpSpPr/>
              <p:nvPr/>
            </p:nvGrpSpPr>
            <p:grpSpPr>
              <a:xfrm>
                <a:off x="1935863" y="3140968"/>
                <a:ext cx="763929" cy="1294539"/>
                <a:chOff x="2555776" y="3284984"/>
                <a:chExt cx="1614739" cy="2736304"/>
              </a:xfrm>
            </p:grpSpPr>
            <p:pic>
              <p:nvPicPr>
                <p:cNvPr id="63"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64" name="Isosceles Triangle 63"/>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1" name="Group 13"/>
              <p:cNvGrpSpPr/>
              <p:nvPr/>
            </p:nvGrpSpPr>
            <p:grpSpPr>
              <a:xfrm>
                <a:off x="2799959" y="3142573"/>
                <a:ext cx="763929" cy="1294539"/>
                <a:chOff x="2555776" y="3284984"/>
                <a:chExt cx="1614739" cy="2736304"/>
              </a:xfrm>
            </p:grpSpPr>
            <p:pic>
              <p:nvPicPr>
                <p:cNvPr id="61"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62" name="Isosceles Triangle 61"/>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5" name="Group 13"/>
              <p:cNvGrpSpPr/>
              <p:nvPr/>
            </p:nvGrpSpPr>
            <p:grpSpPr>
              <a:xfrm>
                <a:off x="3664055" y="3142573"/>
                <a:ext cx="763929" cy="1294539"/>
                <a:chOff x="2555776" y="3284984"/>
                <a:chExt cx="1614739" cy="2736304"/>
              </a:xfrm>
            </p:grpSpPr>
            <p:pic>
              <p:nvPicPr>
                <p:cNvPr id="59"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60" name="Isosceles Triangle 59"/>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6" name="Group 60"/>
              <p:cNvGrpSpPr/>
              <p:nvPr/>
            </p:nvGrpSpPr>
            <p:grpSpPr>
              <a:xfrm>
                <a:off x="179512" y="3140968"/>
                <a:ext cx="836881" cy="1345334"/>
                <a:chOff x="7164288" y="1124744"/>
                <a:chExt cx="2820368" cy="4533900"/>
              </a:xfrm>
            </p:grpSpPr>
            <p:pic>
              <p:nvPicPr>
                <p:cNvPr id="57" name="Picture 56" descr="Children3.jpg"/>
                <p:cNvPicPr>
                  <a:picLocks noChangeAspect="1"/>
                </p:cNvPicPr>
                <p:nvPr/>
              </p:nvPicPr>
              <p:blipFill>
                <a:blip r:embed="rId6" cstate="print"/>
                <a:srcRect l="44307" r="19539"/>
                <a:stretch>
                  <a:fillRect/>
                </a:stretch>
              </p:blipFill>
              <p:spPr>
                <a:xfrm>
                  <a:off x="7164288" y="1124744"/>
                  <a:ext cx="2820368" cy="4533900"/>
                </a:xfrm>
                <a:prstGeom prst="rect">
                  <a:avLst/>
                </a:prstGeom>
              </p:spPr>
            </p:pic>
            <p:sp>
              <p:nvSpPr>
                <p:cNvPr id="58" name="Isosceles Triangle 57"/>
                <p:cNvSpPr/>
                <p:nvPr/>
              </p:nvSpPr>
              <p:spPr>
                <a:xfrm>
                  <a:off x="7830000" y="2836800"/>
                  <a:ext cx="1259632" cy="1080120"/>
                </a:xfrm>
                <a:prstGeom prst="triangle">
                  <a:avLst/>
                </a:prstGeom>
                <a:solidFill>
                  <a:srgbClr val="00AE9E"/>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grpSp>
        <p:nvGrpSpPr>
          <p:cNvPr id="94" name="Group 93"/>
          <p:cNvGrpSpPr/>
          <p:nvPr/>
        </p:nvGrpSpPr>
        <p:grpSpPr>
          <a:xfrm>
            <a:off x="827584" y="1732925"/>
            <a:ext cx="6971120" cy="2180627"/>
            <a:chOff x="827584" y="1867649"/>
            <a:chExt cx="6971120" cy="2180627"/>
          </a:xfrm>
        </p:grpSpPr>
        <p:grpSp>
          <p:nvGrpSpPr>
            <p:cNvPr id="87" name="Group 86"/>
            <p:cNvGrpSpPr/>
            <p:nvPr/>
          </p:nvGrpSpPr>
          <p:grpSpPr>
            <a:xfrm>
              <a:off x="899596" y="1867649"/>
              <a:ext cx="6840756" cy="1076267"/>
              <a:chOff x="107508" y="1867649"/>
              <a:chExt cx="6840756" cy="1076267"/>
            </a:xfrm>
          </p:grpSpPr>
          <p:grpSp>
            <p:nvGrpSpPr>
              <p:cNvPr id="13" name="Group 11"/>
              <p:cNvGrpSpPr/>
              <p:nvPr/>
            </p:nvGrpSpPr>
            <p:grpSpPr>
              <a:xfrm>
                <a:off x="798783" y="1868933"/>
                <a:ext cx="611142" cy="1035631"/>
                <a:chOff x="2555776" y="3284984"/>
                <a:chExt cx="1614739" cy="2736304"/>
              </a:xfrm>
            </p:grpSpPr>
            <p:pic>
              <p:nvPicPr>
                <p:cNvPr id="164"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165" name="Isosceles Triangle 164"/>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a:off x="1512586" y="1867649"/>
                <a:ext cx="611142" cy="1035631"/>
                <a:chOff x="2555776" y="3284984"/>
                <a:chExt cx="1614739" cy="2736304"/>
              </a:xfrm>
            </p:grpSpPr>
            <p:pic>
              <p:nvPicPr>
                <p:cNvPr id="162"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163" name="Isosceles Triangle 162"/>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5" name="Group 13"/>
              <p:cNvGrpSpPr/>
              <p:nvPr/>
            </p:nvGrpSpPr>
            <p:grpSpPr>
              <a:xfrm>
                <a:off x="2203862" y="1868933"/>
                <a:ext cx="611142" cy="1035631"/>
                <a:chOff x="2555776" y="3284984"/>
                <a:chExt cx="1614739" cy="2736304"/>
              </a:xfrm>
            </p:grpSpPr>
            <p:pic>
              <p:nvPicPr>
                <p:cNvPr id="160"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161" name="Isosceles Triangle 160"/>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7" name="Group 13"/>
              <p:cNvGrpSpPr/>
              <p:nvPr/>
            </p:nvGrpSpPr>
            <p:grpSpPr>
              <a:xfrm>
                <a:off x="2895137" y="1868933"/>
                <a:ext cx="611142" cy="1035631"/>
                <a:chOff x="2555776" y="3284984"/>
                <a:chExt cx="1614739" cy="2736304"/>
              </a:xfrm>
            </p:grpSpPr>
            <p:pic>
              <p:nvPicPr>
                <p:cNvPr id="158"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159" name="Isosceles Triangle 158"/>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8" name="Group 60"/>
              <p:cNvGrpSpPr/>
              <p:nvPr/>
            </p:nvGrpSpPr>
            <p:grpSpPr>
              <a:xfrm>
                <a:off x="107508" y="1867649"/>
                <a:ext cx="669503" cy="1076267"/>
                <a:chOff x="7164288" y="1124744"/>
                <a:chExt cx="2820368" cy="4533900"/>
              </a:xfrm>
            </p:grpSpPr>
            <p:pic>
              <p:nvPicPr>
                <p:cNvPr id="156" name="Picture 155" descr="Children3.jpg"/>
                <p:cNvPicPr>
                  <a:picLocks noChangeAspect="1"/>
                </p:cNvPicPr>
                <p:nvPr/>
              </p:nvPicPr>
              <p:blipFill>
                <a:blip r:embed="rId6" cstate="print"/>
                <a:srcRect l="44307" r="19539"/>
                <a:stretch>
                  <a:fillRect/>
                </a:stretch>
              </p:blipFill>
              <p:spPr>
                <a:xfrm>
                  <a:off x="7164288" y="1124744"/>
                  <a:ext cx="2820368" cy="4533900"/>
                </a:xfrm>
                <a:prstGeom prst="rect">
                  <a:avLst/>
                </a:prstGeom>
              </p:spPr>
            </p:pic>
            <p:sp>
              <p:nvSpPr>
                <p:cNvPr id="157" name="Isosceles Triangle 156"/>
                <p:cNvSpPr/>
                <p:nvPr/>
              </p:nvSpPr>
              <p:spPr>
                <a:xfrm>
                  <a:off x="7830000" y="2836800"/>
                  <a:ext cx="1259632" cy="1080120"/>
                </a:xfrm>
                <a:prstGeom prst="triangle">
                  <a:avLst/>
                </a:prstGeom>
                <a:solidFill>
                  <a:srgbClr val="00AE9E"/>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72" name="Group 11"/>
              <p:cNvGrpSpPr/>
              <p:nvPr/>
            </p:nvGrpSpPr>
            <p:grpSpPr>
              <a:xfrm>
                <a:off x="3592696" y="1868400"/>
                <a:ext cx="611142" cy="1035631"/>
                <a:chOff x="2555776" y="3284984"/>
                <a:chExt cx="1614739" cy="2736304"/>
              </a:xfrm>
            </p:grpSpPr>
            <p:pic>
              <p:nvPicPr>
                <p:cNvPr id="73"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74" name="Isosceles Triangle 73"/>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75" name="Group 74"/>
              <p:cNvGrpSpPr/>
              <p:nvPr/>
            </p:nvGrpSpPr>
            <p:grpSpPr>
              <a:xfrm>
                <a:off x="4306499" y="1868400"/>
                <a:ext cx="611142" cy="1035631"/>
                <a:chOff x="2555776" y="3284984"/>
                <a:chExt cx="1614739" cy="2736304"/>
              </a:xfrm>
            </p:grpSpPr>
            <p:pic>
              <p:nvPicPr>
                <p:cNvPr id="76"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77" name="Isosceles Triangle 76"/>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78" name="Group 13"/>
              <p:cNvGrpSpPr/>
              <p:nvPr/>
            </p:nvGrpSpPr>
            <p:grpSpPr>
              <a:xfrm>
                <a:off x="4997775" y="1868400"/>
                <a:ext cx="611142" cy="1035631"/>
                <a:chOff x="2555776" y="3284984"/>
                <a:chExt cx="1614739" cy="2736304"/>
              </a:xfrm>
            </p:grpSpPr>
            <p:pic>
              <p:nvPicPr>
                <p:cNvPr id="79"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80" name="Isosceles Triangle 79"/>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81" name="Group 13"/>
              <p:cNvGrpSpPr/>
              <p:nvPr/>
            </p:nvGrpSpPr>
            <p:grpSpPr>
              <a:xfrm>
                <a:off x="5689050" y="1868400"/>
                <a:ext cx="611142" cy="1035631"/>
                <a:chOff x="2555776" y="3284984"/>
                <a:chExt cx="1614739" cy="2736304"/>
              </a:xfrm>
            </p:grpSpPr>
            <p:pic>
              <p:nvPicPr>
                <p:cNvPr id="82"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83" name="Isosceles Triangle 82"/>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84" name="Group 13"/>
              <p:cNvGrpSpPr/>
              <p:nvPr/>
            </p:nvGrpSpPr>
            <p:grpSpPr>
              <a:xfrm>
                <a:off x="6337122" y="1868400"/>
                <a:ext cx="611142" cy="1035631"/>
                <a:chOff x="2555776" y="3284984"/>
                <a:chExt cx="1614739" cy="2736304"/>
              </a:xfrm>
            </p:grpSpPr>
            <p:pic>
              <p:nvPicPr>
                <p:cNvPr id="85" name="Picture 2" descr="school, black, two, stick, outline, people, boy, happy"/>
                <p:cNvPicPr>
                  <a:picLocks noChangeAspect="1" noChangeArrowheads="1"/>
                </p:cNvPicPr>
                <p:nvPr/>
              </p:nvPicPr>
              <p:blipFill>
                <a:blip r:embed="rId5" cstate="print"/>
                <a:srcRect l="56294"/>
                <a:stretch>
                  <a:fillRect/>
                </a:stretch>
              </p:blipFill>
              <p:spPr bwMode="auto">
                <a:xfrm>
                  <a:off x="2555776" y="3284984"/>
                  <a:ext cx="1614739" cy="2736304"/>
                </a:xfrm>
                <a:prstGeom prst="rect">
                  <a:avLst/>
                </a:prstGeom>
                <a:noFill/>
              </p:spPr>
            </p:pic>
            <p:sp>
              <p:nvSpPr>
                <p:cNvPr id="86" name="Isosceles Triangle 85"/>
                <p:cNvSpPr/>
                <p:nvPr/>
              </p:nvSpPr>
              <p:spPr>
                <a:xfrm>
                  <a:off x="2985018" y="4288743"/>
                  <a:ext cx="741909" cy="654626"/>
                </a:xfrm>
                <a:prstGeom prst="triangle">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nvGrpSpPr>
            <p:cNvPr id="93" name="Group 92"/>
            <p:cNvGrpSpPr/>
            <p:nvPr/>
          </p:nvGrpSpPr>
          <p:grpSpPr>
            <a:xfrm>
              <a:off x="827584" y="3068960"/>
              <a:ext cx="6971120" cy="979316"/>
              <a:chOff x="179518" y="3068960"/>
              <a:chExt cx="6971120" cy="979316"/>
            </a:xfrm>
          </p:grpSpPr>
          <p:pic>
            <p:nvPicPr>
              <p:cNvPr id="166" name="Picture 2" descr="school, black, two, stick, outline, people, boy, happy"/>
              <p:cNvPicPr>
                <a:picLocks noChangeAspect="1" noChangeArrowheads="1"/>
              </p:cNvPicPr>
              <p:nvPr/>
            </p:nvPicPr>
            <p:blipFill>
              <a:blip r:embed="rId3" cstate="print"/>
              <a:srcRect r="49326"/>
              <a:stretch>
                <a:fillRect/>
              </a:stretch>
            </p:blipFill>
            <p:spPr bwMode="auto">
              <a:xfrm>
                <a:off x="1660474" y="3068967"/>
                <a:ext cx="670052" cy="979309"/>
              </a:xfrm>
              <a:prstGeom prst="rect">
                <a:avLst/>
              </a:prstGeom>
              <a:noFill/>
            </p:spPr>
          </p:pic>
          <p:pic>
            <p:nvPicPr>
              <p:cNvPr id="167" name="Picture 2" descr="school, black, two, stick, outline, people, boy, happy"/>
              <p:cNvPicPr>
                <a:picLocks noChangeAspect="1" noChangeArrowheads="1"/>
              </p:cNvPicPr>
              <p:nvPr/>
            </p:nvPicPr>
            <p:blipFill>
              <a:blip r:embed="rId3" cstate="print"/>
              <a:srcRect r="49326"/>
              <a:stretch>
                <a:fillRect/>
              </a:stretch>
            </p:blipFill>
            <p:spPr bwMode="auto">
              <a:xfrm>
                <a:off x="911593" y="3068967"/>
                <a:ext cx="670052" cy="979309"/>
              </a:xfrm>
              <a:prstGeom prst="rect">
                <a:avLst/>
              </a:prstGeom>
              <a:noFill/>
            </p:spPr>
          </p:pic>
          <p:pic>
            <p:nvPicPr>
              <p:cNvPr id="168" name="Picture 2" descr="school, black, two, stick, outline, people, boy, happy"/>
              <p:cNvPicPr>
                <a:picLocks noChangeAspect="1" noChangeArrowheads="1"/>
              </p:cNvPicPr>
              <p:nvPr/>
            </p:nvPicPr>
            <p:blipFill>
              <a:blip r:embed="rId3" cstate="print"/>
              <a:srcRect r="49326"/>
              <a:stretch>
                <a:fillRect/>
              </a:stretch>
            </p:blipFill>
            <p:spPr bwMode="auto">
              <a:xfrm>
                <a:off x="2351749" y="3068967"/>
                <a:ext cx="670052" cy="979309"/>
              </a:xfrm>
              <a:prstGeom prst="rect">
                <a:avLst/>
              </a:prstGeom>
              <a:noFill/>
            </p:spPr>
          </p:pic>
          <p:pic>
            <p:nvPicPr>
              <p:cNvPr id="169" name="Picture 2" descr="school, black, two, stick, outline, people, boy, happy"/>
              <p:cNvPicPr>
                <a:picLocks noChangeAspect="1" noChangeArrowheads="1"/>
              </p:cNvPicPr>
              <p:nvPr/>
            </p:nvPicPr>
            <p:blipFill>
              <a:blip r:embed="rId3" cstate="print"/>
              <a:srcRect r="49326"/>
              <a:stretch>
                <a:fillRect/>
              </a:stretch>
            </p:blipFill>
            <p:spPr bwMode="auto">
              <a:xfrm>
                <a:off x="3043024" y="3068967"/>
                <a:ext cx="670052" cy="979309"/>
              </a:xfrm>
              <a:prstGeom prst="rect">
                <a:avLst/>
              </a:prstGeom>
              <a:noFill/>
            </p:spPr>
          </p:pic>
          <p:pic>
            <p:nvPicPr>
              <p:cNvPr id="170" name="Picture 169" descr="Children3.jpg"/>
              <p:cNvPicPr>
                <a:picLocks noChangeAspect="1"/>
              </p:cNvPicPr>
              <p:nvPr/>
            </p:nvPicPr>
            <p:blipFill>
              <a:blip r:embed="rId4" cstate="print"/>
              <a:srcRect r="61231"/>
              <a:stretch>
                <a:fillRect/>
              </a:stretch>
            </p:blipFill>
            <p:spPr>
              <a:xfrm>
                <a:off x="179518" y="3068967"/>
                <a:ext cx="653245" cy="979309"/>
              </a:xfrm>
              <a:prstGeom prst="rect">
                <a:avLst/>
              </a:prstGeom>
            </p:spPr>
          </p:pic>
          <p:pic>
            <p:nvPicPr>
              <p:cNvPr id="88" name="Picture 2" descr="school, black, two, stick, outline, people, boy, happy"/>
              <p:cNvPicPr>
                <a:picLocks noChangeAspect="1" noChangeArrowheads="1"/>
              </p:cNvPicPr>
              <p:nvPr/>
            </p:nvPicPr>
            <p:blipFill>
              <a:blip r:embed="rId3" cstate="print"/>
              <a:srcRect r="49326"/>
              <a:stretch>
                <a:fillRect/>
              </a:stretch>
            </p:blipFill>
            <p:spPr bwMode="auto">
              <a:xfrm>
                <a:off x="4427984" y="3068960"/>
                <a:ext cx="670052" cy="979309"/>
              </a:xfrm>
              <a:prstGeom prst="rect">
                <a:avLst/>
              </a:prstGeom>
              <a:noFill/>
            </p:spPr>
          </p:pic>
          <p:pic>
            <p:nvPicPr>
              <p:cNvPr id="89" name="Picture 2" descr="school, black, two, stick, outline, people, boy, happy"/>
              <p:cNvPicPr>
                <a:picLocks noChangeAspect="1" noChangeArrowheads="1"/>
              </p:cNvPicPr>
              <p:nvPr/>
            </p:nvPicPr>
            <p:blipFill>
              <a:blip r:embed="rId3" cstate="print"/>
              <a:srcRect r="49326"/>
              <a:stretch>
                <a:fillRect/>
              </a:stretch>
            </p:blipFill>
            <p:spPr bwMode="auto">
              <a:xfrm>
                <a:off x="3714733" y="3068960"/>
                <a:ext cx="670052" cy="979309"/>
              </a:xfrm>
              <a:prstGeom prst="rect">
                <a:avLst/>
              </a:prstGeom>
              <a:noFill/>
            </p:spPr>
          </p:pic>
          <p:pic>
            <p:nvPicPr>
              <p:cNvPr id="90" name="Picture 2" descr="school, black, two, stick, outline, people, boy, happy"/>
              <p:cNvPicPr>
                <a:picLocks noChangeAspect="1" noChangeArrowheads="1"/>
              </p:cNvPicPr>
              <p:nvPr/>
            </p:nvPicPr>
            <p:blipFill>
              <a:blip r:embed="rId3" cstate="print"/>
              <a:srcRect r="49326"/>
              <a:stretch>
                <a:fillRect/>
              </a:stretch>
            </p:blipFill>
            <p:spPr bwMode="auto">
              <a:xfrm>
                <a:off x="5119259" y="3068960"/>
                <a:ext cx="670052" cy="979309"/>
              </a:xfrm>
              <a:prstGeom prst="rect">
                <a:avLst/>
              </a:prstGeom>
              <a:noFill/>
            </p:spPr>
          </p:pic>
          <p:pic>
            <p:nvPicPr>
              <p:cNvPr id="91" name="Picture 2" descr="school, black, two, stick, outline, people, boy, happy"/>
              <p:cNvPicPr>
                <a:picLocks noChangeAspect="1" noChangeArrowheads="1"/>
              </p:cNvPicPr>
              <p:nvPr/>
            </p:nvPicPr>
            <p:blipFill>
              <a:blip r:embed="rId3" cstate="print"/>
              <a:srcRect r="49326"/>
              <a:stretch>
                <a:fillRect/>
              </a:stretch>
            </p:blipFill>
            <p:spPr bwMode="auto">
              <a:xfrm>
                <a:off x="5810534" y="3068960"/>
                <a:ext cx="670052" cy="979309"/>
              </a:xfrm>
              <a:prstGeom prst="rect">
                <a:avLst/>
              </a:prstGeom>
              <a:noFill/>
            </p:spPr>
          </p:pic>
          <p:pic>
            <p:nvPicPr>
              <p:cNvPr id="92" name="Picture 2" descr="school, black, two, stick, outline, people, boy, happy"/>
              <p:cNvPicPr>
                <a:picLocks noChangeAspect="1" noChangeArrowheads="1"/>
              </p:cNvPicPr>
              <p:nvPr/>
            </p:nvPicPr>
            <p:blipFill>
              <a:blip r:embed="rId3" cstate="print"/>
              <a:srcRect r="49326"/>
              <a:stretch>
                <a:fillRect/>
              </a:stretch>
            </p:blipFill>
            <p:spPr bwMode="auto">
              <a:xfrm>
                <a:off x="6480586" y="3068960"/>
                <a:ext cx="670052" cy="979309"/>
              </a:xfrm>
              <a:prstGeom prst="rect">
                <a:avLst/>
              </a:prstGeom>
              <a:noFill/>
            </p:spPr>
          </p:pic>
        </p:grpSp>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BMI status of children by age</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4</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8" name="TextBox 11"/>
          <p:cNvSpPr txBox="1">
            <a:spLocks noChangeArrowheads="1"/>
          </p:cNvSpPr>
          <p:nvPr/>
        </p:nvSpPr>
        <p:spPr bwMode="auto">
          <a:xfrm>
            <a:off x="179512" y="5805264"/>
            <a:ext cx="8786781" cy="461665"/>
          </a:xfrm>
          <a:prstGeom prst="rect">
            <a:avLst/>
          </a:prstGeom>
          <a:noFill/>
          <a:ln w="9525">
            <a:noFill/>
            <a:miter lim="800000"/>
            <a:headEnd/>
            <a:tailEnd/>
          </a:ln>
        </p:spPr>
        <p:txBody>
          <a:bodyPr>
            <a:spAutoFit/>
          </a:bodyPr>
          <a:lstStyle/>
          <a:p>
            <a:pPr algn="just"/>
            <a:r>
              <a:rPr lang="en-GB" sz="1200" dirty="0">
                <a:latin typeface="Calibri" pitchFamily="34" charset="0"/>
              </a:rPr>
              <a:t>This analysis uses the 2</a:t>
            </a:r>
            <a:r>
              <a:rPr lang="en-GB" sz="1200" baseline="30000" dirty="0">
                <a:latin typeface="Calibri" pitchFamily="34" charset="0"/>
              </a:rPr>
              <a:t>nd</a:t>
            </a:r>
            <a:r>
              <a:rPr lang="en-GB" sz="1200" dirty="0">
                <a:latin typeface="Calibri" pitchFamily="34" charset="0"/>
              </a:rPr>
              <a:t>, 85</a:t>
            </a:r>
            <a:r>
              <a:rPr lang="en-GB" sz="1200" baseline="30000" dirty="0">
                <a:latin typeface="Calibri" pitchFamily="34" charset="0"/>
              </a:rPr>
              <a:t>th</a:t>
            </a:r>
            <a:r>
              <a:rPr lang="en-GB" sz="1200" dirty="0">
                <a:latin typeface="Calibri" pitchFamily="34" charset="0"/>
              </a:rPr>
              <a:t> and 95</a:t>
            </a:r>
            <a:r>
              <a:rPr lang="en-GB" sz="1200" baseline="30000" dirty="0">
                <a:latin typeface="Calibri" pitchFamily="34" charset="0"/>
              </a:rPr>
              <a:t>th</a:t>
            </a:r>
            <a:r>
              <a:rPr lang="en-GB" sz="1200" dirty="0">
                <a:latin typeface="Calibri" pitchFamily="34" charset="0"/>
              </a:rPr>
              <a:t> centiles of the British 1990 growth reference (UK90) for BMI to classify children as underweight, healthy weight, overweight and obese.  These thresholds are the most frequently used for population monitoring within England.</a:t>
            </a:r>
          </a:p>
        </p:txBody>
      </p:sp>
      <p:pic>
        <p:nvPicPr>
          <p:cNvPr id="102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7975" r="17124"/>
          <a:stretch/>
        </p:blipFill>
        <p:spPr bwMode="auto">
          <a:xfrm>
            <a:off x="417451" y="1352773"/>
            <a:ext cx="8403021" cy="4308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051598E-9D06-4046-8EF2-7702044C4E81}" type="slidenum">
              <a:rPr lang="en-US" smtClean="0"/>
              <a:pPr/>
              <a:t>5</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8" name="Title 15"/>
          <p:cNvSpPr>
            <a:spLocks noGrp="1"/>
          </p:cNvSpPr>
          <p:nvPr>
            <p:ph type="title"/>
          </p:nvPr>
        </p:nvSpPr>
        <p:spPr>
          <a:xfrm>
            <a:off x="2195736" y="332656"/>
            <a:ext cx="6731856" cy="936104"/>
          </a:xfrm>
        </p:spPr>
        <p:txBody>
          <a:bodyPr>
            <a:normAutofit fontScale="90000"/>
          </a:bodyPr>
          <a:lstStyle/>
          <a:p>
            <a:r>
              <a:rPr lang="en-GB" sz="3400" dirty="0" smtClean="0">
                <a:solidFill>
                  <a:srgbClr val="00AE9E"/>
                </a:solidFill>
              </a:rPr>
              <a:t>Prevalence of overweight and obesity</a:t>
            </a:r>
            <a:r>
              <a:rPr lang="en-GB" dirty="0" smtClean="0"/>
              <a:t/>
            </a:r>
            <a:br>
              <a:rPr lang="en-GB" dirty="0" smtClean="0"/>
            </a:br>
            <a:r>
              <a:rPr lang="en-GB" sz="2000" dirty="0" smtClean="0">
                <a:solidFill>
                  <a:schemeClr val="tx1"/>
                </a:solidFill>
                <a:cs typeface="Arial" pitchFamily="34" charset="0"/>
              </a:rPr>
              <a:t>Children aged 2-10 and 11-15 years; Health Survey for England 2012-2014</a:t>
            </a:r>
            <a:endParaRPr lang="en-US" sz="3100" dirty="0">
              <a:solidFill>
                <a:schemeClr val="tx1"/>
              </a:solidFill>
              <a:cs typeface="Arial" pitchFamily="34"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484784"/>
            <a:ext cx="8784976" cy="44046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1043608" y="6021288"/>
            <a:ext cx="8100392" cy="261610"/>
          </a:xfrm>
          <a:prstGeom prst="rect">
            <a:avLst/>
          </a:prstGeom>
          <a:noFill/>
        </p:spPr>
        <p:txBody>
          <a:bodyPr wrap="square" rtlCol="0">
            <a:spAutoFit/>
          </a:bodyPr>
          <a:lstStyle/>
          <a:p>
            <a:pPr algn="r"/>
            <a:r>
              <a:rPr lang="en-GB" sz="1100" dirty="0" smtClean="0">
                <a:latin typeface="Calibri" pitchFamily="34" charset="0"/>
              </a:rPr>
              <a:t>Child overweight BMI between ≥ 85</a:t>
            </a:r>
            <a:r>
              <a:rPr lang="en-GB" sz="1100" baseline="30000" dirty="0" smtClean="0">
                <a:latin typeface="Calibri" pitchFamily="34" charset="0"/>
              </a:rPr>
              <a:t>th</a:t>
            </a:r>
            <a:r>
              <a:rPr lang="en-GB" sz="1100" dirty="0" smtClean="0">
                <a:latin typeface="Calibri" pitchFamily="34" charset="0"/>
              </a:rPr>
              <a:t> centile and &lt;95</a:t>
            </a:r>
            <a:r>
              <a:rPr lang="en-GB" sz="1100" baseline="30000" dirty="0" smtClean="0">
                <a:latin typeface="Calibri" pitchFamily="34" charset="0"/>
              </a:rPr>
              <a:t>th</a:t>
            </a:r>
            <a:r>
              <a:rPr lang="en-GB" sz="1100" dirty="0" smtClean="0">
                <a:latin typeface="Calibri" pitchFamily="34" charset="0"/>
              </a:rPr>
              <a:t> centile, child obesity BMI ≥ 95</a:t>
            </a:r>
            <a:r>
              <a:rPr lang="en-GB" sz="1100" baseline="30000" dirty="0" smtClean="0">
                <a:latin typeface="Calibri" pitchFamily="34" charset="0"/>
              </a:rPr>
              <a:t>th</a:t>
            </a:r>
            <a:r>
              <a:rPr lang="en-GB" sz="1100" dirty="0" smtClean="0">
                <a:latin typeface="Calibri" pitchFamily="34" charset="0"/>
              </a:rPr>
              <a:t> centile of the UK90 growth reference.</a:t>
            </a:r>
            <a:endParaRPr lang="en-GB" sz="1100" baseline="30000" dirty="0" smtClean="0">
              <a:latin typeface="Calibri" pitchFamily="34" charset="0"/>
            </a:endParaRPr>
          </a:p>
        </p:txBody>
      </p:sp>
    </p:spTree>
    <p:extLst>
      <p:ext uri="{BB962C8B-B14F-4D97-AF65-F5344CB8AC3E}">
        <p14:creationId xmlns:p14="http://schemas.microsoft.com/office/powerpoint/2010/main" val="198377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fontScale="90000"/>
          </a:bodyPr>
          <a:lstStyle/>
          <a:p>
            <a:r>
              <a:rPr lang="en-GB" sz="3400" dirty="0" smtClean="0">
                <a:solidFill>
                  <a:srgbClr val="00AE9E"/>
                </a:solidFill>
              </a:rPr>
              <a:t>Trend in the prevalence of obesity</a:t>
            </a:r>
            <a:r>
              <a:rPr lang="en-GB" dirty="0" smtClean="0"/>
              <a:t/>
            </a:r>
            <a:br>
              <a:rPr lang="en-GB" dirty="0" smtClean="0"/>
            </a:br>
            <a:r>
              <a:rPr lang="en-GB" sz="2000" dirty="0" smtClean="0">
                <a:solidFill>
                  <a:schemeClr val="tx1"/>
                </a:solidFill>
                <a:cs typeface="Arial" pitchFamily="34" charset="0"/>
              </a:rPr>
              <a:t>Children aged 2-10 and 11-15 years; Health Survey for England 1995-2014</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6</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8" name="TextBox 7"/>
          <p:cNvSpPr txBox="1"/>
          <p:nvPr/>
        </p:nvSpPr>
        <p:spPr>
          <a:xfrm>
            <a:off x="1763688" y="6021289"/>
            <a:ext cx="7380312" cy="374461"/>
          </a:xfrm>
          <a:prstGeom prst="rect">
            <a:avLst/>
          </a:prstGeom>
          <a:noFill/>
        </p:spPr>
        <p:txBody>
          <a:bodyPr wrap="square" rtlCol="0">
            <a:spAutoFit/>
          </a:bodyPr>
          <a:lstStyle/>
          <a:p>
            <a:pPr algn="r"/>
            <a:r>
              <a:rPr lang="en-GB" sz="1100" dirty="0" smtClean="0">
                <a:latin typeface="Calibri" pitchFamily="34" charset="0"/>
              </a:rPr>
              <a:t>Child obesity: BMI ≥ 95</a:t>
            </a:r>
            <a:r>
              <a:rPr lang="en-GB" sz="1100" baseline="30000" dirty="0" smtClean="0">
                <a:latin typeface="Calibri" pitchFamily="34" charset="0"/>
              </a:rPr>
              <a:t>th</a:t>
            </a:r>
            <a:r>
              <a:rPr lang="en-GB" sz="1100" dirty="0" smtClean="0">
                <a:latin typeface="Calibri" pitchFamily="34" charset="0"/>
              </a:rPr>
              <a:t> centile of the UK90 growth reference. 95% confidence intervals are displayed on the chart</a:t>
            </a:r>
          </a:p>
          <a:p>
            <a:pPr algn="r"/>
            <a:endParaRPr lang="en-GB" sz="1100" baseline="30000" dirty="0" smtClean="0">
              <a:latin typeface="Calibri" pitchFamily="34" charset="0"/>
            </a:endParaRPr>
          </a:p>
        </p:txBody>
      </p:sp>
      <p:pic>
        <p:nvPicPr>
          <p:cNvPr id="205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330"/>
          <a:stretch/>
        </p:blipFill>
        <p:spPr bwMode="auto">
          <a:xfrm>
            <a:off x="107505" y="1194894"/>
            <a:ext cx="8856983" cy="47543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fontScale="90000"/>
          </a:bodyPr>
          <a:lstStyle/>
          <a:p>
            <a:r>
              <a:rPr lang="en-GB" sz="3400" dirty="0" smtClean="0">
                <a:solidFill>
                  <a:srgbClr val="00AE9E"/>
                </a:solidFill>
              </a:rPr>
              <a:t>Trend in the prevalence of excess weight</a:t>
            </a:r>
            <a:r>
              <a:rPr lang="en-GB" dirty="0" smtClean="0"/>
              <a:t/>
            </a:r>
            <a:br>
              <a:rPr lang="en-GB" dirty="0" smtClean="0"/>
            </a:br>
            <a:r>
              <a:rPr lang="en-GB" sz="2000" dirty="0" smtClean="0">
                <a:solidFill>
                  <a:schemeClr val="tx1"/>
                </a:solidFill>
                <a:cs typeface="Arial" pitchFamily="34" charset="0"/>
              </a:rPr>
              <a:t>Children aged 2-10 and 11-15 years; Health Survey for England 1995-2014</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7</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8" name="TextBox 7"/>
          <p:cNvSpPr txBox="1"/>
          <p:nvPr/>
        </p:nvSpPr>
        <p:spPr>
          <a:xfrm>
            <a:off x="1979712" y="6021288"/>
            <a:ext cx="7164288" cy="374461"/>
          </a:xfrm>
          <a:prstGeom prst="rect">
            <a:avLst/>
          </a:prstGeom>
          <a:noFill/>
        </p:spPr>
        <p:txBody>
          <a:bodyPr wrap="square" rtlCol="0">
            <a:spAutoFit/>
          </a:bodyPr>
          <a:lstStyle/>
          <a:p>
            <a:pPr algn="r"/>
            <a:r>
              <a:rPr lang="en-GB" sz="1100" dirty="0" smtClean="0">
                <a:latin typeface="Calibri" pitchFamily="34" charset="0"/>
              </a:rPr>
              <a:t>Child excess weight: BMI ≥ 85</a:t>
            </a:r>
            <a:r>
              <a:rPr lang="en-GB" sz="1100" baseline="30000" dirty="0" smtClean="0">
                <a:latin typeface="Calibri" pitchFamily="34" charset="0"/>
              </a:rPr>
              <a:t>th</a:t>
            </a:r>
            <a:r>
              <a:rPr lang="en-GB" sz="1100" dirty="0" smtClean="0">
                <a:latin typeface="Calibri" pitchFamily="34" charset="0"/>
              </a:rPr>
              <a:t> centile of the UK90 growth reference. 95% confidence intervals are displayed on the chart</a:t>
            </a:r>
          </a:p>
          <a:p>
            <a:pPr algn="r"/>
            <a:endParaRPr lang="en-GB" sz="1100" baseline="30000" dirty="0" smtClean="0">
              <a:latin typeface="Calibri" pitchFamily="34"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6538" y="1299493"/>
            <a:ext cx="8670925" cy="4649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7"/>
            <a:ext cx="6731856" cy="1255315"/>
          </a:xfrm>
        </p:spPr>
        <p:txBody>
          <a:bodyPr>
            <a:normAutofit/>
          </a:bodyPr>
          <a:lstStyle/>
          <a:p>
            <a:pPr>
              <a:lnSpc>
                <a:spcPts val="3100"/>
              </a:lnSpc>
            </a:pPr>
            <a:r>
              <a:rPr lang="en-GB" sz="3200" dirty="0" smtClean="0">
                <a:solidFill>
                  <a:srgbClr val="00AE9E"/>
                </a:solidFill>
              </a:rPr>
              <a:t>Trend in the prevalence of obesity and excess weight </a:t>
            </a:r>
            <a:r>
              <a:rPr lang="en-GB" sz="3600" dirty="0" smtClean="0">
                <a:solidFill>
                  <a:srgbClr val="00AE9E"/>
                </a:solidFill>
              </a:rPr>
              <a:t/>
            </a:r>
            <a:br>
              <a:rPr lang="en-GB" sz="3600" dirty="0" smtClean="0">
                <a:solidFill>
                  <a:srgbClr val="00AE9E"/>
                </a:solidFill>
              </a:rPr>
            </a:br>
            <a:r>
              <a:rPr lang="en-GB" sz="2000" dirty="0" smtClean="0">
                <a:solidFill>
                  <a:schemeClr val="tx1"/>
                </a:solidFill>
              </a:rPr>
              <a:t>Children aged 2-15 years;</a:t>
            </a:r>
            <a:r>
              <a:rPr lang="en-GB" dirty="0" smtClean="0"/>
              <a:t> </a:t>
            </a:r>
            <a:r>
              <a:rPr lang="en-GB" sz="2000" dirty="0" smtClean="0">
                <a:solidFill>
                  <a:schemeClr val="tx1"/>
                </a:solidFill>
                <a:cs typeface="Arial" pitchFamily="34" charset="0"/>
              </a:rPr>
              <a:t>Health Survey for England 1995-2014</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8</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8" name="TextBox 7"/>
          <p:cNvSpPr txBox="1"/>
          <p:nvPr/>
        </p:nvSpPr>
        <p:spPr>
          <a:xfrm>
            <a:off x="107504" y="6047710"/>
            <a:ext cx="9036496" cy="374461"/>
          </a:xfrm>
          <a:prstGeom prst="rect">
            <a:avLst/>
          </a:prstGeom>
          <a:noFill/>
        </p:spPr>
        <p:txBody>
          <a:bodyPr wrap="square" rtlCol="0">
            <a:spAutoFit/>
          </a:bodyPr>
          <a:lstStyle/>
          <a:p>
            <a:pPr algn="r"/>
            <a:r>
              <a:rPr lang="en-GB" sz="1100" dirty="0" smtClean="0">
                <a:latin typeface="Calibri" pitchFamily="34" charset="0"/>
              </a:rPr>
              <a:t>Child excess weight BMI ≥ 85</a:t>
            </a:r>
            <a:r>
              <a:rPr lang="en-GB" sz="1100" baseline="30000" dirty="0" smtClean="0">
                <a:latin typeface="Calibri" pitchFamily="34" charset="0"/>
              </a:rPr>
              <a:t>th</a:t>
            </a:r>
            <a:r>
              <a:rPr lang="en-GB" sz="1100" dirty="0" smtClean="0">
                <a:latin typeface="Calibri" pitchFamily="34" charset="0"/>
              </a:rPr>
              <a:t> centile, child obesity BMI ≥ 95</a:t>
            </a:r>
            <a:r>
              <a:rPr lang="en-GB" sz="1100" baseline="30000" dirty="0" smtClean="0">
                <a:latin typeface="Calibri" pitchFamily="34" charset="0"/>
              </a:rPr>
              <a:t>th</a:t>
            </a:r>
            <a:r>
              <a:rPr lang="en-GB" sz="1100" dirty="0" smtClean="0">
                <a:latin typeface="Calibri" pitchFamily="34" charset="0"/>
              </a:rPr>
              <a:t> centile of the UK90 growth reference. 95% confidence intervals are displayed on the chart</a:t>
            </a:r>
          </a:p>
          <a:p>
            <a:pPr algn="r"/>
            <a:endParaRPr lang="en-GB" sz="1100" baseline="30000" dirty="0" smtClean="0">
              <a:latin typeface="Calibri" pitchFamily="34" charset="0"/>
            </a:endParaRP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7475" y="1515963"/>
            <a:ext cx="8907463" cy="450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051598E-9D06-4046-8EF2-7702044C4E81}" type="slidenum">
              <a:rPr lang="en-US" smtClean="0"/>
              <a:pPr/>
              <a:t>9</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9" name="TextBox 8"/>
          <p:cNvSpPr txBox="1"/>
          <p:nvPr/>
        </p:nvSpPr>
        <p:spPr>
          <a:xfrm>
            <a:off x="4788024" y="6309320"/>
            <a:ext cx="4355976" cy="430887"/>
          </a:xfrm>
          <a:prstGeom prst="rect">
            <a:avLst/>
          </a:prstGeom>
          <a:noFill/>
        </p:spPr>
        <p:txBody>
          <a:bodyPr wrap="square" rtlCol="0">
            <a:spAutoFit/>
          </a:bodyPr>
          <a:lstStyle/>
          <a:p>
            <a:pPr algn="r"/>
            <a:r>
              <a:rPr lang="en-GB" sz="1100" i="1" dirty="0" smtClean="0">
                <a:solidFill>
                  <a:schemeClr val="bg1"/>
                </a:solidFill>
                <a:latin typeface="Calibri" pitchFamily="34" charset="0"/>
              </a:rPr>
              <a:t>Child obesity: BMI ≥ 95</a:t>
            </a:r>
            <a:r>
              <a:rPr lang="en-GB" sz="1100" i="1" baseline="30000" dirty="0" smtClean="0">
                <a:solidFill>
                  <a:schemeClr val="bg1"/>
                </a:solidFill>
                <a:latin typeface="Calibri" pitchFamily="34" charset="0"/>
              </a:rPr>
              <a:t>th</a:t>
            </a:r>
            <a:r>
              <a:rPr lang="en-GB" sz="1100" i="1" dirty="0" smtClean="0">
                <a:solidFill>
                  <a:schemeClr val="bg1"/>
                </a:solidFill>
                <a:latin typeface="Calibri" pitchFamily="34" charset="0"/>
              </a:rPr>
              <a:t> centile of the UK90 growth reference</a:t>
            </a:r>
          </a:p>
          <a:p>
            <a:pPr algn="r"/>
            <a:r>
              <a:rPr lang="en-GB" sz="1100" i="1" dirty="0" smtClean="0">
                <a:solidFill>
                  <a:schemeClr val="bg1"/>
                </a:solidFill>
                <a:latin typeface="Calibri" pitchFamily="34" charset="0"/>
              </a:rPr>
              <a:t>95% confidence intervals are displayed on the chart</a:t>
            </a:r>
          </a:p>
        </p:txBody>
      </p:sp>
      <p:sp>
        <p:nvSpPr>
          <p:cNvPr id="10" name="Title 15"/>
          <p:cNvSpPr txBox="1">
            <a:spLocks/>
          </p:cNvSpPr>
          <p:nvPr/>
        </p:nvSpPr>
        <p:spPr>
          <a:xfrm>
            <a:off x="2051720" y="287880"/>
            <a:ext cx="6912768" cy="908872"/>
          </a:xfrm>
          <a:prstGeom prst="rect">
            <a:avLst/>
          </a:prstGeom>
        </p:spPr>
        <p:txBody>
          <a:bodyPr vert="horz" lIns="0" tIns="0" rIns="0" bIns="0" rtlCol="0" anchor="t" anchorCtr="0">
            <a:normAutofit fontScale="97500"/>
          </a:bodyPr>
          <a:lstStyle>
            <a:lvl1pPr algn="l" defTabSz="914400" rtl="0" eaLnBrk="1" latinLnBrk="0" hangingPunct="1">
              <a:spcBef>
                <a:spcPct val="0"/>
              </a:spcBef>
              <a:buNone/>
              <a:defRPr sz="4000" kern="1200" spc="-150" baseline="0">
                <a:solidFill>
                  <a:schemeClr val="tx2"/>
                </a:solidFill>
                <a:latin typeface="Arial" pitchFamily="34" charset="0"/>
                <a:ea typeface="+mj-ea"/>
                <a:cs typeface="+mj-cs"/>
              </a:defRPr>
            </a:lvl1pPr>
          </a:lstStyle>
          <a:p>
            <a:r>
              <a:rPr lang="en-GB" sz="3300" dirty="0" smtClean="0">
                <a:solidFill>
                  <a:srgbClr val="00AE9E"/>
                </a:solidFill>
              </a:rPr>
              <a:t>Prevalence of obesity by age and sex</a:t>
            </a:r>
          </a:p>
          <a:p>
            <a:r>
              <a:rPr lang="en-GB" sz="2000" dirty="0" smtClean="0">
                <a:solidFill>
                  <a:schemeClr val="tx1"/>
                </a:solidFill>
                <a:cs typeface="Arial" pitchFamily="34" charset="0"/>
              </a:rPr>
              <a:t>National Child Measurement Programme 2006/07 to 2014/15</a:t>
            </a:r>
            <a:endParaRPr lang="en-US" sz="2000" dirty="0">
              <a:solidFill>
                <a:schemeClr val="tx1"/>
              </a:solidFill>
              <a:cs typeface="Arial" pitchFamily="34" charset="0"/>
            </a:endParaRPr>
          </a:p>
        </p:txBody>
      </p:sp>
      <p:pic>
        <p:nvPicPr>
          <p:cNvPr id="1028"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818"/>
          <a:stretch/>
        </p:blipFill>
        <p:spPr bwMode="auto">
          <a:xfrm>
            <a:off x="107504" y="1340768"/>
            <a:ext cx="8917643"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051598E-9D06-4046-8EF2-7702044C4E81}" type="slidenum">
              <a:rPr lang="en-US" smtClean="0"/>
              <a:pPr/>
              <a:t>10</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7" name="TextBox 6"/>
          <p:cNvSpPr txBox="1"/>
          <p:nvPr/>
        </p:nvSpPr>
        <p:spPr>
          <a:xfrm>
            <a:off x="4788024" y="6309320"/>
            <a:ext cx="4355976" cy="430887"/>
          </a:xfrm>
          <a:prstGeom prst="rect">
            <a:avLst/>
          </a:prstGeom>
          <a:noFill/>
        </p:spPr>
        <p:txBody>
          <a:bodyPr wrap="square" rtlCol="0">
            <a:spAutoFit/>
          </a:bodyPr>
          <a:lstStyle/>
          <a:p>
            <a:pPr algn="r"/>
            <a:r>
              <a:rPr lang="en-GB" sz="1100" i="1" dirty="0" smtClean="0">
                <a:solidFill>
                  <a:schemeClr val="bg1"/>
                </a:solidFill>
                <a:latin typeface="Calibri" pitchFamily="34" charset="0"/>
              </a:rPr>
              <a:t>Child excess weight: BMI ≥ 85</a:t>
            </a:r>
            <a:r>
              <a:rPr lang="en-GB" sz="1100" i="1" baseline="30000" dirty="0" smtClean="0">
                <a:solidFill>
                  <a:schemeClr val="bg1"/>
                </a:solidFill>
                <a:latin typeface="Calibri" pitchFamily="34" charset="0"/>
              </a:rPr>
              <a:t>th</a:t>
            </a:r>
            <a:r>
              <a:rPr lang="en-GB" sz="1100" i="1" dirty="0" smtClean="0">
                <a:solidFill>
                  <a:schemeClr val="bg1"/>
                </a:solidFill>
                <a:latin typeface="Calibri" pitchFamily="34" charset="0"/>
              </a:rPr>
              <a:t> centile of the UK90 growth reference</a:t>
            </a:r>
          </a:p>
          <a:p>
            <a:pPr algn="r"/>
            <a:r>
              <a:rPr lang="en-GB" sz="1100" i="1" dirty="0" smtClean="0">
                <a:solidFill>
                  <a:schemeClr val="bg1"/>
                </a:solidFill>
                <a:latin typeface="Calibri" pitchFamily="34" charset="0"/>
              </a:rPr>
              <a:t>95% confidence intervals are displayed on the chart</a:t>
            </a:r>
          </a:p>
        </p:txBody>
      </p:sp>
      <p:sp>
        <p:nvSpPr>
          <p:cNvPr id="8" name="Title 15"/>
          <p:cNvSpPr txBox="1">
            <a:spLocks/>
          </p:cNvSpPr>
          <p:nvPr/>
        </p:nvSpPr>
        <p:spPr>
          <a:xfrm>
            <a:off x="2051720" y="332656"/>
            <a:ext cx="6912768" cy="836864"/>
          </a:xfrm>
          <a:prstGeom prst="rect">
            <a:avLst/>
          </a:prstGeom>
        </p:spPr>
        <p:txBody>
          <a:bodyPr vert="horz" lIns="0" tIns="0" rIns="0" bIns="0" rtlCol="0" anchor="t" anchorCtr="0">
            <a:normAutofit fontScale="97500"/>
          </a:bodyPr>
          <a:lstStyle>
            <a:lvl1pPr algn="l" defTabSz="914400" rtl="0" eaLnBrk="1" latinLnBrk="0" hangingPunct="1">
              <a:spcBef>
                <a:spcPct val="0"/>
              </a:spcBef>
              <a:buNone/>
              <a:defRPr sz="4000" kern="1200" spc="-150" baseline="0">
                <a:solidFill>
                  <a:schemeClr val="tx2"/>
                </a:solidFill>
                <a:latin typeface="Arial" pitchFamily="34" charset="0"/>
                <a:ea typeface="+mj-ea"/>
                <a:cs typeface="+mj-cs"/>
              </a:defRPr>
            </a:lvl1pPr>
          </a:lstStyle>
          <a:p>
            <a:r>
              <a:rPr lang="en-GB" sz="3100" dirty="0" smtClean="0">
                <a:solidFill>
                  <a:srgbClr val="00AE9E"/>
                </a:solidFill>
              </a:rPr>
              <a:t>Prevalence of excess weight by age and sex </a:t>
            </a:r>
            <a:r>
              <a:rPr lang="en-GB" sz="2000" dirty="0" smtClean="0">
                <a:solidFill>
                  <a:schemeClr val="tx1"/>
                </a:solidFill>
                <a:cs typeface="Arial" pitchFamily="34" charset="0"/>
              </a:rPr>
              <a:t>National Child Measurement Programme 2006/07 to 2014/15</a:t>
            </a:r>
            <a:endParaRPr lang="en-US" sz="2000" dirty="0">
              <a:solidFill>
                <a:schemeClr val="tx1"/>
              </a:solidFill>
              <a:cs typeface="Arial" pitchFamily="34" charset="0"/>
            </a:endParaRPr>
          </a:p>
        </p:txBody>
      </p:sp>
      <p:pic>
        <p:nvPicPr>
          <p:cNvPr id="2052"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8706"/>
          <a:stretch/>
        </p:blipFill>
        <p:spPr bwMode="auto">
          <a:xfrm>
            <a:off x="35496" y="1472903"/>
            <a:ext cx="9108504" cy="4834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BMI distribution: Reception children</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11</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6107"/>
          <a:stretch/>
        </p:blipFill>
        <p:spPr bwMode="auto">
          <a:xfrm>
            <a:off x="179388" y="1302591"/>
            <a:ext cx="8783637" cy="5006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BMI distribution: Year 6 children</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12</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pic>
        <p:nvPicPr>
          <p:cNvPr id="2051"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6406"/>
          <a:stretch/>
        </p:blipFill>
        <p:spPr bwMode="auto">
          <a:xfrm>
            <a:off x="179388" y="1318493"/>
            <a:ext cx="8783637" cy="4990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Obesity prevalence and deprivation</a:t>
            </a:r>
            <a:r>
              <a:rPr lang="en-GB" dirty="0" smtClean="0"/>
              <a:t/>
            </a:r>
            <a:br>
              <a:rPr lang="en-GB" dirty="0" smtClean="0"/>
            </a:br>
            <a:r>
              <a:rPr lang="en-GB" sz="2000" dirty="0" smtClean="0">
                <a:solidFill>
                  <a:schemeClr val="tx1"/>
                </a:solidFill>
                <a:cs typeface="Arial" pitchFamily="34" charset="0"/>
              </a:rPr>
              <a:t>National Child Measurement Programme 2014/15 – Year 6 children</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13</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8" name="TextBox 7"/>
          <p:cNvSpPr txBox="1"/>
          <p:nvPr/>
        </p:nvSpPr>
        <p:spPr>
          <a:xfrm>
            <a:off x="467544" y="1146230"/>
            <a:ext cx="3528392" cy="338554"/>
          </a:xfrm>
          <a:prstGeom prst="rect">
            <a:avLst/>
          </a:prstGeom>
          <a:noFill/>
        </p:spPr>
        <p:txBody>
          <a:bodyPr wrap="square" rtlCol="0">
            <a:spAutoFit/>
          </a:bodyPr>
          <a:lstStyle/>
          <a:p>
            <a:r>
              <a:rPr lang="en-GB" sz="1600" dirty="0" smtClean="0"/>
              <a:t>Local authorities in England</a:t>
            </a:r>
            <a:endParaRPr lang="en-GB" sz="1600"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484784"/>
            <a:ext cx="7632848" cy="4684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3428992" y="6021288"/>
            <a:ext cx="5715008" cy="261610"/>
          </a:xfrm>
          <a:prstGeom prst="rect">
            <a:avLst/>
          </a:prstGeom>
          <a:noFill/>
        </p:spPr>
        <p:txBody>
          <a:bodyPr wrap="square" rtlCol="0">
            <a:spAutoFit/>
          </a:bodyPr>
          <a:lstStyle/>
          <a:p>
            <a:pPr algn="r"/>
            <a:r>
              <a:rPr lang="en-GB" sz="1100" dirty="0" smtClean="0">
                <a:latin typeface="Calibri" pitchFamily="34" charset="0"/>
              </a:rPr>
              <a:t>Child obesity: BMI ≥ 95</a:t>
            </a:r>
            <a:r>
              <a:rPr lang="en-GB" sz="1100" baseline="30000" dirty="0" smtClean="0">
                <a:latin typeface="Calibri" pitchFamily="34" charset="0"/>
              </a:rPr>
              <a:t>th</a:t>
            </a:r>
            <a:r>
              <a:rPr lang="en-GB" sz="1100" dirty="0" smtClean="0">
                <a:latin typeface="Calibri" pitchFamily="34" charset="0"/>
              </a:rPr>
              <a:t> centile of the UK90 growth reference</a:t>
            </a:r>
            <a:endParaRPr lang="en-GB" sz="1100" baseline="30000" dirty="0" smtClean="0">
              <a:latin typeface="Calibri"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Obesity prevalence by deprivation decile</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14</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5148064" y="6093296"/>
            <a:ext cx="3995936" cy="261610"/>
          </a:xfrm>
          <a:prstGeom prst="rect">
            <a:avLst/>
          </a:prstGeom>
          <a:noFill/>
        </p:spPr>
        <p:txBody>
          <a:bodyPr wrap="square" rtlCol="0">
            <a:spAutoFit/>
          </a:bodyPr>
          <a:lstStyle/>
          <a:p>
            <a:pPr algn="r"/>
            <a:r>
              <a:rPr lang="en-GB" sz="1100" dirty="0" smtClean="0">
                <a:latin typeface="Calibri" pitchFamily="34" charset="0"/>
              </a:rPr>
              <a:t>Child obesity: BMI ≥ 95</a:t>
            </a:r>
            <a:r>
              <a:rPr lang="en-GB" sz="1100" baseline="30000" dirty="0" smtClean="0">
                <a:latin typeface="Calibri" pitchFamily="34" charset="0"/>
              </a:rPr>
              <a:t>th</a:t>
            </a:r>
            <a:r>
              <a:rPr lang="en-GB" sz="1100" dirty="0" smtClean="0">
                <a:latin typeface="Calibri" pitchFamily="34" charset="0"/>
              </a:rPr>
              <a:t> centile of the UK90 growth reference</a:t>
            </a:r>
            <a:endParaRPr lang="en-GB" sz="1100" baseline="30000" dirty="0" smtClean="0">
              <a:latin typeface="Calibri" pitchFamily="34" charset="0"/>
            </a:endParaRP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214254"/>
            <a:ext cx="8640960" cy="48790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051598E-9D06-4046-8EF2-7702044C4E81}" type="slidenum">
              <a:rPr lang="en-US" smtClean="0"/>
              <a:pPr/>
              <a:t>15</a:t>
            </a:fld>
            <a:endParaRPr lang="en-US" dirty="0"/>
          </a:p>
        </p:txBody>
      </p:sp>
      <p:sp>
        <p:nvSpPr>
          <p:cNvPr id="5" name="Footer Placeholder 4"/>
          <p:cNvSpPr>
            <a:spLocks noGrp="1"/>
          </p:cNvSpPr>
          <p:nvPr>
            <p:ph type="ftr" sz="quarter" idx="3"/>
          </p:nvPr>
        </p:nvSpPr>
        <p:spPr/>
        <p:txBody>
          <a:bodyPr/>
          <a:lstStyle/>
          <a:p>
            <a:r>
              <a:rPr lang="en-GB" dirty="0" smtClean="0"/>
              <a:t>Patterns and trends in child obesity</a:t>
            </a:r>
            <a:endParaRPr lang="en-US" dirty="0"/>
          </a:p>
        </p:txBody>
      </p:sp>
      <p:sp>
        <p:nvSpPr>
          <p:cNvPr id="6" name="TextBox 5"/>
          <p:cNvSpPr txBox="1"/>
          <p:nvPr/>
        </p:nvSpPr>
        <p:spPr>
          <a:xfrm>
            <a:off x="3428992" y="6309320"/>
            <a:ext cx="5715008" cy="261610"/>
          </a:xfrm>
          <a:prstGeom prst="rect">
            <a:avLst/>
          </a:prstGeom>
          <a:noFill/>
        </p:spPr>
        <p:txBody>
          <a:bodyPr wrap="square" rtlCol="0">
            <a:spAutoFit/>
          </a:bodyPr>
          <a:lstStyle/>
          <a:p>
            <a:pPr algn="r"/>
            <a:r>
              <a:rPr lang="en-GB" sz="1100" i="1" dirty="0" smtClean="0">
                <a:solidFill>
                  <a:schemeClr val="bg1"/>
                </a:solidFill>
                <a:latin typeface="Calibri" pitchFamily="34" charset="0"/>
              </a:rPr>
              <a:t>Child obesity: BMI ≥ 95</a:t>
            </a:r>
            <a:r>
              <a:rPr lang="en-GB" sz="1100" i="1" baseline="30000" dirty="0" smtClean="0">
                <a:solidFill>
                  <a:schemeClr val="bg1"/>
                </a:solidFill>
                <a:latin typeface="Calibri" pitchFamily="34" charset="0"/>
              </a:rPr>
              <a:t>th</a:t>
            </a:r>
            <a:r>
              <a:rPr lang="en-GB" sz="1100" i="1" dirty="0" smtClean="0">
                <a:solidFill>
                  <a:schemeClr val="bg1"/>
                </a:solidFill>
                <a:latin typeface="Calibri" pitchFamily="34" charset="0"/>
              </a:rPr>
              <a:t> centile of the UK90 growth reference</a:t>
            </a:r>
            <a:endParaRPr lang="en-GB" sz="1100" i="1" baseline="30000" dirty="0" smtClean="0">
              <a:solidFill>
                <a:schemeClr val="bg1"/>
              </a:solidFill>
              <a:latin typeface="Calibri" pitchFamily="34" charset="0"/>
            </a:endParaRPr>
          </a:p>
        </p:txBody>
      </p:sp>
      <p:sp>
        <p:nvSpPr>
          <p:cNvPr id="10" name="Title 15"/>
          <p:cNvSpPr>
            <a:spLocks noGrp="1"/>
          </p:cNvSpPr>
          <p:nvPr>
            <p:ph type="title"/>
          </p:nvPr>
        </p:nvSpPr>
        <p:spPr>
          <a:xfrm>
            <a:off x="2123728" y="188640"/>
            <a:ext cx="6264696" cy="1224136"/>
          </a:xfrm>
        </p:spPr>
        <p:txBody>
          <a:bodyPr>
            <a:normAutofit fontScale="90000"/>
          </a:bodyPr>
          <a:lstStyle/>
          <a:p>
            <a:r>
              <a:rPr lang="en-GB" sz="3100" dirty="0" smtClean="0">
                <a:solidFill>
                  <a:srgbClr val="00AE9E"/>
                </a:solidFill>
              </a:rPr>
              <a:t>Obesity prevalence by deprivation decile </a:t>
            </a:r>
            <a:br>
              <a:rPr lang="en-GB" sz="3100" dirty="0" smtClean="0">
                <a:solidFill>
                  <a:srgbClr val="00AE9E"/>
                </a:solidFill>
              </a:rPr>
            </a:br>
            <a:r>
              <a:rPr lang="en-GB" sz="3100" dirty="0" smtClean="0">
                <a:solidFill>
                  <a:srgbClr val="00AE9E"/>
                </a:solidFill>
              </a:rPr>
              <a:t>and year of measurement</a:t>
            </a:r>
            <a:r>
              <a:rPr lang="en-GB" sz="3000" dirty="0" smtClean="0">
                <a:solidFill>
                  <a:srgbClr val="00AE9E"/>
                </a:solidFill>
              </a:rPr>
              <a:t/>
            </a:r>
            <a:br>
              <a:rPr lang="en-GB" sz="3000" dirty="0" smtClean="0">
                <a:solidFill>
                  <a:srgbClr val="00AE9E"/>
                </a:solidFill>
              </a:rPr>
            </a:br>
            <a:r>
              <a:rPr lang="en-GB" sz="300" dirty="0" smtClean="0">
                <a:solidFill>
                  <a:srgbClr val="00AE9E"/>
                </a:solidFill>
              </a:rPr>
              <a:t/>
            </a:r>
            <a:br>
              <a:rPr lang="en-GB" sz="300" dirty="0" smtClean="0">
                <a:solidFill>
                  <a:srgbClr val="00AE9E"/>
                </a:solidFill>
              </a:rPr>
            </a:br>
            <a:r>
              <a:rPr lang="en-GB" sz="2000" dirty="0" smtClean="0">
                <a:solidFill>
                  <a:schemeClr val="tx1"/>
                </a:solidFill>
                <a:cs typeface="Arial" pitchFamily="34" charset="0"/>
              </a:rPr>
              <a:t>National Child Measurement Programme 2006/07 to 2014/15</a:t>
            </a:r>
            <a:endParaRPr lang="en-US" sz="3100" dirty="0">
              <a:solidFill>
                <a:schemeClr val="tx1"/>
              </a:solidFill>
              <a:cs typeface="Arial" pitchFamily="34" charset="0"/>
            </a:endParaRPr>
          </a:p>
        </p:txBody>
      </p:sp>
      <p:sp>
        <p:nvSpPr>
          <p:cNvPr id="11" name="TextBox 10"/>
          <p:cNvSpPr txBox="1"/>
          <p:nvPr/>
        </p:nvSpPr>
        <p:spPr>
          <a:xfrm>
            <a:off x="251520" y="1484784"/>
            <a:ext cx="4608512" cy="338554"/>
          </a:xfrm>
          <a:prstGeom prst="rect">
            <a:avLst/>
          </a:prstGeom>
          <a:noFill/>
        </p:spPr>
        <p:txBody>
          <a:bodyPr wrap="square" rtlCol="0">
            <a:spAutoFit/>
          </a:bodyPr>
          <a:lstStyle/>
          <a:p>
            <a:r>
              <a:rPr lang="en-GB" sz="1600" dirty="0" smtClean="0"/>
              <a:t>Children in Reception (aged 4-5 years)</a:t>
            </a:r>
            <a:endParaRPr lang="en-GB" sz="1600"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3375" y="1850479"/>
            <a:ext cx="8477250" cy="431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123728" y="188640"/>
            <a:ext cx="6264696" cy="1224136"/>
          </a:xfrm>
        </p:spPr>
        <p:txBody>
          <a:bodyPr>
            <a:normAutofit fontScale="90000"/>
          </a:bodyPr>
          <a:lstStyle/>
          <a:p>
            <a:r>
              <a:rPr lang="en-GB" sz="3100" dirty="0" smtClean="0">
                <a:solidFill>
                  <a:srgbClr val="00AE9E"/>
                </a:solidFill>
              </a:rPr>
              <a:t>Obesity prevalence by deprivation decile </a:t>
            </a:r>
            <a:br>
              <a:rPr lang="en-GB" sz="3100" dirty="0" smtClean="0">
                <a:solidFill>
                  <a:srgbClr val="00AE9E"/>
                </a:solidFill>
              </a:rPr>
            </a:br>
            <a:r>
              <a:rPr lang="en-GB" sz="3100" dirty="0" smtClean="0">
                <a:solidFill>
                  <a:srgbClr val="00AE9E"/>
                </a:solidFill>
              </a:rPr>
              <a:t>and year of measurement</a:t>
            </a:r>
            <a:r>
              <a:rPr lang="en-GB" sz="3000" dirty="0" smtClean="0">
                <a:solidFill>
                  <a:srgbClr val="00AE9E"/>
                </a:solidFill>
              </a:rPr>
              <a:t/>
            </a:r>
            <a:br>
              <a:rPr lang="en-GB" sz="3000" dirty="0" smtClean="0">
                <a:solidFill>
                  <a:srgbClr val="00AE9E"/>
                </a:solidFill>
              </a:rPr>
            </a:br>
            <a:r>
              <a:rPr lang="en-GB" sz="300" dirty="0" smtClean="0">
                <a:solidFill>
                  <a:srgbClr val="00AE9E"/>
                </a:solidFill>
              </a:rPr>
              <a:t/>
            </a:r>
            <a:br>
              <a:rPr lang="en-GB" sz="300" dirty="0" smtClean="0">
                <a:solidFill>
                  <a:srgbClr val="00AE9E"/>
                </a:solidFill>
              </a:rPr>
            </a:br>
            <a:r>
              <a:rPr lang="en-GB" sz="2000" dirty="0" smtClean="0">
                <a:solidFill>
                  <a:schemeClr val="tx1"/>
                </a:solidFill>
                <a:cs typeface="Arial" pitchFamily="34" charset="0"/>
              </a:rPr>
              <a:t>National Child Measurement Programme 2006/07 to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16</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3428992" y="6309320"/>
            <a:ext cx="5715008" cy="261610"/>
          </a:xfrm>
          <a:prstGeom prst="rect">
            <a:avLst/>
          </a:prstGeom>
          <a:noFill/>
        </p:spPr>
        <p:txBody>
          <a:bodyPr wrap="square" rtlCol="0">
            <a:spAutoFit/>
          </a:bodyPr>
          <a:lstStyle/>
          <a:p>
            <a:pPr algn="r"/>
            <a:r>
              <a:rPr lang="en-GB" sz="1100" i="1" dirty="0" smtClean="0">
                <a:solidFill>
                  <a:schemeClr val="bg1"/>
                </a:solidFill>
                <a:latin typeface="Calibri" pitchFamily="34" charset="0"/>
              </a:rPr>
              <a:t>Child obesity: BMI ≥ 95</a:t>
            </a:r>
            <a:r>
              <a:rPr lang="en-GB" sz="1100" i="1" baseline="30000" dirty="0" smtClean="0">
                <a:solidFill>
                  <a:schemeClr val="bg1"/>
                </a:solidFill>
                <a:latin typeface="Calibri" pitchFamily="34" charset="0"/>
              </a:rPr>
              <a:t>th</a:t>
            </a:r>
            <a:r>
              <a:rPr lang="en-GB" sz="1100" i="1" dirty="0" smtClean="0">
                <a:solidFill>
                  <a:schemeClr val="bg1"/>
                </a:solidFill>
                <a:latin typeface="Calibri" pitchFamily="34" charset="0"/>
              </a:rPr>
              <a:t> centile of the UK90 growth reference</a:t>
            </a:r>
            <a:endParaRPr lang="en-GB" sz="1100" i="1" baseline="30000" dirty="0" smtClean="0">
              <a:solidFill>
                <a:schemeClr val="bg1"/>
              </a:solidFill>
              <a:latin typeface="Calibri" pitchFamily="34" charset="0"/>
            </a:endParaRPr>
          </a:p>
        </p:txBody>
      </p:sp>
      <p:sp>
        <p:nvSpPr>
          <p:cNvPr id="8" name="TextBox 7"/>
          <p:cNvSpPr txBox="1"/>
          <p:nvPr/>
        </p:nvSpPr>
        <p:spPr>
          <a:xfrm>
            <a:off x="251520" y="1484784"/>
            <a:ext cx="4608512" cy="338554"/>
          </a:xfrm>
          <a:prstGeom prst="rect">
            <a:avLst/>
          </a:prstGeom>
          <a:noFill/>
        </p:spPr>
        <p:txBody>
          <a:bodyPr wrap="square" rtlCol="0">
            <a:spAutoFit/>
          </a:bodyPr>
          <a:lstStyle/>
          <a:p>
            <a:r>
              <a:rPr lang="en-GB" sz="1600" dirty="0" smtClean="0"/>
              <a:t>Children in Year 6 (aged 10-11 years)</a:t>
            </a:r>
            <a:endParaRPr lang="en-GB" sz="1600"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8613" y="1868512"/>
            <a:ext cx="8486775" cy="436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Obesity prevalence by ethnic group</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17</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3428992" y="6021288"/>
            <a:ext cx="5715008" cy="261610"/>
          </a:xfrm>
          <a:prstGeom prst="rect">
            <a:avLst/>
          </a:prstGeom>
          <a:noFill/>
        </p:spPr>
        <p:txBody>
          <a:bodyPr wrap="square" rtlCol="0">
            <a:spAutoFit/>
          </a:bodyPr>
          <a:lstStyle/>
          <a:p>
            <a:pPr algn="r"/>
            <a:r>
              <a:rPr lang="en-GB" sz="1100" dirty="0" smtClean="0">
                <a:latin typeface="Calibri" pitchFamily="34" charset="0"/>
              </a:rPr>
              <a:t>Child obesity: BMI ≥ 95</a:t>
            </a:r>
            <a:r>
              <a:rPr lang="en-GB" sz="1100" baseline="30000" dirty="0" smtClean="0">
                <a:latin typeface="Calibri" pitchFamily="34" charset="0"/>
              </a:rPr>
              <a:t>th</a:t>
            </a:r>
            <a:r>
              <a:rPr lang="en-GB" sz="1100" dirty="0" smtClean="0">
                <a:latin typeface="Calibri" pitchFamily="34" charset="0"/>
              </a:rPr>
              <a:t> centile of the UK90 growth reference</a:t>
            </a:r>
            <a:endParaRPr lang="en-GB" sz="1100" baseline="30000" dirty="0" smtClean="0">
              <a:latin typeface="Calibri" pitchFamily="34" charset="0"/>
            </a:endParaRPr>
          </a:p>
        </p:txBody>
      </p:sp>
      <p:sp>
        <p:nvSpPr>
          <p:cNvPr id="7" name="TextBox 6"/>
          <p:cNvSpPr txBox="1"/>
          <p:nvPr/>
        </p:nvSpPr>
        <p:spPr>
          <a:xfrm>
            <a:off x="467544" y="1218238"/>
            <a:ext cx="4608512" cy="338554"/>
          </a:xfrm>
          <a:prstGeom prst="rect">
            <a:avLst/>
          </a:prstGeom>
          <a:noFill/>
        </p:spPr>
        <p:txBody>
          <a:bodyPr wrap="square" rtlCol="0">
            <a:spAutoFit/>
          </a:bodyPr>
          <a:lstStyle/>
          <a:p>
            <a:r>
              <a:rPr lang="en-GB" sz="1600" dirty="0" smtClean="0"/>
              <a:t>Children in Reception (aged 4-5 years)</a:t>
            </a:r>
            <a:endParaRPr lang="en-GB" sz="1600"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532313"/>
            <a:ext cx="8928992" cy="4560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Obesity prevalence by ethnic group</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18</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3428992" y="6021288"/>
            <a:ext cx="5715008" cy="261610"/>
          </a:xfrm>
          <a:prstGeom prst="rect">
            <a:avLst/>
          </a:prstGeom>
          <a:noFill/>
        </p:spPr>
        <p:txBody>
          <a:bodyPr wrap="square" rtlCol="0">
            <a:spAutoFit/>
          </a:bodyPr>
          <a:lstStyle/>
          <a:p>
            <a:pPr algn="r"/>
            <a:r>
              <a:rPr lang="en-GB" sz="1100" dirty="0" smtClean="0">
                <a:latin typeface="Calibri" pitchFamily="34" charset="0"/>
              </a:rPr>
              <a:t>Child obesity: BMI ≥ 95</a:t>
            </a:r>
            <a:r>
              <a:rPr lang="en-GB" sz="1100" baseline="30000" dirty="0" smtClean="0">
                <a:latin typeface="Calibri" pitchFamily="34" charset="0"/>
              </a:rPr>
              <a:t>th</a:t>
            </a:r>
            <a:r>
              <a:rPr lang="en-GB" sz="1100" dirty="0" smtClean="0">
                <a:latin typeface="Calibri" pitchFamily="34" charset="0"/>
              </a:rPr>
              <a:t> centile of the UK90 growth reference</a:t>
            </a:r>
            <a:endParaRPr lang="en-GB" sz="1100" baseline="30000" dirty="0" smtClean="0">
              <a:latin typeface="Calibri" pitchFamily="34" charset="0"/>
            </a:endParaRPr>
          </a:p>
        </p:txBody>
      </p:sp>
      <p:sp>
        <p:nvSpPr>
          <p:cNvPr id="7" name="TextBox 6"/>
          <p:cNvSpPr txBox="1"/>
          <p:nvPr/>
        </p:nvSpPr>
        <p:spPr>
          <a:xfrm>
            <a:off x="467544" y="1218238"/>
            <a:ext cx="4608512" cy="338554"/>
          </a:xfrm>
          <a:prstGeom prst="rect">
            <a:avLst/>
          </a:prstGeom>
          <a:noFill/>
        </p:spPr>
        <p:txBody>
          <a:bodyPr wrap="square" rtlCol="0">
            <a:spAutoFit/>
          </a:bodyPr>
          <a:lstStyle/>
          <a:p>
            <a:r>
              <a:rPr lang="en-GB" sz="1600" dirty="0" smtClean="0"/>
              <a:t>Children in Year 6 (aged 10-11 years)</a:t>
            </a:r>
            <a:endParaRPr lang="en-GB" sz="1600"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572472"/>
            <a:ext cx="8954393" cy="44488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Obesity prevalence by ethnic group</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19</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3428992" y="6335742"/>
            <a:ext cx="5715008" cy="261610"/>
          </a:xfrm>
          <a:prstGeom prst="rect">
            <a:avLst/>
          </a:prstGeom>
          <a:noFill/>
        </p:spPr>
        <p:txBody>
          <a:bodyPr wrap="square" rtlCol="0">
            <a:spAutoFit/>
          </a:bodyPr>
          <a:lstStyle/>
          <a:p>
            <a:pPr algn="r"/>
            <a:r>
              <a:rPr lang="en-GB" sz="1100" dirty="0" smtClean="0">
                <a:latin typeface="Calibri" pitchFamily="34" charset="0"/>
              </a:rPr>
              <a:t>Child obesity: BMI ≥ 95</a:t>
            </a:r>
            <a:r>
              <a:rPr lang="en-GB" sz="1100" baseline="30000" dirty="0" smtClean="0">
                <a:latin typeface="Calibri" pitchFamily="34" charset="0"/>
              </a:rPr>
              <a:t>th</a:t>
            </a:r>
            <a:r>
              <a:rPr lang="en-GB" sz="1100" dirty="0" smtClean="0">
                <a:latin typeface="Calibri" pitchFamily="34" charset="0"/>
              </a:rPr>
              <a:t> centile of the UK90 growth reference</a:t>
            </a:r>
            <a:endParaRPr lang="en-GB" sz="1100" baseline="30000" dirty="0" smtClean="0">
              <a:latin typeface="Calibri" pitchFamily="34" charset="0"/>
            </a:endParaRPr>
          </a:p>
        </p:txBody>
      </p:sp>
      <p:sp>
        <p:nvSpPr>
          <p:cNvPr id="7" name="TextBox 6"/>
          <p:cNvSpPr txBox="1"/>
          <p:nvPr/>
        </p:nvSpPr>
        <p:spPr>
          <a:xfrm>
            <a:off x="251520" y="1290246"/>
            <a:ext cx="4608512" cy="338554"/>
          </a:xfrm>
          <a:prstGeom prst="rect">
            <a:avLst/>
          </a:prstGeom>
          <a:noFill/>
        </p:spPr>
        <p:txBody>
          <a:bodyPr wrap="square" rtlCol="0">
            <a:spAutoFit/>
          </a:bodyPr>
          <a:lstStyle/>
          <a:p>
            <a:r>
              <a:rPr lang="en-GB" sz="1600" dirty="0" smtClean="0"/>
              <a:t>Children in Reception (aged 4-5 years)</a:t>
            </a:r>
            <a:endParaRPr lang="en-GB" sz="1600" dirty="0"/>
          </a:p>
        </p:txBody>
      </p:sp>
      <p:sp>
        <p:nvSpPr>
          <p:cNvPr id="9" name="TextBox 8"/>
          <p:cNvSpPr txBox="1"/>
          <p:nvPr/>
        </p:nvSpPr>
        <p:spPr>
          <a:xfrm>
            <a:off x="4644008" y="1290246"/>
            <a:ext cx="4608512" cy="338554"/>
          </a:xfrm>
          <a:prstGeom prst="rect">
            <a:avLst/>
          </a:prstGeom>
          <a:noFill/>
        </p:spPr>
        <p:txBody>
          <a:bodyPr wrap="square" rtlCol="0">
            <a:spAutoFit/>
          </a:bodyPr>
          <a:lstStyle/>
          <a:p>
            <a:r>
              <a:rPr lang="en-GB" sz="1600" dirty="0" smtClean="0"/>
              <a:t>Children in Year 6 (aged 10-11 years)</a:t>
            </a:r>
            <a:endParaRPr lang="en-GB" sz="1600" dirty="0"/>
          </a:p>
        </p:txBody>
      </p:sp>
      <p:pic>
        <p:nvPicPr>
          <p:cNvPr id="4098"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3014"/>
          <a:stretch/>
        </p:blipFill>
        <p:spPr bwMode="auto">
          <a:xfrm>
            <a:off x="325115" y="1628800"/>
            <a:ext cx="8495358" cy="4582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45409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Obesity prevalence by region</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20</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3428992" y="6309320"/>
            <a:ext cx="5715008" cy="261610"/>
          </a:xfrm>
          <a:prstGeom prst="rect">
            <a:avLst/>
          </a:prstGeom>
          <a:noFill/>
        </p:spPr>
        <p:txBody>
          <a:bodyPr wrap="square" rtlCol="0">
            <a:spAutoFit/>
          </a:bodyPr>
          <a:lstStyle/>
          <a:p>
            <a:pPr algn="r"/>
            <a:r>
              <a:rPr lang="en-GB" sz="1100" dirty="0" smtClean="0">
                <a:solidFill>
                  <a:schemeClr val="bg1"/>
                </a:solidFill>
                <a:latin typeface="Calibri" pitchFamily="34" charset="0"/>
              </a:rPr>
              <a:t>Child obesity: BMI ≥ 95</a:t>
            </a:r>
            <a:r>
              <a:rPr lang="en-GB" sz="1100" baseline="30000" dirty="0" smtClean="0">
                <a:solidFill>
                  <a:schemeClr val="bg1"/>
                </a:solidFill>
                <a:latin typeface="Calibri" pitchFamily="34" charset="0"/>
              </a:rPr>
              <a:t>th</a:t>
            </a:r>
            <a:r>
              <a:rPr lang="en-GB" sz="1100" dirty="0" smtClean="0">
                <a:solidFill>
                  <a:schemeClr val="bg1"/>
                </a:solidFill>
                <a:latin typeface="Calibri" pitchFamily="34" charset="0"/>
              </a:rPr>
              <a:t> centile of the UK90 growth reference</a:t>
            </a:r>
            <a:endParaRPr lang="en-GB" sz="1100" baseline="30000" dirty="0" smtClean="0">
              <a:solidFill>
                <a:schemeClr val="bg1"/>
              </a:solidFill>
              <a:latin typeface="Calibri" pitchFamily="34" charset="0"/>
            </a:endParaRPr>
          </a:p>
        </p:txBody>
      </p:sp>
      <p:sp>
        <p:nvSpPr>
          <p:cNvPr id="7" name="TextBox 6"/>
          <p:cNvSpPr txBox="1"/>
          <p:nvPr/>
        </p:nvSpPr>
        <p:spPr>
          <a:xfrm>
            <a:off x="467544" y="1268760"/>
            <a:ext cx="4608512" cy="338554"/>
          </a:xfrm>
          <a:prstGeom prst="rect">
            <a:avLst/>
          </a:prstGeom>
          <a:noFill/>
        </p:spPr>
        <p:txBody>
          <a:bodyPr wrap="square" rtlCol="0">
            <a:spAutoFit/>
          </a:bodyPr>
          <a:lstStyle/>
          <a:p>
            <a:r>
              <a:rPr lang="en-GB" sz="1600" dirty="0" smtClean="0"/>
              <a:t>Children in Reception (aged 4-5 years)</a:t>
            </a:r>
            <a:endParaRPr lang="en-GB" sz="1600"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8800" y="1589683"/>
            <a:ext cx="8024813" cy="4719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864096"/>
          </a:xfrm>
        </p:spPr>
        <p:txBody>
          <a:bodyPr>
            <a:normAutofit/>
          </a:bodyPr>
          <a:lstStyle/>
          <a:p>
            <a:r>
              <a:rPr lang="en-GB" sz="3000" dirty="0" smtClean="0">
                <a:solidFill>
                  <a:srgbClr val="00AE9E"/>
                </a:solidFill>
              </a:rPr>
              <a:t>Obesity prevalence by region</a:t>
            </a:r>
            <a:r>
              <a:rPr lang="en-GB" dirty="0" smtClean="0"/>
              <a:t/>
            </a:r>
            <a:br>
              <a:rPr lang="en-GB" dirty="0" smtClean="0"/>
            </a:br>
            <a:r>
              <a:rPr lang="en-GB" sz="2000" dirty="0" smtClean="0">
                <a:solidFill>
                  <a:schemeClr val="tx1"/>
                </a:solidFill>
                <a:cs typeface="Arial" pitchFamily="34" charset="0"/>
              </a:rPr>
              <a:t>National Child Measurement Programme 2014/15</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21</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3428992" y="6309320"/>
            <a:ext cx="5715008" cy="261610"/>
          </a:xfrm>
          <a:prstGeom prst="rect">
            <a:avLst/>
          </a:prstGeom>
          <a:noFill/>
        </p:spPr>
        <p:txBody>
          <a:bodyPr wrap="square" rtlCol="0">
            <a:spAutoFit/>
          </a:bodyPr>
          <a:lstStyle/>
          <a:p>
            <a:pPr algn="r"/>
            <a:r>
              <a:rPr lang="en-GB" sz="1100" dirty="0" smtClean="0">
                <a:solidFill>
                  <a:schemeClr val="bg1"/>
                </a:solidFill>
                <a:latin typeface="Calibri" pitchFamily="34" charset="0"/>
              </a:rPr>
              <a:t>Child obesity: BMI ≥ 95</a:t>
            </a:r>
            <a:r>
              <a:rPr lang="en-GB" sz="1100" baseline="30000" dirty="0" smtClean="0">
                <a:solidFill>
                  <a:schemeClr val="bg1"/>
                </a:solidFill>
                <a:latin typeface="Calibri" pitchFamily="34" charset="0"/>
              </a:rPr>
              <a:t>th</a:t>
            </a:r>
            <a:r>
              <a:rPr lang="en-GB" sz="1100" dirty="0" smtClean="0">
                <a:solidFill>
                  <a:schemeClr val="bg1"/>
                </a:solidFill>
                <a:latin typeface="Calibri" pitchFamily="34" charset="0"/>
              </a:rPr>
              <a:t> centile of the UK90 growth reference</a:t>
            </a:r>
            <a:endParaRPr lang="en-GB" sz="1100" baseline="30000" dirty="0" smtClean="0">
              <a:solidFill>
                <a:schemeClr val="bg1"/>
              </a:solidFill>
              <a:latin typeface="Calibri" pitchFamily="34" charset="0"/>
            </a:endParaRPr>
          </a:p>
        </p:txBody>
      </p:sp>
      <p:sp>
        <p:nvSpPr>
          <p:cNvPr id="7" name="TextBox 6"/>
          <p:cNvSpPr txBox="1"/>
          <p:nvPr/>
        </p:nvSpPr>
        <p:spPr>
          <a:xfrm>
            <a:off x="467544" y="1268760"/>
            <a:ext cx="4608512" cy="338554"/>
          </a:xfrm>
          <a:prstGeom prst="rect">
            <a:avLst/>
          </a:prstGeom>
          <a:noFill/>
        </p:spPr>
        <p:txBody>
          <a:bodyPr wrap="square" rtlCol="0">
            <a:spAutoFit/>
          </a:bodyPr>
          <a:lstStyle/>
          <a:p>
            <a:r>
              <a:rPr lang="en-GB" sz="1600" dirty="0" smtClean="0"/>
              <a:t>Children in Year 6 (aged 10-11 years)</a:t>
            </a:r>
            <a:endParaRPr lang="en-GB" sz="1600"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6738" y="1589683"/>
            <a:ext cx="8008937" cy="4719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1052888"/>
          </a:xfrm>
        </p:spPr>
        <p:txBody>
          <a:bodyPr>
            <a:normAutofit/>
          </a:bodyPr>
          <a:lstStyle/>
          <a:p>
            <a:r>
              <a:rPr lang="en-GB" sz="3000" dirty="0" smtClean="0">
                <a:solidFill>
                  <a:srgbClr val="00AE9E"/>
                </a:solidFill>
              </a:rPr>
              <a:t>Trend in obesity prevalence by region</a:t>
            </a:r>
            <a:r>
              <a:rPr lang="en-GB" dirty="0" smtClean="0"/>
              <a:t/>
            </a:r>
            <a:br>
              <a:rPr lang="en-GB" dirty="0" smtClean="0"/>
            </a:br>
            <a:r>
              <a:rPr lang="en-GB" sz="2000" dirty="0" smtClean="0">
                <a:solidFill>
                  <a:schemeClr val="tx1"/>
                </a:solidFill>
                <a:cs typeface="Arial" pitchFamily="34" charset="0"/>
              </a:rPr>
              <a:t>National Child Measurement Programme</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22</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3428992" y="6282898"/>
            <a:ext cx="5715008" cy="261610"/>
          </a:xfrm>
          <a:prstGeom prst="rect">
            <a:avLst/>
          </a:prstGeom>
          <a:noFill/>
        </p:spPr>
        <p:txBody>
          <a:bodyPr wrap="square" rtlCol="0">
            <a:spAutoFit/>
          </a:bodyPr>
          <a:lstStyle/>
          <a:p>
            <a:pPr algn="r"/>
            <a:r>
              <a:rPr lang="en-GB" sz="1100" dirty="0" smtClean="0">
                <a:solidFill>
                  <a:schemeClr val="bg1"/>
                </a:solidFill>
                <a:latin typeface="Calibri" pitchFamily="34" charset="0"/>
              </a:rPr>
              <a:t>Child obesity: BMI ≥ 95</a:t>
            </a:r>
            <a:r>
              <a:rPr lang="en-GB" sz="1100" baseline="30000" dirty="0" smtClean="0">
                <a:solidFill>
                  <a:schemeClr val="bg1"/>
                </a:solidFill>
                <a:latin typeface="Calibri" pitchFamily="34" charset="0"/>
              </a:rPr>
              <a:t>th</a:t>
            </a:r>
            <a:r>
              <a:rPr lang="en-GB" sz="1100" dirty="0" smtClean="0">
                <a:solidFill>
                  <a:schemeClr val="bg1"/>
                </a:solidFill>
                <a:latin typeface="Calibri" pitchFamily="34" charset="0"/>
              </a:rPr>
              <a:t> centile of the UK90 growth reference</a:t>
            </a:r>
            <a:endParaRPr lang="en-GB" sz="1100" baseline="30000" dirty="0" smtClean="0">
              <a:solidFill>
                <a:schemeClr val="bg1"/>
              </a:solidFill>
              <a:latin typeface="Calibri" pitchFamily="34" charset="0"/>
            </a:endParaRPr>
          </a:p>
        </p:txBody>
      </p:sp>
      <p:sp>
        <p:nvSpPr>
          <p:cNvPr id="7" name="TextBox 6"/>
          <p:cNvSpPr txBox="1"/>
          <p:nvPr/>
        </p:nvSpPr>
        <p:spPr>
          <a:xfrm>
            <a:off x="467544" y="1268760"/>
            <a:ext cx="4608512" cy="338554"/>
          </a:xfrm>
          <a:prstGeom prst="rect">
            <a:avLst/>
          </a:prstGeom>
          <a:noFill/>
        </p:spPr>
        <p:txBody>
          <a:bodyPr wrap="square" rtlCol="0">
            <a:spAutoFit/>
          </a:bodyPr>
          <a:lstStyle/>
          <a:p>
            <a:r>
              <a:rPr lang="en-GB" sz="1600" dirty="0" smtClean="0"/>
              <a:t>Children in Reception (aged 4-5 years)</a:t>
            </a:r>
            <a:endParaRPr lang="en-GB" sz="1600"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908" y="1628800"/>
            <a:ext cx="8514572" cy="4654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p:cNvSpPr>
            <a:spLocks noGrp="1"/>
          </p:cNvSpPr>
          <p:nvPr>
            <p:ph type="title"/>
          </p:nvPr>
        </p:nvSpPr>
        <p:spPr>
          <a:xfrm>
            <a:off x="2232632" y="260648"/>
            <a:ext cx="6731856" cy="864096"/>
          </a:xfrm>
        </p:spPr>
        <p:txBody>
          <a:bodyPr>
            <a:normAutofit/>
          </a:bodyPr>
          <a:lstStyle/>
          <a:p>
            <a:r>
              <a:rPr lang="en-GB" sz="3000" dirty="0" smtClean="0">
                <a:solidFill>
                  <a:srgbClr val="00AE9E"/>
                </a:solidFill>
              </a:rPr>
              <a:t>Trend in obesity prevalence by region</a:t>
            </a:r>
            <a:r>
              <a:rPr lang="en-GB" dirty="0" smtClean="0"/>
              <a:t/>
            </a:r>
            <a:br>
              <a:rPr lang="en-GB" dirty="0" smtClean="0"/>
            </a:br>
            <a:r>
              <a:rPr lang="en-GB" sz="2000" dirty="0" smtClean="0">
                <a:solidFill>
                  <a:schemeClr val="tx1"/>
                </a:solidFill>
                <a:cs typeface="Arial" pitchFamily="34" charset="0"/>
              </a:rPr>
              <a:t>National Child Measurement Programme</a:t>
            </a:r>
            <a:endParaRPr lang="en-US" sz="3100" dirty="0">
              <a:solidFill>
                <a:schemeClr val="tx1"/>
              </a:solidFill>
              <a:cs typeface="Arial" pitchFamily="34" charset="0"/>
            </a:endParaRPr>
          </a:p>
        </p:txBody>
      </p:sp>
      <p:sp>
        <p:nvSpPr>
          <p:cNvPr id="4" name="Slide Number Placeholder 3"/>
          <p:cNvSpPr>
            <a:spLocks noGrp="1"/>
          </p:cNvSpPr>
          <p:nvPr>
            <p:ph type="sldNum" sz="quarter" idx="12"/>
          </p:nvPr>
        </p:nvSpPr>
        <p:spPr/>
        <p:txBody>
          <a:bodyPr/>
          <a:lstStyle/>
          <a:p>
            <a:fld id="{E051598E-9D06-4046-8EF2-7702044C4E81}" type="slidenum">
              <a:rPr lang="en-US" smtClean="0"/>
              <a:pPr/>
              <a:t>23</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
        <p:nvSpPr>
          <p:cNvPr id="6" name="TextBox 5"/>
          <p:cNvSpPr txBox="1"/>
          <p:nvPr/>
        </p:nvSpPr>
        <p:spPr>
          <a:xfrm>
            <a:off x="3428992" y="6335742"/>
            <a:ext cx="5715008" cy="261610"/>
          </a:xfrm>
          <a:prstGeom prst="rect">
            <a:avLst/>
          </a:prstGeom>
          <a:noFill/>
        </p:spPr>
        <p:txBody>
          <a:bodyPr wrap="square" rtlCol="0">
            <a:spAutoFit/>
          </a:bodyPr>
          <a:lstStyle/>
          <a:p>
            <a:pPr algn="r"/>
            <a:r>
              <a:rPr lang="en-GB" sz="1100" dirty="0" smtClean="0">
                <a:solidFill>
                  <a:schemeClr val="bg1"/>
                </a:solidFill>
                <a:latin typeface="Calibri" pitchFamily="34" charset="0"/>
              </a:rPr>
              <a:t>Child obesity: BMI ≥ 95</a:t>
            </a:r>
            <a:r>
              <a:rPr lang="en-GB" sz="1100" baseline="30000" dirty="0" smtClean="0">
                <a:solidFill>
                  <a:schemeClr val="bg1"/>
                </a:solidFill>
                <a:latin typeface="Calibri" pitchFamily="34" charset="0"/>
              </a:rPr>
              <a:t>th</a:t>
            </a:r>
            <a:r>
              <a:rPr lang="en-GB" sz="1100" dirty="0" smtClean="0">
                <a:solidFill>
                  <a:schemeClr val="bg1"/>
                </a:solidFill>
                <a:latin typeface="Calibri" pitchFamily="34" charset="0"/>
              </a:rPr>
              <a:t> centile of the UK90 growth reference</a:t>
            </a:r>
            <a:endParaRPr lang="en-GB" sz="1100" baseline="30000" dirty="0" smtClean="0">
              <a:solidFill>
                <a:schemeClr val="bg1"/>
              </a:solidFill>
              <a:latin typeface="Calibri" pitchFamily="34" charset="0"/>
            </a:endParaRPr>
          </a:p>
        </p:txBody>
      </p:sp>
      <p:sp>
        <p:nvSpPr>
          <p:cNvPr id="7" name="TextBox 6"/>
          <p:cNvSpPr txBox="1"/>
          <p:nvPr/>
        </p:nvSpPr>
        <p:spPr>
          <a:xfrm>
            <a:off x="467544" y="1268760"/>
            <a:ext cx="4608512" cy="338554"/>
          </a:xfrm>
          <a:prstGeom prst="rect">
            <a:avLst/>
          </a:prstGeom>
          <a:noFill/>
        </p:spPr>
        <p:txBody>
          <a:bodyPr wrap="square" rtlCol="0">
            <a:spAutoFit/>
          </a:bodyPr>
          <a:lstStyle/>
          <a:p>
            <a:r>
              <a:rPr lang="en-GB" sz="1600" dirty="0" smtClean="0"/>
              <a:t>Children in Year 6 (aged 10-11 years)</a:t>
            </a:r>
            <a:endParaRPr lang="en-GB" sz="1600"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3587" y="1607314"/>
            <a:ext cx="8588893" cy="45810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E051598E-9D06-4046-8EF2-7702044C4E81}" type="slidenum">
              <a:rPr lang="en-US" smtClean="0"/>
              <a:pPr/>
              <a:t>24</a:t>
            </a:fld>
            <a:endParaRPr lang="en-US" dirty="0"/>
          </a:p>
        </p:txBody>
      </p:sp>
      <p:sp>
        <p:nvSpPr>
          <p:cNvPr id="3" name="Footer Placeholder 2"/>
          <p:cNvSpPr>
            <a:spLocks noGrp="1"/>
          </p:cNvSpPr>
          <p:nvPr>
            <p:ph type="ftr" sz="quarter" idx="3"/>
          </p:nvPr>
        </p:nvSpPr>
        <p:spPr/>
        <p:txBody>
          <a:bodyPr/>
          <a:lstStyle/>
          <a:p>
            <a:r>
              <a:rPr lang="en-GB" smtClean="0"/>
              <a:t>Patterns and trends in child obesity</a:t>
            </a:r>
            <a:endParaRPr lang="en-US" dirty="0"/>
          </a:p>
        </p:txBody>
      </p:sp>
      <p:sp>
        <p:nvSpPr>
          <p:cNvPr id="6" name="Rectangle 5"/>
          <p:cNvSpPr/>
          <p:nvPr/>
        </p:nvSpPr>
        <p:spPr>
          <a:xfrm>
            <a:off x="3059832" y="6032321"/>
            <a:ext cx="6084168" cy="276999"/>
          </a:xfrm>
          <a:prstGeom prst="rect">
            <a:avLst/>
          </a:prstGeom>
        </p:spPr>
        <p:txBody>
          <a:bodyPr wrap="square">
            <a:spAutoFit/>
          </a:bodyPr>
          <a:lstStyle/>
          <a:p>
            <a:pPr algn="r"/>
            <a:r>
              <a:rPr lang="en-GB" sz="1200" dirty="0" smtClean="0">
                <a:hlinkClick r:id="rId3"/>
              </a:rPr>
              <a:t>http://fingertips.phe.org.uk/profile/national-child-measurement-programme</a:t>
            </a:r>
            <a:endParaRPr lang="en-GB" sz="1200" dirty="0"/>
          </a:p>
        </p:txBody>
      </p:sp>
      <p:sp>
        <p:nvSpPr>
          <p:cNvPr id="7" name="TextBox 6"/>
          <p:cNvSpPr txBox="1"/>
          <p:nvPr/>
        </p:nvSpPr>
        <p:spPr>
          <a:xfrm>
            <a:off x="0" y="6047710"/>
            <a:ext cx="3059832" cy="261610"/>
          </a:xfrm>
          <a:prstGeom prst="rect">
            <a:avLst/>
          </a:prstGeom>
          <a:noFill/>
        </p:spPr>
        <p:txBody>
          <a:bodyPr wrap="square" rtlCol="0">
            <a:spAutoFit/>
          </a:bodyPr>
          <a:lstStyle/>
          <a:p>
            <a:r>
              <a:rPr lang="en-GB" sz="1100" i="1" dirty="0" smtClean="0"/>
              <a:t>Screenshot of webpage</a:t>
            </a:r>
            <a:endParaRPr lang="en-GB" sz="1100" i="1" dirty="0"/>
          </a:p>
        </p:txBody>
      </p:sp>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4783" t="7974" r="15424" b="8836"/>
          <a:stretch/>
        </p:blipFill>
        <p:spPr bwMode="auto">
          <a:xfrm>
            <a:off x="136392" y="105238"/>
            <a:ext cx="8828096" cy="5916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E051598E-9D06-4046-8EF2-7702044C4E81}" type="slidenum">
              <a:rPr lang="en-US" smtClean="0"/>
              <a:pPr/>
              <a:t>25</a:t>
            </a:fld>
            <a:endParaRPr lang="en-US" dirty="0"/>
          </a:p>
        </p:txBody>
      </p:sp>
      <p:sp>
        <p:nvSpPr>
          <p:cNvPr id="3" name="Footer Placeholder 2"/>
          <p:cNvSpPr>
            <a:spLocks noGrp="1"/>
          </p:cNvSpPr>
          <p:nvPr>
            <p:ph type="ftr" sz="quarter" idx="3"/>
          </p:nvPr>
        </p:nvSpPr>
        <p:spPr/>
        <p:txBody>
          <a:bodyPr/>
          <a:lstStyle/>
          <a:p>
            <a:r>
              <a:rPr lang="en-GB" smtClean="0"/>
              <a:t>Patterns and trends in child obesity</a:t>
            </a:r>
            <a:endParaRPr lang="en-US" dirty="0"/>
          </a:p>
        </p:txBody>
      </p:sp>
      <p:sp>
        <p:nvSpPr>
          <p:cNvPr id="6" name="Rectangle 5"/>
          <p:cNvSpPr/>
          <p:nvPr/>
        </p:nvSpPr>
        <p:spPr>
          <a:xfrm>
            <a:off x="2987824" y="6032321"/>
            <a:ext cx="6156176" cy="276999"/>
          </a:xfrm>
          <a:prstGeom prst="rect">
            <a:avLst/>
          </a:prstGeom>
        </p:spPr>
        <p:txBody>
          <a:bodyPr wrap="square">
            <a:spAutoFit/>
          </a:bodyPr>
          <a:lstStyle/>
          <a:p>
            <a:pPr algn="r"/>
            <a:r>
              <a:rPr lang="en-GB" sz="1200" dirty="0" smtClean="0">
                <a:hlinkClick r:id="rId3"/>
              </a:rPr>
              <a:t>http://fingertips.phe.org.uk/profile/national-child-measurement-programme</a:t>
            </a:r>
            <a:endParaRPr lang="en-GB" sz="1200" dirty="0"/>
          </a:p>
        </p:txBody>
      </p:sp>
      <p:sp>
        <p:nvSpPr>
          <p:cNvPr id="9" name="TextBox 8"/>
          <p:cNvSpPr txBox="1"/>
          <p:nvPr/>
        </p:nvSpPr>
        <p:spPr>
          <a:xfrm>
            <a:off x="0" y="6047710"/>
            <a:ext cx="3059832" cy="261610"/>
          </a:xfrm>
          <a:prstGeom prst="rect">
            <a:avLst/>
          </a:prstGeom>
          <a:noFill/>
        </p:spPr>
        <p:txBody>
          <a:bodyPr wrap="square" rtlCol="0">
            <a:spAutoFit/>
          </a:bodyPr>
          <a:lstStyle/>
          <a:p>
            <a:r>
              <a:rPr lang="en-GB" sz="1100" i="1" dirty="0" smtClean="0"/>
              <a:t>Screenshot of webpage</a:t>
            </a:r>
            <a:endParaRPr lang="en-GB" sz="1100" i="1" dirty="0"/>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7021" t="7759" r="28753" b="21121"/>
          <a:stretch/>
        </p:blipFill>
        <p:spPr bwMode="auto">
          <a:xfrm>
            <a:off x="1115616" y="44624"/>
            <a:ext cx="6696744" cy="60545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744" y="404664"/>
            <a:ext cx="5886208" cy="648072"/>
          </a:xfrm>
        </p:spPr>
        <p:txBody>
          <a:bodyPr/>
          <a:lstStyle/>
          <a:p>
            <a:r>
              <a:rPr lang="en-GB" dirty="0" smtClean="0">
                <a:solidFill>
                  <a:srgbClr val="00AE9E"/>
                </a:solidFill>
              </a:rPr>
              <a:t>Data sources</a:t>
            </a:r>
            <a:endParaRPr lang="en-GB" dirty="0"/>
          </a:p>
        </p:txBody>
      </p:sp>
      <p:sp>
        <p:nvSpPr>
          <p:cNvPr id="3" name="Content Placeholder 2"/>
          <p:cNvSpPr>
            <a:spLocks noGrp="1"/>
          </p:cNvSpPr>
          <p:nvPr>
            <p:ph idx="1"/>
          </p:nvPr>
        </p:nvSpPr>
        <p:spPr>
          <a:xfrm>
            <a:off x="558000" y="1412776"/>
            <a:ext cx="8028000" cy="4739679"/>
          </a:xfrm>
        </p:spPr>
        <p:txBody>
          <a:bodyPr>
            <a:normAutofit fontScale="92500" lnSpcReduction="10000"/>
          </a:bodyPr>
          <a:lstStyle/>
          <a:p>
            <a:pPr>
              <a:lnSpc>
                <a:spcPct val="120000"/>
              </a:lnSpc>
              <a:spcBef>
                <a:spcPts val="0"/>
              </a:spcBef>
            </a:pPr>
            <a:r>
              <a:rPr lang="en-GB" sz="1900" b="1" dirty="0"/>
              <a:t>Health Survey for </a:t>
            </a:r>
            <a:r>
              <a:rPr lang="en-GB" sz="1900" b="1" dirty="0" smtClean="0"/>
              <a:t>England (HSE)</a:t>
            </a:r>
            <a:endParaRPr lang="en-GB" sz="1900" b="1" dirty="0"/>
          </a:p>
          <a:p>
            <a:pPr>
              <a:lnSpc>
                <a:spcPct val="120000"/>
              </a:lnSpc>
              <a:spcBef>
                <a:spcPts val="0"/>
              </a:spcBef>
            </a:pPr>
            <a:r>
              <a:rPr lang="en-GB" sz="1700" dirty="0">
                <a:hlinkClick r:id="rId3"/>
              </a:rPr>
              <a:t>http://www.hscic.gov.uk/healthsurveyengland</a:t>
            </a:r>
            <a:endParaRPr lang="en-GB" sz="1700" dirty="0" smtClean="0"/>
          </a:p>
          <a:p>
            <a:pPr>
              <a:lnSpc>
                <a:spcPct val="120000"/>
              </a:lnSpc>
              <a:spcBef>
                <a:spcPts val="0"/>
              </a:spcBef>
            </a:pPr>
            <a:endParaRPr lang="en-GB" sz="1700" dirty="0"/>
          </a:p>
          <a:p>
            <a:pPr>
              <a:lnSpc>
                <a:spcPct val="120000"/>
              </a:lnSpc>
              <a:spcBef>
                <a:spcPts val="0"/>
              </a:spcBef>
            </a:pPr>
            <a:r>
              <a:rPr lang="en-GB" sz="1700" dirty="0" smtClean="0"/>
              <a:t>The </a:t>
            </a:r>
            <a:r>
              <a:rPr lang="en-GB" sz="1700" dirty="0"/>
              <a:t>HSE is a cross-sectional survey which samples a representative proportion of the </a:t>
            </a:r>
            <a:r>
              <a:rPr lang="en-GB" sz="1700" dirty="0" smtClean="0"/>
              <a:t>population. The next report </a:t>
            </a:r>
            <a:r>
              <a:rPr lang="en-GB" sz="1700" dirty="0"/>
              <a:t>on the HSE 2015 </a:t>
            </a:r>
            <a:r>
              <a:rPr lang="en-GB" sz="1700" dirty="0" smtClean="0"/>
              <a:t>is due to be </a:t>
            </a:r>
            <a:r>
              <a:rPr lang="en-GB" sz="1700" dirty="0"/>
              <a:t>published online in December 2016. The data should be available from the UK Data Archive in the spring following publication of the report.</a:t>
            </a:r>
          </a:p>
          <a:p>
            <a:pPr>
              <a:lnSpc>
                <a:spcPct val="120000"/>
              </a:lnSpc>
              <a:spcBef>
                <a:spcPts val="0"/>
              </a:spcBef>
            </a:pPr>
            <a:endParaRPr lang="en-GB" sz="1700" dirty="0" smtClean="0"/>
          </a:p>
          <a:p>
            <a:pPr>
              <a:lnSpc>
                <a:spcPct val="120000"/>
              </a:lnSpc>
              <a:spcBef>
                <a:spcPts val="0"/>
              </a:spcBef>
            </a:pPr>
            <a:r>
              <a:rPr lang="en-GB" sz="1900" b="1" dirty="0" smtClean="0"/>
              <a:t>National </a:t>
            </a:r>
            <a:r>
              <a:rPr lang="en-GB" sz="1900" b="1" dirty="0"/>
              <a:t>Child Measurement </a:t>
            </a:r>
            <a:r>
              <a:rPr lang="en-GB" sz="1900" b="1" dirty="0" smtClean="0"/>
              <a:t>Programme (NCMP)</a:t>
            </a:r>
            <a:endParaRPr lang="en-GB" sz="1900" b="1" dirty="0"/>
          </a:p>
          <a:p>
            <a:pPr>
              <a:lnSpc>
                <a:spcPct val="120000"/>
              </a:lnSpc>
              <a:spcBef>
                <a:spcPts val="0"/>
              </a:spcBef>
            </a:pPr>
            <a:r>
              <a:rPr lang="en-GB" sz="1700" dirty="0">
                <a:hlinkClick r:id="rId4"/>
              </a:rPr>
              <a:t>www.hscic.gov.uk/ncmp </a:t>
            </a:r>
            <a:endParaRPr lang="en-GB" sz="1700" dirty="0"/>
          </a:p>
          <a:p>
            <a:pPr>
              <a:lnSpc>
                <a:spcPct val="120000"/>
              </a:lnSpc>
              <a:spcBef>
                <a:spcPts val="0"/>
              </a:spcBef>
            </a:pPr>
            <a:endParaRPr lang="en-GB" sz="1700" dirty="0"/>
          </a:p>
          <a:p>
            <a:pPr>
              <a:lnSpc>
                <a:spcPct val="120000"/>
              </a:lnSpc>
              <a:spcBef>
                <a:spcPts val="0"/>
              </a:spcBef>
            </a:pPr>
            <a:r>
              <a:rPr lang="en-GB" sz="1700" dirty="0"/>
              <a:t>The NCMP is an annual programme that measures the height and weight of children in Reception (aged 4–5 years) and Year 6 (aged 10–11 years) in England. Although the NCMP only covers certain age groups, it includes the majority of children in those year groups. The participation rate in 2014/15 was </a:t>
            </a:r>
            <a:r>
              <a:rPr lang="en-GB" sz="1700" dirty="0" smtClean="0"/>
              <a:t>94%. The </a:t>
            </a:r>
            <a:r>
              <a:rPr lang="en-GB" sz="1700" dirty="0"/>
              <a:t>Health and Social Care Information Centre will report NCMP data for the 2015/16 school year in November 2016.</a:t>
            </a:r>
          </a:p>
          <a:p>
            <a:endParaRPr lang="en-GB" dirty="0"/>
          </a:p>
        </p:txBody>
      </p:sp>
      <p:sp>
        <p:nvSpPr>
          <p:cNvPr id="4" name="Slide Number Placeholder 3"/>
          <p:cNvSpPr>
            <a:spLocks noGrp="1"/>
          </p:cNvSpPr>
          <p:nvPr>
            <p:ph type="sldNum" sz="quarter" idx="12"/>
          </p:nvPr>
        </p:nvSpPr>
        <p:spPr/>
        <p:txBody>
          <a:bodyPr/>
          <a:lstStyle/>
          <a:p>
            <a:fld id="{E051598E-9D06-4046-8EF2-7702044C4E81}" type="slidenum">
              <a:rPr lang="en-US" smtClean="0"/>
              <a:pPr/>
              <a:t>26</a:t>
            </a:fld>
            <a:endParaRPr lang="en-US" dirty="0"/>
          </a:p>
        </p:txBody>
      </p:sp>
      <p:sp>
        <p:nvSpPr>
          <p:cNvPr id="5" name="Footer Placeholder 4"/>
          <p:cNvSpPr>
            <a:spLocks noGrp="1"/>
          </p:cNvSpPr>
          <p:nvPr>
            <p:ph type="ftr" sz="quarter" idx="3"/>
          </p:nvPr>
        </p:nvSpPr>
        <p:spPr/>
        <p:txBody>
          <a:bodyPr/>
          <a:lstStyle/>
          <a:p>
            <a:r>
              <a:rPr lang="en-GB" smtClean="0"/>
              <a:t>Patterns and trends in child obesity</a:t>
            </a:r>
            <a:endParaRPr lang="en-US" dirty="0"/>
          </a:p>
        </p:txBody>
      </p:sp>
    </p:spTree>
    <p:extLst>
      <p:ext uri="{BB962C8B-B14F-4D97-AF65-F5344CB8AC3E}">
        <p14:creationId xmlns:p14="http://schemas.microsoft.com/office/powerpoint/2010/main" val="38384117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rPr>
              <a:t>For more information:</a:t>
            </a:r>
            <a:r>
              <a:rPr lang="en-GB" dirty="0">
                <a:solidFill>
                  <a:schemeClr val="tx1"/>
                </a:solidFill>
              </a:rPr>
              <a:t/>
            </a:r>
            <a:br>
              <a:rPr lang="en-GB" dirty="0">
                <a:solidFill>
                  <a:schemeClr val="tx1"/>
                </a:solidFill>
              </a:rPr>
            </a:br>
            <a:endParaRPr lang="en-GB" dirty="0"/>
          </a:p>
        </p:txBody>
      </p:sp>
      <p:sp>
        <p:nvSpPr>
          <p:cNvPr id="3" name="Slide Number Placeholder 2"/>
          <p:cNvSpPr>
            <a:spLocks noGrp="1"/>
          </p:cNvSpPr>
          <p:nvPr>
            <p:ph type="sldNum" sz="quarter" idx="12"/>
          </p:nvPr>
        </p:nvSpPr>
        <p:spPr/>
        <p:txBody>
          <a:bodyPr/>
          <a:lstStyle/>
          <a:p>
            <a:fld id="{E051598E-9D06-4046-8EF2-7702044C4E81}" type="slidenum">
              <a:rPr lang="en-US" smtClean="0"/>
              <a:pPr/>
              <a:t>27</a:t>
            </a:fld>
            <a:endParaRPr lang="en-US" dirty="0"/>
          </a:p>
        </p:txBody>
      </p:sp>
      <p:sp>
        <p:nvSpPr>
          <p:cNvPr id="4" name="Footer Placeholder 3"/>
          <p:cNvSpPr>
            <a:spLocks noGrp="1"/>
          </p:cNvSpPr>
          <p:nvPr>
            <p:ph type="ftr" sz="quarter" idx="3"/>
          </p:nvPr>
        </p:nvSpPr>
        <p:spPr/>
        <p:txBody>
          <a:bodyPr/>
          <a:lstStyle/>
          <a:p>
            <a:r>
              <a:rPr lang="en-GB" smtClean="0"/>
              <a:t>Patterns and trends in child obesity</a:t>
            </a:r>
            <a:endParaRPr lang="en-US" dirty="0"/>
          </a:p>
        </p:txBody>
      </p:sp>
      <p:sp>
        <p:nvSpPr>
          <p:cNvPr id="7" name="Text Placeholder 1"/>
          <p:cNvSpPr txBox="1">
            <a:spLocks/>
          </p:cNvSpPr>
          <p:nvPr/>
        </p:nvSpPr>
        <p:spPr>
          <a:xfrm>
            <a:off x="558000" y="2348880"/>
            <a:ext cx="8028000" cy="2160240"/>
          </a:xfrm>
          <a:prstGeom prst="rect">
            <a:avLst/>
          </a:prstGeom>
        </p:spPr>
        <p:txBody>
          <a:bodyPr vert="horz" lIns="0" tIns="0" rIns="0" bIns="0" rtlCol="0" anchor="b">
            <a:normAutofit/>
          </a:bodyPr>
          <a:lstStyle>
            <a:lvl1pPr marL="0" indent="0" algn="l" defTabSz="914400" rtl="0" eaLnBrk="1" latinLnBrk="0" hangingPunct="1">
              <a:spcBef>
                <a:spcPts val="0"/>
              </a:spcBef>
              <a:buFont typeface="Arial" pitchFamily="34" charset="0"/>
              <a:buNone/>
              <a:defRPr sz="2000" b="0" i="0" kern="1200" baseline="0">
                <a:solidFill>
                  <a:schemeClr val="bg1"/>
                </a:solidFill>
                <a:latin typeface="Arial" pitchFamily="34" charset="0"/>
                <a:ea typeface="+mn-ea"/>
                <a:cs typeface="+mn-cs"/>
              </a:defRPr>
            </a:lvl1pPr>
            <a:lvl2pPr marL="457200" indent="0" algn="ctr" defTabSz="914400" rtl="0" eaLnBrk="1" latinLnBrk="0" hangingPunct="1">
              <a:spcBef>
                <a:spcPts val="600"/>
              </a:spcBef>
              <a:buFontTx/>
              <a:buNone/>
              <a:defRPr sz="1800" kern="1200" baseline="0">
                <a:solidFill>
                  <a:schemeClr val="tx1">
                    <a:tint val="75000"/>
                  </a:schemeClr>
                </a:solidFill>
                <a:latin typeface="Arial" pitchFamily="34" charset="0"/>
                <a:ea typeface="+mn-ea"/>
                <a:cs typeface="+mn-cs"/>
              </a:defRPr>
            </a:lvl2pPr>
            <a:lvl3pPr marL="914400" indent="0" algn="ctr" defTabSz="914400" rtl="0" eaLnBrk="1" latinLnBrk="0" hangingPunct="1">
              <a:spcBef>
                <a:spcPts val="600"/>
              </a:spcBef>
              <a:buFont typeface="Arial" pitchFamily="34" charset="0"/>
              <a:buNone/>
              <a:defRPr sz="1800" kern="1200" baseline="0">
                <a:solidFill>
                  <a:schemeClr val="tx1">
                    <a:tint val="75000"/>
                  </a:schemeClr>
                </a:solidFill>
                <a:latin typeface="Arial" pitchFamily="34" charset="0"/>
                <a:ea typeface="+mn-ea"/>
                <a:cs typeface="+mn-cs"/>
              </a:defRPr>
            </a:lvl3pPr>
            <a:lvl4pPr marL="1371600" indent="0" algn="ctr" defTabSz="914400" rtl="0" eaLnBrk="1" latinLnBrk="0" hangingPunct="1">
              <a:spcBef>
                <a:spcPts val="600"/>
              </a:spcBef>
              <a:buFont typeface="Arial" pitchFamily="34" charset="0"/>
              <a:buNone/>
              <a:defRPr sz="1600" kern="1200" baseline="0">
                <a:solidFill>
                  <a:schemeClr val="tx1">
                    <a:tint val="75000"/>
                  </a:schemeClr>
                </a:solidFill>
                <a:latin typeface="Arial" pitchFamily="34" charset="0"/>
                <a:ea typeface="+mn-ea"/>
                <a:cs typeface="+mn-cs"/>
              </a:defRPr>
            </a:lvl4pPr>
            <a:lvl5pPr marL="1828800" indent="0" algn="ctr" defTabSz="914400" rtl="0" eaLnBrk="1" latinLnBrk="0" hangingPunct="1">
              <a:spcBef>
                <a:spcPct val="20000"/>
              </a:spcBef>
              <a:buFont typeface="+mj-lt"/>
              <a:buNone/>
              <a:defRPr sz="1600" kern="1200" baseline="0">
                <a:solidFill>
                  <a:schemeClr val="tx1">
                    <a:tint val="75000"/>
                  </a:schemeClr>
                </a:solidFill>
                <a:latin typeface="Arial" pitchFamily="34" charset="0"/>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endParaRPr lang="en-GB" sz="1800" dirty="0" smtClean="0">
              <a:solidFill>
                <a:schemeClr val="tx1"/>
              </a:solidFill>
            </a:endParaRPr>
          </a:p>
          <a:p>
            <a:r>
              <a:rPr lang="en-GB" sz="2800" b="1" dirty="0" smtClean="0">
                <a:solidFill>
                  <a:schemeClr val="tx1"/>
                </a:solidFill>
              </a:rPr>
              <a:t>Web: </a:t>
            </a:r>
            <a:r>
              <a:rPr lang="en-GB" sz="2800" dirty="0" smtClean="0">
                <a:solidFill>
                  <a:schemeClr val="tx1"/>
                </a:solidFill>
                <a:hlinkClick r:id="rId3"/>
              </a:rPr>
              <a:t>www.noo.org.uk</a:t>
            </a:r>
            <a:endParaRPr lang="en-GB" sz="2800" dirty="0" smtClean="0">
              <a:solidFill>
                <a:schemeClr val="tx1"/>
              </a:solidFill>
            </a:endParaRPr>
          </a:p>
          <a:p>
            <a:endParaRPr lang="en-GB" sz="1000" dirty="0" smtClean="0">
              <a:solidFill>
                <a:schemeClr val="tx1"/>
              </a:solidFill>
            </a:endParaRPr>
          </a:p>
          <a:p>
            <a:r>
              <a:rPr lang="en-GB" sz="2800" b="1" dirty="0" smtClean="0">
                <a:solidFill>
                  <a:schemeClr val="tx1"/>
                </a:solidFill>
              </a:rPr>
              <a:t>Email: </a:t>
            </a:r>
            <a:r>
              <a:rPr lang="en-GB" sz="2800" dirty="0" smtClean="0">
                <a:solidFill>
                  <a:schemeClr val="tx1"/>
                </a:solidFill>
                <a:hlinkClick r:id="rId4"/>
              </a:rPr>
              <a:t>ncmp@phe.gov.uk</a:t>
            </a:r>
            <a:endParaRPr lang="en-GB" sz="2800" dirty="0" smtClean="0">
              <a:solidFill>
                <a:schemeClr val="tx1"/>
              </a:solidFill>
            </a:endParaRPr>
          </a:p>
          <a:p>
            <a:endParaRPr lang="en-GB" sz="1000" dirty="0" smtClean="0">
              <a:solidFill>
                <a:schemeClr val="tx1"/>
              </a:solidFill>
            </a:endParaRPr>
          </a:p>
          <a:p>
            <a:r>
              <a:rPr lang="en-GB" sz="2800" b="1" dirty="0" smtClean="0">
                <a:solidFill>
                  <a:schemeClr val="tx1"/>
                </a:solidFill>
              </a:rPr>
              <a:t>Twitter: </a:t>
            </a:r>
            <a:r>
              <a:rPr lang="en-GB" sz="2800" dirty="0" smtClean="0">
                <a:solidFill>
                  <a:schemeClr val="tx1"/>
                </a:solidFill>
                <a:hlinkClick r:id="rId5"/>
              </a:rPr>
              <a:t>@</a:t>
            </a:r>
            <a:r>
              <a:rPr lang="en-GB" sz="2800" dirty="0" err="1" smtClean="0">
                <a:solidFill>
                  <a:schemeClr val="tx1"/>
                </a:solidFill>
                <a:hlinkClick r:id="rId5"/>
              </a:rPr>
              <a:t>PHE_Obesity</a:t>
            </a:r>
            <a:endParaRPr lang="en-GB" sz="2800" dirty="0" smtClean="0">
              <a:solidFill>
                <a:schemeClr val="tx1"/>
              </a:solidFill>
            </a:endParaRPr>
          </a:p>
          <a:p>
            <a:endParaRPr lang="en-GB" dirty="0" smtClean="0">
              <a:solidFill>
                <a:schemeClr val="tx1"/>
              </a:solidFill>
            </a:endParaRPr>
          </a:p>
        </p:txBody>
      </p:sp>
    </p:spTree>
    <p:extLst>
      <p:ext uri="{BB962C8B-B14F-4D97-AF65-F5344CB8AC3E}">
        <p14:creationId xmlns:p14="http://schemas.microsoft.com/office/powerpoint/2010/main" val="34701639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E051598E-9D06-4046-8EF2-7702044C4E81}" type="slidenum">
              <a:rPr lang="en-US" smtClean="0">
                <a:solidFill>
                  <a:prstClr val="white"/>
                </a:solidFill>
              </a:rPr>
              <a:pPr/>
              <a:t>28</a:t>
            </a:fld>
            <a:endParaRPr lang="en-US" dirty="0">
              <a:solidFill>
                <a:prstClr val="white"/>
              </a:solidFill>
            </a:endParaRPr>
          </a:p>
        </p:txBody>
      </p:sp>
      <p:sp>
        <p:nvSpPr>
          <p:cNvPr id="3" name="Footer Placeholder 2"/>
          <p:cNvSpPr>
            <a:spLocks noGrp="1"/>
          </p:cNvSpPr>
          <p:nvPr>
            <p:ph type="ftr" sz="quarter" idx="3"/>
          </p:nvPr>
        </p:nvSpPr>
        <p:spPr/>
        <p:txBody>
          <a:bodyPr/>
          <a:lstStyle/>
          <a:p>
            <a:r>
              <a:rPr lang="en-GB" smtClean="0">
                <a:solidFill>
                  <a:prstClr val="white"/>
                </a:solidFill>
              </a:rPr>
              <a:t>Patterns and trends in child obesity</a:t>
            </a:r>
            <a:endParaRPr lang="en-US" dirty="0">
              <a:solidFill>
                <a:prstClr val="white"/>
              </a:solidFill>
            </a:endParaRPr>
          </a:p>
        </p:txBody>
      </p:sp>
      <p:sp>
        <p:nvSpPr>
          <p:cNvPr id="5" name="Rectangle 2"/>
          <p:cNvSpPr>
            <a:spLocks noChangeArrowheads="1"/>
          </p:cNvSpPr>
          <p:nvPr/>
        </p:nvSpPr>
        <p:spPr bwMode="auto">
          <a:xfrm>
            <a:off x="261352" y="125084"/>
            <a:ext cx="8372168"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tabLst>
                <a:tab pos="6030913" algn="l"/>
              </a:tabLst>
            </a:pPr>
            <a:r>
              <a:rPr lang="en-GB" sz="2400" dirty="0" smtClean="0">
                <a:solidFill>
                  <a:srgbClr val="98002E"/>
                </a:solidFill>
                <a:ea typeface="Times New Roman" pitchFamily="18" charset="0"/>
                <a:cs typeface="Times New Roman" pitchFamily="18" charset="0"/>
              </a:rPr>
              <a:t>A</a:t>
            </a:r>
            <a:r>
              <a:rPr lang="en-GB" sz="2400" dirty="0" smtClean="0" bmk="">
                <a:solidFill>
                  <a:srgbClr val="98002E"/>
                </a:solidFill>
                <a:ea typeface="Times New Roman" pitchFamily="18" charset="0"/>
                <a:cs typeface="Times New Roman" pitchFamily="18" charset="0"/>
              </a:rPr>
              <a:t>bout Public Health England</a:t>
            </a:r>
            <a:endParaRPr lang="en-GB" sz="900" dirty="0" smtClean="0">
              <a:solidFill>
                <a:prstClr val="black"/>
              </a:solidFill>
              <a:cs typeface="Arial" pitchFamily="34" charset="0"/>
            </a:endParaRPr>
          </a:p>
          <a:p>
            <a:pPr eaLnBrk="0" fontAlgn="base" hangingPunct="0">
              <a:spcBef>
                <a:spcPct val="0"/>
              </a:spcBef>
              <a:spcAft>
                <a:spcPct val="0"/>
              </a:spcAft>
              <a:tabLst>
                <a:tab pos="6030913" algn="l"/>
              </a:tabLst>
            </a:pPr>
            <a:endParaRPr lang="en-GB" sz="1200" dirty="0" smtClean="0">
              <a:solidFill>
                <a:prstClr val="black"/>
              </a:solidFill>
              <a:ea typeface="Times New Roman" pitchFamily="18" charset="0"/>
              <a:cs typeface="Times New Roman" pitchFamily="18" charset="0"/>
            </a:endParaRPr>
          </a:p>
          <a:p>
            <a:pPr eaLnBrk="0" fontAlgn="base" hangingPunct="0">
              <a:spcBef>
                <a:spcPct val="0"/>
              </a:spcBef>
              <a:spcAft>
                <a:spcPct val="0"/>
              </a:spcAft>
              <a:tabLst>
                <a:tab pos="6030913" algn="l"/>
              </a:tabLst>
            </a:pPr>
            <a:r>
              <a:rPr lang="en-GB" sz="1200" dirty="0" smtClean="0">
                <a:solidFill>
                  <a:prstClr val="black"/>
                </a:solidFill>
                <a:ea typeface="Times New Roman" pitchFamily="18" charset="0"/>
                <a:cs typeface="Times New Roman" pitchFamily="18" charset="0"/>
              </a:rPr>
              <a:t>Public Health England exists to protect and improve the nation's health and wellbeing, and reduce health inequalities. It does this through world-class science, knowledge and intelligence, advocacy, partnerships and the delivery of specialist public health services. PHE is an operationally autonomous executive agency of the Department of Health.</a:t>
            </a:r>
            <a:endParaRPr lang="en-GB" sz="900" dirty="0" smtClean="0">
              <a:solidFill>
                <a:prstClr val="black"/>
              </a:solidFill>
              <a:cs typeface="Arial" pitchFamily="34" charset="0"/>
            </a:endParaRPr>
          </a:p>
          <a:p>
            <a:pPr eaLnBrk="0" fontAlgn="base" hangingPunct="0">
              <a:spcBef>
                <a:spcPct val="0"/>
              </a:spcBef>
              <a:spcAft>
                <a:spcPct val="0"/>
              </a:spcAft>
              <a:tabLst>
                <a:tab pos="6030913" algn="l"/>
              </a:tabLst>
            </a:pPr>
            <a:endParaRPr lang="en-GB" sz="1200" dirty="0" smtClean="0">
              <a:solidFill>
                <a:prstClr val="black"/>
              </a:solidFill>
              <a:ea typeface="Times New Roman" pitchFamily="18" charset="0"/>
              <a:cs typeface="Times New Roman" pitchFamily="18" charset="0"/>
            </a:endParaRPr>
          </a:p>
          <a:p>
            <a:pPr eaLnBrk="0" fontAlgn="base" hangingPunct="0">
              <a:spcBef>
                <a:spcPct val="0"/>
              </a:spcBef>
              <a:spcAft>
                <a:spcPct val="0"/>
              </a:spcAft>
              <a:tabLst>
                <a:tab pos="6030913" algn="l"/>
              </a:tabLst>
            </a:pPr>
            <a:endParaRPr lang="en-GB" sz="1200" dirty="0">
              <a:solidFill>
                <a:prstClr val="black"/>
              </a:solidFill>
              <a:ea typeface="Times New Roman" pitchFamily="18" charset="0"/>
              <a:cs typeface="Times New Roman" pitchFamily="18" charset="0"/>
            </a:endParaRPr>
          </a:p>
          <a:p>
            <a:pPr eaLnBrk="0" fontAlgn="base" hangingPunct="0">
              <a:spcBef>
                <a:spcPct val="0"/>
              </a:spcBef>
              <a:spcAft>
                <a:spcPct val="0"/>
              </a:spcAft>
              <a:tabLst>
                <a:tab pos="6030913" algn="l"/>
              </a:tabLst>
            </a:pPr>
            <a:endParaRPr lang="en-GB" sz="1200" dirty="0" smtClean="0">
              <a:solidFill>
                <a:prstClr val="black"/>
              </a:solidFill>
              <a:ea typeface="Times New Roman" pitchFamily="18" charset="0"/>
              <a:cs typeface="Times New Roman" pitchFamily="18" charset="0"/>
            </a:endParaRPr>
          </a:p>
          <a:p>
            <a:pPr eaLnBrk="0" fontAlgn="base" hangingPunct="0">
              <a:spcBef>
                <a:spcPct val="0"/>
              </a:spcBef>
              <a:spcAft>
                <a:spcPct val="0"/>
              </a:spcAft>
              <a:tabLst>
                <a:tab pos="6030913" algn="l"/>
              </a:tabLst>
            </a:pPr>
            <a:endParaRPr lang="en-GB" sz="1200" dirty="0">
              <a:solidFill>
                <a:prstClr val="black"/>
              </a:solidFill>
              <a:ea typeface="Times New Roman" pitchFamily="18" charset="0"/>
              <a:cs typeface="Times New Roman" pitchFamily="18" charset="0"/>
            </a:endParaRPr>
          </a:p>
          <a:p>
            <a:pPr eaLnBrk="0" fontAlgn="base" hangingPunct="0">
              <a:spcBef>
                <a:spcPct val="0"/>
              </a:spcBef>
              <a:spcAft>
                <a:spcPct val="0"/>
              </a:spcAft>
              <a:tabLst>
                <a:tab pos="6030913" algn="l"/>
              </a:tabLst>
            </a:pPr>
            <a:endParaRPr lang="en-GB" sz="1200" dirty="0" smtClean="0">
              <a:solidFill>
                <a:prstClr val="black"/>
              </a:solidFill>
              <a:ea typeface="Times New Roman" pitchFamily="18" charset="0"/>
              <a:cs typeface="Times New Roman" pitchFamily="18" charset="0"/>
            </a:endParaRPr>
          </a:p>
          <a:p>
            <a:pPr eaLnBrk="0" fontAlgn="base" hangingPunct="0">
              <a:spcBef>
                <a:spcPct val="0"/>
              </a:spcBef>
              <a:spcAft>
                <a:spcPct val="0"/>
              </a:spcAft>
              <a:tabLst>
                <a:tab pos="6030913" algn="l"/>
              </a:tabLst>
            </a:pPr>
            <a:r>
              <a:rPr lang="en-GB" sz="1200" dirty="0" smtClean="0">
                <a:solidFill>
                  <a:prstClr val="black"/>
                </a:solidFill>
                <a:ea typeface="Times New Roman" pitchFamily="18" charset="0"/>
                <a:cs typeface="Times New Roman" pitchFamily="18" charset="0"/>
              </a:rPr>
              <a:t>Public Health England</a:t>
            </a:r>
            <a:br>
              <a:rPr lang="en-GB" sz="1200" dirty="0" smtClean="0">
                <a:solidFill>
                  <a:prstClr val="black"/>
                </a:solidFill>
                <a:ea typeface="Times New Roman" pitchFamily="18" charset="0"/>
                <a:cs typeface="Times New Roman" pitchFamily="18" charset="0"/>
              </a:rPr>
            </a:br>
            <a:r>
              <a:rPr lang="en-GB" sz="1200" dirty="0" smtClean="0">
                <a:solidFill>
                  <a:prstClr val="black"/>
                </a:solidFill>
                <a:ea typeface="Times New Roman" pitchFamily="18" charset="0"/>
                <a:cs typeface="Times New Roman" pitchFamily="18" charset="0"/>
              </a:rPr>
              <a:t>Wellington House </a:t>
            </a:r>
            <a:endParaRPr lang="en-GB" sz="900" dirty="0" smtClean="0">
              <a:solidFill>
                <a:prstClr val="black"/>
              </a:solidFill>
              <a:cs typeface="Arial" pitchFamily="34" charset="0"/>
            </a:endParaRPr>
          </a:p>
          <a:p>
            <a:pPr eaLnBrk="0" fontAlgn="base" hangingPunct="0">
              <a:spcBef>
                <a:spcPct val="0"/>
              </a:spcBef>
              <a:spcAft>
                <a:spcPct val="0"/>
              </a:spcAft>
              <a:tabLst>
                <a:tab pos="6030913" algn="l"/>
              </a:tabLst>
            </a:pPr>
            <a:r>
              <a:rPr lang="en-GB" sz="1200" dirty="0" smtClean="0">
                <a:solidFill>
                  <a:prstClr val="black"/>
                </a:solidFill>
                <a:ea typeface="Times New Roman" pitchFamily="18" charset="0"/>
                <a:cs typeface="Times New Roman" pitchFamily="18" charset="0"/>
              </a:rPr>
              <a:t>133-155 Waterloo Road</a:t>
            </a:r>
            <a:br>
              <a:rPr lang="en-GB" sz="1200" dirty="0" smtClean="0">
                <a:solidFill>
                  <a:prstClr val="black"/>
                </a:solidFill>
                <a:ea typeface="Times New Roman" pitchFamily="18" charset="0"/>
                <a:cs typeface="Times New Roman" pitchFamily="18" charset="0"/>
              </a:rPr>
            </a:br>
            <a:r>
              <a:rPr lang="en-GB" sz="1200" dirty="0" smtClean="0">
                <a:solidFill>
                  <a:prstClr val="black"/>
                </a:solidFill>
                <a:ea typeface="Times New Roman" pitchFamily="18" charset="0"/>
                <a:cs typeface="Times New Roman" pitchFamily="18" charset="0"/>
              </a:rPr>
              <a:t>London SE1 8UG</a:t>
            </a:r>
            <a:br>
              <a:rPr lang="en-GB" sz="1200" dirty="0" smtClean="0">
                <a:solidFill>
                  <a:prstClr val="black"/>
                </a:solidFill>
                <a:ea typeface="Times New Roman" pitchFamily="18" charset="0"/>
                <a:cs typeface="Times New Roman" pitchFamily="18" charset="0"/>
              </a:rPr>
            </a:br>
            <a:r>
              <a:rPr lang="en-GB" sz="1200" dirty="0" smtClean="0">
                <a:solidFill>
                  <a:prstClr val="black"/>
                </a:solidFill>
                <a:ea typeface="Times New Roman" pitchFamily="18" charset="0"/>
                <a:cs typeface="Times New Roman" pitchFamily="18" charset="0"/>
              </a:rPr>
              <a:t>Tel: 020 7654 8000</a:t>
            </a:r>
            <a:br>
              <a:rPr lang="en-GB" sz="1200" dirty="0" smtClean="0">
                <a:solidFill>
                  <a:prstClr val="black"/>
                </a:solidFill>
                <a:ea typeface="Times New Roman" pitchFamily="18" charset="0"/>
                <a:cs typeface="Times New Roman" pitchFamily="18" charset="0"/>
              </a:rPr>
            </a:br>
            <a:r>
              <a:rPr lang="en-GB" sz="1200" dirty="0" smtClean="0">
                <a:solidFill>
                  <a:srgbClr val="98002E"/>
                </a:solidFill>
                <a:ea typeface="Times New Roman" pitchFamily="18" charset="0"/>
                <a:cs typeface="Times New Roman" pitchFamily="18" charset="0"/>
                <a:hlinkClick r:id="rId3"/>
              </a:rPr>
              <a:t>www.gov.uk/phe</a:t>
            </a:r>
            <a:r>
              <a:rPr lang="en-GB" sz="1200" dirty="0" smtClean="0">
                <a:solidFill>
                  <a:srgbClr val="98002E"/>
                </a:solidFill>
                <a:ea typeface="Times New Roman" pitchFamily="18" charset="0"/>
                <a:cs typeface="Times New Roman" pitchFamily="18" charset="0"/>
              </a:rPr>
              <a:t> </a:t>
            </a:r>
            <a:br>
              <a:rPr lang="en-GB" sz="1200" dirty="0" smtClean="0">
                <a:solidFill>
                  <a:srgbClr val="98002E"/>
                </a:solidFill>
                <a:ea typeface="Times New Roman" pitchFamily="18" charset="0"/>
                <a:cs typeface="Times New Roman" pitchFamily="18" charset="0"/>
              </a:rPr>
            </a:br>
            <a:r>
              <a:rPr lang="en-GB" sz="1200" dirty="0" smtClean="0">
                <a:solidFill>
                  <a:srgbClr val="98002E"/>
                </a:solidFill>
                <a:ea typeface="Times New Roman" pitchFamily="18" charset="0"/>
                <a:cs typeface="Times New Roman" pitchFamily="18" charset="0"/>
              </a:rPr>
              <a:t>Twitter: </a:t>
            </a:r>
            <a:r>
              <a:rPr lang="en-GB" sz="1200" dirty="0" smtClean="0">
                <a:solidFill>
                  <a:srgbClr val="98002E"/>
                </a:solidFill>
                <a:ea typeface="Times New Roman" pitchFamily="18" charset="0"/>
                <a:cs typeface="Times New Roman" pitchFamily="18" charset="0"/>
                <a:hlinkClick r:id="rId4"/>
              </a:rPr>
              <a:t>@</a:t>
            </a:r>
            <a:r>
              <a:rPr lang="en-GB" sz="1200" dirty="0" err="1" smtClean="0">
                <a:solidFill>
                  <a:srgbClr val="98002E"/>
                </a:solidFill>
                <a:ea typeface="Times New Roman" pitchFamily="18" charset="0"/>
                <a:cs typeface="Times New Roman" pitchFamily="18" charset="0"/>
                <a:hlinkClick r:id="rId4"/>
              </a:rPr>
              <a:t>PHE_uk</a:t>
            </a:r>
            <a:endParaRPr lang="en-GB" sz="900" dirty="0" smtClean="0">
              <a:solidFill>
                <a:prstClr val="black"/>
              </a:solidFill>
              <a:cs typeface="Arial" pitchFamily="34" charset="0"/>
            </a:endParaRPr>
          </a:p>
          <a:p>
            <a:pPr eaLnBrk="0" fontAlgn="base" hangingPunct="0">
              <a:spcBef>
                <a:spcPct val="0"/>
              </a:spcBef>
              <a:spcAft>
                <a:spcPct val="0"/>
              </a:spcAft>
              <a:tabLst>
                <a:tab pos="6030913" algn="l"/>
              </a:tabLst>
            </a:pPr>
            <a:r>
              <a:rPr lang="en-GB" sz="1200" dirty="0" smtClean="0">
                <a:solidFill>
                  <a:prstClr val="black"/>
                </a:solidFill>
                <a:ea typeface="Times New Roman" pitchFamily="18" charset="0"/>
                <a:cs typeface="Times New Roman" pitchFamily="18" charset="0"/>
              </a:rPr>
              <a:t>Facebook: </a:t>
            </a:r>
            <a:r>
              <a:rPr lang="en-GB" sz="1200" dirty="0" smtClean="0">
                <a:solidFill>
                  <a:prstClr val="black"/>
                </a:solidFill>
                <a:ea typeface="Times New Roman" pitchFamily="18" charset="0"/>
                <a:cs typeface="Times New Roman" pitchFamily="18" charset="0"/>
                <a:hlinkClick r:id="rId5"/>
              </a:rPr>
              <a:t>www.facebook.com/PublicHealthEngland</a:t>
            </a:r>
            <a:r>
              <a:rPr lang="en-GB" sz="1200" dirty="0" smtClean="0">
                <a:solidFill>
                  <a:prstClr val="black"/>
                </a:solidFill>
                <a:ea typeface="Times New Roman" pitchFamily="18" charset="0"/>
                <a:cs typeface="Times New Roman" pitchFamily="18" charset="0"/>
              </a:rPr>
              <a:t> </a:t>
            </a:r>
            <a:endParaRPr lang="en-GB" sz="900" dirty="0" smtClean="0">
              <a:solidFill>
                <a:prstClr val="black"/>
              </a:solidFill>
              <a:cs typeface="Arial" pitchFamily="34" charset="0"/>
            </a:endParaRPr>
          </a:p>
          <a:p>
            <a:pPr eaLnBrk="0" fontAlgn="base" hangingPunct="0">
              <a:spcBef>
                <a:spcPct val="0"/>
              </a:spcBef>
              <a:spcAft>
                <a:spcPct val="0"/>
              </a:spcAft>
              <a:tabLst>
                <a:tab pos="6030913" algn="l"/>
              </a:tabLst>
            </a:pPr>
            <a:endParaRPr lang="en-GB" sz="900" dirty="0" smtClean="0">
              <a:solidFill>
                <a:prstClr val="black"/>
              </a:solidFill>
              <a:cs typeface="Arial" pitchFamily="34" charset="0"/>
            </a:endParaRPr>
          </a:p>
          <a:p>
            <a:pPr eaLnBrk="0" fontAlgn="base" hangingPunct="0">
              <a:spcBef>
                <a:spcPct val="0"/>
              </a:spcBef>
              <a:spcAft>
                <a:spcPct val="0"/>
              </a:spcAft>
              <a:tabLst>
                <a:tab pos="6030913" algn="l"/>
              </a:tabLst>
            </a:pPr>
            <a:r>
              <a:rPr lang="en-GB" sz="1200" dirty="0" smtClean="0">
                <a:solidFill>
                  <a:prstClr val="black"/>
                </a:solidFill>
                <a:ea typeface="Times New Roman" pitchFamily="18" charset="0"/>
                <a:cs typeface="Times New Roman" pitchFamily="18" charset="0"/>
              </a:rPr>
              <a:t>© Crown copyright 2016</a:t>
            </a:r>
            <a:br>
              <a:rPr lang="en-GB" sz="1200" dirty="0" smtClean="0">
                <a:solidFill>
                  <a:prstClr val="black"/>
                </a:solidFill>
                <a:ea typeface="Times New Roman" pitchFamily="18" charset="0"/>
                <a:cs typeface="Times New Roman" pitchFamily="18" charset="0"/>
              </a:rPr>
            </a:br>
            <a:r>
              <a:rPr lang="en-GB" sz="1200" dirty="0" smtClean="0">
                <a:solidFill>
                  <a:prstClr val="black"/>
                </a:solidFill>
                <a:ea typeface="Times New Roman" pitchFamily="18" charset="0"/>
                <a:cs typeface="Times New Roman" pitchFamily="18" charset="0"/>
              </a:rPr>
              <a:t>You may re-use this information (excluding logos) free of charge in any format or medium, under the terms of the Open Government Licence v3.0. To view this licence, visit </a:t>
            </a:r>
            <a:r>
              <a:rPr lang="en-GB" sz="1200" u="sng" dirty="0">
                <a:solidFill>
                  <a:prstClr val="black"/>
                </a:solidFill>
                <a:ea typeface="Times New Roman" pitchFamily="18" charset="0"/>
                <a:cs typeface="Times New Roman" pitchFamily="18" charset="0"/>
              </a:rPr>
              <a:t>https://www.nationalarchives.gov.uk/doc/open-government-licence/version/3/ </a:t>
            </a:r>
            <a:r>
              <a:rPr lang="en-GB" sz="1200" dirty="0" smtClean="0">
                <a:solidFill>
                  <a:prstClr val="black"/>
                </a:solidFill>
                <a:ea typeface="Times New Roman" pitchFamily="18" charset="0"/>
                <a:cs typeface="Times New Roman" pitchFamily="18" charset="0"/>
              </a:rPr>
              <a:t>or email </a:t>
            </a:r>
            <a:r>
              <a:rPr lang="en-GB" sz="1200" dirty="0" smtClean="0">
                <a:solidFill>
                  <a:prstClr val="black"/>
                </a:solidFill>
                <a:ea typeface="Times New Roman" pitchFamily="18" charset="0"/>
                <a:cs typeface="Times New Roman" pitchFamily="18" charset="0"/>
                <a:hlinkClick r:id="rId6"/>
              </a:rPr>
              <a:t>psi@nationalarchives.gsi.gov.uk</a:t>
            </a:r>
            <a:r>
              <a:rPr lang="en-GB" sz="1200" dirty="0" smtClean="0">
                <a:solidFill>
                  <a:prstClr val="black"/>
                </a:solidFill>
                <a:ea typeface="Times New Roman" pitchFamily="18" charset="0"/>
                <a:cs typeface="Times New Roman" pitchFamily="18" charset="0"/>
              </a:rPr>
              <a:t>. Where we have identified any third party copyright information you will need to obtain permission from the copyright holders concerned.  </a:t>
            </a:r>
          </a:p>
          <a:p>
            <a:pPr eaLnBrk="0" fontAlgn="base" hangingPunct="0">
              <a:spcBef>
                <a:spcPct val="0"/>
              </a:spcBef>
              <a:spcAft>
                <a:spcPct val="0"/>
              </a:spcAft>
              <a:tabLst>
                <a:tab pos="6030913" algn="l"/>
              </a:tabLst>
            </a:pPr>
            <a:endParaRPr lang="en-GB" sz="900" dirty="0" smtClean="0">
              <a:solidFill>
                <a:prstClr val="black"/>
              </a:solidFill>
              <a:cs typeface="Arial" pitchFamily="34" charset="0"/>
            </a:endParaRPr>
          </a:p>
          <a:p>
            <a:pPr eaLnBrk="0" fontAlgn="base" hangingPunct="0">
              <a:spcBef>
                <a:spcPct val="0"/>
              </a:spcBef>
              <a:spcAft>
                <a:spcPct val="0"/>
              </a:spcAft>
              <a:tabLst>
                <a:tab pos="6030913" algn="l"/>
              </a:tabLst>
            </a:pPr>
            <a:r>
              <a:rPr lang="en-GB" sz="1200" dirty="0" smtClean="0">
                <a:solidFill>
                  <a:prstClr val="black"/>
                </a:solidFill>
                <a:ea typeface="Times New Roman" pitchFamily="18" charset="0"/>
                <a:cs typeface="Times New Roman" pitchFamily="18" charset="0"/>
              </a:rPr>
              <a:t>Published </a:t>
            </a:r>
            <a:r>
              <a:rPr lang="en-GB" sz="1200" dirty="0" smtClean="0" bmk="Text18">
                <a:solidFill>
                  <a:prstClr val="black"/>
                </a:solidFill>
                <a:ea typeface="Times New Roman" pitchFamily="18" charset="0"/>
                <a:cs typeface="Times New Roman" pitchFamily="18" charset="0"/>
              </a:rPr>
              <a:t>January 2016</a:t>
            </a:r>
            <a:r>
              <a:rPr lang="en-GB" sz="1200" dirty="0" smtClean="0">
                <a:solidFill>
                  <a:prstClr val="black"/>
                </a:solidFill>
                <a:ea typeface="Times New Roman" pitchFamily="18" charset="0"/>
                <a:cs typeface="Times New Roman" pitchFamily="18" charset="0"/>
              </a:rPr>
              <a:t/>
            </a:r>
            <a:br>
              <a:rPr lang="en-GB" sz="1200" dirty="0" smtClean="0">
                <a:solidFill>
                  <a:prstClr val="black"/>
                </a:solidFill>
                <a:ea typeface="Times New Roman" pitchFamily="18" charset="0"/>
                <a:cs typeface="Times New Roman" pitchFamily="18" charset="0"/>
              </a:rPr>
            </a:br>
            <a:r>
              <a:rPr lang="en-GB" sz="1200" dirty="0" smtClean="0">
                <a:solidFill>
                  <a:prstClr val="black"/>
                </a:solidFill>
                <a:ea typeface="Times New Roman" pitchFamily="18" charset="0"/>
                <a:cs typeface="Times New Roman" pitchFamily="18" charset="0"/>
              </a:rPr>
              <a:t>PHE publications gateway number: 2015591</a:t>
            </a:r>
            <a:endParaRPr lang="en-GB" sz="900" dirty="0" smtClean="0">
              <a:solidFill>
                <a:prstClr val="black"/>
              </a:solidFill>
              <a:cs typeface="Arial" pitchFamily="34" charset="0"/>
            </a:endParaRPr>
          </a:p>
        </p:txBody>
      </p:sp>
      <p:pic>
        <p:nvPicPr>
          <p:cNvPr id="6" name="Picture 1" descr="Corporate_member_logo_339"/>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1520" y="5430292"/>
            <a:ext cx="898526" cy="73501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p:cNvSpPr>
            <a:spLocks noChangeArrowheads="1"/>
          </p:cNvSpPr>
          <p:nvPr/>
        </p:nvSpPr>
        <p:spPr bwMode="auto">
          <a:xfrm>
            <a:off x="0" y="-119732"/>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r>
              <a:rPr lang="en-GB" sz="1200" smtClean="0">
                <a:solidFill>
                  <a:prstClr val="black"/>
                </a:solidFill>
                <a:ea typeface="Times New Roman" pitchFamily="18" charset="0"/>
                <a:cs typeface="Arial" pitchFamily="34" charset="0"/>
              </a:rPr>
              <a:t/>
            </a:r>
            <a:br>
              <a:rPr lang="en-GB" sz="1200" smtClean="0">
                <a:solidFill>
                  <a:prstClr val="black"/>
                </a:solidFill>
                <a:ea typeface="Times New Roman" pitchFamily="18" charset="0"/>
                <a:cs typeface="Arial" pitchFamily="34" charset="0"/>
              </a:rPr>
            </a:br>
            <a:endParaRPr lang="en-GB" smtClean="0">
              <a:solidFill>
                <a:prstClr val="black"/>
              </a:solidFill>
              <a:cs typeface="Arial" pitchFamily="34" charset="0"/>
            </a:endParaRPr>
          </a:p>
        </p:txBody>
      </p:sp>
    </p:spTree>
    <p:extLst>
      <p:ext uri="{BB962C8B-B14F-4D97-AF65-F5344CB8AC3E}">
        <p14:creationId xmlns:p14="http://schemas.microsoft.com/office/powerpoint/2010/main" val="32311895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Public Health England">
      <a:dk1>
        <a:sysClr val="windowText" lastClr="000000"/>
      </a:dk1>
      <a:lt1>
        <a:sysClr val="window" lastClr="FFFFFF"/>
      </a:lt1>
      <a:dk2>
        <a:srgbClr val="009966"/>
      </a:dk2>
      <a:lt2>
        <a:srgbClr val="98002E"/>
      </a:lt2>
      <a:accent1>
        <a:srgbClr val="11175E"/>
      </a:accent1>
      <a:accent2>
        <a:srgbClr val="D8B5A3"/>
      </a:accent2>
      <a:accent3>
        <a:srgbClr val="F9A25E"/>
      </a:accent3>
      <a:accent4>
        <a:srgbClr val="EEB111"/>
      </a:accent4>
      <a:accent5>
        <a:srgbClr val="00B274"/>
      </a:accent5>
      <a:accent6>
        <a:srgbClr val="A7A9AC"/>
      </a:accent6>
      <a:hlink>
        <a:srgbClr val="000000"/>
      </a:hlink>
      <a:folHlink>
        <a:srgbClr val="00000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5644</TotalTime>
  <Words>3179</Words>
  <Application>Microsoft Office PowerPoint</Application>
  <PresentationFormat>On-screen Show (4:3)</PresentationFormat>
  <Paragraphs>304</Paragraphs>
  <Slides>28</Slides>
  <Notes>28</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Patterns and trends in child obesity</vt:lpstr>
      <vt:lpstr>Prevalence of excess weight among children National Child Measurement Programme 2014/15</vt:lpstr>
      <vt:lpstr>Prevalence of obesity among children National Child Measurement Programme 2014/15</vt:lpstr>
      <vt:lpstr>BMI status of children by age National Child Measurement Programme 2014/15</vt:lpstr>
      <vt:lpstr>Prevalence of overweight and obesity Children aged 2-10 and 11-15 years; Health Survey for England 2012-2014</vt:lpstr>
      <vt:lpstr>Trend in the prevalence of obesity Children aged 2-10 and 11-15 years; Health Survey for England 1995-2014</vt:lpstr>
      <vt:lpstr>Trend in the prevalence of excess weight Children aged 2-10 and 11-15 years; Health Survey for England 1995-2014</vt:lpstr>
      <vt:lpstr>Trend in the prevalence of obesity and excess weight  Children aged 2-15 years; Health Survey for England 1995-2014</vt:lpstr>
      <vt:lpstr>PowerPoint Presentation</vt:lpstr>
      <vt:lpstr>PowerPoint Presentation</vt:lpstr>
      <vt:lpstr>BMI distribution: Reception children National Child Measurement Programme 2014/15</vt:lpstr>
      <vt:lpstr>BMI distribution: Year 6 children National Child Measurement Programme 2014/15</vt:lpstr>
      <vt:lpstr>Obesity prevalence and deprivation National Child Measurement Programme 2014/15 – Year 6 children</vt:lpstr>
      <vt:lpstr>Obesity prevalence by deprivation decile National Child Measurement Programme 2014/15</vt:lpstr>
      <vt:lpstr>Obesity prevalence by deprivation decile  and year of measurement  National Child Measurement Programme 2006/07 to 2014/15</vt:lpstr>
      <vt:lpstr>Obesity prevalence by deprivation decile  and year of measurement  National Child Measurement Programme 2006/07 to 2014/15</vt:lpstr>
      <vt:lpstr>Obesity prevalence by ethnic group National Child Measurement Programme 2014/15</vt:lpstr>
      <vt:lpstr>Obesity prevalence by ethnic group National Child Measurement Programme 2014/15</vt:lpstr>
      <vt:lpstr>Obesity prevalence by ethnic group National Child Measurement Programme 2014/15</vt:lpstr>
      <vt:lpstr>Obesity prevalence by region National Child Measurement Programme 2014/15</vt:lpstr>
      <vt:lpstr>Obesity prevalence by region National Child Measurement Programme 2014/15</vt:lpstr>
      <vt:lpstr>Trend in obesity prevalence by region National Child Measurement Programme</vt:lpstr>
      <vt:lpstr>Trend in obesity prevalence by region National Child Measurement Programme</vt:lpstr>
      <vt:lpstr>PowerPoint Presentation</vt:lpstr>
      <vt:lpstr>PowerPoint Presentation</vt:lpstr>
      <vt:lpstr>Data sources</vt:lpstr>
      <vt:lpstr>For more information: </vt:lpstr>
      <vt:lpstr>PowerPoint Presentation</vt:lpstr>
    </vt:vector>
  </TitlesOfParts>
  <Company>Cabinet Office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Caroline Hancock</dc:creator>
  <cp:lastModifiedBy>Di Swanston</cp:lastModifiedBy>
  <cp:revision>324</cp:revision>
  <cp:lastPrinted>2016-03-03T10:22:36Z</cp:lastPrinted>
  <dcterms:created xsi:type="dcterms:W3CDTF">2012-10-10T09:02:29Z</dcterms:created>
  <dcterms:modified xsi:type="dcterms:W3CDTF">2016-03-03T12:49:35Z</dcterms:modified>
</cp:coreProperties>
</file>