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sldIdLst>
    <p:sldId id="256" r:id="rId5"/>
    <p:sldId id="257" r:id="rId6"/>
    <p:sldId id="303" r:id="rId7"/>
    <p:sldId id="305" r:id="rId8"/>
    <p:sldId id="367" r:id="rId9"/>
    <p:sldId id="281" r:id="rId10"/>
    <p:sldId id="350" r:id="rId11"/>
    <p:sldId id="369" r:id="rId12"/>
    <p:sldId id="370" r:id="rId13"/>
    <p:sldId id="381" r:id="rId14"/>
    <p:sldId id="383" r:id="rId15"/>
    <p:sldId id="382" r:id="rId16"/>
    <p:sldId id="384" r:id="rId17"/>
    <p:sldId id="374" r:id="rId18"/>
    <p:sldId id="385" r:id="rId19"/>
    <p:sldId id="362" r:id="rId20"/>
    <p:sldId id="363" r:id="rId21"/>
    <p:sldId id="364" r:id="rId22"/>
    <p:sldId id="365" r:id="rId23"/>
    <p:sldId id="366" r:id="rId24"/>
    <p:sldId id="325" r:id="rId25"/>
    <p:sldId id="304" r:id="rId26"/>
    <p:sldId id="3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6A944-0AC7-2395-1D92-A83FF9EAA070}" v="99" dt="2024-11-23T13:59:38.386"/>
    <p1510:client id="{C03A5A2E-36BE-4017-9ED6-B78512F398C5}" v="24" dt="2024-11-22T11:45:43.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0510" autoAdjust="0"/>
  </p:normalViewPr>
  <p:slideViewPr>
    <p:cSldViewPr snapToGrid="0">
      <p:cViewPr>
        <p:scale>
          <a:sx n="70" d="100"/>
          <a:sy n="70" d="100"/>
        </p:scale>
        <p:origin x="972"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F85DF7-644F-4CDB-98D7-B228ACE14CFC}"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D1091-DEC0-4A24-BEC8-2F9714C256E1}" type="slidenum">
              <a:rPr lang="en-US" smtClean="0"/>
              <a:t>‹#›</a:t>
            </a:fld>
            <a:endParaRPr lang="en-US"/>
          </a:p>
        </p:txBody>
      </p:sp>
    </p:spTree>
    <p:extLst>
      <p:ext uri="{BB962C8B-B14F-4D97-AF65-F5344CB8AC3E}">
        <p14:creationId xmlns:p14="http://schemas.microsoft.com/office/powerpoint/2010/main" val="3435460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5 and 6</a:t>
            </a:r>
          </a:p>
          <a:p>
            <a:r>
              <a:rPr lang="en-GB" dirty="0"/>
              <a:t>Week 4 – Mop up, research task and tutorials </a:t>
            </a:r>
          </a:p>
          <a:p>
            <a:endParaRPr lang="en-GB" dirty="0"/>
          </a:p>
          <a:p>
            <a:r>
              <a:rPr lang="en-GB" dirty="0"/>
              <a:t>DAYS:</a:t>
            </a:r>
          </a:p>
          <a:p>
            <a:r>
              <a:rPr lang="en-GB" dirty="0"/>
              <a:t>Week 1 – Lectures 1 and 2</a:t>
            </a:r>
          </a:p>
          <a:p>
            <a:r>
              <a:rPr lang="en-GB" dirty="0"/>
              <a:t>Week 2 – Lectures 3 and 4</a:t>
            </a:r>
          </a:p>
          <a:p>
            <a:r>
              <a:rPr lang="en-GB" dirty="0"/>
              <a:t>Week 3 – Lectures 5 and 6</a:t>
            </a:r>
          </a:p>
          <a:p>
            <a:r>
              <a:rPr lang="en-GB" dirty="0"/>
              <a:t>Week 4 </a:t>
            </a:r>
            <a:r>
              <a:rPr lang="en-GB"/>
              <a:t>– Tutorials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256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EFA5C0A-594C-41D8-BF69-F6680CC3D120}" type="slidenum">
              <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endParaRPr>
          </a:p>
        </p:txBody>
      </p:sp>
    </p:spTree>
    <p:extLst>
      <p:ext uri="{BB962C8B-B14F-4D97-AF65-F5344CB8AC3E}">
        <p14:creationId xmlns:p14="http://schemas.microsoft.com/office/powerpoint/2010/main" val="189101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83A06D-66CB-42CB-A295-BE4F74E0D1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626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Scrapbook structure- available on Moodle</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10</a:t>
            </a:fld>
            <a:endParaRPr lang="en-US"/>
          </a:p>
        </p:txBody>
      </p:sp>
    </p:spTree>
    <p:extLst>
      <p:ext uri="{BB962C8B-B14F-4D97-AF65-F5344CB8AC3E}">
        <p14:creationId xmlns:p14="http://schemas.microsoft.com/office/powerpoint/2010/main" val="4051370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Scrapbook structure- available on Moodle</a:t>
            </a:r>
            <a:endParaRPr lang="en-US" dirty="0"/>
          </a:p>
          <a:p>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12</a:t>
            </a:fld>
            <a:endParaRPr lang="en-US"/>
          </a:p>
        </p:txBody>
      </p:sp>
    </p:spTree>
    <p:extLst>
      <p:ext uri="{BB962C8B-B14F-4D97-AF65-F5344CB8AC3E}">
        <p14:creationId xmlns:p14="http://schemas.microsoft.com/office/powerpoint/2010/main" val="1820407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to include statement in work</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14</a:t>
            </a:fld>
            <a:endParaRPr lang="en-US"/>
          </a:p>
        </p:txBody>
      </p:sp>
    </p:spTree>
    <p:extLst>
      <p:ext uri="{BB962C8B-B14F-4D97-AF65-F5344CB8AC3E}">
        <p14:creationId xmlns:p14="http://schemas.microsoft.com/office/powerpoint/2010/main" val="1248380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to include statement in work</a:t>
            </a:r>
            <a:endParaRPr lang="en-US" dirty="0"/>
          </a:p>
        </p:txBody>
      </p:sp>
      <p:sp>
        <p:nvSpPr>
          <p:cNvPr id="4" name="Slide Number Placeholder 3"/>
          <p:cNvSpPr>
            <a:spLocks noGrp="1"/>
          </p:cNvSpPr>
          <p:nvPr>
            <p:ph type="sldNum" sz="quarter" idx="5"/>
          </p:nvPr>
        </p:nvSpPr>
        <p:spPr/>
        <p:txBody>
          <a:bodyPr/>
          <a:lstStyle/>
          <a:p>
            <a:fld id="{3C6D1091-DEC0-4A24-BEC8-2F9714C256E1}" type="slidenum">
              <a:rPr lang="en-US" smtClean="0"/>
              <a:t>15</a:t>
            </a:fld>
            <a:endParaRPr lang="en-US"/>
          </a:p>
        </p:txBody>
      </p:sp>
    </p:spTree>
    <p:extLst>
      <p:ext uri="{BB962C8B-B14F-4D97-AF65-F5344CB8AC3E}">
        <p14:creationId xmlns:p14="http://schemas.microsoft.com/office/powerpoint/2010/main" val="1666095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PIKLER IS A MUST</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03879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the importance of the enabling adult, their role, the importance of partnerships and how to meet the holistic needs of children and families.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45200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marking criteria includes ideas for activities, images of exploratory environments and engaging experiences, with explanations as to why they’re important for development in the first 1000 days. As well as the importance of respectful care with links to Pikler.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011476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images included etc–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523770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722741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389499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643735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797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288597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356520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21422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2890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74940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1478915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5786DD61-C805-48CF-9302-7F642FD616AB}" type="slidenum">
              <a:rPr lang="en-US" smtClean="0"/>
              <a:t>‹#›</a:t>
            </a:fld>
            <a:endParaRPr lang="en-US"/>
          </a:p>
        </p:txBody>
      </p:sp>
    </p:spTree>
    <p:extLst>
      <p:ext uri="{BB962C8B-B14F-4D97-AF65-F5344CB8AC3E}">
        <p14:creationId xmlns:p14="http://schemas.microsoft.com/office/powerpoint/2010/main" val="367787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F7771D-969D-490A-B3EC-FF4CAF357200}" type="datetimeFigureOut">
              <a:rPr lang="en-US" smtClean="0"/>
              <a:t>10/24/2025</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86DD61-C805-48CF-9302-7F642FD616AB}"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0598168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nhs.uk/pregnancy/your-pregnancy-care/your-antenatal-care/#:~:text=The%20midwife%20or%20doctor%20providing,during%20pregnancy%2C%20labour%20and%20birth" TargetMode="External"/><Relationship Id="rId2" Type="http://schemas.openxmlformats.org/officeDocument/2006/relationships/hyperlink" Target="https://viewer-ebscohost-com.ezproxy.uwtsd.ac.uk/EbscoViewerService/ebook?an=1602234&amp;callbackUrl=https%3a%2f%2fresearch.ebsco.com&amp;db=e001mww&amp;format=EB&amp;profId=ehost&amp;lpid=&amp;ppid=&amp;lang=en&amp;location=https%3a%2f%2fresearch-ebsco-com.ezproxy.uwtsd.ac.uk%2fc%2fonvpsy%2fsearch%2fdetails%2fcnto7chxbn%3fdb%3de001mww&amp;isPLink=False&amp;requestContext=&amp;profileIdentifier=onvpsy&amp;recordId=cnto7chxbn"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C3276D3-4C7F-DA8A-9A3D-07EFA236D12B}"/>
              </a:ext>
            </a:extLst>
          </p:cNvPr>
          <p:cNvSpPr>
            <a:spLocks noGrp="1"/>
          </p:cNvSpPr>
          <p:nvPr>
            <p:ph type="subTitle" idx="1"/>
          </p:nvPr>
        </p:nvSpPr>
        <p:spPr>
          <a:xfrm>
            <a:off x="1468582" y="4765820"/>
            <a:ext cx="9116291" cy="866053"/>
          </a:xfrm>
        </p:spPr>
        <p:txBody>
          <a:bodyPr>
            <a:normAutofit lnSpcReduction="10000"/>
          </a:bodyPr>
          <a:lstStyle/>
          <a:p>
            <a:r>
              <a:rPr lang="en-GB" dirty="0" err="1"/>
              <a:t>Cyflwyniad</a:t>
            </a:r>
            <a:endParaRPr lang="en-GB" dirty="0"/>
          </a:p>
          <a:p>
            <a:r>
              <a:rPr lang="en-GB" dirty="0">
                <a:solidFill>
                  <a:srgbClr val="0070C0"/>
                </a:solidFill>
              </a:rPr>
              <a:t>Introduction</a:t>
            </a:r>
            <a:endParaRPr lang="en-US" dirty="0">
              <a:solidFill>
                <a:srgbClr val="0070C0"/>
              </a:solidFill>
            </a:endParaRPr>
          </a:p>
        </p:txBody>
      </p:sp>
      <p:sp>
        <p:nvSpPr>
          <p:cNvPr id="4" name="Title 1">
            <a:extLst>
              <a:ext uri="{FF2B5EF4-FFF2-40B4-BE49-F238E27FC236}">
                <a16:creationId xmlns:a16="http://schemas.microsoft.com/office/drawing/2014/main" id="{E1BEE9DB-5B30-6AB9-D106-343A24194470}"/>
              </a:ext>
            </a:extLst>
          </p:cNvPr>
          <p:cNvSpPr>
            <a:spLocks noGrp="1"/>
          </p:cNvSpPr>
          <p:nvPr>
            <p:ph type="ctrTitle"/>
          </p:nvPr>
        </p:nvSpPr>
        <p:spPr>
          <a:xfrm>
            <a:off x="1198574" y="1024558"/>
            <a:ext cx="9794851" cy="3420586"/>
          </a:xfrm>
          <a:prstGeom prst="rect">
            <a:avLst/>
          </a:prstGeom>
        </p:spPr>
        <p:txBody>
          <a:bodyPr>
            <a:normAutofit fontScale="900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ECEY4005C:Y 1000 </a:t>
            </a:r>
            <a:r>
              <a:rPr lang="en-GB" sz="5300" b="1" dirty="0">
                <a:solidFill>
                  <a:schemeClr val="tx1"/>
                </a:solidFill>
                <a:ea typeface="+mn-ea"/>
              </a:rPr>
              <a:t>D</a:t>
            </a:r>
            <a:r>
              <a:rPr kumimoji="0" lang="en-GB" sz="53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iwrnod</a:t>
            </a:r>
            <a: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sz="5300" b="1" dirty="0">
                <a:solidFill>
                  <a:schemeClr val="tx1"/>
                </a:solidFill>
                <a:ea typeface="+mn-ea"/>
              </a:rPr>
              <a:t>C</a:t>
            </a:r>
            <a:r>
              <a:rPr kumimoji="0" lang="en-GB" sz="53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yntaf</a:t>
            </a:r>
            <a:b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53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lang="en-GB" sz="5300" b="1" dirty="0">
                <a:solidFill>
                  <a:srgbClr val="0070C0"/>
                </a:solidFill>
                <a:latin typeface="Arial" panose="020B0604020202020204" pitchFamily="34" charset="0"/>
                <a:cs typeface="Arial" panose="020B0604020202020204" pitchFamily="34" charset="0"/>
              </a:rPr>
              <a:t>ECEY4005: The First 1000 Days </a:t>
            </a:r>
            <a:br>
              <a:rPr lang="en-GB" sz="2800" b="1" dirty="0">
                <a:solidFill>
                  <a:schemeClr val="tx1"/>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endParaRPr lang="en-GB" dirty="0">
              <a:solidFill>
                <a:schemeClr val="tx1"/>
              </a:solidFill>
            </a:endParaRPr>
          </a:p>
        </p:txBody>
      </p:sp>
    </p:spTree>
    <p:extLst>
      <p:ext uri="{BB962C8B-B14F-4D97-AF65-F5344CB8AC3E}">
        <p14:creationId xmlns:p14="http://schemas.microsoft.com/office/powerpoint/2010/main" val="2577360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4F0DB799-1AA4-4923-A30A-DB9A0BA3EF6A}"/>
              </a:ext>
            </a:extLst>
          </p:cNvPr>
          <p:cNvSpPr txBox="1">
            <a:spLocks/>
          </p:cNvSpPr>
          <p:nvPr/>
        </p:nvSpPr>
        <p:spPr>
          <a:xfrm>
            <a:off x="6283037" y="410818"/>
            <a:ext cx="4752109" cy="5504377"/>
          </a:xfrm>
          <a:prstGeom prst="rect">
            <a:avLst/>
          </a:prstGeom>
        </p:spPr>
        <p:txBody>
          <a:bodyPr vert="horz" lIns="91440" tIns="45720" rIns="91440" bIns="45720" rtlCol="0" anchor="t">
            <a:noAutofit/>
          </a:bodyPr>
          <a:ls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Bef>
                <a:spcPts val="700"/>
              </a:spcBef>
              <a:buNone/>
              <a:defRPr/>
            </a:pPr>
            <a:r>
              <a:rPr lang="en-GB" altLang="en-US" sz="2800" b="1" dirty="0">
                <a:solidFill>
                  <a:srgbClr val="0070C0"/>
                </a:solidFill>
                <a:latin typeface="Arial"/>
                <a:cs typeface="Arial"/>
              </a:rPr>
              <a:t>ECEY5006 </a:t>
            </a:r>
            <a:endParaRPr lang="en-GB" altLang="en-US" sz="28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sz="2800" b="1" dirty="0">
                <a:solidFill>
                  <a:srgbClr val="0070C0"/>
                </a:solidFill>
                <a:latin typeface="Arial"/>
                <a:cs typeface="Arial"/>
              </a:rPr>
              <a:t>Introduction and Assessment</a:t>
            </a:r>
          </a:p>
          <a:p>
            <a:pPr marL="0" indent="0">
              <a:lnSpc>
                <a:spcPct val="100000"/>
              </a:lnSpc>
              <a:spcBef>
                <a:spcPts val="700"/>
              </a:spcBef>
              <a:buFont typeface="Arial" panose="020B0604020202020204" pitchFamily="34" charset="0"/>
              <a:buNone/>
              <a:defRPr/>
            </a:pPr>
            <a:endParaRPr lang="en-GB" altLang="en-US" sz="28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Module Coordinator: Natasha Morgans</a:t>
            </a:r>
          </a:p>
          <a:p>
            <a:pPr marL="0" indent="0">
              <a:lnSpc>
                <a:spcPct val="100000"/>
              </a:lnSpc>
              <a:spcBef>
                <a:spcPts val="700"/>
              </a:spcBef>
              <a:buFont typeface="Arial" panose="020B0604020202020204" pitchFamily="34" charset="0"/>
              <a:buNone/>
              <a:defRPr/>
            </a:pPr>
            <a:endParaRPr lang="en-GB" altLang="en-US" sz="2000" b="1" dirty="0">
              <a:solidFill>
                <a:srgbClr val="0070C0"/>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sz="2000" b="1" dirty="0">
                <a:solidFill>
                  <a:srgbClr val="0070C0"/>
                </a:solidFill>
                <a:latin typeface="Arial"/>
                <a:cs typeface="Arial"/>
              </a:rPr>
              <a:t>Module team: </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Glenda Tinney</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Paul Darby</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Natasha Young</a:t>
            </a:r>
          </a:p>
          <a:p>
            <a:pPr marL="0" indent="0">
              <a:lnSpc>
                <a:spcPct val="100000"/>
              </a:lnSpc>
              <a:spcBef>
                <a:spcPts val="700"/>
              </a:spcBef>
              <a:buFont typeface="Arial" panose="020B0604020202020204" pitchFamily="34" charset="0"/>
              <a:buNone/>
              <a:defRPr/>
            </a:pPr>
            <a:r>
              <a:rPr lang="en-GB" altLang="en-US" sz="2000" b="1" dirty="0">
                <a:solidFill>
                  <a:srgbClr val="0070C0"/>
                </a:solidFill>
                <a:latin typeface="Arial"/>
                <a:cs typeface="Arial"/>
              </a:rPr>
              <a:t>Lauren Thomas</a:t>
            </a:r>
          </a:p>
        </p:txBody>
      </p:sp>
      <p:sp>
        <p:nvSpPr>
          <p:cNvPr id="9" name="TextBox 8">
            <a:extLst>
              <a:ext uri="{FF2B5EF4-FFF2-40B4-BE49-F238E27FC236}">
                <a16:creationId xmlns:a16="http://schemas.microsoft.com/office/drawing/2014/main" id="{D1533FB7-D130-B245-9766-A8D20B409CA0}"/>
              </a:ext>
            </a:extLst>
          </p:cNvPr>
          <p:cNvSpPr txBox="1"/>
          <p:nvPr/>
        </p:nvSpPr>
        <p:spPr>
          <a:xfrm>
            <a:off x="969819" y="410818"/>
            <a:ext cx="4821382" cy="4603824"/>
          </a:xfrm>
          <a:prstGeom prst="rect">
            <a:avLst/>
          </a:prstGeom>
          <a:noFill/>
        </p:spPr>
        <p:txBody>
          <a:bodyPr wrap="square">
            <a:spAutoFit/>
          </a:bodyPr>
          <a:lstStyle/>
          <a:p>
            <a:pPr algn="l" rtl="0" fontAlgn="base"/>
            <a:r>
              <a:rPr lang="en-GB" sz="2800" b="1" i="0" u="none" strike="noStrike" dirty="0">
                <a:solidFill>
                  <a:srgbClr val="000000"/>
                </a:solidFill>
                <a:effectLst/>
                <a:latin typeface="Arial" panose="020B0604020202020204" pitchFamily="34" charset="0"/>
              </a:rPr>
              <a:t>ECEY5006C </a:t>
            </a:r>
            <a:r>
              <a:rPr lang="en-US" sz="2800" b="0" i="0" dirty="0">
                <a:solidFill>
                  <a:srgbClr val="000000"/>
                </a:solidFill>
                <a:effectLst/>
                <a:latin typeface="Arial" panose="020B0604020202020204" pitchFamily="34" charset="0"/>
              </a:rPr>
              <a:t>​</a:t>
            </a:r>
            <a:endParaRPr lang="en-US" sz="2800" b="0" i="0" dirty="0">
              <a:solidFill>
                <a:srgbClr val="000000"/>
              </a:solidFill>
              <a:effectLst/>
              <a:latin typeface="Segoe UI" panose="020B0502040204020203" pitchFamily="34" charset="0"/>
            </a:endParaRPr>
          </a:p>
          <a:p>
            <a:pPr algn="l" rtl="0" fontAlgn="base"/>
            <a:r>
              <a:rPr lang="en-GB" sz="2800" b="1" i="0" u="none" strike="noStrike" dirty="0" err="1">
                <a:solidFill>
                  <a:srgbClr val="000000"/>
                </a:solidFill>
                <a:effectLst/>
                <a:latin typeface="Arial" panose="020B0604020202020204" pitchFamily="34" charset="0"/>
              </a:rPr>
              <a:t>Cyflywniad</a:t>
            </a:r>
            <a:r>
              <a:rPr lang="en-GB" sz="2800" b="1" i="0" u="none" strike="noStrike" dirty="0">
                <a:solidFill>
                  <a:srgbClr val="000000"/>
                </a:solidFill>
                <a:effectLst/>
                <a:latin typeface="Arial" panose="020B0604020202020204" pitchFamily="34" charset="0"/>
              </a:rPr>
              <a:t> ac </a:t>
            </a:r>
            <a:r>
              <a:rPr lang="en-GB" sz="2800" b="1" i="0" u="none" strike="noStrike" dirty="0" err="1">
                <a:solidFill>
                  <a:srgbClr val="000000"/>
                </a:solidFill>
                <a:effectLst/>
                <a:latin typeface="Arial" panose="020B0604020202020204" pitchFamily="34" charset="0"/>
              </a:rPr>
              <a:t>Asesiad</a:t>
            </a:r>
            <a:r>
              <a:rPr lang="en-GB" sz="2800" b="0" i="0" dirty="0">
                <a:solidFill>
                  <a:srgbClr val="000000"/>
                </a:solidFill>
                <a:effectLst/>
                <a:latin typeface="Arial" panose="020B0604020202020204" pitchFamily="34" charset="0"/>
              </a:rPr>
              <a:t>​</a:t>
            </a:r>
            <a:endParaRPr lang="en-GB" sz="2800" b="0" i="0" dirty="0">
              <a:solidFill>
                <a:srgbClr val="000000"/>
              </a:solidFill>
              <a:effectLst/>
              <a:latin typeface="Segoe UI" panose="020B0502040204020203" pitchFamily="34" charset="0"/>
            </a:endParaRPr>
          </a:p>
          <a:p>
            <a:pPr algn="l" rtl="0" fontAlgn="base"/>
            <a:r>
              <a:rPr lang="en-GB" sz="2800" b="0" i="0" dirty="0">
                <a:solidFill>
                  <a:srgbClr val="000000"/>
                </a:solidFill>
                <a:effectLst/>
                <a:latin typeface="Arial" panose="020B0604020202020204" pitchFamily="34" charset="0"/>
              </a:rPr>
              <a:t>​</a:t>
            </a:r>
            <a:endParaRPr lang="en-GB" sz="2800" b="0" i="0" dirty="0">
              <a:solidFill>
                <a:srgbClr val="000000"/>
              </a:solidFill>
              <a:effectLst/>
              <a:latin typeface="Segoe UI" panose="020B0502040204020203" pitchFamily="34" charset="0"/>
            </a:endParaRPr>
          </a:p>
          <a:p>
            <a:pPr algn="l" rtl="0" fontAlgn="base"/>
            <a:r>
              <a:rPr lang="en-GB" sz="2000" b="1" i="0" u="none" strike="noStrike" dirty="0" err="1">
                <a:solidFill>
                  <a:srgbClr val="000000"/>
                </a:solidFill>
                <a:effectLst/>
                <a:latin typeface="Arial" panose="020B0604020202020204" pitchFamily="34" charset="0"/>
              </a:rPr>
              <a:t>Cydlynydd</a:t>
            </a:r>
            <a:r>
              <a:rPr lang="en-GB" sz="2000" b="1" i="0" u="none" strike="noStrike" dirty="0">
                <a:solidFill>
                  <a:srgbClr val="000000"/>
                </a:solidFill>
                <a:effectLst/>
                <a:latin typeface="Arial" panose="020B0604020202020204" pitchFamily="34" charset="0"/>
              </a:rPr>
              <a:t> y </a:t>
            </a:r>
            <a:r>
              <a:rPr lang="en-GB" sz="2000" b="1" i="0" u="none" strike="noStrike" dirty="0" err="1">
                <a:solidFill>
                  <a:srgbClr val="000000"/>
                </a:solidFill>
                <a:effectLst/>
                <a:latin typeface="Arial" panose="020B0604020202020204" pitchFamily="34" charset="0"/>
              </a:rPr>
              <a:t>modwl</a:t>
            </a:r>
            <a:r>
              <a:rPr lang="en-GB" sz="2000" b="1" i="0" u="none" strike="noStrike" dirty="0">
                <a:solidFill>
                  <a:srgbClr val="000000"/>
                </a:solidFill>
                <a:effectLst/>
                <a:latin typeface="Arial" panose="020B0604020202020204" pitchFamily="34" charset="0"/>
              </a:rPr>
              <a:t>:</a:t>
            </a:r>
            <a:r>
              <a:rPr lang="en-US" sz="2000" b="0" i="0" dirty="0">
                <a:solidFill>
                  <a:srgbClr val="000000"/>
                </a:solidFill>
                <a:effectLst/>
                <a:latin typeface="Arial" panose="020B0604020202020204" pitchFamily="34" charset="0"/>
              </a:rPr>
              <a:t>​</a:t>
            </a:r>
            <a:endParaRPr lang="en-US" sz="2000" b="0" i="0" dirty="0">
              <a:solidFill>
                <a:srgbClr val="000000"/>
              </a:solidFill>
              <a:effectLst/>
              <a:latin typeface="Segoe UI" panose="020B0502040204020203" pitchFamily="34" charset="0"/>
            </a:endParaRPr>
          </a:p>
          <a:p>
            <a:pPr algn="l" rtl="0" fontAlgn="base"/>
            <a:r>
              <a:rPr lang="en-GB" sz="2000" b="1" i="0" u="none" strike="noStrike" dirty="0">
                <a:solidFill>
                  <a:srgbClr val="000000"/>
                </a:solidFill>
                <a:effectLst/>
                <a:latin typeface="Arial" panose="020B0604020202020204" pitchFamily="34" charset="0"/>
              </a:rPr>
              <a:t>Natasha Morgans</a:t>
            </a:r>
            <a:endParaRPr lang="en-US" sz="2000" b="0" i="0" dirty="0">
              <a:solidFill>
                <a:srgbClr val="000000"/>
              </a:solidFill>
              <a:effectLst/>
              <a:latin typeface="Segoe UI" panose="020B0502040204020203" pitchFamily="34" charset="0"/>
            </a:endParaRPr>
          </a:p>
          <a:p>
            <a:pPr algn="l" rtl="0" fontAlgn="base"/>
            <a:r>
              <a:rPr lang="en-GB" sz="2000" b="0" i="0" dirty="0">
                <a:solidFill>
                  <a:srgbClr val="000000"/>
                </a:solidFill>
                <a:effectLst/>
                <a:latin typeface="Arial" panose="020B0604020202020204" pitchFamily="34" charset="0"/>
              </a:rPr>
              <a:t>​</a:t>
            </a:r>
            <a:endParaRPr lang="en-GB" sz="2000" b="0" i="0" dirty="0">
              <a:solidFill>
                <a:srgbClr val="000000"/>
              </a:solidFill>
              <a:effectLst/>
              <a:latin typeface="Segoe UI" panose="020B0502040204020203" pitchFamily="34" charset="0"/>
            </a:endParaRPr>
          </a:p>
          <a:p>
            <a:pPr>
              <a:spcBef>
                <a:spcPts val="700"/>
              </a:spcBef>
              <a:defRPr/>
            </a:pPr>
            <a:r>
              <a:rPr lang="en-GB" sz="2000" b="1" i="0" u="none" strike="noStrike" dirty="0" err="1">
                <a:solidFill>
                  <a:srgbClr val="000000"/>
                </a:solidFill>
                <a:effectLst/>
                <a:latin typeface="Arial" panose="020B0604020202020204" pitchFamily="34" charset="0"/>
              </a:rPr>
              <a:t>Tîm</a:t>
            </a:r>
            <a:r>
              <a:rPr lang="en-GB" sz="2000" b="1" i="0" u="none" strike="noStrike" dirty="0">
                <a:solidFill>
                  <a:srgbClr val="000000"/>
                </a:solidFill>
                <a:effectLst/>
                <a:latin typeface="Arial" panose="020B0604020202020204" pitchFamily="34" charset="0"/>
              </a:rPr>
              <a:t> y </a:t>
            </a:r>
            <a:r>
              <a:rPr lang="en-GB" sz="2000" b="1" i="0" u="none" strike="noStrike" dirty="0" err="1">
                <a:solidFill>
                  <a:srgbClr val="000000"/>
                </a:solidFill>
                <a:effectLst/>
                <a:latin typeface="Arial" panose="020B0604020202020204" pitchFamily="34" charset="0"/>
              </a:rPr>
              <a:t>modiwl</a:t>
            </a:r>
            <a:r>
              <a:rPr lang="en-GB" sz="2000" b="1" i="0" u="none" strike="noStrike" dirty="0">
                <a:solidFill>
                  <a:srgbClr val="000000"/>
                </a:solidFill>
                <a:effectLst/>
                <a:latin typeface="Arial" panose="020B0604020202020204" pitchFamily="34" charset="0"/>
              </a:rPr>
              <a:t>:</a:t>
            </a:r>
          </a:p>
          <a:p>
            <a:pPr>
              <a:spcBef>
                <a:spcPts val="700"/>
              </a:spcBef>
              <a:defRPr/>
            </a:pPr>
            <a:r>
              <a:rPr lang="en-US" sz="2000" b="0" i="0" dirty="0">
                <a:effectLst/>
                <a:latin typeface="Arial" panose="020B0604020202020204" pitchFamily="34" charset="0"/>
              </a:rPr>
              <a:t>​</a:t>
            </a:r>
            <a:r>
              <a:rPr lang="en-GB" altLang="en-US" sz="2000" b="1" dirty="0">
                <a:cs typeface="Arial"/>
              </a:rPr>
              <a:t>Glenda Tinney</a:t>
            </a:r>
          </a:p>
          <a:p>
            <a:pPr>
              <a:spcBef>
                <a:spcPts val="700"/>
              </a:spcBef>
              <a:defRPr/>
            </a:pPr>
            <a:r>
              <a:rPr lang="en-GB" altLang="en-US" sz="2000" b="1" dirty="0">
                <a:cs typeface="Arial"/>
              </a:rPr>
              <a:t>Paul Darby</a:t>
            </a:r>
          </a:p>
          <a:p>
            <a:pPr>
              <a:spcBef>
                <a:spcPts val="700"/>
              </a:spcBef>
              <a:defRPr/>
            </a:pPr>
            <a:r>
              <a:rPr lang="en-GB" altLang="en-US" sz="2000" b="1" dirty="0">
                <a:cs typeface="Arial"/>
              </a:rPr>
              <a:t>Natasha Young</a:t>
            </a:r>
          </a:p>
          <a:p>
            <a:pPr>
              <a:spcBef>
                <a:spcPts val="700"/>
              </a:spcBef>
              <a:defRPr/>
            </a:pPr>
            <a:r>
              <a:rPr lang="en-GB" altLang="en-US" sz="2000" b="1" dirty="0">
                <a:cs typeface="Arial"/>
              </a:rPr>
              <a:t>Lauren Thomas</a:t>
            </a:r>
          </a:p>
          <a:p>
            <a:pPr algn="l" rtl="0" fontAlgn="base"/>
            <a:endParaRPr lang="en-US" sz="20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487520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r>
              <a:rPr lang="en-GB" altLang="en-US" sz="4800" b="1" dirty="0" err="1">
                <a:latin typeface="Arial" panose="020B0604020202020204" pitchFamily="34" charset="0"/>
                <a:cs typeface="Arial" panose="020B0604020202020204" pitchFamily="34" charset="0"/>
              </a:rPr>
              <a:t>Adnoddau</a:t>
            </a:r>
            <a:r>
              <a:rPr lang="en-GB" altLang="en-US" sz="4800" b="1" dirty="0">
                <a:latin typeface="Arial" panose="020B0604020202020204" pitchFamily="34" charset="0"/>
                <a:cs typeface="Arial" panose="020B0604020202020204" pitchFamily="34" charset="0"/>
              </a:rPr>
              <a:t>           </a:t>
            </a:r>
            <a:r>
              <a:rPr lang="en-GB" altLang="en-US" sz="4800" b="1" dirty="0">
                <a:solidFill>
                  <a:srgbClr val="0070C0"/>
                </a:solidFill>
                <a:latin typeface="Arial" panose="020B0604020202020204" pitchFamily="34" charset="0"/>
                <a:cs typeface="Arial" panose="020B0604020202020204" pitchFamily="34" charset="0"/>
              </a:rPr>
              <a:t>Resources</a:t>
            </a:r>
          </a:p>
        </p:txBody>
      </p:sp>
      <p:sp>
        <p:nvSpPr>
          <p:cNvPr id="21507" name="Content Placeholder 2"/>
          <p:cNvSpPr>
            <a:spLocks noGrp="1"/>
          </p:cNvSpPr>
          <p:nvPr>
            <p:ph sz="half" idx="1"/>
          </p:nvPr>
        </p:nvSpPr>
        <p:spPr>
          <a:xfrm>
            <a:off x="838200" y="1825625"/>
            <a:ext cx="5257800" cy="4228811"/>
          </a:xfrm>
        </p:spPr>
        <p:txBody>
          <a:bodyPr>
            <a:normAutofit/>
          </a:bodyPr>
          <a:lstStyle/>
          <a:p>
            <a:r>
              <a:rPr lang="en-GB" altLang="en-US" sz="2400" dirty="0" err="1">
                <a:latin typeface="Arial" panose="020B0604020202020204" pitchFamily="34" charset="0"/>
                <a:cs typeface="Arial" panose="020B0604020202020204" pitchFamily="34" charset="0"/>
              </a:rPr>
              <a:t>Darlithoed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Pwerbwyntiau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Moodle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darlithoedd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wythnosol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ar-lein</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Tasgiau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wythnosol</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darllen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Cysylltiadau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adnoddau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pellach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Cysylltiadau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‘Teams’ – </a:t>
            </a:r>
            <a:r>
              <a:rPr lang="en-GB" altLang="en-US" sz="2400" dirty="0" err="1">
                <a:latin typeface="Arial" panose="020B0604020202020204" pitchFamily="34" charset="0"/>
                <a:cs typeface="Arial" panose="020B0604020202020204" pitchFamily="34" charset="0"/>
              </a:rPr>
              <a:t>erthyglau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FaceBook</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Tudalen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Leganto – Rhestr </a:t>
            </a:r>
            <a:r>
              <a:rPr lang="en-GB" altLang="en-US" sz="2400" dirty="0" err="1">
                <a:latin typeface="Arial" panose="020B0604020202020204" pitchFamily="34" charset="0"/>
                <a:cs typeface="Arial" panose="020B0604020202020204" pitchFamily="34" charset="0"/>
              </a:rPr>
              <a:t>ddarllen</a:t>
            </a:r>
            <a:endParaRPr lang="en-GB" altLang="en-US" sz="2400" dirty="0">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p:txBody>
          <a:bodyPr>
            <a:normAutofit/>
          </a:bodyPr>
          <a:lstStyle/>
          <a:p>
            <a:r>
              <a:rPr lang="en-GB" altLang="en-US" sz="2400" dirty="0">
                <a:solidFill>
                  <a:srgbClr val="0070C0"/>
                </a:solidFill>
                <a:latin typeface="Arial" panose="020B0604020202020204" pitchFamily="34" charset="0"/>
                <a:cs typeface="Arial" panose="020B0604020202020204" pitchFamily="34" charset="0"/>
              </a:rPr>
              <a:t>Lectures (Power Points on Moodle and weekly online lectures)</a:t>
            </a:r>
          </a:p>
          <a:p>
            <a:r>
              <a:rPr lang="en-GB" altLang="en-US" sz="2400" dirty="0">
                <a:solidFill>
                  <a:srgbClr val="0070C0"/>
                </a:solidFill>
                <a:latin typeface="Arial" panose="020B0604020202020204" pitchFamily="34" charset="0"/>
                <a:cs typeface="Arial" panose="020B0604020202020204" pitchFamily="34" charset="0"/>
              </a:rPr>
              <a:t>Weekly Tasks – additional reading</a:t>
            </a:r>
          </a:p>
          <a:p>
            <a:r>
              <a:rPr lang="en-GB" altLang="en-US" sz="2400" dirty="0">
                <a:solidFill>
                  <a:srgbClr val="0070C0"/>
                </a:solidFill>
                <a:latin typeface="Arial" panose="020B0604020202020204" pitchFamily="34" charset="0"/>
                <a:cs typeface="Arial" panose="020B0604020202020204" pitchFamily="34" charset="0"/>
              </a:rPr>
              <a:t>Links to further resources</a:t>
            </a:r>
          </a:p>
          <a:p>
            <a:r>
              <a:rPr lang="en-GB" altLang="en-US" sz="2400" dirty="0">
                <a:solidFill>
                  <a:srgbClr val="0070C0"/>
                </a:solidFill>
                <a:latin typeface="Arial" panose="020B0604020202020204" pitchFamily="34" charset="0"/>
                <a:cs typeface="Arial" panose="020B0604020202020204" pitchFamily="34" charset="0"/>
              </a:rPr>
              <a:t>Links on ‘Teams’ – articles on </a:t>
            </a:r>
            <a:r>
              <a:rPr lang="en-GB" altLang="en-US" sz="2400" dirty="0" err="1">
                <a:solidFill>
                  <a:srgbClr val="0070C0"/>
                </a:solidFill>
                <a:latin typeface="Arial" panose="020B0604020202020204" pitchFamily="34" charset="0"/>
                <a:cs typeface="Arial" panose="020B0604020202020204" pitchFamily="34" charset="0"/>
              </a:rPr>
              <a:t>FaceBook</a:t>
            </a:r>
            <a:r>
              <a:rPr lang="en-GB" altLang="en-US" sz="2400" dirty="0">
                <a:solidFill>
                  <a:srgbClr val="0070C0"/>
                </a:solidFill>
                <a:latin typeface="Arial" panose="020B0604020202020204" pitchFamily="34" charset="0"/>
                <a:cs typeface="Arial" panose="020B0604020202020204" pitchFamily="34" charset="0"/>
              </a:rPr>
              <a:t>/Early Years Page</a:t>
            </a:r>
          </a:p>
          <a:p>
            <a:r>
              <a:rPr lang="en-GB" altLang="en-US" sz="2400" dirty="0" err="1">
                <a:solidFill>
                  <a:srgbClr val="0070C0"/>
                </a:solidFill>
                <a:latin typeface="Arial" panose="020B0604020202020204" pitchFamily="34" charset="0"/>
                <a:cs typeface="Arial" panose="020B0604020202020204" pitchFamily="34" charset="0"/>
              </a:rPr>
              <a:t>Leganto</a:t>
            </a:r>
            <a:r>
              <a:rPr lang="en-GB" altLang="en-US" sz="2400" dirty="0">
                <a:solidFill>
                  <a:srgbClr val="0070C0"/>
                </a:solidFill>
                <a:latin typeface="Arial" panose="020B0604020202020204" pitchFamily="34" charset="0"/>
                <a:cs typeface="Arial" panose="020B0604020202020204" pitchFamily="34" charset="0"/>
              </a:rPr>
              <a:t> – Reading List </a:t>
            </a:r>
          </a:p>
        </p:txBody>
      </p:sp>
    </p:spTree>
    <p:extLst>
      <p:ext uri="{BB962C8B-B14F-4D97-AF65-F5344CB8AC3E}">
        <p14:creationId xmlns:p14="http://schemas.microsoft.com/office/powerpoint/2010/main" val="383538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60219"/>
            <a:ext cx="9296400" cy="1325563"/>
          </a:xfrm>
        </p:spPr>
        <p:txBody>
          <a:bodyPr>
            <a:noAutofit/>
          </a:bodyPr>
          <a:lstStyle/>
          <a:p>
            <a:pPr algn="ctr">
              <a:defRPr/>
            </a:pPr>
            <a:r>
              <a:rPr lang="en-GB" b="1" dirty="0">
                <a:latin typeface="Arial" panose="020B0604020202020204" pitchFamily="34" charset="0"/>
                <a:cs typeface="Arial" panose="020B0604020202020204" pitchFamily="34" charset="0"/>
              </a:rPr>
              <a:t>Sgiliau </a:t>
            </a:r>
            <a:r>
              <a:rPr lang="en-GB" b="1" dirty="0" err="1">
                <a:latin typeface="Arial" panose="020B0604020202020204" pitchFamily="34" charset="0"/>
                <a:cs typeface="Arial" panose="020B0604020202020204" pitchFamily="34" charset="0"/>
              </a:rPr>
              <a:t>Cyflogadwyedd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Trosglwyddadwy</a:t>
            </a:r>
            <a:r>
              <a:rPr lang="en-GB" b="1" dirty="0">
                <a:latin typeface="Arial" panose="020B0604020202020204" pitchFamily="34" charset="0"/>
                <a:cs typeface="Arial" panose="020B0604020202020204" pitchFamily="34" charset="0"/>
              </a:rPr>
              <a:t> – </a:t>
            </a:r>
            <a:br>
              <a:rPr lang="en-GB" b="1" dirty="0">
                <a:latin typeface="Arial" panose="020B0604020202020204" pitchFamily="34" charset="0"/>
                <a:cs typeface="Arial" panose="020B0604020202020204" pitchFamily="34" charset="0"/>
              </a:rPr>
            </a:br>
            <a:r>
              <a:rPr lang="en-GB" b="1" dirty="0">
                <a:solidFill>
                  <a:srgbClr val="0070C0"/>
                </a:solidFill>
                <a:latin typeface="Arial" panose="020B0604020202020204" pitchFamily="34" charset="0"/>
                <a:cs typeface="Arial" panose="020B0604020202020204" pitchFamily="34" charset="0"/>
              </a:rPr>
              <a:t>Employability/ Transferable Skills</a:t>
            </a:r>
            <a:endParaRPr lang="en-US" b="1" dirty="0">
              <a:solidFill>
                <a:srgbClr val="0070C0"/>
              </a:solidFill>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1669471" y="214384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7100454" y="2143840"/>
            <a:ext cx="4038600" cy="3989388"/>
          </a:xfrm>
        </p:spPr>
        <p:txBody>
          <a:bodyPr/>
          <a:lstStyle/>
          <a:p>
            <a:r>
              <a:rPr lang="en-GB" altLang="en-US" dirty="0">
                <a:solidFill>
                  <a:srgbClr val="0070C0"/>
                </a:solidFill>
                <a:latin typeface="Arial" panose="020B0604020202020204" pitchFamily="34" charset="0"/>
                <a:cs typeface="Arial" panose="020B0604020202020204" pitchFamily="34" charset="0"/>
              </a:rPr>
              <a:t>Organisation</a:t>
            </a:r>
          </a:p>
          <a:p>
            <a:r>
              <a:rPr lang="en-GB" altLang="en-US" dirty="0">
                <a:solidFill>
                  <a:srgbClr val="0070C0"/>
                </a:solidFill>
                <a:latin typeface="Arial" panose="020B0604020202020204" pitchFamily="34" charset="0"/>
                <a:cs typeface="Arial" panose="020B0604020202020204" pitchFamily="34" charset="0"/>
              </a:rPr>
              <a:t>Planning</a:t>
            </a:r>
          </a:p>
          <a:p>
            <a:r>
              <a:rPr lang="en-GB" altLang="en-US" dirty="0">
                <a:solidFill>
                  <a:srgbClr val="0070C0"/>
                </a:solidFill>
                <a:latin typeface="Arial" panose="020B0604020202020204" pitchFamily="34" charset="0"/>
                <a:cs typeface="Arial" panose="020B0604020202020204" pitchFamily="34" charset="0"/>
              </a:rPr>
              <a:t>Time management</a:t>
            </a:r>
          </a:p>
          <a:p>
            <a:r>
              <a:rPr lang="en-GB" altLang="en-US" dirty="0">
                <a:solidFill>
                  <a:srgbClr val="0070C0"/>
                </a:solidFill>
                <a:latin typeface="Arial" panose="020B0604020202020204" pitchFamily="34" charset="0"/>
                <a:cs typeface="Arial" panose="020B0604020202020204" pitchFamily="34" charset="0"/>
              </a:rPr>
              <a:t>Professionalism </a:t>
            </a:r>
          </a:p>
          <a:p>
            <a:r>
              <a:rPr lang="en-GB" altLang="en-US" dirty="0">
                <a:solidFill>
                  <a:srgbClr val="0070C0"/>
                </a:solidFill>
                <a:latin typeface="Arial" panose="020B0604020202020204" pitchFamily="34" charset="0"/>
                <a:cs typeface="Arial" panose="020B0604020202020204" pitchFamily="34" charset="0"/>
              </a:rPr>
              <a:t>Awareness </a:t>
            </a:r>
          </a:p>
          <a:p>
            <a:r>
              <a:rPr lang="en-GB" altLang="en-US" dirty="0">
                <a:solidFill>
                  <a:srgbClr val="0070C0"/>
                </a:solidFill>
                <a:latin typeface="Arial" panose="020B0604020202020204" pitchFamily="34" charset="0"/>
                <a:cs typeface="Arial" panose="020B0604020202020204" pitchFamily="34" charset="0"/>
              </a:rPr>
              <a:t>Increased knowledge and understanding  </a:t>
            </a:r>
            <a:endParaRPr lang="en-US" altLang="en-US" dirty="0">
              <a:solidFill>
                <a:srgbClr val="0070C0"/>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3" name="Content Placeholder 2">
            <a:extLst>
              <a:ext uri="{FF2B5EF4-FFF2-40B4-BE49-F238E27FC236}">
                <a16:creationId xmlns:a16="http://schemas.microsoft.com/office/drawing/2014/main" id="{8947D235-4A54-B947-914F-DEAC4E7157F0}"/>
              </a:ext>
            </a:extLst>
          </p:cNvPr>
          <p:cNvSpPr>
            <a:spLocks noGrp="1"/>
          </p:cNvSpPr>
          <p:nvPr>
            <p:ph sz="half" idx="1"/>
          </p:nvPr>
        </p:nvSpPr>
        <p:spPr/>
        <p:txBody>
          <a:bodyPr>
            <a:normAutofit/>
          </a:bodyPr>
          <a:lstStyle/>
          <a:p>
            <a:pPr marL="514350" indent="-514350">
              <a:buFont typeface="+mj-lt"/>
              <a:buAutoNum type="arabicPeriod"/>
            </a:pPr>
            <a:r>
              <a:rPr lang="en-GB" sz="2800" dirty="0" err="1">
                <a:latin typeface="Arial" panose="020B0604020202020204" pitchFamily="34" charset="0"/>
                <a:cs typeface="Arial" panose="020B0604020202020204" pitchFamily="34" charset="0"/>
              </a:rPr>
              <a:t>Cyflwyniad</a:t>
            </a:r>
            <a:r>
              <a:rPr lang="en-GB" sz="2800" dirty="0">
                <a:latin typeface="Arial" panose="020B0604020202020204" pitchFamily="34" charset="0"/>
                <a:cs typeface="Arial" panose="020B0604020202020204" pitchFamily="34" charset="0"/>
              </a:rPr>
              <a:t> </a:t>
            </a:r>
          </a:p>
          <a:p>
            <a:pPr marL="514350" indent="-514350">
              <a:buFont typeface="+mj-lt"/>
              <a:buAutoNum type="arabicPeriod"/>
            </a:pPr>
            <a:r>
              <a:rPr lang="en-GB" sz="2800" dirty="0" err="1">
                <a:latin typeface="Arial" panose="020B0604020202020204" pitchFamily="34" charset="0"/>
                <a:cs typeface="Arial" panose="020B0604020202020204" pitchFamily="34" charset="0"/>
              </a:rPr>
              <a:t>Datblygiad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Cynnar</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Oedolion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galluogi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dysgu</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Profiadau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ennyn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diddordeb</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Amgylcheddau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effeithiol</a:t>
            </a:r>
            <a:endParaRPr lang="en-GB" sz="2800" dirty="0">
              <a:latin typeface="Arial" panose="020B0604020202020204" pitchFamily="34" charset="0"/>
              <a:cs typeface="Arial" panose="020B0604020202020204" pitchFamily="34" charset="0"/>
            </a:endParaRPr>
          </a:p>
          <a:p>
            <a:pPr marL="514350" indent="-514350">
              <a:buFont typeface="+mj-lt"/>
              <a:buAutoNum type="arabicPeriod"/>
            </a:pPr>
            <a:r>
              <a:rPr lang="en-GB" sz="2800" dirty="0" err="1">
                <a:latin typeface="Arial" panose="020B0604020202020204" pitchFamily="34" charset="0"/>
                <a:cs typeface="Arial" panose="020B0604020202020204" pitchFamily="34" charset="0"/>
              </a:rPr>
              <a:t>Theori</a:t>
            </a:r>
            <a:r>
              <a:rPr lang="en-GB" sz="2800" dirty="0">
                <a:latin typeface="Arial" panose="020B0604020202020204" pitchFamily="34" charset="0"/>
                <a:cs typeface="Arial" panose="020B0604020202020204" pitchFamily="34" charset="0"/>
              </a:rPr>
              <a:t> ac </a:t>
            </a:r>
            <a:r>
              <a:rPr lang="en-GB" sz="2800" dirty="0" err="1">
                <a:latin typeface="Arial" panose="020B0604020202020204" pitchFamily="34" charset="0"/>
                <a:cs typeface="Arial" panose="020B0604020202020204" pitchFamily="34" charset="0"/>
              </a:rPr>
              <a:t>Addysgeg</a:t>
            </a:r>
            <a:endParaRPr lang="en-US" b="1" dirty="0"/>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p:txBody>
          <a:bodyPr>
            <a:normAutofit/>
          </a:bodyPr>
          <a:lstStyle/>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Introduction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Early Development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Enabling Adults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Engaging Experiences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Effective Environments </a:t>
            </a:r>
          </a:p>
          <a:p>
            <a:pPr rtl="0">
              <a:lnSpc>
                <a:spcPct val="110000"/>
              </a:lnSpc>
              <a:buFont typeface="+mj-lt"/>
              <a:buAutoNum type="arabicPeriod"/>
            </a:pPr>
            <a:r>
              <a:rPr lang="en-GB" dirty="0">
                <a:solidFill>
                  <a:srgbClr val="0070C0"/>
                </a:solidFill>
                <a:latin typeface="Arial" panose="020B0604020202020204" pitchFamily="34" charset="0"/>
                <a:cs typeface="Arial" panose="020B0604020202020204" pitchFamily="34" charset="0"/>
              </a:rPr>
              <a:t>Theory and Pedagogy </a:t>
            </a:r>
          </a:p>
        </p:txBody>
      </p:sp>
    </p:spTree>
    <p:extLst>
      <p:ext uri="{BB962C8B-B14F-4D97-AF65-F5344CB8AC3E}">
        <p14:creationId xmlns:p14="http://schemas.microsoft.com/office/powerpoint/2010/main" val="18958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noAutofit/>
          </a:bodyPr>
          <a:lstStyle/>
          <a:p>
            <a:pPr algn="ctr" eaLnBrk="1" hangingPunct="1"/>
            <a:r>
              <a:rPr lang="en-US" altLang="en-US" dirty="0" err="1">
                <a:latin typeface="Arial" panose="020B0604020202020204" pitchFamily="34" charset="0"/>
                <a:cs typeface="Arial" panose="020B0604020202020204" pitchFamily="34" charset="0"/>
              </a:rPr>
              <a:t>Deilliannau</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Dysgu</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838200" y="1474984"/>
            <a:ext cx="10515600" cy="4351338"/>
          </a:xfrm>
        </p:spPr>
        <p:txBody>
          <a:bodyPr>
            <a:normAutofit/>
          </a:bodyPr>
          <a:lstStyle/>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Dangos ymwybyddiaeth o rôl perthynas broffesiynol a chilyddol gyda rhieni, gofalwyr a gweithwyr </a:t>
            </a:r>
            <a:r>
              <a:rPr lang="cy-GB" sz="2400" dirty="0" err="1">
                <a:latin typeface="Arial" panose="020B0604020202020204" pitchFamily="34" charset="0"/>
                <a:ea typeface="Times New Roman" panose="02020603050405020304" pitchFamily="18" charset="0"/>
                <a:cs typeface="Arial" panose="020B0604020202020204" pitchFamily="34" charset="0"/>
              </a:rPr>
              <a:t>amlasiantaethol</a:t>
            </a:r>
            <a:r>
              <a:rPr lang="cy-GB" sz="2400" dirty="0">
                <a:latin typeface="Arial" panose="020B0604020202020204" pitchFamily="34" charset="0"/>
                <a:ea typeface="Times New Roman" panose="02020603050405020304" pitchFamily="18" charset="0"/>
                <a:cs typeface="Arial" panose="020B0604020202020204" pitchFamily="34" charset="0"/>
              </a:rPr>
              <a:t> ar iechyd a llesiant babanod neu blant bach yn ystod y 1000 diwrnod cyntaf.</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Gwerthuso ymagweddau cyfredol at ymlyniad, magwraeth a chariad proffesiynol a’u heffaith ar arfer proffesiynol mewn lleoliadau blynyddoedd cynnar.</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algn="just" fontAlgn="base">
              <a:lnSpc>
                <a:spcPct val="107000"/>
              </a:lnSpc>
              <a:spcAft>
                <a:spcPts val="800"/>
              </a:spcAft>
              <a:buSzPts val="1000"/>
              <a:tabLst>
                <a:tab pos="457200" algn="l"/>
              </a:tabLst>
            </a:pPr>
            <a:r>
              <a:rPr lang="cy-GB" sz="2400" dirty="0">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p:txBody>
          <a:bodyPr>
            <a:normAutofit/>
          </a:bodyPr>
          <a:lstStyle/>
          <a:p>
            <a:pPr algn="ctr"/>
            <a:r>
              <a:rPr lang="en-US" altLang="en-US" dirty="0">
                <a:solidFill>
                  <a:srgbClr val="0070C0"/>
                </a:solidFill>
                <a:latin typeface="Arial" panose="020B0604020202020204" pitchFamily="34" charset="0"/>
                <a:cs typeface="Arial" panose="020B0604020202020204" pitchFamily="34" charset="0"/>
              </a:rPr>
              <a:t>Learning Outcomes</a:t>
            </a:r>
            <a:endParaRPr lang="en-GB" sz="6000" dirty="0">
              <a:solidFill>
                <a:srgbClr val="0070C0"/>
              </a:solidFill>
            </a:endParaRPr>
          </a:p>
        </p:txBody>
      </p:sp>
      <p:sp>
        <p:nvSpPr>
          <p:cNvPr id="3" name="Content Placeholder 2">
            <a:extLst>
              <a:ext uri="{FF2B5EF4-FFF2-40B4-BE49-F238E27FC236}">
                <a16:creationId xmlns:a16="http://schemas.microsoft.com/office/drawing/2014/main" id="{92788105-E11A-E5B9-46CC-89AF71BF4A1C}"/>
              </a:ext>
            </a:extLst>
          </p:cNvPr>
          <p:cNvSpPr>
            <a:spLocks noGrp="1"/>
          </p:cNvSpPr>
          <p:nvPr>
            <p:ph idx="1"/>
          </p:nvPr>
        </p:nvSpPr>
        <p:spPr/>
        <p:txBody>
          <a:bodyPr/>
          <a:lstStyle/>
          <a:p>
            <a:r>
              <a:rPr lang="en-US" sz="2400" dirty="0">
                <a:solidFill>
                  <a:srgbClr val="0070C0"/>
                </a:solidFill>
              </a:rPr>
              <a:t>Demonstrate an awareness of the role of reciprocal and professional relationships with parents, carers and multi-agency workers upon the health and well-being of the Infant and or Toddler in the first 1000 days. </a:t>
            </a:r>
          </a:p>
          <a:p>
            <a:r>
              <a:rPr lang="en-US" sz="2400" dirty="0">
                <a:solidFill>
                  <a:srgbClr val="0070C0"/>
                </a:solidFill>
              </a:rPr>
              <a:t>Evaluate current approaches to attachment, nurture and professional love and their impact upon professional practice within early years settings.  </a:t>
            </a:r>
          </a:p>
          <a:p>
            <a:r>
              <a:rPr lang="en-US" sz="2400" dirty="0" err="1">
                <a:solidFill>
                  <a:srgbClr val="0070C0"/>
                </a:solidFill>
              </a:rPr>
              <a:t>Organise</a:t>
            </a:r>
            <a:r>
              <a:rPr lang="en-US" sz="2400" dirty="0">
                <a:solidFill>
                  <a:srgbClr val="0070C0"/>
                </a:solidFill>
              </a:rPr>
              <a:t> their knowledge and learning through the use of a range of information resources and present their work at the appropriate level. </a:t>
            </a:r>
          </a:p>
          <a:p>
            <a:endParaRPr lang="en-US"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704159" y="1023258"/>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hangingPunct="0">
              <a:defRPr/>
            </a:pPr>
            <a:endParaRPr lang="en-GB" dirty="0">
              <a:solidFill>
                <a:srgbClr val="4472C4">
                  <a:lumMod val="75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085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0422-61D0-3AFB-0A4C-ADAFB2C339B6}"/>
              </a:ext>
            </a:extLst>
          </p:cNvPr>
          <p:cNvSpPr>
            <a:spLocks noGrp="1"/>
          </p:cNvSpPr>
          <p:nvPr>
            <p:ph type="title"/>
          </p:nvPr>
        </p:nvSpPr>
        <p:spPr/>
        <p:txBody>
          <a:bodyPr/>
          <a:lstStyle/>
          <a:p>
            <a:r>
              <a:rPr lang="en-GB" dirty="0">
                <a:latin typeface="Arial"/>
                <a:cs typeface="Arial"/>
              </a:rPr>
              <a:t>Yr </a:t>
            </a:r>
            <a:r>
              <a:rPr lang="en-GB" dirty="0" err="1">
                <a:latin typeface="Arial"/>
                <a:cs typeface="Arial"/>
              </a:rPr>
              <a:t>aseiniad</a:t>
            </a:r>
            <a:r>
              <a:rPr lang="en-GB" dirty="0">
                <a:latin typeface="Arial"/>
                <a:cs typeface="Arial"/>
              </a:rPr>
              <a:t>: </a:t>
            </a:r>
            <a:r>
              <a:rPr lang="en-GB" dirty="0" err="1">
                <a:latin typeface="Arial"/>
                <a:cs typeface="Arial"/>
              </a:rPr>
              <a:t>Llyfr</a:t>
            </a:r>
            <a:r>
              <a:rPr lang="en-GB" dirty="0">
                <a:latin typeface="Arial"/>
                <a:cs typeface="Arial"/>
              </a:rPr>
              <a:t> </a:t>
            </a:r>
            <a:r>
              <a:rPr lang="en-GB" dirty="0" err="1">
                <a:latin typeface="Arial"/>
                <a:cs typeface="Arial"/>
              </a:rPr>
              <a:t>Llofion</a:t>
            </a:r>
            <a:r>
              <a:rPr lang="en-GB" dirty="0">
                <a:latin typeface="Arial"/>
                <a:cs typeface="Arial"/>
              </a:rPr>
              <a:t> </a:t>
            </a:r>
            <a:r>
              <a:rPr lang="en-GB" dirty="0" err="1">
                <a:latin typeface="Arial"/>
                <a:cs typeface="Arial"/>
              </a:rPr>
              <a:t>Digidol</a:t>
            </a:r>
            <a:endParaRPr lang="en-GB" dirty="0">
              <a:latin typeface="Arial"/>
              <a:cs typeface="Arial"/>
            </a:endParaRPr>
          </a:p>
        </p:txBody>
      </p:sp>
      <p:sp>
        <p:nvSpPr>
          <p:cNvPr id="3" name="Content Placeholder 2">
            <a:extLst>
              <a:ext uri="{FF2B5EF4-FFF2-40B4-BE49-F238E27FC236}">
                <a16:creationId xmlns:a16="http://schemas.microsoft.com/office/drawing/2014/main" id="{8B7D1AA0-A8B3-8CDD-E0D2-F1D38B10BA2F}"/>
              </a:ext>
            </a:extLst>
          </p:cNvPr>
          <p:cNvSpPr>
            <a:spLocks noGrp="1"/>
          </p:cNvSpPr>
          <p:nvPr>
            <p:ph idx="1"/>
          </p:nvPr>
        </p:nvSpPr>
        <p:spPr>
          <a:xfrm>
            <a:off x="838200" y="1690688"/>
            <a:ext cx="10515600" cy="4351338"/>
          </a:xfrm>
        </p:spPr>
        <p:txBody>
          <a:bodyPr>
            <a:normAutofit/>
          </a:bodyPr>
          <a:lstStyle/>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Creu llyfr lloffion digidol i gyfleu'r hyn y mae myfyrwyr yn teimlo y gallai gofal eithriadol edrych o fewn y 1000 diwrnod cyntaf (3000 o eiriau)</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Gall y llyfr lloffion fod mewn fformat o ddewis megis Microsoft PowerPoint, Word neu </a:t>
            </a:r>
            <a:r>
              <a:rPr lang="cy-GB" sz="2000" dirty="0" err="1">
                <a:effectLst/>
                <a:latin typeface="Arial" panose="020B0604020202020204" pitchFamily="34" charset="0"/>
                <a:ea typeface="Times New Roman" panose="02020603050405020304" pitchFamily="18" charset="0"/>
                <a:cs typeface="Arial" panose="020B0604020202020204" pitchFamily="34" charset="0"/>
              </a:rPr>
              <a:t>Sway</a:t>
            </a:r>
            <a:r>
              <a:rPr lang="cy-GB" sz="2000" dirty="0">
                <a:effectLst/>
                <a:latin typeface="Arial" panose="020B0604020202020204" pitchFamily="34" charset="0"/>
                <a:ea typeface="Times New Roman" panose="02020603050405020304" pitchFamily="18" charset="0"/>
                <a:cs typeface="Arial" panose="020B0604020202020204" pitchFamily="34" charset="0"/>
              </a:rPr>
              <a:t>, ond rhaid iddo gynnwys ysgrifennu academaidd a gefnogir gyda delweddau, fideos a dolenni i dystiolaeth bellach.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000" dirty="0">
                <a:effectLst/>
                <a:latin typeface="Arial" panose="020B0604020202020204" pitchFamily="34" charset="0"/>
                <a:ea typeface="Times New Roman" panose="02020603050405020304" pitchFamily="18" charset="0"/>
                <a:cs typeface="Arial" panose="020B0604020202020204" pitchFamily="34" charset="0"/>
              </a:rPr>
              <a:t>Wrth ddylunio eich llyfr sgrap ystyriwch y cynnwys a gwmpesir mewn darlithoedd.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682BC352-959C-5322-AE71-CDE48B0454E5}"/>
              </a:ext>
            </a:extLst>
          </p:cNvPr>
          <p:cNvGraphicFramePr>
            <a:graphicFrameLocks noGrp="1"/>
          </p:cNvGraphicFramePr>
          <p:nvPr>
            <p:extLst>
              <p:ext uri="{D42A27DB-BD31-4B8C-83A1-F6EECF244321}">
                <p14:modId xmlns:p14="http://schemas.microsoft.com/office/powerpoint/2010/main" val="845732543"/>
              </p:ext>
            </p:extLst>
          </p:nvPr>
        </p:nvGraphicFramePr>
        <p:xfrm>
          <a:off x="3851275" y="4224433"/>
          <a:ext cx="4489450" cy="1605471"/>
        </p:xfrm>
        <a:graphic>
          <a:graphicData uri="http://schemas.openxmlformats.org/drawingml/2006/table">
            <a:tbl>
              <a:tblPr>
                <a:tableStyleId>{5C22544A-7EE6-4342-B048-85BDC9FD1C3A}</a:tableStyleId>
              </a:tblPr>
              <a:tblGrid>
                <a:gridCol w="840859">
                  <a:extLst>
                    <a:ext uri="{9D8B030D-6E8A-4147-A177-3AD203B41FA5}">
                      <a16:colId xmlns:a16="http://schemas.microsoft.com/office/drawing/2014/main" val="920585027"/>
                    </a:ext>
                  </a:extLst>
                </a:gridCol>
                <a:gridCol w="1616476">
                  <a:extLst>
                    <a:ext uri="{9D8B030D-6E8A-4147-A177-3AD203B41FA5}">
                      <a16:colId xmlns:a16="http://schemas.microsoft.com/office/drawing/2014/main" val="3129469638"/>
                    </a:ext>
                  </a:extLst>
                </a:gridCol>
                <a:gridCol w="688930">
                  <a:extLst>
                    <a:ext uri="{9D8B030D-6E8A-4147-A177-3AD203B41FA5}">
                      <a16:colId xmlns:a16="http://schemas.microsoft.com/office/drawing/2014/main" val="1520972562"/>
                    </a:ext>
                  </a:extLst>
                </a:gridCol>
                <a:gridCol w="1343185">
                  <a:extLst>
                    <a:ext uri="{9D8B030D-6E8A-4147-A177-3AD203B41FA5}">
                      <a16:colId xmlns:a16="http://schemas.microsoft.com/office/drawing/2014/main" val="927812520"/>
                    </a:ext>
                  </a:extLst>
                </a:gridCol>
              </a:tblGrid>
              <a:tr h="0">
                <a:tc>
                  <a:txBody>
                    <a:bodyPr/>
                    <a:lstStyle/>
                    <a:p>
                      <a:pPr algn="just">
                        <a:lnSpc>
                          <a:spcPct val="107000"/>
                        </a:lnSpc>
                        <a:spcBef>
                          <a:spcPts val="600"/>
                        </a:spcBef>
                        <a:spcAft>
                          <a:spcPts val="600"/>
                        </a:spcAft>
                        <a:buNone/>
                      </a:pPr>
                      <a:r>
                        <a:rPr lang="cy-GB" sz="1100">
                          <a:effectLst/>
                        </a:rPr>
                        <a:t>Dyddiad cyflwyno:</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18/01/26</a:t>
                      </a:r>
                      <a:endParaRPr lang="en-US" sz="1100">
                        <a:effectLst/>
                      </a:endParaRPr>
                    </a:p>
                    <a:p>
                      <a:pPr algn="just">
                        <a:lnSpc>
                          <a:spcPct val="107000"/>
                        </a:lnSpc>
                        <a:spcBef>
                          <a:spcPts val="600"/>
                        </a:spcBef>
                        <a:spcAft>
                          <a:spcPts val="600"/>
                        </a:spcAft>
                        <a:buNone/>
                      </a:pPr>
                      <a:r>
                        <a:rPr lang="en-GB" sz="1100">
                          <a:effectLst/>
                        </a:rPr>
                        <a:t>23:59</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cy-GB" sz="1100">
                          <a:effectLst/>
                        </a:rPr>
                        <a:t>Dyddiad dychwelyd marciau dros dro ac adborth ysgrifenedig: </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dirty="0">
                          <a:effectLst/>
                        </a:rPr>
                        <a:t>12/02/26</a:t>
                      </a:r>
                      <a:endParaRPr lang="en-US" sz="1100" dirty="0">
                        <a:effectLst/>
                      </a:endParaRPr>
                    </a:p>
                    <a:p>
                      <a:pPr algn="just">
                        <a:lnSpc>
                          <a:spcPct val="107000"/>
                        </a:lnSpc>
                        <a:spcBef>
                          <a:spcPts val="600"/>
                        </a:spcBef>
                        <a:spcAft>
                          <a:spcPts val="600"/>
                        </a:spcAft>
                        <a:buNone/>
                      </a:pPr>
                      <a:r>
                        <a:rPr lang="en-GB" sz="1100" dirty="0">
                          <a:effectLst/>
                        </a:rPr>
                        <a:t>15:00</a:t>
                      </a:r>
                      <a:endParaRPr lang="en-US"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158163912"/>
                  </a:ext>
                </a:extLst>
              </a:tr>
            </a:tbl>
          </a:graphicData>
        </a:graphic>
      </p:graphicFrame>
    </p:spTree>
    <p:extLst>
      <p:ext uri="{BB962C8B-B14F-4D97-AF65-F5344CB8AC3E}">
        <p14:creationId xmlns:p14="http://schemas.microsoft.com/office/powerpoint/2010/main" val="1349929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193C-8C71-6386-43B0-444B19F20A6A}"/>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The assignment: Digital Scrapbook </a:t>
            </a:r>
          </a:p>
        </p:txBody>
      </p:sp>
      <p:sp>
        <p:nvSpPr>
          <p:cNvPr id="3" name="Content Placeholder 2">
            <a:extLst>
              <a:ext uri="{FF2B5EF4-FFF2-40B4-BE49-F238E27FC236}">
                <a16:creationId xmlns:a16="http://schemas.microsoft.com/office/drawing/2014/main" id="{A40418C4-6C3C-2DA3-E038-96D79D5AA91C}"/>
              </a:ext>
            </a:extLst>
          </p:cNvPr>
          <p:cNvSpPr>
            <a:spLocks noGrp="1"/>
          </p:cNvSpPr>
          <p:nvPr>
            <p:ph idx="1"/>
          </p:nvPr>
        </p:nvSpPr>
        <p:spPr>
          <a:xfrm>
            <a:off x="838200" y="1579134"/>
            <a:ext cx="10515600" cy="4351338"/>
          </a:xfrm>
        </p:spPr>
        <p:txBody>
          <a:bodyPr/>
          <a:lstStyle/>
          <a:p>
            <a:r>
              <a:rPr lang="en-GB" sz="2400" dirty="0">
                <a:solidFill>
                  <a:srgbClr val="0070C0"/>
                </a:solidFill>
                <a:latin typeface="Arial" panose="020B0604020202020204" pitchFamily="34" charset="0"/>
                <a:cs typeface="Arial" panose="020B0604020202020204" pitchFamily="34" charset="0"/>
              </a:rPr>
              <a:t>Create a digital scrapbook to convey what students feel exceptional care could look like in the first 1000 days (3000 words)</a:t>
            </a:r>
          </a:p>
          <a:p>
            <a:r>
              <a:rPr lang="en-GB" sz="2400" dirty="0">
                <a:solidFill>
                  <a:srgbClr val="0070C0"/>
                </a:solidFill>
                <a:latin typeface="Arial" panose="020B0604020202020204" pitchFamily="34" charset="0"/>
                <a:cs typeface="Arial" panose="020B0604020202020204" pitchFamily="34" charset="0"/>
              </a:rPr>
              <a:t>The scrapbook can be in any format of your choosing such as Microsoft PowerPoint, Word or Sway, but must include academic writing supported with images, videos and links to further evidence. </a:t>
            </a:r>
          </a:p>
          <a:p>
            <a:r>
              <a:rPr lang="en-GB" sz="2400" dirty="0">
                <a:solidFill>
                  <a:srgbClr val="0070C0"/>
                </a:solidFill>
                <a:latin typeface="Arial" panose="020B0604020202020204" pitchFamily="34" charset="0"/>
                <a:cs typeface="Arial" panose="020B0604020202020204" pitchFamily="34" charset="0"/>
              </a:rPr>
              <a:t>When designing your scrapbook consider the content covered in lectures. </a:t>
            </a:r>
          </a:p>
          <a:p>
            <a:endParaRPr lang="en-GB" dirty="0"/>
          </a:p>
        </p:txBody>
      </p:sp>
      <p:graphicFrame>
        <p:nvGraphicFramePr>
          <p:cNvPr id="4" name="Table 3">
            <a:extLst>
              <a:ext uri="{FF2B5EF4-FFF2-40B4-BE49-F238E27FC236}">
                <a16:creationId xmlns:a16="http://schemas.microsoft.com/office/drawing/2014/main" id="{3914717C-76AD-879B-1DBB-AAA12B48D1D1}"/>
              </a:ext>
            </a:extLst>
          </p:cNvPr>
          <p:cNvGraphicFramePr>
            <a:graphicFrameLocks noGrp="1"/>
          </p:cNvGraphicFramePr>
          <p:nvPr>
            <p:extLst>
              <p:ext uri="{D42A27DB-BD31-4B8C-83A1-F6EECF244321}">
                <p14:modId xmlns:p14="http://schemas.microsoft.com/office/powerpoint/2010/main" val="1633092209"/>
              </p:ext>
            </p:extLst>
          </p:nvPr>
        </p:nvGraphicFramePr>
        <p:xfrm>
          <a:off x="3774122" y="4211558"/>
          <a:ext cx="4643755" cy="1247410"/>
        </p:xfrm>
        <a:graphic>
          <a:graphicData uri="http://schemas.openxmlformats.org/drawingml/2006/table">
            <a:tbl>
              <a:tblPr>
                <a:tableStyleId>{5C22544A-7EE6-4342-B048-85BDC9FD1C3A}</a:tableStyleId>
              </a:tblPr>
              <a:tblGrid>
                <a:gridCol w="1156243">
                  <a:extLst>
                    <a:ext uri="{9D8B030D-6E8A-4147-A177-3AD203B41FA5}">
                      <a16:colId xmlns:a16="http://schemas.microsoft.com/office/drawing/2014/main" val="104060455"/>
                    </a:ext>
                  </a:extLst>
                </a:gridCol>
                <a:gridCol w="1819164">
                  <a:extLst>
                    <a:ext uri="{9D8B030D-6E8A-4147-A177-3AD203B41FA5}">
                      <a16:colId xmlns:a16="http://schemas.microsoft.com/office/drawing/2014/main" val="2506448865"/>
                    </a:ext>
                  </a:extLst>
                </a:gridCol>
                <a:gridCol w="834174">
                  <a:extLst>
                    <a:ext uri="{9D8B030D-6E8A-4147-A177-3AD203B41FA5}">
                      <a16:colId xmlns:a16="http://schemas.microsoft.com/office/drawing/2014/main" val="1996900290"/>
                    </a:ext>
                  </a:extLst>
                </a:gridCol>
                <a:gridCol w="834174">
                  <a:extLst>
                    <a:ext uri="{9D8B030D-6E8A-4147-A177-3AD203B41FA5}">
                      <a16:colId xmlns:a16="http://schemas.microsoft.com/office/drawing/2014/main" val="2648339598"/>
                    </a:ext>
                  </a:extLst>
                </a:gridCol>
              </a:tblGrid>
              <a:tr h="1247410">
                <a:tc>
                  <a:txBody>
                    <a:bodyPr/>
                    <a:lstStyle/>
                    <a:p>
                      <a:pPr algn="just">
                        <a:lnSpc>
                          <a:spcPct val="107000"/>
                        </a:lnSpc>
                        <a:spcBef>
                          <a:spcPts val="600"/>
                        </a:spcBef>
                        <a:spcAft>
                          <a:spcPts val="600"/>
                        </a:spcAft>
                        <a:buNone/>
                      </a:pPr>
                      <a:r>
                        <a:rPr lang="en-GB" sz="1100">
                          <a:effectLst/>
                        </a:rPr>
                        <a:t>Submission deadline:</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18/01/26</a:t>
                      </a:r>
                      <a:endParaRPr lang="en-US" sz="1100">
                        <a:effectLst/>
                      </a:endParaRPr>
                    </a:p>
                    <a:p>
                      <a:pPr algn="just">
                        <a:lnSpc>
                          <a:spcPct val="107000"/>
                        </a:lnSpc>
                        <a:spcBef>
                          <a:spcPts val="600"/>
                        </a:spcBef>
                        <a:spcAft>
                          <a:spcPts val="600"/>
                        </a:spcAft>
                        <a:buNone/>
                      </a:pPr>
                      <a:r>
                        <a:rPr lang="en-GB" sz="1100">
                          <a:effectLst/>
                        </a:rPr>
                        <a:t>23:59</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a:effectLst/>
                        </a:rPr>
                        <a:t>Return date of provisional marks &amp; written feedback:</a:t>
                      </a:r>
                      <a:endParaRPr lang="en-US"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just">
                        <a:lnSpc>
                          <a:spcPct val="107000"/>
                        </a:lnSpc>
                        <a:spcBef>
                          <a:spcPts val="600"/>
                        </a:spcBef>
                        <a:spcAft>
                          <a:spcPts val="600"/>
                        </a:spcAft>
                        <a:buNone/>
                      </a:pPr>
                      <a:r>
                        <a:rPr lang="en-GB" sz="1100" dirty="0">
                          <a:effectLst/>
                        </a:rPr>
                        <a:t>12/02/26</a:t>
                      </a:r>
                      <a:endParaRPr lang="en-US" sz="1100" dirty="0">
                        <a:effectLst/>
                      </a:endParaRPr>
                    </a:p>
                    <a:p>
                      <a:pPr algn="just">
                        <a:lnSpc>
                          <a:spcPct val="107000"/>
                        </a:lnSpc>
                        <a:spcBef>
                          <a:spcPts val="600"/>
                        </a:spcBef>
                        <a:spcAft>
                          <a:spcPts val="600"/>
                        </a:spcAft>
                        <a:buNone/>
                      </a:pPr>
                      <a:r>
                        <a:rPr lang="en-GB" sz="1100" dirty="0">
                          <a:effectLst/>
                        </a:rPr>
                        <a:t>15:00</a:t>
                      </a:r>
                      <a:endParaRPr lang="en-US"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0149410"/>
                  </a:ext>
                </a:extLst>
              </a:tr>
            </a:tbl>
          </a:graphicData>
        </a:graphic>
      </p:graphicFrame>
    </p:spTree>
    <p:extLst>
      <p:ext uri="{BB962C8B-B14F-4D97-AF65-F5344CB8AC3E}">
        <p14:creationId xmlns:p14="http://schemas.microsoft.com/office/powerpoint/2010/main" val="3874741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09D69F-34BE-EA11-A8A4-D825EBEF6867}"/>
              </a:ext>
            </a:extLst>
          </p:cNvPr>
          <p:cNvSpPr>
            <a:spLocks noGrp="1"/>
          </p:cNvSpPr>
          <p:nvPr>
            <p:ph type="title"/>
          </p:nvPr>
        </p:nvSpPr>
        <p:spPr/>
        <p:txBody>
          <a:bodyPr/>
          <a:lstStyle/>
          <a:p>
            <a:r>
              <a:rPr lang="en-GB" dirty="0" err="1"/>
              <a:t>Strwythur</a:t>
            </a:r>
            <a:r>
              <a:rPr lang="en-GB" dirty="0"/>
              <a:t> </a:t>
            </a:r>
            <a:r>
              <a:rPr lang="en-GB" dirty="0" err="1"/>
              <a:t>eich</a:t>
            </a:r>
            <a:r>
              <a:rPr lang="en-GB" dirty="0"/>
              <a:t> </a:t>
            </a:r>
            <a:r>
              <a:rPr lang="en-GB" dirty="0" err="1"/>
              <a:t>llyfr</a:t>
            </a:r>
            <a:r>
              <a:rPr lang="en-GB" dirty="0"/>
              <a:t> </a:t>
            </a:r>
            <a:r>
              <a:rPr lang="en-GB" dirty="0" err="1"/>
              <a:t>llofion</a:t>
            </a:r>
            <a:endParaRPr lang="en-US" dirty="0"/>
          </a:p>
        </p:txBody>
      </p:sp>
      <p:sp>
        <p:nvSpPr>
          <p:cNvPr id="5" name="Content Placeholder 4">
            <a:extLst>
              <a:ext uri="{FF2B5EF4-FFF2-40B4-BE49-F238E27FC236}">
                <a16:creationId xmlns:a16="http://schemas.microsoft.com/office/drawing/2014/main" id="{1BE95141-250E-26F0-E2B4-79646BCE473D}"/>
              </a:ext>
            </a:extLst>
          </p:cNvPr>
          <p:cNvSpPr>
            <a:spLocks noGrp="1"/>
          </p:cNvSpPr>
          <p:nvPr>
            <p:ph idx="1"/>
          </p:nvPr>
        </p:nvSpPr>
        <p:spPr>
          <a:xfrm>
            <a:off x="829586" y="1459865"/>
            <a:ext cx="10515600" cy="4351338"/>
          </a:xfrm>
        </p:spPr>
        <p:txBody>
          <a:bodyPr>
            <a:normAutofit fontScale="70000" lnSpcReduction="20000"/>
          </a:bodyPr>
          <a:lstStyle/>
          <a:p>
            <a:pPr marL="0" indent="0">
              <a:buNone/>
            </a:pPr>
            <a:r>
              <a:rPr lang="en-US" b="1" i="1" u="sng" dirty="0" err="1">
                <a:latin typeface="Calibri"/>
                <a:ea typeface="Calibri"/>
                <a:cs typeface="Calibri"/>
              </a:rPr>
              <a:t>Cyflwyniad</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500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yw'r</a:t>
            </a:r>
            <a:r>
              <a:rPr lang="en-US" dirty="0">
                <a:latin typeface="Calibri"/>
                <a:ea typeface="Calibri"/>
                <a:cs typeface="Calibri"/>
              </a:rPr>
              <a:t> 1000 </a:t>
            </a:r>
            <a:r>
              <a:rPr lang="en-US" dirty="0" err="1">
                <a:latin typeface="Calibri"/>
                <a:ea typeface="Calibri"/>
                <a:cs typeface="Calibri"/>
              </a:rPr>
              <a:t>diwrnod</a:t>
            </a:r>
            <a:r>
              <a:rPr lang="en-US" dirty="0">
                <a:latin typeface="Calibri"/>
                <a:ea typeface="Calibri"/>
                <a:cs typeface="Calibri"/>
              </a:rPr>
              <a:t> </a:t>
            </a:r>
            <a:r>
              <a:rPr lang="en-US" dirty="0" err="1">
                <a:latin typeface="Calibri"/>
                <a:ea typeface="Calibri"/>
                <a:cs typeface="Calibri"/>
              </a:rPr>
              <a:t>cyntaf</a:t>
            </a:r>
            <a:r>
              <a:rPr lang="en-US" dirty="0">
                <a:latin typeface="Calibri"/>
                <a:ea typeface="Calibri"/>
                <a:cs typeface="Calibri"/>
              </a:rPr>
              <a:t>?</a:t>
            </a:r>
          </a:p>
          <a:p>
            <a:pPr marL="0" indent="0">
              <a:buNone/>
            </a:pPr>
            <a:r>
              <a:rPr lang="sv-SE" dirty="0">
                <a:latin typeface="Calibri"/>
                <a:ea typeface="Calibri"/>
                <a:cs typeface="Calibri"/>
              </a:rPr>
              <a:t>Pam mae hyn yn bwysig?</a:t>
            </a:r>
            <a:endParaRPr lang="en-US" dirty="0">
              <a:latin typeface="Calibri"/>
              <a:ea typeface="Calibri"/>
              <a:cs typeface="Calibri"/>
            </a:endParaRPr>
          </a:p>
          <a:p>
            <a:pPr marL="0" indent="0">
              <a:buNone/>
            </a:pPr>
            <a:endParaRPr lang="en-US" dirty="0">
              <a:latin typeface="Calibri"/>
              <a:ea typeface="Calibri"/>
              <a:cs typeface="Calibri"/>
            </a:endParaRPr>
          </a:p>
          <a:p>
            <a:pPr marL="0" indent="0">
              <a:buNone/>
            </a:pPr>
            <a:r>
              <a:rPr lang="en-US" b="1" i="1" u="sng" dirty="0" err="1">
                <a:latin typeface="Calibri"/>
                <a:ea typeface="Calibri"/>
                <a:cs typeface="Calibri"/>
              </a:rPr>
              <a:t>Cyfrifoldebau</a:t>
            </a:r>
            <a:r>
              <a:rPr lang="en-US" b="1" i="1" u="sng" dirty="0">
                <a:latin typeface="Calibri"/>
                <a:ea typeface="Calibri"/>
                <a:cs typeface="Calibri"/>
              </a:rPr>
              <a:t> </a:t>
            </a:r>
            <a:r>
              <a:rPr lang="en-US" b="1" i="1" u="sng" dirty="0" err="1">
                <a:latin typeface="Calibri"/>
                <a:ea typeface="Calibri"/>
                <a:cs typeface="Calibri"/>
              </a:rPr>
              <a:t>gofalu</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500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a:t>
            </a:r>
            <a:r>
              <a:rPr lang="en-US" dirty="0">
                <a:latin typeface="Calibri"/>
                <a:ea typeface="Calibri"/>
                <a:cs typeface="Calibri"/>
              </a:rPr>
              <a:t> </a:t>
            </a:r>
            <a:r>
              <a:rPr lang="en-US" dirty="0" err="1">
                <a:latin typeface="Calibri"/>
                <a:ea typeface="Calibri"/>
                <a:cs typeface="Calibri"/>
              </a:rPr>
              <a:t>gofal</a:t>
            </a:r>
            <a:r>
              <a:rPr lang="en-US" dirty="0">
                <a:latin typeface="Calibri"/>
                <a:ea typeface="Calibri"/>
                <a:cs typeface="Calibri"/>
              </a:rPr>
              <a:t> </a:t>
            </a:r>
            <a:r>
              <a:rPr lang="en-US" dirty="0" err="1">
                <a:latin typeface="Calibri"/>
                <a:ea typeface="Calibri"/>
                <a:cs typeface="Calibri"/>
              </a:rPr>
              <a:t>eithriadol</a:t>
            </a:r>
            <a:r>
              <a:rPr lang="en-US" dirty="0">
                <a:latin typeface="Calibri"/>
                <a:ea typeface="Calibri"/>
                <a:cs typeface="Calibri"/>
              </a:rPr>
              <a:t>?</a:t>
            </a:r>
          </a:p>
          <a:p>
            <a:pPr marL="0" indent="0">
              <a:buNone/>
            </a:pPr>
            <a:r>
              <a:rPr lang="en-US" dirty="0" err="1">
                <a:latin typeface="Calibri"/>
                <a:ea typeface="Calibri"/>
                <a:cs typeface="Calibri"/>
              </a:rPr>
              <a:t>Dylech</a:t>
            </a:r>
            <a:r>
              <a:rPr lang="en-US" dirty="0">
                <a:latin typeface="Calibri"/>
                <a:ea typeface="Calibri"/>
                <a:cs typeface="Calibri"/>
              </a:rPr>
              <a:t> </a:t>
            </a:r>
            <a:r>
              <a:rPr lang="en-US" dirty="0" err="1">
                <a:latin typeface="Calibri"/>
                <a:ea typeface="Calibri"/>
                <a:cs typeface="Calibri"/>
              </a:rPr>
              <a:t>ystyried</a:t>
            </a:r>
            <a:r>
              <a:rPr lang="en-US" dirty="0">
                <a:latin typeface="Calibri"/>
                <a:ea typeface="Calibri"/>
                <a:cs typeface="Calibri"/>
              </a:rPr>
              <a:t> </a:t>
            </a:r>
            <a:r>
              <a:rPr lang="en-US" dirty="0" err="1">
                <a:latin typeface="Calibri"/>
                <a:ea typeface="Calibri"/>
                <a:cs typeface="Calibri"/>
              </a:rPr>
              <a:t>amgylcheddau</a:t>
            </a:r>
            <a:r>
              <a:rPr lang="en-US" dirty="0">
                <a:latin typeface="Calibri"/>
                <a:ea typeface="Calibri"/>
                <a:cs typeface="Calibri"/>
              </a:rPr>
              <a:t> </a:t>
            </a:r>
            <a:r>
              <a:rPr lang="en-US" dirty="0" err="1">
                <a:latin typeface="Calibri"/>
                <a:ea typeface="Calibri"/>
                <a:cs typeface="Calibri"/>
              </a:rPr>
              <a:t>ysgogol</a:t>
            </a:r>
            <a:r>
              <a:rPr lang="en-US" dirty="0">
                <a:latin typeface="Calibri"/>
                <a:ea typeface="Calibri"/>
                <a:cs typeface="Calibri"/>
              </a:rPr>
              <a:t> ac </a:t>
            </a:r>
            <a:r>
              <a:rPr lang="en-US" dirty="0" err="1">
                <a:latin typeface="Calibri"/>
                <a:ea typeface="Calibri"/>
                <a:cs typeface="Calibri"/>
              </a:rPr>
              <a:t>ymarfer</a:t>
            </a:r>
            <a:r>
              <a:rPr lang="en-US" dirty="0">
                <a:latin typeface="Calibri"/>
                <a:ea typeface="Calibri"/>
                <a:cs typeface="Calibri"/>
              </a:rPr>
              <a:t> </a:t>
            </a:r>
            <a:r>
              <a:rPr lang="en-US" dirty="0" err="1">
                <a:latin typeface="Calibri"/>
                <a:ea typeface="Calibri"/>
                <a:cs typeface="Calibri"/>
              </a:rPr>
              <a:t>cynhwysol</a:t>
            </a:r>
            <a:endParaRPr lang="en-US" dirty="0">
              <a:latin typeface="Calibri"/>
              <a:ea typeface="Calibri"/>
              <a:cs typeface="Calibri"/>
            </a:endParaRPr>
          </a:p>
          <a:p>
            <a:pPr marL="0" indent="0">
              <a:buNone/>
            </a:pPr>
            <a:r>
              <a:rPr lang="en-US" dirty="0">
                <a:latin typeface="Calibri"/>
                <a:ea typeface="Calibri"/>
                <a:cs typeface="Calibri"/>
              </a:rPr>
              <a:t>Pam </a:t>
            </a:r>
            <a:r>
              <a:rPr lang="en-US" dirty="0" err="1">
                <a:latin typeface="Calibri"/>
                <a:ea typeface="Calibri"/>
                <a:cs typeface="Calibri"/>
              </a:rPr>
              <a:t>mae'n</a:t>
            </a:r>
            <a:r>
              <a:rPr lang="en-US" dirty="0">
                <a:latin typeface="Calibri"/>
                <a:ea typeface="Calibri"/>
                <a:cs typeface="Calibri"/>
              </a:rPr>
              <a:t> </a:t>
            </a:r>
            <a:r>
              <a:rPr lang="en-US" dirty="0" err="1">
                <a:latin typeface="Calibri"/>
                <a:ea typeface="Calibri"/>
                <a:cs typeface="Calibri"/>
              </a:rPr>
              <a:t>bwysig</a:t>
            </a:r>
            <a:r>
              <a:rPr lang="en-US" dirty="0">
                <a:latin typeface="Calibri"/>
                <a:ea typeface="Calibri"/>
                <a:cs typeface="Calibri"/>
              </a:rPr>
              <a:t>?</a:t>
            </a:r>
          </a:p>
          <a:p>
            <a:pPr marL="0" indent="0">
              <a:buNone/>
            </a:pPr>
            <a:endParaRPr lang="en-US" dirty="0">
              <a:latin typeface="Calibri"/>
              <a:ea typeface="Calibri"/>
              <a:cs typeface="Calibri"/>
            </a:endParaRPr>
          </a:p>
          <a:p>
            <a:pPr marL="0" indent="0">
              <a:buNone/>
            </a:pPr>
            <a:r>
              <a:rPr lang="en-US" b="1" i="1" u="sng" dirty="0" err="1">
                <a:latin typeface="Calibri"/>
                <a:ea typeface="Calibri"/>
                <a:cs typeface="Calibri"/>
              </a:rPr>
              <a:t>Partneriaethau</a:t>
            </a:r>
            <a:r>
              <a:rPr lang="en-US" b="1" i="1" u="sng" dirty="0">
                <a:latin typeface="Calibri"/>
                <a:ea typeface="Calibri"/>
                <a:cs typeface="Calibri"/>
              </a:rPr>
              <a:t> </a:t>
            </a:r>
            <a:r>
              <a:rPr lang="en-US" b="1" i="1" u="sng" dirty="0" err="1">
                <a:latin typeface="Calibri"/>
                <a:ea typeface="Calibri"/>
                <a:cs typeface="Calibri"/>
              </a:rPr>
              <a:t>proffesiynol</a:t>
            </a:r>
            <a:r>
              <a:rPr lang="en-US" b="1" i="1" u="sng" dirty="0">
                <a:latin typeface="Calibri"/>
                <a:ea typeface="Calibri"/>
                <a:cs typeface="Calibri"/>
              </a:rPr>
              <a:t> (</a:t>
            </a:r>
            <a:r>
              <a:rPr lang="en-US" b="1" i="1" u="sng" dirty="0" err="1">
                <a:latin typeface="Calibri"/>
                <a:ea typeface="Calibri"/>
                <a:cs typeface="Calibri"/>
              </a:rPr>
              <a:t>tua</a:t>
            </a:r>
            <a:r>
              <a:rPr lang="en-US" b="1" i="1" u="sng" dirty="0">
                <a:latin typeface="Calibri"/>
                <a:ea typeface="Calibri"/>
                <a:cs typeface="Calibri"/>
              </a:rPr>
              <a:t> 750 </a:t>
            </a:r>
            <a:r>
              <a:rPr lang="en-US" b="1" i="1" u="sng" dirty="0" err="1">
                <a:latin typeface="Calibri"/>
                <a:ea typeface="Calibri"/>
                <a:cs typeface="Calibri"/>
              </a:rPr>
              <a:t>gair</a:t>
            </a:r>
            <a:r>
              <a:rPr lang="en-US" b="1" i="1" u="sng" dirty="0">
                <a:latin typeface="Calibri"/>
                <a:ea typeface="Calibri"/>
                <a:cs typeface="Calibri"/>
              </a:rPr>
              <a:t>)</a:t>
            </a:r>
            <a:endParaRPr lang="en-US" dirty="0">
              <a:latin typeface="Calibri"/>
              <a:ea typeface="Calibri"/>
              <a:cs typeface="Calibri"/>
            </a:endParaRPr>
          </a:p>
          <a:p>
            <a:pPr marL="0" indent="0">
              <a:buNone/>
            </a:pPr>
            <a:r>
              <a:rPr lang="en-US" dirty="0">
                <a:latin typeface="Calibri"/>
                <a:ea typeface="Calibri"/>
                <a:cs typeface="Calibri"/>
              </a:rPr>
              <a:t>Beth </a:t>
            </a:r>
            <a:r>
              <a:rPr lang="en-US" dirty="0" err="1">
                <a:latin typeface="Calibri"/>
                <a:ea typeface="Calibri"/>
                <a:cs typeface="Calibri"/>
              </a:rPr>
              <a:t>yw</a:t>
            </a:r>
            <a:r>
              <a:rPr lang="en-US" dirty="0">
                <a:latin typeface="Calibri"/>
                <a:ea typeface="Calibri"/>
                <a:cs typeface="Calibri"/>
              </a:rPr>
              <a:t> </a:t>
            </a:r>
            <a:r>
              <a:rPr lang="en-US" dirty="0" err="1">
                <a:latin typeface="Calibri"/>
                <a:ea typeface="Calibri"/>
                <a:cs typeface="Calibri"/>
              </a:rPr>
              <a:t>rôl</a:t>
            </a:r>
            <a:r>
              <a:rPr lang="en-US" dirty="0">
                <a:latin typeface="Calibri"/>
                <a:ea typeface="Calibri"/>
                <a:cs typeface="Calibri"/>
              </a:rPr>
              <a:t> </a:t>
            </a:r>
            <a:r>
              <a:rPr lang="en-US" dirty="0" err="1">
                <a:latin typeface="Calibri"/>
                <a:ea typeface="Calibri"/>
                <a:cs typeface="Calibri"/>
              </a:rPr>
              <a:t>ymarferwr</a:t>
            </a:r>
            <a:r>
              <a:rPr lang="en-US" dirty="0">
                <a:latin typeface="Calibri"/>
                <a:ea typeface="Calibri"/>
                <a:cs typeface="Calibri"/>
              </a:rPr>
              <a:t> </a:t>
            </a:r>
            <a:r>
              <a:rPr lang="en-US" dirty="0" err="1">
                <a:latin typeface="Calibri"/>
                <a:ea typeface="Calibri"/>
                <a:cs typeface="Calibri"/>
              </a:rPr>
              <a:t>blynyddoedd</a:t>
            </a:r>
            <a:r>
              <a:rPr lang="en-US" dirty="0">
                <a:latin typeface="Calibri"/>
                <a:ea typeface="Calibri"/>
                <a:cs typeface="Calibri"/>
              </a:rPr>
              <a:t> </a:t>
            </a:r>
            <a:r>
              <a:rPr lang="en-US" dirty="0" err="1">
                <a:latin typeface="Calibri"/>
                <a:ea typeface="Calibri"/>
                <a:cs typeface="Calibri"/>
              </a:rPr>
              <a:t>cynnar</a:t>
            </a:r>
            <a:r>
              <a:rPr lang="en-US" dirty="0">
                <a:latin typeface="Calibri"/>
                <a:ea typeface="Calibri"/>
                <a:cs typeface="Calibri"/>
              </a:rPr>
              <a:t> </a:t>
            </a:r>
            <a:r>
              <a:rPr lang="en-US" dirty="0" err="1">
                <a:latin typeface="Calibri"/>
                <a:ea typeface="Calibri"/>
                <a:cs typeface="Calibri"/>
              </a:rPr>
              <a:t>wrth</a:t>
            </a:r>
            <a:r>
              <a:rPr lang="en-US" dirty="0">
                <a:latin typeface="Calibri"/>
                <a:ea typeface="Calibri"/>
                <a:cs typeface="Calibri"/>
              </a:rPr>
              <a:t> </a:t>
            </a:r>
            <a:r>
              <a:rPr lang="en-US" dirty="0" err="1">
                <a:latin typeface="Calibri"/>
                <a:ea typeface="Calibri"/>
                <a:cs typeface="Calibri"/>
              </a:rPr>
              <a:t>gefnogi</a:t>
            </a:r>
            <a:r>
              <a:rPr lang="en-US" dirty="0">
                <a:latin typeface="Calibri"/>
                <a:ea typeface="Calibri"/>
                <a:cs typeface="Calibri"/>
              </a:rPr>
              <a:t> plant a </a:t>
            </a:r>
            <a:r>
              <a:rPr lang="en-US" dirty="0" err="1">
                <a:latin typeface="Calibri"/>
                <a:ea typeface="Calibri"/>
                <a:cs typeface="Calibri"/>
              </a:rPr>
              <a:t>theuluoedd</a:t>
            </a:r>
            <a:r>
              <a:rPr lang="en-US" dirty="0">
                <a:latin typeface="Calibri"/>
                <a:ea typeface="Calibri"/>
                <a:cs typeface="Calibri"/>
              </a:rPr>
              <a:t> </a:t>
            </a:r>
            <a:r>
              <a:rPr lang="en-US" dirty="0" err="1">
                <a:latin typeface="Calibri"/>
                <a:ea typeface="Calibri"/>
                <a:cs typeface="Calibri"/>
              </a:rPr>
              <a:t>yn</a:t>
            </a:r>
            <a:r>
              <a:rPr lang="en-US" dirty="0">
                <a:latin typeface="Calibri"/>
                <a:ea typeface="Calibri"/>
                <a:cs typeface="Calibri"/>
              </a:rPr>
              <a:t> y 1000 </a:t>
            </a:r>
            <a:r>
              <a:rPr lang="en-US" dirty="0" err="1">
                <a:latin typeface="Calibri"/>
                <a:ea typeface="Calibri"/>
                <a:cs typeface="Calibri"/>
              </a:rPr>
              <a:t>diwrnod</a:t>
            </a:r>
            <a:r>
              <a:rPr lang="en-US" dirty="0">
                <a:latin typeface="Calibri"/>
                <a:ea typeface="Calibri"/>
                <a:cs typeface="Calibri"/>
              </a:rPr>
              <a:t> </a:t>
            </a:r>
            <a:r>
              <a:rPr lang="en-US" dirty="0" err="1">
                <a:latin typeface="Calibri"/>
                <a:ea typeface="Calibri"/>
                <a:cs typeface="Calibri"/>
              </a:rPr>
              <a:t>cyntaf</a:t>
            </a:r>
            <a:r>
              <a:rPr lang="en-US" dirty="0">
                <a:latin typeface="Calibri"/>
                <a:ea typeface="Calibri"/>
                <a:cs typeface="Calibri"/>
              </a:rPr>
              <a:t>?</a:t>
            </a:r>
          </a:p>
          <a:p>
            <a:pPr marL="0" indent="0">
              <a:buNone/>
            </a:pPr>
            <a:r>
              <a:rPr lang="en-US" dirty="0" err="1">
                <a:latin typeface="Calibri"/>
                <a:ea typeface="Calibri"/>
                <a:cs typeface="Calibri"/>
              </a:rPr>
              <a:t>Pwysigrwydd</a:t>
            </a:r>
            <a:r>
              <a:rPr lang="en-US" dirty="0">
                <a:latin typeface="Calibri"/>
                <a:ea typeface="Calibri"/>
                <a:cs typeface="Calibri"/>
              </a:rPr>
              <a:t> </a:t>
            </a:r>
            <a:r>
              <a:rPr lang="en-US" dirty="0" err="1">
                <a:latin typeface="Calibri"/>
                <a:ea typeface="Calibri"/>
                <a:cs typeface="Calibri"/>
              </a:rPr>
              <a:t>gwaith</a:t>
            </a:r>
            <a:r>
              <a:rPr lang="en-US" dirty="0">
                <a:latin typeface="Calibri"/>
                <a:ea typeface="Calibri"/>
                <a:cs typeface="Calibri"/>
              </a:rPr>
              <a:t> </a:t>
            </a:r>
            <a:r>
              <a:rPr lang="en-US" dirty="0" err="1">
                <a:latin typeface="Calibri"/>
                <a:ea typeface="Calibri"/>
                <a:cs typeface="Calibri"/>
              </a:rPr>
              <a:t>partneriaeth</a:t>
            </a:r>
            <a:r>
              <a:rPr lang="en-US" dirty="0">
                <a:latin typeface="Calibri"/>
                <a:ea typeface="Calibri"/>
                <a:cs typeface="Calibri"/>
              </a:rPr>
              <a:t> </a:t>
            </a:r>
            <a:r>
              <a:rPr lang="en-US" dirty="0" err="1">
                <a:latin typeface="Calibri"/>
                <a:ea typeface="Calibri"/>
                <a:cs typeface="Calibri"/>
              </a:rPr>
              <a:t>effeithiol</a:t>
            </a:r>
            <a:r>
              <a:rPr lang="en-US" dirty="0">
                <a:latin typeface="Calibri"/>
                <a:ea typeface="Calibri"/>
                <a:cs typeface="Calibri"/>
              </a:rPr>
              <a:t> (</a:t>
            </a:r>
            <a:r>
              <a:rPr lang="en-US" dirty="0" err="1">
                <a:latin typeface="Calibri"/>
                <a:ea typeface="Calibri"/>
                <a:cs typeface="Calibri"/>
              </a:rPr>
              <a:t>Cysylltiad</a:t>
            </a:r>
            <a:r>
              <a:rPr lang="en-US" dirty="0">
                <a:latin typeface="Calibri"/>
                <a:ea typeface="Calibri"/>
                <a:cs typeface="Calibri"/>
              </a:rPr>
              <a:t> </a:t>
            </a:r>
            <a:r>
              <a:rPr lang="en-US" dirty="0" err="1">
                <a:latin typeface="Calibri"/>
                <a:ea typeface="Calibri"/>
                <a:cs typeface="Calibri"/>
              </a:rPr>
              <a:t>posibl</a:t>
            </a:r>
            <a:r>
              <a:rPr lang="en-US" dirty="0">
                <a:latin typeface="Calibri"/>
                <a:ea typeface="Calibri"/>
                <a:cs typeface="Calibri"/>
              </a:rPr>
              <a:t> â </a:t>
            </a:r>
            <a:r>
              <a:rPr lang="en-US" dirty="0" err="1">
                <a:latin typeface="Calibri"/>
                <a:ea typeface="Calibri"/>
                <a:cs typeface="Calibri"/>
              </a:rPr>
              <a:t>theori</a:t>
            </a:r>
            <a:r>
              <a:rPr lang="en-US" dirty="0">
                <a:latin typeface="Calibri"/>
                <a:ea typeface="Calibri"/>
                <a:cs typeface="Calibri"/>
              </a:rPr>
              <a:t>; Bronfenbrenner)</a:t>
            </a:r>
          </a:p>
          <a:p>
            <a:endParaRPr lang="en-US" dirty="0"/>
          </a:p>
        </p:txBody>
      </p:sp>
    </p:spTree>
    <p:extLst>
      <p:ext uri="{BB962C8B-B14F-4D97-AF65-F5344CB8AC3E}">
        <p14:creationId xmlns:p14="http://schemas.microsoft.com/office/powerpoint/2010/main" val="3513139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B95C7A-EA85-201B-DF02-C49D7787134F}"/>
              </a:ext>
            </a:extLst>
          </p:cNvPr>
          <p:cNvSpPr>
            <a:spLocks noGrp="1"/>
          </p:cNvSpPr>
          <p:nvPr>
            <p:ph idx="1"/>
          </p:nvPr>
        </p:nvSpPr>
        <p:spPr>
          <a:xfrm>
            <a:off x="838200" y="1690688"/>
            <a:ext cx="10515600" cy="4351338"/>
          </a:xfrm>
        </p:spPr>
        <p:txBody>
          <a:bodyPr/>
          <a:lstStyle/>
          <a:p>
            <a:pPr marL="0" indent="0">
              <a:buNone/>
            </a:pPr>
            <a:r>
              <a:rPr lang="en-US" sz="2400" b="1" i="1" u="sng" dirty="0" err="1">
                <a:latin typeface="Calibri"/>
                <a:ea typeface="Calibri"/>
                <a:cs typeface="Calibri"/>
              </a:rPr>
              <a:t>Heriau</a:t>
            </a:r>
            <a:r>
              <a:rPr lang="en-US" sz="2400" b="1" i="1" u="sng" dirty="0">
                <a:latin typeface="Calibri"/>
                <a:ea typeface="Calibri"/>
                <a:cs typeface="Calibri"/>
              </a:rPr>
              <a:t> (</a:t>
            </a:r>
            <a:r>
              <a:rPr lang="en-US" sz="2400" b="1" i="1" u="sng" dirty="0" err="1">
                <a:latin typeface="Calibri"/>
                <a:ea typeface="Calibri"/>
                <a:cs typeface="Calibri"/>
              </a:rPr>
              <a:t>tua</a:t>
            </a:r>
            <a:r>
              <a:rPr lang="en-US" sz="2400" b="1" i="1" u="sng" dirty="0">
                <a:latin typeface="Calibri"/>
                <a:ea typeface="Calibri"/>
                <a:cs typeface="Calibri"/>
              </a:rPr>
              <a:t> 500 </a:t>
            </a:r>
            <a:r>
              <a:rPr lang="en-US" sz="2400" b="1" i="1" u="sng" dirty="0" err="1">
                <a:latin typeface="Calibri"/>
                <a:ea typeface="Calibri"/>
                <a:cs typeface="Calibri"/>
              </a:rPr>
              <a:t>gair</a:t>
            </a:r>
            <a:r>
              <a:rPr lang="en-US" sz="2400" b="1" i="1" u="sng" dirty="0">
                <a:latin typeface="Calibri"/>
                <a:ea typeface="Calibri"/>
                <a:cs typeface="Calibri"/>
              </a:rPr>
              <a:t>)</a:t>
            </a:r>
            <a:endParaRPr lang="en-US" sz="2400" dirty="0">
              <a:latin typeface="Calibri"/>
              <a:ea typeface="Calibri"/>
              <a:cs typeface="Calibri"/>
            </a:endParaRPr>
          </a:p>
          <a:p>
            <a:pPr marL="0" indent="0">
              <a:buNone/>
            </a:pPr>
            <a:r>
              <a:rPr lang="en-US" sz="2400" dirty="0">
                <a:latin typeface="Calibri"/>
                <a:ea typeface="Calibri"/>
                <a:cs typeface="Calibri"/>
              </a:rPr>
              <a:t>Beth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heriau</a:t>
            </a:r>
            <a:r>
              <a:rPr lang="en-US" sz="2400" dirty="0">
                <a:latin typeface="Calibri"/>
                <a:ea typeface="Calibri"/>
                <a:cs typeface="Calibri"/>
              </a:rPr>
              <a:t> </a:t>
            </a:r>
            <a:r>
              <a:rPr lang="en-US" sz="2400" dirty="0" err="1">
                <a:latin typeface="Calibri"/>
                <a:ea typeface="Calibri"/>
                <a:cs typeface="Calibri"/>
              </a:rPr>
              <a:t>wrth</a:t>
            </a:r>
            <a:r>
              <a:rPr lang="en-US" sz="2400" dirty="0">
                <a:latin typeface="Calibri"/>
                <a:ea typeface="Calibri"/>
                <a:cs typeface="Calibri"/>
              </a:rPr>
              <a:t> </a:t>
            </a:r>
            <a:r>
              <a:rPr lang="en-US" sz="2400" dirty="0" err="1">
                <a:latin typeface="Calibri"/>
                <a:ea typeface="Calibri"/>
                <a:cs typeface="Calibri"/>
              </a:rPr>
              <a:t>darparu</a:t>
            </a:r>
            <a:r>
              <a:rPr lang="en-US" sz="2400" dirty="0">
                <a:latin typeface="Calibri"/>
                <a:ea typeface="Calibri"/>
                <a:cs typeface="Calibri"/>
              </a:rPr>
              <a:t> </a:t>
            </a:r>
            <a:r>
              <a:rPr lang="en-US" sz="2400" dirty="0" err="1">
                <a:latin typeface="Calibri"/>
                <a:ea typeface="Calibri"/>
                <a:cs typeface="Calibri"/>
              </a:rPr>
              <a:t>gofal</a:t>
            </a:r>
            <a:r>
              <a:rPr lang="en-US" sz="2400" dirty="0">
                <a:latin typeface="Calibri"/>
                <a:ea typeface="Calibri"/>
                <a:cs typeface="Calibri"/>
              </a:rPr>
              <a:t> </a:t>
            </a:r>
            <a:r>
              <a:rPr lang="en-US" sz="2400" dirty="0" err="1">
                <a:latin typeface="Calibri"/>
                <a:ea typeface="Calibri"/>
                <a:cs typeface="Calibri"/>
              </a:rPr>
              <a:t>eithriadol</a:t>
            </a:r>
            <a:r>
              <a:rPr lang="en-US" sz="2400" dirty="0">
                <a:latin typeface="Calibri"/>
                <a:ea typeface="Calibri"/>
                <a:cs typeface="Calibri"/>
              </a:rPr>
              <a:t>?</a:t>
            </a:r>
          </a:p>
          <a:p>
            <a:pPr marL="0" indent="0">
              <a:buNone/>
            </a:pPr>
            <a:endParaRPr lang="en-US" sz="2400" dirty="0">
              <a:latin typeface="Calibri"/>
              <a:ea typeface="Calibri"/>
              <a:cs typeface="Calibri"/>
            </a:endParaRPr>
          </a:p>
          <a:p>
            <a:pPr marL="0" indent="0">
              <a:buNone/>
            </a:pPr>
            <a:r>
              <a:rPr lang="en-US" sz="2400" b="1" i="1" u="sng" dirty="0" err="1">
                <a:latin typeface="Calibri"/>
                <a:ea typeface="Calibri"/>
                <a:cs typeface="Calibri"/>
              </a:rPr>
              <a:t>Gweithgareddau</a:t>
            </a:r>
            <a:r>
              <a:rPr lang="en-US" sz="2400" b="1" i="1" u="sng" dirty="0">
                <a:latin typeface="Calibri"/>
                <a:ea typeface="Calibri"/>
                <a:cs typeface="Calibri"/>
              </a:rPr>
              <a:t> (</a:t>
            </a:r>
            <a:r>
              <a:rPr lang="en-US" sz="2400" b="1" i="1" u="sng" dirty="0" err="1">
                <a:latin typeface="Calibri"/>
                <a:ea typeface="Calibri"/>
                <a:cs typeface="Calibri"/>
              </a:rPr>
              <a:t>tua</a:t>
            </a:r>
            <a:r>
              <a:rPr lang="en-US" sz="2400" b="1" i="1" u="sng" dirty="0">
                <a:latin typeface="Calibri"/>
                <a:ea typeface="Calibri"/>
                <a:cs typeface="Calibri"/>
              </a:rPr>
              <a:t> 750 </a:t>
            </a:r>
            <a:r>
              <a:rPr lang="en-US" sz="2400" b="1" i="1" u="sng" dirty="0" err="1">
                <a:latin typeface="Calibri"/>
                <a:ea typeface="Calibri"/>
                <a:cs typeface="Calibri"/>
              </a:rPr>
              <a:t>gair</a:t>
            </a:r>
            <a:r>
              <a:rPr lang="en-US" sz="2400" b="1" i="1" u="sng" dirty="0">
                <a:latin typeface="Calibri"/>
                <a:ea typeface="Calibri"/>
                <a:cs typeface="Calibri"/>
              </a:rPr>
              <a:t>)</a:t>
            </a:r>
            <a:endParaRPr lang="en-US" sz="2400" dirty="0">
              <a:latin typeface="Calibri"/>
              <a:ea typeface="Calibri"/>
              <a:cs typeface="Calibri"/>
            </a:endParaRPr>
          </a:p>
          <a:p>
            <a:pPr marL="0" indent="0">
              <a:buNone/>
            </a:pPr>
            <a:r>
              <a:rPr lang="en-US" sz="2400" dirty="0" err="1">
                <a:latin typeface="Calibri"/>
                <a:ea typeface="Calibri"/>
                <a:cs typeface="Calibri"/>
              </a:rPr>
              <a:t>E.e.</a:t>
            </a:r>
            <a:r>
              <a:rPr lang="en-US" sz="2400" dirty="0">
                <a:latin typeface="Calibri"/>
                <a:ea typeface="Calibri"/>
                <a:cs typeface="Calibri"/>
              </a:rPr>
              <a:t> </a:t>
            </a:r>
            <a:r>
              <a:rPr lang="en-US" sz="2400" dirty="0" err="1">
                <a:latin typeface="Calibri"/>
                <a:ea typeface="Calibri"/>
                <a:cs typeface="Calibri"/>
              </a:rPr>
              <a:t>Darnau</a:t>
            </a:r>
            <a:r>
              <a:rPr lang="en-US" sz="2400" dirty="0">
                <a:latin typeface="Calibri"/>
                <a:ea typeface="Calibri"/>
                <a:cs typeface="Calibri"/>
              </a:rPr>
              <a:t> </a:t>
            </a:r>
            <a:r>
              <a:rPr lang="en-US" sz="2400" dirty="0" err="1">
                <a:latin typeface="Calibri"/>
                <a:ea typeface="Calibri"/>
                <a:cs typeface="Calibri"/>
              </a:rPr>
              <a:t>rhydd</a:t>
            </a:r>
            <a:r>
              <a:rPr lang="en-US" sz="2400" dirty="0">
                <a:latin typeface="Calibri"/>
                <a:ea typeface="Calibri"/>
                <a:cs typeface="Calibri"/>
              </a:rPr>
              <a:t> (</a:t>
            </a:r>
            <a:r>
              <a:rPr lang="en-US" sz="2400" dirty="0" err="1">
                <a:latin typeface="Calibri"/>
                <a:ea typeface="Calibri"/>
                <a:cs typeface="Calibri"/>
              </a:rPr>
              <a:t>Cysylltiad</a:t>
            </a:r>
            <a:r>
              <a:rPr lang="en-US" sz="2400" dirty="0">
                <a:latin typeface="Calibri"/>
                <a:ea typeface="Calibri"/>
                <a:cs typeface="Calibri"/>
              </a:rPr>
              <a:t> </a:t>
            </a:r>
            <a:r>
              <a:rPr lang="en-US" sz="2400" dirty="0" err="1">
                <a:latin typeface="Calibri"/>
                <a:ea typeface="Calibri"/>
                <a:cs typeface="Calibri"/>
              </a:rPr>
              <a:t>posibl</a:t>
            </a:r>
            <a:r>
              <a:rPr lang="en-US" sz="2400" dirty="0">
                <a:latin typeface="Calibri"/>
                <a:ea typeface="Calibri"/>
                <a:cs typeface="Calibri"/>
              </a:rPr>
              <a:t> â </a:t>
            </a:r>
            <a:r>
              <a:rPr lang="en-US" sz="2400" dirty="0" err="1">
                <a:latin typeface="Calibri"/>
                <a:ea typeface="Calibri"/>
                <a:cs typeface="Calibri"/>
              </a:rPr>
              <a:t>theori</a:t>
            </a:r>
            <a:r>
              <a:rPr lang="en-US" sz="2400" dirty="0">
                <a:latin typeface="Calibri"/>
                <a:ea typeface="Calibri"/>
                <a:cs typeface="Calibri"/>
              </a:rPr>
              <a:t>; Montessori, Froebel)</a:t>
            </a:r>
          </a:p>
          <a:p>
            <a:pPr marL="0" indent="0">
              <a:buNone/>
            </a:pPr>
            <a:r>
              <a:rPr lang="en-US" sz="2400" dirty="0">
                <a:latin typeface="Calibri"/>
                <a:ea typeface="Calibri"/>
                <a:cs typeface="Calibri"/>
              </a:rPr>
              <a:t>Beth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manteision</a:t>
            </a:r>
            <a:r>
              <a:rPr lang="en-US" sz="2400" dirty="0">
                <a:latin typeface="Calibri"/>
                <a:ea typeface="Calibri"/>
                <a:cs typeface="Calibri"/>
              </a:rPr>
              <a:t>; A </a:t>
            </a:r>
            <a:r>
              <a:rPr lang="en-US" sz="2400" dirty="0" err="1">
                <a:latin typeface="Calibri"/>
                <a:ea typeface="Calibri"/>
                <a:cs typeface="Calibri"/>
              </a:rPr>
              <a:t>yw’r</a:t>
            </a:r>
            <a:r>
              <a:rPr lang="en-US" sz="2400" dirty="0">
                <a:latin typeface="Calibri"/>
                <a:ea typeface="Calibri"/>
                <a:cs typeface="Calibri"/>
              </a:rPr>
              <a:t> </a:t>
            </a:r>
            <a:r>
              <a:rPr lang="en-US" sz="2400" dirty="0" err="1">
                <a:latin typeface="Calibri"/>
                <a:ea typeface="Calibri"/>
                <a:cs typeface="Calibri"/>
              </a:rPr>
              <a:t>gweithgaredd</a:t>
            </a:r>
            <a:r>
              <a:rPr lang="en-US" sz="2400" dirty="0">
                <a:latin typeface="Calibri"/>
                <a:ea typeface="Calibri"/>
                <a:cs typeface="Calibri"/>
              </a:rPr>
              <a:t> </a:t>
            </a:r>
            <a:r>
              <a:rPr lang="en-US" sz="2400" dirty="0" err="1">
                <a:latin typeface="Calibri"/>
                <a:ea typeface="Calibri"/>
                <a:cs typeface="Calibri"/>
              </a:rPr>
              <a:t>yn</a:t>
            </a:r>
            <a:r>
              <a:rPr lang="en-US" sz="2400" dirty="0">
                <a:latin typeface="Calibri"/>
                <a:ea typeface="Calibri"/>
                <a:cs typeface="Calibri"/>
              </a:rPr>
              <a:t> </a:t>
            </a:r>
            <a:r>
              <a:rPr lang="en-US" sz="2400" dirty="0" err="1">
                <a:latin typeface="Calibri"/>
                <a:ea typeface="Calibri"/>
                <a:cs typeface="Calibri"/>
              </a:rPr>
              <a:t>darparu</a:t>
            </a:r>
            <a:r>
              <a:rPr lang="en-US" sz="2400" dirty="0">
                <a:latin typeface="Calibri"/>
                <a:ea typeface="Calibri"/>
                <a:cs typeface="Calibri"/>
              </a:rPr>
              <a:t> ‘</a:t>
            </a:r>
            <a:r>
              <a:rPr lang="en-US" sz="2400" dirty="0" err="1">
                <a:latin typeface="Calibri"/>
                <a:ea typeface="Calibri"/>
                <a:cs typeface="Calibri"/>
              </a:rPr>
              <a:t>dysgu</a:t>
            </a:r>
            <a:r>
              <a:rPr lang="en-US" sz="2400" dirty="0">
                <a:latin typeface="Calibri"/>
                <a:ea typeface="Calibri"/>
                <a:cs typeface="Calibri"/>
              </a:rPr>
              <a:t> </a:t>
            </a:r>
            <a:r>
              <a:rPr lang="en-US" sz="2400" dirty="0" err="1">
                <a:latin typeface="Calibri"/>
                <a:ea typeface="Calibri"/>
                <a:cs typeface="Calibri"/>
              </a:rPr>
              <a:t>ystyrlon</a:t>
            </a:r>
            <a:r>
              <a:rPr lang="en-US" sz="2400" dirty="0">
                <a:latin typeface="Calibri"/>
                <a:ea typeface="Calibri"/>
                <a:cs typeface="Calibri"/>
              </a:rPr>
              <a:t>’</a:t>
            </a:r>
          </a:p>
          <a:p>
            <a:pPr marL="0" indent="0">
              <a:buNone/>
            </a:pPr>
            <a:r>
              <a:rPr lang="en-US" sz="2400" dirty="0" err="1">
                <a:latin typeface="Calibri"/>
                <a:ea typeface="Calibri"/>
                <a:cs typeface="Calibri"/>
              </a:rPr>
              <a:t>Dulliau</a:t>
            </a:r>
            <a:r>
              <a:rPr lang="en-US" sz="2400" dirty="0">
                <a:latin typeface="Calibri"/>
                <a:ea typeface="Calibri"/>
                <a:cs typeface="Calibri"/>
              </a:rPr>
              <a:t> </a:t>
            </a:r>
            <a:r>
              <a:rPr lang="en-US" sz="2400" dirty="0" err="1">
                <a:latin typeface="Calibri"/>
                <a:ea typeface="Calibri"/>
                <a:cs typeface="Calibri"/>
              </a:rPr>
              <a:t>rhyngwladol</a:t>
            </a:r>
            <a:r>
              <a:rPr lang="en-US" sz="2400" dirty="0">
                <a:latin typeface="Calibri"/>
                <a:ea typeface="Calibri"/>
                <a:cs typeface="Calibri"/>
              </a:rPr>
              <a:t>; </a:t>
            </a:r>
            <a:r>
              <a:rPr lang="en-US" sz="2400" dirty="0" err="1">
                <a:latin typeface="Calibri"/>
                <a:ea typeface="Calibri"/>
                <a:cs typeface="Calibri"/>
              </a:rPr>
              <a:t>Cymharwch</a:t>
            </a:r>
            <a:r>
              <a:rPr lang="en-US" sz="2400" dirty="0">
                <a:latin typeface="Calibri"/>
                <a:ea typeface="Calibri"/>
                <a:cs typeface="Calibri"/>
              </a:rPr>
              <a:t> â </a:t>
            </a:r>
            <a:r>
              <a:rPr lang="en-US" sz="2400" dirty="0" err="1">
                <a:latin typeface="Calibri"/>
                <a:ea typeface="Calibri"/>
                <a:cs typeface="Calibri"/>
              </a:rPr>
              <a:t>chyferbynnwch</a:t>
            </a:r>
            <a:r>
              <a:rPr lang="en-US" sz="2400" dirty="0">
                <a:latin typeface="Calibri"/>
                <a:ea typeface="Calibri"/>
                <a:cs typeface="Calibri"/>
              </a:rPr>
              <a:t> (</a:t>
            </a:r>
            <a:r>
              <a:rPr lang="en-US" sz="2400" dirty="0" err="1">
                <a:latin typeface="Calibri"/>
                <a:ea typeface="Calibri"/>
                <a:cs typeface="Calibri"/>
              </a:rPr>
              <a:t>Ysgolion</a:t>
            </a:r>
            <a:r>
              <a:rPr lang="en-US" sz="2400" dirty="0">
                <a:latin typeface="Calibri"/>
                <a:ea typeface="Calibri"/>
                <a:cs typeface="Calibri"/>
              </a:rPr>
              <a:t> </a:t>
            </a:r>
            <a:r>
              <a:rPr lang="en-US" sz="2400" dirty="0" err="1">
                <a:latin typeface="Calibri"/>
                <a:ea typeface="Calibri"/>
                <a:cs typeface="Calibri"/>
              </a:rPr>
              <a:t>goedwig</a:t>
            </a:r>
            <a:r>
              <a:rPr lang="en-US" sz="2400" dirty="0">
                <a:latin typeface="Calibri"/>
                <a:ea typeface="Calibri"/>
                <a:cs typeface="Calibri"/>
              </a:rPr>
              <a:t>, Reggio Emelia..)</a:t>
            </a:r>
            <a:endParaRPr lang="en-US" sz="2400" dirty="0">
              <a:cs typeface="Arial" panose="020B0604020202020204"/>
            </a:endParaRPr>
          </a:p>
        </p:txBody>
      </p:sp>
      <p:sp>
        <p:nvSpPr>
          <p:cNvPr id="4" name="Title 5">
            <a:extLst>
              <a:ext uri="{FF2B5EF4-FFF2-40B4-BE49-F238E27FC236}">
                <a16:creationId xmlns:a16="http://schemas.microsoft.com/office/drawing/2014/main" id="{C6AD3A23-12A4-A916-D2B7-44D4E122CBF3}"/>
              </a:ext>
            </a:extLst>
          </p:cNvPr>
          <p:cNvSpPr>
            <a:spLocks noGrp="1"/>
          </p:cNvSpPr>
          <p:nvPr>
            <p:ph type="title"/>
          </p:nvPr>
        </p:nvSpPr>
        <p:spPr>
          <a:xfrm>
            <a:off x="838200" y="365125"/>
            <a:ext cx="10515600" cy="1325563"/>
          </a:xfrm>
        </p:spPr>
        <p:txBody>
          <a:bodyPr/>
          <a:lstStyle/>
          <a:p>
            <a:r>
              <a:rPr lang="en-GB" dirty="0" err="1"/>
              <a:t>Strwythur</a:t>
            </a:r>
            <a:r>
              <a:rPr lang="en-GB" dirty="0"/>
              <a:t> </a:t>
            </a:r>
            <a:r>
              <a:rPr lang="en-GB" dirty="0" err="1"/>
              <a:t>eich</a:t>
            </a:r>
            <a:r>
              <a:rPr lang="en-GB" dirty="0"/>
              <a:t> </a:t>
            </a:r>
            <a:r>
              <a:rPr lang="en-GB" dirty="0" err="1"/>
              <a:t>llyfr</a:t>
            </a:r>
            <a:r>
              <a:rPr lang="en-GB" dirty="0"/>
              <a:t> </a:t>
            </a:r>
            <a:r>
              <a:rPr lang="en-GB" dirty="0" err="1"/>
              <a:t>llofion</a:t>
            </a:r>
            <a:endParaRPr lang="en-US" dirty="0"/>
          </a:p>
        </p:txBody>
      </p:sp>
    </p:spTree>
    <p:extLst>
      <p:ext uri="{BB962C8B-B14F-4D97-AF65-F5344CB8AC3E}">
        <p14:creationId xmlns:p14="http://schemas.microsoft.com/office/powerpoint/2010/main" val="3842919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B02ADF-B671-3CA5-1C14-E8BB601D9811}"/>
              </a:ext>
            </a:extLst>
          </p:cNvPr>
          <p:cNvSpPr>
            <a:spLocks noGrp="1"/>
          </p:cNvSpPr>
          <p:nvPr>
            <p:ph type="title"/>
          </p:nvPr>
        </p:nvSpPr>
        <p:spPr/>
        <p:txBody>
          <a:bodyPr/>
          <a:lstStyle/>
          <a:p>
            <a:r>
              <a:rPr lang="en-GB" dirty="0">
                <a:solidFill>
                  <a:srgbClr val="0070C0"/>
                </a:solidFill>
              </a:rPr>
              <a:t>Scrapbook structure</a:t>
            </a:r>
            <a:endParaRPr lang="en-US" dirty="0">
              <a:solidFill>
                <a:srgbClr val="0070C0"/>
              </a:solidFill>
            </a:endParaRPr>
          </a:p>
        </p:txBody>
      </p:sp>
      <p:sp>
        <p:nvSpPr>
          <p:cNvPr id="5" name="Content Placeholder 4">
            <a:extLst>
              <a:ext uri="{FF2B5EF4-FFF2-40B4-BE49-F238E27FC236}">
                <a16:creationId xmlns:a16="http://schemas.microsoft.com/office/drawing/2014/main" id="{A3A4D642-9560-8A0C-D1E8-5955500989F1}"/>
              </a:ext>
            </a:extLst>
          </p:cNvPr>
          <p:cNvSpPr>
            <a:spLocks noGrp="1"/>
          </p:cNvSpPr>
          <p:nvPr>
            <p:ph idx="1"/>
          </p:nvPr>
        </p:nvSpPr>
        <p:spPr>
          <a:xfrm>
            <a:off x="838200" y="1531427"/>
            <a:ext cx="10515600" cy="4351338"/>
          </a:xfrm>
        </p:spPr>
        <p:txBody>
          <a:bodyPr>
            <a:normAutofit fontScale="62500" lnSpcReduction="20000"/>
          </a:bodyPr>
          <a:lstStyle/>
          <a:p>
            <a:pPr marL="0" indent="0">
              <a:buNone/>
            </a:pPr>
            <a:r>
              <a:rPr lang="en-US" b="1" i="1" u="sng" dirty="0">
                <a:solidFill>
                  <a:srgbClr val="0070C0"/>
                </a:solidFill>
                <a:latin typeface="Calibri"/>
                <a:ea typeface="Calibri"/>
                <a:cs typeface="Calibri"/>
              </a:rPr>
              <a:t>Introduction (500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the first 1000 days</a:t>
            </a:r>
          </a:p>
          <a:p>
            <a:pPr marL="0" indent="0">
              <a:buNone/>
            </a:pPr>
            <a:r>
              <a:rPr lang="en-US" dirty="0">
                <a:solidFill>
                  <a:srgbClr val="0070C0"/>
                </a:solidFill>
                <a:latin typeface="Calibri"/>
                <a:ea typeface="Calibri"/>
                <a:cs typeface="Calibri"/>
              </a:rPr>
              <a:t>Why is it important?</a:t>
            </a:r>
          </a:p>
          <a:p>
            <a:pPr marL="0" indent="0">
              <a:buNone/>
            </a:pPr>
            <a:endParaRPr lang="en-US" dirty="0">
              <a:solidFill>
                <a:srgbClr val="0070C0"/>
              </a:solidFill>
              <a:latin typeface="Calibri"/>
              <a:ea typeface="Calibri"/>
              <a:cs typeface="Calibri"/>
            </a:endParaRPr>
          </a:p>
          <a:p>
            <a:pPr marL="0" indent="0">
              <a:buNone/>
            </a:pPr>
            <a:r>
              <a:rPr lang="en-US" b="1" i="1" u="sng" dirty="0">
                <a:solidFill>
                  <a:srgbClr val="0070C0"/>
                </a:solidFill>
                <a:latin typeface="Calibri"/>
                <a:ea typeface="Calibri"/>
                <a:cs typeface="Calibri"/>
              </a:rPr>
              <a:t>Caregiving (500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exceptional care?</a:t>
            </a:r>
          </a:p>
          <a:p>
            <a:pPr marL="0" indent="0">
              <a:buNone/>
            </a:pPr>
            <a:r>
              <a:rPr lang="en-US" dirty="0">
                <a:solidFill>
                  <a:srgbClr val="0070C0"/>
                </a:solidFill>
                <a:latin typeface="Calibri"/>
                <a:ea typeface="Calibri"/>
                <a:cs typeface="Calibri"/>
              </a:rPr>
              <a:t>Consideration should be given to enabling environments and inclusive practice</a:t>
            </a:r>
          </a:p>
          <a:p>
            <a:pPr marL="0" indent="0">
              <a:buNone/>
            </a:pPr>
            <a:r>
              <a:rPr lang="en-US" dirty="0">
                <a:solidFill>
                  <a:srgbClr val="0070C0"/>
                </a:solidFill>
                <a:latin typeface="Calibri"/>
                <a:ea typeface="Calibri"/>
                <a:cs typeface="Calibri"/>
              </a:rPr>
              <a:t>Why is this important?</a:t>
            </a:r>
          </a:p>
          <a:p>
            <a:pPr marL="0" indent="0">
              <a:buNone/>
            </a:pPr>
            <a:endParaRPr lang="en-US" dirty="0">
              <a:solidFill>
                <a:srgbClr val="0070C0"/>
              </a:solidFill>
              <a:latin typeface="Calibri"/>
              <a:ea typeface="Calibri"/>
              <a:cs typeface="Calibri"/>
            </a:endParaRPr>
          </a:p>
          <a:p>
            <a:pPr marL="0" indent="0">
              <a:buNone/>
            </a:pPr>
            <a:r>
              <a:rPr lang="en-US" b="1" i="1" u="sng" dirty="0">
                <a:solidFill>
                  <a:srgbClr val="0070C0"/>
                </a:solidFill>
                <a:latin typeface="Calibri"/>
                <a:ea typeface="Calibri"/>
                <a:cs typeface="Calibri"/>
              </a:rPr>
              <a:t>Professional partnerships (750 words approx.)</a:t>
            </a:r>
            <a:endParaRPr lang="en-US" dirty="0">
              <a:solidFill>
                <a:srgbClr val="0070C0"/>
              </a:solidFill>
              <a:latin typeface="Calibri"/>
              <a:ea typeface="Calibri"/>
              <a:cs typeface="Calibri"/>
            </a:endParaRPr>
          </a:p>
          <a:p>
            <a:pPr marL="0" indent="0">
              <a:buNone/>
            </a:pPr>
            <a:r>
              <a:rPr lang="en-US" dirty="0">
                <a:solidFill>
                  <a:srgbClr val="0070C0"/>
                </a:solidFill>
                <a:latin typeface="Calibri"/>
                <a:ea typeface="Calibri"/>
                <a:cs typeface="Calibri"/>
              </a:rPr>
              <a:t>What is the</a:t>
            </a:r>
            <a:r>
              <a:rPr lang="en-US" b="1" dirty="0">
                <a:solidFill>
                  <a:srgbClr val="0070C0"/>
                </a:solidFill>
                <a:latin typeface="Calibri"/>
                <a:ea typeface="Calibri"/>
                <a:cs typeface="Calibri"/>
              </a:rPr>
              <a:t> </a:t>
            </a:r>
            <a:r>
              <a:rPr lang="en-US" dirty="0">
                <a:solidFill>
                  <a:srgbClr val="0070C0"/>
                </a:solidFill>
                <a:latin typeface="Calibri"/>
                <a:ea typeface="Calibri"/>
                <a:cs typeface="Calibri"/>
              </a:rPr>
              <a:t>role of an early years practitioner in supporting children and families in the first 1000 days?</a:t>
            </a:r>
          </a:p>
          <a:p>
            <a:pPr marL="0" indent="0">
              <a:buNone/>
            </a:pPr>
            <a:r>
              <a:rPr lang="en-US" dirty="0">
                <a:solidFill>
                  <a:srgbClr val="0070C0"/>
                </a:solidFill>
                <a:latin typeface="Calibri"/>
                <a:ea typeface="Calibri"/>
                <a:cs typeface="Calibri"/>
              </a:rPr>
              <a:t>The importance of effective partnership working (Possible link to theory; Bronfenbrenner)</a:t>
            </a:r>
          </a:p>
          <a:p>
            <a:pPr marL="0" indent="0">
              <a:buNone/>
            </a:pPr>
            <a:r>
              <a:rPr lang="en-US" dirty="0">
                <a:solidFill>
                  <a:srgbClr val="0070C0"/>
                </a:solidFill>
                <a:latin typeface="Calibri"/>
                <a:ea typeface="Calibri"/>
                <a:cs typeface="Calibri"/>
              </a:rPr>
              <a:t>Consider maternal factors that could impact development and what support could be offered</a:t>
            </a:r>
          </a:p>
          <a:p>
            <a:endParaRPr lang="en-US" dirty="0"/>
          </a:p>
        </p:txBody>
      </p:sp>
    </p:spTree>
    <p:extLst>
      <p:ext uri="{BB962C8B-B14F-4D97-AF65-F5344CB8AC3E}">
        <p14:creationId xmlns:p14="http://schemas.microsoft.com/office/powerpoint/2010/main" val="153891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D8B4-048D-4A57-C07C-266A402876A8}"/>
              </a:ext>
            </a:extLst>
          </p:cNvPr>
          <p:cNvSpPr>
            <a:spLocks noGrp="1"/>
          </p:cNvSpPr>
          <p:nvPr>
            <p:ph type="title"/>
          </p:nvPr>
        </p:nvSpPr>
        <p:spPr/>
        <p:txBody>
          <a:bodyPr/>
          <a:lstStyle/>
          <a:p>
            <a:r>
              <a:rPr lang="en-GB" dirty="0">
                <a:solidFill>
                  <a:srgbClr val="0070C0"/>
                </a:solidFill>
              </a:rPr>
              <a:t>Scrapbook structure</a:t>
            </a:r>
            <a:endParaRPr lang="en-US" dirty="0"/>
          </a:p>
        </p:txBody>
      </p:sp>
      <p:sp>
        <p:nvSpPr>
          <p:cNvPr id="3" name="Content Placeholder 2">
            <a:extLst>
              <a:ext uri="{FF2B5EF4-FFF2-40B4-BE49-F238E27FC236}">
                <a16:creationId xmlns:a16="http://schemas.microsoft.com/office/drawing/2014/main" id="{6A1B5C36-15EF-C32E-E7E1-431EB6EC426C}"/>
              </a:ext>
            </a:extLst>
          </p:cNvPr>
          <p:cNvSpPr>
            <a:spLocks noGrp="1"/>
          </p:cNvSpPr>
          <p:nvPr>
            <p:ph idx="1"/>
          </p:nvPr>
        </p:nvSpPr>
        <p:spPr>
          <a:xfrm>
            <a:off x="838200" y="1595038"/>
            <a:ext cx="10515600" cy="4351338"/>
          </a:xfrm>
        </p:spPr>
        <p:txBody>
          <a:bodyPr/>
          <a:lstStyle/>
          <a:p>
            <a:pPr marL="0" indent="0">
              <a:buNone/>
            </a:pPr>
            <a:r>
              <a:rPr lang="en-US" b="1" i="1" u="sng" dirty="0">
                <a:solidFill>
                  <a:srgbClr val="0070C0"/>
                </a:solidFill>
                <a:latin typeface="Calibri"/>
                <a:ea typeface="Calibri"/>
                <a:cs typeface="Calibri"/>
              </a:rPr>
              <a:t>Challenges (500 words approx.)</a:t>
            </a:r>
            <a:endParaRPr lang="en-US" dirty="0">
              <a:latin typeface="Calibri"/>
              <a:ea typeface="Calibri"/>
              <a:cs typeface="Calibri"/>
            </a:endParaRPr>
          </a:p>
          <a:p>
            <a:pPr marL="0" indent="0">
              <a:buNone/>
            </a:pPr>
            <a:r>
              <a:rPr lang="en-US" dirty="0">
                <a:solidFill>
                  <a:srgbClr val="0070C0"/>
                </a:solidFill>
                <a:latin typeface="Calibri"/>
                <a:ea typeface="Calibri"/>
                <a:cs typeface="Calibri"/>
              </a:rPr>
              <a:t>What are the challenges in providing high quality care?</a:t>
            </a:r>
            <a:endParaRPr lang="en-US" dirty="0">
              <a:latin typeface="Calibri"/>
              <a:ea typeface="Calibri"/>
              <a:cs typeface="Calibri"/>
            </a:endParaRPr>
          </a:p>
          <a:p>
            <a:pPr marL="0" indent="0">
              <a:buNone/>
            </a:pPr>
            <a:endParaRPr lang="en-US" dirty="0">
              <a:latin typeface="Calibri"/>
              <a:ea typeface="Calibri"/>
              <a:cs typeface="Calibri"/>
            </a:endParaRPr>
          </a:p>
          <a:p>
            <a:pPr marL="0" indent="0">
              <a:buNone/>
            </a:pPr>
            <a:r>
              <a:rPr lang="en-US" b="1" i="1" u="sng" dirty="0">
                <a:solidFill>
                  <a:srgbClr val="0070C0"/>
                </a:solidFill>
                <a:latin typeface="Calibri"/>
                <a:ea typeface="Calibri"/>
                <a:cs typeface="Calibri"/>
              </a:rPr>
              <a:t>Activities (750 words approx.)</a:t>
            </a:r>
            <a:endParaRPr lang="en-US" dirty="0">
              <a:latin typeface="Calibri"/>
              <a:ea typeface="Calibri"/>
              <a:cs typeface="Calibri"/>
            </a:endParaRPr>
          </a:p>
          <a:p>
            <a:pPr marL="0" indent="0">
              <a:buNone/>
            </a:pPr>
            <a:r>
              <a:rPr lang="it-IT" dirty="0">
                <a:solidFill>
                  <a:srgbClr val="0070C0"/>
                </a:solidFill>
                <a:latin typeface="Calibri"/>
                <a:ea typeface="Calibri"/>
                <a:cs typeface="Calibri"/>
              </a:rPr>
              <a:t>-E.g. Loose parts (Montessori, Froebel)</a:t>
            </a:r>
            <a:endParaRPr lang="en-US" dirty="0">
              <a:latin typeface="Calibri"/>
              <a:ea typeface="Calibri"/>
              <a:cs typeface="Calibri"/>
            </a:endParaRPr>
          </a:p>
          <a:p>
            <a:pPr marL="0" indent="0">
              <a:buNone/>
            </a:pPr>
            <a:r>
              <a:rPr lang="en-US" dirty="0">
                <a:solidFill>
                  <a:srgbClr val="0070C0"/>
                </a:solidFill>
                <a:latin typeface="Calibri"/>
                <a:ea typeface="Calibri"/>
                <a:cs typeface="Calibri"/>
              </a:rPr>
              <a:t>What are the benefits; Does the activity provide ‘Meaningful learning’</a:t>
            </a:r>
            <a:endParaRPr lang="en-US" dirty="0">
              <a:latin typeface="Calibri"/>
              <a:ea typeface="Calibri"/>
              <a:cs typeface="Calibri"/>
            </a:endParaRPr>
          </a:p>
          <a:p>
            <a:pPr marL="0" indent="0">
              <a:buNone/>
            </a:pPr>
            <a:r>
              <a:rPr lang="en-US" b="1" dirty="0">
                <a:solidFill>
                  <a:srgbClr val="0070C0"/>
                </a:solidFill>
                <a:latin typeface="Calibri"/>
                <a:ea typeface="Calibri"/>
                <a:cs typeface="Calibri"/>
              </a:rPr>
              <a:t>International approaches; </a:t>
            </a:r>
            <a:r>
              <a:rPr lang="en-US" dirty="0">
                <a:solidFill>
                  <a:srgbClr val="0070C0"/>
                </a:solidFill>
                <a:latin typeface="Calibri"/>
                <a:ea typeface="Calibri"/>
                <a:cs typeface="Calibri"/>
              </a:rPr>
              <a:t>Compare and contrast (Forest school, Reggio Emelia..)</a:t>
            </a:r>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1949293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49" y="167641"/>
            <a:ext cx="7886700" cy="1325563"/>
          </a:xfrm>
        </p:spPr>
        <p:txBody>
          <a:bodyPr/>
          <a:lstStyle/>
          <a:p>
            <a:pPr algn="ctr"/>
            <a:r>
              <a:rPr lang="en-GB" b="1" dirty="0" err="1">
                <a:latin typeface="Arial" panose="020B0604020202020204" pitchFamily="34" charset="0"/>
                <a:cs typeface="Arial" panose="020B0604020202020204" pitchFamily="34" charset="0"/>
              </a:rPr>
              <a:t>Deallusrwydd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Artiffisial</a:t>
            </a:r>
            <a:r>
              <a:rPr lang="en-GB" b="1" dirty="0">
                <a:latin typeface="Arial" panose="020B0604020202020204" pitchFamily="34" charset="0"/>
                <a:cs typeface="Arial" panose="020B0604020202020204" pitchFamily="34" charset="0"/>
              </a:rPr>
              <a:t> </a:t>
            </a:r>
            <a:endParaRPr lang="en-GB" b="1" dirty="0">
              <a:solidFill>
                <a:srgbClr val="0070C0"/>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B58E5BDB-1E92-9C86-5CBC-C712FE6D5DE7}"/>
              </a:ext>
            </a:extLst>
          </p:cNvPr>
          <p:cNvGraphicFramePr>
            <a:graphicFrameLocks noGrp="1"/>
          </p:cNvGraphicFramePr>
          <p:nvPr>
            <p:extLst>
              <p:ext uri="{D42A27DB-BD31-4B8C-83A1-F6EECF244321}">
                <p14:modId xmlns:p14="http://schemas.microsoft.com/office/powerpoint/2010/main" val="1058768544"/>
              </p:ext>
            </p:extLst>
          </p:nvPr>
        </p:nvGraphicFramePr>
        <p:xfrm>
          <a:off x="3338750" y="1218234"/>
          <a:ext cx="5514497" cy="4421532"/>
        </p:xfrm>
        <a:graphic>
          <a:graphicData uri="http://schemas.openxmlformats.org/drawingml/2006/table">
            <a:tbl>
              <a:tblPr firstRow="1" firstCol="1" bandRow="1">
                <a:tableStyleId>{5C22544A-7EE6-4342-B048-85BDC9FD1C3A}</a:tableStyleId>
              </a:tblPr>
              <a:tblGrid>
                <a:gridCol w="1226346">
                  <a:extLst>
                    <a:ext uri="{9D8B030D-6E8A-4147-A177-3AD203B41FA5}">
                      <a16:colId xmlns:a16="http://schemas.microsoft.com/office/drawing/2014/main" val="568580156"/>
                    </a:ext>
                  </a:extLst>
                </a:gridCol>
                <a:gridCol w="3451637">
                  <a:extLst>
                    <a:ext uri="{9D8B030D-6E8A-4147-A177-3AD203B41FA5}">
                      <a16:colId xmlns:a16="http://schemas.microsoft.com/office/drawing/2014/main" val="327944911"/>
                    </a:ext>
                  </a:extLst>
                </a:gridCol>
                <a:gridCol w="836514">
                  <a:extLst>
                    <a:ext uri="{9D8B030D-6E8A-4147-A177-3AD203B41FA5}">
                      <a16:colId xmlns:a16="http://schemas.microsoft.com/office/drawing/2014/main" val="4294430546"/>
                    </a:ext>
                  </a:extLst>
                </a:gridCol>
              </a:tblGrid>
              <a:tr h="605052">
                <a:tc>
                  <a:txBody>
                    <a:bodyPr/>
                    <a:lstStyle/>
                    <a:p>
                      <a:pPr>
                        <a:lnSpc>
                          <a:spcPct val="107000"/>
                        </a:lnSpc>
                        <a:spcAft>
                          <a:spcPts val="800"/>
                        </a:spcAft>
                        <a:buNone/>
                      </a:pPr>
                      <a:r>
                        <a:rPr lang="en-GB" sz="900">
                          <a:effectLst/>
                        </a:rPr>
                        <a:t>YMCHWIL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i’ch cefnogi wrth ymchwilio, yn cynnwys chwilio am lyfryddiaeth, defnyddio offer i grynhoi, cymharu deunyddiau a’u dadansoddi.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Na allwch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281472257"/>
                  </a:ext>
                </a:extLst>
              </a:tr>
              <a:tr h="624381">
                <a:tc>
                  <a:txBody>
                    <a:bodyPr/>
                    <a:lstStyle/>
                    <a:p>
                      <a:pPr>
                        <a:lnSpc>
                          <a:spcPct val="107000"/>
                        </a:lnSpc>
                        <a:spcAft>
                          <a:spcPts val="800"/>
                        </a:spcAft>
                        <a:buNone/>
                      </a:pPr>
                      <a:r>
                        <a:rPr lang="en-GB" sz="900">
                          <a:effectLst/>
                        </a:rPr>
                        <a:t>STRWYTHUR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i’ch cefnogi wrth strwythuro eich gwaith, yn cynnwys llunio strwythur dadl drafft, dynodi adrannau a phenawdau ac ati.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992082929"/>
                  </a:ext>
                </a:extLst>
              </a:tr>
              <a:tr h="624381">
                <a:tc>
                  <a:txBody>
                    <a:bodyPr/>
                    <a:lstStyle/>
                    <a:p>
                      <a:pPr>
                        <a:lnSpc>
                          <a:spcPct val="107000"/>
                        </a:lnSpc>
                        <a:spcAft>
                          <a:spcPts val="800"/>
                        </a:spcAft>
                        <a:buNone/>
                      </a:pPr>
                      <a:r>
                        <a:rPr lang="en-GB" sz="900">
                          <a:effectLst/>
                        </a:rPr>
                        <a:t>PRAWF DDARLLEN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wirio eich testun/creadigaeth eich hun am wallau gramadegol a chystrawennol, yn cynnwys aralleirio eich gwaith eich hun o fewn safonau penodol.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dirty="0" err="1">
                          <a:effectLst/>
                        </a:rPr>
                        <a:t>Gallwch</a:t>
                      </a:r>
                      <a:r>
                        <a:rPr lang="en-GB" sz="900" dirty="0">
                          <a:effectLst/>
                        </a:rPr>
                        <a:t> ☒  </a:t>
                      </a:r>
                      <a:endParaRPr lang="en-US" sz="900" dirty="0">
                        <a:effectLst/>
                      </a:endParaRPr>
                    </a:p>
                    <a:p>
                      <a:pPr>
                        <a:lnSpc>
                          <a:spcPct val="107000"/>
                        </a:lnSpc>
                        <a:spcAft>
                          <a:spcPts val="800"/>
                        </a:spcAft>
                        <a:buNone/>
                      </a:pPr>
                      <a:r>
                        <a:rPr lang="en-GB" sz="900" dirty="0">
                          <a:effectLst/>
                        </a:rPr>
                        <a:t> </a:t>
                      </a:r>
                      <a:endParaRPr lang="en-US" sz="900" dirty="0">
                        <a:effectLst/>
                      </a:endParaRPr>
                    </a:p>
                    <a:p>
                      <a:pPr>
                        <a:lnSpc>
                          <a:spcPct val="107000"/>
                        </a:lnSpc>
                        <a:spcAft>
                          <a:spcPts val="800"/>
                        </a:spcAft>
                        <a:buNone/>
                      </a:pPr>
                      <a:r>
                        <a:rPr lang="en-GB" sz="900" dirty="0">
                          <a:effectLst/>
                        </a:rPr>
                        <a:t>Na </a:t>
                      </a:r>
                      <a:r>
                        <a:rPr lang="en-GB" sz="900" dirty="0" err="1">
                          <a:effectLst/>
                        </a:rPr>
                        <a:t>allwch</a:t>
                      </a:r>
                      <a:r>
                        <a:rPr lang="en-GB" sz="900" dirty="0">
                          <a:effectLst/>
                        </a:rPr>
                        <a:t>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2870294103"/>
                  </a:ext>
                </a:extLst>
              </a:tr>
              <a:tr h="624381">
                <a:tc>
                  <a:txBody>
                    <a:bodyPr/>
                    <a:lstStyle/>
                    <a:p>
                      <a:pPr>
                        <a:lnSpc>
                          <a:spcPct val="107000"/>
                        </a:lnSpc>
                        <a:spcAft>
                          <a:spcPts val="800"/>
                        </a:spcAft>
                        <a:buNone/>
                      </a:pPr>
                      <a:r>
                        <a:rPr lang="en-GB" sz="900">
                          <a:effectLst/>
                        </a:rPr>
                        <a:t>YSGRIFENNU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testun i’w gyflwyno.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498222813"/>
                  </a:ext>
                </a:extLst>
              </a:tr>
              <a:tr h="624381">
                <a:tc>
                  <a:txBody>
                    <a:bodyPr/>
                    <a:lstStyle/>
                    <a:p>
                      <a:pPr>
                        <a:lnSpc>
                          <a:spcPct val="107000"/>
                        </a:lnSpc>
                        <a:spcAft>
                          <a:spcPts val="800"/>
                        </a:spcAft>
                        <a:buNone/>
                      </a:pPr>
                      <a:r>
                        <a:rPr lang="en-GB" sz="900">
                          <a:effectLst/>
                        </a:rPr>
                        <a:t>CREADIGOL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deunyddiau creadigol, megis delweddau.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422407271"/>
                  </a:ext>
                </a:extLst>
              </a:tr>
              <a:tr h="624381">
                <a:tc>
                  <a:txBody>
                    <a:bodyPr/>
                    <a:lstStyle/>
                    <a:p>
                      <a:pPr>
                        <a:lnSpc>
                          <a:spcPct val="107000"/>
                        </a:lnSpc>
                        <a:spcAft>
                          <a:spcPts val="800"/>
                        </a:spcAft>
                        <a:buNone/>
                      </a:pPr>
                      <a:r>
                        <a:rPr lang="en-GB" sz="900">
                          <a:effectLst/>
                        </a:rPr>
                        <a:t>RHAGLENNU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gallwch chi ddefnyddio Deallusrwydd Artiffisial Cynhyrchiol i greu a gwirio cod.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Gallwch ☐  </a:t>
                      </a:r>
                      <a:endParaRPr lang="en-US" sz="900">
                        <a:effectLst/>
                      </a:endParaRPr>
                    </a:p>
                    <a:p>
                      <a:pPr>
                        <a:lnSpc>
                          <a:spcPct val="107000"/>
                        </a:lnSpc>
                        <a:spcAft>
                          <a:spcPts val="800"/>
                        </a:spcAft>
                        <a:buNone/>
                      </a:pPr>
                      <a:r>
                        <a:rPr lang="en-GB" sz="900">
                          <a:effectLst/>
                        </a:rPr>
                        <a:t> </a:t>
                      </a:r>
                      <a:endParaRPr lang="en-US" sz="900">
                        <a:effectLst/>
                      </a:endParaRPr>
                    </a:p>
                    <a:p>
                      <a:pPr>
                        <a:lnSpc>
                          <a:spcPct val="107000"/>
                        </a:lnSpc>
                        <a:spcAft>
                          <a:spcPts val="800"/>
                        </a:spcAft>
                        <a:buNone/>
                      </a:pPr>
                      <a:r>
                        <a:rPr lang="en-GB" sz="900">
                          <a:effectLst/>
                        </a:rPr>
                        <a:t>Na allwch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545224089"/>
                  </a:ext>
                </a:extLst>
              </a:tr>
              <a:tr h="624381">
                <a:tc>
                  <a:txBody>
                    <a:bodyPr/>
                    <a:lstStyle/>
                    <a:p>
                      <a:pPr>
                        <a:lnSpc>
                          <a:spcPct val="107000"/>
                        </a:lnSpc>
                        <a:spcAft>
                          <a:spcPts val="800"/>
                        </a:spcAft>
                        <a:buNone/>
                      </a:pPr>
                      <a:r>
                        <a:rPr lang="en-GB" sz="900">
                          <a:effectLst/>
                        </a:rPr>
                        <a:t>DIM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a:effectLst/>
                        </a:rPr>
                        <a:t>Ar gyfer yr asesiad hwn, ni chaniateir i chi ddefnyddio unrhyw fath o gymorth drwy Ddeallusrwydd Artiffisial Cynhyrchiol.  Mae hyn yn cynnwys cymorth ymchwil, cymorth strwythur, cymorth ysgrifennu / prawf ddarllen a chymorth creadigol.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tc>
                  <a:txBody>
                    <a:bodyPr/>
                    <a:lstStyle/>
                    <a:p>
                      <a:pPr>
                        <a:lnSpc>
                          <a:spcPct val="107000"/>
                        </a:lnSpc>
                        <a:spcAft>
                          <a:spcPts val="800"/>
                        </a:spcAft>
                        <a:buNone/>
                      </a:pPr>
                      <a:r>
                        <a:rPr lang="en-GB" sz="900" dirty="0" err="1">
                          <a:effectLst/>
                        </a:rPr>
                        <a:t>Cywir</a:t>
                      </a:r>
                      <a:r>
                        <a:rPr lang="en-GB" sz="900" dirty="0">
                          <a:effectLst/>
                        </a:rPr>
                        <a:t> ☐  </a:t>
                      </a:r>
                      <a:endParaRPr lang="en-US" sz="900" dirty="0">
                        <a:effectLst/>
                      </a:endParaRPr>
                    </a:p>
                    <a:p>
                      <a:pPr>
                        <a:lnSpc>
                          <a:spcPct val="107000"/>
                        </a:lnSpc>
                        <a:spcAft>
                          <a:spcPts val="800"/>
                        </a:spcAft>
                        <a:buNone/>
                      </a:pPr>
                      <a:r>
                        <a:rPr lang="en-GB" sz="900" dirty="0">
                          <a:effectLst/>
                        </a:rPr>
                        <a:t> </a:t>
                      </a:r>
                      <a:endParaRPr lang="en-US" sz="900" dirty="0">
                        <a:effectLst/>
                      </a:endParaRPr>
                    </a:p>
                    <a:p>
                      <a:pPr>
                        <a:lnSpc>
                          <a:spcPct val="107000"/>
                        </a:lnSpc>
                        <a:spcAft>
                          <a:spcPts val="800"/>
                        </a:spcAft>
                        <a:buNone/>
                      </a:pPr>
                      <a:r>
                        <a:rPr lang="en-GB" sz="900" dirty="0" err="1">
                          <a:effectLst/>
                        </a:rPr>
                        <a:t>Anghywir</a:t>
                      </a:r>
                      <a:r>
                        <a:rPr lang="en-GB" sz="900" dirty="0">
                          <a:effectLst/>
                        </a:rPr>
                        <a:t>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475" marR="58475" marT="0" marB="0"/>
                </a:tc>
                <a:extLst>
                  <a:ext uri="{0D108BD9-81ED-4DB2-BD59-A6C34878D82A}">
                    <a16:rowId xmlns:a16="http://schemas.microsoft.com/office/drawing/2014/main" val="1798844575"/>
                  </a:ext>
                </a:extLst>
              </a:tr>
            </a:tbl>
          </a:graphicData>
        </a:graphic>
      </p:graphicFrame>
      <p:sp>
        <p:nvSpPr>
          <p:cNvPr id="4" name="Rectangle 1">
            <a:extLst>
              <a:ext uri="{FF2B5EF4-FFF2-40B4-BE49-F238E27FC236}">
                <a16:creationId xmlns:a16="http://schemas.microsoft.com/office/drawing/2014/main" id="{E5E8C0C6-F12D-055C-7C3C-3CC8C780145C}"/>
              </a:ext>
            </a:extLst>
          </p:cNvPr>
          <p:cNvSpPr>
            <a:spLocks noChangeArrowheads="1"/>
          </p:cNvSpPr>
          <p:nvPr/>
        </p:nvSpPr>
        <p:spPr bwMode="auto">
          <a:xfrm>
            <a:off x="3338513" y="17907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0723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9F49-8B7D-1ECF-0EEE-999597279483}"/>
              </a:ext>
            </a:extLst>
          </p:cNvPr>
          <p:cNvSpPr>
            <a:spLocks noGrp="1"/>
          </p:cNvSpPr>
          <p:nvPr>
            <p:ph type="title"/>
          </p:nvPr>
        </p:nvSpPr>
        <p:spPr>
          <a:xfrm>
            <a:off x="838199" y="142488"/>
            <a:ext cx="105156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Artificial Intelligence</a:t>
            </a:r>
            <a:endParaRPr lang="en-US" dirty="0"/>
          </a:p>
        </p:txBody>
      </p:sp>
      <p:graphicFrame>
        <p:nvGraphicFramePr>
          <p:cNvPr id="5" name="Table 4">
            <a:extLst>
              <a:ext uri="{FF2B5EF4-FFF2-40B4-BE49-F238E27FC236}">
                <a16:creationId xmlns:a16="http://schemas.microsoft.com/office/drawing/2014/main" id="{39B96C9B-546F-E594-DC16-5322EF959134}"/>
              </a:ext>
            </a:extLst>
          </p:cNvPr>
          <p:cNvGraphicFramePr>
            <a:graphicFrameLocks noGrp="1"/>
          </p:cNvGraphicFramePr>
          <p:nvPr>
            <p:extLst>
              <p:ext uri="{D42A27DB-BD31-4B8C-83A1-F6EECF244321}">
                <p14:modId xmlns:p14="http://schemas.microsoft.com/office/powerpoint/2010/main" val="234977634"/>
              </p:ext>
            </p:extLst>
          </p:nvPr>
        </p:nvGraphicFramePr>
        <p:xfrm>
          <a:off x="3437189" y="1202720"/>
          <a:ext cx="5317619" cy="4452560"/>
        </p:xfrm>
        <a:graphic>
          <a:graphicData uri="http://schemas.openxmlformats.org/drawingml/2006/table">
            <a:tbl>
              <a:tblPr firstRow="1" firstCol="1" bandRow="1">
                <a:tableStyleId>{5C22544A-7EE6-4342-B048-85BDC9FD1C3A}</a:tableStyleId>
              </a:tblPr>
              <a:tblGrid>
                <a:gridCol w="1370776">
                  <a:extLst>
                    <a:ext uri="{9D8B030D-6E8A-4147-A177-3AD203B41FA5}">
                      <a16:colId xmlns:a16="http://schemas.microsoft.com/office/drawing/2014/main" val="1992052612"/>
                    </a:ext>
                  </a:extLst>
                </a:gridCol>
                <a:gridCol w="3034250">
                  <a:extLst>
                    <a:ext uri="{9D8B030D-6E8A-4147-A177-3AD203B41FA5}">
                      <a16:colId xmlns:a16="http://schemas.microsoft.com/office/drawing/2014/main" val="810357517"/>
                    </a:ext>
                  </a:extLst>
                </a:gridCol>
                <a:gridCol w="912593">
                  <a:extLst>
                    <a:ext uri="{9D8B030D-6E8A-4147-A177-3AD203B41FA5}">
                      <a16:colId xmlns:a16="http://schemas.microsoft.com/office/drawing/2014/main" val="942250723"/>
                    </a:ext>
                  </a:extLst>
                </a:gridCol>
              </a:tblGrid>
              <a:tr h="621620">
                <a:tc>
                  <a:txBody>
                    <a:bodyPr/>
                    <a:lstStyle/>
                    <a:p>
                      <a:pPr algn="just">
                        <a:lnSpc>
                          <a:spcPct val="107000"/>
                        </a:lnSpc>
                        <a:spcAft>
                          <a:spcPts val="800"/>
                        </a:spcAft>
                        <a:buNone/>
                      </a:pPr>
                      <a:r>
                        <a:rPr lang="en-GB" sz="900">
                          <a:effectLst/>
                        </a:rPr>
                        <a:t>RESEARCH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support you in research, including searching For bibliography, using tools to summarise, compare and interrogate materials.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579946730"/>
                  </a:ext>
                </a:extLst>
              </a:tr>
              <a:tr h="621620">
                <a:tc>
                  <a:txBody>
                    <a:bodyPr/>
                    <a:lstStyle/>
                    <a:p>
                      <a:pPr algn="just">
                        <a:lnSpc>
                          <a:spcPct val="107000"/>
                        </a:lnSpc>
                        <a:spcAft>
                          <a:spcPts val="800"/>
                        </a:spcAft>
                        <a:buNone/>
                      </a:pPr>
                      <a:r>
                        <a:rPr lang="en-GB" sz="900">
                          <a:effectLst/>
                        </a:rPr>
                        <a:t>STRUCTURE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support you in structuring your submission, including creating a draft argument structure, identifying parts and headings, etc.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357460003"/>
                  </a:ext>
                </a:extLst>
              </a:tr>
              <a:tr h="621620">
                <a:tc>
                  <a:txBody>
                    <a:bodyPr/>
                    <a:lstStyle/>
                    <a:p>
                      <a:pPr algn="just">
                        <a:lnSpc>
                          <a:spcPct val="107000"/>
                        </a:lnSpc>
                        <a:spcAft>
                          <a:spcPts val="800"/>
                        </a:spcAft>
                        <a:buNone/>
                      </a:pPr>
                      <a:r>
                        <a:rPr lang="en-GB" sz="900">
                          <a:effectLst/>
                        </a:rPr>
                        <a:t>PROOFREADING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check your own text/creation For grammatical and syntactical mistakes, including rephrasing of your own work within specific standards.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787375732"/>
                  </a:ext>
                </a:extLst>
              </a:tr>
              <a:tr h="621620">
                <a:tc>
                  <a:txBody>
                    <a:bodyPr/>
                    <a:lstStyle/>
                    <a:p>
                      <a:pPr algn="just">
                        <a:lnSpc>
                          <a:spcPct val="107000"/>
                        </a:lnSpc>
                        <a:spcAft>
                          <a:spcPts val="800"/>
                        </a:spcAft>
                        <a:buNone/>
                      </a:pPr>
                      <a:r>
                        <a:rPr lang="en-GB" sz="900">
                          <a:effectLst/>
                        </a:rPr>
                        <a:t>WRITING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text For submission.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885093616"/>
                  </a:ext>
                </a:extLst>
              </a:tr>
              <a:tr h="621620">
                <a:tc>
                  <a:txBody>
                    <a:bodyPr/>
                    <a:lstStyle/>
                    <a:p>
                      <a:pPr algn="just">
                        <a:lnSpc>
                          <a:spcPct val="107000"/>
                        </a:lnSpc>
                        <a:spcAft>
                          <a:spcPts val="800"/>
                        </a:spcAft>
                        <a:buNone/>
                      </a:pPr>
                      <a:r>
                        <a:rPr lang="en-GB" sz="900">
                          <a:effectLst/>
                        </a:rPr>
                        <a:t>CREATIVE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creative materials, such as images.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1667428938"/>
                  </a:ext>
                </a:extLst>
              </a:tr>
              <a:tr h="621620">
                <a:tc>
                  <a:txBody>
                    <a:bodyPr/>
                    <a:lstStyle/>
                    <a:p>
                      <a:pPr algn="just">
                        <a:lnSpc>
                          <a:spcPct val="107000"/>
                        </a:lnSpc>
                        <a:spcAft>
                          <a:spcPts val="800"/>
                        </a:spcAft>
                        <a:buNone/>
                      </a:pPr>
                      <a:r>
                        <a:rPr lang="en-GB" sz="900">
                          <a:effectLst/>
                        </a:rPr>
                        <a:t>PROGRAMING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can use Generative AI to create and check code.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Yes ☐  </a:t>
                      </a:r>
                      <a:endParaRPr lang="en-US" sz="900">
                        <a:effectLst/>
                      </a:endParaRPr>
                    </a:p>
                    <a:p>
                      <a:pPr algn="just">
                        <a:lnSpc>
                          <a:spcPct val="107000"/>
                        </a:lnSpc>
                        <a:spcAft>
                          <a:spcPts val="800"/>
                        </a:spcAft>
                        <a:buNone/>
                      </a:pPr>
                      <a:r>
                        <a:rPr lang="en-GB" sz="900">
                          <a:effectLst/>
                        </a:rPr>
                        <a:t> </a:t>
                      </a:r>
                      <a:endParaRPr lang="en-US" sz="900">
                        <a:effectLst/>
                      </a:endParaRPr>
                    </a:p>
                    <a:p>
                      <a:pPr algn="just">
                        <a:lnSpc>
                          <a:spcPct val="107000"/>
                        </a:lnSpc>
                        <a:spcAft>
                          <a:spcPts val="800"/>
                        </a:spcAft>
                        <a:buNone/>
                      </a:pPr>
                      <a:r>
                        <a:rPr lang="en-GB" sz="900">
                          <a:effectLst/>
                        </a:rPr>
                        <a:t>No  ☒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3996184612"/>
                  </a:ext>
                </a:extLst>
              </a:tr>
              <a:tr h="621620">
                <a:tc>
                  <a:txBody>
                    <a:bodyPr/>
                    <a:lstStyle/>
                    <a:p>
                      <a:pPr algn="just">
                        <a:lnSpc>
                          <a:spcPct val="107000"/>
                        </a:lnSpc>
                        <a:spcAft>
                          <a:spcPts val="800"/>
                        </a:spcAft>
                        <a:buNone/>
                      </a:pPr>
                      <a:r>
                        <a:rPr lang="en-GB" sz="900">
                          <a:effectLst/>
                        </a:rPr>
                        <a:t>NONE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a:effectLst/>
                        </a:rPr>
                        <a:t>For this assessment, you are not allowed to use any type of Generative AI support. This includes research support, structure support, writing/proofreading support and creative support. </a:t>
                      </a:r>
                      <a:endParaRPr lang="en-US" sz="90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tc>
                  <a:txBody>
                    <a:bodyPr/>
                    <a:lstStyle/>
                    <a:p>
                      <a:pPr algn="just">
                        <a:lnSpc>
                          <a:spcPct val="107000"/>
                        </a:lnSpc>
                        <a:spcAft>
                          <a:spcPts val="800"/>
                        </a:spcAft>
                        <a:buNone/>
                      </a:pPr>
                      <a:r>
                        <a:rPr lang="en-GB" sz="900" dirty="0">
                          <a:effectLst/>
                        </a:rPr>
                        <a:t>Yes ☐  </a:t>
                      </a:r>
                      <a:endParaRPr lang="en-US" sz="900" dirty="0">
                        <a:effectLst/>
                      </a:endParaRPr>
                    </a:p>
                    <a:p>
                      <a:pPr algn="just">
                        <a:lnSpc>
                          <a:spcPct val="107000"/>
                        </a:lnSpc>
                        <a:spcAft>
                          <a:spcPts val="800"/>
                        </a:spcAft>
                        <a:buNone/>
                      </a:pPr>
                      <a:r>
                        <a:rPr lang="en-GB" sz="900" dirty="0">
                          <a:effectLst/>
                        </a:rPr>
                        <a:t> </a:t>
                      </a:r>
                      <a:endParaRPr lang="en-US" sz="900" dirty="0">
                        <a:effectLst/>
                      </a:endParaRPr>
                    </a:p>
                    <a:p>
                      <a:pPr algn="just">
                        <a:lnSpc>
                          <a:spcPct val="107000"/>
                        </a:lnSpc>
                        <a:spcAft>
                          <a:spcPts val="800"/>
                        </a:spcAft>
                        <a:buNone/>
                      </a:pPr>
                      <a:r>
                        <a:rPr lang="en-GB" sz="900" dirty="0">
                          <a:effectLst/>
                        </a:rPr>
                        <a:t>No  ☒  </a:t>
                      </a:r>
                      <a:endParaRPr lang="en-US" sz="900" dirty="0">
                        <a:effectLst/>
                        <a:latin typeface="Calibri" panose="020F0502020204030204" pitchFamily="34" charset="0"/>
                        <a:ea typeface="DengXian" panose="02010600030101010101" pitchFamily="2" charset="-122"/>
                        <a:cs typeface="Arial" panose="020B0604020202020204" pitchFamily="34" charset="0"/>
                      </a:endParaRPr>
                    </a:p>
                  </a:txBody>
                  <a:tcPr marL="58216" marR="58216" marT="0" marB="0"/>
                </a:tc>
                <a:extLst>
                  <a:ext uri="{0D108BD9-81ED-4DB2-BD59-A6C34878D82A}">
                    <a16:rowId xmlns:a16="http://schemas.microsoft.com/office/drawing/2014/main" val="696696168"/>
                  </a:ext>
                </a:extLst>
              </a:tr>
            </a:tbl>
          </a:graphicData>
        </a:graphic>
      </p:graphicFrame>
      <p:sp>
        <p:nvSpPr>
          <p:cNvPr id="6" name="Rectangle 1">
            <a:extLst>
              <a:ext uri="{FF2B5EF4-FFF2-40B4-BE49-F238E27FC236}">
                <a16:creationId xmlns:a16="http://schemas.microsoft.com/office/drawing/2014/main" id="{A3D1DD87-7DA6-8B44-DAD1-9C24B27172B5}"/>
              </a:ext>
            </a:extLst>
          </p:cNvPr>
          <p:cNvSpPr>
            <a:spLocks noChangeArrowheads="1"/>
          </p:cNvSpPr>
          <p:nvPr/>
        </p:nvSpPr>
        <p:spPr bwMode="auto">
          <a:xfrm>
            <a:off x="3436938" y="1774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99870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36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3600" b="1" dirty="0">
                <a:latin typeface="Arial" panose="020B0604020202020204" pitchFamily="34" charset="0"/>
                <a:ea typeface="Times New Roman" panose="02020603050405020304" pitchFamily="18" charset="0"/>
                <a:cs typeface="Times New Roman" panose="02020603050405020304" pitchFamily="18" charset="0"/>
              </a:rPr>
            </a:br>
            <a:r>
              <a:rPr lang="cy-GB" sz="36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72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a:bodyPr>
          <a:lstStyle/>
          <a:p>
            <a:pPr marL="0" indent="0" algn="just" fontAlgn="base" hangingPunct="0">
              <a:lnSpc>
                <a:spcPct val="150000"/>
              </a:lnSpc>
              <a:spcAft>
                <a:spcPts val="800"/>
              </a:spcAft>
              <a:buNone/>
            </a:pPr>
            <a:r>
              <a:rPr lang="en-GB" sz="2000" b="1" dirty="0">
                <a:cs typeface="Arial" panose="020B0604020202020204" pitchFamily="34" charset="0"/>
              </a:rPr>
              <a:t>1. </a:t>
            </a:r>
            <a:r>
              <a:rPr lang="cy-GB" sz="2000" b="1" dirty="0">
                <a:ea typeface="Times New Roman" panose="02020603050405020304" pitchFamily="18" charset="0"/>
                <a:cs typeface="Arial" panose="020B0604020202020204" pitchFamily="34" charset="0"/>
              </a:rPr>
              <a:t>Cyfeirnodi</a:t>
            </a:r>
            <a:endParaRPr lang="en-GB" sz="2000" b="1" dirty="0">
              <a:ea typeface="DengXian" panose="02010600030101010101" pitchFamily="2" charset="-122"/>
              <a:cs typeface="Arial" panose="020B0604020202020204" pitchFamily="34" charset="0"/>
            </a:endParaRPr>
          </a:p>
          <a:p>
            <a:pPr marL="0" indent="0" algn="just" fontAlgn="base" hangingPunct="0">
              <a:lnSpc>
                <a:spcPct val="150000"/>
              </a:lnSpc>
              <a:spcAft>
                <a:spcPts val="800"/>
              </a:spcAft>
              <a:buNone/>
            </a:pPr>
            <a:r>
              <a:rPr lang="cy-GB" sz="2000" dirty="0">
                <a:ea typeface="Times New Roman" panose="02020603050405020304" pitchFamily="18" charset="0"/>
                <a:cs typeface="Arial" panose="020B0604020202020204" pitchFamily="34" charset="0"/>
              </a:rPr>
              <a:t>Ymgysylltu a llenyddiaeth berthnasol a phriodol. Cyfeirnodi’n gyson gyda defnydd glir o fformat cyfeirnodi Harvard. Strwythur a chywirdeb yn y rhestr gyfeirnodi. </a:t>
            </a:r>
          </a:p>
          <a:p>
            <a:pPr marL="0" indent="0" algn="just" fontAlgn="base" hangingPunct="0">
              <a:lnSpc>
                <a:spcPct val="150000"/>
              </a:lnSpc>
              <a:spcAft>
                <a:spcPts val="800"/>
              </a:spcAft>
              <a:buNone/>
            </a:pPr>
            <a:r>
              <a:rPr lang="cy-GB" sz="2000" b="1" dirty="0">
                <a:ea typeface="DengXian" panose="02010600030101010101" pitchFamily="2" charset="-122"/>
                <a:cs typeface="Arial" panose="020B0604020202020204" pitchFamily="34" charset="0"/>
              </a:rPr>
              <a:t>10 Marc</a:t>
            </a:r>
            <a:endParaRPr lang="en-GB" sz="2000" b="1" dirty="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6172202" y="1825625"/>
            <a:ext cx="5181600" cy="4351338"/>
          </a:xfrm>
        </p:spPr>
        <p:txBody>
          <a:bodyPr>
            <a:normAutofit/>
          </a:bodyPr>
          <a:lstStyle/>
          <a:p>
            <a:pPr marL="457200" indent="-457200">
              <a:lnSpc>
                <a:spcPct val="150000"/>
              </a:lnSpc>
              <a:buAutoNum type="arabicPeriod"/>
            </a:pPr>
            <a:r>
              <a:rPr lang="en-GB" sz="2000" b="1" dirty="0">
                <a:solidFill>
                  <a:srgbClr val="0070C0"/>
                </a:solidFill>
                <a:cs typeface="Arial" panose="020B0604020202020204" pitchFamily="34" charset="0"/>
              </a:rPr>
              <a:t>Referencing</a:t>
            </a:r>
          </a:p>
          <a:p>
            <a:pPr marL="0" indent="0">
              <a:lnSpc>
                <a:spcPct val="150000"/>
              </a:lnSpc>
              <a:buNone/>
            </a:pPr>
            <a:r>
              <a:rPr lang="en-GB" sz="2000" dirty="0">
                <a:solidFill>
                  <a:srgbClr val="0070C0"/>
                </a:solidFill>
                <a:cs typeface="Arial" panose="020B0604020202020204" pitchFamily="34" charset="0"/>
              </a:rPr>
              <a:t>Engagement with relevant and appropriate literature. Consistent referencing and application of Harvard referencing format. Structure and accuracy of reference list.</a:t>
            </a:r>
          </a:p>
          <a:p>
            <a:pPr marL="0" indent="0">
              <a:lnSpc>
                <a:spcPct val="150000"/>
              </a:lnSpc>
              <a:buNone/>
            </a:pPr>
            <a:r>
              <a:rPr lang="en-GB" sz="2000" b="1" dirty="0">
                <a:solidFill>
                  <a:srgbClr val="0070C0"/>
                </a:solidFill>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838200" y="1825625"/>
            <a:ext cx="4964459" cy="4176414"/>
          </a:xfrm>
        </p:spPr>
        <p:txBody>
          <a:bodyPr>
            <a:normAutofit/>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p>
          <a:p>
            <a:pPr marL="0" indent="0" algn="just" fontAlgn="base" hangingPunct="0">
              <a:lnSpc>
                <a:spcPct val="100000"/>
              </a:lnSpc>
              <a:spcAft>
                <a:spcPts val="600"/>
              </a:spcAft>
              <a:buNone/>
            </a:pPr>
            <a:r>
              <a:rPr lang="cy-GB" sz="2000" dirty="0">
                <a:latin typeface="Arial" panose="020B0604020202020204" pitchFamily="34" charset="0"/>
                <a:ea typeface="DengXian" panose="02010600030101010101" pitchFamily="2" charset="-122"/>
                <a:cs typeface="Arial" panose="020B0604020202020204" pitchFamily="34" charset="0"/>
              </a:rPr>
              <a:t>Beth yw’r 1000 diwrnod cyntaf a pam ei fod yn bwysig?</a:t>
            </a:r>
          </a:p>
          <a:p>
            <a:pPr marL="0" indent="0" algn="just" fontAlgn="base" hangingPunct="0">
              <a:lnSpc>
                <a:spcPct val="100000"/>
              </a:lnSpc>
              <a:spcAft>
                <a:spcPts val="600"/>
              </a:spcAft>
              <a:buNone/>
            </a:pPr>
            <a:r>
              <a:rPr lang="cy-GB" sz="2000" dirty="0">
                <a:latin typeface="Arial" panose="020B0604020202020204" pitchFamily="34" charset="0"/>
                <a:ea typeface="DengXian" panose="02010600030101010101" pitchFamily="2" charset="-122"/>
                <a:cs typeface="Arial" panose="020B0604020202020204" pitchFamily="34" charset="0"/>
              </a:rPr>
              <a:t>Beth yw gofal eithriadol ac pam ei fod yn bwysig?</a:t>
            </a:r>
            <a:r>
              <a:rPr lang="cy-GB" sz="2000" dirty="0">
                <a:effectLst/>
                <a:latin typeface="Arial" panose="020B0604020202020204" pitchFamily="34" charset="0"/>
                <a:ea typeface="Times New Roman" panose="02020603050405020304" pitchFamily="18" charset="0"/>
              </a:rPr>
              <a:t> </a:t>
            </a:r>
          </a:p>
          <a:p>
            <a:pPr marL="0" indent="0" algn="just" fontAlgn="base" hangingPunct="0">
              <a:lnSpc>
                <a:spcPct val="100000"/>
              </a:lnSpc>
              <a:spcAft>
                <a:spcPts val="600"/>
              </a:spcAft>
              <a:buNone/>
            </a:pPr>
            <a:r>
              <a:rPr lang="cy-GB" sz="2000" dirty="0">
                <a:effectLst/>
                <a:latin typeface="Arial" panose="020B0604020202020204" pitchFamily="34" charset="0"/>
                <a:ea typeface="Times New Roman" panose="02020603050405020304" pitchFamily="18" charset="0"/>
              </a:rPr>
              <a:t>Cyfleu eich dealltwriaeth o fframweithiau damcaniaethol i gefnogi cynnwys y llyfr lloffion.</a:t>
            </a:r>
            <a:endParaRPr lang="en-GB" sz="3200" dirty="0">
              <a:latin typeface="Arial" panose="020B0604020202020204" pitchFamily="34" charset="0"/>
              <a:ea typeface="DengXian" panose="02010600030101010101" pitchFamily="2" charset="-122"/>
              <a:cs typeface="Arial" panose="020B0604020202020204" pitchFamily="34" charset="0"/>
            </a:endParaRPr>
          </a:p>
          <a:p>
            <a:pPr marL="0" indent="0">
              <a:lnSpc>
                <a:spcPct val="100000"/>
              </a:lnSpc>
              <a:buNone/>
            </a:pPr>
            <a:r>
              <a:rPr lang="en-GB" b="1" dirty="0">
                <a:latin typeface="Arial" panose="020B0604020202020204" pitchFamily="34" charset="0"/>
                <a:cs typeface="Arial" panose="020B0604020202020204" pitchFamily="34" charset="0"/>
              </a:rPr>
              <a:t>30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2. </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What are the first 1000 days and why are they important?</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What is exceptional caregiving and why is It important?</a:t>
            </a:r>
          </a:p>
          <a:p>
            <a:pPr marL="0" indent="0">
              <a:lnSpc>
                <a:spcPct val="100000"/>
              </a:lnSpc>
              <a:buNone/>
            </a:pPr>
            <a:r>
              <a:rPr lang="en-GB" sz="2000" dirty="0">
                <a:solidFill>
                  <a:srgbClr val="0070C0"/>
                </a:solidFill>
                <a:latin typeface="Arial" panose="020B0604020202020204" pitchFamily="34" charset="0"/>
                <a:cs typeface="Arial" panose="020B0604020202020204" pitchFamily="34" charset="0"/>
              </a:rPr>
              <a:t>Convey your understanding of theoretical frameworks to support the content of the scrapbook.</a:t>
            </a:r>
          </a:p>
          <a:p>
            <a:pPr marL="0" indent="0">
              <a:lnSpc>
                <a:spcPct val="100000"/>
              </a:lnSpc>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838198" y="1690688"/>
            <a:ext cx="5181600" cy="4351338"/>
          </a:xfrm>
        </p:spPr>
        <p:txBody>
          <a:bodyPr>
            <a:normAutofit fontScale="77500" lnSpcReduction="20000"/>
          </a:bodyPr>
          <a:lstStyle/>
          <a:p>
            <a:pPr marL="0" indent="0" algn="just" fontAlgn="base" hangingPunct="0">
              <a:lnSpc>
                <a:spcPct val="120000"/>
              </a:lnSpc>
              <a:spcAft>
                <a:spcPts val="600"/>
              </a:spcAft>
              <a:buNone/>
            </a:pPr>
            <a:r>
              <a:rPr lang="en-GB" sz="3100" b="1" dirty="0">
                <a:ea typeface="Times New Roman" panose="02020603050405020304" pitchFamily="18" charset="0"/>
                <a:cs typeface="Times New Roman" panose="02020603050405020304" pitchFamily="18" charset="0"/>
              </a:rPr>
              <a:t>3. </a:t>
            </a:r>
          </a:p>
          <a:p>
            <a:pPr marL="0" indent="0" algn="just" fontAlgn="base" hangingPunct="0">
              <a:lnSpc>
                <a:spcPct val="120000"/>
              </a:lnSpc>
              <a:spcAft>
                <a:spcPts val="600"/>
              </a:spcAft>
              <a:buNone/>
            </a:pPr>
            <a:r>
              <a:rPr lang="cy-GB" sz="3100" dirty="0">
                <a:ea typeface="Times New Roman" panose="02020603050405020304" pitchFamily="18" charset="0"/>
              </a:rPr>
              <a:t>Gwerthuso'n feirniadol arwyddocâd rôl ymarferwyr blynyddoedd cynnar o ran cefnogi plant a theuluoedd yn y 1000 diwrnod cyntaf.  Yn cynnwys gweithio’n effeithiol mewn partneriaeth ac anghenion cyfannol plant a theuluoedd.</a:t>
            </a:r>
          </a:p>
          <a:p>
            <a:pPr marL="0" indent="0" algn="just" fontAlgn="base" hangingPunct="0">
              <a:lnSpc>
                <a:spcPct val="120000"/>
              </a:lnSpc>
              <a:spcAft>
                <a:spcPts val="600"/>
              </a:spcAft>
              <a:buNone/>
            </a:pPr>
            <a:r>
              <a:rPr lang="en-GB" sz="3100" b="1" dirty="0">
                <a:ea typeface="DengXian" panose="02010600030101010101" pitchFamily="2" charset="-122"/>
                <a:cs typeface="Times New Roman" panose="02020603050405020304" pitchFamily="18" charset="0"/>
              </a:rPr>
              <a:t>30 Marc</a:t>
            </a:r>
            <a:endParaRPr lang="en-GB" sz="3100" b="1" dirty="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6172204" y="1826198"/>
            <a:ext cx="5181600" cy="4351338"/>
          </a:xfrm>
        </p:spPr>
        <p:txBody>
          <a:bodyPr>
            <a:normAutofit fontScale="77500" lnSpcReduction="20000"/>
          </a:bodyPr>
          <a:lstStyle/>
          <a:p>
            <a:pPr marL="0" indent="0">
              <a:lnSpc>
                <a:spcPct val="120000"/>
              </a:lnSpc>
              <a:buNone/>
            </a:pPr>
            <a:r>
              <a:rPr lang="en-GB" sz="3100" b="1" dirty="0">
                <a:solidFill>
                  <a:srgbClr val="0070C0"/>
                </a:solidFill>
                <a:latin typeface="Arial" panose="020B0604020202020204" pitchFamily="34" charset="0"/>
                <a:cs typeface="Arial" panose="020B0604020202020204" pitchFamily="34" charset="0"/>
              </a:rPr>
              <a:t>3. </a:t>
            </a:r>
          </a:p>
          <a:p>
            <a:pPr marL="0" indent="0">
              <a:lnSpc>
                <a:spcPct val="120000"/>
              </a:lnSpc>
              <a:buNone/>
            </a:pPr>
            <a:r>
              <a:rPr lang="en-GB" sz="3100" dirty="0">
                <a:solidFill>
                  <a:srgbClr val="0070C0"/>
                </a:solidFill>
                <a:latin typeface="Arial" panose="020B0604020202020204" pitchFamily="34" charset="0"/>
                <a:cs typeface="Arial" panose="020B0604020202020204" pitchFamily="34" charset="0"/>
              </a:rPr>
              <a:t>Critically evaluate the significance of the role of early years practitioners in supporting children and families in the first 1000 days.  Include effective partnership working and the holistic needs of children and families.</a:t>
            </a:r>
          </a:p>
          <a:p>
            <a:pPr marL="0" indent="0">
              <a:lnSpc>
                <a:spcPct val="120000"/>
              </a:lnSpc>
              <a:buNone/>
            </a:pPr>
            <a:endParaRPr lang="en-GB" sz="3100" b="1" dirty="0">
              <a:solidFill>
                <a:srgbClr val="0070C0"/>
              </a:solidFill>
              <a:latin typeface="Arial" panose="020B0604020202020204" pitchFamily="34" charset="0"/>
              <a:cs typeface="Arial" panose="020B0604020202020204" pitchFamily="34" charset="0"/>
            </a:endParaRPr>
          </a:p>
          <a:p>
            <a:pPr marL="0" indent="0">
              <a:lnSpc>
                <a:spcPct val="120000"/>
              </a:lnSpc>
              <a:buNone/>
            </a:pPr>
            <a:r>
              <a:rPr lang="en-GB" sz="3100"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fontScale="92500"/>
          </a:bodyPr>
          <a:lstStyle/>
          <a:p>
            <a:pPr marL="0" indent="0" algn="just" fontAlgn="base" hangingPunct="0">
              <a:lnSpc>
                <a:spcPct val="107000"/>
              </a:lnSpc>
              <a:spcAft>
                <a:spcPts val="800"/>
              </a:spcAft>
              <a:buNone/>
            </a:pPr>
            <a:r>
              <a:rPr lang="cy-GB" b="1" dirty="0">
                <a:latin typeface="Arial" panose="020B0604020202020204" pitchFamily="34" charset="0"/>
                <a:ea typeface="Times New Roman" panose="02020603050405020304" pitchFamily="18" charset="0"/>
                <a:cs typeface="Times New Roman" panose="02020603050405020304" pitchFamily="18" charset="0"/>
              </a:rPr>
              <a:t>4. </a:t>
            </a:r>
          </a:p>
          <a:p>
            <a:pPr marL="0" indent="0" algn="just" fontAlgn="base" hangingPunct="0">
              <a:lnSpc>
                <a:spcPct val="100000"/>
              </a:lnSpc>
              <a:spcAft>
                <a:spcPts val="800"/>
              </a:spcAft>
              <a:buNone/>
            </a:pPr>
            <a:r>
              <a:rPr lang="cy-GB" dirty="0">
                <a:latin typeface="Arial" panose="020B0604020202020204" pitchFamily="34" charset="0"/>
                <a:ea typeface="Times New Roman" panose="02020603050405020304" pitchFamily="18" charset="0"/>
                <a:cs typeface="Times New Roman" panose="02020603050405020304" pitchFamily="18" charset="0"/>
              </a:rPr>
              <a:t>Cynnwys syniadau a chyfleoedd ar gyfer ddefnyddio theori wrth ymarfer- gweithgareddau addas.</a:t>
            </a:r>
          </a:p>
          <a:p>
            <a:pPr marL="0" indent="0" algn="just" fontAlgn="base" hangingPunct="0">
              <a:lnSpc>
                <a:spcPct val="100000"/>
              </a:lnSpc>
              <a:spcAft>
                <a:spcPts val="800"/>
              </a:spcAft>
              <a:buNone/>
            </a:pPr>
            <a:r>
              <a:rPr lang="cy-GB" dirty="0">
                <a:latin typeface="Arial" panose="020B0604020202020204" pitchFamily="34" charset="0"/>
                <a:ea typeface="Times New Roman" panose="02020603050405020304" pitchFamily="18" charset="0"/>
                <a:cs typeface="Times New Roman" panose="02020603050405020304" pitchFamily="18" charset="0"/>
              </a:rPr>
              <a:t>Dylid ystyried factorau sydd medru effeithio ar ymarfer eithriadol.</a:t>
            </a:r>
          </a:p>
          <a:p>
            <a:pPr marL="0" indent="0" algn="just" fontAlgn="base" hangingPunct="0">
              <a:lnSpc>
                <a:spcPct val="100000"/>
              </a:lnSpc>
              <a:spcAft>
                <a:spcPts val="800"/>
              </a:spcAft>
              <a:buNone/>
            </a:pPr>
            <a:r>
              <a:rPr lang="cy-GB" b="1" dirty="0">
                <a:latin typeface="Arial" panose="020B0604020202020204" pitchFamily="34" charset="0"/>
                <a:ea typeface="DengXian" panose="02010600030101010101" pitchFamily="2" charset="-122"/>
                <a:cs typeface="Times New Roman" panose="02020603050405020304" pitchFamily="18" charset="0"/>
              </a:rPr>
              <a:t>20 Marc</a:t>
            </a:r>
            <a:endParaRPr lang="en-GB" sz="2400" b="1" dirty="0">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fontScale="92500"/>
          </a:bodyPr>
          <a:lstStyle/>
          <a:p>
            <a:pPr marL="0" indent="0">
              <a:buNone/>
            </a:pPr>
            <a:r>
              <a:rPr lang="en-GB" b="1" dirty="0">
                <a:solidFill>
                  <a:srgbClr val="0070C0"/>
                </a:solidFill>
                <a:latin typeface="Arial" panose="020B0604020202020204" pitchFamily="34" charset="0"/>
                <a:cs typeface="Arial" panose="020B0604020202020204" pitchFamily="34" charset="0"/>
              </a:rPr>
              <a:t>4. </a:t>
            </a:r>
          </a:p>
          <a:p>
            <a:pPr marL="0" indent="0">
              <a:lnSpc>
                <a:spcPct val="100000"/>
              </a:lnSpc>
              <a:buNone/>
            </a:pPr>
            <a:r>
              <a:rPr lang="en-GB" dirty="0">
                <a:solidFill>
                  <a:srgbClr val="0070C0"/>
                </a:solidFill>
                <a:latin typeface="Arial" panose="020B0604020202020204" pitchFamily="34" charset="0"/>
                <a:cs typeface="Arial" panose="020B0604020202020204" pitchFamily="34" charset="0"/>
              </a:rPr>
              <a:t>Include ideas and opportunities for the application of theory to practice- appropriate activities.</a:t>
            </a:r>
          </a:p>
          <a:p>
            <a:pPr marL="0" indent="0">
              <a:lnSpc>
                <a:spcPct val="100000"/>
              </a:lnSpc>
              <a:buNone/>
            </a:pPr>
            <a:r>
              <a:rPr lang="en-GB" sz="2800" dirty="0">
                <a:solidFill>
                  <a:srgbClr val="0070C0"/>
                </a:solidFill>
                <a:latin typeface="Arial" panose="020B0604020202020204" pitchFamily="34" charset="0"/>
                <a:cs typeface="Arial" panose="020B0604020202020204" pitchFamily="34" charset="0"/>
              </a:rPr>
              <a:t>Consider influencing factors/challenges in providing exceptional practice.</a:t>
            </a:r>
            <a:endParaRPr lang="en-GB" dirty="0">
              <a:solidFill>
                <a:srgbClr val="0070C0"/>
              </a:solidFill>
              <a:latin typeface="Arial" panose="020B0604020202020204" pitchFamily="34" charset="0"/>
              <a:cs typeface="Arial" panose="020B0604020202020204" pitchFamily="34" charset="0"/>
            </a:endParaRPr>
          </a:p>
          <a:p>
            <a:pPr marL="0" indent="0">
              <a:lnSpc>
                <a:spcPct val="100000"/>
              </a:lnSpc>
              <a:buNone/>
            </a:pPr>
            <a:r>
              <a:rPr lang="en-GB" b="1" dirty="0">
                <a:solidFill>
                  <a:srgbClr val="0070C0"/>
                </a:solidFill>
                <a:latin typeface="Arial" panose="020B0604020202020204" pitchFamily="34" charset="0"/>
                <a:cs typeface="Arial" panose="020B0604020202020204" pitchFamily="34" charset="0"/>
              </a:rPr>
              <a:t>20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p:txBody>
          <a:bodyPr>
            <a:normAutofit/>
          </a:bodyPr>
          <a:lstStyle/>
          <a:p>
            <a:r>
              <a:rPr lang="cy-GB" sz="4000" b="1" dirty="0">
                <a:latin typeface="Arial" panose="020B0604020202020204" pitchFamily="34" charset="0"/>
                <a:ea typeface="Times New Roman" panose="02020603050405020304" pitchFamily="18" charset="0"/>
                <a:cs typeface="Times New Roman" panose="02020603050405020304" pitchFamily="18" charset="0"/>
              </a:rPr>
              <a:t>Meini Prawf Asesu Generig  </a:t>
            </a:r>
            <a:br>
              <a:rPr lang="cy-GB" sz="4000" b="1" dirty="0">
                <a:latin typeface="Arial" panose="020B0604020202020204" pitchFamily="34" charset="0"/>
                <a:ea typeface="Times New Roman" panose="02020603050405020304" pitchFamily="18" charset="0"/>
                <a:cs typeface="Times New Roman" panose="02020603050405020304" pitchFamily="18" charset="0"/>
              </a:rPr>
            </a:br>
            <a:r>
              <a:rPr lang="cy-GB" sz="4000"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p:txBody>
          <a:bodyPr>
            <a:normAutofit/>
          </a:bodyPr>
          <a:lstStyle/>
          <a:p>
            <a:pPr marL="0" indent="0" algn="just" fontAlgn="base" hangingPunct="0">
              <a:lnSpc>
                <a:spcPct val="100000"/>
              </a:lnSpc>
              <a:spcAft>
                <a:spcPts val="800"/>
              </a:spcAft>
              <a:buNone/>
            </a:pPr>
            <a:r>
              <a:rPr lang="en-GB" sz="2400" b="1" dirty="0">
                <a:latin typeface="Arial" panose="020B0604020202020204" pitchFamily="34" charset="0"/>
                <a:ea typeface="Times New Roman" panose="02020603050405020304" pitchFamily="18" charset="0"/>
                <a:cs typeface="Times New Roman" panose="02020603050405020304" pitchFamily="18" charset="0"/>
              </a:rPr>
              <a:t>5.</a:t>
            </a:r>
            <a:r>
              <a:rPr lang="cy-GB" sz="2400" b="1" dirty="0">
                <a:latin typeface="Arial" panose="020B0604020202020204" pitchFamily="34" charset="0"/>
                <a:ea typeface="Times New Roman" panose="02020603050405020304" pitchFamily="18" charset="0"/>
                <a:cs typeface="Times New Roman" panose="02020603050405020304" pitchFamily="18" charset="0"/>
              </a:rPr>
              <a:t> </a:t>
            </a:r>
          </a:p>
          <a:p>
            <a:pPr marL="0" indent="0" algn="just" fontAlgn="base" hangingPunct="0">
              <a:lnSpc>
                <a:spcPct val="100000"/>
              </a:lnSpc>
              <a:spcAft>
                <a:spcPts val="800"/>
              </a:spcAft>
              <a:buNone/>
            </a:pPr>
            <a:r>
              <a:rPr lang="cy-GB" sz="2400" dirty="0">
                <a:latin typeface="Arial" panose="020B0604020202020204" pitchFamily="34" charset="0"/>
                <a:cs typeface="Times New Roman" panose="02020603050405020304" pitchFamily="18" charset="0"/>
              </a:rPr>
              <a:t>Sgiliau ysgrifenedig / Creadigrwydd</a:t>
            </a:r>
          </a:p>
          <a:p>
            <a:pPr marL="0" indent="0">
              <a:lnSpc>
                <a:spcPct val="100000"/>
              </a:lnSpc>
              <a:buNone/>
            </a:pPr>
            <a:r>
              <a:rPr lang="cy-GB" sz="2400" dirty="0">
                <a:latin typeface="Arial" panose="020B0604020202020204" pitchFamily="34" charset="0"/>
                <a:cs typeface="Times New Roman" panose="02020603050405020304" pitchFamily="18" charset="0"/>
              </a:rPr>
              <a:t>Defnyddio dull creadigol gan gynnwys delweddau, fideo, cyfryngau digidol i greu eich llyfr lloffion.</a:t>
            </a:r>
          </a:p>
          <a:p>
            <a:pPr marL="0" indent="0">
              <a:buNone/>
            </a:pPr>
            <a:endParaRPr lang="cy-GB" sz="2400" dirty="0">
              <a:latin typeface="Arial" panose="020B0604020202020204" pitchFamily="34" charset="0"/>
              <a:cs typeface="Times New Roman" panose="02020603050405020304" pitchFamily="18" charset="0"/>
            </a:endParaRPr>
          </a:p>
          <a:p>
            <a:pPr marL="0" indent="0">
              <a:buNone/>
            </a:pPr>
            <a:r>
              <a:rPr lang="cy-GB" sz="2400" b="1" dirty="0">
                <a:latin typeface="Arial" panose="020B0604020202020204" pitchFamily="34" charset="0"/>
                <a:cs typeface="Times New Roman" panose="02020603050405020304" pitchFamily="18" charset="0"/>
              </a:rPr>
              <a:t>10 Marc</a:t>
            </a:r>
            <a:endParaRPr lang="en-GB" sz="2400"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p:txBody>
          <a:bodyPr>
            <a:normAutofit/>
          </a:bodyPr>
          <a:lstStyle/>
          <a:p>
            <a:pPr marL="0" indent="0">
              <a:buNone/>
            </a:pPr>
            <a:r>
              <a:rPr lang="en-GB" sz="2400" b="1" dirty="0">
                <a:solidFill>
                  <a:srgbClr val="0070C0"/>
                </a:solidFill>
                <a:latin typeface="Arial" panose="020B0604020202020204" pitchFamily="34" charset="0"/>
                <a:cs typeface="Arial" panose="020B0604020202020204" pitchFamily="34" charset="0"/>
              </a:rPr>
              <a:t>5. </a:t>
            </a:r>
          </a:p>
          <a:p>
            <a:pPr marL="0" indent="0">
              <a:buNone/>
            </a:pPr>
            <a:r>
              <a:rPr lang="en-GB" sz="2400" dirty="0">
                <a:solidFill>
                  <a:srgbClr val="0070C0"/>
                </a:solidFill>
                <a:latin typeface="Arial" panose="020B0604020202020204" pitchFamily="34" charset="0"/>
                <a:cs typeface="Arial" panose="020B0604020202020204" pitchFamily="34" charset="0"/>
              </a:rPr>
              <a:t>Written skills / Creativity</a:t>
            </a:r>
          </a:p>
          <a:p>
            <a:pPr marL="0" indent="0">
              <a:buNone/>
            </a:pPr>
            <a:r>
              <a:rPr lang="en-GB" sz="2400" dirty="0">
                <a:solidFill>
                  <a:srgbClr val="0070C0"/>
                </a:solidFill>
                <a:latin typeface="Arial" panose="020B0604020202020204" pitchFamily="34" charset="0"/>
                <a:cs typeface="Arial" panose="020B0604020202020204" pitchFamily="34" charset="0"/>
              </a:rPr>
              <a:t>Use of a creative approach including images, video, digital media to create your scrapbook.</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gn="ctr"/>
            <a:r>
              <a:rPr lang="cy-GB" altLang="cy-GB" b="1"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b="1"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838201" y="1984952"/>
            <a:ext cx="5181600" cy="4351338"/>
          </a:xfrm>
        </p:spPr>
        <p:txBody>
          <a:bodyPr>
            <a:normAutofit/>
          </a:bodyPr>
          <a:lstStyle/>
          <a:p>
            <a:r>
              <a:rPr lang="en-US" sz="2400" dirty="0">
                <a:latin typeface="Arial" panose="020B0604020202020204" pitchFamily="34" charset="0"/>
                <a:cs typeface="Arial" panose="020B0604020202020204" pitchFamily="34" charset="0"/>
              </a:rPr>
              <a:t>Dimond </a:t>
            </a:r>
            <a:r>
              <a:rPr lang="en-US" sz="2400" dirty="0" err="1">
                <a:latin typeface="Arial" panose="020B0604020202020204" pitchFamily="34" charset="0"/>
                <a:cs typeface="Arial" panose="020B0604020202020204" pitchFamily="34" charset="0"/>
              </a:rPr>
              <a:t>digwyddiadau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allan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rheolaeth</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Proses </a:t>
            </a:r>
            <a:r>
              <a:rPr lang="en-US" sz="2400" dirty="0" err="1">
                <a:latin typeface="Arial" panose="020B0604020202020204" pitchFamily="34" charset="0"/>
                <a:cs typeface="Arial" panose="020B0604020202020204" pitchFamily="34" charset="0"/>
              </a:rPr>
              <a:t>swyddogol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Tystiolaeth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Cwblhau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ffurflen</a:t>
            </a:r>
            <a:r>
              <a:rPr lang="en-US" sz="2400" dirty="0">
                <a:latin typeface="Arial" panose="020B0604020202020204" pitchFamily="34" charset="0"/>
                <a:cs typeface="Arial" panose="020B0604020202020204" pitchFamily="34" charset="0"/>
              </a:rPr>
              <a:t> SC01</a:t>
            </a:r>
          </a:p>
          <a:p>
            <a:r>
              <a:rPr lang="en-US" sz="2400" dirty="0" err="1">
                <a:latin typeface="Arial" panose="020B0604020202020204" pitchFamily="34" charset="0"/>
                <a:cs typeface="Arial" panose="020B0604020202020204" pitchFamily="34" charset="0"/>
              </a:rPr>
              <a:t>Cysylltu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gyda’r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Swyddfa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Academaidd</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Hwb</a:t>
            </a:r>
            <a:r>
              <a:rPr lang="en-US" sz="24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172200" y="1984952"/>
            <a:ext cx="5181600" cy="4351338"/>
          </a:xfrm>
        </p:spPr>
        <p:txBody>
          <a:bodyPr>
            <a:normAutofit/>
          </a:bodyPr>
          <a:lstStyle/>
          <a:p>
            <a:r>
              <a:rPr lang="en-GB" sz="2400" dirty="0">
                <a:solidFill>
                  <a:srgbClr val="0070C0"/>
                </a:solidFill>
                <a:latin typeface="Arial" panose="020B0604020202020204" pitchFamily="34" charset="0"/>
                <a:cs typeface="Arial" panose="020B0604020202020204" pitchFamily="34" charset="0"/>
              </a:rPr>
              <a:t>Only events beyond your control</a:t>
            </a:r>
          </a:p>
          <a:p>
            <a:r>
              <a:rPr lang="en-GB" sz="2400" dirty="0">
                <a:solidFill>
                  <a:srgbClr val="0070C0"/>
                </a:solidFill>
                <a:latin typeface="Arial" panose="020B0604020202020204" pitchFamily="34" charset="0"/>
                <a:cs typeface="Arial" panose="020B0604020202020204" pitchFamily="34" charset="0"/>
              </a:rPr>
              <a:t>Official process</a:t>
            </a:r>
          </a:p>
          <a:p>
            <a:r>
              <a:rPr lang="en-GB" sz="2400" dirty="0">
                <a:solidFill>
                  <a:srgbClr val="0070C0"/>
                </a:solidFill>
                <a:latin typeface="Arial" panose="020B0604020202020204" pitchFamily="34" charset="0"/>
                <a:cs typeface="Arial" panose="020B0604020202020204" pitchFamily="34" charset="0"/>
              </a:rPr>
              <a:t>Evidence</a:t>
            </a:r>
          </a:p>
          <a:p>
            <a:r>
              <a:rPr lang="en-GB" sz="2400" dirty="0">
                <a:solidFill>
                  <a:srgbClr val="0070C0"/>
                </a:solidFill>
                <a:latin typeface="Arial" panose="020B0604020202020204" pitchFamily="34" charset="0"/>
                <a:cs typeface="Arial" panose="020B0604020202020204" pitchFamily="34" charset="0"/>
              </a:rPr>
              <a:t>Complete form SC01</a:t>
            </a:r>
          </a:p>
          <a:p>
            <a:r>
              <a:rPr lang="en-GB" sz="2400" dirty="0">
                <a:solidFill>
                  <a:srgbClr val="0070C0"/>
                </a:solidFill>
                <a:latin typeface="Arial" panose="020B0604020202020204" pitchFamily="34" charset="0"/>
                <a:cs typeface="Arial" panose="020B0604020202020204" pitchFamily="34" charset="0"/>
              </a:rPr>
              <a:t>Liaise with Academic Office</a:t>
            </a:r>
          </a:p>
          <a:p>
            <a:pPr marL="0" indent="0">
              <a:buNone/>
            </a:pPr>
            <a:r>
              <a:rPr lang="en-GB" sz="2400" dirty="0">
                <a:solidFill>
                  <a:srgbClr val="0070C0"/>
                </a:solidFill>
                <a:latin typeface="Arial" panose="020B0604020202020204" pitchFamily="34" charset="0"/>
                <a:cs typeface="Arial" panose="020B0604020202020204" pitchFamily="34" charset="0"/>
              </a:rPr>
              <a:t>(Hwb)</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4832-2A3C-07F4-2197-410E570CDF71}"/>
              </a:ext>
            </a:extLst>
          </p:cNvPr>
          <p:cNvSpPr>
            <a:spLocks noGrp="1"/>
          </p:cNvSpPr>
          <p:nvPr>
            <p:ph type="title"/>
          </p:nvPr>
        </p:nvSpPr>
        <p:spPr/>
        <p:txBody>
          <a:bodyPr/>
          <a:lstStyle/>
          <a:p>
            <a:r>
              <a:rPr lang="en-GB" dirty="0" err="1"/>
              <a:t>Rhestr</a:t>
            </a:r>
            <a:r>
              <a:rPr lang="en-GB" dirty="0"/>
              <a:t> </a:t>
            </a:r>
            <a:r>
              <a:rPr lang="en-GB" dirty="0" err="1"/>
              <a:t>cyferinodi</a:t>
            </a:r>
            <a:br>
              <a:rPr lang="en-GB" dirty="0"/>
            </a:br>
            <a:r>
              <a:rPr lang="en-GB" dirty="0">
                <a:solidFill>
                  <a:srgbClr val="0070C0"/>
                </a:solidFill>
              </a:rPr>
              <a:t>Reference list</a:t>
            </a:r>
            <a:endParaRPr lang="en-US" dirty="0">
              <a:solidFill>
                <a:srgbClr val="0070C0"/>
              </a:solidFill>
            </a:endParaRPr>
          </a:p>
        </p:txBody>
      </p:sp>
      <p:sp>
        <p:nvSpPr>
          <p:cNvPr id="5" name="Content Placeholder 4">
            <a:extLst>
              <a:ext uri="{FF2B5EF4-FFF2-40B4-BE49-F238E27FC236}">
                <a16:creationId xmlns:a16="http://schemas.microsoft.com/office/drawing/2014/main" id="{F34DF358-1696-EA96-1ACC-926FA0E23BF2}"/>
              </a:ext>
            </a:extLst>
          </p:cNvPr>
          <p:cNvSpPr>
            <a:spLocks noGrp="1"/>
          </p:cNvSpPr>
          <p:nvPr>
            <p:ph idx="1"/>
          </p:nvPr>
        </p:nvSpPr>
        <p:spPr/>
        <p:txBody>
          <a:bodyPr>
            <a:normAutofit/>
          </a:bodyPr>
          <a:lstStyle/>
          <a:p>
            <a:r>
              <a:rPr lang="en-GB" sz="1200" dirty="0" err="1">
                <a:latin typeface="+mj-lt"/>
                <a:cs typeface="Arial" panose="020B0604020202020204" pitchFamily="34" charset="0"/>
              </a:rPr>
              <a:t>Karakochuk</a:t>
            </a:r>
            <a:r>
              <a:rPr lang="en-GB" sz="1200" dirty="0">
                <a:latin typeface="+mj-lt"/>
                <a:cs typeface="Arial" panose="020B0604020202020204" pitchFamily="34" charset="0"/>
              </a:rPr>
              <a:t> </a:t>
            </a:r>
            <a:r>
              <a:rPr lang="en-GB" sz="1200" i="1" dirty="0">
                <a:latin typeface="+mj-lt"/>
                <a:cs typeface="Arial" panose="020B0604020202020204" pitchFamily="34" charset="0"/>
              </a:rPr>
              <a:t>et al. </a:t>
            </a:r>
            <a:r>
              <a:rPr lang="en-GB" sz="1200" dirty="0">
                <a:latin typeface="+mj-lt"/>
                <a:cs typeface="Arial" panose="020B0604020202020204" pitchFamily="34" charset="0"/>
              </a:rPr>
              <a:t>(2018). ‘The Biology of the first 1,000 days’. </a:t>
            </a:r>
            <a:r>
              <a:rPr lang="en-US" sz="1200" b="0" i="0" dirty="0">
                <a:effectLst/>
                <a:latin typeface="+mj-lt"/>
              </a:rPr>
              <a:t>Boca Raton [Florida]: CRC Press. </a:t>
            </a:r>
            <a:r>
              <a:rPr lang="en-US" sz="1200" dirty="0">
                <a:latin typeface="+mj-lt"/>
                <a:hlinkClick r:id="rId2">
                  <a:extLst>
                    <a:ext uri="{A12FA001-AC4F-418D-AE19-62706E023703}">
                      <ahyp:hlinkClr xmlns:ahyp="http://schemas.microsoft.com/office/drawing/2018/hyperlinkcolor" val="tx"/>
                    </a:ext>
                  </a:extLst>
                </a:hlinkClick>
              </a:rPr>
              <a:t>The Biology of the First 1,000 Days</a:t>
            </a:r>
            <a:endParaRPr lang="en-US" sz="1200" dirty="0">
              <a:latin typeface="+mj-lt"/>
            </a:endParaRPr>
          </a:p>
          <a:p>
            <a:r>
              <a:rPr lang="en-US" sz="1200" dirty="0">
                <a:latin typeface="+mj-lt"/>
              </a:rPr>
              <a:t>NHS Wales. (2023). ‘Your antenatal care’. </a:t>
            </a:r>
            <a:r>
              <a:rPr lang="en-US" sz="1200" dirty="0">
                <a:latin typeface="+mj-lt"/>
                <a:hlinkClick r:id="rId3">
                  <a:extLst>
                    <a:ext uri="{A12FA001-AC4F-418D-AE19-62706E023703}">
                      <ahyp:hlinkClr xmlns:ahyp="http://schemas.microsoft.com/office/drawing/2018/hyperlinkcolor" val="tx"/>
                    </a:ext>
                  </a:extLst>
                </a:hlinkClick>
              </a:rPr>
              <a:t>Your antenatal care – NHS</a:t>
            </a:r>
            <a:r>
              <a:rPr lang="en-US" sz="1200" dirty="0">
                <a:latin typeface="+mj-lt"/>
              </a:rPr>
              <a:t> [Accessed: 25/10/24]</a:t>
            </a:r>
          </a:p>
          <a:p>
            <a:r>
              <a:rPr lang="en-US" sz="1200" dirty="0">
                <a:latin typeface="+mj-lt"/>
              </a:rPr>
              <a:t>HM Government. (2021). ‘The Best Start for life’ </a:t>
            </a:r>
            <a:r>
              <a:rPr lang="en-US" sz="1200" dirty="0">
                <a:latin typeface="+mj-lt"/>
                <a:hlinkClick r:id="rId4">
                  <a:extLst>
                    <a:ext uri="{A12FA001-AC4F-418D-AE19-62706E023703}">
                      <ahyp:hlinkClr xmlns:ahyp="http://schemas.microsoft.com/office/drawing/2018/hyperlinkcolor" val="tx"/>
                    </a:ext>
                  </a:extLst>
                </a:hlinkClick>
              </a:rPr>
              <a:t>The_best_start_for_life_a_vision_for_the_1_001_critical_days.pdf</a:t>
            </a:r>
            <a:r>
              <a:rPr lang="en-US" sz="1200" dirty="0">
                <a:latin typeface="+mj-lt"/>
              </a:rPr>
              <a:t> [Accessed: 25/10/24].</a:t>
            </a:r>
          </a:p>
        </p:txBody>
      </p:sp>
    </p:spTree>
    <p:extLst>
      <p:ext uri="{BB962C8B-B14F-4D97-AF65-F5344CB8AC3E}">
        <p14:creationId xmlns:p14="http://schemas.microsoft.com/office/powerpoint/2010/main" val="18565877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 Template (Cream background) (1)">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B4E791-D916-4A1E-9DB6-EA53CE0E99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E19830-1565-48B5-B7F6-18A969F58612}">
  <ds:schemaRefs>
    <ds:schemaRef ds:uri="e4a72011-89be-41d7-bd49-565121a9e247"/>
    <ds:schemaRef ds:uri="http://purl.org/dc/elements/1.1/"/>
    <ds:schemaRef ds:uri="http://schemas.microsoft.com/office/2006/metadata/properties"/>
    <ds:schemaRef ds:uri="http://purl.org/dc/dcmitype/"/>
    <ds:schemaRef ds:uri="http://schemas.microsoft.com/office/infopath/2007/PartnerControls"/>
    <ds:schemaRef ds:uri="http://www.w3.org/XML/1998/namespace"/>
    <ds:schemaRef ds:uri="http://schemas.openxmlformats.org/package/2006/metadata/core-properties"/>
    <ds:schemaRef ds:uri="http://schemas.microsoft.com/office/2006/documentManagement/types"/>
    <ds:schemaRef ds:uri="http://purl.org/dc/terms/"/>
    <ds:schemaRef ds:uri="16bfc89a-06a0-41d6-ae50-6ff65b36cb8b"/>
  </ds:schemaRefs>
</ds:datastoreItem>
</file>

<file path=customXml/itemProps3.xml><?xml version="1.0" encoding="utf-8"?>
<ds:datastoreItem xmlns:ds="http://schemas.openxmlformats.org/officeDocument/2006/customXml" ds:itemID="{1D23AB15-C224-45CE-9030-2154C2158F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 (1)</Template>
  <TotalTime>8781</TotalTime>
  <Words>2140</Words>
  <Application>Microsoft Office PowerPoint</Application>
  <PresentationFormat>Widescreen</PresentationFormat>
  <Paragraphs>308</Paragraphs>
  <Slides>23</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DengXian</vt:lpstr>
      <vt:lpstr>Aptos</vt:lpstr>
      <vt:lpstr>Arial</vt:lpstr>
      <vt:lpstr>Calibri</vt:lpstr>
      <vt:lpstr>Segoe UI</vt:lpstr>
      <vt:lpstr>Times New Roman</vt:lpstr>
      <vt:lpstr>UWTSD PP Template (Cream background) (1)</vt:lpstr>
      <vt:lpstr>ECEY4005C:Y 1000 Diwrnod Cyntaf  ECEY4005: The First 1000 Days   </vt:lpstr>
      <vt:lpstr>PowerPoint Presentation</vt:lpstr>
      <vt:lpstr>Adnoddau           Resources</vt:lpstr>
      <vt:lpstr>Sgiliau Cyflogadwyedd/ Trosglwyddadwy –  Employability/ Transferable Skills</vt:lpstr>
      <vt:lpstr>Cynnwys Modiwl  Module Content</vt:lpstr>
      <vt:lpstr>Deilliannau Dysgu</vt:lpstr>
      <vt:lpstr>Learning Outcomes</vt:lpstr>
      <vt:lpstr>Yr aseiniad: Llyfr Llofion Digidol</vt:lpstr>
      <vt:lpstr>The assignment: Digital Scrapbook </vt:lpstr>
      <vt:lpstr>Strwythur eich llyfr llofion</vt:lpstr>
      <vt:lpstr>Strwythur eich llyfr llofion</vt:lpstr>
      <vt:lpstr>Scrapbook structure</vt:lpstr>
      <vt:lpstr>Scrapbook structure</vt:lpstr>
      <vt:lpstr>Deallusrwydd Artiffisial </vt:lpstr>
      <vt:lpstr>Artificial Intelligence</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Rhestr cyferinodi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Jones</dc:creator>
  <cp:lastModifiedBy>Natasha Morgans</cp:lastModifiedBy>
  <cp:revision>40</cp:revision>
  <dcterms:created xsi:type="dcterms:W3CDTF">2024-10-24T09:32:21Z</dcterms:created>
  <dcterms:modified xsi:type="dcterms:W3CDTF">2025-10-24T12:12:35Z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