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97"/>
    <p:restoredTop sz="95884"/>
  </p:normalViewPr>
  <p:slideViewPr>
    <p:cSldViewPr snapToGrid="0" snapToObjects="1">
      <p:cViewPr varScale="1">
        <p:scale>
          <a:sx n="109" d="100"/>
          <a:sy n="109" d="100"/>
        </p:scale>
        <p:origin x="9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6CD4D3-C9CA-5F4C-A871-44C877BD3180}" type="datetimeFigureOut">
              <a:rPr lang="en-US" smtClean="0"/>
              <a:t>1/13/22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F3A1A2-3B19-9C4D-A0DD-D0FF4BE6C2FD}" type="slidenum">
              <a:rPr lang="en-US" smtClean="0"/>
              <a:t>‹#›</a:t>
            </a:fld>
            <a:endParaRPr lang="en-US"/>
          </a:p>
        </p:txBody>
      </p:sp>
    </p:spTree>
    <p:extLst>
      <p:ext uri="{BB962C8B-B14F-4D97-AF65-F5344CB8AC3E}">
        <p14:creationId xmlns:p14="http://schemas.microsoft.com/office/powerpoint/2010/main" val="3835077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F3A1A2-3B19-9C4D-A0DD-D0FF4BE6C2FD}" type="slidenum">
              <a:rPr lang="en-US" smtClean="0"/>
              <a:t>1</a:t>
            </a:fld>
            <a:endParaRPr lang="en-US"/>
          </a:p>
        </p:txBody>
      </p:sp>
    </p:spTree>
    <p:extLst>
      <p:ext uri="{BB962C8B-B14F-4D97-AF65-F5344CB8AC3E}">
        <p14:creationId xmlns:p14="http://schemas.microsoft.com/office/powerpoint/2010/main" val="4117644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72B0-50AF-674F-BD85-F8DD8493DA7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B1C4DD-B951-4745-872D-3F35150149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4169F76-8152-B145-B8D4-18D6AA1CDF56}"/>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F18E90E0-F25E-7B41-AF6A-5305EE83D8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14D577-726B-394B-831B-54BD1F1A3D37}"/>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2295817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FFF0-321B-4444-9E05-B5B708098D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9CB972-02B0-B447-877E-53B10C7E28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C3C242-8A91-9C45-A452-BADCD8FF4A1D}"/>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52BE9D3C-AC22-104E-B15D-C07FCBA4BA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C99B95-D04D-2F4E-9056-CDACB102B958}"/>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798636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A0DF-9C03-2947-8687-D66EACCF981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55AB4B6-A1AC-F74F-AD3E-44EF34F83A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58F01C-128F-3E4F-9420-607B983DACCC}"/>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1A3CF385-2C0E-F448-9A9F-13C6B381B2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070703-2E74-0246-98EA-AE4F728D6808}"/>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475229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C573F-6270-E84C-BF1F-2E009E000C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902102-5E4B-BA48-A261-190CCDC952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52F24-3840-9B40-BB3D-B95C24A4E03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BF4C7D-E349-744C-BB2F-2E0A0845547C}"/>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6" name="Footer Placeholder 5">
            <a:extLst>
              <a:ext uri="{FF2B5EF4-FFF2-40B4-BE49-F238E27FC236}">
                <a16:creationId xmlns:a16="http://schemas.microsoft.com/office/drawing/2014/main" id="{690576F6-8CF4-9F44-A462-DFCDAB694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9058A3-6A37-8E42-A8F2-B022FEFB1280}"/>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1516476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FB5FC-B003-FD48-94E3-73ED720CFD3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CB9CA5-61A2-5247-A68E-6BC87F4399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434647-34B8-8C4F-B042-53DCB072003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53A4BC-2C42-3D47-8BA9-91EA6317AA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FC2F55-DB5F-754B-8F16-3AAF5CAF0D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678EA6-01AC-0542-9034-120F7812A323}"/>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8" name="Footer Placeholder 7">
            <a:extLst>
              <a:ext uri="{FF2B5EF4-FFF2-40B4-BE49-F238E27FC236}">
                <a16:creationId xmlns:a16="http://schemas.microsoft.com/office/drawing/2014/main" id="{51D77592-9424-3F40-99CB-38A2496B2C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E56319-7E78-FC41-BC50-7B2E97D80E94}"/>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146764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4BCF1-814B-4D4E-9B0B-BC63E54BA8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3642FA4-8C29-6447-913C-8B1B3663DD0B}"/>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4" name="Footer Placeholder 3">
            <a:extLst>
              <a:ext uri="{FF2B5EF4-FFF2-40B4-BE49-F238E27FC236}">
                <a16:creationId xmlns:a16="http://schemas.microsoft.com/office/drawing/2014/main" id="{7A927A7A-96DA-6449-887E-D5FB34D221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623930-1C6F-B443-83D3-18021C2CB88A}"/>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1864632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201555-EAB6-4845-9991-2FE458A80D9C}"/>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3" name="Footer Placeholder 2">
            <a:extLst>
              <a:ext uri="{FF2B5EF4-FFF2-40B4-BE49-F238E27FC236}">
                <a16:creationId xmlns:a16="http://schemas.microsoft.com/office/drawing/2014/main" id="{7D99A90B-3A92-0548-9663-152E0A05465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00C98D-C1AC-0646-A145-70FC99AED7C9}"/>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2600523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ED74F-D2B5-4543-B87F-DD4E97EF2D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217500-6C52-F345-9563-35E28AE92B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9655483-C7AB-B942-BB23-ADA5F1CC17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A4207F-AAE8-4147-942D-565B49C70EFA}"/>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6" name="Footer Placeholder 5">
            <a:extLst>
              <a:ext uri="{FF2B5EF4-FFF2-40B4-BE49-F238E27FC236}">
                <a16:creationId xmlns:a16="http://schemas.microsoft.com/office/drawing/2014/main" id="{8779DA99-F0B9-904A-AD20-EEB40F7006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EFE27C-6FB2-E84A-84A9-CC82685BBD96}"/>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67198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F6E7-257E-AE44-A971-C151F2122F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B165167-4DB5-4E44-907A-4D0311418C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3A2129-573B-8641-8CE7-CC1370A6D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14E3E6-7A68-D946-95A3-6EFEA7A75F37}"/>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6" name="Footer Placeholder 5">
            <a:extLst>
              <a:ext uri="{FF2B5EF4-FFF2-40B4-BE49-F238E27FC236}">
                <a16:creationId xmlns:a16="http://schemas.microsoft.com/office/drawing/2014/main" id="{3E62EA3E-58B5-C94E-A242-954F3BEA56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05E39-8B12-0F43-81B2-4865068D9783}"/>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3119740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C7386-EE96-5941-B372-665ABBD268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BA377D-08F9-8C4F-A8FE-C5B429548B8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32600C-881F-334C-BAD2-E5FA82C0FD80}"/>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58042936-5C00-1441-8920-13428F4EB5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33C676-6C1E-7042-B3F0-453C2A9FC852}"/>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560170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8136D6-9E18-4245-A64C-E486EF59B7F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D9278E-B718-C141-AB4C-309F16C7A43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99DD1-1DC0-CA45-BD83-CD3DFD98DB40}"/>
              </a:ext>
            </a:extLst>
          </p:cNvPr>
          <p:cNvSpPr>
            <a:spLocks noGrp="1"/>
          </p:cNvSpPr>
          <p:nvPr>
            <p:ph type="dt" sz="half" idx="10"/>
          </p:nvPr>
        </p:nvSpPr>
        <p:spPr/>
        <p:txBody>
          <a:body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65AD34A0-2B88-C44D-B02C-ECE4FCAC9A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49D099-87BA-6C4F-ABFA-1E9D2D44B0BA}"/>
              </a:ext>
            </a:extLst>
          </p:cNvPr>
          <p:cNvSpPr>
            <a:spLocks noGrp="1"/>
          </p:cNvSpPr>
          <p:nvPr>
            <p:ph type="sldNum" sz="quarter" idx="12"/>
          </p:nvPr>
        </p:nvSpPr>
        <p:spPr/>
        <p:txBody>
          <a:bodyPr/>
          <a:lstStyle/>
          <a:p>
            <a:fld id="{9F6D6B31-CE29-8E48-921A-7CEC3BA577AF}" type="slidenum">
              <a:rPr lang="en-US" smtClean="0"/>
              <a:t>‹#›</a:t>
            </a:fld>
            <a:endParaRPr lang="en-US"/>
          </a:p>
        </p:txBody>
      </p:sp>
    </p:spTree>
    <p:extLst>
      <p:ext uri="{BB962C8B-B14F-4D97-AF65-F5344CB8AC3E}">
        <p14:creationId xmlns:p14="http://schemas.microsoft.com/office/powerpoint/2010/main" val="259991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52318E-95EB-B648-8546-6C3CE72257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EF0659-ED16-7D47-99AA-7810B0A89B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C97FCA-D6EC-454F-B11A-837708DE0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265CCB-0E25-3946-B647-9E4D08008AA8}" type="datetimeFigureOut">
              <a:rPr lang="en-US" smtClean="0"/>
              <a:t>1/13/22</a:t>
            </a:fld>
            <a:endParaRPr lang="en-US"/>
          </a:p>
        </p:txBody>
      </p:sp>
      <p:sp>
        <p:nvSpPr>
          <p:cNvPr id="5" name="Footer Placeholder 4">
            <a:extLst>
              <a:ext uri="{FF2B5EF4-FFF2-40B4-BE49-F238E27FC236}">
                <a16:creationId xmlns:a16="http://schemas.microsoft.com/office/drawing/2014/main" id="{56C4EBE6-4E22-E542-A36A-620E98939B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91868F-1CBF-4F46-AF3B-FF1B9ACECE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6D6B31-CE29-8E48-921A-7CEC3BA577AF}" type="slidenum">
              <a:rPr lang="en-US" smtClean="0"/>
              <a:t>‹#›</a:t>
            </a:fld>
            <a:endParaRPr lang="en-US"/>
          </a:p>
        </p:txBody>
      </p:sp>
    </p:spTree>
    <p:extLst>
      <p:ext uri="{BB962C8B-B14F-4D97-AF65-F5344CB8AC3E}">
        <p14:creationId xmlns:p14="http://schemas.microsoft.com/office/powerpoint/2010/main" val="1070600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nti-bullyingalliance.org.uk/aba-our-work/news-opinion/1-10-adults-have-used-abusive-language-towards-disabled-person" TargetMode="External"/><Relationship Id="rId7" Type="http://schemas.openxmlformats.org/officeDocument/2006/relationships/hyperlink" Target="https://dictionary.cambridge.org/dictionary/english/fairness" TargetMode="External"/><Relationship Id="rId2" Type="http://schemas.openxmlformats.org/officeDocument/2006/relationships/hyperlink" Target="https://www.globalscientificjournal.com/researchpaper/INITIAL-REACTIONS-OF-PARENTS-AT-THE-TIME-OF-RECEIVING-THE-DIAGNOSIS-OF-DOWN-SYNDROME-A-QUALITATIVE-STUDY.pdf" TargetMode="External"/><Relationship Id="rId1" Type="http://schemas.openxmlformats.org/officeDocument/2006/relationships/slideLayout" Target="../slideLayouts/slideLayout6.xml"/><Relationship Id="rId6" Type="http://schemas.openxmlformats.org/officeDocument/2006/relationships/hyperlink" Target="https://www.childrenshospital.org/conditions-and-treatments/conditions/d/down-syndrome/diagnosis-and-treatment" TargetMode="External"/><Relationship Id="rId5" Type="http://schemas.openxmlformats.org/officeDocument/2006/relationships/hyperlink" Target="https://onlinelibrary.wiley.com/doi/10.1111/jir.12687" TargetMode="External"/><Relationship Id="rId4" Type="http://schemas.openxmlformats.org/officeDocument/2006/relationships/hyperlink" Target="https://www.aruma.com.au/about-us/blog/two-words-you-need-to-remove-from-your-vocabulary/"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85058/welsh-your-rights.pdf" TargetMode="External"/><Relationship Id="rId3" Type="http://schemas.openxmlformats.org/officeDocument/2006/relationships/hyperlink" Target="https://tilt.colostate.edu/TipsAndGuides/Tip/26" TargetMode="External"/><Relationship Id="rId7" Type="http://schemas.openxmlformats.org/officeDocument/2006/relationships/hyperlink" Target="https://journals.lww.com/japt/fulltext/2020/28010/the_effect_of_aquatic_physical_therapy_on_children.8.aspx" TargetMode="External"/><Relationship Id="rId2" Type="http://schemas.openxmlformats.org/officeDocument/2006/relationships/hyperlink" Target="https://www.cdc.gov/ncbddd/birthdefects/downsyndrome.html" TargetMode="External"/><Relationship Id="rId1" Type="http://schemas.openxmlformats.org/officeDocument/2006/relationships/slideLayout" Target="../slideLayouts/slideLayout7.xml"/><Relationship Id="rId6" Type="http://schemas.openxmlformats.org/officeDocument/2006/relationships/hyperlink" Target="https://www.downs-syndrome.org.uk/wp-content/uploads/2021/05/Education-Series-Primary_.pdf" TargetMode="External"/><Relationship Id="rId5" Type="http://schemas.openxmlformats.org/officeDocument/2006/relationships/hyperlink" Target="https://www.down-syndrome.org/en-gb/about-down-syndrome/development" TargetMode="External"/><Relationship Id="rId4" Type="http://schemas.openxmlformats.org/officeDocument/2006/relationships/hyperlink" Target="https://www.equalityhumanrights.com/sites/default/files/crpd_guidance_welsh.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integratedtreatmentservices.co.uk/blog/downs-syndrome-communication-perspective/" TargetMode="External"/><Relationship Id="rId3" Type="http://schemas.openxmlformats.org/officeDocument/2006/relationships/hyperlink" Target="https://www.itv.com/news/wales/2015-12-03/wales-has-more-hydrotherapy-treatment-for-animals-than-people" TargetMode="External"/><Relationship Id="rId7" Type="http://schemas.openxmlformats.org/officeDocument/2006/relationships/hyperlink" Target="https://makaton.org/TMC/AboutMakaton.aspx" TargetMode="External"/><Relationship Id="rId2" Type="http://schemas.openxmlformats.org/officeDocument/2006/relationships/hyperlink" Target="https://www.bbc.co.uk/news/uk-wales-59775099" TargetMode="External"/><Relationship Id="rId1" Type="http://schemas.openxmlformats.org/officeDocument/2006/relationships/slideLayout" Target="../slideLayouts/slideLayout7.xml"/><Relationship Id="rId6" Type="http://schemas.openxmlformats.org/officeDocument/2006/relationships/hyperlink" Target="https://www.ccl.org/articles/leading-effectively-articles/when-inclusive-leadership-goes-wrong-and-how-to-get-it-right/" TargetMode="External"/><Relationship Id="rId5" Type="http://schemas.openxmlformats.org/officeDocument/2006/relationships/hyperlink" Target="https://www.ncbi.nlm.nih.gov/pmc/articles/PMC5125364/" TargetMode="External"/><Relationship Id="rId4" Type="http://schemas.openxmlformats.org/officeDocument/2006/relationships/hyperlink" Target="https://www.nuffieldbioethics.org/blog/nipt-private"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physiofunction.co.uk/neurological-services/hydrotherapy" TargetMode="External"/><Relationship Id="rId3" Type="http://schemas.openxmlformats.org/officeDocument/2006/relationships/hyperlink" Target="https://www.medscape.com/answers/943216-181107/what-are-the-sexual-predilections-of-down-syndrome" TargetMode="External"/><Relationship Id="rId7" Type="http://schemas.openxmlformats.org/officeDocument/2006/relationships/hyperlink" Target="https://www.uptodate.com/contents/down-syndrome-beyond-the-basics/print" TargetMode="External"/><Relationship Id="rId2" Type="http://schemas.openxmlformats.org/officeDocument/2006/relationships/hyperlink" Target="https://www.mayoclinic.org/diseases-conditions/down-syndrome/symptoms-causes/syc-20355977" TargetMode="External"/><Relationship Id="rId1" Type="http://schemas.openxmlformats.org/officeDocument/2006/relationships/slideLayout" Target="../slideLayouts/slideLayout7.xml"/><Relationship Id="rId6" Type="http://schemas.openxmlformats.org/officeDocument/2006/relationships/hyperlink" Target="https://www.nhs.uk/conditions/downs-syndrome/" TargetMode="External"/><Relationship Id="rId5" Type="http://schemas.openxmlformats.org/officeDocument/2006/relationships/hyperlink" Target="https://www.nichd.nih.gov/health/topics/down/conditioninfo/diagnosis" TargetMode="External"/><Relationship Id="rId4" Type="http://schemas.openxmlformats.org/officeDocument/2006/relationships/hyperlink" Target="https://www.ndcs.org.uk/about-us/news-and-media/information-for-journalists/" TargetMode="External"/><Relationship Id="rId9" Type="http://schemas.openxmlformats.org/officeDocument/2006/relationships/hyperlink" Target="https://www.physio.co.uk/treatments/hydrotherapy/hydrotherapy-for-children.php"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arents.com/health/down-syndrome/are-you-at-risk-of-having-a-baby-with-down-syndrome/" TargetMode="External"/><Relationship Id="rId2" Type="http://schemas.openxmlformats.org/officeDocument/2006/relationships/hyperlink" Target="https://www.physio-pedia.com/Musculoskeletal_Effects_Of_Down_Syndrome" TargetMode="External"/><Relationship Id="rId1" Type="http://schemas.openxmlformats.org/officeDocument/2006/relationships/slideLayout" Target="../slideLayouts/slideLayout7.xml"/><Relationship Id="rId6" Type="http://schemas.openxmlformats.org/officeDocument/2006/relationships/hyperlink" Target="https://www.webmd.com/children/understanding-down-syndrome-symptoms" TargetMode="External"/><Relationship Id="rId5" Type="http://schemas.openxmlformats.org/officeDocument/2006/relationships/hyperlink" Target="https://www.versusarthritis.org/about-arthritis/treatments/therapies/hydrotherapy/" TargetMode="External"/><Relationship Id="rId4" Type="http://schemas.openxmlformats.org/officeDocument/2006/relationships/hyperlink" Target="https://www.uwtsd.ac.uk/news/press-releases/press-2020/university-of-wales-trinity-saint-david-to-open-office-in-new-delhi.html?fbclid=IwAR2xWalJfUi9QLfGu4TU6JAAUv2gRYC--84oNfGZkeodXEawHpT09Sl8Pb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978D34-2988-1A41-B810-51E1B089B8FA}"/>
              </a:ext>
            </a:extLst>
          </p:cNvPr>
          <p:cNvSpPr txBox="1"/>
          <p:nvPr/>
        </p:nvSpPr>
        <p:spPr>
          <a:xfrm>
            <a:off x="3910361" y="25361"/>
            <a:ext cx="4371278" cy="307777"/>
          </a:xfrm>
          <a:prstGeom prst="rect">
            <a:avLst/>
          </a:prstGeom>
          <a:solidFill>
            <a:schemeClr val="accent1">
              <a:lumMod val="40000"/>
              <a:lumOff val="60000"/>
            </a:schemeClr>
          </a:solidFill>
        </p:spPr>
        <p:txBody>
          <a:bodyPr wrap="square" rtlCol="0">
            <a:spAutoFit/>
          </a:bodyPr>
          <a:lstStyle/>
          <a:p>
            <a:pPr algn="ctr"/>
            <a:r>
              <a:rPr lang="cy-GB" sz="1400" b="1" dirty="0"/>
              <a:t>Syndrom Down -  Hannah-Wyn Selwood 1905077 </a:t>
            </a:r>
          </a:p>
        </p:txBody>
      </p:sp>
      <p:sp>
        <p:nvSpPr>
          <p:cNvPr id="5" name="TextBox 4">
            <a:extLst>
              <a:ext uri="{FF2B5EF4-FFF2-40B4-BE49-F238E27FC236}">
                <a16:creationId xmlns:a16="http://schemas.microsoft.com/office/drawing/2014/main" id="{06932DEB-F74D-7941-8D43-B350C4F4F243}"/>
              </a:ext>
            </a:extLst>
          </p:cNvPr>
          <p:cNvSpPr txBox="1"/>
          <p:nvPr/>
        </p:nvSpPr>
        <p:spPr>
          <a:xfrm>
            <a:off x="0" y="571667"/>
            <a:ext cx="4354809" cy="1477328"/>
          </a:xfrm>
          <a:prstGeom prst="rect">
            <a:avLst/>
          </a:prstGeom>
          <a:solidFill>
            <a:schemeClr val="accent1">
              <a:lumMod val="40000"/>
              <a:lumOff val="60000"/>
            </a:schemeClr>
          </a:solidFill>
        </p:spPr>
        <p:txBody>
          <a:bodyPr wrap="square" rtlCol="0">
            <a:spAutoFit/>
          </a:bodyPr>
          <a:lstStyle/>
          <a:p>
            <a:pPr algn="ctr"/>
            <a:r>
              <a:rPr lang="cy-GB" sz="1000" b="1" dirty="0">
                <a:highlight>
                  <a:srgbClr val="C0C0C0"/>
                </a:highlight>
              </a:rPr>
              <a:t>_____________________Beth yw Syndrom Down_____________________</a:t>
            </a:r>
          </a:p>
          <a:p>
            <a:pPr algn="just"/>
            <a:r>
              <a:rPr lang="cy-GB" sz="1000" dirty="0"/>
              <a:t>Nam geni yw syndrom Down, efo costiai meddygol a cymdeithasol, achosir gan trisomedd cromosom 21 cyfan neu ran ohono (Kazemi, M et al. 2016). Genir unigolyn syndrom Down gyda’r cromosom ychwanegol, trwy siawns, oherwydd newidiad yn y sberm neu wy cyn genedigaeth (NHS, 2019). Mae cymhareb o gwryw i fenyw sydd yn geni efo syndrom Down yn hafal (Mundakel, G., 2020). Cynyddir y siawns o eni syndrom Down wrth heneiddio, gyda’r siawns o un mewn 1,200 pan yn 25 oed ac yn cynyddu i fod yn un yn 30 wrth 45 oed (Sole-Smith, V. And Harris,N., 2020).</a:t>
            </a:r>
          </a:p>
        </p:txBody>
      </p:sp>
      <p:sp>
        <p:nvSpPr>
          <p:cNvPr id="6" name="TextBox 5">
            <a:extLst>
              <a:ext uri="{FF2B5EF4-FFF2-40B4-BE49-F238E27FC236}">
                <a16:creationId xmlns:a16="http://schemas.microsoft.com/office/drawing/2014/main" id="{64E15166-4D9D-954C-B44D-5B2BA29593B5}"/>
              </a:ext>
            </a:extLst>
          </p:cNvPr>
          <p:cNvSpPr txBox="1"/>
          <p:nvPr/>
        </p:nvSpPr>
        <p:spPr>
          <a:xfrm>
            <a:off x="0" y="2068675"/>
            <a:ext cx="6631588" cy="4862870"/>
          </a:xfrm>
          <a:prstGeom prst="rect">
            <a:avLst/>
          </a:prstGeom>
          <a:solidFill>
            <a:schemeClr val="accent1">
              <a:lumMod val="20000"/>
              <a:lumOff val="80000"/>
            </a:schemeClr>
          </a:solidFill>
        </p:spPr>
        <p:txBody>
          <a:bodyPr wrap="square" rtlCol="0">
            <a:spAutoFit/>
          </a:bodyPr>
          <a:lstStyle/>
          <a:p>
            <a:pPr algn="ctr"/>
            <a:r>
              <a:rPr lang="cy-GB" sz="1000" b="1" dirty="0">
                <a:solidFill>
                  <a:sysClr val="windowText" lastClr="000000"/>
                </a:solidFill>
                <a:highlight>
                  <a:srgbClr val="C0C0C0"/>
                </a:highlight>
              </a:rPr>
              <a:t>_________________________________________Adnabod a Diagnosio _________________________________________ </a:t>
            </a:r>
          </a:p>
          <a:p>
            <a:pPr algn="just"/>
            <a:r>
              <a:rPr lang="cy-GB" sz="1000" dirty="0"/>
              <a:t>Mae arbrofion prawf sgrinio cyn-geni a phrawf diagnostig cyn-geni yn cael i wneud pan yn y groth, ond gall diagnosio ar ôl genedigaeth hefyd. Dangosir prawf sgrinio tebygolrwydd bod gan y ffetws syndrom Down ond nid yw yn bendant. Os mae y prawf sgrinio yn dangos tebygolrwydd i gael syndrom Down, fydd prawf diagnostig yn cadarnhau. (NIH., 2017)</a:t>
            </a:r>
          </a:p>
          <a:p>
            <a:pPr algn="just"/>
            <a:r>
              <a:rPr lang="cy-GB" sz="1000" dirty="0"/>
              <a:t>Mathau:</a:t>
            </a:r>
          </a:p>
          <a:p>
            <a:pPr algn="just"/>
            <a:r>
              <a:rPr lang="cy-GB" sz="1000" dirty="0"/>
              <a:t>Yn ôl CDC (2021) mae tri math o syndrom Down:</a:t>
            </a:r>
          </a:p>
          <a:p>
            <a:pPr algn="just"/>
            <a:r>
              <a:rPr lang="cy-GB" sz="1000" dirty="0"/>
              <a:t>Trisomy 21: 95% o bobl sydd â syndrom Down gyda’r fath yma, lle mae pob cell yn y corff gyda 3 gwahanol gopïau o gromosom 21 yn lle'r ddau gopi. </a:t>
            </a:r>
          </a:p>
          <a:p>
            <a:pPr algn="just"/>
            <a:r>
              <a:rPr lang="cy-GB" sz="1000" dirty="0"/>
              <a:t>Syndrom Down Trawsleoli: 3% o bobl sydd â syndrom Down gyda’r fath yma. Mae darn ychwanegol neu gromosom 21 cyfan yn bresennol, ond ynghlwm i gromosom gwahanol yn hytrach na bod yn gromosom 21 ar wahân. </a:t>
            </a:r>
          </a:p>
          <a:p>
            <a:pPr algn="just"/>
            <a:r>
              <a:rPr lang="cy-GB" sz="1000" dirty="0"/>
              <a:t>Syndrom Down Mosaic: Yn effeithio 2% o bobl sydd â syndrom Down, yn gymysgedd o rhai celloedd gyda 3 copi o gromosom 21 a rhai gyda’r 2 copi o gromosom 21. </a:t>
            </a:r>
          </a:p>
          <a:p>
            <a:pPr algn="just"/>
            <a:r>
              <a:rPr lang="cy-GB" sz="1000" b="1" dirty="0"/>
              <a:t>Symptomau/Arwyddion:</a:t>
            </a:r>
            <a:endParaRPr lang="en-GB" sz="1000" dirty="0"/>
          </a:p>
          <a:p>
            <a:pPr algn="just"/>
            <a:r>
              <a:rPr lang="cy-GB" sz="1000" dirty="0"/>
              <a:t>Ar ôl archwiliad corfforol, penderfynwyd os oes angen profion bellach am syndrom Down. Fydd profiad gwaed yn cadarnhau presenoldeb y cromosom ychwanegol, fydd prawf karyotip sef profiad gwaed ychwanegol yn dangos y fath o syndrom Down (Boston Children’s Hospital, 2021). </a:t>
            </a:r>
          </a:p>
          <a:p>
            <a:pPr algn="just"/>
            <a:r>
              <a:rPr lang="cy-GB" sz="1000" dirty="0"/>
              <a:t>Mae 80% o bobl sydd â syndrom Down gyda nam ar y clyw (Ostermaier, K. 2021). Mae mwy na 50,000 o blant gyda nam ar y clyw (National Deaf Children’s Society, 2021). Elusen ymroddedig i greu byd heb unrhyw rwystrau yw hi. Mae yr elusen yn helpu plant i ffynnu, trwy ddarparu cefnogaeth ddiduedd, ymarferol ac emosiynol, wrth herio llywodraethau a chymdeithas i ddiwallu eu hanghenion nhw. </a:t>
            </a:r>
          </a:p>
          <a:p>
            <a:pPr algn="just"/>
            <a:r>
              <a:rPr lang="cy-GB" sz="1000" b="1" dirty="0"/>
              <a:t>Heriau diagnosis:</a:t>
            </a:r>
            <a:endParaRPr lang="en-GB" sz="1000" dirty="0"/>
          </a:p>
          <a:p>
            <a:pPr algn="just"/>
            <a:r>
              <a:rPr lang="cy-GB" sz="1000" dirty="0"/>
              <a:t>Mae pryder bod ymchwil i ddiagnosis syndrom down ddim pob amser yn iawn, Os yn derbyn siawns uchel am syndrom Down, mae yna gyfle 20% bod y canlyniad yn anghywir (Joynson, C., 2019).</a:t>
            </a:r>
          </a:p>
          <a:p>
            <a:pPr algn="just"/>
            <a:r>
              <a:rPr lang="cy-GB" sz="1000" b="1" dirty="0"/>
              <a:t>Manteision ac anfanteision o gael diagnosis:</a:t>
            </a:r>
            <a:endParaRPr lang="en-GB" sz="1000" dirty="0"/>
          </a:p>
          <a:p>
            <a:pPr algn="just"/>
            <a:r>
              <a:rPr lang="cy-GB" sz="1000" dirty="0"/>
              <a:t>Proses effeithlon gyda phrofiad gwaed. Mae unigolion syndrom Down gyda thôn cyhyrau isel a chymalau rhydd sydd yn gwneud nhw yn hyblyg iawn (WebMD., 2017). Mae therapi corfforol yn effeithiol, wrth rymuso i fod yn gyfrifol am iechyd unigol ac i gymryd rhan yn ei thriniaeth, trwy symudiad ac ymarfer corff (Physiopedia, 2022). Mae therapi corfforol yn datblygu esgyrn a chymalau gwan. Mae unigolion syndrom Down yn fwy tebygol i gael cymhlethdodau iechyd yn cynnwys diffygion y galon, gyda hanner y plant yn geni gyda math o nam cynhenid y galon, gyda bygwth bywyd ac yn ofynnol bod yn derbyn triniaeth yn ifanc. (Mayoclinic, 2018).</a:t>
            </a:r>
            <a:endParaRPr lang="en-GB" sz="1000" dirty="0"/>
          </a:p>
        </p:txBody>
      </p:sp>
      <p:sp>
        <p:nvSpPr>
          <p:cNvPr id="7" name="TextBox 6">
            <a:extLst>
              <a:ext uri="{FF2B5EF4-FFF2-40B4-BE49-F238E27FC236}">
                <a16:creationId xmlns:a16="http://schemas.microsoft.com/office/drawing/2014/main" id="{D22F1F16-189B-F24A-AE03-D4BB80E82F2C}"/>
              </a:ext>
            </a:extLst>
          </p:cNvPr>
          <p:cNvSpPr txBox="1"/>
          <p:nvPr/>
        </p:nvSpPr>
        <p:spPr>
          <a:xfrm>
            <a:off x="6588581" y="2017142"/>
            <a:ext cx="2922800" cy="4878259"/>
          </a:xfrm>
          <a:prstGeom prst="rect">
            <a:avLst/>
          </a:prstGeom>
          <a:solidFill>
            <a:schemeClr val="accent1">
              <a:lumMod val="40000"/>
              <a:lumOff val="60000"/>
            </a:schemeClr>
          </a:solidFill>
        </p:spPr>
        <p:txBody>
          <a:bodyPr wrap="square" rtlCol="0">
            <a:spAutoFit/>
          </a:bodyPr>
          <a:lstStyle/>
          <a:p>
            <a:pPr algn="ctr"/>
            <a:r>
              <a:rPr lang="cy-GB" sz="1050" b="1" dirty="0">
                <a:highlight>
                  <a:srgbClr val="C0C0C0"/>
                </a:highlight>
              </a:rPr>
              <a:t>___________Rhwystr gwybyddol___________</a:t>
            </a:r>
          </a:p>
          <a:p>
            <a:pPr algn="just"/>
            <a:r>
              <a:rPr lang="cy-GB" sz="1000" dirty="0"/>
              <a:t>Daw cof tymor byr llafar gyda syndrom Down, yn gwneud yn rhwystredig i ddysgu geiriau newydd a brawddegau. (Down Syndrome Education International, 2017). Mae ganddynt gof gweledol arbennig, gall dysgu trwy luniau a sain (Mann, A., 2017). Erbyn cyrraedd oedran ysgol, maent yn mynychu ysgolion prif ffrwd (Down’s Syndrome Association, 2021). Er mwyn cyrraedd y lefelau addysg gorau mae’n ofynnol i athrawon cynnig arfer cynhwysol, ble bydd triniaeth deg, pawb yn teimlo ymdeimlad o berthyn a gwerth ac yn derbyn yr adnoddau a’r gefnogaeth sydd angen i gyflawni llawn botensial (Leading Effectively Staff., 2020). Mae tegwch yn addysg yn sicrhau bod pawb yn cael yr un driniaeth, enwedig os oes rhwystrau gwybyddol. Diffiniad tegwch yw ansawdd trin pobl yn gyfartal neu mewn ffordd sy’n gywir neu’n rhesymol(Cambrige Dictionary., 2019).</a:t>
            </a:r>
            <a:endParaRPr lang="en-GB" sz="1000" dirty="0"/>
          </a:p>
          <a:p>
            <a:pPr algn="just"/>
            <a:r>
              <a:rPr lang="cy-GB" sz="1000" dirty="0"/>
              <a:t> Fe ddaw deddfwriaeth Confensiwn y Cenhedloedd Unedig ar Hawliau pobl ag Anableddau sydd yn gytundeb rhyngwladol ar ddiogelu a hyrwyddo hawliau dynol pobl anabl o bedwar ban byd yw hyn. Ei nod yw newid agweddau a dulliau gweithredu tuag at bobl ag anableddau (Comisiwn Cydraddoldeb a Hawliau Dynol, 2017). Fe ddaw y ddeddf cydraddoldeb yn 2010 i leihau gwahaniaethu yn ysgolion a chryfhau'r gyfraith mewn meysydd yn cynnwys eich anabledd (Government Equalities Office, 2010).</a:t>
            </a:r>
            <a:endParaRPr lang="en-GB" sz="1000" dirty="0"/>
          </a:p>
        </p:txBody>
      </p:sp>
      <p:sp>
        <p:nvSpPr>
          <p:cNvPr id="8" name="TextBox 7">
            <a:extLst>
              <a:ext uri="{FF2B5EF4-FFF2-40B4-BE49-F238E27FC236}">
                <a16:creationId xmlns:a16="http://schemas.microsoft.com/office/drawing/2014/main" id="{FE8A4FAC-4EB9-CB4B-AB3B-164E57E846F1}"/>
              </a:ext>
            </a:extLst>
          </p:cNvPr>
          <p:cNvSpPr txBox="1"/>
          <p:nvPr/>
        </p:nvSpPr>
        <p:spPr>
          <a:xfrm>
            <a:off x="4494138" y="349419"/>
            <a:ext cx="4877914" cy="1631216"/>
          </a:xfrm>
          <a:prstGeom prst="rect">
            <a:avLst/>
          </a:prstGeom>
          <a:solidFill>
            <a:schemeClr val="accent1">
              <a:lumMod val="20000"/>
              <a:lumOff val="80000"/>
            </a:schemeClr>
          </a:solidFill>
          <a:ln>
            <a:solidFill>
              <a:schemeClr val="accent1">
                <a:lumMod val="20000"/>
                <a:lumOff val="80000"/>
              </a:schemeClr>
            </a:solidFill>
          </a:ln>
        </p:spPr>
        <p:txBody>
          <a:bodyPr wrap="square" rtlCol="0">
            <a:spAutoFit/>
          </a:bodyPr>
          <a:lstStyle/>
          <a:p>
            <a:pPr algn="ctr"/>
            <a:r>
              <a:rPr lang="cy-GB" sz="1000" b="1" dirty="0">
                <a:highlight>
                  <a:srgbClr val="C0C0C0"/>
                </a:highlight>
              </a:rPr>
              <a:t>___________________________Iaith wahaniaethol ___________________________</a:t>
            </a:r>
          </a:p>
          <a:p>
            <a:pPr algn="just"/>
            <a:r>
              <a:rPr lang="cy-GB" sz="1000" dirty="0"/>
              <a:t>Fe ddaw rhwystr defnydd o iaith wahaniaethol yn yr amgylchedd, sydd yn difrïo neu yn rhoi gwerth anghyfartal ar arall (Colorado State University, No Date). Mae 44% o oedolion yn defnyddio geiriau sarhaus at bobl ag anableddau mewn sgyrsiau achlysurol ac yn cyfiawnhau o ddefnyddio fel tynnu coes (Anti-Bullying Alliance, 2014). Nodir bod 70% o athrawon wedi clywed ei disgyblion yn defnyddio’r un geiriau yn ysgol wrth sgwrsio achlysurol neu’n bwlian. Mae’n rhwystr oherwydd mae yn gysylltiedig i negyddiaeth gan ffocysu ar bethau nid yw y plentyn yn gallu gwneud. Pan mae pobl yn defnyddio geiriau annerbynniol maent yn aml i sarhau pobl ond maent yn niweidiol a dirmygus i unigolion anabl (Aruma., 2019).</a:t>
            </a:r>
            <a:endParaRPr lang="en-GB" sz="1000" dirty="0"/>
          </a:p>
        </p:txBody>
      </p:sp>
      <p:sp>
        <p:nvSpPr>
          <p:cNvPr id="9" name="TextBox 8">
            <a:extLst>
              <a:ext uri="{FF2B5EF4-FFF2-40B4-BE49-F238E27FC236}">
                <a16:creationId xmlns:a16="http://schemas.microsoft.com/office/drawing/2014/main" id="{D5C6FD5F-907A-304A-A61C-BD4F433F3218}"/>
              </a:ext>
            </a:extLst>
          </p:cNvPr>
          <p:cNvSpPr txBox="1"/>
          <p:nvPr/>
        </p:nvSpPr>
        <p:spPr>
          <a:xfrm>
            <a:off x="9487935" y="107422"/>
            <a:ext cx="2680619" cy="5695501"/>
          </a:xfrm>
          <a:prstGeom prst="rect">
            <a:avLst/>
          </a:prstGeom>
          <a:solidFill>
            <a:schemeClr val="accent1">
              <a:lumMod val="20000"/>
              <a:lumOff val="80000"/>
            </a:schemeClr>
          </a:solidFill>
        </p:spPr>
        <p:txBody>
          <a:bodyPr wrap="square" rtlCol="0">
            <a:spAutoFit/>
          </a:bodyPr>
          <a:lstStyle/>
          <a:p>
            <a:pPr algn="ctr"/>
            <a:r>
              <a:rPr lang="cy-GB" sz="1000" b="1" dirty="0">
                <a:highlight>
                  <a:srgbClr val="C0C0C0"/>
                </a:highlight>
              </a:rPr>
              <a:t>______________Strategaeth______________</a:t>
            </a:r>
          </a:p>
          <a:p>
            <a:pPr algn="just"/>
            <a:r>
              <a:rPr lang="cy-GB" sz="1000" dirty="0"/>
              <a:t>Cefnogir y pwll hydrotherapi unigolion Syndrom Down. (Physio.co.uk, No Date). Mae yn ffisiotherapi mewn pwll nofio, tymheredd rhwng 34 i 35.5ᴼC i ymlacio cyhyrau i leihau poen cymalau. Mae'r strategaeth yn helpu unigolyn yn gorfforol, ffisiolegol neu seicolegol trwy gymorth cymhareb un-i-un(Physio Function, 2019). Mae defnydd yr ymarferion ddŵr yn amgen ddeniadol, yn lle ymarferion sydd ar y tir (Boer, P and Beer, Z., 2019). Fe wnaeth arbrawf llwyddo dros 8 wythnos o sesiynau 45 munud o ymyriadau dyfrol ar gyfer unigolion syndrom Down am ei anghenion, wrth arddangos gwelliannau mewn ei cherddediad, cydbwysedd, cydsymud a'i chryfder, profir gwellhad ffisiolegol (Ennis, E.C, </a:t>
            </a:r>
            <a:r>
              <a:rPr lang="cy-GB" sz="1000" i="1" dirty="0"/>
              <a:t>et al., </a:t>
            </a:r>
            <a:r>
              <a:rPr lang="cy-GB" sz="1000" dirty="0"/>
              <a:t>2020).</a:t>
            </a:r>
          </a:p>
          <a:p>
            <a:pPr algn="just"/>
            <a:r>
              <a:rPr lang="cy-GB" sz="1000" dirty="0"/>
              <a:t>Fodd bynnag, daw i bryder fod anifeiliaid yn cael gwell cyfle na phobl yn driniaeth hydrotherapi yng Nghymru. Fe nodwyd fod ond saith pwll hydrotherapi ar gael ar y pryd ar gyfer dros 3,000 o bobl yng Nghymru sydd yn dioddef o amodau cynyddol (Itv News, 2015). Mae'r sefyllfa wedi gwaethygu yn dilyn pandemig COVID-19, gydag anifeiliaid dal yn cael gwell mynediad i hydrotherapi nag bodau dynol. Mae pyllau hydrotherapi ar gael yn ehangach i anifeiliaid yng Nghymru nag i bobl (Grundy, D., 2021). Nid yw unigolion yn sylweddoli pwysigrwydd hydrotherapi i unigolion syndrom Down. Cefnogir unigolion trwy hydrotherapi gan wneud ymarfer corff yn y tymheredd ddŵr twym yn galluogi i’r cyhyrau ymlacio i leihau'r poen, mae'r dŵr yn cefnogi pwysau sydd yn cynyddu symudiad y cymalau (Versus Arthritis., 2018).</a:t>
            </a:r>
            <a:endParaRPr lang="en-GB" sz="1000" dirty="0"/>
          </a:p>
        </p:txBody>
      </p:sp>
      <p:sp>
        <p:nvSpPr>
          <p:cNvPr id="10" name="TextBox 9">
            <a:extLst>
              <a:ext uri="{FF2B5EF4-FFF2-40B4-BE49-F238E27FC236}">
                <a16:creationId xmlns:a16="http://schemas.microsoft.com/office/drawing/2014/main" id="{2E5CDEE6-3695-D145-858D-40C9EF9315DD}"/>
              </a:ext>
            </a:extLst>
          </p:cNvPr>
          <p:cNvSpPr txBox="1"/>
          <p:nvPr/>
        </p:nvSpPr>
        <p:spPr>
          <a:xfrm>
            <a:off x="9609044" y="5888804"/>
            <a:ext cx="2461847" cy="861774"/>
          </a:xfrm>
          <a:prstGeom prst="rect">
            <a:avLst/>
          </a:prstGeom>
          <a:solidFill>
            <a:schemeClr val="accent1">
              <a:lumMod val="40000"/>
              <a:lumOff val="60000"/>
            </a:schemeClr>
          </a:solidFill>
          <a:ln>
            <a:solidFill>
              <a:schemeClr val="tx1">
                <a:lumMod val="50000"/>
                <a:lumOff val="50000"/>
              </a:schemeClr>
            </a:solidFill>
          </a:ln>
        </p:spPr>
        <p:txBody>
          <a:bodyPr wrap="square" rtlCol="0">
            <a:spAutoFit/>
          </a:bodyPr>
          <a:lstStyle/>
          <a:p>
            <a:pPr algn="just"/>
            <a:r>
              <a:rPr lang="cy-GB" sz="1000" dirty="0"/>
              <a:t>I gloi, daw yn amlwg bod syndrom Down yn broses syml ac yn hawdd cael diagnosis. Er y rhwystrau sydd yn dod efo anghenion dysgu ychwanegol, mae yna bethau ar gael i gynghori unigolion.</a:t>
            </a:r>
          </a:p>
        </p:txBody>
      </p:sp>
      <p:pic>
        <p:nvPicPr>
          <p:cNvPr id="1026" name="Picture 2" descr="Press Releases 2020 | University of Wales Trinity Saint David">
            <a:extLst>
              <a:ext uri="{FF2B5EF4-FFF2-40B4-BE49-F238E27FC236}">
                <a16:creationId xmlns:a16="http://schemas.microsoft.com/office/drawing/2014/main" id="{C7A3317D-B284-D041-8815-9B84A8F5E3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591" y="23435"/>
            <a:ext cx="1639472" cy="54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193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124A0-2B38-9047-93BB-5B3A8CF819DF}"/>
              </a:ext>
            </a:extLst>
          </p:cNvPr>
          <p:cNvSpPr>
            <a:spLocks noGrp="1"/>
          </p:cNvSpPr>
          <p:nvPr>
            <p:ph type="title"/>
          </p:nvPr>
        </p:nvSpPr>
        <p:spPr>
          <a:xfrm>
            <a:off x="0" y="-122555"/>
            <a:ext cx="4434840" cy="1325563"/>
          </a:xfrm>
        </p:spPr>
        <p:txBody>
          <a:bodyPr/>
          <a:lstStyle/>
          <a:p>
            <a:r>
              <a:rPr lang="en-US" dirty="0" err="1"/>
              <a:t>Rhestr</a:t>
            </a:r>
            <a:r>
              <a:rPr lang="en-US" dirty="0"/>
              <a:t> </a:t>
            </a:r>
            <a:r>
              <a:rPr lang="en-US" dirty="0" err="1"/>
              <a:t>Cyfeiriadau</a:t>
            </a:r>
            <a:r>
              <a:rPr lang="en-US" dirty="0"/>
              <a:t> </a:t>
            </a:r>
          </a:p>
        </p:txBody>
      </p:sp>
      <p:sp>
        <p:nvSpPr>
          <p:cNvPr id="3" name="TextBox 2">
            <a:extLst>
              <a:ext uri="{FF2B5EF4-FFF2-40B4-BE49-F238E27FC236}">
                <a16:creationId xmlns:a16="http://schemas.microsoft.com/office/drawing/2014/main" id="{58AC3A11-CF8F-A14D-87AE-7CA59F647F6A}"/>
              </a:ext>
            </a:extLst>
          </p:cNvPr>
          <p:cNvSpPr txBox="1"/>
          <p:nvPr/>
        </p:nvSpPr>
        <p:spPr>
          <a:xfrm>
            <a:off x="0" y="737044"/>
            <a:ext cx="11650133" cy="6186309"/>
          </a:xfrm>
          <a:prstGeom prst="rect">
            <a:avLst/>
          </a:prstGeom>
          <a:noFill/>
        </p:spPr>
        <p:txBody>
          <a:bodyPr wrap="square" rtlCol="0">
            <a:spAutoFit/>
          </a:bodyPr>
          <a:lstStyle/>
          <a:p>
            <a:pPr algn="just"/>
            <a:r>
              <a:rPr lang="en-GB" dirty="0"/>
              <a:t>Albert, J. (2018) </a:t>
            </a:r>
            <a:r>
              <a:rPr lang="en-GB" i="1" dirty="0"/>
              <a:t>Initial Reactions of Parents at The Time of Receiving the Diagnosis of Down Syndrome: A Qualitative Study.</a:t>
            </a:r>
            <a:r>
              <a:rPr lang="en-GB" dirty="0"/>
              <a:t> [online] Available </a:t>
            </a:r>
            <a:r>
              <a:rPr lang="en-GB" dirty="0" err="1"/>
              <a:t>at:</a:t>
            </a:r>
            <a:r>
              <a:rPr lang="en-GB" u="sng" dirty="0" err="1">
                <a:hlinkClick r:id="rId2"/>
              </a:rPr>
              <a:t>https</a:t>
            </a:r>
            <a:r>
              <a:rPr lang="en-GB" u="sng" dirty="0">
                <a:hlinkClick r:id="rId2"/>
              </a:rPr>
              <a:t>://www.globalscientificjournal.com/researchpaper/INITIAL-REACTIONS-OF-PARENTS-AT-THE-TIME-OF-RECEIVING-THE-DIAGNOSIS-OF-DOWN-SYNDROME-A-QUALITATIVE-STUDY.pdf</a:t>
            </a:r>
            <a:r>
              <a:rPr lang="en-GB" dirty="0"/>
              <a:t> (Accessed: 2</a:t>
            </a:r>
            <a:r>
              <a:rPr lang="en-GB" baseline="30000" dirty="0"/>
              <a:t>nd</a:t>
            </a:r>
            <a:r>
              <a:rPr lang="en-GB" dirty="0"/>
              <a:t> January 2022).</a:t>
            </a:r>
          </a:p>
          <a:p>
            <a:pPr algn="just"/>
            <a:endParaRPr lang="cy-GB" dirty="0"/>
          </a:p>
          <a:p>
            <a:pPr algn="just"/>
            <a:r>
              <a:rPr lang="cy-GB" dirty="0"/>
              <a:t>Anti-Bullying Alliance. (2014</a:t>
            </a:r>
            <a:r>
              <a:rPr lang="cy-GB" i="1" dirty="0"/>
              <a:t>) 1 in 10 Adults Have Used Abusive Language Towards a Disabled Person</a:t>
            </a:r>
            <a:r>
              <a:rPr lang="cy-GB" dirty="0"/>
              <a:t>. [online] Available at:</a:t>
            </a:r>
            <a:r>
              <a:rPr lang="cy-GB" u="sng" dirty="0">
                <a:hlinkClick r:id="rId3"/>
              </a:rPr>
              <a:t>https://anti-bullyingalliance.org.uk/aba-our-work/news-opinion/1-10-adults-have-used-abusive-language-towards-disabled-person</a:t>
            </a:r>
            <a:r>
              <a:rPr lang="cy-GB" dirty="0"/>
              <a:t> (Accessed: 3rd January 2022).</a:t>
            </a:r>
            <a:endParaRPr lang="en-GB" dirty="0"/>
          </a:p>
          <a:p>
            <a:pPr algn="just"/>
            <a:r>
              <a:rPr lang="en-GB" dirty="0"/>
              <a:t> </a:t>
            </a:r>
          </a:p>
          <a:p>
            <a:pPr algn="just"/>
            <a:r>
              <a:rPr lang="en-GB" dirty="0" err="1"/>
              <a:t>Aruma</a:t>
            </a:r>
            <a:r>
              <a:rPr lang="en-GB" dirty="0"/>
              <a:t>. (2019) </a:t>
            </a:r>
            <a:r>
              <a:rPr lang="en-GB" i="1" dirty="0"/>
              <a:t>Two Words You Need to Remove from Your Vocabulary</a:t>
            </a:r>
            <a:r>
              <a:rPr lang="en-GB" dirty="0"/>
              <a:t>. </a:t>
            </a:r>
            <a:r>
              <a:rPr lang="cy-GB" dirty="0"/>
              <a:t>[online] Available at:</a:t>
            </a:r>
            <a:r>
              <a:rPr lang="en-GB" u="sng" dirty="0">
                <a:hlinkClick r:id="rId4"/>
              </a:rPr>
              <a:t>https://www.aruma.com.au/about-us/blog/two-words-you-need-to-remove-from-your-vocabulary/</a:t>
            </a:r>
            <a:r>
              <a:rPr lang="en-GB" dirty="0"/>
              <a:t> </a:t>
            </a:r>
            <a:r>
              <a:rPr lang="cy-GB" dirty="0"/>
              <a:t>(Accessed: 3rd January 2022).</a:t>
            </a:r>
            <a:endParaRPr lang="en-GB" dirty="0"/>
          </a:p>
          <a:p>
            <a:pPr algn="just"/>
            <a:r>
              <a:rPr lang="en-GB" dirty="0"/>
              <a:t> </a:t>
            </a:r>
          </a:p>
          <a:p>
            <a:pPr algn="just"/>
            <a:r>
              <a:rPr lang="cy-GB" dirty="0"/>
              <a:t>Boer, P and Beer, Z. (2019) </a:t>
            </a:r>
            <a:r>
              <a:rPr lang="cy-GB" i="1" dirty="0"/>
              <a:t>The Effect of Aquatic Exercises on The Physical and Functional Fitness of Adults with Down Syndrome: A Non-randomised Controlled Trial.</a:t>
            </a:r>
            <a:r>
              <a:rPr lang="cy-GB" dirty="0"/>
              <a:t> [online] Available at:</a:t>
            </a:r>
            <a:r>
              <a:rPr lang="cy-GB" u="sng" dirty="0">
                <a:hlinkClick r:id="rId5"/>
              </a:rPr>
              <a:t>https://onlinelibrary.wiley.com/doi/10.1111/jir.12687</a:t>
            </a:r>
            <a:r>
              <a:rPr lang="cy-GB" dirty="0"/>
              <a:t> (Accessed: 16th December 2021).</a:t>
            </a:r>
            <a:endParaRPr lang="en-GB" dirty="0"/>
          </a:p>
          <a:p>
            <a:pPr algn="just"/>
            <a:r>
              <a:rPr lang="cy-GB" dirty="0"/>
              <a:t> </a:t>
            </a:r>
            <a:endParaRPr lang="en-GB" dirty="0"/>
          </a:p>
          <a:p>
            <a:pPr algn="just"/>
            <a:r>
              <a:rPr lang="cy-GB" dirty="0"/>
              <a:t>Boston Children’s Hospital. (2021) </a:t>
            </a:r>
            <a:r>
              <a:rPr lang="cy-GB" i="1" dirty="0"/>
              <a:t>Down Syndrome – Diagnosis &amp; Treatments. </a:t>
            </a:r>
            <a:r>
              <a:rPr lang="cy-GB" dirty="0"/>
              <a:t>[online] Available at:</a:t>
            </a:r>
            <a:r>
              <a:rPr lang="cy-GB" u="sng" dirty="0">
                <a:hlinkClick r:id="rId6"/>
              </a:rPr>
              <a:t>https://www.childrenshospital.org/conditions-and-treatments/conditions/d/down-syndrome/diagnosis-and-treatment</a:t>
            </a:r>
            <a:r>
              <a:rPr lang="cy-GB" dirty="0"/>
              <a:t> (Accessed: 13th December 2021).</a:t>
            </a:r>
            <a:endParaRPr lang="en-GB" dirty="0"/>
          </a:p>
          <a:p>
            <a:pPr algn="just"/>
            <a:r>
              <a:rPr lang="cy-GB" dirty="0"/>
              <a:t> </a:t>
            </a:r>
            <a:endParaRPr lang="en-GB" dirty="0"/>
          </a:p>
          <a:p>
            <a:pPr algn="just"/>
            <a:r>
              <a:rPr lang="en-GB" dirty="0"/>
              <a:t>Cambridge Dictionary. (2019) </a:t>
            </a:r>
            <a:r>
              <a:rPr lang="en-GB" i="1" dirty="0"/>
              <a:t>Fairness</a:t>
            </a:r>
            <a:r>
              <a:rPr lang="en-GB" dirty="0"/>
              <a:t>. </a:t>
            </a:r>
            <a:r>
              <a:rPr lang="cy-GB" dirty="0"/>
              <a:t>[online] Available at:</a:t>
            </a:r>
            <a:r>
              <a:rPr lang="en-GB" u="sng" dirty="0">
                <a:hlinkClick r:id="rId7"/>
              </a:rPr>
              <a:t>https://dictionary.cambridge.org/dictionary/english/fairness</a:t>
            </a:r>
            <a:r>
              <a:rPr lang="en-GB" dirty="0"/>
              <a:t> </a:t>
            </a:r>
            <a:r>
              <a:rPr lang="cy-GB" dirty="0"/>
              <a:t>(Accessed: 20th December 2021).</a:t>
            </a:r>
            <a:endParaRPr lang="en-GB" dirty="0"/>
          </a:p>
        </p:txBody>
      </p:sp>
      <p:sp>
        <p:nvSpPr>
          <p:cNvPr id="4" name="TextBox 3">
            <a:extLst>
              <a:ext uri="{FF2B5EF4-FFF2-40B4-BE49-F238E27FC236}">
                <a16:creationId xmlns:a16="http://schemas.microsoft.com/office/drawing/2014/main" id="{B1F81737-4AA8-064C-A632-645D67618541}"/>
              </a:ext>
            </a:extLst>
          </p:cNvPr>
          <p:cNvSpPr txBox="1"/>
          <p:nvPr/>
        </p:nvSpPr>
        <p:spPr>
          <a:xfrm>
            <a:off x="6435920" y="36548"/>
            <a:ext cx="5756080" cy="369332"/>
          </a:xfrm>
          <a:prstGeom prst="rect">
            <a:avLst/>
          </a:prstGeom>
          <a:noFill/>
        </p:spPr>
        <p:txBody>
          <a:bodyPr wrap="square" rtlCol="0">
            <a:spAutoFit/>
          </a:bodyPr>
          <a:lstStyle/>
          <a:p>
            <a:r>
              <a:rPr lang="en-US" dirty="0"/>
              <a:t>1905077 				</a:t>
            </a:r>
            <a:r>
              <a:rPr lang="en-US" dirty="0" err="1"/>
              <a:t>Cyfrif</a:t>
            </a:r>
            <a:r>
              <a:rPr lang="en-US" dirty="0"/>
              <a:t> Geiriau:1,122</a:t>
            </a:r>
          </a:p>
        </p:txBody>
      </p:sp>
    </p:spTree>
    <p:extLst>
      <p:ext uri="{BB962C8B-B14F-4D97-AF65-F5344CB8AC3E}">
        <p14:creationId xmlns:p14="http://schemas.microsoft.com/office/powerpoint/2010/main" val="4082321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CA80C0-D77A-D84E-A8FE-F4C55E1B98C7}"/>
              </a:ext>
            </a:extLst>
          </p:cNvPr>
          <p:cNvSpPr txBox="1"/>
          <p:nvPr/>
        </p:nvSpPr>
        <p:spPr>
          <a:xfrm>
            <a:off x="0" y="-59960"/>
            <a:ext cx="12054840" cy="7017306"/>
          </a:xfrm>
          <a:prstGeom prst="rect">
            <a:avLst/>
          </a:prstGeom>
          <a:noFill/>
        </p:spPr>
        <p:txBody>
          <a:bodyPr wrap="square" rtlCol="0">
            <a:spAutoFit/>
          </a:bodyPr>
          <a:lstStyle/>
          <a:p>
            <a:pPr algn="just"/>
            <a:r>
              <a:rPr lang="en-GB" dirty="0"/>
              <a:t>CDC. (2021) Birth Defects – </a:t>
            </a:r>
            <a:r>
              <a:rPr lang="en-GB" i="1" dirty="0"/>
              <a:t>Down Syndrome</a:t>
            </a:r>
            <a:r>
              <a:rPr lang="en-GB" dirty="0"/>
              <a:t>. </a:t>
            </a:r>
            <a:r>
              <a:rPr lang="cy-GB" dirty="0"/>
              <a:t>[online] Available at:</a:t>
            </a:r>
            <a:r>
              <a:rPr lang="en-GB" u="sng" dirty="0">
                <a:hlinkClick r:id="rId2"/>
              </a:rPr>
              <a:t>https://www.cdc.gov/ncbddd/birthdefects/downsyndrome.html</a:t>
            </a:r>
            <a:r>
              <a:rPr lang="en-GB" dirty="0"/>
              <a:t> </a:t>
            </a:r>
            <a:r>
              <a:rPr lang="cy-GB" dirty="0"/>
              <a:t>(Accessed: 4th January 2022).</a:t>
            </a:r>
            <a:endParaRPr lang="en-GB" dirty="0"/>
          </a:p>
          <a:p>
            <a:pPr algn="just"/>
            <a:endParaRPr lang="cy-GB" dirty="0"/>
          </a:p>
          <a:p>
            <a:pPr algn="just"/>
            <a:r>
              <a:rPr lang="cy-GB" dirty="0"/>
              <a:t>Colorado State University. (No Date) </a:t>
            </a:r>
            <a:r>
              <a:rPr lang="cy-GB" i="1" dirty="0"/>
              <a:t>Discriminatory Language: What is It?</a:t>
            </a:r>
            <a:r>
              <a:rPr lang="cy-GB" dirty="0"/>
              <a:t> [online] Available at:</a:t>
            </a:r>
            <a:r>
              <a:rPr lang="cy-GB" u="sng" dirty="0">
                <a:hlinkClick r:id="rId3"/>
              </a:rPr>
              <a:t>https://tilt.colostate.edu/TipsAndGuides/Tip/26</a:t>
            </a:r>
            <a:r>
              <a:rPr lang="cy-GB" dirty="0"/>
              <a:t> (Accessed: 3rd January 2022).</a:t>
            </a:r>
          </a:p>
          <a:p>
            <a:pPr algn="just"/>
            <a:endParaRPr lang="cy-GB" dirty="0"/>
          </a:p>
          <a:p>
            <a:pPr algn="just"/>
            <a:r>
              <a:rPr lang="cy-GB" dirty="0"/>
              <a:t>Comisiwn Cydraddoldeb a Hawliau Dynol. (2017) </a:t>
            </a:r>
            <a:r>
              <a:rPr lang="cy-GB" i="1" dirty="0"/>
              <a:t>Confensiwn y Cenhedloedd Unedig Ar Hawliau Pobl ag Anableddau – Beth Mae’n Olygu i Chi</a:t>
            </a:r>
            <a:r>
              <a:rPr lang="cy-GB" dirty="0"/>
              <a:t>? [online] Available at:</a:t>
            </a:r>
            <a:r>
              <a:rPr lang="cy-GB" u="sng" dirty="0">
                <a:hlinkClick r:id="rId4"/>
              </a:rPr>
              <a:t>https://www.equalityhumanrights.com/sites/default/files/crpd_guidance_welsh.pdf</a:t>
            </a:r>
            <a:r>
              <a:rPr lang="cy-GB" dirty="0"/>
              <a:t> (Accessed: 20th December 2021).</a:t>
            </a:r>
            <a:endParaRPr lang="en-GB" dirty="0"/>
          </a:p>
          <a:p>
            <a:pPr algn="just"/>
            <a:r>
              <a:rPr lang="en-GB" dirty="0"/>
              <a:t> </a:t>
            </a:r>
          </a:p>
          <a:p>
            <a:pPr algn="just"/>
            <a:r>
              <a:rPr lang="en-GB" dirty="0"/>
              <a:t>Down Syndrome Education International. (2017) </a:t>
            </a:r>
            <a:r>
              <a:rPr lang="en-GB" i="1" dirty="0"/>
              <a:t>Development and Learning</a:t>
            </a:r>
            <a:r>
              <a:rPr lang="en-GB" dirty="0"/>
              <a:t>. </a:t>
            </a:r>
            <a:r>
              <a:rPr lang="cy-GB" dirty="0"/>
              <a:t>[online] Available at:</a:t>
            </a:r>
            <a:r>
              <a:rPr lang="en-GB" u="sng" dirty="0">
                <a:hlinkClick r:id="rId5"/>
              </a:rPr>
              <a:t>https://www.down-syndrome.org/en-gb/about-down-syndrome/development</a:t>
            </a:r>
            <a:r>
              <a:rPr lang="en-GB" dirty="0"/>
              <a:t> </a:t>
            </a:r>
            <a:r>
              <a:rPr lang="cy-GB" dirty="0"/>
              <a:t>(Accessed: 20th December 2021).</a:t>
            </a:r>
            <a:endParaRPr lang="en-GB" dirty="0"/>
          </a:p>
          <a:p>
            <a:pPr algn="just"/>
            <a:r>
              <a:rPr lang="en-GB" dirty="0"/>
              <a:t> </a:t>
            </a:r>
          </a:p>
          <a:p>
            <a:pPr algn="just"/>
            <a:r>
              <a:rPr lang="en-GB" dirty="0"/>
              <a:t>Down’s Syndrome Association. (2021) </a:t>
            </a:r>
            <a:r>
              <a:rPr lang="en-GB" i="1" dirty="0"/>
              <a:t>Education</a:t>
            </a:r>
            <a:r>
              <a:rPr lang="en-GB" dirty="0"/>
              <a:t> </a:t>
            </a:r>
            <a:r>
              <a:rPr lang="cy-GB" dirty="0"/>
              <a:t>[online] Available at:</a:t>
            </a:r>
            <a:r>
              <a:rPr lang="en-GB" u="sng" dirty="0">
                <a:hlinkClick r:id="rId6"/>
              </a:rPr>
              <a:t>https://www.downs-syndrome.org.uk/wp-content/uploads/2021/05/Education-Series-Primary_.pdf</a:t>
            </a:r>
            <a:r>
              <a:rPr lang="en-GB" dirty="0"/>
              <a:t> </a:t>
            </a:r>
            <a:r>
              <a:rPr lang="cy-GB" dirty="0"/>
              <a:t>(Accessed: 20th December 2021).</a:t>
            </a:r>
            <a:endParaRPr lang="en-GB" dirty="0"/>
          </a:p>
          <a:p>
            <a:pPr algn="just"/>
            <a:r>
              <a:rPr lang="en-GB" dirty="0"/>
              <a:t> </a:t>
            </a:r>
          </a:p>
          <a:p>
            <a:pPr algn="just"/>
            <a:r>
              <a:rPr lang="en-GB" dirty="0"/>
              <a:t>Ennis, E.C, </a:t>
            </a:r>
            <a:r>
              <a:rPr lang="en-GB" i="1" dirty="0"/>
              <a:t>et al.</a:t>
            </a:r>
            <a:r>
              <a:rPr lang="en-GB" dirty="0"/>
              <a:t> (2020) The Effect of Aquatic Physical Therapy on Children with Down Syndrome. </a:t>
            </a:r>
            <a:r>
              <a:rPr lang="en-GB" i="1" dirty="0"/>
              <a:t>The Journal of Aquatic Physical Therapy,</a:t>
            </a:r>
            <a:r>
              <a:rPr lang="en-GB" dirty="0"/>
              <a:t> [online] 28(1), p.16. Available at: </a:t>
            </a:r>
            <a:r>
              <a:rPr lang="en-GB" u="sng" dirty="0">
                <a:hlinkClick r:id="rId7"/>
              </a:rPr>
              <a:t>https://journals.lww.com/japt/fulltext/2020/28010/the_effect_of_aquatic_physical_therapy_on_children.8.aspx</a:t>
            </a:r>
            <a:r>
              <a:rPr lang="en-GB" dirty="0"/>
              <a:t> </a:t>
            </a:r>
            <a:r>
              <a:rPr lang="cy-GB" dirty="0"/>
              <a:t>(Accessed: 16th December 2021).</a:t>
            </a:r>
            <a:endParaRPr lang="en-GB" dirty="0"/>
          </a:p>
          <a:p>
            <a:pPr algn="just"/>
            <a:r>
              <a:rPr lang="en-GB" dirty="0"/>
              <a:t> </a:t>
            </a:r>
          </a:p>
          <a:p>
            <a:pPr algn="just"/>
            <a:r>
              <a:rPr lang="cy-GB" dirty="0"/>
              <a:t>Government Equalities Office. (2010) </a:t>
            </a:r>
            <a:r>
              <a:rPr lang="cy-GB" i="1" dirty="0"/>
              <a:t>Deddf Cydraddoldeb 2010: Beth Sydd Angen i Mi Ei Wybod? Canllaw Cryno i’ch Hawliau</a:t>
            </a:r>
            <a:r>
              <a:rPr lang="cy-GB" dirty="0"/>
              <a:t>. [online] Available at:</a:t>
            </a:r>
            <a:r>
              <a:rPr lang="cy-GB" u="sng" dirty="0">
                <a:hlinkClick r:id="rId8"/>
              </a:rPr>
              <a:t>https://assets.publishing.service.gov.uk/government/uploads/system/uploads/attachment_data/file/85058/welsh-your-rights.pdf</a:t>
            </a:r>
            <a:r>
              <a:rPr lang="cy-GB" dirty="0"/>
              <a:t> (Accessed: 20th December 2021).</a:t>
            </a:r>
            <a:endParaRPr lang="en-GB" dirty="0"/>
          </a:p>
        </p:txBody>
      </p:sp>
    </p:spTree>
    <p:extLst>
      <p:ext uri="{BB962C8B-B14F-4D97-AF65-F5344CB8AC3E}">
        <p14:creationId xmlns:p14="http://schemas.microsoft.com/office/powerpoint/2010/main" val="2905238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1D1ED5-5F25-9046-B300-3CDDEEDCE6BD}"/>
              </a:ext>
            </a:extLst>
          </p:cNvPr>
          <p:cNvSpPr txBox="1"/>
          <p:nvPr/>
        </p:nvSpPr>
        <p:spPr>
          <a:xfrm>
            <a:off x="0" y="0"/>
            <a:ext cx="12054840" cy="7017306"/>
          </a:xfrm>
          <a:prstGeom prst="rect">
            <a:avLst/>
          </a:prstGeom>
          <a:noFill/>
        </p:spPr>
        <p:txBody>
          <a:bodyPr wrap="square" rtlCol="0">
            <a:spAutoFit/>
          </a:bodyPr>
          <a:lstStyle/>
          <a:p>
            <a:pPr algn="just"/>
            <a:r>
              <a:rPr lang="en-GB" dirty="0"/>
              <a:t>Grundy, D. (2021) </a:t>
            </a:r>
            <a:r>
              <a:rPr lang="en-GB" i="1" dirty="0"/>
              <a:t>Covid: Animal Hydrotherapy Access ‘better than People’s’.</a:t>
            </a:r>
            <a:r>
              <a:rPr lang="en-GB" dirty="0"/>
              <a:t> </a:t>
            </a:r>
            <a:r>
              <a:rPr lang="cy-GB" dirty="0"/>
              <a:t>[online] Available at:</a:t>
            </a:r>
            <a:r>
              <a:rPr lang="en-GB" u="sng" dirty="0">
                <a:hlinkClick r:id="rId2"/>
              </a:rPr>
              <a:t>https://www.bbc.co.uk/news/uk-wales-59775099</a:t>
            </a:r>
            <a:r>
              <a:rPr lang="en-GB" dirty="0"/>
              <a:t> </a:t>
            </a:r>
            <a:r>
              <a:rPr lang="cy-GB" dirty="0"/>
              <a:t>(Accessed: 16th December 2021).</a:t>
            </a:r>
            <a:endParaRPr lang="en-GB" dirty="0"/>
          </a:p>
          <a:p>
            <a:pPr algn="just"/>
            <a:r>
              <a:rPr lang="en-GB" dirty="0"/>
              <a:t> </a:t>
            </a:r>
          </a:p>
          <a:p>
            <a:pPr algn="just"/>
            <a:r>
              <a:rPr lang="en-GB" dirty="0" err="1"/>
              <a:t>Itv</a:t>
            </a:r>
            <a:r>
              <a:rPr lang="en-GB" dirty="0"/>
              <a:t> News. (2015) </a:t>
            </a:r>
            <a:r>
              <a:rPr lang="en-GB" i="1" dirty="0"/>
              <a:t>Wales has More Hydrotherapy Pools for Animals Than People According to One Charity</a:t>
            </a:r>
            <a:r>
              <a:rPr lang="en-GB" dirty="0"/>
              <a:t>. </a:t>
            </a:r>
            <a:r>
              <a:rPr lang="cy-GB" dirty="0"/>
              <a:t>[online] Available at:</a:t>
            </a:r>
            <a:r>
              <a:rPr lang="en-GB" u="sng" dirty="0">
                <a:hlinkClick r:id="rId3"/>
              </a:rPr>
              <a:t>https://www.itv.com/news/wales/2015-12-03/wales-has-more-hydrotherapy-treatment-for-animals-than-people</a:t>
            </a:r>
            <a:r>
              <a:rPr lang="en-GB" dirty="0"/>
              <a:t> </a:t>
            </a:r>
            <a:r>
              <a:rPr lang="cy-GB" dirty="0"/>
              <a:t>(Accessed: 16th December 2021).</a:t>
            </a:r>
            <a:endParaRPr lang="en-GB" dirty="0"/>
          </a:p>
          <a:p>
            <a:pPr algn="just"/>
            <a:r>
              <a:rPr lang="en-GB" dirty="0"/>
              <a:t> </a:t>
            </a:r>
          </a:p>
          <a:p>
            <a:pPr algn="just"/>
            <a:r>
              <a:rPr lang="cy-GB" dirty="0"/>
              <a:t>Joynson, C. (2019) </a:t>
            </a:r>
            <a:r>
              <a:rPr lang="cy-GB" i="1" dirty="0"/>
              <a:t>Our Concerns About Non-invasive Prenatal Testing (NIPT) in The Private Healthcare Sector.</a:t>
            </a:r>
            <a:r>
              <a:rPr lang="cy-GB" dirty="0"/>
              <a:t> [online] Available at:</a:t>
            </a:r>
            <a:r>
              <a:rPr lang="cy-GB" u="sng" dirty="0">
                <a:hlinkClick r:id="rId4"/>
              </a:rPr>
              <a:t>https://www.nuffieldbioethics.org/blog/nipt-private</a:t>
            </a:r>
            <a:r>
              <a:rPr lang="cy-GB" dirty="0"/>
              <a:t> (Accessed: 4th January 2022).</a:t>
            </a:r>
            <a:endParaRPr lang="en-GB" dirty="0"/>
          </a:p>
          <a:p>
            <a:pPr algn="just"/>
            <a:r>
              <a:rPr lang="en-GB" dirty="0"/>
              <a:t> </a:t>
            </a:r>
          </a:p>
          <a:p>
            <a:pPr algn="just"/>
            <a:r>
              <a:rPr lang="cy-GB" dirty="0"/>
              <a:t>Kazemi, M </a:t>
            </a:r>
            <a:r>
              <a:rPr lang="cy-GB" i="1" dirty="0"/>
              <a:t>et al. </a:t>
            </a:r>
            <a:r>
              <a:rPr lang="cy-GB" dirty="0"/>
              <a:t>(2016) </a:t>
            </a:r>
            <a:r>
              <a:rPr lang="cy-GB" i="1" dirty="0"/>
              <a:t>Down Syndrome: Current Status, Challenges and Future Perspectives</a:t>
            </a:r>
            <a:r>
              <a:rPr lang="cy-GB" dirty="0"/>
              <a:t>. [online] Available at:</a:t>
            </a:r>
            <a:r>
              <a:rPr lang="cy-GB" u="sng" dirty="0">
                <a:hlinkClick r:id="rId5"/>
              </a:rPr>
              <a:t>https://www.ncbi.nlm.nih.gov/pmc/articles/PMC5125364/</a:t>
            </a:r>
            <a:r>
              <a:rPr lang="cy-GB" dirty="0"/>
              <a:t> (Accessed: 13th December 2021).</a:t>
            </a:r>
            <a:endParaRPr lang="en-GB" dirty="0"/>
          </a:p>
          <a:p>
            <a:pPr algn="just"/>
            <a:r>
              <a:rPr lang="cy-GB" dirty="0"/>
              <a:t> </a:t>
            </a:r>
            <a:endParaRPr lang="en-GB" dirty="0"/>
          </a:p>
          <a:p>
            <a:pPr algn="just"/>
            <a:r>
              <a:rPr lang="cy-GB" dirty="0"/>
              <a:t>Leading Effectively Staff. (2020) </a:t>
            </a:r>
            <a:r>
              <a:rPr lang="cy-GB" i="1" dirty="0"/>
              <a:t>Inclusive Leadership: Steps Your Organization Should Take to Get It Right</a:t>
            </a:r>
            <a:r>
              <a:rPr lang="cy-GB" dirty="0"/>
              <a:t>. [online] Available at:</a:t>
            </a:r>
            <a:r>
              <a:rPr lang="cy-GB" u="sng" dirty="0">
                <a:hlinkClick r:id="rId6"/>
              </a:rPr>
              <a:t>https://www.ccl.org/articles/leading-effectively-articles/when-inclusive-leadership-goes-wrong-and-how-to-get-it-right/</a:t>
            </a:r>
            <a:r>
              <a:rPr lang="cy-GB" dirty="0"/>
              <a:t> (Accessed: 20th December 2021).</a:t>
            </a:r>
          </a:p>
          <a:p>
            <a:pPr algn="just"/>
            <a:endParaRPr lang="cy-GB" dirty="0"/>
          </a:p>
          <a:p>
            <a:pPr algn="just"/>
            <a:r>
              <a:rPr lang="cy-GB" dirty="0"/>
              <a:t>Makaton.org. (No Date) </a:t>
            </a:r>
            <a:r>
              <a:rPr lang="cy-GB" i="1" dirty="0"/>
              <a:t>About Makaton</a:t>
            </a:r>
            <a:r>
              <a:rPr lang="cy-GB" dirty="0"/>
              <a:t>. [online] Available at: </a:t>
            </a:r>
            <a:r>
              <a:rPr lang="cy-GB" dirty="0">
                <a:hlinkClick r:id="rId7"/>
              </a:rPr>
              <a:t>https://makaton.org/TMC/AboutMakaton.aspx</a:t>
            </a:r>
            <a:r>
              <a:rPr lang="cy-GB" dirty="0"/>
              <a:t> (Accessed:10th December 2021).</a:t>
            </a:r>
            <a:endParaRPr lang="en-GB" dirty="0"/>
          </a:p>
          <a:p>
            <a:pPr algn="just"/>
            <a:r>
              <a:rPr lang="en-GB" dirty="0"/>
              <a:t> </a:t>
            </a:r>
          </a:p>
          <a:p>
            <a:pPr algn="just"/>
            <a:r>
              <a:rPr lang="en-GB" dirty="0"/>
              <a:t>Mann, A. (2017) </a:t>
            </a:r>
            <a:r>
              <a:rPr lang="en-GB" i="1" dirty="0"/>
              <a:t>Downs Syndrome from a Communication Perspective</a:t>
            </a:r>
            <a:r>
              <a:rPr lang="en-GB" dirty="0"/>
              <a:t>. </a:t>
            </a:r>
            <a:r>
              <a:rPr lang="cy-GB" dirty="0"/>
              <a:t>[online] Available at:</a:t>
            </a:r>
            <a:r>
              <a:rPr lang="en-GB" u="sng" dirty="0">
                <a:hlinkClick r:id="rId8"/>
              </a:rPr>
              <a:t>https://www.integratedtreatmentservices.co.uk/blog/downs-syndrome-communication-perspective/</a:t>
            </a:r>
            <a:r>
              <a:rPr lang="en-GB" dirty="0"/>
              <a:t> </a:t>
            </a:r>
            <a:r>
              <a:rPr lang="cy-GB" dirty="0"/>
              <a:t>(Accessed: 20th December 2021).</a:t>
            </a:r>
          </a:p>
          <a:p>
            <a:pPr algn="just"/>
            <a:endParaRPr lang="en-GB" dirty="0"/>
          </a:p>
          <a:p>
            <a:endParaRPr lang="en-US" dirty="0"/>
          </a:p>
        </p:txBody>
      </p:sp>
    </p:spTree>
    <p:extLst>
      <p:ext uri="{BB962C8B-B14F-4D97-AF65-F5344CB8AC3E}">
        <p14:creationId xmlns:p14="http://schemas.microsoft.com/office/powerpoint/2010/main" val="4023453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A5C9AD-DA66-BA46-A703-AF50C8287D3D}"/>
              </a:ext>
            </a:extLst>
          </p:cNvPr>
          <p:cNvSpPr txBox="1"/>
          <p:nvPr/>
        </p:nvSpPr>
        <p:spPr>
          <a:xfrm>
            <a:off x="0" y="0"/>
            <a:ext cx="12192000" cy="7017306"/>
          </a:xfrm>
          <a:prstGeom prst="rect">
            <a:avLst/>
          </a:prstGeom>
          <a:noFill/>
        </p:spPr>
        <p:txBody>
          <a:bodyPr wrap="square" rtlCol="0">
            <a:spAutoFit/>
          </a:bodyPr>
          <a:lstStyle/>
          <a:p>
            <a:pPr algn="just"/>
            <a:r>
              <a:rPr lang="cy-GB" dirty="0"/>
              <a:t>Mayo Clinic. (2018) </a:t>
            </a:r>
            <a:r>
              <a:rPr lang="cy-GB" i="1" dirty="0"/>
              <a:t>Down Syndrome.</a:t>
            </a:r>
            <a:r>
              <a:rPr lang="cy-GB" dirty="0"/>
              <a:t> [online] Available at:</a:t>
            </a:r>
            <a:r>
              <a:rPr lang="cy-GB" u="sng" dirty="0">
                <a:hlinkClick r:id="rId2"/>
              </a:rPr>
              <a:t>https://www.mayoclinic.org/diseases-conditions/down-syndrome/symptoms-causes/syc-20355977</a:t>
            </a:r>
            <a:r>
              <a:rPr lang="cy-GB" dirty="0"/>
              <a:t> (Accessed: 13th December 2021).</a:t>
            </a:r>
            <a:endParaRPr lang="en-GB" dirty="0"/>
          </a:p>
          <a:p>
            <a:pPr algn="just"/>
            <a:endParaRPr lang="cy-GB" dirty="0"/>
          </a:p>
          <a:p>
            <a:pPr algn="just"/>
            <a:r>
              <a:rPr lang="cy-GB" dirty="0"/>
              <a:t>Mundakel, G. (2020) </a:t>
            </a:r>
            <a:r>
              <a:rPr lang="cy-GB" i="1" dirty="0"/>
              <a:t>What Are The Sexual Predilections of Down Syndrome? </a:t>
            </a:r>
            <a:r>
              <a:rPr lang="cy-GB" dirty="0"/>
              <a:t>[online] Available at:</a:t>
            </a:r>
            <a:r>
              <a:rPr lang="cy-GB" u="sng" dirty="0">
                <a:hlinkClick r:id="rId3"/>
              </a:rPr>
              <a:t>https://www.medscape.com/answers/943216-181107/what-are-the-sexual-predilections-of-down-syndrome</a:t>
            </a:r>
            <a:r>
              <a:rPr lang="cy-GB" dirty="0"/>
              <a:t> (Accessed: 3rd January 2022).</a:t>
            </a:r>
            <a:endParaRPr lang="en-GB" dirty="0"/>
          </a:p>
          <a:p>
            <a:pPr algn="just"/>
            <a:r>
              <a:rPr lang="en-GB" dirty="0"/>
              <a:t> </a:t>
            </a:r>
          </a:p>
          <a:p>
            <a:pPr algn="just"/>
            <a:r>
              <a:rPr lang="cy-GB" dirty="0"/>
              <a:t>National Deaf Children’s Society. (2021) </a:t>
            </a:r>
            <a:r>
              <a:rPr lang="cy-GB" i="1" dirty="0"/>
              <a:t>Information For Journalists</a:t>
            </a:r>
            <a:r>
              <a:rPr lang="cy-GB" dirty="0"/>
              <a:t>. [online] Available at:</a:t>
            </a:r>
            <a:r>
              <a:rPr lang="cy-GB" u="sng" dirty="0">
                <a:hlinkClick r:id="rId4"/>
              </a:rPr>
              <a:t>https://www.ndcs.org.uk/about-us/news-and-media/information-for-journalists/</a:t>
            </a:r>
            <a:r>
              <a:rPr lang="cy-GB" dirty="0"/>
              <a:t> (Accessed: 14th December 2021).</a:t>
            </a:r>
          </a:p>
          <a:p>
            <a:pPr algn="just"/>
            <a:endParaRPr lang="en-GB" dirty="0"/>
          </a:p>
          <a:p>
            <a:pPr algn="just"/>
            <a:r>
              <a:rPr lang="en-GB" dirty="0"/>
              <a:t>National Institute of Child health and Human Development. (2017) </a:t>
            </a:r>
            <a:r>
              <a:rPr lang="en-GB" i="1" dirty="0"/>
              <a:t>How do Health Care Providers Diagnose Down Syndrome?</a:t>
            </a:r>
            <a:r>
              <a:rPr lang="en-GB" dirty="0"/>
              <a:t> </a:t>
            </a:r>
            <a:r>
              <a:rPr lang="cy-GB" dirty="0"/>
              <a:t>[online] Available at:</a:t>
            </a:r>
            <a:r>
              <a:rPr lang="en-GB" u="sng" dirty="0">
                <a:hlinkClick r:id="rId5"/>
              </a:rPr>
              <a:t>https://www.nichd.nih.gov/health/topics/down/conditioninfo/diagnosis</a:t>
            </a:r>
            <a:r>
              <a:rPr lang="en-GB" dirty="0"/>
              <a:t> </a:t>
            </a:r>
            <a:r>
              <a:rPr lang="cy-GB" dirty="0"/>
              <a:t>(Accessed: 16th December 2021).</a:t>
            </a:r>
            <a:endParaRPr lang="en-GB" dirty="0"/>
          </a:p>
          <a:p>
            <a:pPr algn="just"/>
            <a:r>
              <a:rPr lang="en-GB" dirty="0"/>
              <a:t> </a:t>
            </a:r>
          </a:p>
          <a:p>
            <a:pPr algn="just"/>
            <a:r>
              <a:rPr lang="en-GB" dirty="0"/>
              <a:t>NHS. (2019) </a:t>
            </a:r>
            <a:r>
              <a:rPr lang="en-GB" i="1" dirty="0"/>
              <a:t>What is Down’s syndrome?</a:t>
            </a:r>
            <a:r>
              <a:rPr lang="en-GB" dirty="0"/>
              <a:t> </a:t>
            </a:r>
            <a:r>
              <a:rPr lang="cy-GB" dirty="0"/>
              <a:t>[online] Available at:</a:t>
            </a:r>
            <a:r>
              <a:rPr lang="en-GB" u="sng" dirty="0">
                <a:hlinkClick r:id="rId6"/>
              </a:rPr>
              <a:t>https://www.nhs.uk/conditions/downs-syndrome/</a:t>
            </a:r>
            <a:r>
              <a:rPr lang="en-GB" dirty="0"/>
              <a:t> </a:t>
            </a:r>
            <a:r>
              <a:rPr lang="cy-GB" dirty="0"/>
              <a:t>(Accessed: 14th December 2021).</a:t>
            </a:r>
            <a:endParaRPr lang="en-GB" dirty="0"/>
          </a:p>
          <a:p>
            <a:pPr algn="just"/>
            <a:r>
              <a:rPr lang="en-GB" dirty="0"/>
              <a:t> </a:t>
            </a:r>
          </a:p>
          <a:p>
            <a:pPr algn="just"/>
            <a:r>
              <a:rPr lang="cy-GB" dirty="0"/>
              <a:t>Ostermaier, K. (2021) </a:t>
            </a:r>
            <a:r>
              <a:rPr lang="cy-GB" i="1" dirty="0"/>
              <a:t>Patient Education: Down Syndrome (Beyond the Basics)</a:t>
            </a:r>
            <a:r>
              <a:rPr lang="cy-GB" dirty="0"/>
              <a:t> [online] Available at:</a:t>
            </a:r>
            <a:r>
              <a:rPr lang="cy-GB" u="sng" dirty="0">
                <a:hlinkClick r:id="rId7"/>
              </a:rPr>
              <a:t>https://www.uptodate.com/contents/down-syndrome-beyond-the-basics/print</a:t>
            </a:r>
            <a:r>
              <a:rPr lang="cy-GB" dirty="0"/>
              <a:t> (Accessed: 14th December 2021).</a:t>
            </a:r>
            <a:endParaRPr lang="en-GB" dirty="0"/>
          </a:p>
          <a:p>
            <a:pPr algn="just"/>
            <a:r>
              <a:rPr lang="cy-GB" dirty="0"/>
              <a:t> </a:t>
            </a:r>
            <a:endParaRPr lang="en-GB" dirty="0"/>
          </a:p>
          <a:p>
            <a:pPr algn="just"/>
            <a:r>
              <a:rPr lang="cy-GB" dirty="0"/>
              <a:t>Physio Function (2019) </a:t>
            </a:r>
            <a:r>
              <a:rPr lang="cy-GB" i="1" dirty="0"/>
              <a:t>Hydrotherapy (Aquatic Therapy)</a:t>
            </a:r>
            <a:r>
              <a:rPr lang="cy-GB" dirty="0"/>
              <a:t> [online] Available at:</a:t>
            </a:r>
            <a:r>
              <a:rPr lang="cy-GB" u="sng" dirty="0">
                <a:hlinkClick r:id="rId8"/>
              </a:rPr>
              <a:t>https://www.physiofunction.co.uk/neurological-services/hydrotherapy</a:t>
            </a:r>
            <a:r>
              <a:rPr lang="cy-GB" dirty="0"/>
              <a:t> (Accessed: 14th December 2021).</a:t>
            </a:r>
            <a:endParaRPr lang="en-GB" dirty="0"/>
          </a:p>
          <a:p>
            <a:pPr algn="just"/>
            <a:endParaRPr lang="en-US" dirty="0"/>
          </a:p>
          <a:p>
            <a:pPr algn="just"/>
            <a:r>
              <a:rPr lang="cy-GB" dirty="0"/>
              <a:t>Physio.co.uk. (No Date) </a:t>
            </a:r>
            <a:r>
              <a:rPr lang="cy-GB" i="1" dirty="0"/>
              <a:t>Hydrotherapy for Children</a:t>
            </a:r>
            <a:r>
              <a:rPr lang="cy-GB" dirty="0"/>
              <a:t>. [online] Available at:</a:t>
            </a:r>
            <a:r>
              <a:rPr lang="cy-GB" u="sng" dirty="0">
                <a:hlinkClick r:id="rId9"/>
              </a:rPr>
              <a:t>https://www.physio.co.uk/treatments/hydrotherapy/hydrotherapy-for-children.php</a:t>
            </a:r>
            <a:r>
              <a:rPr lang="cy-GB" dirty="0"/>
              <a:t> (Accessed: 14th December 2021).</a:t>
            </a:r>
            <a:endParaRPr lang="en-GB" dirty="0"/>
          </a:p>
          <a:p>
            <a:endParaRPr lang="en-US" dirty="0"/>
          </a:p>
        </p:txBody>
      </p:sp>
    </p:spTree>
    <p:extLst>
      <p:ext uri="{BB962C8B-B14F-4D97-AF65-F5344CB8AC3E}">
        <p14:creationId xmlns:p14="http://schemas.microsoft.com/office/powerpoint/2010/main" val="1532786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D586B0-39DF-674A-A8D4-7525108FA0CF}"/>
              </a:ext>
            </a:extLst>
          </p:cNvPr>
          <p:cNvSpPr txBox="1"/>
          <p:nvPr/>
        </p:nvSpPr>
        <p:spPr>
          <a:xfrm>
            <a:off x="0" y="172941"/>
            <a:ext cx="12192000" cy="4801314"/>
          </a:xfrm>
          <a:prstGeom prst="rect">
            <a:avLst/>
          </a:prstGeom>
          <a:noFill/>
        </p:spPr>
        <p:txBody>
          <a:bodyPr wrap="square" rtlCol="0">
            <a:spAutoFit/>
          </a:bodyPr>
          <a:lstStyle/>
          <a:p>
            <a:pPr algn="just"/>
            <a:r>
              <a:rPr lang="cy-GB" dirty="0"/>
              <a:t>Physiopedia. (2022) </a:t>
            </a:r>
            <a:r>
              <a:rPr lang="cy-GB" i="1" dirty="0"/>
              <a:t>Musculoskeletal Effects Of Down Syndrome</a:t>
            </a:r>
            <a:r>
              <a:rPr lang="cy-GB" dirty="0"/>
              <a:t>. [online] Available at:</a:t>
            </a:r>
            <a:r>
              <a:rPr lang="cy-GB" u="sng" dirty="0">
                <a:hlinkClick r:id="rId2"/>
              </a:rPr>
              <a:t>https://www.physio-pedia.com/Musculoskeletal_Effects_Of_Down_Syndrome</a:t>
            </a:r>
            <a:r>
              <a:rPr lang="cy-GB" dirty="0"/>
              <a:t> (Accessed: 13th December 2021).</a:t>
            </a:r>
            <a:endParaRPr lang="en-GB" dirty="0"/>
          </a:p>
          <a:p>
            <a:pPr algn="just"/>
            <a:endParaRPr lang="cy-GB" dirty="0"/>
          </a:p>
          <a:p>
            <a:pPr algn="just"/>
            <a:r>
              <a:rPr lang="cy-GB" dirty="0"/>
              <a:t>Sole-Smith, V. And Harris,N. (2020) </a:t>
            </a:r>
            <a:r>
              <a:rPr lang="cy-GB" i="1" dirty="0"/>
              <a:t>Are You at Risk of Having a Baby With Down Syndrome?</a:t>
            </a:r>
            <a:r>
              <a:rPr lang="cy-GB" dirty="0"/>
              <a:t> [online] Available at:</a:t>
            </a:r>
            <a:r>
              <a:rPr lang="cy-GB" u="sng" dirty="0">
                <a:hlinkClick r:id="rId3"/>
              </a:rPr>
              <a:t>https://www.parents.com/health/down-syndrome/are-you-at-risk-of-having-a-baby-with-down-syndrome/</a:t>
            </a:r>
            <a:r>
              <a:rPr lang="cy-GB" dirty="0"/>
              <a:t> (Accessed: 5th January 2022).</a:t>
            </a:r>
            <a:endParaRPr lang="en-GB" dirty="0"/>
          </a:p>
          <a:p>
            <a:pPr algn="just"/>
            <a:r>
              <a:rPr lang="en-GB" dirty="0"/>
              <a:t> </a:t>
            </a:r>
          </a:p>
          <a:p>
            <a:pPr algn="just"/>
            <a:r>
              <a:rPr lang="en-GB" dirty="0"/>
              <a:t>UWTSD. (2020) </a:t>
            </a:r>
            <a:r>
              <a:rPr lang="en-GB" i="1" dirty="0"/>
              <a:t>University of Wales Trinity Saint David. </a:t>
            </a:r>
            <a:r>
              <a:rPr lang="cy-GB" dirty="0"/>
              <a:t>[online] Available at:</a:t>
            </a:r>
            <a:r>
              <a:rPr lang="en-GB" u="sng" dirty="0">
                <a:hlinkClick r:id="rId4"/>
              </a:rPr>
              <a:t>https://www.uwtsd.ac.uk/news/press-releases/press-2020/university-of-wales-trinity-saint-david-to-open-office-in-new-delhi.html?fbclid=IwAR2xWalJfUi9QLfGu4TU6JAAUv2gRYC--84oNfGZkeodXEawHpT09Sl8Pbw</a:t>
            </a:r>
            <a:r>
              <a:rPr lang="en-GB" dirty="0"/>
              <a:t> </a:t>
            </a:r>
            <a:r>
              <a:rPr lang="cy-GB" dirty="0"/>
              <a:t>(Accessed: 5th January 2022).</a:t>
            </a:r>
            <a:endParaRPr lang="en-GB" dirty="0"/>
          </a:p>
          <a:p>
            <a:pPr algn="just"/>
            <a:r>
              <a:rPr lang="en-GB" dirty="0"/>
              <a:t> </a:t>
            </a:r>
          </a:p>
          <a:p>
            <a:pPr algn="just"/>
            <a:r>
              <a:rPr lang="en-GB" dirty="0"/>
              <a:t>Versus Arthritis. (2018) </a:t>
            </a:r>
            <a:r>
              <a:rPr lang="en-GB" i="1" dirty="0"/>
              <a:t>Hydrotherapy</a:t>
            </a:r>
            <a:r>
              <a:rPr lang="en-GB" dirty="0"/>
              <a:t>. </a:t>
            </a:r>
            <a:r>
              <a:rPr lang="cy-GB" dirty="0"/>
              <a:t>[online] Available at:</a:t>
            </a:r>
            <a:r>
              <a:rPr lang="en-GB" u="sng" dirty="0">
                <a:hlinkClick r:id="rId5"/>
              </a:rPr>
              <a:t>https://www.versusarthritis.org/about-arthritis/treatments/therapies/hydrotherapy/</a:t>
            </a:r>
            <a:r>
              <a:rPr lang="en-GB" dirty="0"/>
              <a:t> </a:t>
            </a:r>
            <a:r>
              <a:rPr lang="cy-GB" dirty="0"/>
              <a:t>(Accessed: 16th December 2021).</a:t>
            </a:r>
            <a:endParaRPr lang="en-GB" dirty="0"/>
          </a:p>
          <a:p>
            <a:pPr algn="just"/>
            <a:r>
              <a:rPr lang="en-GB" dirty="0"/>
              <a:t> </a:t>
            </a:r>
          </a:p>
          <a:p>
            <a:pPr algn="just"/>
            <a:r>
              <a:rPr lang="cy-GB" dirty="0"/>
              <a:t>WebMD. (2017) </a:t>
            </a:r>
            <a:r>
              <a:rPr lang="cy-GB" i="1" dirty="0"/>
              <a:t>What Are the Symptoms of Down Syndrome?</a:t>
            </a:r>
            <a:r>
              <a:rPr lang="cy-GB" dirty="0"/>
              <a:t> [online] Available at:</a:t>
            </a:r>
            <a:r>
              <a:rPr lang="cy-GB" u="sng" dirty="0">
                <a:hlinkClick r:id="rId6"/>
              </a:rPr>
              <a:t>https://www.webmd.com/children/understanding-down-syndrome-symptoms</a:t>
            </a:r>
            <a:r>
              <a:rPr lang="cy-GB" dirty="0"/>
              <a:t> (Accessed: 13th December 2021).</a:t>
            </a:r>
            <a:endParaRPr lang="en-GB" dirty="0"/>
          </a:p>
          <a:p>
            <a:endParaRPr lang="en-US" dirty="0"/>
          </a:p>
        </p:txBody>
      </p:sp>
    </p:spTree>
    <p:extLst>
      <p:ext uri="{BB962C8B-B14F-4D97-AF65-F5344CB8AC3E}">
        <p14:creationId xmlns:p14="http://schemas.microsoft.com/office/powerpoint/2010/main" val="1282222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8013</TotalTime>
  <Words>2865</Words>
  <Application>Microsoft Macintosh PowerPoint</Application>
  <PresentationFormat>Widescreen</PresentationFormat>
  <Paragraphs>90</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Rhestr Cyfeiriadau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Hannah-Wyn Selwood (1905077)</dc:creator>
  <cp:lastModifiedBy>Hannah-Wyn Selwood (1905077)</cp:lastModifiedBy>
  <cp:revision>13</cp:revision>
  <dcterms:created xsi:type="dcterms:W3CDTF">2022-01-06T13:10:12Z</dcterms:created>
  <dcterms:modified xsi:type="dcterms:W3CDTF">2022-01-13T14:42:55Z</dcterms:modified>
</cp:coreProperties>
</file>