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4"/>
  </p:notesMasterIdLst>
  <p:sldIdLst>
    <p:sldId id="398" r:id="rId2"/>
    <p:sldId id="423" r:id="rId3"/>
    <p:sldId id="281" r:id="rId4"/>
    <p:sldId id="293" r:id="rId5"/>
    <p:sldId id="294" r:id="rId6"/>
    <p:sldId id="295" r:id="rId7"/>
    <p:sldId id="296" r:id="rId8"/>
    <p:sldId id="297" r:id="rId9"/>
    <p:sldId id="298" r:id="rId10"/>
    <p:sldId id="283" r:id="rId11"/>
    <p:sldId id="284" r:id="rId12"/>
    <p:sldId id="287" r:id="rId13"/>
    <p:sldId id="285" r:id="rId14"/>
    <p:sldId id="530" r:id="rId15"/>
    <p:sldId id="526" r:id="rId16"/>
    <p:sldId id="568" r:id="rId17"/>
    <p:sldId id="527" r:id="rId18"/>
    <p:sldId id="528" r:id="rId19"/>
    <p:sldId id="529" r:id="rId20"/>
    <p:sldId id="562" r:id="rId21"/>
    <p:sldId id="563" r:id="rId22"/>
    <p:sldId id="302" r:id="rId23"/>
    <p:sldId id="288" r:id="rId24"/>
    <p:sldId id="289" r:id="rId25"/>
    <p:sldId id="564" r:id="rId26"/>
    <p:sldId id="572" r:id="rId27"/>
    <p:sldId id="290" r:id="rId28"/>
    <p:sldId id="567" r:id="rId29"/>
    <p:sldId id="566" r:id="rId30"/>
    <p:sldId id="570" r:id="rId31"/>
    <p:sldId id="565" r:id="rId32"/>
    <p:sldId id="299" r:id="rId33"/>
    <p:sldId id="522" r:id="rId34"/>
    <p:sldId id="523" r:id="rId35"/>
    <p:sldId id="261" r:id="rId36"/>
    <p:sldId id="524" r:id="rId37"/>
    <p:sldId id="525" r:id="rId38"/>
    <p:sldId id="268" r:id="rId39"/>
    <p:sldId id="269" r:id="rId40"/>
    <p:sldId id="274" r:id="rId41"/>
    <p:sldId id="276" r:id="rId42"/>
    <p:sldId id="534" r:id="rId43"/>
    <p:sldId id="573" r:id="rId44"/>
    <p:sldId id="426" r:id="rId45"/>
    <p:sldId id="574" r:id="rId46"/>
    <p:sldId id="420" r:id="rId47"/>
    <p:sldId id="305" r:id="rId48"/>
    <p:sldId id="376" r:id="rId49"/>
    <p:sldId id="259" r:id="rId50"/>
    <p:sldId id="394" r:id="rId51"/>
    <p:sldId id="377" r:id="rId52"/>
    <p:sldId id="351" r:id="rId53"/>
    <p:sldId id="578" r:id="rId54"/>
    <p:sldId id="544" r:id="rId55"/>
    <p:sldId id="545" r:id="rId56"/>
    <p:sldId id="543" r:id="rId57"/>
    <p:sldId id="541" r:id="rId58"/>
    <p:sldId id="384" r:id="rId59"/>
    <p:sldId id="355" r:id="rId60"/>
    <p:sldId id="542" r:id="rId61"/>
    <p:sldId id="356" r:id="rId62"/>
    <p:sldId id="357" r:id="rId63"/>
    <p:sldId id="358" r:id="rId64"/>
    <p:sldId id="378" r:id="rId65"/>
    <p:sldId id="379" r:id="rId66"/>
    <p:sldId id="373" r:id="rId67"/>
    <p:sldId id="369" r:id="rId68"/>
    <p:sldId id="593" r:id="rId69"/>
    <p:sldId id="612" r:id="rId70"/>
    <p:sldId id="613" r:id="rId71"/>
    <p:sldId id="596" r:id="rId72"/>
    <p:sldId id="360" r:id="rId73"/>
    <p:sldId id="546" r:id="rId74"/>
    <p:sldId id="539" r:id="rId75"/>
    <p:sldId id="277" r:id="rId76"/>
    <p:sldId id="364" r:id="rId77"/>
    <p:sldId id="365" r:id="rId78"/>
    <p:sldId id="366" r:id="rId79"/>
    <p:sldId id="367" r:id="rId80"/>
    <p:sldId id="303" r:id="rId81"/>
    <p:sldId id="575" r:id="rId82"/>
    <p:sldId id="576"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99622"/>
    <a:srgbClr val="F654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25" autoAdjust="0"/>
    <p:restoredTop sz="94660"/>
  </p:normalViewPr>
  <p:slideViewPr>
    <p:cSldViewPr snapToGrid="0">
      <p:cViewPr varScale="1">
        <p:scale>
          <a:sx n="86" d="100"/>
          <a:sy n="86" d="100"/>
        </p:scale>
        <p:origin x="72"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9.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9CDD3A-210D-4CE9-A288-333E47011AF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AF9BC5B-5867-4C57-A195-8A4329428D8D}">
      <dgm:prSet/>
      <dgm:spPr/>
      <dgm:t>
        <a:bodyPr/>
        <a:lstStyle/>
        <a:p>
          <a:r>
            <a:rPr lang="en-GB" dirty="0"/>
            <a:t>can be a </a:t>
          </a:r>
          <a:r>
            <a:rPr lang="en-GB" dirty="0">
              <a:solidFill>
                <a:schemeClr val="accent1"/>
              </a:solidFill>
            </a:rPr>
            <a:t>quantitative</a:t>
          </a:r>
          <a:r>
            <a:rPr lang="en-GB" dirty="0"/>
            <a:t> research method where the interviewer a set of prepared questions in the form of an interview schedule which he/she reads out exactly as worded.</a:t>
          </a:r>
          <a:endParaRPr lang="en-US" dirty="0"/>
        </a:p>
      </dgm:t>
    </dgm:pt>
    <dgm:pt modelId="{21297CAF-DC8C-430F-AF30-010ED174948E}" type="parTrans" cxnId="{373B5058-0F4D-4404-B757-0FA124616359}">
      <dgm:prSet/>
      <dgm:spPr/>
      <dgm:t>
        <a:bodyPr/>
        <a:lstStyle/>
        <a:p>
          <a:endParaRPr lang="en-US"/>
        </a:p>
      </dgm:t>
    </dgm:pt>
    <dgm:pt modelId="{94814510-1238-464A-AFB1-FA04754DC7F7}" type="sibTrans" cxnId="{373B5058-0F4D-4404-B757-0FA124616359}">
      <dgm:prSet/>
      <dgm:spPr/>
      <dgm:t>
        <a:bodyPr/>
        <a:lstStyle/>
        <a:p>
          <a:endParaRPr lang="en-US"/>
        </a:p>
      </dgm:t>
    </dgm:pt>
    <dgm:pt modelId="{E84BD444-BE28-4CAA-B798-46695E0A498A}">
      <dgm:prSet/>
      <dgm:spPr/>
      <dgm:t>
        <a:bodyPr/>
        <a:lstStyle/>
        <a:p>
          <a:r>
            <a:rPr lang="en-GB"/>
            <a:t>Interview schedules have a standardised format which means the same questions are asked to each interviewee in the same order.</a:t>
          </a:r>
          <a:endParaRPr lang="en-US"/>
        </a:p>
      </dgm:t>
    </dgm:pt>
    <dgm:pt modelId="{57A6DAF6-0447-4960-A902-35868D33D3B0}" type="parTrans" cxnId="{C5504042-809A-487D-B3A1-C9446725EB80}">
      <dgm:prSet/>
      <dgm:spPr/>
      <dgm:t>
        <a:bodyPr/>
        <a:lstStyle/>
        <a:p>
          <a:endParaRPr lang="en-US"/>
        </a:p>
      </dgm:t>
    </dgm:pt>
    <dgm:pt modelId="{9A2C5B17-0767-4090-B70D-9BA66B4CD901}" type="sibTrans" cxnId="{C5504042-809A-487D-B3A1-C9446725EB80}">
      <dgm:prSet/>
      <dgm:spPr/>
      <dgm:t>
        <a:bodyPr/>
        <a:lstStyle/>
        <a:p>
          <a:endParaRPr lang="en-US"/>
        </a:p>
      </dgm:t>
    </dgm:pt>
    <dgm:pt modelId="{39AB07D6-D456-4003-B116-1948CE2058F0}" type="pres">
      <dgm:prSet presAssocID="{099CDD3A-210D-4CE9-A288-333E47011AFC}" presName="vert0" presStyleCnt="0">
        <dgm:presLayoutVars>
          <dgm:dir/>
          <dgm:animOne val="branch"/>
          <dgm:animLvl val="lvl"/>
        </dgm:presLayoutVars>
      </dgm:prSet>
      <dgm:spPr/>
    </dgm:pt>
    <dgm:pt modelId="{D8EB7EF6-FF88-4BA3-9BDB-69A43DBF9952}" type="pres">
      <dgm:prSet presAssocID="{1AF9BC5B-5867-4C57-A195-8A4329428D8D}" presName="thickLine" presStyleLbl="alignNode1" presStyleIdx="0" presStyleCnt="2"/>
      <dgm:spPr/>
    </dgm:pt>
    <dgm:pt modelId="{F07F5BFE-39D1-4E7E-95FE-0712077F69D6}" type="pres">
      <dgm:prSet presAssocID="{1AF9BC5B-5867-4C57-A195-8A4329428D8D}" presName="horz1" presStyleCnt="0"/>
      <dgm:spPr/>
    </dgm:pt>
    <dgm:pt modelId="{ED72E0A9-E3B9-4488-896E-DB80E1A62573}" type="pres">
      <dgm:prSet presAssocID="{1AF9BC5B-5867-4C57-A195-8A4329428D8D}" presName="tx1" presStyleLbl="revTx" presStyleIdx="0" presStyleCnt="2"/>
      <dgm:spPr/>
    </dgm:pt>
    <dgm:pt modelId="{2086460D-86CF-49BE-BDB8-F2DF582CF3D5}" type="pres">
      <dgm:prSet presAssocID="{1AF9BC5B-5867-4C57-A195-8A4329428D8D}" presName="vert1" presStyleCnt="0"/>
      <dgm:spPr/>
    </dgm:pt>
    <dgm:pt modelId="{96D3E1DA-CCEF-42D2-8516-307A75DA4186}" type="pres">
      <dgm:prSet presAssocID="{E84BD444-BE28-4CAA-B798-46695E0A498A}" presName="thickLine" presStyleLbl="alignNode1" presStyleIdx="1" presStyleCnt="2"/>
      <dgm:spPr/>
    </dgm:pt>
    <dgm:pt modelId="{444A7DB8-4D28-461A-A847-3E8E6CE48D96}" type="pres">
      <dgm:prSet presAssocID="{E84BD444-BE28-4CAA-B798-46695E0A498A}" presName="horz1" presStyleCnt="0"/>
      <dgm:spPr/>
    </dgm:pt>
    <dgm:pt modelId="{5B862DA1-37CF-4F59-944F-F0678A6B1C59}" type="pres">
      <dgm:prSet presAssocID="{E84BD444-BE28-4CAA-B798-46695E0A498A}" presName="tx1" presStyleLbl="revTx" presStyleIdx="1" presStyleCnt="2"/>
      <dgm:spPr/>
    </dgm:pt>
    <dgm:pt modelId="{8DCF5C02-21E5-41DC-8BA1-23F61DF847C4}" type="pres">
      <dgm:prSet presAssocID="{E84BD444-BE28-4CAA-B798-46695E0A498A}" presName="vert1" presStyleCnt="0"/>
      <dgm:spPr/>
    </dgm:pt>
  </dgm:ptLst>
  <dgm:cxnLst>
    <dgm:cxn modelId="{C5504042-809A-487D-B3A1-C9446725EB80}" srcId="{099CDD3A-210D-4CE9-A288-333E47011AFC}" destId="{E84BD444-BE28-4CAA-B798-46695E0A498A}" srcOrd="1" destOrd="0" parTransId="{57A6DAF6-0447-4960-A902-35868D33D3B0}" sibTransId="{9A2C5B17-0767-4090-B70D-9BA66B4CD901}"/>
    <dgm:cxn modelId="{8FB11B68-A6B2-4E2F-80EE-C3F562E2FE49}" type="presOf" srcId="{E84BD444-BE28-4CAA-B798-46695E0A498A}" destId="{5B862DA1-37CF-4F59-944F-F0678A6B1C59}" srcOrd="0" destOrd="0" presId="urn:microsoft.com/office/officeart/2008/layout/LinedList"/>
    <dgm:cxn modelId="{373B5058-0F4D-4404-B757-0FA124616359}" srcId="{099CDD3A-210D-4CE9-A288-333E47011AFC}" destId="{1AF9BC5B-5867-4C57-A195-8A4329428D8D}" srcOrd="0" destOrd="0" parTransId="{21297CAF-DC8C-430F-AF30-010ED174948E}" sibTransId="{94814510-1238-464A-AFB1-FA04754DC7F7}"/>
    <dgm:cxn modelId="{B730C25A-BE6E-4D2E-8AFC-064676705B3D}" type="presOf" srcId="{099CDD3A-210D-4CE9-A288-333E47011AFC}" destId="{39AB07D6-D456-4003-B116-1948CE2058F0}" srcOrd="0" destOrd="0" presId="urn:microsoft.com/office/officeart/2008/layout/LinedList"/>
    <dgm:cxn modelId="{894D38C0-A7E0-4630-9341-0241F21B35A3}" type="presOf" srcId="{1AF9BC5B-5867-4C57-A195-8A4329428D8D}" destId="{ED72E0A9-E3B9-4488-896E-DB80E1A62573}" srcOrd="0" destOrd="0" presId="urn:microsoft.com/office/officeart/2008/layout/LinedList"/>
    <dgm:cxn modelId="{8FE219AD-3C8E-4103-8B0D-48EB06E1EFAA}" type="presParOf" srcId="{39AB07D6-D456-4003-B116-1948CE2058F0}" destId="{D8EB7EF6-FF88-4BA3-9BDB-69A43DBF9952}" srcOrd="0" destOrd="0" presId="urn:microsoft.com/office/officeart/2008/layout/LinedList"/>
    <dgm:cxn modelId="{1ED7921C-A13E-4963-9674-AFE8A6996E26}" type="presParOf" srcId="{39AB07D6-D456-4003-B116-1948CE2058F0}" destId="{F07F5BFE-39D1-4E7E-95FE-0712077F69D6}" srcOrd="1" destOrd="0" presId="urn:microsoft.com/office/officeart/2008/layout/LinedList"/>
    <dgm:cxn modelId="{0C9E3B76-43FC-4C0E-8CAC-22852EEC7D6E}" type="presParOf" srcId="{F07F5BFE-39D1-4E7E-95FE-0712077F69D6}" destId="{ED72E0A9-E3B9-4488-896E-DB80E1A62573}" srcOrd="0" destOrd="0" presId="urn:microsoft.com/office/officeart/2008/layout/LinedList"/>
    <dgm:cxn modelId="{704E2287-0DEC-4259-A512-EE97341ADCA2}" type="presParOf" srcId="{F07F5BFE-39D1-4E7E-95FE-0712077F69D6}" destId="{2086460D-86CF-49BE-BDB8-F2DF582CF3D5}" srcOrd="1" destOrd="0" presId="urn:microsoft.com/office/officeart/2008/layout/LinedList"/>
    <dgm:cxn modelId="{CCFE843B-6BFD-49D2-9667-7D8C0962BEFA}" type="presParOf" srcId="{39AB07D6-D456-4003-B116-1948CE2058F0}" destId="{96D3E1DA-CCEF-42D2-8516-307A75DA4186}" srcOrd="2" destOrd="0" presId="urn:microsoft.com/office/officeart/2008/layout/LinedList"/>
    <dgm:cxn modelId="{12DA8C77-C433-404F-A261-642F8EA91ECE}" type="presParOf" srcId="{39AB07D6-D456-4003-B116-1948CE2058F0}" destId="{444A7DB8-4D28-461A-A847-3E8E6CE48D96}" srcOrd="3" destOrd="0" presId="urn:microsoft.com/office/officeart/2008/layout/LinedList"/>
    <dgm:cxn modelId="{7420C526-E538-4768-96B8-A281737C55BC}" type="presParOf" srcId="{444A7DB8-4D28-461A-A847-3E8E6CE48D96}" destId="{5B862DA1-37CF-4F59-944F-F0678A6B1C59}" srcOrd="0" destOrd="0" presId="urn:microsoft.com/office/officeart/2008/layout/LinedList"/>
    <dgm:cxn modelId="{90DD71FC-9179-4590-826F-9656A5DAD8FD}" type="presParOf" srcId="{444A7DB8-4D28-461A-A847-3E8E6CE48D96}" destId="{8DCF5C02-21E5-41DC-8BA1-23F61DF847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6736AD-3159-4E81-80FC-57810763940A}"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82FCB1C5-0DD7-4387-8654-818AF02CED35}">
      <dgm:prSet/>
      <dgm:spPr/>
      <dgm:t>
        <a:bodyPr/>
        <a:lstStyle/>
        <a:p>
          <a:r>
            <a:rPr lang="en-GB" dirty="0"/>
            <a:t>have no set questions. </a:t>
          </a:r>
        </a:p>
        <a:p>
          <a:r>
            <a:rPr lang="en-GB" dirty="0"/>
            <a:t>Instead, the interviewer asks open-ended questions based on a specific research topic and will try to let the interview flow like a natural conversation. The interviewer modifies his or her questions to suit the candidate's specific experiences.</a:t>
          </a:r>
          <a:endParaRPr lang="en-US" dirty="0"/>
        </a:p>
      </dgm:t>
    </dgm:pt>
    <dgm:pt modelId="{FCECC478-6645-432B-A468-04DE8FF32ACD}" type="parTrans" cxnId="{697EDFD1-4062-449C-9843-1031B85501D2}">
      <dgm:prSet/>
      <dgm:spPr/>
      <dgm:t>
        <a:bodyPr/>
        <a:lstStyle/>
        <a:p>
          <a:endParaRPr lang="en-US"/>
        </a:p>
      </dgm:t>
    </dgm:pt>
    <dgm:pt modelId="{15893DA7-49DB-42A4-9653-66FC88370ED2}" type="sibTrans" cxnId="{697EDFD1-4062-449C-9843-1031B85501D2}">
      <dgm:prSet/>
      <dgm:spPr/>
      <dgm:t>
        <a:bodyPr/>
        <a:lstStyle/>
        <a:p>
          <a:endParaRPr lang="en-US"/>
        </a:p>
      </dgm:t>
    </dgm:pt>
    <dgm:pt modelId="{3704B674-63AB-4CDB-9798-A1FED099B642}">
      <dgm:prSet/>
      <dgm:spPr/>
      <dgm:t>
        <a:bodyPr/>
        <a:lstStyle/>
        <a:p>
          <a:r>
            <a:rPr lang="en-GB"/>
            <a:t>More like a ‘guided conservation’ than a strict structured interview.</a:t>
          </a:r>
          <a:endParaRPr lang="en-US"/>
        </a:p>
      </dgm:t>
    </dgm:pt>
    <dgm:pt modelId="{F5D7BA8A-6217-4AFA-905C-75F91A3572EA}" type="parTrans" cxnId="{F096E6C6-6853-4D3D-B55B-DC0B5011E0DD}">
      <dgm:prSet/>
      <dgm:spPr/>
      <dgm:t>
        <a:bodyPr/>
        <a:lstStyle/>
        <a:p>
          <a:endParaRPr lang="en-US"/>
        </a:p>
      </dgm:t>
    </dgm:pt>
    <dgm:pt modelId="{5A4E5D25-94E9-45C8-AF01-22C3C4216305}" type="sibTrans" cxnId="{F096E6C6-6853-4D3D-B55B-DC0B5011E0DD}">
      <dgm:prSet/>
      <dgm:spPr/>
      <dgm:t>
        <a:bodyPr/>
        <a:lstStyle/>
        <a:p>
          <a:endParaRPr lang="en-US"/>
        </a:p>
      </dgm:t>
    </dgm:pt>
    <dgm:pt modelId="{B70BE104-4F96-46D8-8B69-0ACE28C833B0}" type="pres">
      <dgm:prSet presAssocID="{4C6736AD-3159-4E81-80FC-57810763940A}" presName="vert0" presStyleCnt="0">
        <dgm:presLayoutVars>
          <dgm:dir/>
          <dgm:animOne val="branch"/>
          <dgm:animLvl val="lvl"/>
        </dgm:presLayoutVars>
      </dgm:prSet>
      <dgm:spPr/>
    </dgm:pt>
    <dgm:pt modelId="{042CBFBE-DE84-4902-951B-1C3AED080FBB}" type="pres">
      <dgm:prSet presAssocID="{82FCB1C5-0DD7-4387-8654-818AF02CED35}" presName="thickLine" presStyleLbl="alignNode1" presStyleIdx="0" presStyleCnt="2"/>
      <dgm:spPr/>
    </dgm:pt>
    <dgm:pt modelId="{18869CD7-83DC-4F46-9531-2AE9412D92DF}" type="pres">
      <dgm:prSet presAssocID="{82FCB1C5-0DD7-4387-8654-818AF02CED35}" presName="horz1" presStyleCnt="0"/>
      <dgm:spPr/>
    </dgm:pt>
    <dgm:pt modelId="{C90BDC1B-E67F-4294-8FBE-2C92A5CA8CE4}" type="pres">
      <dgm:prSet presAssocID="{82FCB1C5-0DD7-4387-8654-818AF02CED35}" presName="tx1" presStyleLbl="revTx" presStyleIdx="0" presStyleCnt="2"/>
      <dgm:spPr/>
    </dgm:pt>
    <dgm:pt modelId="{0993D603-FD70-4B89-9352-CAD24B91164C}" type="pres">
      <dgm:prSet presAssocID="{82FCB1C5-0DD7-4387-8654-818AF02CED35}" presName="vert1" presStyleCnt="0"/>
      <dgm:spPr/>
    </dgm:pt>
    <dgm:pt modelId="{F9BE8801-9E67-4EAF-88E6-D46B585325FB}" type="pres">
      <dgm:prSet presAssocID="{3704B674-63AB-4CDB-9798-A1FED099B642}" presName="thickLine" presStyleLbl="alignNode1" presStyleIdx="1" presStyleCnt="2"/>
      <dgm:spPr/>
    </dgm:pt>
    <dgm:pt modelId="{82FDAD9B-F9CA-429B-8F8B-77FFF2008CFB}" type="pres">
      <dgm:prSet presAssocID="{3704B674-63AB-4CDB-9798-A1FED099B642}" presName="horz1" presStyleCnt="0"/>
      <dgm:spPr/>
    </dgm:pt>
    <dgm:pt modelId="{6A37218C-31C6-4955-8E9A-03CE9E10623A}" type="pres">
      <dgm:prSet presAssocID="{3704B674-63AB-4CDB-9798-A1FED099B642}" presName="tx1" presStyleLbl="revTx" presStyleIdx="1" presStyleCnt="2"/>
      <dgm:spPr/>
    </dgm:pt>
    <dgm:pt modelId="{B0153E31-CA09-4025-BEAF-5F4D81AED35A}" type="pres">
      <dgm:prSet presAssocID="{3704B674-63AB-4CDB-9798-A1FED099B642}" presName="vert1" presStyleCnt="0"/>
      <dgm:spPr/>
    </dgm:pt>
  </dgm:ptLst>
  <dgm:cxnLst>
    <dgm:cxn modelId="{C9B7223C-42F2-43BC-B610-6E9A80D2B186}" type="presOf" srcId="{82FCB1C5-0DD7-4387-8654-818AF02CED35}" destId="{C90BDC1B-E67F-4294-8FBE-2C92A5CA8CE4}" srcOrd="0" destOrd="0" presId="urn:microsoft.com/office/officeart/2008/layout/LinedList"/>
    <dgm:cxn modelId="{48D18743-CF0E-46EC-B27D-132227030EBC}" type="presOf" srcId="{4C6736AD-3159-4E81-80FC-57810763940A}" destId="{B70BE104-4F96-46D8-8B69-0ACE28C833B0}" srcOrd="0" destOrd="0" presId="urn:microsoft.com/office/officeart/2008/layout/LinedList"/>
    <dgm:cxn modelId="{52B5CE6D-2046-4585-BA31-228117315A02}" type="presOf" srcId="{3704B674-63AB-4CDB-9798-A1FED099B642}" destId="{6A37218C-31C6-4955-8E9A-03CE9E10623A}" srcOrd="0" destOrd="0" presId="urn:microsoft.com/office/officeart/2008/layout/LinedList"/>
    <dgm:cxn modelId="{F096E6C6-6853-4D3D-B55B-DC0B5011E0DD}" srcId="{4C6736AD-3159-4E81-80FC-57810763940A}" destId="{3704B674-63AB-4CDB-9798-A1FED099B642}" srcOrd="1" destOrd="0" parTransId="{F5D7BA8A-6217-4AFA-905C-75F91A3572EA}" sibTransId="{5A4E5D25-94E9-45C8-AF01-22C3C4216305}"/>
    <dgm:cxn modelId="{697EDFD1-4062-449C-9843-1031B85501D2}" srcId="{4C6736AD-3159-4E81-80FC-57810763940A}" destId="{82FCB1C5-0DD7-4387-8654-818AF02CED35}" srcOrd="0" destOrd="0" parTransId="{FCECC478-6645-432B-A468-04DE8FF32ACD}" sibTransId="{15893DA7-49DB-42A4-9653-66FC88370ED2}"/>
    <dgm:cxn modelId="{ACCB49FC-A884-46CF-85DD-4F3B285BBD02}" type="presParOf" srcId="{B70BE104-4F96-46D8-8B69-0ACE28C833B0}" destId="{042CBFBE-DE84-4902-951B-1C3AED080FBB}" srcOrd="0" destOrd="0" presId="urn:microsoft.com/office/officeart/2008/layout/LinedList"/>
    <dgm:cxn modelId="{8284EBF8-DD81-4731-8999-EDE21F46B0D3}" type="presParOf" srcId="{B70BE104-4F96-46D8-8B69-0ACE28C833B0}" destId="{18869CD7-83DC-4F46-9531-2AE9412D92DF}" srcOrd="1" destOrd="0" presId="urn:microsoft.com/office/officeart/2008/layout/LinedList"/>
    <dgm:cxn modelId="{D4CE7593-2EA5-4EE0-B26F-E49286559E81}" type="presParOf" srcId="{18869CD7-83DC-4F46-9531-2AE9412D92DF}" destId="{C90BDC1B-E67F-4294-8FBE-2C92A5CA8CE4}" srcOrd="0" destOrd="0" presId="urn:microsoft.com/office/officeart/2008/layout/LinedList"/>
    <dgm:cxn modelId="{30FDF3A5-28B1-479B-B2AA-CDC29FEC175E}" type="presParOf" srcId="{18869CD7-83DC-4F46-9531-2AE9412D92DF}" destId="{0993D603-FD70-4B89-9352-CAD24B91164C}" srcOrd="1" destOrd="0" presId="urn:microsoft.com/office/officeart/2008/layout/LinedList"/>
    <dgm:cxn modelId="{A56340B0-3016-4872-9D6B-CC5BB7203FAA}" type="presParOf" srcId="{B70BE104-4F96-46D8-8B69-0ACE28C833B0}" destId="{F9BE8801-9E67-4EAF-88E6-D46B585325FB}" srcOrd="2" destOrd="0" presId="urn:microsoft.com/office/officeart/2008/layout/LinedList"/>
    <dgm:cxn modelId="{5352C44A-BC59-403A-ACE6-23C72E8A151E}" type="presParOf" srcId="{B70BE104-4F96-46D8-8B69-0ACE28C833B0}" destId="{82FDAD9B-F9CA-429B-8F8B-77FFF2008CFB}" srcOrd="3" destOrd="0" presId="urn:microsoft.com/office/officeart/2008/layout/LinedList"/>
    <dgm:cxn modelId="{CCF0599D-76FE-46E2-863F-E845757E9298}" type="presParOf" srcId="{82FDAD9B-F9CA-429B-8F8B-77FFF2008CFB}" destId="{6A37218C-31C6-4955-8E9A-03CE9E10623A}" srcOrd="0" destOrd="0" presId="urn:microsoft.com/office/officeart/2008/layout/LinedList"/>
    <dgm:cxn modelId="{18149DB2-6677-4039-96AD-CAD3E93588EC}" type="presParOf" srcId="{82FDAD9B-F9CA-429B-8F8B-77FFF2008CFB}" destId="{B0153E31-CA09-4025-BEAF-5F4D81AED3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8EE513-1E5D-4272-A91E-05045415B759}"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3F011AA0-4AC1-43A0-A109-90C7B4F3EC52}">
      <dgm:prSet/>
      <dgm:spPr/>
      <dgm:t>
        <a:bodyPr/>
        <a:lstStyle/>
        <a:p>
          <a:r>
            <a:rPr lang="en-GB" dirty="0"/>
            <a:t>are widely used in qualitative research. </a:t>
          </a:r>
        </a:p>
        <a:p>
          <a:r>
            <a:rPr lang="en-GB" dirty="0"/>
            <a:t>They take a slightly more open-ended approach than a structured interview.</a:t>
          </a:r>
          <a:endParaRPr lang="en-US" dirty="0"/>
        </a:p>
      </dgm:t>
    </dgm:pt>
    <dgm:pt modelId="{6E425DCB-DC2E-4751-918E-66F1D553DBA7}" type="parTrans" cxnId="{3708DBA9-09AB-499B-A1B6-465ADED0751F}">
      <dgm:prSet/>
      <dgm:spPr/>
      <dgm:t>
        <a:bodyPr/>
        <a:lstStyle/>
        <a:p>
          <a:endParaRPr lang="en-US"/>
        </a:p>
      </dgm:t>
    </dgm:pt>
    <dgm:pt modelId="{496C8194-16FB-463C-9E53-0B7D6DCA431D}" type="sibTrans" cxnId="{3708DBA9-09AB-499B-A1B6-465ADED0751F}">
      <dgm:prSet/>
      <dgm:spPr/>
      <dgm:t>
        <a:bodyPr/>
        <a:lstStyle/>
        <a:p>
          <a:endParaRPr lang="en-US"/>
        </a:p>
      </dgm:t>
    </dgm:pt>
    <dgm:pt modelId="{F83D6BA1-5FBD-442B-B34B-3E95C97DE279}">
      <dgm:prSet/>
      <dgm:spPr/>
      <dgm:t>
        <a:bodyPr/>
        <a:lstStyle/>
        <a:p>
          <a:r>
            <a:rPr lang="en-GB"/>
            <a:t>The questions are loosely structured and give interviewees more opportunities to fully express themselves.</a:t>
          </a:r>
          <a:endParaRPr lang="en-US"/>
        </a:p>
      </dgm:t>
    </dgm:pt>
    <dgm:pt modelId="{0EF175AF-435C-4609-AC9D-04384DAEA754}" type="parTrans" cxnId="{806C3157-60F4-461E-97B5-ED740117B590}">
      <dgm:prSet/>
      <dgm:spPr/>
      <dgm:t>
        <a:bodyPr/>
        <a:lstStyle/>
        <a:p>
          <a:endParaRPr lang="en-US"/>
        </a:p>
      </dgm:t>
    </dgm:pt>
    <dgm:pt modelId="{09BB687B-746B-433C-8CF2-261493189523}" type="sibTrans" cxnId="{806C3157-60F4-461E-97B5-ED740117B590}">
      <dgm:prSet/>
      <dgm:spPr/>
      <dgm:t>
        <a:bodyPr/>
        <a:lstStyle/>
        <a:p>
          <a:endParaRPr lang="en-US"/>
        </a:p>
      </dgm:t>
    </dgm:pt>
    <dgm:pt modelId="{6627D22E-30AE-4DD5-8BD7-52C9D0844447}">
      <dgm:prSet/>
      <dgm:spPr/>
      <dgm:t>
        <a:bodyPr/>
        <a:lstStyle/>
        <a:p>
          <a:r>
            <a:rPr lang="en-GB"/>
            <a:t>The unstructured part of semi-structured interview gives participants more space to ask for clarification on answers and to express free flow of thoughts, so the interviewees normally feel less stress during the interview. </a:t>
          </a:r>
          <a:endParaRPr lang="en-US"/>
        </a:p>
      </dgm:t>
    </dgm:pt>
    <dgm:pt modelId="{2DBD4C83-E49D-4E26-9EE7-A15DEB40BB4D}" type="parTrans" cxnId="{D7CF2D8D-8F8E-428F-A082-A08F6B4E0277}">
      <dgm:prSet/>
      <dgm:spPr/>
      <dgm:t>
        <a:bodyPr/>
        <a:lstStyle/>
        <a:p>
          <a:endParaRPr lang="en-US"/>
        </a:p>
      </dgm:t>
    </dgm:pt>
    <dgm:pt modelId="{CE29A85E-6159-4857-9903-93970B94BCA0}" type="sibTrans" cxnId="{D7CF2D8D-8F8E-428F-A082-A08F6B4E0277}">
      <dgm:prSet/>
      <dgm:spPr/>
      <dgm:t>
        <a:bodyPr/>
        <a:lstStyle/>
        <a:p>
          <a:endParaRPr lang="en-US"/>
        </a:p>
      </dgm:t>
    </dgm:pt>
    <dgm:pt modelId="{570F81D6-74C1-4CAC-B39E-14D75BF36138}" type="pres">
      <dgm:prSet presAssocID="{E38EE513-1E5D-4272-A91E-05045415B759}" presName="vert0" presStyleCnt="0">
        <dgm:presLayoutVars>
          <dgm:dir/>
          <dgm:animOne val="branch"/>
          <dgm:animLvl val="lvl"/>
        </dgm:presLayoutVars>
      </dgm:prSet>
      <dgm:spPr/>
    </dgm:pt>
    <dgm:pt modelId="{395F4696-08D3-432A-9DB7-A6E354C320A2}" type="pres">
      <dgm:prSet presAssocID="{3F011AA0-4AC1-43A0-A109-90C7B4F3EC52}" presName="thickLine" presStyleLbl="alignNode1" presStyleIdx="0" presStyleCnt="3"/>
      <dgm:spPr/>
    </dgm:pt>
    <dgm:pt modelId="{7E7AE9D2-C88A-40C2-A34A-473BD03BA3CF}" type="pres">
      <dgm:prSet presAssocID="{3F011AA0-4AC1-43A0-A109-90C7B4F3EC52}" presName="horz1" presStyleCnt="0"/>
      <dgm:spPr/>
    </dgm:pt>
    <dgm:pt modelId="{D2AF6BA2-5540-43B1-B470-11E5B0C8A3D1}" type="pres">
      <dgm:prSet presAssocID="{3F011AA0-4AC1-43A0-A109-90C7B4F3EC52}" presName="tx1" presStyleLbl="revTx" presStyleIdx="0" presStyleCnt="3"/>
      <dgm:spPr/>
    </dgm:pt>
    <dgm:pt modelId="{D98B2F25-13F8-42A3-9202-83111767F20E}" type="pres">
      <dgm:prSet presAssocID="{3F011AA0-4AC1-43A0-A109-90C7B4F3EC52}" presName="vert1" presStyleCnt="0"/>
      <dgm:spPr/>
    </dgm:pt>
    <dgm:pt modelId="{489AD39C-7F77-41A9-B348-8077A74B6BC0}" type="pres">
      <dgm:prSet presAssocID="{F83D6BA1-5FBD-442B-B34B-3E95C97DE279}" presName="thickLine" presStyleLbl="alignNode1" presStyleIdx="1" presStyleCnt="3"/>
      <dgm:spPr/>
    </dgm:pt>
    <dgm:pt modelId="{5CCA9F33-58A1-472B-8721-50DCE039DC9C}" type="pres">
      <dgm:prSet presAssocID="{F83D6BA1-5FBD-442B-B34B-3E95C97DE279}" presName="horz1" presStyleCnt="0"/>
      <dgm:spPr/>
    </dgm:pt>
    <dgm:pt modelId="{EDA53D8F-86A2-47D2-9250-40F368AF2EB7}" type="pres">
      <dgm:prSet presAssocID="{F83D6BA1-5FBD-442B-B34B-3E95C97DE279}" presName="tx1" presStyleLbl="revTx" presStyleIdx="1" presStyleCnt="3"/>
      <dgm:spPr/>
    </dgm:pt>
    <dgm:pt modelId="{D123CB35-A237-419D-8F78-E1C17B3395CB}" type="pres">
      <dgm:prSet presAssocID="{F83D6BA1-5FBD-442B-B34B-3E95C97DE279}" presName="vert1" presStyleCnt="0"/>
      <dgm:spPr/>
    </dgm:pt>
    <dgm:pt modelId="{027065BB-19D9-4779-985A-18B02CED0806}" type="pres">
      <dgm:prSet presAssocID="{6627D22E-30AE-4DD5-8BD7-52C9D0844447}" presName="thickLine" presStyleLbl="alignNode1" presStyleIdx="2" presStyleCnt="3"/>
      <dgm:spPr/>
    </dgm:pt>
    <dgm:pt modelId="{88C98074-9BD0-433D-B116-BE2DB4E1078B}" type="pres">
      <dgm:prSet presAssocID="{6627D22E-30AE-4DD5-8BD7-52C9D0844447}" presName="horz1" presStyleCnt="0"/>
      <dgm:spPr/>
    </dgm:pt>
    <dgm:pt modelId="{4D6C4F85-78BB-45D3-981F-D01B88A055D1}" type="pres">
      <dgm:prSet presAssocID="{6627D22E-30AE-4DD5-8BD7-52C9D0844447}" presName="tx1" presStyleLbl="revTx" presStyleIdx="2" presStyleCnt="3"/>
      <dgm:spPr/>
    </dgm:pt>
    <dgm:pt modelId="{BC4E709C-ED51-40B7-B0E1-D788EE397CB0}" type="pres">
      <dgm:prSet presAssocID="{6627D22E-30AE-4DD5-8BD7-52C9D0844447}" presName="vert1" presStyleCnt="0"/>
      <dgm:spPr/>
    </dgm:pt>
  </dgm:ptLst>
  <dgm:cxnLst>
    <dgm:cxn modelId="{CEA76F2E-3885-46F5-9F54-50EAEA3F92E3}" type="presOf" srcId="{F83D6BA1-5FBD-442B-B34B-3E95C97DE279}" destId="{EDA53D8F-86A2-47D2-9250-40F368AF2EB7}" srcOrd="0" destOrd="0" presId="urn:microsoft.com/office/officeart/2008/layout/LinedList"/>
    <dgm:cxn modelId="{53509364-ADB7-46F9-9102-B3A86B051D16}" type="presOf" srcId="{3F011AA0-4AC1-43A0-A109-90C7B4F3EC52}" destId="{D2AF6BA2-5540-43B1-B470-11E5B0C8A3D1}" srcOrd="0" destOrd="0" presId="urn:microsoft.com/office/officeart/2008/layout/LinedList"/>
    <dgm:cxn modelId="{A8653147-7CE4-4559-86D1-D6B499CC73D5}" type="presOf" srcId="{6627D22E-30AE-4DD5-8BD7-52C9D0844447}" destId="{4D6C4F85-78BB-45D3-981F-D01B88A055D1}" srcOrd="0" destOrd="0" presId="urn:microsoft.com/office/officeart/2008/layout/LinedList"/>
    <dgm:cxn modelId="{806C3157-60F4-461E-97B5-ED740117B590}" srcId="{E38EE513-1E5D-4272-A91E-05045415B759}" destId="{F83D6BA1-5FBD-442B-B34B-3E95C97DE279}" srcOrd="1" destOrd="0" parTransId="{0EF175AF-435C-4609-AC9D-04384DAEA754}" sibTransId="{09BB687B-746B-433C-8CF2-261493189523}"/>
    <dgm:cxn modelId="{D7CF2D8D-8F8E-428F-A082-A08F6B4E0277}" srcId="{E38EE513-1E5D-4272-A91E-05045415B759}" destId="{6627D22E-30AE-4DD5-8BD7-52C9D0844447}" srcOrd="2" destOrd="0" parTransId="{2DBD4C83-E49D-4E26-9EE7-A15DEB40BB4D}" sibTransId="{CE29A85E-6159-4857-9903-93970B94BCA0}"/>
    <dgm:cxn modelId="{D07B019A-F7ED-4679-B54E-5EA1688E2F15}" type="presOf" srcId="{E38EE513-1E5D-4272-A91E-05045415B759}" destId="{570F81D6-74C1-4CAC-B39E-14D75BF36138}" srcOrd="0" destOrd="0" presId="urn:microsoft.com/office/officeart/2008/layout/LinedList"/>
    <dgm:cxn modelId="{3708DBA9-09AB-499B-A1B6-465ADED0751F}" srcId="{E38EE513-1E5D-4272-A91E-05045415B759}" destId="{3F011AA0-4AC1-43A0-A109-90C7B4F3EC52}" srcOrd="0" destOrd="0" parTransId="{6E425DCB-DC2E-4751-918E-66F1D553DBA7}" sibTransId="{496C8194-16FB-463C-9E53-0B7D6DCA431D}"/>
    <dgm:cxn modelId="{9B5BE2FE-EA0F-4BC2-9D4F-A824BF5B8C02}" type="presParOf" srcId="{570F81D6-74C1-4CAC-B39E-14D75BF36138}" destId="{395F4696-08D3-432A-9DB7-A6E354C320A2}" srcOrd="0" destOrd="0" presId="urn:microsoft.com/office/officeart/2008/layout/LinedList"/>
    <dgm:cxn modelId="{BFA4857B-A31A-4C9D-8DCA-6D6BDE975F3C}" type="presParOf" srcId="{570F81D6-74C1-4CAC-B39E-14D75BF36138}" destId="{7E7AE9D2-C88A-40C2-A34A-473BD03BA3CF}" srcOrd="1" destOrd="0" presId="urn:microsoft.com/office/officeart/2008/layout/LinedList"/>
    <dgm:cxn modelId="{F09C3DBF-B84C-459E-A7BE-D67F8639593F}" type="presParOf" srcId="{7E7AE9D2-C88A-40C2-A34A-473BD03BA3CF}" destId="{D2AF6BA2-5540-43B1-B470-11E5B0C8A3D1}" srcOrd="0" destOrd="0" presId="urn:microsoft.com/office/officeart/2008/layout/LinedList"/>
    <dgm:cxn modelId="{B7FB4254-5608-46E9-B18D-10D2069AAE94}" type="presParOf" srcId="{7E7AE9D2-C88A-40C2-A34A-473BD03BA3CF}" destId="{D98B2F25-13F8-42A3-9202-83111767F20E}" srcOrd="1" destOrd="0" presId="urn:microsoft.com/office/officeart/2008/layout/LinedList"/>
    <dgm:cxn modelId="{9EFCEF01-C239-45FE-BF02-8FFD10ED4E74}" type="presParOf" srcId="{570F81D6-74C1-4CAC-B39E-14D75BF36138}" destId="{489AD39C-7F77-41A9-B348-8077A74B6BC0}" srcOrd="2" destOrd="0" presId="urn:microsoft.com/office/officeart/2008/layout/LinedList"/>
    <dgm:cxn modelId="{BA621A12-575E-418E-A0C8-E13E97814949}" type="presParOf" srcId="{570F81D6-74C1-4CAC-B39E-14D75BF36138}" destId="{5CCA9F33-58A1-472B-8721-50DCE039DC9C}" srcOrd="3" destOrd="0" presId="urn:microsoft.com/office/officeart/2008/layout/LinedList"/>
    <dgm:cxn modelId="{BF030416-B3E1-450C-B506-3D07B46EF4BA}" type="presParOf" srcId="{5CCA9F33-58A1-472B-8721-50DCE039DC9C}" destId="{EDA53D8F-86A2-47D2-9250-40F368AF2EB7}" srcOrd="0" destOrd="0" presId="urn:microsoft.com/office/officeart/2008/layout/LinedList"/>
    <dgm:cxn modelId="{7A09A435-3D37-4FDC-BC53-11CFC432FDC7}" type="presParOf" srcId="{5CCA9F33-58A1-472B-8721-50DCE039DC9C}" destId="{D123CB35-A237-419D-8F78-E1C17B3395CB}" srcOrd="1" destOrd="0" presId="urn:microsoft.com/office/officeart/2008/layout/LinedList"/>
    <dgm:cxn modelId="{6DC082A1-3EB6-4A23-A0E8-149954A1A7EA}" type="presParOf" srcId="{570F81D6-74C1-4CAC-B39E-14D75BF36138}" destId="{027065BB-19D9-4779-985A-18B02CED0806}" srcOrd="4" destOrd="0" presId="urn:microsoft.com/office/officeart/2008/layout/LinedList"/>
    <dgm:cxn modelId="{23C56DA5-DFDB-4BCD-AE32-7636B390162C}" type="presParOf" srcId="{570F81D6-74C1-4CAC-B39E-14D75BF36138}" destId="{88C98074-9BD0-433D-B116-BE2DB4E1078B}" srcOrd="5" destOrd="0" presId="urn:microsoft.com/office/officeart/2008/layout/LinedList"/>
    <dgm:cxn modelId="{17598E97-BB22-4228-920A-C69E04FF73E8}" type="presParOf" srcId="{88C98074-9BD0-433D-B116-BE2DB4E1078B}" destId="{4D6C4F85-78BB-45D3-981F-D01B88A055D1}" srcOrd="0" destOrd="0" presId="urn:microsoft.com/office/officeart/2008/layout/LinedList"/>
    <dgm:cxn modelId="{B47ED82D-279E-48BA-8669-A0C3E420C554}" type="presParOf" srcId="{88C98074-9BD0-433D-B116-BE2DB4E1078B}" destId="{BC4E709C-ED51-40B7-B0E1-D788EE397CB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09ED17-D40B-430F-9CCB-F1703CB0EB2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F195123-7D34-4E69-A6A4-FC5FD0ACC93E}">
      <dgm:prSet/>
      <dgm:spPr/>
      <dgm:t>
        <a:bodyPr/>
        <a:lstStyle/>
        <a:p>
          <a:pPr>
            <a:defRPr cap="all"/>
          </a:pPr>
          <a:r>
            <a:rPr lang="en-GB" dirty="0"/>
            <a:t>Strengths?</a:t>
          </a:r>
          <a:endParaRPr lang="en-US" dirty="0"/>
        </a:p>
      </dgm:t>
    </dgm:pt>
    <dgm:pt modelId="{1E1AF14A-BA7B-464C-8E4C-F0191C2088A1}" type="parTrans" cxnId="{0934000B-67D0-4128-9E9A-2012DAA94062}">
      <dgm:prSet/>
      <dgm:spPr/>
      <dgm:t>
        <a:bodyPr/>
        <a:lstStyle/>
        <a:p>
          <a:endParaRPr lang="en-US"/>
        </a:p>
      </dgm:t>
    </dgm:pt>
    <dgm:pt modelId="{48A0F5BB-7BDC-4399-8031-3FE420B71CCA}" type="sibTrans" cxnId="{0934000B-67D0-4128-9E9A-2012DAA94062}">
      <dgm:prSet/>
      <dgm:spPr/>
      <dgm:t>
        <a:bodyPr/>
        <a:lstStyle/>
        <a:p>
          <a:endParaRPr lang="en-US"/>
        </a:p>
      </dgm:t>
    </dgm:pt>
    <dgm:pt modelId="{928B28A5-0051-4105-8BD7-2348ADF7A2F8}">
      <dgm:prSet/>
      <dgm:spPr/>
      <dgm:t>
        <a:bodyPr/>
        <a:lstStyle/>
        <a:p>
          <a:pPr>
            <a:defRPr cap="all"/>
          </a:pPr>
          <a:r>
            <a:rPr lang="en-GB" dirty="0"/>
            <a:t>limitations?</a:t>
          </a:r>
          <a:endParaRPr lang="en-US" dirty="0"/>
        </a:p>
      </dgm:t>
    </dgm:pt>
    <dgm:pt modelId="{66048ABA-9135-4227-8F81-02EE841DF012}" type="parTrans" cxnId="{A4BD2906-32F8-4C0D-81B1-6DEC332BCE10}">
      <dgm:prSet/>
      <dgm:spPr/>
      <dgm:t>
        <a:bodyPr/>
        <a:lstStyle/>
        <a:p>
          <a:endParaRPr lang="en-US"/>
        </a:p>
      </dgm:t>
    </dgm:pt>
    <dgm:pt modelId="{82F2E8D0-A5C7-4DB3-8459-E0ABEF4F2904}" type="sibTrans" cxnId="{A4BD2906-32F8-4C0D-81B1-6DEC332BCE10}">
      <dgm:prSet/>
      <dgm:spPr/>
      <dgm:t>
        <a:bodyPr/>
        <a:lstStyle/>
        <a:p>
          <a:endParaRPr lang="en-US"/>
        </a:p>
      </dgm:t>
    </dgm:pt>
    <dgm:pt modelId="{FF052ECE-F2F6-4819-8E46-3433D2833B67}" type="pres">
      <dgm:prSet presAssocID="{BA09ED17-D40B-430F-9CCB-F1703CB0EB21}" presName="root" presStyleCnt="0">
        <dgm:presLayoutVars>
          <dgm:dir/>
          <dgm:resizeHandles val="exact"/>
        </dgm:presLayoutVars>
      </dgm:prSet>
      <dgm:spPr/>
    </dgm:pt>
    <dgm:pt modelId="{8457C51F-3790-4B5A-B870-DD42F2BDD416}" type="pres">
      <dgm:prSet presAssocID="{8F195123-7D34-4E69-A6A4-FC5FD0ACC93E}" presName="compNode" presStyleCnt="0"/>
      <dgm:spPr/>
    </dgm:pt>
    <dgm:pt modelId="{622D09A9-AB43-4EDC-95F2-50C417EC5B54}" type="pres">
      <dgm:prSet presAssocID="{8F195123-7D34-4E69-A6A4-FC5FD0ACC93E}" presName="iconBgRect" presStyleLbl="bgShp" presStyleIdx="0" presStyleCnt="2"/>
      <dgm:spPr>
        <a:prstGeom prst="round2DiagRect">
          <a:avLst>
            <a:gd name="adj1" fmla="val 29727"/>
            <a:gd name="adj2" fmla="val 0"/>
          </a:avLst>
        </a:prstGeom>
      </dgm:spPr>
    </dgm:pt>
    <dgm:pt modelId="{4C9F14A5-FC76-4706-BA6F-AC22879BB637}" type="pres">
      <dgm:prSet presAssocID="{8F195123-7D34-4E69-A6A4-FC5FD0ACC9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Smiling face with solid fill with solid fill"/>
        </a:ext>
      </dgm:extLst>
    </dgm:pt>
    <dgm:pt modelId="{E30F6183-5388-4087-99C3-7C9A47BB49C2}" type="pres">
      <dgm:prSet presAssocID="{8F195123-7D34-4E69-A6A4-FC5FD0ACC93E}" presName="spaceRect" presStyleCnt="0"/>
      <dgm:spPr/>
    </dgm:pt>
    <dgm:pt modelId="{F2F86719-5AB5-482E-BA7B-3C9FCFF7A311}" type="pres">
      <dgm:prSet presAssocID="{8F195123-7D34-4E69-A6A4-FC5FD0ACC93E}" presName="textRect" presStyleLbl="revTx" presStyleIdx="0" presStyleCnt="2">
        <dgm:presLayoutVars>
          <dgm:chMax val="1"/>
          <dgm:chPref val="1"/>
        </dgm:presLayoutVars>
      </dgm:prSet>
      <dgm:spPr/>
    </dgm:pt>
    <dgm:pt modelId="{96692611-4CDF-4B88-BFC3-B25BCE40AF53}" type="pres">
      <dgm:prSet presAssocID="{48A0F5BB-7BDC-4399-8031-3FE420B71CCA}" presName="sibTrans" presStyleCnt="0"/>
      <dgm:spPr/>
    </dgm:pt>
    <dgm:pt modelId="{FF1826D2-9E4D-4122-A12C-9D4AE6DE5D9F}" type="pres">
      <dgm:prSet presAssocID="{928B28A5-0051-4105-8BD7-2348ADF7A2F8}" presName="compNode" presStyleCnt="0"/>
      <dgm:spPr/>
    </dgm:pt>
    <dgm:pt modelId="{AA6E82BF-5999-442C-8177-EAAB89EB7EB7}" type="pres">
      <dgm:prSet presAssocID="{928B28A5-0051-4105-8BD7-2348ADF7A2F8}" presName="iconBgRect" presStyleLbl="bgShp" presStyleIdx="1" presStyleCnt="2"/>
      <dgm:spPr>
        <a:prstGeom prst="round2DiagRect">
          <a:avLst>
            <a:gd name="adj1" fmla="val 29727"/>
            <a:gd name="adj2" fmla="val 0"/>
          </a:avLst>
        </a:prstGeom>
      </dgm:spPr>
    </dgm:pt>
    <dgm:pt modelId="{4F6539F1-940C-4564-AA3A-522BFDFABFA0}" type="pres">
      <dgm:prSet presAssocID="{928B28A5-0051-4105-8BD7-2348ADF7A2F8}"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ad face with solid fill with solid fill"/>
        </a:ext>
      </dgm:extLst>
    </dgm:pt>
    <dgm:pt modelId="{D6EEEAA7-69A3-4ABE-8A9D-E8086D7ED076}" type="pres">
      <dgm:prSet presAssocID="{928B28A5-0051-4105-8BD7-2348ADF7A2F8}" presName="spaceRect" presStyleCnt="0"/>
      <dgm:spPr/>
    </dgm:pt>
    <dgm:pt modelId="{3C1C3C42-2881-44F8-92C7-0CDED3B88CDF}" type="pres">
      <dgm:prSet presAssocID="{928B28A5-0051-4105-8BD7-2348ADF7A2F8}" presName="textRect" presStyleLbl="revTx" presStyleIdx="1" presStyleCnt="2">
        <dgm:presLayoutVars>
          <dgm:chMax val="1"/>
          <dgm:chPref val="1"/>
        </dgm:presLayoutVars>
      </dgm:prSet>
      <dgm:spPr/>
    </dgm:pt>
  </dgm:ptLst>
  <dgm:cxnLst>
    <dgm:cxn modelId="{A4BD2906-32F8-4C0D-81B1-6DEC332BCE10}" srcId="{BA09ED17-D40B-430F-9CCB-F1703CB0EB21}" destId="{928B28A5-0051-4105-8BD7-2348ADF7A2F8}" srcOrd="1" destOrd="0" parTransId="{66048ABA-9135-4227-8F81-02EE841DF012}" sibTransId="{82F2E8D0-A5C7-4DB3-8459-E0ABEF4F2904}"/>
    <dgm:cxn modelId="{0934000B-67D0-4128-9E9A-2012DAA94062}" srcId="{BA09ED17-D40B-430F-9CCB-F1703CB0EB21}" destId="{8F195123-7D34-4E69-A6A4-FC5FD0ACC93E}" srcOrd="0" destOrd="0" parTransId="{1E1AF14A-BA7B-464C-8E4C-F0191C2088A1}" sibTransId="{48A0F5BB-7BDC-4399-8031-3FE420B71CCA}"/>
    <dgm:cxn modelId="{C9978320-C5C3-42F0-B5E8-9C1B1EEDE500}" type="presOf" srcId="{928B28A5-0051-4105-8BD7-2348ADF7A2F8}" destId="{3C1C3C42-2881-44F8-92C7-0CDED3B88CDF}" srcOrd="0" destOrd="0" presId="urn:microsoft.com/office/officeart/2018/5/layout/IconLeafLabelList"/>
    <dgm:cxn modelId="{48458F32-91D3-4245-82BE-50BC0914AB56}" type="presOf" srcId="{BA09ED17-D40B-430F-9CCB-F1703CB0EB21}" destId="{FF052ECE-F2F6-4819-8E46-3433D2833B67}" srcOrd="0" destOrd="0" presId="urn:microsoft.com/office/officeart/2018/5/layout/IconLeafLabelList"/>
    <dgm:cxn modelId="{E576874B-D56D-4CF5-A48B-26F0E8DE0217}" type="presOf" srcId="{8F195123-7D34-4E69-A6A4-FC5FD0ACC93E}" destId="{F2F86719-5AB5-482E-BA7B-3C9FCFF7A311}" srcOrd="0" destOrd="0" presId="urn:microsoft.com/office/officeart/2018/5/layout/IconLeafLabelList"/>
    <dgm:cxn modelId="{8E316291-EE02-4311-AF80-FBB318902431}" type="presParOf" srcId="{FF052ECE-F2F6-4819-8E46-3433D2833B67}" destId="{8457C51F-3790-4B5A-B870-DD42F2BDD416}" srcOrd="0" destOrd="0" presId="urn:microsoft.com/office/officeart/2018/5/layout/IconLeafLabelList"/>
    <dgm:cxn modelId="{0E9581EC-12E9-47E1-A495-5D7D648DA61F}" type="presParOf" srcId="{8457C51F-3790-4B5A-B870-DD42F2BDD416}" destId="{622D09A9-AB43-4EDC-95F2-50C417EC5B54}" srcOrd="0" destOrd="0" presId="urn:microsoft.com/office/officeart/2018/5/layout/IconLeafLabelList"/>
    <dgm:cxn modelId="{CA7C341D-A541-48C1-B6D0-4EA10E5C1DE0}" type="presParOf" srcId="{8457C51F-3790-4B5A-B870-DD42F2BDD416}" destId="{4C9F14A5-FC76-4706-BA6F-AC22879BB637}" srcOrd="1" destOrd="0" presId="urn:microsoft.com/office/officeart/2018/5/layout/IconLeafLabelList"/>
    <dgm:cxn modelId="{D9C8D43E-C38B-4B31-BEBF-0F9EE463E311}" type="presParOf" srcId="{8457C51F-3790-4B5A-B870-DD42F2BDD416}" destId="{E30F6183-5388-4087-99C3-7C9A47BB49C2}" srcOrd="2" destOrd="0" presId="urn:microsoft.com/office/officeart/2018/5/layout/IconLeafLabelList"/>
    <dgm:cxn modelId="{43033FD4-E671-4329-A40E-70A2FC90EFD6}" type="presParOf" srcId="{8457C51F-3790-4B5A-B870-DD42F2BDD416}" destId="{F2F86719-5AB5-482E-BA7B-3C9FCFF7A311}" srcOrd="3" destOrd="0" presId="urn:microsoft.com/office/officeart/2018/5/layout/IconLeafLabelList"/>
    <dgm:cxn modelId="{514AAD84-ADD1-41EA-B441-D084B7CF5D99}" type="presParOf" srcId="{FF052ECE-F2F6-4819-8E46-3433D2833B67}" destId="{96692611-4CDF-4B88-BFC3-B25BCE40AF53}" srcOrd="1" destOrd="0" presId="urn:microsoft.com/office/officeart/2018/5/layout/IconLeafLabelList"/>
    <dgm:cxn modelId="{8910B07F-88C1-4795-A131-023DDF63291B}" type="presParOf" srcId="{FF052ECE-F2F6-4819-8E46-3433D2833B67}" destId="{FF1826D2-9E4D-4122-A12C-9D4AE6DE5D9F}" srcOrd="2" destOrd="0" presId="urn:microsoft.com/office/officeart/2018/5/layout/IconLeafLabelList"/>
    <dgm:cxn modelId="{984F0B8F-A4EC-498E-81A5-8B67D76BA313}" type="presParOf" srcId="{FF1826D2-9E4D-4122-A12C-9D4AE6DE5D9F}" destId="{AA6E82BF-5999-442C-8177-EAAB89EB7EB7}" srcOrd="0" destOrd="0" presId="urn:microsoft.com/office/officeart/2018/5/layout/IconLeafLabelList"/>
    <dgm:cxn modelId="{90FE6E18-B205-4A48-AFA6-3F98B3036240}" type="presParOf" srcId="{FF1826D2-9E4D-4122-A12C-9D4AE6DE5D9F}" destId="{4F6539F1-940C-4564-AA3A-522BFDFABFA0}" srcOrd="1" destOrd="0" presId="urn:microsoft.com/office/officeart/2018/5/layout/IconLeafLabelList"/>
    <dgm:cxn modelId="{79086585-DA17-42C0-8153-655619BB3A9F}" type="presParOf" srcId="{FF1826D2-9E4D-4122-A12C-9D4AE6DE5D9F}" destId="{D6EEEAA7-69A3-4ABE-8A9D-E8086D7ED076}" srcOrd="2" destOrd="0" presId="urn:microsoft.com/office/officeart/2018/5/layout/IconLeafLabelList"/>
    <dgm:cxn modelId="{E3BBA009-059A-4077-AB2B-318173DCC816}" type="presParOf" srcId="{FF1826D2-9E4D-4122-A12C-9D4AE6DE5D9F}" destId="{3C1C3C42-2881-44F8-92C7-0CDED3B88CD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5BD59A-BB83-1244-A043-560952FD43B9}" type="doc">
      <dgm:prSet loTypeId="urn:microsoft.com/office/officeart/2005/8/layout/cycle4" loCatId="relationship" qsTypeId="urn:microsoft.com/office/officeart/2005/8/quickstyle/3D3" qsCatId="3D" csTypeId="urn:microsoft.com/office/officeart/2005/8/colors/colorful5" csCatId="colorful" phldr="1"/>
      <dgm:spPr/>
      <dgm:t>
        <a:bodyPr/>
        <a:lstStyle/>
        <a:p>
          <a:endParaRPr lang="en-US"/>
        </a:p>
      </dgm:t>
    </dgm:pt>
    <dgm:pt modelId="{D3AC64AB-1393-E742-9D2A-CEA696CC3668}">
      <dgm:prSet phldrT="[Text]"/>
      <dgm:spPr/>
      <dgm:t>
        <a:bodyPr/>
        <a:lstStyle/>
        <a:p>
          <a:r>
            <a:rPr lang="en-US" i="0">
              <a:latin typeface="+mn-lt"/>
              <a:ea typeface="+mn-ea"/>
              <a:cs typeface="+mn-cs"/>
            </a:rPr>
            <a:t>Generalisability</a:t>
          </a:r>
          <a:endParaRPr lang="en-US" i="0" dirty="0"/>
        </a:p>
      </dgm:t>
    </dgm:pt>
    <dgm:pt modelId="{3DCF65CA-DD14-4045-99BE-A9C0E8792809}" type="parTrans" cxnId="{C4303D41-EDA4-4547-B8C1-47AE3BB34213}">
      <dgm:prSet/>
      <dgm:spPr/>
      <dgm:t>
        <a:bodyPr/>
        <a:lstStyle/>
        <a:p>
          <a:endParaRPr lang="en-US"/>
        </a:p>
      </dgm:t>
    </dgm:pt>
    <dgm:pt modelId="{3FC7692C-C38C-6041-A513-E672DC87366A}" type="sibTrans" cxnId="{C4303D41-EDA4-4547-B8C1-47AE3BB34213}">
      <dgm:prSet/>
      <dgm:spPr/>
      <dgm:t>
        <a:bodyPr/>
        <a:lstStyle/>
        <a:p>
          <a:endParaRPr lang="en-US"/>
        </a:p>
      </dgm:t>
    </dgm:pt>
    <dgm:pt modelId="{7D9AEA14-F608-6C42-B3D7-7739FA8AF601}">
      <dgm:prSet phldrT="[Text]" custT="1"/>
      <dgm:spPr/>
      <dgm:t>
        <a:bodyPr/>
        <a:lstStyle/>
        <a:p>
          <a:r>
            <a:rPr lang="en-US" sz="1800" i="0" dirty="0">
              <a:latin typeface="+mn-lt"/>
              <a:ea typeface="+mn-ea"/>
              <a:cs typeface="+mn-cs"/>
            </a:rPr>
            <a:t>the application of research results to cases or situations beyond those examined in the study</a:t>
          </a:r>
          <a:endParaRPr lang="en-US" sz="1800" i="0" dirty="0"/>
        </a:p>
      </dgm:t>
    </dgm:pt>
    <dgm:pt modelId="{B52FE76E-E2C3-2B49-B63E-F4EA27F1B453}" type="parTrans" cxnId="{A778F83F-04E1-2945-B5F0-29A3ACD58396}">
      <dgm:prSet/>
      <dgm:spPr/>
      <dgm:t>
        <a:bodyPr/>
        <a:lstStyle/>
        <a:p>
          <a:endParaRPr lang="en-US"/>
        </a:p>
      </dgm:t>
    </dgm:pt>
    <dgm:pt modelId="{5492751A-0081-9B4B-AFBF-0E6E6C95E5BF}" type="sibTrans" cxnId="{A778F83F-04E1-2945-B5F0-29A3ACD58396}">
      <dgm:prSet/>
      <dgm:spPr/>
      <dgm:t>
        <a:bodyPr/>
        <a:lstStyle/>
        <a:p>
          <a:endParaRPr lang="en-US"/>
        </a:p>
      </dgm:t>
    </dgm:pt>
    <dgm:pt modelId="{CD6874BD-86AE-0C4F-901B-83BED17FD47D}">
      <dgm:prSet phldrT="[Text]"/>
      <dgm:spPr/>
      <dgm:t>
        <a:bodyPr/>
        <a:lstStyle/>
        <a:p>
          <a:r>
            <a:rPr lang="en-US" dirty="0"/>
            <a:t>Reliability</a:t>
          </a:r>
        </a:p>
      </dgm:t>
    </dgm:pt>
    <dgm:pt modelId="{771D5872-4232-6742-B1FF-BF13C3FACDD2}" type="parTrans" cxnId="{6E650272-5D09-6445-8F82-0892AFC48AB1}">
      <dgm:prSet/>
      <dgm:spPr/>
      <dgm:t>
        <a:bodyPr/>
        <a:lstStyle/>
        <a:p>
          <a:endParaRPr lang="en-US"/>
        </a:p>
      </dgm:t>
    </dgm:pt>
    <dgm:pt modelId="{ECDEAA2E-9485-9D4E-AEB4-E96623FC85D8}" type="sibTrans" cxnId="{6E650272-5D09-6445-8F82-0892AFC48AB1}">
      <dgm:prSet/>
      <dgm:spPr/>
      <dgm:t>
        <a:bodyPr/>
        <a:lstStyle/>
        <a:p>
          <a:endParaRPr lang="en-US"/>
        </a:p>
      </dgm:t>
    </dgm:pt>
    <dgm:pt modelId="{57D702E4-A713-EA4A-9518-6C2C1D7840B5}">
      <dgm:prSet phldrT="[Text]" custT="1"/>
      <dgm:spPr/>
      <dgm:t>
        <a:bodyPr/>
        <a:lstStyle/>
        <a:p>
          <a:r>
            <a:rPr lang="en-US" sz="1900" b="0">
              <a:latin typeface="+mn-lt"/>
              <a:ea typeface="+mn-ea"/>
              <a:cs typeface="+mn-cs"/>
            </a:rPr>
            <a:t>the degree to which an assessment tool produces stable and consistent    	results. </a:t>
          </a:r>
          <a:endParaRPr lang="en-US" sz="1900" dirty="0"/>
        </a:p>
      </dgm:t>
    </dgm:pt>
    <dgm:pt modelId="{A32A6068-7803-9042-BD38-A805B852F614}" type="parTrans" cxnId="{96B0DCDF-4E37-BB40-B57C-0FF46359B39D}">
      <dgm:prSet/>
      <dgm:spPr/>
      <dgm:t>
        <a:bodyPr/>
        <a:lstStyle/>
        <a:p>
          <a:endParaRPr lang="en-US"/>
        </a:p>
      </dgm:t>
    </dgm:pt>
    <dgm:pt modelId="{34071A67-A072-084E-8F13-8D2E146F58EE}" type="sibTrans" cxnId="{96B0DCDF-4E37-BB40-B57C-0FF46359B39D}">
      <dgm:prSet/>
      <dgm:spPr/>
      <dgm:t>
        <a:bodyPr/>
        <a:lstStyle/>
        <a:p>
          <a:endParaRPr lang="en-US"/>
        </a:p>
      </dgm:t>
    </dgm:pt>
    <dgm:pt modelId="{2A728220-DAE0-D74B-ABAD-C710F2EDB421}">
      <dgm:prSet phldrT="[Text]"/>
      <dgm:spPr/>
      <dgm:t>
        <a:bodyPr/>
        <a:lstStyle/>
        <a:p>
          <a:r>
            <a:rPr lang="en-US" dirty="0"/>
            <a:t>Validity</a:t>
          </a:r>
        </a:p>
      </dgm:t>
    </dgm:pt>
    <dgm:pt modelId="{480EF5C1-9346-4240-BED8-0B5CB92C4EED}" type="parTrans" cxnId="{006A614B-5BBF-BA44-BCD2-DA4D866BCEE0}">
      <dgm:prSet/>
      <dgm:spPr/>
      <dgm:t>
        <a:bodyPr/>
        <a:lstStyle/>
        <a:p>
          <a:endParaRPr lang="en-US"/>
        </a:p>
      </dgm:t>
    </dgm:pt>
    <dgm:pt modelId="{305EED8F-D447-FE42-A280-E2B8BA552B26}" type="sibTrans" cxnId="{006A614B-5BBF-BA44-BCD2-DA4D866BCEE0}">
      <dgm:prSet/>
      <dgm:spPr/>
      <dgm:t>
        <a:bodyPr/>
        <a:lstStyle/>
        <a:p>
          <a:endParaRPr lang="en-US"/>
        </a:p>
      </dgm:t>
    </dgm:pt>
    <dgm:pt modelId="{9D6D0024-84DE-8149-80A2-69B9A4C78700}">
      <dgm:prSet phldrT="[Text]" custT="1"/>
      <dgm:spPr/>
      <dgm:t>
        <a:bodyPr/>
        <a:lstStyle/>
        <a:p>
          <a:r>
            <a:rPr lang="en-US" sz="1900" b="0" dirty="0">
              <a:latin typeface="+mn-lt"/>
              <a:ea typeface="+mn-ea"/>
              <a:cs typeface="+mn-cs"/>
            </a:rPr>
            <a:t>the credibility or believability of the research. Are the findings genuine?  </a:t>
          </a:r>
          <a:endParaRPr lang="en-US" sz="1900" dirty="0"/>
        </a:p>
      </dgm:t>
    </dgm:pt>
    <dgm:pt modelId="{DEBF5CE1-766C-094F-8A30-FAEDFE59A021}" type="parTrans" cxnId="{9E14F559-E76A-D843-B7A4-A286638977CA}">
      <dgm:prSet/>
      <dgm:spPr/>
      <dgm:t>
        <a:bodyPr/>
        <a:lstStyle/>
        <a:p>
          <a:endParaRPr lang="en-US"/>
        </a:p>
      </dgm:t>
    </dgm:pt>
    <dgm:pt modelId="{6EAC0104-AC40-A74F-AF53-307C7B9004B4}" type="sibTrans" cxnId="{9E14F559-E76A-D843-B7A4-A286638977CA}">
      <dgm:prSet/>
      <dgm:spPr/>
      <dgm:t>
        <a:bodyPr/>
        <a:lstStyle/>
        <a:p>
          <a:endParaRPr lang="en-US"/>
        </a:p>
      </dgm:t>
    </dgm:pt>
    <dgm:pt modelId="{8D666F0E-F3C3-C54A-8870-42BC7A8250DF}">
      <dgm:prSet phldrT="[Text]"/>
      <dgm:spPr/>
      <dgm:t>
        <a:bodyPr/>
        <a:lstStyle/>
        <a:p>
          <a:r>
            <a:rPr lang="en-US" dirty="0"/>
            <a:t>Representative sample</a:t>
          </a:r>
        </a:p>
      </dgm:t>
    </dgm:pt>
    <dgm:pt modelId="{B5474616-C594-AB46-A434-8C76F04FB139}" type="parTrans" cxnId="{2BD5E9E8-B4D8-BD46-AB69-9F484938F27F}">
      <dgm:prSet/>
      <dgm:spPr/>
      <dgm:t>
        <a:bodyPr/>
        <a:lstStyle/>
        <a:p>
          <a:endParaRPr lang="en-US"/>
        </a:p>
      </dgm:t>
    </dgm:pt>
    <dgm:pt modelId="{BC0A2726-B3CF-D644-9649-7E751FED3E2A}" type="sibTrans" cxnId="{2BD5E9E8-B4D8-BD46-AB69-9F484938F27F}">
      <dgm:prSet/>
      <dgm:spPr/>
      <dgm:t>
        <a:bodyPr/>
        <a:lstStyle/>
        <a:p>
          <a:endParaRPr lang="en-US"/>
        </a:p>
      </dgm:t>
    </dgm:pt>
    <dgm:pt modelId="{FC477046-9569-7A4F-B478-21EFE4C00CDA}">
      <dgm:prSet phldrT="[Text]"/>
      <dgm:spPr/>
      <dgm:t>
        <a:bodyPr/>
        <a:lstStyle/>
        <a:p>
          <a:r>
            <a:rPr lang="en-US" dirty="0">
              <a:latin typeface="+mn-lt"/>
              <a:ea typeface="+mn-ea"/>
              <a:cs typeface="+mn-cs"/>
            </a:rPr>
            <a:t>a small quantity of something that accurately reflects the larger entity</a:t>
          </a:r>
          <a:endParaRPr lang="en-US" dirty="0"/>
        </a:p>
      </dgm:t>
    </dgm:pt>
    <dgm:pt modelId="{16B39B7A-9CEB-0642-A617-1621CF0542A4}" type="parTrans" cxnId="{FBD120E8-A8E2-974F-A307-3FA8D896AF5C}">
      <dgm:prSet/>
      <dgm:spPr/>
      <dgm:t>
        <a:bodyPr/>
        <a:lstStyle/>
        <a:p>
          <a:endParaRPr lang="en-US"/>
        </a:p>
      </dgm:t>
    </dgm:pt>
    <dgm:pt modelId="{B0EC940B-FDA6-4F41-AF9D-7F7A8C7ECF3C}" type="sibTrans" cxnId="{FBD120E8-A8E2-974F-A307-3FA8D896AF5C}">
      <dgm:prSet/>
      <dgm:spPr/>
      <dgm:t>
        <a:bodyPr/>
        <a:lstStyle/>
        <a:p>
          <a:endParaRPr lang="en-US"/>
        </a:p>
      </dgm:t>
    </dgm:pt>
    <dgm:pt modelId="{DB0E039C-4D00-A245-A198-4D198D796158}" type="pres">
      <dgm:prSet presAssocID="{515BD59A-BB83-1244-A043-560952FD43B9}" presName="cycleMatrixDiagram" presStyleCnt="0">
        <dgm:presLayoutVars>
          <dgm:chMax val="1"/>
          <dgm:dir/>
          <dgm:animLvl val="lvl"/>
          <dgm:resizeHandles val="exact"/>
        </dgm:presLayoutVars>
      </dgm:prSet>
      <dgm:spPr/>
    </dgm:pt>
    <dgm:pt modelId="{C5D02AEE-A3BF-2047-BDA1-27EB40905417}" type="pres">
      <dgm:prSet presAssocID="{515BD59A-BB83-1244-A043-560952FD43B9}" presName="children" presStyleCnt="0"/>
      <dgm:spPr/>
    </dgm:pt>
    <dgm:pt modelId="{6CA0260C-9207-834B-973E-03FCF516A9B9}" type="pres">
      <dgm:prSet presAssocID="{515BD59A-BB83-1244-A043-560952FD43B9}" presName="child1group" presStyleCnt="0"/>
      <dgm:spPr/>
    </dgm:pt>
    <dgm:pt modelId="{EB4670F1-8E16-C047-AD41-3DD9E38EF873}" type="pres">
      <dgm:prSet presAssocID="{515BD59A-BB83-1244-A043-560952FD43B9}" presName="child1" presStyleLbl="bgAcc1" presStyleIdx="0" presStyleCnt="4" custLinFactNeighborX="-2269" custLinFactNeighborY="-1347"/>
      <dgm:spPr/>
    </dgm:pt>
    <dgm:pt modelId="{EE493515-FDB3-A343-8B6D-2B9E677EF869}" type="pres">
      <dgm:prSet presAssocID="{515BD59A-BB83-1244-A043-560952FD43B9}" presName="child1Text" presStyleLbl="bgAcc1" presStyleIdx="0" presStyleCnt="4">
        <dgm:presLayoutVars>
          <dgm:bulletEnabled val="1"/>
        </dgm:presLayoutVars>
      </dgm:prSet>
      <dgm:spPr/>
    </dgm:pt>
    <dgm:pt modelId="{8D74ECF9-52A4-7146-B52F-85E0E5932F07}" type="pres">
      <dgm:prSet presAssocID="{515BD59A-BB83-1244-A043-560952FD43B9}" presName="child2group" presStyleCnt="0"/>
      <dgm:spPr/>
    </dgm:pt>
    <dgm:pt modelId="{7C65E52C-8882-D140-941C-420215C8067F}" type="pres">
      <dgm:prSet presAssocID="{515BD59A-BB83-1244-A043-560952FD43B9}" presName="child2" presStyleLbl="bgAcc1" presStyleIdx="1" presStyleCnt="4"/>
      <dgm:spPr/>
    </dgm:pt>
    <dgm:pt modelId="{51AACCE0-E695-E746-89AB-3E548B0CCC11}" type="pres">
      <dgm:prSet presAssocID="{515BD59A-BB83-1244-A043-560952FD43B9}" presName="child2Text" presStyleLbl="bgAcc1" presStyleIdx="1" presStyleCnt="4">
        <dgm:presLayoutVars>
          <dgm:bulletEnabled val="1"/>
        </dgm:presLayoutVars>
      </dgm:prSet>
      <dgm:spPr/>
    </dgm:pt>
    <dgm:pt modelId="{19CEC373-7FE5-B042-981E-2D5FC49924E1}" type="pres">
      <dgm:prSet presAssocID="{515BD59A-BB83-1244-A043-560952FD43B9}" presName="child3group" presStyleCnt="0"/>
      <dgm:spPr/>
    </dgm:pt>
    <dgm:pt modelId="{A612645D-00DF-5844-88E7-6C4F9D7360AC}" type="pres">
      <dgm:prSet presAssocID="{515BD59A-BB83-1244-A043-560952FD43B9}" presName="child3" presStyleLbl="bgAcc1" presStyleIdx="2" presStyleCnt="4" custScaleX="100674" custLinFactNeighborX="3962" custLinFactNeighborY="680"/>
      <dgm:spPr/>
    </dgm:pt>
    <dgm:pt modelId="{C76F99C3-A28A-D948-9944-D59363456F36}" type="pres">
      <dgm:prSet presAssocID="{515BD59A-BB83-1244-A043-560952FD43B9}" presName="child3Text" presStyleLbl="bgAcc1" presStyleIdx="2" presStyleCnt="4">
        <dgm:presLayoutVars>
          <dgm:bulletEnabled val="1"/>
        </dgm:presLayoutVars>
      </dgm:prSet>
      <dgm:spPr/>
    </dgm:pt>
    <dgm:pt modelId="{70049EFE-8C94-BE4C-8425-D26D75D3860C}" type="pres">
      <dgm:prSet presAssocID="{515BD59A-BB83-1244-A043-560952FD43B9}" presName="child4group" presStyleCnt="0"/>
      <dgm:spPr/>
    </dgm:pt>
    <dgm:pt modelId="{B584D4F6-7252-F54D-965C-4F7277D7C452}" type="pres">
      <dgm:prSet presAssocID="{515BD59A-BB83-1244-A043-560952FD43B9}" presName="child4" presStyleLbl="bgAcc1" presStyleIdx="3" presStyleCnt="4" custScaleX="99315"/>
      <dgm:spPr/>
    </dgm:pt>
    <dgm:pt modelId="{1815F51C-AD63-744D-A03C-46E2769809F4}" type="pres">
      <dgm:prSet presAssocID="{515BD59A-BB83-1244-A043-560952FD43B9}" presName="child4Text" presStyleLbl="bgAcc1" presStyleIdx="3" presStyleCnt="4">
        <dgm:presLayoutVars>
          <dgm:bulletEnabled val="1"/>
        </dgm:presLayoutVars>
      </dgm:prSet>
      <dgm:spPr/>
    </dgm:pt>
    <dgm:pt modelId="{AD790B39-EEB1-7D4E-8CA3-8C890EF50FE5}" type="pres">
      <dgm:prSet presAssocID="{515BD59A-BB83-1244-A043-560952FD43B9}" presName="childPlaceholder" presStyleCnt="0"/>
      <dgm:spPr/>
    </dgm:pt>
    <dgm:pt modelId="{B0D7E013-0BC9-D142-A2B4-84ACA38F5539}" type="pres">
      <dgm:prSet presAssocID="{515BD59A-BB83-1244-A043-560952FD43B9}" presName="circle" presStyleCnt="0"/>
      <dgm:spPr/>
    </dgm:pt>
    <dgm:pt modelId="{ECD5416B-9FC5-6B4D-A303-DD377DB313E4}" type="pres">
      <dgm:prSet presAssocID="{515BD59A-BB83-1244-A043-560952FD43B9}" presName="quadrant1" presStyleLbl="node1" presStyleIdx="0" presStyleCnt="4">
        <dgm:presLayoutVars>
          <dgm:chMax val="1"/>
          <dgm:bulletEnabled val="1"/>
        </dgm:presLayoutVars>
      </dgm:prSet>
      <dgm:spPr/>
    </dgm:pt>
    <dgm:pt modelId="{29905C16-0A08-D24F-9921-0A0F4D22D6B7}" type="pres">
      <dgm:prSet presAssocID="{515BD59A-BB83-1244-A043-560952FD43B9}" presName="quadrant2" presStyleLbl="node1" presStyleIdx="1" presStyleCnt="4">
        <dgm:presLayoutVars>
          <dgm:chMax val="1"/>
          <dgm:bulletEnabled val="1"/>
        </dgm:presLayoutVars>
      </dgm:prSet>
      <dgm:spPr/>
    </dgm:pt>
    <dgm:pt modelId="{CEA3217C-519C-BE47-844F-150682B5B8CC}" type="pres">
      <dgm:prSet presAssocID="{515BD59A-BB83-1244-A043-560952FD43B9}" presName="quadrant3" presStyleLbl="node1" presStyleIdx="2" presStyleCnt="4">
        <dgm:presLayoutVars>
          <dgm:chMax val="1"/>
          <dgm:bulletEnabled val="1"/>
        </dgm:presLayoutVars>
      </dgm:prSet>
      <dgm:spPr/>
    </dgm:pt>
    <dgm:pt modelId="{429981F0-21EF-D14D-ACC7-D9F682319155}" type="pres">
      <dgm:prSet presAssocID="{515BD59A-BB83-1244-A043-560952FD43B9}" presName="quadrant4" presStyleLbl="node1" presStyleIdx="3" presStyleCnt="4">
        <dgm:presLayoutVars>
          <dgm:chMax val="1"/>
          <dgm:bulletEnabled val="1"/>
        </dgm:presLayoutVars>
      </dgm:prSet>
      <dgm:spPr/>
    </dgm:pt>
    <dgm:pt modelId="{55958A7D-3670-F548-9938-6E4812A16DA8}" type="pres">
      <dgm:prSet presAssocID="{515BD59A-BB83-1244-A043-560952FD43B9}" presName="quadrantPlaceholder" presStyleCnt="0"/>
      <dgm:spPr/>
    </dgm:pt>
    <dgm:pt modelId="{76BD5B68-5FA6-4041-890F-798607832EEC}" type="pres">
      <dgm:prSet presAssocID="{515BD59A-BB83-1244-A043-560952FD43B9}" presName="center1" presStyleLbl="fgShp" presStyleIdx="0" presStyleCnt="2"/>
      <dgm:spPr/>
    </dgm:pt>
    <dgm:pt modelId="{3C6AEB85-1AD9-D946-9A87-71838825696A}" type="pres">
      <dgm:prSet presAssocID="{515BD59A-BB83-1244-A043-560952FD43B9}" presName="center2" presStyleLbl="fgShp" presStyleIdx="1" presStyleCnt="2"/>
      <dgm:spPr/>
    </dgm:pt>
  </dgm:ptLst>
  <dgm:cxnLst>
    <dgm:cxn modelId="{CAA64435-45E6-4DFA-9A55-DB5BB936D033}" type="presOf" srcId="{515BD59A-BB83-1244-A043-560952FD43B9}" destId="{DB0E039C-4D00-A245-A198-4D198D796158}" srcOrd="0" destOrd="0" presId="urn:microsoft.com/office/officeart/2005/8/layout/cycle4"/>
    <dgm:cxn modelId="{A778F83F-04E1-2945-B5F0-29A3ACD58396}" srcId="{D3AC64AB-1393-E742-9D2A-CEA696CC3668}" destId="{7D9AEA14-F608-6C42-B3D7-7739FA8AF601}" srcOrd="0" destOrd="0" parTransId="{B52FE76E-E2C3-2B49-B63E-F4EA27F1B453}" sibTransId="{5492751A-0081-9B4B-AFBF-0E6E6C95E5BF}"/>
    <dgm:cxn modelId="{C4303D41-EDA4-4547-B8C1-47AE3BB34213}" srcId="{515BD59A-BB83-1244-A043-560952FD43B9}" destId="{D3AC64AB-1393-E742-9D2A-CEA696CC3668}" srcOrd="0" destOrd="0" parTransId="{3DCF65CA-DD14-4045-99BE-A9C0E8792809}" sibTransId="{3FC7692C-C38C-6041-A513-E672DC87366A}"/>
    <dgm:cxn modelId="{FC704A42-D860-411E-A462-642D1B7F89B4}" type="presOf" srcId="{57D702E4-A713-EA4A-9518-6C2C1D7840B5}" destId="{51AACCE0-E695-E746-89AB-3E548B0CCC11}" srcOrd="1" destOrd="0" presId="urn:microsoft.com/office/officeart/2005/8/layout/cycle4"/>
    <dgm:cxn modelId="{7CA0C766-6619-40E0-BA38-61A8DFFB65BA}" type="presOf" srcId="{FC477046-9569-7A4F-B478-21EFE4C00CDA}" destId="{1815F51C-AD63-744D-A03C-46E2769809F4}" srcOrd="1" destOrd="0" presId="urn:microsoft.com/office/officeart/2005/8/layout/cycle4"/>
    <dgm:cxn modelId="{006A614B-5BBF-BA44-BCD2-DA4D866BCEE0}" srcId="{515BD59A-BB83-1244-A043-560952FD43B9}" destId="{2A728220-DAE0-D74B-ABAD-C710F2EDB421}" srcOrd="2" destOrd="0" parTransId="{480EF5C1-9346-4240-BED8-0B5CB92C4EED}" sibTransId="{305EED8F-D447-FE42-A280-E2B8BA552B26}"/>
    <dgm:cxn modelId="{E6653C4D-7B52-468F-AF23-A173935D4622}" type="presOf" srcId="{8D666F0E-F3C3-C54A-8870-42BC7A8250DF}" destId="{429981F0-21EF-D14D-ACC7-D9F682319155}" srcOrd="0" destOrd="0" presId="urn:microsoft.com/office/officeart/2005/8/layout/cycle4"/>
    <dgm:cxn modelId="{6E650272-5D09-6445-8F82-0892AFC48AB1}" srcId="{515BD59A-BB83-1244-A043-560952FD43B9}" destId="{CD6874BD-86AE-0C4F-901B-83BED17FD47D}" srcOrd="1" destOrd="0" parTransId="{771D5872-4232-6742-B1FF-BF13C3FACDD2}" sibTransId="{ECDEAA2E-9485-9D4E-AEB4-E96623FC85D8}"/>
    <dgm:cxn modelId="{40BE5C53-8B7E-495F-A5BC-B141C11F8B45}" type="presOf" srcId="{57D702E4-A713-EA4A-9518-6C2C1D7840B5}" destId="{7C65E52C-8882-D140-941C-420215C8067F}" srcOrd="0" destOrd="0" presId="urn:microsoft.com/office/officeart/2005/8/layout/cycle4"/>
    <dgm:cxn modelId="{6BBA1E56-95A0-467B-87DC-A63295B189BF}" type="presOf" srcId="{9D6D0024-84DE-8149-80A2-69B9A4C78700}" destId="{C76F99C3-A28A-D948-9944-D59363456F36}" srcOrd="1" destOrd="0" presId="urn:microsoft.com/office/officeart/2005/8/layout/cycle4"/>
    <dgm:cxn modelId="{F62FD358-C0F6-41E7-9DC3-157BF548E932}" type="presOf" srcId="{9D6D0024-84DE-8149-80A2-69B9A4C78700}" destId="{A612645D-00DF-5844-88E7-6C4F9D7360AC}" srcOrd="0" destOrd="0" presId="urn:microsoft.com/office/officeart/2005/8/layout/cycle4"/>
    <dgm:cxn modelId="{9E14F559-E76A-D843-B7A4-A286638977CA}" srcId="{2A728220-DAE0-D74B-ABAD-C710F2EDB421}" destId="{9D6D0024-84DE-8149-80A2-69B9A4C78700}" srcOrd="0" destOrd="0" parTransId="{DEBF5CE1-766C-094F-8A30-FAEDFE59A021}" sibTransId="{6EAC0104-AC40-A74F-AF53-307C7B9004B4}"/>
    <dgm:cxn modelId="{48528892-5C37-4028-83AD-EBD3B60B5685}" type="presOf" srcId="{7D9AEA14-F608-6C42-B3D7-7739FA8AF601}" destId="{EE493515-FDB3-A343-8B6D-2B9E677EF869}" srcOrd="1" destOrd="0" presId="urn:microsoft.com/office/officeart/2005/8/layout/cycle4"/>
    <dgm:cxn modelId="{A6AA1BC7-E488-403E-AC6A-8CF91FB07F3D}" type="presOf" srcId="{FC477046-9569-7A4F-B478-21EFE4C00CDA}" destId="{B584D4F6-7252-F54D-965C-4F7277D7C452}" srcOrd="0" destOrd="0" presId="urn:microsoft.com/office/officeart/2005/8/layout/cycle4"/>
    <dgm:cxn modelId="{CD68DECB-D951-4B32-900A-ED4270C450BF}" type="presOf" srcId="{2A728220-DAE0-D74B-ABAD-C710F2EDB421}" destId="{CEA3217C-519C-BE47-844F-150682B5B8CC}" srcOrd="0" destOrd="0" presId="urn:microsoft.com/office/officeart/2005/8/layout/cycle4"/>
    <dgm:cxn modelId="{603ADAD2-AFAC-4F38-A982-B8D469CB87D8}" type="presOf" srcId="{D3AC64AB-1393-E742-9D2A-CEA696CC3668}" destId="{ECD5416B-9FC5-6B4D-A303-DD377DB313E4}" srcOrd="0" destOrd="0" presId="urn:microsoft.com/office/officeart/2005/8/layout/cycle4"/>
    <dgm:cxn modelId="{E89AB3D3-ECE7-4615-9E29-86D7187648CC}" type="presOf" srcId="{7D9AEA14-F608-6C42-B3D7-7739FA8AF601}" destId="{EB4670F1-8E16-C047-AD41-3DD9E38EF873}" srcOrd="0" destOrd="0" presId="urn:microsoft.com/office/officeart/2005/8/layout/cycle4"/>
    <dgm:cxn modelId="{96B0DCDF-4E37-BB40-B57C-0FF46359B39D}" srcId="{CD6874BD-86AE-0C4F-901B-83BED17FD47D}" destId="{57D702E4-A713-EA4A-9518-6C2C1D7840B5}" srcOrd="0" destOrd="0" parTransId="{A32A6068-7803-9042-BD38-A805B852F614}" sibTransId="{34071A67-A072-084E-8F13-8D2E146F58EE}"/>
    <dgm:cxn modelId="{FBD120E8-A8E2-974F-A307-3FA8D896AF5C}" srcId="{8D666F0E-F3C3-C54A-8870-42BC7A8250DF}" destId="{FC477046-9569-7A4F-B478-21EFE4C00CDA}" srcOrd="0" destOrd="0" parTransId="{16B39B7A-9CEB-0642-A617-1621CF0542A4}" sibTransId="{B0EC940B-FDA6-4F41-AF9D-7F7A8C7ECF3C}"/>
    <dgm:cxn modelId="{2BD5E9E8-B4D8-BD46-AB69-9F484938F27F}" srcId="{515BD59A-BB83-1244-A043-560952FD43B9}" destId="{8D666F0E-F3C3-C54A-8870-42BC7A8250DF}" srcOrd="3" destOrd="0" parTransId="{B5474616-C594-AB46-A434-8C76F04FB139}" sibTransId="{BC0A2726-B3CF-D644-9649-7E751FED3E2A}"/>
    <dgm:cxn modelId="{999C50F0-17D8-4257-809F-AC9CBF1B80F0}" type="presOf" srcId="{CD6874BD-86AE-0C4F-901B-83BED17FD47D}" destId="{29905C16-0A08-D24F-9921-0A0F4D22D6B7}" srcOrd="0" destOrd="0" presId="urn:microsoft.com/office/officeart/2005/8/layout/cycle4"/>
    <dgm:cxn modelId="{C6220540-2478-4313-81D9-054CCE8504ED}" type="presParOf" srcId="{DB0E039C-4D00-A245-A198-4D198D796158}" destId="{C5D02AEE-A3BF-2047-BDA1-27EB40905417}" srcOrd="0" destOrd="0" presId="urn:microsoft.com/office/officeart/2005/8/layout/cycle4"/>
    <dgm:cxn modelId="{44034869-B88A-45FA-8D68-5817A319A609}" type="presParOf" srcId="{C5D02AEE-A3BF-2047-BDA1-27EB40905417}" destId="{6CA0260C-9207-834B-973E-03FCF516A9B9}" srcOrd="0" destOrd="0" presId="urn:microsoft.com/office/officeart/2005/8/layout/cycle4"/>
    <dgm:cxn modelId="{46DFBA6A-CAF9-4103-B7EC-D2E4F401E1F5}" type="presParOf" srcId="{6CA0260C-9207-834B-973E-03FCF516A9B9}" destId="{EB4670F1-8E16-C047-AD41-3DD9E38EF873}" srcOrd="0" destOrd="0" presId="urn:microsoft.com/office/officeart/2005/8/layout/cycle4"/>
    <dgm:cxn modelId="{3CA51B9D-D006-4054-81EC-F30B75C0D7F4}" type="presParOf" srcId="{6CA0260C-9207-834B-973E-03FCF516A9B9}" destId="{EE493515-FDB3-A343-8B6D-2B9E677EF869}" srcOrd="1" destOrd="0" presId="urn:microsoft.com/office/officeart/2005/8/layout/cycle4"/>
    <dgm:cxn modelId="{1B686981-926E-490B-9F89-AFB75B8557DA}" type="presParOf" srcId="{C5D02AEE-A3BF-2047-BDA1-27EB40905417}" destId="{8D74ECF9-52A4-7146-B52F-85E0E5932F07}" srcOrd="1" destOrd="0" presId="urn:microsoft.com/office/officeart/2005/8/layout/cycle4"/>
    <dgm:cxn modelId="{3242DADE-637A-42EF-960F-275C3259BF86}" type="presParOf" srcId="{8D74ECF9-52A4-7146-B52F-85E0E5932F07}" destId="{7C65E52C-8882-D140-941C-420215C8067F}" srcOrd="0" destOrd="0" presId="urn:microsoft.com/office/officeart/2005/8/layout/cycle4"/>
    <dgm:cxn modelId="{54784224-413F-42DF-8663-8A005C0D050C}" type="presParOf" srcId="{8D74ECF9-52A4-7146-B52F-85E0E5932F07}" destId="{51AACCE0-E695-E746-89AB-3E548B0CCC11}" srcOrd="1" destOrd="0" presId="urn:microsoft.com/office/officeart/2005/8/layout/cycle4"/>
    <dgm:cxn modelId="{F429A646-BA48-437A-A091-479A7905AEAA}" type="presParOf" srcId="{C5D02AEE-A3BF-2047-BDA1-27EB40905417}" destId="{19CEC373-7FE5-B042-981E-2D5FC49924E1}" srcOrd="2" destOrd="0" presId="urn:microsoft.com/office/officeart/2005/8/layout/cycle4"/>
    <dgm:cxn modelId="{335CBEAC-B8FF-46E9-A542-90E69E5A226C}" type="presParOf" srcId="{19CEC373-7FE5-B042-981E-2D5FC49924E1}" destId="{A612645D-00DF-5844-88E7-6C4F9D7360AC}" srcOrd="0" destOrd="0" presId="urn:microsoft.com/office/officeart/2005/8/layout/cycle4"/>
    <dgm:cxn modelId="{EA5CAEDE-BF40-46FF-8F97-0B63E0831189}" type="presParOf" srcId="{19CEC373-7FE5-B042-981E-2D5FC49924E1}" destId="{C76F99C3-A28A-D948-9944-D59363456F36}" srcOrd="1" destOrd="0" presId="urn:microsoft.com/office/officeart/2005/8/layout/cycle4"/>
    <dgm:cxn modelId="{61029F2B-3494-499F-8C97-E90E67E4B650}" type="presParOf" srcId="{C5D02AEE-A3BF-2047-BDA1-27EB40905417}" destId="{70049EFE-8C94-BE4C-8425-D26D75D3860C}" srcOrd="3" destOrd="0" presId="urn:microsoft.com/office/officeart/2005/8/layout/cycle4"/>
    <dgm:cxn modelId="{FD06C8D2-2CA9-43B6-BF59-C19051E86E5E}" type="presParOf" srcId="{70049EFE-8C94-BE4C-8425-D26D75D3860C}" destId="{B584D4F6-7252-F54D-965C-4F7277D7C452}" srcOrd="0" destOrd="0" presId="urn:microsoft.com/office/officeart/2005/8/layout/cycle4"/>
    <dgm:cxn modelId="{5D9FF875-3061-4AB8-A31D-58A0A9CC6CC2}" type="presParOf" srcId="{70049EFE-8C94-BE4C-8425-D26D75D3860C}" destId="{1815F51C-AD63-744D-A03C-46E2769809F4}" srcOrd="1" destOrd="0" presId="urn:microsoft.com/office/officeart/2005/8/layout/cycle4"/>
    <dgm:cxn modelId="{5C2DB05D-FD78-42AC-BB9C-D8C5A0E308BA}" type="presParOf" srcId="{C5D02AEE-A3BF-2047-BDA1-27EB40905417}" destId="{AD790B39-EEB1-7D4E-8CA3-8C890EF50FE5}" srcOrd="4" destOrd="0" presId="urn:microsoft.com/office/officeart/2005/8/layout/cycle4"/>
    <dgm:cxn modelId="{C5B925F7-8A65-4BFC-AFC1-C3DA017EC663}" type="presParOf" srcId="{DB0E039C-4D00-A245-A198-4D198D796158}" destId="{B0D7E013-0BC9-D142-A2B4-84ACA38F5539}" srcOrd="1" destOrd="0" presId="urn:microsoft.com/office/officeart/2005/8/layout/cycle4"/>
    <dgm:cxn modelId="{8CB24570-53A0-4441-A52D-527DD07BB988}" type="presParOf" srcId="{B0D7E013-0BC9-D142-A2B4-84ACA38F5539}" destId="{ECD5416B-9FC5-6B4D-A303-DD377DB313E4}" srcOrd="0" destOrd="0" presId="urn:microsoft.com/office/officeart/2005/8/layout/cycle4"/>
    <dgm:cxn modelId="{CB9E7A24-68A8-4FF0-B5CD-5544A3A4FF14}" type="presParOf" srcId="{B0D7E013-0BC9-D142-A2B4-84ACA38F5539}" destId="{29905C16-0A08-D24F-9921-0A0F4D22D6B7}" srcOrd="1" destOrd="0" presId="urn:microsoft.com/office/officeart/2005/8/layout/cycle4"/>
    <dgm:cxn modelId="{DDBAF108-2180-4AD3-961B-99B0E71C39FC}" type="presParOf" srcId="{B0D7E013-0BC9-D142-A2B4-84ACA38F5539}" destId="{CEA3217C-519C-BE47-844F-150682B5B8CC}" srcOrd="2" destOrd="0" presId="urn:microsoft.com/office/officeart/2005/8/layout/cycle4"/>
    <dgm:cxn modelId="{ED072C70-7507-4848-BB41-01443E5B2F68}" type="presParOf" srcId="{B0D7E013-0BC9-D142-A2B4-84ACA38F5539}" destId="{429981F0-21EF-D14D-ACC7-D9F682319155}" srcOrd="3" destOrd="0" presId="urn:microsoft.com/office/officeart/2005/8/layout/cycle4"/>
    <dgm:cxn modelId="{42B9FE4D-C493-435D-B020-6AE5F3401062}" type="presParOf" srcId="{B0D7E013-0BC9-D142-A2B4-84ACA38F5539}" destId="{55958A7D-3670-F548-9938-6E4812A16DA8}" srcOrd="4" destOrd="0" presId="urn:microsoft.com/office/officeart/2005/8/layout/cycle4"/>
    <dgm:cxn modelId="{9F18ED32-9152-4BFE-A30A-E17BFFC2AB99}" type="presParOf" srcId="{DB0E039C-4D00-A245-A198-4D198D796158}" destId="{76BD5B68-5FA6-4041-890F-798607832EEC}" srcOrd="2" destOrd="0" presId="urn:microsoft.com/office/officeart/2005/8/layout/cycle4"/>
    <dgm:cxn modelId="{100C86FD-1E0B-4DEC-A1F6-4E5DDB21CBBF}" type="presParOf" srcId="{DB0E039C-4D00-A245-A198-4D198D796158}" destId="{3C6AEB85-1AD9-D946-9A87-71838825696A}"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68856F-F032-4854-80E0-0C9CAEFA7B0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4137B16-FFCD-4560-8B3A-80E948B4951D}">
      <dgm:prSet/>
      <dgm:spPr>
        <a:solidFill>
          <a:schemeClr val="accent5"/>
        </a:solidFill>
      </dgm:spPr>
      <dgm:t>
        <a:bodyPr/>
        <a:lstStyle/>
        <a:p>
          <a:r>
            <a:rPr lang="en-GB" b="0" i="0" dirty="0"/>
            <a:t>Things to consider:</a:t>
          </a:r>
          <a:endParaRPr lang="en-US" dirty="0"/>
        </a:p>
      </dgm:t>
    </dgm:pt>
    <dgm:pt modelId="{2E827E48-7B5D-4457-8526-A1237BB0F823}" type="parTrans" cxnId="{53D13AEC-3A75-4F14-91F7-BFBA3A0D05D4}">
      <dgm:prSet/>
      <dgm:spPr/>
      <dgm:t>
        <a:bodyPr/>
        <a:lstStyle/>
        <a:p>
          <a:endParaRPr lang="en-US"/>
        </a:p>
      </dgm:t>
    </dgm:pt>
    <dgm:pt modelId="{1202E9D5-26F8-4DC8-8917-91AD4BEC126D}" type="sibTrans" cxnId="{53D13AEC-3A75-4F14-91F7-BFBA3A0D05D4}">
      <dgm:prSet/>
      <dgm:spPr/>
      <dgm:t>
        <a:bodyPr/>
        <a:lstStyle/>
        <a:p>
          <a:endParaRPr lang="en-US"/>
        </a:p>
      </dgm:t>
    </dgm:pt>
    <dgm:pt modelId="{3F04F240-1EEF-4D4A-9D42-2DBF9B361921}">
      <dgm:prSet/>
      <dgm:spPr/>
      <dgm:t>
        <a:bodyPr/>
        <a:lstStyle/>
        <a:p>
          <a:r>
            <a:rPr lang="en-GB" b="1" i="0" dirty="0"/>
            <a:t>Budget: </a:t>
          </a:r>
          <a:r>
            <a:rPr lang="en-GB" b="0" i="0" dirty="0"/>
            <a:t>do you need to travel?</a:t>
          </a:r>
          <a:endParaRPr lang="en-US" dirty="0"/>
        </a:p>
      </dgm:t>
    </dgm:pt>
    <dgm:pt modelId="{E09A975F-D72B-4FAD-B816-E28E549B6038}" type="parTrans" cxnId="{216B3695-9093-4C49-AD92-966A76581EDE}">
      <dgm:prSet/>
      <dgm:spPr/>
      <dgm:t>
        <a:bodyPr/>
        <a:lstStyle/>
        <a:p>
          <a:endParaRPr lang="en-US"/>
        </a:p>
      </dgm:t>
    </dgm:pt>
    <dgm:pt modelId="{E0158958-6AC1-44CF-9191-2B2D23B38BD4}" type="sibTrans" cxnId="{216B3695-9093-4C49-AD92-966A76581EDE}">
      <dgm:prSet/>
      <dgm:spPr/>
      <dgm:t>
        <a:bodyPr/>
        <a:lstStyle/>
        <a:p>
          <a:endParaRPr lang="en-US"/>
        </a:p>
      </dgm:t>
    </dgm:pt>
    <dgm:pt modelId="{08597E15-F6FF-4016-9666-E601CD31ADCB}">
      <dgm:prSet/>
      <dgm:spPr/>
      <dgm:t>
        <a:bodyPr/>
        <a:lstStyle/>
        <a:p>
          <a:r>
            <a:rPr lang="en-GB" b="1" i="0" dirty="0"/>
            <a:t>Participant access:</a:t>
          </a:r>
          <a:r>
            <a:rPr lang="en-GB" b="0" i="0" dirty="0"/>
            <a:t> can you ask anyone you would like to take part?</a:t>
          </a:r>
          <a:endParaRPr lang="en-US" dirty="0"/>
        </a:p>
      </dgm:t>
    </dgm:pt>
    <dgm:pt modelId="{BD8E0352-A0D0-4F79-A8FB-CFCBF2D2084C}" type="parTrans" cxnId="{4CF6BD3A-9B75-438E-92AE-2AA63082D2CD}">
      <dgm:prSet/>
      <dgm:spPr/>
      <dgm:t>
        <a:bodyPr/>
        <a:lstStyle/>
        <a:p>
          <a:endParaRPr lang="en-US"/>
        </a:p>
      </dgm:t>
    </dgm:pt>
    <dgm:pt modelId="{331623DB-075B-4627-BF87-ACFF247683A9}" type="sibTrans" cxnId="{4CF6BD3A-9B75-438E-92AE-2AA63082D2CD}">
      <dgm:prSet/>
      <dgm:spPr/>
      <dgm:t>
        <a:bodyPr/>
        <a:lstStyle/>
        <a:p>
          <a:endParaRPr lang="en-US"/>
        </a:p>
      </dgm:t>
    </dgm:pt>
    <dgm:pt modelId="{DEE14214-9D35-4AFC-859F-344318B90018}">
      <dgm:prSet/>
      <dgm:spPr/>
      <dgm:t>
        <a:bodyPr/>
        <a:lstStyle/>
        <a:p>
          <a:r>
            <a:rPr lang="en-GB" b="1" i="0" dirty="0"/>
            <a:t>Quality:</a:t>
          </a:r>
          <a:r>
            <a:rPr lang="en-GB" b="0" i="0" dirty="0"/>
            <a:t> can you build the same kinds of relationships over the internet or phone as you can in person? will this affect the quality of the responses? </a:t>
          </a:r>
          <a:endParaRPr lang="en-US" dirty="0"/>
        </a:p>
      </dgm:t>
    </dgm:pt>
    <dgm:pt modelId="{4D190283-5FC3-4270-ADB9-E8A1D170A54B}" type="parTrans" cxnId="{0BA35507-41E0-41A3-961C-FBA32CE851DA}">
      <dgm:prSet/>
      <dgm:spPr/>
      <dgm:t>
        <a:bodyPr/>
        <a:lstStyle/>
        <a:p>
          <a:endParaRPr lang="en-US"/>
        </a:p>
      </dgm:t>
    </dgm:pt>
    <dgm:pt modelId="{3CE1D7E1-E8EA-44B5-9955-D8B3FABF62B4}" type="sibTrans" cxnId="{0BA35507-41E0-41A3-961C-FBA32CE851DA}">
      <dgm:prSet/>
      <dgm:spPr/>
      <dgm:t>
        <a:bodyPr/>
        <a:lstStyle/>
        <a:p>
          <a:endParaRPr lang="en-US"/>
        </a:p>
      </dgm:t>
    </dgm:pt>
    <dgm:pt modelId="{870CFF56-6150-4192-9DC8-52E3E57E0BFC}">
      <dgm:prSet/>
      <dgm:spPr/>
      <dgm:t>
        <a:bodyPr/>
        <a:lstStyle/>
        <a:p>
          <a:endParaRPr lang="en-US" dirty="0"/>
        </a:p>
      </dgm:t>
    </dgm:pt>
    <dgm:pt modelId="{F55766DF-C78B-4BBA-81EA-05CAF0D6DE17}" type="parTrans" cxnId="{EEBC2682-3387-49AA-9A35-B325B071A2F9}">
      <dgm:prSet/>
      <dgm:spPr/>
      <dgm:t>
        <a:bodyPr/>
        <a:lstStyle/>
        <a:p>
          <a:endParaRPr lang="en-GB"/>
        </a:p>
      </dgm:t>
    </dgm:pt>
    <dgm:pt modelId="{1FCC9A08-21B4-4012-9A71-6786C59F86F9}" type="sibTrans" cxnId="{EEBC2682-3387-49AA-9A35-B325B071A2F9}">
      <dgm:prSet/>
      <dgm:spPr/>
      <dgm:t>
        <a:bodyPr/>
        <a:lstStyle/>
        <a:p>
          <a:endParaRPr lang="en-GB"/>
        </a:p>
      </dgm:t>
    </dgm:pt>
    <dgm:pt modelId="{1FC0F589-CD3A-436A-AA01-1BC923953DDE}" type="pres">
      <dgm:prSet presAssocID="{8468856F-F032-4854-80E0-0C9CAEFA7B0A}" presName="linear" presStyleCnt="0">
        <dgm:presLayoutVars>
          <dgm:animLvl val="lvl"/>
          <dgm:resizeHandles val="exact"/>
        </dgm:presLayoutVars>
      </dgm:prSet>
      <dgm:spPr/>
    </dgm:pt>
    <dgm:pt modelId="{63FFD259-97CD-45CB-A9C6-BAB1D226FD1C}" type="pres">
      <dgm:prSet presAssocID="{F4137B16-FFCD-4560-8B3A-80E948B4951D}" presName="parentText" presStyleLbl="node1" presStyleIdx="0" presStyleCnt="1">
        <dgm:presLayoutVars>
          <dgm:chMax val="0"/>
          <dgm:bulletEnabled val="1"/>
        </dgm:presLayoutVars>
      </dgm:prSet>
      <dgm:spPr/>
    </dgm:pt>
    <dgm:pt modelId="{5A961BCD-B7CE-426E-8695-C3F025D8866F}" type="pres">
      <dgm:prSet presAssocID="{F4137B16-FFCD-4560-8B3A-80E948B4951D}" presName="childText" presStyleLbl="revTx" presStyleIdx="0" presStyleCnt="1" custScaleY="83987">
        <dgm:presLayoutVars>
          <dgm:bulletEnabled val="1"/>
        </dgm:presLayoutVars>
      </dgm:prSet>
      <dgm:spPr/>
    </dgm:pt>
  </dgm:ptLst>
  <dgm:cxnLst>
    <dgm:cxn modelId="{0BA35507-41E0-41A3-961C-FBA32CE851DA}" srcId="{F4137B16-FFCD-4560-8B3A-80E948B4951D}" destId="{DEE14214-9D35-4AFC-859F-344318B90018}" srcOrd="3" destOrd="0" parTransId="{4D190283-5FC3-4270-ADB9-E8A1D170A54B}" sibTransId="{3CE1D7E1-E8EA-44B5-9955-D8B3FABF62B4}"/>
    <dgm:cxn modelId="{27B68B13-FA01-417D-B2F0-A32BDBC9521D}" type="presOf" srcId="{DEE14214-9D35-4AFC-859F-344318B90018}" destId="{5A961BCD-B7CE-426E-8695-C3F025D8866F}" srcOrd="0" destOrd="3" presId="urn:microsoft.com/office/officeart/2005/8/layout/vList2"/>
    <dgm:cxn modelId="{B5642B38-C36D-4650-9A14-F0C13B4F3D1A}" type="presOf" srcId="{8468856F-F032-4854-80E0-0C9CAEFA7B0A}" destId="{1FC0F589-CD3A-436A-AA01-1BC923953DDE}" srcOrd="0" destOrd="0" presId="urn:microsoft.com/office/officeart/2005/8/layout/vList2"/>
    <dgm:cxn modelId="{4CF6BD3A-9B75-438E-92AE-2AA63082D2CD}" srcId="{F4137B16-FFCD-4560-8B3A-80E948B4951D}" destId="{08597E15-F6FF-4016-9666-E601CD31ADCB}" srcOrd="2" destOrd="0" parTransId="{BD8E0352-A0D0-4F79-A8FB-CFCBF2D2084C}" sibTransId="{331623DB-075B-4627-BF87-ACFF247683A9}"/>
    <dgm:cxn modelId="{B405ED43-C259-4A41-A60C-4F6681BE1D20}" type="presOf" srcId="{3F04F240-1EEF-4D4A-9D42-2DBF9B361921}" destId="{5A961BCD-B7CE-426E-8695-C3F025D8866F}" srcOrd="0" destOrd="1" presId="urn:microsoft.com/office/officeart/2005/8/layout/vList2"/>
    <dgm:cxn modelId="{EEBC2682-3387-49AA-9A35-B325B071A2F9}" srcId="{F4137B16-FFCD-4560-8B3A-80E948B4951D}" destId="{870CFF56-6150-4192-9DC8-52E3E57E0BFC}" srcOrd="0" destOrd="0" parTransId="{F55766DF-C78B-4BBA-81EA-05CAF0D6DE17}" sibTransId="{1FCC9A08-21B4-4012-9A71-6786C59F86F9}"/>
    <dgm:cxn modelId="{CEB88D8F-694D-45F7-A62B-234F9182BE02}" type="presOf" srcId="{F4137B16-FFCD-4560-8B3A-80E948B4951D}" destId="{63FFD259-97CD-45CB-A9C6-BAB1D226FD1C}" srcOrd="0" destOrd="0" presId="urn:microsoft.com/office/officeart/2005/8/layout/vList2"/>
    <dgm:cxn modelId="{216B3695-9093-4C49-AD92-966A76581EDE}" srcId="{F4137B16-FFCD-4560-8B3A-80E948B4951D}" destId="{3F04F240-1EEF-4D4A-9D42-2DBF9B361921}" srcOrd="1" destOrd="0" parTransId="{E09A975F-D72B-4FAD-B816-E28E549B6038}" sibTransId="{E0158958-6AC1-44CF-9191-2B2D23B38BD4}"/>
    <dgm:cxn modelId="{855246CF-19DF-4E55-8088-55E2D6950D16}" type="presOf" srcId="{08597E15-F6FF-4016-9666-E601CD31ADCB}" destId="{5A961BCD-B7CE-426E-8695-C3F025D8866F}" srcOrd="0" destOrd="2" presId="urn:microsoft.com/office/officeart/2005/8/layout/vList2"/>
    <dgm:cxn modelId="{53D13AEC-3A75-4F14-91F7-BFBA3A0D05D4}" srcId="{8468856F-F032-4854-80E0-0C9CAEFA7B0A}" destId="{F4137B16-FFCD-4560-8B3A-80E948B4951D}" srcOrd="0" destOrd="0" parTransId="{2E827E48-7B5D-4457-8526-A1237BB0F823}" sibTransId="{1202E9D5-26F8-4DC8-8917-91AD4BEC126D}"/>
    <dgm:cxn modelId="{A2A66EFC-0C5F-49A5-AD9D-3440DEB79F56}" type="presOf" srcId="{870CFF56-6150-4192-9DC8-52E3E57E0BFC}" destId="{5A961BCD-B7CE-426E-8695-C3F025D8866F}" srcOrd="0" destOrd="0" presId="urn:microsoft.com/office/officeart/2005/8/layout/vList2"/>
    <dgm:cxn modelId="{F3CD411A-9ACF-4033-90FF-96E1FEA05D87}" type="presParOf" srcId="{1FC0F589-CD3A-436A-AA01-1BC923953DDE}" destId="{63FFD259-97CD-45CB-A9C6-BAB1D226FD1C}" srcOrd="0" destOrd="0" presId="urn:microsoft.com/office/officeart/2005/8/layout/vList2"/>
    <dgm:cxn modelId="{9570BE80-468C-4F77-ACAA-D79F49DF971E}" type="presParOf" srcId="{1FC0F589-CD3A-436A-AA01-1BC923953DDE}" destId="{5A961BCD-B7CE-426E-8695-C3F025D8866F}"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5525C6-7230-4A4C-84C3-E46E8D0A0780}" type="doc">
      <dgm:prSet loTypeId="urn:microsoft.com/office/officeart/2018/5/layout/IconLeafLabelList" loCatId="icon" qsTypeId="urn:microsoft.com/office/officeart/2005/8/quickstyle/simple1" qsCatId="simple" csTypeId="urn:microsoft.com/office/officeart/2005/8/colors/colorful4" csCatId="colorful" phldr="1"/>
      <dgm:spPr/>
      <dgm:t>
        <a:bodyPr/>
        <a:lstStyle/>
        <a:p>
          <a:endParaRPr lang="en-US"/>
        </a:p>
      </dgm:t>
    </dgm:pt>
    <dgm:pt modelId="{52EE42BE-9268-491E-B2E8-C0ECD8B479AB}">
      <dgm:prSet/>
      <dgm:spPr/>
      <dgm:t>
        <a:bodyPr/>
        <a:lstStyle/>
        <a:p>
          <a:pPr>
            <a:lnSpc>
              <a:spcPct val="100000"/>
            </a:lnSpc>
            <a:defRPr cap="all"/>
          </a:pPr>
          <a:r>
            <a:rPr lang="en-GB" cap="none" dirty="0"/>
            <a:t>A</a:t>
          </a:r>
          <a:r>
            <a:rPr lang="en-GB" b="1" cap="none" dirty="0"/>
            <a:t> group interview</a:t>
          </a:r>
          <a:r>
            <a:rPr lang="en-GB" cap="none" dirty="0"/>
            <a:t> is a form of qualitative research in which a group of participants are asked about their perceptions, opinions and attitudes towards, for example, a lesson/lecture, their learning, a teaching strategy.</a:t>
          </a:r>
          <a:endParaRPr lang="en-US" cap="none" dirty="0"/>
        </a:p>
      </dgm:t>
    </dgm:pt>
    <dgm:pt modelId="{FEF516ED-788E-4AF0-8F00-0539057A3CD0}" type="parTrans" cxnId="{90932421-0AE1-4359-91FB-6066967C2E0F}">
      <dgm:prSet/>
      <dgm:spPr/>
      <dgm:t>
        <a:bodyPr/>
        <a:lstStyle/>
        <a:p>
          <a:endParaRPr lang="en-US"/>
        </a:p>
      </dgm:t>
    </dgm:pt>
    <dgm:pt modelId="{4DE56D78-A5D9-40BC-80E7-D2E2F6C75751}" type="sibTrans" cxnId="{90932421-0AE1-4359-91FB-6066967C2E0F}">
      <dgm:prSet/>
      <dgm:spPr/>
      <dgm:t>
        <a:bodyPr/>
        <a:lstStyle/>
        <a:p>
          <a:endParaRPr lang="en-US"/>
        </a:p>
      </dgm:t>
    </dgm:pt>
    <dgm:pt modelId="{69309C8B-4C68-4171-9725-E8E075ADBF2D}">
      <dgm:prSet custT="1"/>
      <dgm:spPr/>
      <dgm:t>
        <a:bodyPr/>
        <a:lstStyle/>
        <a:p>
          <a:pPr>
            <a:lnSpc>
              <a:spcPct val="100000"/>
            </a:lnSpc>
            <a:defRPr cap="all"/>
          </a:pPr>
          <a:r>
            <a:rPr lang="en-GB" sz="1400" cap="none" dirty="0"/>
            <a:t>Questions are asked in an interactive group setting where participants are free to talk with other group members</a:t>
          </a:r>
          <a:r>
            <a:rPr lang="en-GB" sz="1100" cap="none" dirty="0"/>
            <a:t>.</a:t>
          </a:r>
          <a:endParaRPr lang="en-US" sz="1100" cap="none" dirty="0"/>
        </a:p>
      </dgm:t>
    </dgm:pt>
    <dgm:pt modelId="{08128BFB-6564-493A-914D-B0A65598AC29}" type="parTrans" cxnId="{5F69A115-B09B-41EE-AB03-81A936F37B37}">
      <dgm:prSet/>
      <dgm:spPr/>
      <dgm:t>
        <a:bodyPr/>
        <a:lstStyle/>
        <a:p>
          <a:endParaRPr lang="en-US"/>
        </a:p>
      </dgm:t>
    </dgm:pt>
    <dgm:pt modelId="{C3834981-5681-408D-8E92-9BC4EA022B49}" type="sibTrans" cxnId="{5F69A115-B09B-41EE-AB03-81A936F37B37}">
      <dgm:prSet/>
      <dgm:spPr/>
      <dgm:t>
        <a:bodyPr/>
        <a:lstStyle/>
        <a:p>
          <a:endParaRPr lang="en-US"/>
        </a:p>
      </dgm:t>
    </dgm:pt>
    <dgm:pt modelId="{094CEA3E-0C70-4C38-B3FA-2BA94F7D21FD}">
      <dgm:prSet custT="1"/>
      <dgm:spPr/>
      <dgm:t>
        <a:bodyPr/>
        <a:lstStyle/>
        <a:p>
          <a:pPr>
            <a:lnSpc>
              <a:spcPct val="100000"/>
            </a:lnSpc>
            <a:defRPr cap="all"/>
          </a:pPr>
          <a:r>
            <a:rPr lang="en-GB" sz="1400" cap="none" dirty="0"/>
            <a:t>The interview is conducted in an informal and natural way where participants are free to give views</a:t>
          </a:r>
          <a:r>
            <a:rPr lang="en-GB" sz="1100" dirty="0"/>
            <a:t>.</a:t>
          </a:r>
          <a:endParaRPr lang="en-US" sz="1100" dirty="0"/>
        </a:p>
      </dgm:t>
    </dgm:pt>
    <dgm:pt modelId="{90C8E20B-A3DC-4569-B92C-C449DE0BAC20}" type="parTrans" cxnId="{CC2FEDB0-BC9F-42D4-903D-A58098148CFC}">
      <dgm:prSet/>
      <dgm:spPr/>
      <dgm:t>
        <a:bodyPr/>
        <a:lstStyle/>
        <a:p>
          <a:endParaRPr lang="en-US"/>
        </a:p>
      </dgm:t>
    </dgm:pt>
    <dgm:pt modelId="{9AA6246F-0095-460F-AB44-48B8AED9D6C5}" type="sibTrans" cxnId="{CC2FEDB0-BC9F-42D4-903D-A58098148CFC}">
      <dgm:prSet/>
      <dgm:spPr/>
      <dgm:t>
        <a:bodyPr/>
        <a:lstStyle/>
        <a:p>
          <a:endParaRPr lang="en-US"/>
        </a:p>
      </dgm:t>
    </dgm:pt>
    <dgm:pt modelId="{B16A965B-9DE1-4483-A3A0-407F50A9FA60}" type="pres">
      <dgm:prSet presAssocID="{BC5525C6-7230-4A4C-84C3-E46E8D0A0780}" presName="root" presStyleCnt="0">
        <dgm:presLayoutVars>
          <dgm:dir/>
          <dgm:resizeHandles val="exact"/>
        </dgm:presLayoutVars>
      </dgm:prSet>
      <dgm:spPr/>
    </dgm:pt>
    <dgm:pt modelId="{6573F095-15F9-4F6B-95F6-9DA6A6C7032E}" type="pres">
      <dgm:prSet presAssocID="{52EE42BE-9268-491E-B2E8-C0ECD8B479AB}" presName="compNode" presStyleCnt="0"/>
      <dgm:spPr/>
    </dgm:pt>
    <dgm:pt modelId="{85C05D95-3759-43D3-845E-84E422E2861A}" type="pres">
      <dgm:prSet presAssocID="{52EE42BE-9268-491E-B2E8-C0ECD8B479AB}" presName="iconBgRect" presStyleLbl="bgShp" presStyleIdx="0" presStyleCnt="3"/>
      <dgm:spPr>
        <a:prstGeom prst="round2DiagRect">
          <a:avLst>
            <a:gd name="adj1" fmla="val 29727"/>
            <a:gd name="adj2" fmla="val 0"/>
          </a:avLst>
        </a:prstGeom>
      </dgm:spPr>
    </dgm:pt>
    <dgm:pt modelId="{4E1BFD90-4A13-421B-BA53-0B68161F82DF}" type="pres">
      <dgm:prSet presAssocID="{52EE42BE-9268-491E-B2E8-C0ECD8B479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4CE2B4DB-F4D9-4739-917B-5AD6C7307222}" type="pres">
      <dgm:prSet presAssocID="{52EE42BE-9268-491E-B2E8-C0ECD8B479AB}" presName="spaceRect" presStyleCnt="0"/>
      <dgm:spPr/>
    </dgm:pt>
    <dgm:pt modelId="{363078A1-0D5F-4462-B32E-4C99EA9BC3EB}" type="pres">
      <dgm:prSet presAssocID="{52EE42BE-9268-491E-B2E8-C0ECD8B479AB}" presName="textRect" presStyleLbl="revTx" presStyleIdx="0" presStyleCnt="3">
        <dgm:presLayoutVars>
          <dgm:chMax val="1"/>
          <dgm:chPref val="1"/>
        </dgm:presLayoutVars>
      </dgm:prSet>
      <dgm:spPr/>
    </dgm:pt>
    <dgm:pt modelId="{FC7AD9E4-E7DD-4123-8828-77B4D39D5019}" type="pres">
      <dgm:prSet presAssocID="{4DE56D78-A5D9-40BC-80E7-D2E2F6C75751}" presName="sibTrans" presStyleCnt="0"/>
      <dgm:spPr/>
    </dgm:pt>
    <dgm:pt modelId="{EF8AE5F2-6DE8-4B7D-8A7D-05D0DFEBFDB8}" type="pres">
      <dgm:prSet presAssocID="{69309C8B-4C68-4171-9725-E8E075ADBF2D}" presName="compNode" presStyleCnt="0"/>
      <dgm:spPr/>
    </dgm:pt>
    <dgm:pt modelId="{544B590B-3622-4BF2-869E-69CD69C85FAD}" type="pres">
      <dgm:prSet presAssocID="{69309C8B-4C68-4171-9725-E8E075ADBF2D}" presName="iconBgRect" presStyleLbl="bgShp" presStyleIdx="1" presStyleCnt="3"/>
      <dgm:spPr>
        <a:prstGeom prst="round2DiagRect">
          <a:avLst>
            <a:gd name="adj1" fmla="val 29727"/>
            <a:gd name="adj2" fmla="val 0"/>
          </a:avLst>
        </a:prstGeom>
      </dgm:spPr>
    </dgm:pt>
    <dgm:pt modelId="{C98D1687-A3E0-4536-B1C2-166E1E50BE34}" type="pres">
      <dgm:prSet presAssocID="{69309C8B-4C68-4171-9725-E8E075ADBF2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2FC103F8-8E67-4CE4-BF9B-0AFFE1AB3B9D}" type="pres">
      <dgm:prSet presAssocID="{69309C8B-4C68-4171-9725-E8E075ADBF2D}" presName="spaceRect" presStyleCnt="0"/>
      <dgm:spPr/>
    </dgm:pt>
    <dgm:pt modelId="{9F5521FA-E06A-4DCA-A3C8-FB820BE5D90F}" type="pres">
      <dgm:prSet presAssocID="{69309C8B-4C68-4171-9725-E8E075ADBF2D}" presName="textRect" presStyleLbl="revTx" presStyleIdx="1" presStyleCnt="3">
        <dgm:presLayoutVars>
          <dgm:chMax val="1"/>
          <dgm:chPref val="1"/>
        </dgm:presLayoutVars>
      </dgm:prSet>
      <dgm:spPr/>
    </dgm:pt>
    <dgm:pt modelId="{56C66D1B-B810-41D2-A9A1-FA9A9EAA5BDF}" type="pres">
      <dgm:prSet presAssocID="{C3834981-5681-408D-8E92-9BC4EA022B49}" presName="sibTrans" presStyleCnt="0"/>
      <dgm:spPr/>
    </dgm:pt>
    <dgm:pt modelId="{C4104613-3BEF-4566-873A-F6E226751162}" type="pres">
      <dgm:prSet presAssocID="{094CEA3E-0C70-4C38-B3FA-2BA94F7D21FD}" presName="compNode" presStyleCnt="0"/>
      <dgm:spPr/>
    </dgm:pt>
    <dgm:pt modelId="{B9103CD2-FB32-4F12-9CDB-F041CA9BA364}" type="pres">
      <dgm:prSet presAssocID="{094CEA3E-0C70-4C38-B3FA-2BA94F7D21FD}" presName="iconBgRect" presStyleLbl="bgShp" presStyleIdx="2" presStyleCnt="3"/>
      <dgm:spPr>
        <a:prstGeom prst="round2DiagRect">
          <a:avLst>
            <a:gd name="adj1" fmla="val 29727"/>
            <a:gd name="adj2" fmla="val 0"/>
          </a:avLst>
        </a:prstGeom>
      </dgm:spPr>
    </dgm:pt>
    <dgm:pt modelId="{ECC81F7E-9A32-4F3B-B119-A96693F276CD}" type="pres">
      <dgm:prSet presAssocID="{094CEA3E-0C70-4C38-B3FA-2BA94F7D21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Bubble"/>
        </a:ext>
      </dgm:extLst>
    </dgm:pt>
    <dgm:pt modelId="{4C782312-95B7-4643-8047-8F0E952A1421}" type="pres">
      <dgm:prSet presAssocID="{094CEA3E-0C70-4C38-B3FA-2BA94F7D21FD}" presName="spaceRect" presStyleCnt="0"/>
      <dgm:spPr/>
    </dgm:pt>
    <dgm:pt modelId="{BBE629B1-A2E1-4B19-9A59-687AAF07247B}" type="pres">
      <dgm:prSet presAssocID="{094CEA3E-0C70-4C38-B3FA-2BA94F7D21FD}" presName="textRect" presStyleLbl="revTx" presStyleIdx="2" presStyleCnt="3">
        <dgm:presLayoutVars>
          <dgm:chMax val="1"/>
          <dgm:chPref val="1"/>
        </dgm:presLayoutVars>
      </dgm:prSet>
      <dgm:spPr/>
    </dgm:pt>
  </dgm:ptLst>
  <dgm:cxnLst>
    <dgm:cxn modelId="{5F69A115-B09B-41EE-AB03-81A936F37B37}" srcId="{BC5525C6-7230-4A4C-84C3-E46E8D0A0780}" destId="{69309C8B-4C68-4171-9725-E8E075ADBF2D}" srcOrd="1" destOrd="0" parTransId="{08128BFB-6564-493A-914D-B0A65598AC29}" sibTransId="{C3834981-5681-408D-8E92-9BC4EA022B49}"/>
    <dgm:cxn modelId="{90932421-0AE1-4359-91FB-6066967C2E0F}" srcId="{BC5525C6-7230-4A4C-84C3-E46E8D0A0780}" destId="{52EE42BE-9268-491E-B2E8-C0ECD8B479AB}" srcOrd="0" destOrd="0" parTransId="{FEF516ED-788E-4AF0-8F00-0539057A3CD0}" sibTransId="{4DE56D78-A5D9-40BC-80E7-D2E2F6C75751}"/>
    <dgm:cxn modelId="{C0419B9A-A8BB-4382-8648-5E8AF41A60E3}" type="presOf" srcId="{52EE42BE-9268-491E-B2E8-C0ECD8B479AB}" destId="{363078A1-0D5F-4462-B32E-4C99EA9BC3EB}" srcOrd="0" destOrd="0" presId="urn:microsoft.com/office/officeart/2018/5/layout/IconLeafLabelList"/>
    <dgm:cxn modelId="{CC2FEDB0-BC9F-42D4-903D-A58098148CFC}" srcId="{BC5525C6-7230-4A4C-84C3-E46E8D0A0780}" destId="{094CEA3E-0C70-4C38-B3FA-2BA94F7D21FD}" srcOrd="2" destOrd="0" parTransId="{90C8E20B-A3DC-4569-B92C-C449DE0BAC20}" sibTransId="{9AA6246F-0095-460F-AB44-48B8AED9D6C5}"/>
    <dgm:cxn modelId="{7F917BB1-AFC3-4D15-AAA7-E42AAF1280A7}" type="presOf" srcId="{094CEA3E-0C70-4C38-B3FA-2BA94F7D21FD}" destId="{BBE629B1-A2E1-4B19-9A59-687AAF07247B}" srcOrd="0" destOrd="0" presId="urn:microsoft.com/office/officeart/2018/5/layout/IconLeafLabelList"/>
    <dgm:cxn modelId="{AF7582C5-AAD0-4EB3-8463-9754C893D52A}" type="presOf" srcId="{69309C8B-4C68-4171-9725-E8E075ADBF2D}" destId="{9F5521FA-E06A-4DCA-A3C8-FB820BE5D90F}" srcOrd="0" destOrd="0" presId="urn:microsoft.com/office/officeart/2018/5/layout/IconLeafLabelList"/>
    <dgm:cxn modelId="{78FA4CFE-D1C4-4A5A-8BA9-6246DDBFFBF3}" type="presOf" srcId="{BC5525C6-7230-4A4C-84C3-E46E8D0A0780}" destId="{B16A965B-9DE1-4483-A3A0-407F50A9FA60}" srcOrd="0" destOrd="0" presId="urn:microsoft.com/office/officeart/2018/5/layout/IconLeafLabelList"/>
    <dgm:cxn modelId="{93945757-2CC3-48D1-ADD8-333E45A8DEA6}" type="presParOf" srcId="{B16A965B-9DE1-4483-A3A0-407F50A9FA60}" destId="{6573F095-15F9-4F6B-95F6-9DA6A6C7032E}" srcOrd="0" destOrd="0" presId="urn:microsoft.com/office/officeart/2018/5/layout/IconLeafLabelList"/>
    <dgm:cxn modelId="{1568478C-E6A8-4F48-B19E-16B6C1DC97E2}" type="presParOf" srcId="{6573F095-15F9-4F6B-95F6-9DA6A6C7032E}" destId="{85C05D95-3759-43D3-845E-84E422E2861A}" srcOrd="0" destOrd="0" presId="urn:microsoft.com/office/officeart/2018/5/layout/IconLeafLabelList"/>
    <dgm:cxn modelId="{C6B94B3F-8E3C-4693-9171-0A9339BB376C}" type="presParOf" srcId="{6573F095-15F9-4F6B-95F6-9DA6A6C7032E}" destId="{4E1BFD90-4A13-421B-BA53-0B68161F82DF}" srcOrd="1" destOrd="0" presId="urn:microsoft.com/office/officeart/2018/5/layout/IconLeafLabelList"/>
    <dgm:cxn modelId="{A6FAB4AF-A126-49B9-ADAB-A7D379DCB6EC}" type="presParOf" srcId="{6573F095-15F9-4F6B-95F6-9DA6A6C7032E}" destId="{4CE2B4DB-F4D9-4739-917B-5AD6C7307222}" srcOrd="2" destOrd="0" presId="urn:microsoft.com/office/officeart/2018/5/layout/IconLeafLabelList"/>
    <dgm:cxn modelId="{3FD49E4E-E58E-49B3-9249-E982728B0A6F}" type="presParOf" srcId="{6573F095-15F9-4F6B-95F6-9DA6A6C7032E}" destId="{363078A1-0D5F-4462-B32E-4C99EA9BC3EB}" srcOrd="3" destOrd="0" presId="urn:microsoft.com/office/officeart/2018/5/layout/IconLeafLabelList"/>
    <dgm:cxn modelId="{E3397201-7609-4B3E-9580-C35EB9FEC198}" type="presParOf" srcId="{B16A965B-9DE1-4483-A3A0-407F50A9FA60}" destId="{FC7AD9E4-E7DD-4123-8828-77B4D39D5019}" srcOrd="1" destOrd="0" presId="urn:microsoft.com/office/officeart/2018/5/layout/IconLeafLabelList"/>
    <dgm:cxn modelId="{96E3FFA6-D235-4F64-B4BA-2E79C95C8AB3}" type="presParOf" srcId="{B16A965B-9DE1-4483-A3A0-407F50A9FA60}" destId="{EF8AE5F2-6DE8-4B7D-8A7D-05D0DFEBFDB8}" srcOrd="2" destOrd="0" presId="urn:microsoft.com/office/officeart/2018/5/layout/IconLeafLabelList"/>
    <dgm:cxn modelId="{86FEEE55-C63D-4E1A-A812-8153A4A43A44}" type="presParOf" srcId="{EF8AE5F2-6DE8-4B7D-8A7D-05D0DFEBFDB8}" destId="{544B590B-3622-4BF2-869E-69CD69C85FAD}" srcOrd="0" destOrd="0" presId="urn:microsoft.com/office/officeart/2018/5/layout/IconLeafLabelList"/>
    <dgm:cxn modelId="{FF90D2CD-B9B3-4E08-B462-400F429CC893}" type="presParOf" srcId="{EF8AE5F2-6DE8-4B7D-8A7D-05D0DFEBFDB8}" destId="{C98D1687-A3E0-4536-B1C2-166E1E50BE34}" srcOrd="1" destOrd="0" presId="urn:microsoft.com/office/officeart/2018/5/layout/IconLeafLabelList"/>
    <dgm:cxn modelId="{996D7680-D9D8-4CBC-BEAC-464B261DA63B}" type="presParOf" srcId="{EF8AE5F2-6DE8-4B7D-8A7D-05D0DFEBFDB8}" destId="{2FC103F8-8E67-4CE4-BF9B-0AFFE1AB3B9D}" srcOrd="2" destOrd="0" presId="urn:microsoft.com/office/officeart/2018/5/layout/IconLeafLabelList"/>
    <dgm:cxn modelId="{288D3D2B-2183-44CE-AA07-17338A404756}" type="presParOf" srcId="{EF8AE5F2-6DE8-4B7D-8A7D-05D0DFEBFDB8}" destId="{9F5521FA-E06A-4DCA-A3C8-FB820BE5D90F}" srcOrd="3" destOrd="0" presId="urn:microsoft.com/office/officeart/2018/5/layout/IconLeafLabelList"/>
    <dgm:cxn modelId="{00B9B023-C116-4F1A-8235-1AE7373BEE80}" type="presParOf" srcId="{B16A965B-9DE1-4483-A3A0-407F50A9FA60}" destId="{56C66D1B-B810-41D2-A9A1-FA9A9EAA5BDF}" srcOrd="3" destOrd="0" presId="urn:microsoft.com/office/officeart/2018/5/layout/IconLeafLabelList"/>
    <dgm:cxn modelId="{15E82F82-0CB8-4B61-BCB0-7CD82F963FC1}" type="presParOf" srcId="{B16A965B-9DE1-4483-A3A0-407F50A9FA60}" destId="{C4104613-3BEF-4566-873A-F6E226751162}" srcOrd="4" destOrd="0" presId="urn:microsoft.com/office/officeart/2018/5/layout/IconLeafLabelList"/>
    <dgm:cxn modelId="{1EA6913F-5A69-49CD-9912-A0B53C759614}" type="presParOf" srcId="{C4104613-3BEF-4566-873A-F6E226751162}" destId="{B9103CD2-FB32-4F12-9CDB-F041CA9BA364}" srcOrd="0" destOrd="0" presId="urn:microsoft.com/office/officeart/2018/5/layout/IconLeafLabelList"/>
    <dgm:cxn modelId="{D677A48D-FE60-4236-8F44-FE6DDEEC0DF4}" type="presParOf" srcId="{C4104613-3BEF-4566-873A-F6E226751162}" destId="{ECC81F7E-9A32-4F3B-B119-A96693F276CD}" srcOrd="1" destOrd="0" presId="urn:microsoft.com/office/officeart/2018/5/layout/IconLeafLabelList"/>
    <dgm:cxn modelId="{E0CF3359-6C9F-4DE5-9E4E-C4D65F127428}" type="presParOf" srcId="{C4104613-3BEF-4566-873A-F6E226751162}" destId="{4C782312-95B7-4643-8047-8F0E952A1421}" srcOrd="2" destOrd="0" presId="urn:microsoft.com/office/officeart/2018/5/layout/IconLeafLabelList"/>
    <dgm:cxn modelId="{73D63404-BDAD-44E9-832A-53BE63A95BF3}" type="presParOf" srcId="{C4104613-3BEF-4566-873A-F6E226751162}" destId="{BBE629B1-A2E1-4B19-9A59-687AAF07247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C1E6CA-12A3-4BC2-9864-00B81987475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9933432F-36BE-4740-9FCC-80F56566163F}">
      <dgm:prSet/>
      <dgm:spPr>
        <a:solidFill>
          <a:srgbClr val="499622"/>
        </a:solidFill>
      </dgm:spPr>
      <dgm:t>
        <a:bodyPr/>
        <a:lstStyle/>
        <a:p>
          <a:r>
            <a:rPr lang="en-GB" dirty="0"/>
            <a:t>Keep in mind that people behave differently in groups</a:t>
          </a:r>
        </a:p>
      </dgm:t>
    </dgm:pt>
    <dgm:pt modelId="{E19E2F0D-19EC-4992-BAE1-F1706FC11551}" type="parTrans" cxnId="{942D443A-480D-422C-97CF-DD7656E45F39}">
      <dgm:prSet/>
      <dgm:spPr/>
      <dgm:t>
        <a:bodyPr/>
        <a:lstStyle/>
        <a:p>
          <a:endParaRPr lang="en-GB"/>
        </a:p>
      </dgm:t>
    </dgm:pt>
    <dgm:pt modelId="{DA2A8A95-123D-4BC5-97CF-986983202DDB}" type="sibTrans" cxnId="{942D443A-480D-422C-97CF-DD7656E45F39}">
      <dgm:prSet/>
      <dgm:spPr/>
      <dgm:t>
        <a:bodyPr/>
        <a:lstStyle/>
        <a:p>
          <a:endParaRPr lang="en-GB"/>
        </a:p>
      </dgm:t>
    </dgm:pt>
    <dgm:pt modelId="{7149B1F9-E070-4775-8DBF-9630035A00B9}">
      <dgm:prSet/>
      <dgm:spPr>
        <a:solidFill>
          <a:srgbClr val="F6546F"/>
        </a:solidFill>
      </dgm:spPr>
      <dgm:t>
        <a:bodyPr/>
        <a:lstStyle/>
        <a:p>
          <a:r>
            <a:rPr lang="en-GB" dirty="0"/>
            <a:t>Understand why you are you choosing a group of participants rather than individuals since responses may change ‒ is it for a valid reason? </a:t>
          </a:r>
        </a:p>
      </dgm:t>
    </dgm:pt>
    <dgm:pt modelId="{C7BA4662-28B4-46EA-8C43-348FE15C19E1}" type="parTrans" cxnId="{D13B118E-3D4D-46D2-8837-349E7385CCBC}">
      <dgm:prSet/>
      <dgm:spPr/>
      <dgm:t>
        <a:bodyPr/>
        <a:lstStyle/>
        <a:p>
          <a:endParaRPr lang="en-GB"/>
        </a:p>
      </dgm:t>
    </dgm:pt>
    <dgm:pt modelId="{F0463F93-AEDD-427A-BDF1-8DDB1B91799E}" type="sibTrans" cxnId="{D13B118E-3D4D-46D2-8837-349E7385CCBC}">
      <dgm:prSet/>
      <dgm:spPr/>
      <dgm:t>
        <a:bodyPr/>
        <a:lstStyle/>
        <a:p>
          <a:endParaRPr lang="en-GB"/>
        </a:p>
      </dgm:t>
    </dgm:pt>
    <dgm:pt modelId="{95A098D1-A1A4-42D3-BDFA-1330DDBA3323}">
      <dgm:prSet/>
      <dgm:spPr/>
      <dgm:t>
        <a:bodyPr/>
        <a:lstStyle/>
        <a:p>
          <a:r>
            <a:rPr lang="en-GB" dirty="0"/>
            <a:t>The researcher should have a marginal role in discussions</a:t>
          </a:r>
        </a:p>
      </dgm:t>
    </dgm:pt>
    <dgm:pt modelId="{86D8727C-8371-47BB-8688-223A39A320E9}" type="parTrans" cxnId="{3F4A1F63-ED0D-4368-9B53-C3254496E60C}">
      <dgm:prSet/>
      <dgm:spPr/>
      <dgm:t>
        <a:bodyPr/>
        <a:lstStyle/>
        <a:p>
          <a:endParaRPr lang="en-GB"/>
        </a:p>
      </dgm:t>
    </dgm:pt>
    <dgm:pt modelId="{B755BEC6-CAE5-487C-B517-4CBE50CBB3B3}" type="sibTrans" cxnId="{3F4A1F63-ED0D-4368-9B53-C3254496E60C}">
      <dgm:prSet/>
      <dgm:spPr/>
      <dgm:t>
        <a:bodyPr/>
        <a:lstStyle/>
        <a:p>
          <a:endParaRPr lang="en-GB"/>
        </a:p>
      </dgm:t>
    </dgm:pt>
    <dgm:pt modelId="{477582F0-0B85-4023-B544-2C3E5B33F268}">
      <dgm:prSet custT="1"/>
      <dgm:spPr/>
      <dgm:t>
        <a:bodyPr/>
        <a:lstStyle/>
        <a:p>
          <a:r>
            <a:rPr lang="en-GB" sz="2200" b="0" i="0" dirty="0"/>
            <a:t>4-12 per group (Krueger &amp; Casey, 2000, pp. 73-74) </a:t>
          </a:r>
          <a:r>
            <a:rPr lang="en-GB" sz="1800" b="0" i="0" dirty="0"/>
            <a:t>(more views on the next slide) </a:t>
          </a:r>
          <a:endParaRPr lang="en-GB" sz="1800" dirty="0"/>
        </a:p>
      </dgm:t>
    </dgm:pt>
    <dgm:pt modelId="{2324BD4F-1579-4CEB-8D6C-3D006A16C729}" type="parTrans" cxnId="{82A5053D-12D1-4A48-9F72-FF704C234F67}">
      <dgm:prSet/>
      <dgm:spPr/>
      <dgm:t>
        <a:bodyPr/>
        <a:lstStyle/>
        <a:p>
          <a:endParaRPr lang="en-GB"/>
        </a:p>
      </dgm:t>
    </dgm:pt>
    <dgm:pt modelId="{D5FACCDD-81B2-4653-A48A-4CDE3E94F834}" type="sibTrans" cxnId="{82A5053D-12D1-4A48-9F72-FF704C234F67}">
      <dgm:prSet/>
      <dgm:spPr/>
      <dgm:t>
        <a:bodyPr/>
        <a:lstStyle/>
        <a:p>
          <a:endParaRPr lang="en-GB"/>
        </a:p>
      </dgm:t>
    </dgm:pt>
    <dgm:pt modelId="{9E2F5CEE-01CC-4F18-935B-E844A7385474}">
      <dgm:prSet/>
      <dgm:spPr>
        <a:solidFill>
          <a:schemeClr val="accent2"/>
        </a:solidFill>
      </dgm:spPr>
      <dgm:t>
        <a:bodyPr/>
        <a:lstStyle/>
        <a:p>
          <a:r>
            <a:rPr lang="en-GB" dirty="0">
              <a:solidFill>
                <a:schemeClr val="bg1"/>
              </a:solidFill>
            </a:rPr>
            <a:t>According to Morgan (1997) </a:t>
          </a:r>
          <a:r>
            <a:rPr lang="en-GB" b="0" i="0" dirty="0">
              <a:solidFill>
                <a:schemeClr val="bg1"/>
              </a:solidFill>
              <a:effectLst/>
            </a:rPr>
            <a:t>and Vaughn et al. (1996), </a:t>
          </a:r>
          <a:r>
            <a:rPr lang="en-GB" dirty="0">
              <a:solidFill>
                <a:schemeClr val="bg1"/>
              </a:solidFill>
            </a:rPr>
            <a:t>w</a:t>
          </a:r>
          <a:r>
            <a:rPr lang="en-GB" b="0" i="0" dirty="0">
              <a:solidFill>
                <a:schemeClr val="bg1"/>
              </a:solidFill>
              <a:effectLst/>
            </a:rPr>
            <a:t>ell-designed focus groups usually last between 1 and 2 hours.</a:t>
          </a:r>
        </a:p>
      </dgm:t>
    </dgm:pt>
    <dgm:pt modelId="{D7E0724E-165C-49B5-8B96-63BBEA8A04CC}" type="parTrans" cxnId="{A0DB8100-C485-4BCD-AD2E-8D2BBEB2C6F3}">
      <dgm:prSet/>
      <dgm:spPr/>
      <dgm:t>
        <a:bodyPr/>
        <a:lstStyle/>
        <a:p>
          <a:endParaRPr lang="en-GB"/>
        </a:p>
      </dgm:t>
    </dgm:pt>
    <dgm:pt modelId="{45880CD0-D955-48E6-AE98-AA5B1D84CE79}" type="sibTrans" cxnId="{A0DB8100-C485-4BCD-AD2E-8D2BBEB2C6F3}">
      <dgm:prSet/>
      <dgm:spPr/>
      <dgm:t>
        <a:bodyPr/>
        <a:lstStyle/>
        <a:p>
          <a:endParaRPr lang="en-GB"/>
        </a:p>
      </dgm:t>
    </dgm:pt>
    <dgm:pt modelId="{52AA5E43-CAA4-4727-81CD-1D4091B9621F}" type="pres">
      <dgm:prSet presAssocID="{ECC1E6CA-12A3-4BC2-9864-00B819874754}" presName="linear" presStyleCnt="0">
        <dgm:presLayoutVars>
          <dgm:animLvl val="lvl"/>
          <dgm:resizeHandles val="exact"/>
        </dgm:presLayoutVars>
      </dgm:prSet>
      <dgm:spPr/>
    </dgm:pt>
    <dgm:pt modelId="{4F6D3F45-2A7C-4E74-B475-25D97706C262}" type="pres">
      <dgm:prSet presAssocID="{9933432F-36BE-4740-9FCC-80F56566163F}" presName="parentText" presStyleLbl="node1" presStyleIdx="0" presStyleCnt="5">
        <dgm:presLayoutVars>
          <dgm:chMax val="0"/>
          <dgm:bulletEnabled val="1"/>
        </dgm:presLayoutVars>
      </dgm:prSet>
      <dgm:spPr/>
    </dgm:pt>
    <dgm:pt modelId="{D3BAE061-F66F-475F-9F17-DC1E44A58E05}" type="pres">
      <dgm:prSet presAssocID="{DA2A8A95-123D-4BC5-97CF-986983202DDB}" presName="spacer" presStyleCnt="0"/>
      <dgm:spPr/>
    </dgm:pt>
    <dgm:pt modelId="{A1C5B6C7-0031-413A-BCAD-32FFB94A037B}" type="pres">
      <dgm:prSet presAssocID="{7149B1F9-E070-4775-8DBF-9630035A00B9}" presName="parentText" presStyleLbl="node1" presStyleIdx="1" presStyleCnt="5">
        <dgm:presLayoutVars>
          <dgm:chMax val="0"/>
          <dgm:bulletEnabled val="1"/>
        </dgm:presLayoutVars>
      </dgm:prSet>
      <dgm:spPr/>
    </dgm:pt>
    <dgm:pt modelId="{7683AE4B-4C8B-49A9-A714-84DA32A48579}" type="pres">
      <dgm:prSet presAssocID="{F0463F93-AEDD-427A-BDF1-8DDB1B91799E}" presName="spacer" presStyleCnt="0"/>
      <dgm:spPr/>
    </dgm:pt>
    <dgm:pt modelId="{5FD6B34F-D72A-432B-8C7B-9F8ECB23590B}" type="pres">
      <dgm:prSet presAssocID="{95A098D1-A1A4-42D3-BDFA-1330DDBA3323}" presName="parentText" presStyleLbl="node1" presStyleIdx="2" presStyleCnt="5">
        <dgm:presLayoutVars>
          <dgm:chMax val="0"/>
          <dgm:bulletEnabled val="1"/>
        </dgm:presLayoutVars>
      </dgm:prSet>
      <dgm:spPr/>
    </dgm:pt>
    <dgm:pt modelId="{3BC35649-DBEB-4476-8350-040BFAF325E6}" type="pres">
      <dgm:prSet presAssocID="{B755BEC6-CAE5-487C-B517-4CBE50CBB3B3}" presName="spacer" presStyleCnt="0"/>
      <dgm:spPr/>
    </dgm:pt>
    <dgm:pt modelId="{D8568FBE-0A50-420B-AFD7-626A08F32BC4}" type="pres">
      <dgm:prSet presAssocID="{477582F0-0B85-4023-B544-2C3E5B33F268}" presName="parentText" presStyleLbl="node1" presStyleIdx="3" presStyleCnt="5">
        <dgm:presLayoutVars>
          <dgm:chMax val="0"/>
          <dgm:bulletEnabled val="1"/>
        </dgm:presLayoutVars>
      </dgm:prSet>
      <dgm:spPr/>
    </dgm:pt>
    <dgm:pt modelId="{31C22D11-6B0D-4688-A643-D010F53F31DA}" type="pres">
      <dgm:prSet presAssocID="{D5FACCDD-81B2-4653-A48A-4CDE3E94F834}" presName="spacer" presStyleCnt="0"/>
      <dgm:spPr/>
    </dgm:pt>
    <dgm:pt modelId="{E2888CCB-57E1-425D-A23C-72D5970579BF}" type="pres">
      <dgm:prSet presAssocID="{9E2F5CEE-01CC-4F18-935B-E844A7385474}" presName="parentText" presStyleLbl="node1" presStyleIdx="4" presStyleCnt="5">
        <dgm:presLayoutVars>
          <dgm:chMax val="0"/>
          <dgm:bulletEnabled val="1"/>
        </dgm:presLayoutVars>
      </dgm:prSet>
      <dgm:spPr/>
    </dgm:pt>
  </dgm:ptLst>
  <dgm:cxnLst>
    <dgm:cxn modelId="{A0DB8100-C485-4BCD-AD2E-8D2BBEB2C6F3}" srcId="{ECC1E6CA-12A3-4BC2-9864-00B819874754}" destId="{9E2F5CEE-01CC-4F18-935B-E844A7385474}" srcOrd="4" destOrd="0" parTransId="{D7E0724E-165C-49B5-8B96-63BBEA8A04CC}" sibTransId="{45880CD0-D955-48E6-AE98-AA5B1D84CE79}"/>
    <dgm:cxn modelId="{57F4E203-819A-4D35-B5CD-42CE7D4A227A}" type="presOf" srcId="{9E2F5CEE-01CC-4F18-935B-E844A7385474}" destId="{E2888CCB-57E1-425D-A23C-72D5970579BF}" srcOrd="0" destOrd="0" presId="urn:microsoft.com/office/officeart/2005/8/layout/vList2"/>
    <dgm:cxn modelId="{1852AD25-9C4B-4DB7-B432-8CECF05E9629}" type="presOf" srcId="{477582F0-0B85-4023-B544-2C3E5B33F268}" destId="{D8568FBE-0A50-420B-AFD7-626A08F32BC4}" srcOrd="0" destOrd="0" presId="urn:microsoft.com/office/officeart/2005/8/layout/vList2"/>
    <dgm:cxn modelId="{3F0F3A35-99AA-46E5-9D2C-29F45D94621F}" type="presOf" srcId="{95A098D1-A1A4-42D3-BDFA-1330DDBA3323}" destId="{5FD6B34F-D72A-432B-8C7B-9F8ECB23590B}" srcOrd="0" destOrd="0" presId="urn:microsoft.com/office/officeart/2005/8/layout/vList2"/>
    <dgm:cxn modelId="{942D443A-480D-422C-97CF-DD7656E45F39}" srcId="{ECC1E6CA-12A3-4BC2-9864-00B819874754}" destId="{9933432F-36BE-4740-9FCC-80F56566163F}" srcOrd="0" destOrd="0" parTransId="{E19E2F0D-19EC-4992-BAE1-F1706FC11551}" sibTransId="{DA2A8A95-123D-4BC5-97CF-986983202DDB}"/>
    <dgm:cxn modelId="{82A5053D-12D1-4A48-9F72-FF704C234F67}" srcId="{ECC1E6CA-12A3-4BC2-9864-00B819874754}" destId="{477582F0-0B85-4023-B544-2C3E5B33F268}" srcOrd="3" destOrd="0" parTransId="{2324BD4F-1579-4CEB-8D6C-3D006A16C729}" sibTransId="{D5FACCDD-81B2-4653-A48A-4CDE3E94F834}"/>
    <dgm:cxn modelId="{240A7E5E-96F6-4BED-838F-442CDB4AAB3E}" type="presOf" srcId="{ECC1E6CA-12A3-4BC2-9864-00B819874754}" destId="{52AA5E43-CAA4-4727-81CD-1D4091B9621F}" srcOrd="0" destOrd="0" presId="urn:microsoft.com/office/officeart/2005/8/layout/vList2"/>
    <dgm:cxn modelId="{3F4A1F63-ED0D-4368-9B53-C3254496E60C}" srcId="{ECC1E6CA-12A3-4BC2-9864-00B819874754}" destId="{95A098D1-A1A4-42D3-BDFA-1330DDBA3323}" srcOrd="2" destOrd="0" parTransId="{86D8727C-8371-47BB-8688-223A39A320E9}" sibTransId="{B755BEC6-CAE5-487C-B517-4CBE50CBB3B3}"/>
    <dgm:cxn modelId="{F48B8D8A-C7FD-4356-9CDD-CCE793401850}" type="presOf" srcId="{7149B1F9-E070-4775-8DBF-9630035A00B9}" destId="{A1C5B6C7-0031-413A-BCAD-32FFB94A037B}" srcOrd="0" destOrd="0" presId="urn:microsoft.com/office/officeart/2005/8/layout/vList2"/>
    <dgm:cxn modelId="{D13B118E-3D4D-46D2-8837-349E7385CCBC}" srcId="{ECC1E6CA-12A3-4BC2-9864-00B819874754}" destId="{7149B1F9-E070-4775-8DBF-9630035A00B9}" srcOrd="1" destOrd="0" parTransId="{C7BA4662-28B4-46EA-8C43-348FE15C19E1}" sibTransId="{F0463F93-AEDD-427A-BDF1-8DDB1B91799E}"/>
    <dgm:cxn modelId="{242AD3E5-D6DC-4A0E-BDE8-C7AEC29A5445}" type="presOf" srcId="{9933432F-36BE-4740-9FCC-80F56566163F}" destId="{4F6D3F45-2A7C-4E74-B475-25D97706C262}" srcOrd="0" destOrd="0" presId="urn:microsoft.com/office/officeart/2005/8/layout/vList2"/>
    <dgm:cxn modelId="{6D7F678C-54FB-4FFA-9461-8905D31743EB}" type="presParOf" srcId="{52AA5E43-CAA4-4727-81CD-1D4091B9621F}" destId="{4F6D3F45-2A7C-4E74-B475-25D97706C262}" srcOrd="0" destOrd="0" presId="urn:microsoft.com/office/officeart/2005/8/layout/vList2"/>
    <dgm:cxn modelId="{61F4C988-5419-4103-A583-D6E88629D8C5}" type="presParOf" srcId="{52AA5E43-CAA4-4727-81CD-1D4091B9621F}" destId="{D3BAE061-F66F-475F-9F17-DC1E44A58E05}" srcOrd="1" destOrd="0" presId="urn:microsoft.com/office/officeart/2005/8/layout/vList2"/>
    <dgm:cxn modelId="{31FBDCE4-A52B-491E-9D24-5EF4D7311D5E}" type="presParOf" srcId="{52AA5E43-CAA4-4727-81CD-1D4091B9621F}" destId="{A1C5B6C7-0031-413A-BCAD-32FFB94A037B}" srcOrd="2" destOrd="0" presId="urn:microsoft.com/office/officeart/2005/8/layout/vList2"/>
    <dgm:cxn modelId="{05586E76-DC40-4C69-A2D3-BF0A664DADCB}" type="presParOf" srcId="{52AA5E43-CAA4-4727-81CD-1D4091B9621F}" destId="{7683AE4B-4C8B-49A9-A714-84DA32A48579}" srcOrd="3" destOrd="0" presId="urn:microsoft.com/office/officeart/2005/8/layout/vList2"/>
    <dgm:cxn modelId="{CD5CACFF-B3A0-4D77-91A4-ABCBBE0F449F}" type="presParOf" srcId="{52AA5E43-CAA4-4727-81CD-1D4091B9621F}" destId="{5FD6B34F-D72A-432B-8C7B-9F8ECB23590B}" srcOrd="4" destOrd="0" presId="urn:microsoft.com/office/officeart/2005/8/layout/vList2"/>
    <dgm:cxn modelId="{A19020C2-C675-4110-8B4D-6C8B29A7F1A5}" type="presParOf" srcId="{52AA5E43-CAA4-4727-81CD-1D4091B9621F}" destId="{3BC35649-DBEB-4476-8350-040BFAF325E6}" srcOrd="5" destOrd="0" presId="urn:microsoft.com/office/officeart/2005/8/layout/vList2"/>
    <dgm:cxn modelId="{F84CDF03-3058-4D02-B687-E8128BD46939}" type="presParOf" srcId="{52AA5E43-CAA4-4727-81CD-1D4091B9621F}" destId="{D8568FBE-0A50-420B-AFD7-626A08F32BC4}" srcOrd="6" destOrd="0" presId="urn:microsoft.com/office/officeart/2005/8/layout/vList2"/>
    <dgm:cxn modelId="{88FA0C8C-26E5-4B6A-9E11-7DFE66225ADE}" type="presParOf" srcId="{52AA5E43-CAA4-4727-81CD-1D4091B9621F}" destId="{31C22D11-6B0D-4688-A643-D010F53F31DA}" srcOrd="7" destOrd="0" presId="urn:microsoft.com/office/officeart/2005/8/layout/vList2"/>
    <dgm:cxn modelId="{87748C6A-C58D-4E0A-BECE-71483340C769}" type="presParOf" srcId="{52AA5E43-CAA4-4727-81CD-1D4091B9621F}" destId="{E2888CCB-57E1-425D-A23C-72D5970579B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16199C4-046B-42A4-B4B6-854EDDDF5E0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455EF85-0FA5-477E-9158-E02450CB4A93}">
      <dgm:prSet/>
      <dgm:spPr/>
      <dgm:t>
        <a:bodyPr/>
        <a:lstStyle/>
        <a:p>
          <a:r>
            <a:rPr lang="en-GB" b="0" i="0" dirty="0"/>
            <a:t>1. Write a long list of questions relating to your research focus;</a:t>
          </a:r>
          <a:endParaRPr lang="en-US" dirty="0"/>
        </a:p>
      </dgm:t>
    </dgm:pt>
    <dgm:pt modelId="{BB1282F7-9762-478A-92D4-078AA676B83B}" type="parTrans" cxnId="{27434A3A-7E85-4537-B42C-FF35CC8DD240}">
      <dgm:prSet/>
      <dgm:spPr/>
      <dgm:t>
        <a:bodyPr/>
        <a:lstStyle/>
        <a:p>
          <a:endParaRPr lang="en-US"/>
        </a:p>
      </dgm:t>
    </dgm:pt>
    <dgm:pt modelId="{03659C20-E281-42CC-AC5F-D168736B16D2}" type="sibTrans" cxnId="{27434A3A-7E85-4537-B42C-FF35CC8DD240}">
      <dgm:prSet/>
      <dgm:spPr/>
      <dgm:t>
        <a:bodyPr/>
        <a:lstStyle/>
        <a:p>
          <a:endParaRPr lang="en-US"/>
        </a:p>
      </dgm:t>
    </dgm:pt>
    <dgm:pt modelId="{218E5220-1B9F-4ED3-B7A6-05582D4F1463}">
      <dgm:prSet/>
      <dgm:spPr/>
      <dgm:t>
        <a:bodyPr/>
        <a:lstStyle/>
        <a:p>
          <a:r>
            <a:rPr lang="en-GB" b="0" i="0" dirty="0"/>
            <a:t>2. Narrow down your list so that you have a suitable number;</a:t>
          </a:r>
          <a:endParaRPr lang="en-US" dirty="0"/>
        </a:p>
      </dgm:t>
    </dgm:pt>
    <dgm:pt modelId="{2C867391-A2DE-4619-AD0D-7C21217CACEB}" type="parTrans" cxnId="{0ED9E35E-F82B-4A86-8527-EC7CA07E19A0}">
      <dgm:prSet/>
      <dgm:spPr/>
      <dgm:t>
        <a:bodyPr/>
        <a:lstStyle/>
        <a:p>
          <a:endParaRPr lang="en-US"/>
        </a:p>
      </dgm:t>
    </dgm:pt>
    <dgm:pt modelId="{49956325-2931-4193-A38A-0B40DB77DB8E}" type="sibTrans" cxnId="{0ED9E35E-F82B-4A86-8527-EC7CA07E19A0}">
      <dgm:prSet/>
      <dgm:spPr/>
      <dgm:t>
        <a:bodyPr/>
        <a:lstStyle/>
        <a:p>
          <a:endParaRPr lang="en-US"/>
        </a:p>
      </dgm:t>
    </dgm:pt>
    <dgm:pt modelId="{20BF325B-4798-422D-A743-5AE98A2B97C2}">
      <dgm:prSet/>
      <dgm:spPr/>
      <dgm:t>
        <a:bodyPr/>
        <a:lstStyle/>
        <a:p>
          <a:r>
            <a:rPr lang="en-GB" b="0" i="0" dirty="0"/>
            <a:t>3. Order the questions so that they make sense;</a:t>
          </a:r>
          <a:endParaRPr lang="en-US" dirty="0"/>
        </a:p>
      </dgm:t>
    </dgm:pt>
    <dgm:pt modelId="{9C81FE31-1449-4EC0-9821-11F9BB516F6F}" type="parTrans" cxnId="{A3AE5B51-94D5-4B3F-97B1-7DEEA9413123}">
      <dgm:prSet/>
      <dgm:spPr/>
      <dgm:t>
        <a:bodyPr/>
        <a:lstStyle/>
        <a:p>
          <a:endParaRPr lang="en-US"/>
        </a:p>
      </dgm:t>
    </dgm:pt>
    <dgm:pt modelId="{5C3DCB0A-9C96-46AD-BFA6-929BC3F0274E}" type="sibTrans" cxnId="{A3AE5B51-94D5-4B3F-97B1-7DEEA9413123}">
      <dgm:prSet/>
      <dgm:spPr/>
      <dgm:t>
        <a:bodyPr/>
        <a:lstStyle/>
        <a:p>
          <a:endParaRPr lang="en-US"/>
        </a:p>
      </dgm:t>
    </dgm:pt>
    <dgm:pt modelId="{65DA9DC9-F796-4228-9598-ECA08397B8B1}">
      <dgm:prSet/>
      <dgm:spPr/>
      <dgm:t>
        <a:bodyPr/>
        <a:lstStyle/>
        <a:p>
          <a:r>
            <a:rPr lang="en-GB" b="0" i="0" dirty="0"/>
            <a:t>4. Pilot the questions.</a:t>
          </a:r>
          <a:endParaRPr lang="en-US" dirty="0"/>
        </a:p>
      </dgm:t>
    </dgm:pt>
    <dgm:pt modelId="{73964A1C-0CEB-49C8-ACA7-8C7BB9826333}" type="parTrans" cxnId="{B9A060B6-93C3-46AC-B601-E13BA305694A}">
      <dgm:prSet/>
      <dgm:spPr/>
      <dgm:t>
        <a:bodyPr/>
        <a:lstStyle/>
        <a:p>
          <a:endParaRPr lang="en-US"/>
        </a:p>
      </dgm:t>
    </dgm:pt>
    <dgm:pt modelId="{3A39ECE5-8FC8-4648-9E87-00489EF0EE92}" type="sibTrans" cxnId="{B9A060B6-93C3-46AC-B601-E13BA305694A}">
      <dgm:prSet/>
      <dgm:spPr/>
      <dgm:t>
        <a:bodyPr/>
        <a:lstStyle/>
        <a:p>
          <a:endParaRPr lang="en-US"/>
        </a:p>
      </dgm:t>
    </dgm:pt>
    <dgm:pt modelId="{96A6D83F-E29A-42F5-AD86-FA5A9C8EBB5C}" type="pres">
      <dgm:prSet presAssocID="{516199C4-046B-42A4-B4B6-854EDDDF5E08}" presName="root" presStyleCnt="0">
        <dgm:presLayoutVars>
          <dgm:dir/>
          <dgm:resizeHandles val="exact"/>
        </dgm:presLayoutVars>
      </dgm:prSet>
      <dgm:spPr/>
    </dgm:pt>
    <dgm:pt modelId="{B6096D17-3146-4C48-8958-6FA04E89BB42}" type="pres">
      <dgm:prSet presAssocID="{516199C4-046B-42A4-B4B6-854EDDDF5E08}" presName="container" presStyleCnt="0">
        <dgm:presLayoutVars>
          <dgm:dir/>
          <dgm:resizeHandles val="exact"/>
        </dgm:presLayoutVars>
      </dgm:prSet>
      <dgm:spPr/>
    </dgm:pt>
    <dgm:pt modelId="{2BCC2620-14F9-4FB5-9959-2815339AB699}" type="pres">
      <dgm:prSet presAssocID="{D455EF85-0FA5-477E-9158-E02450CB4A93}" presName="compNode" presStyleCnt="0"/>
      <dgm:spPr/>
    </dgm:pt>
    <dgm:pt modelId="{5B749F13-FEF8-404A-9F3A-F03E2301B32C}" type="pres">
      <dgm:prSet presAssocID="{D455EF85-0FA5-477E-9158-E02450CB4A93}" presName="iconBgRect" presStyleLbl="bgShp" presStyleIdx="0" presStyleCnt="4"/>
      <dgm:spPr/>
    </dgm:pt>
    <dgm:pt modelId="{04E18CFD-1112-45F6-A33D-E25EF261FF7C}" type="pres">
      <dgm:prSet presAssocID="{D455EF85-0FA5-477E-9158-E02450CB4A9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E63CF74-D8A8-420E-9702-6D1B70CCFD88}" type="pres">
      <dgm:prSet presAssocID="{D455EF85-0FA5-477E-9158-E02450CB4A93}" presName="spaceRect" presStyleCnt="0"/>
      <dgm:spPr/>
    </dgm:pt>
    <dgm:pt modelId="{7E7710D4-DCE1-4FB3-9CC0-7A431C235FAE}" type="pres">
      <dgm:prSet presAssocID="{D455EF85-0FA5-477E-9158-E02450CB4A93}" presName="textRect" presStyleLbl="revTx" presStyleIdx="0" presStyleCnt="4">
        <dgm:presLayoutVars>
          <dgm:chMax val="1"/>
          <dgm:chPref val="1"/>
        </dgm:presLayoutVars>
      </dgm:prSet>
      <dgm:spPr/>
    </dgm:pt>
    <dgm:pt modelId="{8A0E20F5-1384-46D2-A3E6-BD8F95ACDE58}" type="pres">
      <dgm:prSet presAssocID="{03659C20-E281-42CC-AC5F-D168736B16D2}" presName="sibTrans" presStyleLbl="sibTrans2D1" presStyleIdx="0" presStyleCnt="0"/>
      <dgm:spPr/>
    </dgm:pt>
    <dgm:pt modelId="{2D41929F-755E-49A5-9914-6A6523500611}" type="pres">
      <dgm:prSet presAssocID="{218E5220-1B9F-4ED3-B7A6-05582D4F1463}" presName="compNode" presStyleCnt="0"/>
      <dgm:spPr/>
    </dgm:pt>
    <dgm:pt modelId="{99136447-B3C2-4E06-AE88-8038016DE4DA}" type="pres">
      <dgm:prSet presAssocID="{218E5220-1B9F-4ED3-B7A6-05582D4F1463}" presName="iconBgRect" presStyleLbl="bgShp" presStyleIdx="1" presStyleCnt="4"/>
      <dgm:spPr/>
    </dgm:pt>
    <dgm:pt modelId="{EFC4CA9E-B4BC-4094-8A75-7618FF42905C}" type="pres">
      <dgm:prSet presAssocID="{218E5220-1B9F-4ED3-B7A6-05582D4F14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2AF2D22D-2B93-45E1-A249-514C5D98CB1B}" type="pres">
      <dgm:prSet presAssocID="{218E5220-1B9F-4ED3-B7A6-05582D4F1463}" presName="spaceRect" presStyleCnt="0"/>
      <dgm:spPr/>
    </dgm:pt>
    <dgm:pt modelId="{D6CB7567-8829-4C3A-9561-5695D7D88BF2}" type="pres">
      <dgm:prSet presAssocID="{218E5220-1B9F-4ED3-B7A6-05582D4F1463}" presName="textRect" presStyleLbl="revTx" presStyleIdx="1" presStyleCnt="4">
        <dgm:presLayoutVars>
          <dgm:chMax val="1"/>
          <dgm:chPref val="1"/>
        </dgm:presLayoutVars>
      </dgm:prSet>
      <dgm:spPr/>
    </dgm:pt>
    <dgm:pt modelId="{591F19F8-16AB-4036-B068-00748E90E0C5}" type="pres">
      <dgm:prSet presAssocID="{49956325-2931-4193-A38A-0B40DB77DB8E}" presName="sibTrans" presStyleLbl="sibTrans2D1" presStyleIdx="0" presStyleCnt="0"/>
      <dgm:spPr/>
    </dgm:pt>
    <dgm:pt modelId="{2089688C-2E4D-4E27-AB84-717AA7281018}" type="pres">
      <dgm:prSet presAssocID="{20BF325B-4798-422D-A743-5AE98A2B97C2}" presName="compNode" presStyleCnt="0"/>
      <dgm:spPr/>
    </dgm:pt>
    <dgm:pt modelId="{4B4D35F9-A6A3-4FA4-B20D-99AD80D00E4C}" type="pres">
      <dgm:prSet presAssocID="{20BF325B-4798-422D-A743-5AE98A2B97C2}" presName="iconBgRect" presStyleLbl="bgShp" presStyleIdx="2" presStyleCnt="4"/>
      <dgm:spPr/>
    </dgm:pt>
    <dgm:pt modelId="{23CF9F85-AD12-4390-A273-48FB97FAA332}" type="pres">
      <dgm:prSet presAssocID="{20BF325B-4798-422D-A743-5AE98A2B97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CB023639-719A-40EF-86C5-EFF7BE97DB95}" type="pres">
      <dgm:prSet presAssocID="{20BF325B-4798-422D-A743-5AE98A2B97C2}" presName="spaceRect" presStyleCnt="0"/>
      <dgm:spPr/>
    </dgm:pt>
    <dgm:pt modelId="{3AF898CB-E7F5-4480-9237-AC97B0680646}" type="pres">
      <dgm:prSet presAssocID="{20BF325B-4798-422D-A743-5AE98A2B97C2}" presName="textRect" presStyleLbl="revTx" presStyleIdx="2" presStyleCnt="4">
        <dgm:presLayoutVars>
          <dgm:chMax val="1"/>
          <dgm:chPref val="1"/>
        </dgm:presLayoutVars>
      </dgm:prSet>
      <dgm:spPr/>
    </dgm:pt>
    <dgm:pt modelId="{1BB9090A-CFDB-4C4E-A6B6-36BC41BDD5EE}" type="pres">
      <dgm:prSet presAssocID="{5C3DCB0A-9C96-46AD-BFA6-929BC3F0274E}" presName="sibTrans" presStyleLbl="sibTrans2D1" presStyleIdx="0" presStyleCnt="0"/>
      <dgm:spPr/>
    </dgm:pt>
    <dgm:pt modelId="{7B805517-3F28-4B27-BFFD-2833DB86DD78}" type="pres">
      <dgm:prSet presAssocID="{65DA9DC9-F796-4228-9598-ECA08397B8B1}" presName="compNode" presStyleCnt="0"/>
      <dgm:spPr/>
    </dgm:pt>
    <dgm:pt modelId="{6314ECA3-B062-4AB1-AE27-DE62CA492F4B}" type="pres">
      <dgm:prSet presAssocID="{65DA9DC9-F796-4228-9598-ECA08397B8B1}" presName="iconBgRect" presStyleLbl="bgShp" presStyleIdx="3" presStyleCnt="4"/>
      <dgm:spPr/>
    </dgm:pt>
    <dgm:pt modelId="{759DCDBD-7503-4512-A6FA-2D06C57D3A37}" type="pres">
      <dgm:prSet presAssocID="{65DA9DC9-F796-4228-9598-ECA08397B8B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02832C7B-46DC-41F2-8F89-822C8C225EF0}" type="pres">
      <dgm:prSet presAssocID="{65DA9DC9-F796-4228-9598-ECA08397B8B1}" presName="spaceRect" presStyleCnt="0"/>
      <dgm:spPr/>
    </dgm:pt>
    <dgm:pt modelId="{FBC3A528-3B59-4EAF-B3E6-7AB8AF63D943}" type="pres">
      <dgm:prSet presAssocID="{65DA9DC9-F796-4228-9598-ECA08397B8B1}" presName="textRect" presStyleLbl="revTx" presStyleIdx="3" presStyleCnt="4">
        <dgm:presLayoutVars>
          <dgm:chMax val="1"/>
          <dgm:chPref val="1"/>
        </dgm:presLayoutVars>
      </dgm:prSet>
      <dgm:spPr/>
    </dgm:pt>
  </dgm:ptLst>
  <dgm:cxnLst>
    <dgm:cxn modelId="{C13A1405-4E45-4538-8C9E-5762621F39B3}" type="presOf" srcId="{516199C4-046B-42A4-B4B6-854EDDDF5E08}" destId="{96A6D83F-E29A-42F5-AD86-FA5A9C8EBB5C}" srcOrd="0" destOrd="0" presId="urn:microsoft.com/office/officeart/2018/2/layout/IconCircleList"/>
    <dgm:cxn modelId="{27434A3A-7E85-4537-B42C-FF35CC8DD240}" srcId="{516199C4-046B-42A4-B4B6-854EDDDF5E08}" destId="{D455EF85-0FA5-477E-9158-E02450CB4A93}" srcOrd="0" destOrd="0" parTransId="{BB1282F7-9762-478A-92D4-078AA676B83B}" sibTransId="{03659C20-E281-42CC-AC5F-D168736B16D2}"/>
    <dgm:cxn modelId="{0ED9E35E-F82B-4A86-8527-EC7CA07E19A0}" srcId="{516199C4-046B-42A4-B4B6-854EDDDF5E08}" destId="{218E5220-1B9F-4ED3-B7A6-05582D4F1463}" srcOrd="1" destOrd="0" parTransId="{2C867391-A2DE-4619-AD0D-7C21217CACEB}" sibTransId="{49956325-2931-4193-A38A-0B40DB77DB8E}"/>
    <dgm:cxn modelId="{118A066F-A244-4729-B342-B77408D8D1EE}" type="presOf" srcId="{49956325-2931-4193-A38A-0B40DB77DB8E}" destId="{591F19F8-16AB-4036-B068-00748E90E0C5}" srcOrd="0" destOrd="0" presId="urn:microsoft.com/office/officeart/2018/2/layout/IconCircleList"/>
    <dgm:cxn modelId="{746D146F-1DC3-4101-90D5-256B74484C1F}" type="presOf" srcId="{03659C20-E281-42CC-AC5F-D168736B16D2}" destId="{8A0E20F5-1384-46D2-A3E6-BD8F95ACDE58}" srcOrd="0" destOrd="0" presId="urn:microsoft.com/office/officeart/2018/2/layout/IconCircleList"/>
    <dgm:cxn modelId="{A3AE5B51-94D5-4B3F-97B1-7DEEA9413123}" srcId="{516199C4-046B-42A4-B4B6-854EDDDF5E08}" destId="{20BF325B-4798-422D-A743-5AE98A2B97C2}" srcOrd="2" destOrd="0" parTransId="{9C81FE31-1449-4EC0-9821-11F9BB516F6F}" sibTransId="{5C3DCB0A-9C96-46AD-BFA6-929BC3F0274E}"/>
    <dgm:cxn modelId="{21BB7F75-C6F7-4230-9F87-E8A1B9C9DA43}" type="presOf" srcId="{65DA9DC9-F796-4228-9598-ECA08397B8B1}" destId="{FBC3A528-3B59-4EAF-B3E6-7AB8AF63D943}" srcOrd="0" destOrd="0" presId="urn:microsoft.com/office/officeart/2018/2/layout/IconCircleList"/>
    <dgm:cxn modelId="{4C479490-66DA-49E6-B15E-327CDC9D1108}" type="presOf" srcId="{20BF325B-4798-422D-A743-5AE98A2B97C2}" destId="{3AF898CB-E7F5-4480-9237-AC97B0680646}" srcOrd="0" destOrd="0" presId="urn:microsoft.com/office/officeart/2018/2/layout/IconCircleList"/>
    <dgm:cxn modelId="{B9A060B6-93C3-46AC-B601-E13BA305694A}" srcId="{516199C4-046B-42A4-B4B6-854EDDDF5E08}" destId="{65DA9DC9-F796-4228-9598-ECA08397B8B1}" srcOrd="3" destOrd="0" parTransId="{73964A1C-0CEB-49C8-ACA7-8C7BB9826333}" sibTransId="{3A39ECE5-8FC8-4648-9E87-00489EF0EE92}"/>
    <dgm:cxn modelId="{49902CB8-0316-426B-B0C7-1192208E57B1}" type="presOf" srcId="{D455EF85-0FA5-477E-9158-E02450CB4A93}" destId="{7E7710D4-DCE1-4FB3-9CC0-7A431C235FAE}" srcOrd="0" destOrd="0" presId="urn:microsoft.com/office/officeart/2018/2/layout/IconCircleList"/>
    <dgm:cxn modelId="{00F76CBE-A46C-4D29-956D-186EFA5E3E7A}" type="presOf" srcId="{5C3DCB0A-9C96-46AD-BFA6-929BC3F0274E}" destId="{1BB9090A-CFDB-4C4E-A6B6-36BC41BDD5EE}" srcOrd="0" destOrd="0" presId="urn:microsoft.com/office/officeart/2018/2/layout/IconCircleList"/>
    <dgm:cxn modelId="{909BA6C4-A7D6-4850-998A-541E48AA38FA}" type="presOf" srcId="{218E5220-1B9F-4ED3-B7A6-05582D4F1463}" destId="{D6CB7567-8829-4C3A-9561-5695D7D88BF2}" srcOrd="0" destOrd="0" presId="urn:microsoft.com/office/officeart/2018/2/layout/IconCircleList"/>
    <dgm:cxn modelId="{8AB78C60-9F02-4554-AABE-0B77C68012A8}" type="presParOf" srcId="{96A6D83F-E29A-42F5-AD86-FA5A9C8EBB5C}" destId="{B6096D17-3146-4C48-8958-6FA04E89BB42}" srcOrd="0" destOrd="0" presId="urn:microsoft.com/office/officeart/2018/2/layout/IconCircleList"/>
    <dgm:cxn modelId="{9CEEDFE0-A731-407C-88B0-C733FB26FE79}" type="presParOf" srcId="{B6096D17-3146-4C48-8958-6FA04E89BB42}" destId="{2BCC2620-14F9-4FB5-9959-2815339AB699}" srcOrd="0" destOrd="0" presId="urn:microsoft.com/office/officeart/2018/2/layout/IconCircleList"/>
    <dgm:cxn modelId="{8616FF82-B084-4CB5-99F0-BC80B14D6E13}" type="presParOf" srcId="{2BCC2620-14F9-4FB5-9959-2815339AB699}" destId="{5B749F13-FEF8-404A-9F3A-F03E2301B32C}" srcOrd="0" destOrd="0" presId="urn:microsoft.com/office/officeart/2018/2/layout/IconCircleList"/>
    <dgm:cxn modelId="{5D679577-6B31-456B-85AC-82229EB9C0AF}" type="presParOf" srcId="{2BCC2620-14F9-4FB5-9959-2815339AB699}" destId="{04E18CFD-1112-45F6-A33D-E25EF261FF7C}" srcOrd="1" destOrd="0" presId="urn:microsoft.com/office/officeart/2018/2/layout/IconCircleList"/>
    <dgm:cxn modelId="{42B1103F-4AE4-45FC-BF99-001AE30DE0C8}" type="presParOf" srcId="{2BCC2620-14F9-4FB5-9959-2815339AB699}" destId="{7E63CF74-D8A8-420E-9702-6D1B70CCFD88}" srcOrd="2" destOrd="0" presId="urn:microsoft.com/office/officeart/2018/2/layout/IconCircleList"/>
    <dgm:cxn modelId="{0A9DA4EC-2222-4C42-AFB2-6CA2BD812991}" type="presParOf" srcId="{2BCC2620-14F9-4FB5-9959-2815339AB699}" destId="{7E7710D4-DCE1-4FB3-9CC0-7A431C235FAE}" srcOrd="3" destOrd="0" presId="urn:microsoft.com/office/officeart/2018/2/layout/IconCircleList"/>
    <dgm:cxn modelId="{198EC708-7954-4F4A-967A-20968C2763F4}" type="presParOf" srcId="{B6096D17-3146-4C48-8958-6FA04E89BB42}" destId="{8A0E20F5-1384-46D2-A3E6-BD8F95ACDE58}" srcOrd="1" destOrd="0" presId="urn:microsoft.com/office/officeart/2018/2/layout/IconCircleList"/>
    <dgm:cxn modelId="{B21AF608-654B-4315-92FB-0F12672E2AF7}" type="presParOf" srcId="{B6096D17-3146-4C48-8958-6FA04E89BB42}" destId="{2D41929F-755E-49A5-9914-6A6523500611}" srcOrd="2" destOrd="0" presId="urn:microsoft.com/office/officeart/2018/2/layout/IconCircleList"/>
    <dgm:cxn modelId="{19CF3AC0-73A4-4D73-94A1-9EB309389AC0}" type="presParOf" srcId="{2D41929F-755E-49A5-9914-6A6523500611}" destId="{99136447-B3C2-4E06-AE88-8038016DE4DA}" srcOrd="0" destOrd="0" presId="urn:microsoft.com/office/officeart/2018/2/layout/IconCircleList"/>
    <dgm:cxn modelId="{24990DF8-92EF-4545-94E0-5F10D8AF3F37}" type="presParOf" srcId="{2D41929F-755E-49A5-9914-6A6523500611}" destId="{EFC4CA9E-B4BC-4094-8A75-7618FF42905C}" srcOrd="1" destOrd="0" presId="urn:microsoft.com/office/officeart/2018/2/layout/IconCircleList"/>
    <dgm:cxn modelId="{996E5E8C-31B3-4A26-AAFD-441B35C4C538}" type="presParOf" srcId="{2D41929F-755E-49A5-9914-6A6523500611}" destId="{2AF2D22D-2B93-45E1-A249-514C5D98CB1B}" srcOrd="2" destOrd="0" presId="urn:microsoft.com/office/officeart/2018/2/layout/IconCircleList"/>
    <dgm:cxn modelId="{7CEFA376-989A-47CB-A82C-47F25AA42A2D}" type="presParOf" srcId="{2D41929F-755E-49A5-9914-6A6523500611}" destId="{D6CB7567-8829-4C3A-9561-5695D7D88BF2}" srcOrd="3" destOrd="0" presId="urn:microsoft.com/office/officeart/2018/2/layout/IconCircleList"/>
    <dgm:cxn modelId="{9D3A3182-8193-48C7-B20A-5CC73B957E59}" type="presParOf" srcId="{B6096D17-3146-4C48-8958-6FA04E89BB42}" destId="{591F19F8-16AB-4036-B068-00748E90E0C5}" srcOrd="3" destOrd="0" presId="urn:microsoft.com/office/officeart/2018/2/layout/IconCircleList"/>
    <dgm:cxn modelId="{36BEE559-DC0A-408B-B110-04D26F501D96}" type="presParOf" srcId="{B6096D17-3146-4C48-8958-6FA04E89BB42}" destId="{2089688C-2E4D-4E27-AB84-717AA7281018}" srcOrd="4" destOrd="0" presId="urn:microsoft.com/office/officeart/2018/2/layout/IconCircleList"/>
    <dgm:cxn modelId="{B49C0D48-95E1-4F1E-8800-60DEE374E312}" type="presParOf" srcId="{2089688C-2E4D-4E27-AB84-717AA7281018}" destId="{4B4D35F9-A6A3-4FA4-B20D-99AD80D00E4C}" srcOrd="0" destOrd="0" presId="urn:microsoft.com/office/officeart/2018/2/layout/IconCircleList"/>
    <dgm:cxn modelId="{F68275A2-5F3D-405C-B7B8-923356A1F160}" type="presParOf" srcId="{2089688C-2E4D-4E27-AB84-717AA7281018}" destId="{23CF9F85-AD12-4390-A273-48FB97FAA332}" srcOrd="1" destOrd="0" presId="urn:microsoft.com/office/officeart/2018/2/layout/IconCircleList"/>
    <dgm:cxn modelId="{E98F6F2F-B02D-495B-B33F-AB231B3ABDF4}" type="presParOf" srcId="{2089688C-2E4D-4E27-AB84-717AA7281018}" destId="{CB023639-719A-40EF-86C5-EFF7BE97DB95}" srcOrd="2" destOrd="0" presId="urn:microsoft.com/office/officeart/2018/2/layout/IconCircleList"/>
    <dgm:cxn modelId="{A4569DBE-CF93-4EDA-812D-689F1A9B9E8C}" type="presParOf" srcId="{2089688C-2E4D-4E27-AB84-717AA7281018}" destId="{3AF898CB-E7F5-4480-9237-AC97B0680646}" srcOrd="3" destOrd="0" presId="urn:microsoft.com/office/officeart/2018/2/layout/IconCircleList"/>
    <dgm:cxn modelId="{F0DCFFB6-28A5-42C3-801F-E97B73B3DB4E}" type="presParOf" srcId="{B6096D17-3146-4C48-8958-6FA04E89BB42}" destId="{1BB9090A-CFDB-4C4E-A6B6-36BC41BDD5EE}" srcOrd="5" destOrd="0" presId="urn:microsoft.com/office/officeart/2018/2/layout/IconCircleList"/>
    <dgm:cxn modelId="{3E57E92C-B39F-4227-95A7-99D61D3D383A}" type="presParOf" srcId="{B6096D17-3146-4C48-8958-6FA04E89BB42}" destId="{7B805517-3F28-4B27-BFFD-2833DB86DD78}" srcOrd="6" destOrd="0" presId="urn:microsoft.com/office/officeart/2018/2/layout/IconCircleList"/>
    <dgm:cxn modelId="{795C066C-273C-485D-8A13-E9FAC55D640D}" type="presParOf" srcId="{7B805517-3F28-4B27-BFFD-2833DB86DD78}" destId="{6314ECA3-B062-4AB1-AE27-DE62CA492F4B}" srcOrd="0" destOrd="0" presId="urn:microsoft.com/office/officeart/2018/2/layout/IconCircleList"/>
    <dgm:cxn modelId="{11FC2C44-8DA4-446B-B886-BD999EE305A7}" type="presParOf" srcId="{7B805517-3F28-4B27-BFFD-2833DB86DD78}" destId="{759DCDBD-7503-4512-A6FA-2D06C57D3A37}" srcOrd="1" destOrd="0" presId="urn:microsoft.com/office/officeart/2018/2/layout/IconCircleList"/>
    <dgm:cxn modelId="{F4380747-A4E7-4820-A955-5FAA250B12BC}" type="presParOf" srcId="{7B805517-3F28-4B27-BFFD-2833DB86DD78}" destId="{02832C7B-46DC-41F2-8F89-822C8C225EF0}" srcOrd="2" destOrd="0" presId="urn:microsoft.com/office/officeart/2018/2/layout/IconCircleList"/>
    <dgm:cxn modelId="{2484A3E5-9BC9-4B5E-8CC8-287A1DA4BA10}" type="presParOf" srcId="{7B805517-3F28-4B27-BFFD-2833DB86DD78}" destId="{FBC3A528-3B59-4EAF-B3E6-7AB8AF63D94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2D5E6F6-9881-4795-9F24-4C0A6801489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AFCF19-A355-46BB-8B25-1EE2081FA2C7}">
      <dgm:prSet custT="1"/>
      <dgm:spPr/>
      <dgm:t>
        <a:bodyPr/>
        <a:lstStyle/>
        <a:p>
          <a:r>
            <a:rPr lang="en-GB" sz="2200" dirty="0"/>
            <a:t>Piloting is </a:t>
          </a:r>
          <a:r>
            <a:rPr lang="en-GB" sz="2200" b="1" dirty="0"/>
            <a:t>crucial</a:t>
          </a:r>
          <a:r>
            <a:rPr lang="en-GB" sz="2200" dirty="0"/>
            <a:t> </a:t>
          </a:r>
          <a:r>
            <a:rPr lang="en-GB" sz="1700" dirty="0"/>
            <a:t>- in order to:</a:t>
          </a:r>
          <a:endParaRPr lang="en-US" sz="1700" dirty="0"/>
        </a:p>
      </dgm:t>
    </dgm:pt>
    <dgm:pt modelId="{73BAAD7F-1F5D-4ABF-9739-AB700D012701}" type="parTrans" cxnId="{43582AEA-00CC-4413-822C-184183D2C351}">
      <dgm:prSet/>
      <dgm:spPr/>
      <dgm:t>
        <a:bodyPr/>
        <a:lstStyle/>
        <a:p>
          <a:endParaRPr lang="en-US"/>
        </a:p>
      </dgm:t>
    </dgm:pt>
    <dgm:pt modelId="{2769EE3C-4436-42C0-9B65-156EFA1609EA}" type="sibTrans" cxnId="{43582AEA-00CC-4413-822C-184183D2C351}">
      <dgm:prSet/>
      <dgm:spPr/>
      <dgm:t>
        <a:bodyPr/>
        <a:lstStyle/>
        <a:p>
          <a:endParaRPr lang="en-US"/>
        </a:p>
      </dgm:t>
    </dgm:pt>
    <dgm:pt modelId="{1BAD87D6-F5DA-4E1E-A132-7EEE23C3A501}">
      <dgm:prSet/>
      <dgm:spPr/>
      <dgm:t>
        <a:bodyPr/>
        <a:lstStyle/>
        <a:p>
          <a:r>
            <a:rPr lang="en-GB" dirty="0"/>
            <a:t>ensure that the researcher has included questions that are necessary to measure the concept being studied (</a:t>
          </a:r>
          <a:r>
            <a:rPr lang="en-GB" dirty="0" err="1"/>
            <a:t>Dikko</a:t>
          </a:r>
          <a:r>
            <a:rPr lang="en-GB" dirty="0"/>
            <a:t>, 2016)</a:t>
          </a:r>
          <a:endParaRPr lang="en-US" dirty="0"/>
        </a:p>
      </dgm:t>
    </dgm:pt>
    <dgm:pt modelId="{8FBF8D9A-9A27-47D4-885E-CD3FE281ED5F}" type="parTrans" cxnId="{F4E2AE3E-7B6B-4A93-9AB3-ED5F6687BDA7}">
      <dgm:prSet/>
      <dgm:spPr/>
      <dgm:t>
        <a:bodyPr/>
        <a:lstStyle/>
        <a:p>
          <a:endParaRPr lang="en-US"/>
        </a:p>
      </dgm:t>
    </dgm:pt>
    <dgm:pt modelId="{275FD662-EDFD-4724-88DD-57C5B6F40241}" type="sibTrans" cxnId="{F4E2AE3E-7B6B-4A93-9AB3-ED5F6687BDA7}">
      <dgm:prSet/>
      <dgm:spPr/>
      <dgm:t>
        <a:bodyPr/>
        <a:lstStyle/>
        <a:p>
          <a:endParaRPr lang="en-US"/>
        </a:p>
      </dgm:t>
    </dgm:pt>
    <dgm:pt modelId="{5DAE9216-3505-4ACB-A4E0-27D30CC7E8BE}">
      <dgm:prSet/>
      <dgm:spPr/>
      <dgm:t>
        <a:bodyPr/>
        <a:lstStyle/>
        <a:p>
          <a:r>
            <a:rPr lang="en-GB" dirty="0"/>
            <a:t>help identify any flaws or limitations within the interview design that allow necessary modifications to the study (</a:t>
          </a:r>
          <a:r>
            <a:rPr lang="en-GB" dirty="0" err="1"/>
            <a:t>Kvale</a:t>
          </a:r>
          <a:r>
            <a:rPr lang="en-GB" dirty="0"/>
            <a:t>, 2007) </a:t>
          </a:r>
          <a:endParaRPr lang="en-US" dirty="0"/>
        </a:p>
      </dgm:t>
    </dgm:pt>
    <dgm:pt modelId="{F20C5596-8791-4FB0-9050-FCB475F5F120}" type="parTrans" cxnId="{8D8D1327-596F-4D8C-B90F-D2C25F5FB673}">
      <dgm:prSet/>
      <dgm:spPr/>
      <dgm:t>
        <a:bodyPr/>
        <a:lstStyle/>
        <a:p>
          <a:endParaRPr lang="en-US"/>
        </a:p>
      </dgm:t>
    </dgm:pt>
    <dgm:pt modelId="{241D10F9-0836-43EC-8D34-EDD575D6ED28}" type="sibTrans" cxnId="{8D8D1327-596F-4D8C-B90F-D2C25F5FB673}">
      <dgm:prSet/>
      <dgm:spPr/>
      <dgm:t>
        <a:bodyPr/>
        <a:lstStyle/>
        <a:p>
          <a:endParaRPr lang="en-US"/>
        </a:p>
      </dgm:t>
    </dgm:pt>
    <dgm:pt modelId="{DB08F9A0-3D79-44CC-8AF3-635C83D2034B}">
      <dgm:prSet/>
      <dgm:spPr/>
      <dgm:t>
        <a:bodyPr/>
        <a:lstStyle/>
        <a:p>
          <a:r>
            <a:rPr lang="en-GB" dirty="0"/>
            <a:t>ensure validity and reliability</a:t>
          </a:r>
          <a:endParaRPr lang="en-US" dirty="0"/>
        </a:p>
      </dgm:t>
    </dgm:pt>
    <dgm:pt modelId="{12E152BB-2ABF-4AC8-9389-269F749F1547}" type="parTrans" cxnId="{97420850-B0EC-4EB7-B726-8588A7AB3379}">
      <dgm:prSet/>
      <dgm:spPr/>
      <dgm:t>
        <a:bodyPr/>
        <a:lstStyle/>
        <a:p>
          <a:endParaRPr lang="en-US"/>
        </a:p>
      </dgm:t>
    </dgm:pt>
    <dgm:pt modelId="{5C00579A-4177-4EA3-BF3C-645C8E67477B}" type="sibTrans" cxnId="{97420850-B0EC-4EB7-B726-8588A7AB3379}">
      <dgm:prSet/>
      <dgm:spPr/>
      <dgm:t>
        <a:bodyPr/>
        <a:lstStyle/>
        <a:p>
          <a:endParaRPr lang="en-US"/>
        </a:p>
      </dgm:t>
    </dgm:pt>
    <dgm:pt modelId="{98345473-47CD-4754-BDE4-6B4F4193A638}" type="pres">
      <dgm:prSet presAssocID="{52D5E6F6-9881-4795-9F24-4C0A6801489B}" presName="root" presStyleCnt="0">
        <dgm:presLayoutVars>
          <dgm:dir/>
          <dgm:resizeHandles val="exact"/>
        </dgm:presLayoutVars>
      </dgm:prSet>
      <dgm:spPr/>
    </dgm:pt>
    <dgm:pt modelId="{AD369C4D-57B9-4078-A371-39BF376A1175}" type="pres">
      <dgm:prSet presAssocID="{C4AFCF19-A355-46BB-8B25-1EE2081FA2C7}" presName="compNode" presStyleCnt="0"/>
      <dgm:spPr/>
    </dgm:pt>
    <dgm:pt modelId="{EE04D701-8E9A-404F-B8C9-FCF1A58BA382}" type="pres">
      <dgm:prSet presAssocID="{C4AFCF19-A355-46BB-8B25-1EE2081FA2C7}" presName="bgRect" presStyleLbl="bgShp" presStyleIdx="0" presStyleCnt="4"/>
      <dgm:spPr/>
    </dgm:pt>
    <dgm:pt modelId="{693101D5-7E48-4639-80C7-5352B4212E69}" type="pres">
      <dgm:prSet presAssocID="{C4AFCF19-A355-46BB-8B25-1EE2081FA2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53E619EF-1F77-4802-BB84-C91841789FC9}" type="pres">
      <dgm:prSet presAssocID="{C4AFCF19-A355-46BB-8B25-1EE2081FA2C7}" presName="spaceRect" presStyleCnt="0"/>
      <dgm:spPr/>
    </dgm:pt>
    <dgm:pt modelId="{0DCF6C1A-3DBD-40A7-960D-0FCCAE259CF9}" type="pres">
      <dgm:prSet presAssocID="{C4AFCF19-A355-46BB-8B25-1EE2081FA2C7}" presName="parTx" presStyleLbl="revTx" presStyleIdx="0" presStyleCnt="4">
        <dgm:presLayoutVars>
          <dgm:chMax val="0"/>
          <dgm:chPref val="0"/>
        </dgm:presLayoutVars>
      </dgm:prSet>
      <dgm:spPr/>
    </dgm:pt>
    <dgm:pt modelId="{30810EB1-E24F-4C10-ADA2-6FC5F612AC15}" type="pres">
      <dgm:prSet presAssocID="{2769EE3C-4436-42C0-9B65-156EFA1609EA}" presName="sibTrans" presStyleCnt="0"/>
      <dgm:spPr/>
    </dgm:pt>
    <dgm:pt modelId="{042E5E07-8B0C-4343-A468-8BA0D44E8107}" type="pres">
      <dgm:prSet presAssocID="{1BAD87D6-F5DA-4E1E-A132-7EEE23C3A501}" presName="compNode" presStyleCnt="0"/>
      <dgm:spPr/>
    </dgm:pt>
    <dgm:pt modelId="{8745C2D1-5468-4E51-8D37-A74B69543CA4}" type="pres">
      <dgm:prSet presAssocID="{1BAD87D6-F5DA-4E1E-A132-7EEE23C3A501}" presName="bgRect" presStyleLbl="bgShp" presStyleIdx="1" presStyleCnt="4"/>
      <dgm:spPr/>
    </dgm:pt>
    <dgm:pt modelId="{FCFA18FF-CF1F-4304-9B47-A0F80E726C2A}" type="pres">
      <dgm:prSet presAssocID="{1BAD87D6-F5DA-4E1E-A132-7EEE23C3A5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ze"/>
        </a:ext>
      </dgm:extLst>
    </dgm:pt>
    <dgm:pt modelId="{4BBD178B-5370-42DF-994E-A6A448265A14}" type="pres">
      <dgm:prSet presAssocID="{1BAD87D6-F5DA-4E1E-A132-7EEE23C3A501}" presName="spaceRect" presStyleCnt="0"/>
      <dgm:spPr/>
    </dgm:pt>
    <dgm:pt modelId="{72689661-A39F-4AA2-9AFF-F8A839BDECE7}" type="pres">
      <dgm:prSet presAssocID="{1BAD87D6-F5DA-4E1E-A132-7EEE23C3A501}" presName="parTx" presStyleLbl="revTx" presStyleIdx="1" presStyleCnt="4">
        <dgm:presLayoutVars>
          <dgm:chMax val="0"/>
          <dgm:chPref val="0"/>
        </dgm:presLayoutVars>
      </dgm:prSet>
      <dgm:spPr/>
    </dgm:pt>
    <dgm:pt modelId="{2D371083-E5D5-4C04-BE97-D88876D615C3}" type="pres">
      <dgm:prSet presAssocID="{275FD662-EDFD-4724-88DD-57C5B6F40241}" presName="sibTrans" presStyleCnt="0"/>
      <dgm:spPr/>
    </dgm:pt>
    <dgm:pt modelId="{FA8F7A82-7ADA-4552-9214-F27C0D2CBF32}" type="pres">
      <dgm:prSet presAssocID="{5DAE9216-3505-4ACB-A4E0-27D30CC7E8BE}" presName="compNode" presStyleCnt="0"/>
      <dgm:spPr/>
    </dgm:pt>
    <dgm:pt modelId="{F4F7FF39-6ADA-471F-B86F-C5E37EE3ED43}" type="pres">
      <dgm:prSet presAssocID="{5DAE9216-3505-4ACB-A4E0-27D30CC7E8BE}" presName="bgRect" presStyleLbl="bgShp" presStyleIdx="2" presStyleCnt="4"/>
      <dgm:spPr/>
    </dgm:pt>
    <dgm:pt modelId="{9DAA3C9B-B502-4269-AB18-9B9DA9A802FC}" type="pres">
      <dgm:prSet presAssocID="{5DAE9216-3505-4ACB-A4E0-27D30CC7E8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enn Diagram"/>
        </a:ext>
      </dgm:extLst>
    </dgm:pt>
    <dgm:pt modelId="{A6C3D48A-A83E-44B7-B1FE-2EF4CBFA9C15}" type="pres">
      <dgm:prSet presAssocID="{5DAE9216-3505-4ACB-A4E0-27D30CC7E8BE}" presName="spaceRect" presStyleCnt="0"/>
      <dgm:spPr/>
    </dgm:pt>
    <dgm:pt modelId="{131250F4-5F65-4981-ABC3-858CD96F46FE}" type="pres">
      <dgm:prSet presAssocID="{5DAE9216-3505-4ACB-A4E0-27D30CC7E8BE}" presName="parTx" presStyleLbl="revTx" presStyleIdx="2" presStyleCnt="4">
        <dgm:presLayoutVars>
          <dgm:chMax val="0"/>
          <dgm:chPref val="0"/>
        </dgm:presLayoutVars>
      </dgm:prSet>
      <dgm:spPr/>
    </dgm:pt>
    <dgm:pt modelId="{984BB420-66E4-4DCC-AB09-FF4630593EA1}" type="pres">
      <dgm:prSet presAssocID="{241D10F9-0836-43EC-8D34-EDD575D6ED28}" presName="sibTrans" presStyleCnt="0"/>
      <dgm:spPr/>
    </dgm:pt>
    <dgm:pt modelId="{FB219F04-F596-481B-83B7-0BB04B3AC5D8}" type="pres">
      <dgm:prSet presAssocID="{DB08F9A0-3D79-44CC-8AF3-635C83D2034B}" presName="compNode" presStyleCnt="0"/>
      <dgm:spPr/>
    </dgm:pt>
    <dgm:pt modelId="{40581788-9966-46D5-BAC5-CEB55E789A2F}" type="pres">
      <dgm:prSet presAssocID="{DB08F9A0-3D79-44CC-8AF3-635C83D2034B}" presName="bgRect" presStyleLbl="bgShp" presStyleIdx="3" presStyleCnt="4"/>
      <dgm:spPr/>
    </dgm:pt>
    <dgm:pt modelId="{D7F621FC-2E5B-4B71-A6AE-1DD6406C8602}" type="pres">
      <dgm:prSet presAssocID="{DB08F9A0-3D79-44CC-8AF3-635C83D203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4BC92C4B-3B2F-40EA-85AA-95F59DC4B027}" type="pres">
      <dgm:prSet presAssocID="{DB08F9A0-3D79-44CC-8AF3-635C83D2034B}" presName="spaceRect" presStyleCnt="0"/>
      <dgm:spPr/>
    </dgm:pt>
    <dgm:pt modelId="{0360ACD5-93CB-462C-A225-998C7F60C509}" type="pres">
      <dgm:prSet presAssocID="{DB08F9A0-3D79-44CC-8AF3-635C83D2034B}" presName="parTx" presStyleLbl="revTx" presStyleIdx="3" presStyleCnt="4">
        <dgm:presLayoutVars>
          <dgm:chMax val="0"/>
          <dgm:chPref val="0"/>
        </dgm:presLayoutVars>
      </dgm:prSet>
      <dgm:spPr/>
    </dgm:pt>
  </dgm:ptLst>
  <dgm:cxnLst>
    <dgm:cxn modelId="{8D8D1327-596F-4D8C-B90F-D2C25F5FB673}" srcId="{52D5E6F6-9881-4795-9F24-4C0A6801489B}" destId="{5DAE9216-3505-4ACB-A4E0-27D30CC7E8BE}" srcOrd="2" destOrd="0" parTransId="{F20C5596-8791-4FB0-9050-FCB475F5F120}" sibTransId="{241D10F9-0836-43EC-8D34-EDD575D6ED28}"/>
    <dgm:cxn modelId="{60D6392B-AEA0-4142-9562-540C07201805}" type="presOf" srcId="{1BAD87D6-F5DA-4E1E-A132-7EEE23C3A501}" destId="{72689661-A39F-4AA2-9AFF-F8A839BDECE7}" srcOrd="0" destOrd="0" presId="urn:microsoft.com/office/officeart/2018/2/layout/IconVerticalSolidList"/>
    <dgm:cxn modelId="{F4E2AE3E-7B6B-4A93-9AB3-ED5F6687BDA7}" srcId="{52D5E6F6-9881-4795-9F24-4C0A6801489B}" destId="{1BAD87D6-F5DA-4E1E-A132-7EEE23C3A501}" srcOrd="1" destOrd="0" parTransId="{8FBF8D9A-9A27-47D4-885E-CD3FE281ED5F}" sibTransId="{275FD662-EDFD-4724-88DD-57C5B6F40241}"/>
    <dgm:cxn modelId="{97420850-B0EC-4EB7-B726-8588A7AB3379}" srcId="{52D5E6F6-9881-4795-9F24-4C0A6801489B}" destId="{DB08F9A0-3D79-44CC-8AF3-635C83D2034B}" srcOrd="3" destOrd="0" parTransId="{12E152BB-2ABF-4AC8-9389-269F749F1547}" sibTransId="{5C00579A-4177-4EA3-BF3C-645C8E67477B}"/>
    <dgm:cxn modelId="{03FD5480-B002-4C1C-8702-675F30AB28FE}" type="presOf" srcId="{52D5E6F6-9881-4795-9F24-4C0A6801489B}" destId="{98345473-47CD-4754-BDE4-6B4F4193A638}" srcOrd="0" destOrd="0" presId="urn:microsoft.com/office/officeart/2018/2/layout/IconVerticalSolidList"/>
    <dgm:cxn modelId="{A26A038B-F7F4-4D9E-B419-0971BC970140}" type="presOf" srcId="{C4AFCF19-A355-46BB-8B25-1EE2081FA2C7}" destId="{0DCF6C1A-3DBD-40A7-960D-0FCCAE259CF9}" srcOrd="0" destOrd="0" presId="urn:microsoft.com/office/officeart/2018/2/layout/IconVerticalSolidList"/>
    <dgm:cxn modelId="{885D5FD3-C699-4BDE-A5E3-0A741ED71A49}" type="presOf" srcId="{5DAE9216-3505-4ACB-A4E0-27D30CC7E8BE}" destId="{131250F4-5F65-4981-ABC3-858CD96F46FE}" srcOrd="0" destOrd="0" presId="urn:microsoft.com/office/officeart/2018/2/layout/IconVerticalSolidList"/>
    <dgm:cxn modelId="{43582AEA-00CC-4413-822C-184183D2C351}" srcId="{52D5E6F6-9881-4795-9F24-4C0A6801489B}" destId="{C4AFCF19-A355-46BB-8B25-1EE2081FA2C7}" srcOrd="0" destOrd="0" parTransId="{73BAAD7F-1F5D-4ABF-9739-AB700D012701}" sibTransId="{2769EE3C-4436-42C0-9B65-156EFA1609EA}"/>
    <dgm:cxn modelId="{9FCDEFEB-2A43-4ABF-96F3-C0ADC5F6F1AD}" type="presOf" srcId="{DB08F9A0-3D79-44CC-8AF3-635C83D2034B}" destId="{0360ACD5-93CB-462C-A225-998C7F60C509}" srcOrd="0" destOrd="0" presId="urn:microsoft.com/office/officeart/2018/2/layout/IconVerticalSolidList"/>
    <dgm:cxn modelId="{F020E085-0883-40C6-9331-2C386B40A1D0}" type="presParOf" srcId="{98345473-47CD-4754-BDE4-6B4F4193A638}" destId="{AD369C4D-57B9-4078-A371-39BF376A1175}" srcOrd="0" destOrd="0" presId="urn:microsoft.com/office/officeart/2018/2/layout/IconVerticalSolidList"/>
    <dgm:cxn modelId="{D6875677-FC83-4174-8087-151F41947EBF}" type="presParOf" srcId="{AD369C4D-57B9-4078-A371-39BF376A1175}" destId="{EE04D701-8E9A-404F-B8C9-FCF1A58BA382}" srcOrd="0" destOrd="0" presId="urn:microsoft.com/office/officeart/2018/2/layout/IconVerticalSolidList"/>
    <dgm:cxn modelId="{691A39A3-0BB3-4B7C-B08A-2F51F2ACCA9D}" type="presParOf" srcId="{AD369C4D-57B9-4078-A371-39BF376A1175}" destId="{693101D5-7E48-4639-80C7-5352B4212E69}" srcOrd="1" destOrd="0" presId="urn:microsoft.com/office/officeart/2018/2/layout/IconVerticalSolidList"/>
    <dgm:cxn modelId="{07E7C430-9BAC-4934-A0D3-83A650322FA9}" type="presParOf" srcId="{AD369C4D-57B9-4078-A371-39BF376A1175}" destId="{53E619EF-1F77-4802-BB84-C91841789FC9}" srcOrd="2" destOrd="0" presId="urn:microsoft.com/office/officeart/2018/2/layout/IconVerticalSolidList"/>
    <dgm:cxn modelId="{45C9AFA3-3CF4-489E-9BAD-30AAC17E71D8}" type="presParOf" srcId="{AD369C4D-57B9-4078-A371-39BF376A1175}" destId="{0DCF6C1A-3DBD-40A7-960D-0FCCAE259CF9}" srcOrd="3" destOrd="0" presId="urn:microsoft.com/office/officeart/2018/2/layout/IconVerticalSolidList"/>
    <dgm:cxn modelId="{4626FDB8-5D8E-4509-B6C8-F1323C186C85}" type="presParOf" srcId="{98345473-47CD-4754-BDE4-6B4F4193A638}" destId="{30810EB1-E24F-4C10-ADA2-6FC5F612AC15}" srcOrd="1" destOrd="0" presId="urn:microsoft.com/office/officeart/2018/2/layout/IconVerticalSolidList"/>
    <dgm:cxn modelId="{F6F6B994-FF61-4066-8894-FE0C4735A19A}" type="presParOf" srcId="{98345473-47CD-4754-BDE4-6B4F4193A638}" destId="{042E5E07-8B0C-4343-A468-8BA0D44E8107}" srcOrd="2" destOrd="0" presId="urn:microsoft.com/office/officeart/2018/2/layout/IconVerticalSolidList"/>
    <dgm:cxn modelId="{E6B10BC5-5E88-4F86-AB90-07ACDC37C7A0}" type="presParOf" srcId="{042E5E07-8B0C-4343-A468-8BA0D44E8107}" destId="{8745C2D1-5468-4E51-8D37-A74B69543CA4}" srcOrd="0" destOrd="0" presId="urn:microsoft.com/office/officeart/2018/2/layout/IconVerticalSolidList"/>
    <dgm:cxn modelId="{7212FC03-6F50-4BF5-A4E7-6897D56BC873}" type="presParOf" srcId="{042E5E07-8B0C-4343-A468-8BA0D44E8107}" destId="{FCFA18FF-CF1F-4304-9B47-A0F80E726C2A}" srcOrd="1" destOrd="0" presId="urn:microsoft.com/office/officeart/2018/2/layout/IconVerticalSolidList"/>
    <dgm:cxn modelId="{3B208387-DF58-47B8-87E3-D452FEC3D131}" type="presParOf" srcId="{042E5E07-8B0C-4343-A468-8BA0D44E8107}" destId="{4BBD178B-5370-42DF-994E-A6A448265A14}" srcOrd="2" destOrd="0" presId="urn:microsoft.com/office/officeart/2018/2/layout/IconVerticalSolidList"/>
    <dgm:cxn modelId="{2D6C8FCE-2E66-403E-A96F-B5F8909DA277}" type="presParOf" srcId="{042E5E07-8B0C-4343-A468-8BA0D44E8107}" destId="{72689661-A39F-4AA2-9AFF-F8A839BDECE7}" srcOrd="3" destOrd="0" presId="urn:microsoft.com/office/officeart/2018/2/layout/IconVerticalSolidList"/>
    <dgm:cxn modelId="{16681582-4D6B-4A58-817D-AFDFBE893DAF}" type="presParOf" srcId="{98345473-47CD-4754-BDE4-6B4F4193A638}" destId="{2D371083-E5D5-4C04-BE97-D88876D615C3}" srcOrd="3" destOrd="0" presId="urn:microsoft.com/office/officeart/2018/2/layout/IconVerticalSolidList"/>
    <dgm:cxn modelId="{5D1E3BCB-C40B-49FF-8B25-F176A4CC97F2}" type="presParOf" srcId="{98345473-47CD-4754-BDE4-6B4F4193A638}" destId="{FA8F7A82-7ADA-4552-9214-F27C0D2CBF32}" srcOrd="4" destOrd="0" presId="urn:microsoft.com/office/officeart/2018/2/layout/IconVerticalSolidList"/>
    <dgm:cxn modelId="{E7C4DFD8-4083-4A7D-B178-C6B7F64B87F7}" type="presParOf" srcId="{FA8F7A82-7ADA-4552-9214-F27C0D2CBF32}" destId="{F4F7FF39-6ADA-471F-B86F-C5E37EE3ED43}" srcOrd="0" destOrd="0" presId="urn:microsoft.com/office/officeart/2018/2/layout/IconVerticalSolidList"/>
    <dgm:cxn modelId="{E7C1AFB5-10CE-48D3-9EA8-EEFD0CFB3AE5}" type="presParOf" srcId="{FA8F7A82-7ADA-4552-9214-F27C0D2CBF32}" destId="{9DAA3C9B-B502-4269-AB18-9B9DA9A802FC}" srcOrd="1" destOrd="0" presId="urn:microsoft.com/office/officeart/2018/2/layout/IconVerticalSolidList"/>
    <dgm:cxn modelId="{D17B3922-67B4-4D44-90E5-E388C4437826}" type="presParOf" srcId="{FA8F7A82-7ADA-4552-9214-F27C0D2CBF32}" destId="{A6C3D48A-A83E-44B7-B1FE-2EF4CBFA9C15}" srcOrd="2" destOrd="0" presId="urn:microsoft.com/office/officeart/2018/2/layout/IconVerticalSolidList"/>
    <dgm:cxn modelId="{2DC6D514-5C1F-46F7-9079-D649F74159A1}" type="presParOf" srcId="{FA8F7A82-7ADA-4552-9214-F27C0D2CBF32}" destId="{131250F4-5F65-4981-ABC3-858CD96F46FE}" srcOrd="3" destOrd="0" presId="urn:microsoft.com/office/officeart/2018/2/layout/IconVerticalSolidList"/>
    <dgm:cxn modelId="{D9CB8A35-4FA3-4BAC-BD00-68825BC7E7C9}" type="presParOf" srcId="{98345473-47CD-4754-BDE4-6B4F4193A638}" destId="{984BB420-66E4-4DCC-AB09-FF4630593EA1}" srcOrd="5" destOrd="0" presId="urn:microsoft.com/office/officeart/2018/2/layout/IconVerticalSolidList"/>
    <dgm:cxn modelId="{944B7770-48BB-4D5E-B960-96788B3A66D6}" type="presParOf" srcId="{98345473-47CD-4754-BDE4-6B4F4193A638}" destId="{FB219F04-F596-481B-83B7-0BB04B3AC5D8}" srcOrd="6" destOrd="0" presId="urn:microsoft.com/office/officeart/2018/2/layout/IconVerticalSolidList"/>
    <dgm:cxn modelId="{E20BA799-ECBD-4DE1-9112-2D49BE6689CF}" type="presParOf" srcId="{FB219F04-F596-481B-83B7-0BB04B3AC5D8}" destId="{40581788-9966-46D5-BAC5-CEB55E789A2F}" srcOrd="0" destOrd="0" presId="urn:microsoft.com/office/officeart/2018/2/layout/IconVerticalSolidList"/>
    <dgm:cxn modelId="{C5B26B6A-11D4-47A6-B123-0D0B1EE620A1}" type="presParOf" srcId="{FB219F04-F596-481B-83B7-0BB04B3AC5D8}" destId="{D7F621FC-2E5B-4B71-A6AE-1DD6406C8602}" srcOrd="1" destOrd="0" presId="urn:microsoft.com/office/officeart/2018/2/layout/IconVerticalSolidList"/>
    <dgm:cxn modelId="{ECF7BCCD-4FC4-4921-834B-F058B87BDA6D}" type="presParOf" srcId="{FB219F04-F596-481B-83B7-0BB04B3AC5D8}" destId="{4BC92C4B-3B2F-40EA-85AA-95F59DC4B027}" srcOrd="2" destOrd="0" presId="urn:microsoft.com/office/officeart/2018/2/layout/IconVerticalSolidList"/>
    <dgm:cxn modelId="{C0C2051C-8994-48CC-8EDD-D6BE9FC53023}" type="presParOf" srcId="{FB219F04-F596-481B-83B7-0BB04B3AC5D8}" destId="{0360ACD5-93CB-462C-A225-998C7F60C50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BCB9D04-96EF-4803-A4D0-5898E1B0F379}" type="doc">
      <dgm:prSet loTypeId="urn:microsoft.com/office/officeart/2008/layout/AlternatingHexagons" loCatId="list" qsTypeId="urn:microsoft.com/office/officeart/2005/8/quickstyle/3d1" qsCatId="3D" csTypeId="urn:microsoft.com/office/officeart/2005/8/colors/colorful1" csCatId="colorful" phldr="1"/>
      <dgm:spPr/>
      <dgm:t>
        <a:bodyPr/>
        <a:lstStyle/>
        <a:p>
          <a:endParaRPr lang="en-GB"/>
        </a:p>
      </dgm:t>
    </dgm:pt>
    <dgm:pt modelId="{B0A8B5DA-7D79-48CC-AD64-E763D879A31C}">
      <dgm:prSet phldrT="[Text]"/>
      <dgm:spPr/>
      <dgm:t>
        <a:bodyPr/>
        <a:lstStyle/>
        <a:p>
          <a:r>
            <a:rPr lang="en-GB" b="0" i="0" u="none" strike="noStrike">
              <a:effectLst/>
              <a:latin typeface="Arial" panose="020B0604020202020204" pitchFamily="34" charset="0"/>
            </a:rPr>
            <a:t>Cultural norms</a:t>
          </a:r>
          <a:endParaRPr lang="en-GB"/>
        </a:p>
      </dgm:t>
    </dgm:pt>
    <dgm:pt modelId="{1DA8F7E9-2834-46E1-B4B1-D179EF04E8EF}" type="parTrans" cxnId="{638133E7-5F86-494E-8C98-B72DD11DD20F}">
      <dgm:prSet/>
      <dgm:spPr/>
      <dgm:t>
        <a:bodyPr/>
        <a:lstStyle/>
        <a:p>
          <a:endParaRPr lang="en-GB"/>
        </a:p>
      </dgm:t>
    </dgm:pt>
    <dgm:pt modelId="{8D8FD7BF-47FA-4115-A359-7A67273BFC40}" type="sibTrans" cxnId="{638133E7-5F86-494E-8C98-B72DD11DD20F}">
      <dgm:prSet/>
      <dgm:spPr/>
      <dgm:t>
        <a:bodyPr/>
        <a:lstStyle/>
        <a:p>
          <a:endParaRPr lang="en-GB"/>
        </a:p>
      </dgm:t>
    </dgm:pt>
    <dgm:pt modelId="{A92E3A3B-B400-42A5-8BC6-250105E50E8C}">
      <dgm:prSet phldrT="[Text]"/>
      <dgm:spPr/>
      <dgm:t>
        <a:bodyPr/>
        <a:lstStyle/>
        <a:p>
          <a:r>
            <a:rPr lang="en-GB"/>
            <a:t>Assumptions</a:t>
          </a:r>
        </a:p>
      </dgm:t>
    </dgm:pt>
    <dgm:pt modelId="{FCB4B629-2E4D-4902-ABA5-73C0B8B4B47B}" type="parTrans" cxnId="{BB5DC97D-A1CA-4A3E-9D9F-59C4CE648625}">
      <dgm:prSet/>
      <dgm:spPr/>
      <dgm:t>
        <a:bodyPr/>
        <a:lstStyle/>
        <a:p>
          <a:endParaRPr lang="en-GB"/>
        </a:p>
      </dgm:t>
    </dgm:pt>
    <dgm:pt modelId="{68C2AA89-C65E-4B0F-83C9-EED5C2AC23A6}" type="sibTrans" cxnId="{BB5DC97D-A1CA-4A3E-9D9F-59C4CE648625}">
      <dgm:prSet/>
      <dgm:spPr/>
      <dgm:t>
        <a:bodyPr/>
        <a:lstStyle/>
        <a:p>
          <a:endParaRPr lang="en-GB"/>
        </a:p>
      </dgm:t>
    </dgm:pt>
    <dgm:pt modelId="{6138AB6F-97FB-437D-B34F-FC86D2E84D54}">
      <dgm:prSet phldrT="[Text]"/>
      <dgm:spPr/>
      <dgm:t>
        <a:bodyPr/>
        <a:lstStyle/>
        <a:p>
          <a:r>
            <a:rPr lang="en-GB"/>
            <a:t>Upbringing</a:t>
          </a:r>
        </a:p>
      </dgm:t>
    </dgm:pt>
    <dgm:pt modelId="{38C0D7B1-559A-4CD4-8B4C-F2E177BE5848}" type="parTrans" cxnId="{9EEF69BF-5A08-4D65-A6CD-F23CE443DC7C}">
      <dgm:prSet/>
      <dgm:spPr/>
      <dgm:t>
        <a:bodyPr/>
        <a:lstStyle/>
        <a:p>
          <a:endParaRPr lang="en-GB"/>
        </a:p>
      </dgm:t>
    </dgm:pt>
    <dgm:pt modelId="{52BEC8A4-D0BB-4837-867B-9E0B5132E858}" type="sibTrans" cxnId="{9EEF69BF-5A08-4D65-A6CD-F23CE443DC7C}">
      <dgm:prSet/>
      <dgm:spPr/>
      <dgm:t>
        <a:bodyPr/>
        <a:lstStyle/>
        <a:p>
          <a:endParaRPr lang="en-GB"/>
        </a:p>
      </dgm:t>
    </dgm:pt>
    <dgm:pt modelId="{443B771F-0E51-4DE1-920E-314AD8ABD342}">
      <dgm:prSet phldrT="[Text]"/>
      <dgm:spPr/>
      <dgm:t>
        <a:bodyPr/>
        <a:lstStyle/>
        <a:p>
          <a:r>
            <a:rPr lang="en-GB"/>
            <a:t>Prejudices</a:t>
          </a:r>
        </a:p>
      </dgm:t>
    </dgm:pt>
    <dgm:pt modelId="{6121617E-4CCD-4C5F-8A4B-814AD9D5F2CD}" type="parTrans" cxnId="{251D771A-46E0-4AC6-9FB5-C46C144C96C8}">
      <dgm:prSet/>
      <dgm:spPr/>
      <dgm:t>
        <a:bodyPr/>
        <a:lstStyle/>
        <a:p>
          <a:endParaRPr lang="en-GB"/>
        </a:p>
      </dgm:t>
    </dgm:pt>
    <dgm:pt modelId="{BDCEC034-E22F-4AA4-99BB-CFE1975C618E}" type="sibTrans" cxnId="{251D771A-46E0-4AC6-9FB5-C46C144C96C8}">
      <dgm:prSet/>
      <dgm:spPr/>
      <dgm:t>
        <a:bodyPr/>
        <a:lstStyle/>
        <a:p>
          <a:endParaRPr lang="en-GB"/>
        </a:p>
      </dgm:t>
    </dgm:pt>
    <dgm:pt modelId="{4F7535DA-74FD-497D-8D99-37EA9FBFA6E4}" type="pres">
      <dgm:prSet presAssocID="{3BCB9D04-96EF-4803-A4D0-5898E1B0F379}" presName="Name0" presStyleCnt="0">
        <dgm:presLayoutVars>
          <dgm:chMax/>
          <dgm:chPref/>
          <dgm:dir/>
          <dgm:animLvl val="lvl"/>
        </dgm:presLayoutVars>
      </dgm:prSet>
      <dgm:spPr/>
    </dgm:pt>
    <dgm:pt modelId="{0DC9B37E-E473-4FEF-8F1B-992B28676D1B}" type="pres">
      <dgm:prSet presAssocID="{B0A8B5DA-7D79-48CC-AD64-E763D879A31C}" presName="composite" presStyleCnt="0"/>
      <dgm:spPr/>
    </dgm:pt>
    <dgm:pt modelId="{FF346670-018D-49C0-934B-A010BE0231AE}" type="pres">
      <dgm:prSet presAssocID="{B0A8B5DA-7D79-48CC-AD64-E763D879A31C}" presName="Parent1" presStyleLbl="node1" presStyleIdx="0" presStyleCnt="8">
        <dgm:presLayoutVars>
          <dgm:chMax val="1"/>
          <dgm:chPref val="1"/>
          <dgm:bulletEnabled val="1"/>
        </dgm:presLayoutVars>
      </dgm:prSet>
      <dgm:spPr/>
    </dgm:pt>
    <dgm:pt modelId="{D0270445-2371-4665-ACD7-EDBABEBCA11A}" type="pres">
      <dgm:prSet presAssocID="{B0A8B5DA-7D79-48CC-AD64-E763D879A31C}" presName="Childtext1" presStyleLbl="revTx" presStyleIdx="0" presStyleCnt="4">
        <dgm:presLayoutVars>
          <dgm:chMax val="0"/>
          <dgm:chPref val="0"/>
          <dgm:bulletEnabled val="1"/>
        </dgm:presLayoutVars>
      </dgm:prSet>
      <dgm:spPr/>
    </dgm:pt>
    <dgm:pt modelId="{3730179D-9435-45B0-89C8-0AF73F780007}" type="pres">
      <dgm:prSet presAssocID="{B0A8B5DA-7D79-48CC-AD64-E763D879A31C}" presName="BalanceSpacing" presStyleCnt="0"/>
      <dgm:spPr/>
    </dgm:pt>
    <dgm:pt modelId="{2A3EC2DE-97AE-45BF-8753-4DC051B1A2E2}" type="pres">
      <dgm:prSet presAssocID="{B0A8B5DA-7D79-48CC-AD64-E763D879A31C}" presName="BalanceSpacing1" presStyleCnt="0"/>
      <dgm:spPr/>
    </dgm:pt>
    <dgm:pt modelId="{DBED41E1-D3F2-4C54-916C-5E9AAF0CBA98}" type="pres">
      <dgm:prSet presAssocID="{8D8FD7BF-47FA-4115-A359-7A67273BFC40}" presName="Accent1Text" presStyleLbl="node1" presStyleIdx="1" presStyleCnt="8"/>
      <dgm:spPr/>
    </dgm:pt>
    <dgm:pt modelId="{C8755FA6-F7C8-4C25-A05B-0AEEB92E1DFB}" type="pres">
      <dgm:prSet presAssocID="{8D8FD7BF-47FA-4115-A359-7A67273BFC40}" presName="spaceBetweenRectangles" presStyleCnt="0"/>
      <dgm:spPr/>
    </dgm:pt>
    <dgm:pt modelId="{F4A4DF14-DE5A-4151-ACFD-425A50950B95}" type="pres">
      <dgm:prSet presAssocID="{A92E3A3B-B400-42A5-8BC6-250105E50E8C}" presName="composite" presStyleCnt="0"/>
      <dgm:spPr/>
    </dgm:pt>
    <dgm:pt modelId="{A6C81898-BC76-486D-B774-BAE00C337585}" type="pres">
      <dgm:prSet presAssocID="{A92E3A3B-B400-42A5-8BC6-250105E50E8C}" presName="Parent1" presStyleLbl="node1" presStyleIdx="2" presStyleCnt="8">
        <dgm:presLayoutVars>
          <dgm:chMax val="1"/>
          <dgm:chPref val="1"/>
          <dgm:bulletEnabled val="1"/>
        </dgm:presLayoutVars>
      </dgm:prSet>
      <dgm:spPr/>
    </dgm:pt>
    <dgm:pt modelId="{8ED81F54-F43B-4C35-BDF9-E2621BFEAF11}" type="pres">
      <dgm:prSet presAssocID="{A92E3A3B-B400-42A5-8BC6-250105E50E8C}" presName="Childtext1" presStyleLbl="revTx" presStyleIdx="1" presStyleCnt="4">
        <dgm:presLayoutVars>
          <dgm:chMax val="0"/>
          <dgm:chPref val="0"/>
          <dgm:bulletEnabled val="1"/>
        </dgm:presLayoutVars>
      </dgm:prSet>
      <dgm:spPr/>
    </dgm:pt>
    <dgm:pt modelId="{4D43BB33-2AB0-4ED4-964E-65AA80980BDC}" type="pres">
      <dgm:prSet presAssocID="{A92E3A3B-B400-42A5-8BC6-250105E50E8C}" presName="BalanceSpacing" presStyleCnt="0"/>
      <dgm:spPr/>
    </dgm:pt>
    <dgm:pt modelId="{729A91FD-8CFE-496F-AC2E-6ED8F7EC359B}" type="pres">
      <dgm:prSet presAssocID="{A92E3A3B-B400-42A5-8BC6-250105E50E8C}" presName="BalanceSpacing1" presStyleCnt="0"/>
      <dgm:spPr/>
    </dgm:pt>
    <dgm:pt modelId="{E7197FE4-B3FD-4519-BBF9-7290E6DB191F}" type="pres">
      <dgm:prSet presAssocID="{68C2AA89-C65E-4B0F-83C9-EED5C2AC23A6}" presName="Accent1Text" presStyleLbl="node1" presStyleIdx="3" presStyleCnt="8" custLinFactNeighborX="17641" custLinFactNeighborY="2739"/>
      <dgm:spPr/>
    </dgm:pt>
    <dgm:pt modelId="{1144A482-6123-49A6-BCCC-C8DF07F4534E}" type="pres">
      <dgm:prSet presAssocID="{68C2AA89-C65E-4B0F-83C9-EED5C2AC23A6}" presName="spaceBetweenRectangles" presStyleCnt="0"/>
      <dgm:spPr/>
    </dgm:pt>
    <dgm:pt modelId="{45EFD06D-A9A9-438D-8D16-FDB7E14E1FF8}" type="pres">
      <dgm:prSet presAssocID="{6138AB6F-97FB-437D-B34F-FC86D2E84D54}" presName="composite" presStyleCnt="0"/>
      <dgm:spPr/>
    </dgm:pt>
    <dgm:pt modelId="{98B29A51-112E-4FFB-8AF8-1D6456C7161B}" type="pres">
      <dgm:prSet presAssocID="{6138AB6F-97FB-437D-B34F-FC86D2E84D54}" presName="Parent1" presStyleLbl="node1" presStyleIdx="4" presStyleCnt="8">
        <dgm:presLayoutVars>
          <dgm:chMax val="1"/>
          <dgm:chPref val="1"/>
          <dgm:bulletEnabled val="1"/>
        </dgm:presLayoutVars>
      </dgm:prSet>
      <dgm:spPr/>
    </dgm:pt>
    <dgm:pt modelId="{0E87C34C-B7A8-41F9-99AE-049944F698B3}" type="pres">
      <dgm:prSet presAssocID="{6138AB6F-97FB-437D-B34F-FC86D2E84D54}" presName="Childtext1" presStyleLbl="revTx" presStyleIdx="2" presStyleCnt="4">
        <dgm:presLayoutVars>
          <dgm:chMax val="0"/>
          <dgm:chPref val="0"/>
          <dgm:bulletEnabled val="1"/>
        </dgm:presLayoutVars>
      </dgm:prSet>
      <dgm:spPr/>
    </dgm:pt>
    <dgm:pt modelId="{04FE0C07-8F9B-4683-A70A-4B72F0DDA769}" type="pres">
      <dgm:prSet presAssocID="{6138AB6F-97FB-437D-B34F-FC86D2E84D54}" presName="BalanceSpacing" presStyleCnt="0"/>
      <dgm:spPr/>
    </dgm:pt>
    <dgm:pt modelId="{DFE13AC5-7535-4E44-81CD-38F7B30185FA}" type="pres">
      <dgm:prSet presAssocID="{6138AB6F-97FB-437D-B34F-FC86D2E84D54}" presName="BalanceSpacing1" presStyleCnt="0"/>
      <dgm:spPr/>
    </dgm:pt>
    <dgm:pt modelId="{7A521C00-D313-4EFA-9D32-BF1F429D8B17}" type="pres">
      <dgm:prSet presAssocID="{52BEC8A4-D0BB-4837-867B-9E0B5132E858}" presName="Accent1Text" presStyleLbl="node1" presStyleIdx="5" presStyleCnt="8"/>
      <dgm:spPr/>
    </dgm:pt>
    <dgm:pt modelId="{FCF4AE97-7DB3-4903-A6DC-BD78B5777F41}" type="pres">
      <dgm:prSet presAssocID="{52BEC8A4-D0BB-4837-867B-9E0B5132E858}" presName="spaceBetweenRectangles" presStyleCnt="0"/>
      <dgm:spPr/>
    </dgm:pt>
    <dgm:pt modelId="{AE940FC7-888B-4A7C-B2D1-088480872700}" type="pres">
      <dgm:prSet presAssocID="{443B771F-0E51-4DE1-920E-314AD8ABD342}" presName="composite" presStyleCnt="0"/>
      <dgm:spPr/>
    </dgm:pt>
    <dgm:pt modelId="{44677408-08E3-40D6-AD8D-60DE10094B34}" type="pres">
      <dgm:prSet presAssocID="{443B771F-0E51-4DE1-920E-314AD8ABD342}" presName="Parent1" presStyleLbl="node1" presStyleIdx="6" presStyleCnt="8">
        <dgm:presLayoutVars>
          <dgm:chMax val="1"/>
          <dgm:chPref val="1"/>
          <dgm:bulletEnabled val="1"/>
        </dgm:presLayoutVars>
      </dgm:prSet>
      <dgm:spPr/>
    </dgm:pt>
    <dgm:pt modelId="{F381516A-DF83-40DB-BAA4-7A1AE1BB06CC}" type="pres">
      <dgm:prSet presAssocID="{443B771F-0E51-4DE1-920E-314AD8ABD342}" presName="Childtext1" presStyleLbl="revTx" presStyleIdx="3" presStyleCnt="4">
        <dgm:presLayoutVars>
          <dgm:chMax val="0"/>
          <dgm:chPref val="0"/>
          <dgm:bulletEnabled val="1"/>
        </dgm:presLayoutVars>
      </dgm:prSet>
      <dgm:spPr/>
    </dgm:pt>
    <dgm:pt modelId="{8CB7F576-7E08-4C47-9023-676A29193773}" type="pres">
      <dgm:prSet presAssocID="{443B771F-0E51-4DE1-920E-314AD8ABD342}" presName="BalanceSpacing" presStyleCnt="0"/>
      <dgm:spPr/>
    </dgm:pt>
    <dgm:pt modelId="{F71F3C18-5750-445E-BC60-496304EDE721}" type="pres">
      <dgm:prSet presAssocID="{443B771F-0E51-4DE1-920E-314AD8ABD342}" presName="BalanceSpacing1" presStyleCnt="0"/>
      <dgm:spPr/>
    </dgm:pt>
    <dgm:pt modelId="{EDDC03E4-4123-452C-954C-D0A57AF1FC1F}" type="pres">
      <dgm:prSet presAssocID="{BDCEC034-E22F-4AA4-99BB-CFE1975C618E}" presName="Accent1Text" presStyleLbl="node1" presStyleIdx="7" presStyleCnt="8" custLinFactNeighborX="-3333" custLinFactNeighborY="-1450"/>
      <dgm:spPr/>
    </dgm:pt>
  </dgm:ptLst>
  <dgm:cxnLst>
    <dgm:cxn modelId="{D0B9490D-C721-434A-AF2D-8BCDCAA54564}" type="presOf" srcId="{8D8FD7BF-47FA-4115-A359-7A67273BFC40}" destId="{DBED41E1-D3F2-4C54-916C-5E9AAF0CBA98}" srcOrd="0" destOrd="0" presId="urn:microsoft.com/office/officeart/2008/layout/AlternatingHexagons"/>
    <dgm:cxn modelId="{251D771A-46E0-4AC6-9FB5-C46C144C96C8}" srcId="{3BCB9D04-96EF-4803-A4D0-5898E1B0F379}" destId="{443B771F-0E51-4DE1-920E-314AD8ABD342}" srcOrd="3" destOrd="0" parTransId="{6121617E-4CCD-4C5F-8A4B-814AD9D5F2CD}" sibTransId="{BDCEC034-E22F-4AA4-99BB-CFE1975C618E}"/>
    <dgm:cxn modelId="{A34BBC45-AED4-4264-ABD8-0870D91885FC}" type="presOf" srcId="{B0A8B5DA-7D79-48CC-AD64-E763D879A31C}" destId="{FF346670-018D-49C0-934B-A010BE0231AE}" srcOrd="0" destOrd="0" presId="urn:microsoft.com/office/officeart/2008/layout/AlternatingHexagons"/>
    <dgm:cxn modelId="{C6E82B54-C448-4659-B494-91BDB7658040}" type="presOf" srcId="{BDCEC034-E22F-4AA4-99BB-CFE1975C618E}" destId="{EDDC03E4-4123-452C-954C-D0A57AF1FC1F}" srcOrd="0" destOrd="0" presId="urn:microsoft.com/office/officeart/2008/layout/AlternatingHexagons"/>
    <dgm:cxn modelId="{4F59B154-E875-4CA7-BBCE-6450B80BF0E9}" type="presOf" srcId="{3BCB9D04-96EF-4803-A4D0-5898E1B0F379}" destId="{4F7535DA-74FD-497D-8D99-37EA9FBFA6E4}" srcOrd="0" destOrd="0" presId="urn:microsoft.com/office/officeart/2008/layout/AlternatingHexagons"/>
    <dgm:cxn modelId="{5E9BE156-5CAE-46E5-8B14-D89DB599D907}" type="presOf" srcId="{A92E3A3B-B400-42A5-8BC6-250105E50E8C}" destId="{A6C81898-BC76-486D-B774-BAE00C337585}" srcOrd="0" destOrd="0" presId="urn:microsoft.com/office/officeart/2008/layout/AlternatingHexagons"/>
    <dgm:cxn modelId="{BB5DC97D-A1CA-4A3E-9D9F-59C4CE648625}" srcId="{3BCB9D04-96EF-4803-A4D0-5898E1B0F379}" destId="{A92E3A3B-B400-42A5-8BC6-250105E50E8C}" srcOrd="1" destOrd="0" parTransId="{FCB4B629-2E4D-4902-ABA5-73C0B8B4B47B}" sibTransId="{68C2AA89-C65E-4B0F-83C9-EED5C2AC23A6}"/>
    <dgm:cxn modelId="{F0679583-DF52-47E0-859D-C4887DC6D591}" type="presOf" srcId="{6138AB6F-97FB-437D-B34F-FC86D2E84D54}" destId="{98B29A51-112E-4FFB-8AF8-1D6456C7161B}" srcOrd="0" destOrd="0" presId="urn:microsoft.com/office/officeart/2008/layout/AlternatingHexagons"/>
    <dgm:cxn modelId="{71F0EE9D-2D9B-439E-BC50-E887AB30126E}" type="presOf" srcId="{68C2AA89-C65E-4B0F-83C9-EED5C2AC23A6}" destId="{E7197FE4-B3FD-4519-BBF9-7290E6DB191F}" srcOrd="0" destOrd="0" presId="urn:microsoft.com/office/officeart/2008/layout/AlternatingHexagons"/>
    <dgm:cxn modelId="{9EEF69BF-5A08-4D65-A6CD-F23CE443DC7C}" srcId="{3BCB9D04-96EF-4803-A4D0-5898E1B0F379}" destId="{6138AB6F-97FB-437D-B34F-FC86D2E84D54}" srcOrd="2" destOrd="0" parTransId="{38C0D7B1-559A-4CD4-8B4C-F2E177BE5848}" sibTransId="{52BEC8A4-D0BB-4837-867B-9E0B5132E858}"/>
    <dgm:cxn modelId="{A3792CC6-E0C4-410C-8C83-873FB80C4377}" type="presOf" srcId="{52BEC8A4-D0BB-4837-867B-9E0B5132E858}" destId="{7A521C00-D313-4EFA-9D32-BF1F429D8B17}" srcOrd="0" destOrd="0" presId="urn:microsoft.com/office/officeart/2008/layout/AlternatingHexagons"/>
    <dgm:cxn modelId="{638133E7-5F86-494E-8C98-B72DD11DD20F}" srcId="{3BCB9D04-96EF-4803-A4D0-5898E1B0F379}" destId="{B0A8B5DA-7D79-48CC-AD64-E763D879A31C}" srcOrd="0" destOrd="0" parTransId="{1DA8F7E9-2834-46E1-B4B1-D179EF04E8EF}" sibTransId="{8D8FD7BF-47FA-4115-A359-7A67273BFC40}"/>
    <dgm:cxn modelId="{035637FA-4083-4934-A416-E3F557DABD74}" type="presOf" srcId="{443B771F-0E51-4DE1-920E-314AD8ABD342}" destId="{44677408-08E3-40D6-AD8D-60DE10094B34}" srcOrd="0" destOrd="0" presId="urn:microsoft.com/office/officeart/2008/layout/AlternatingHexagons"/>
    <dgm:cxn modelId="{A4A78579-1337-4F39-B550-DBEDB55ECEF7}" type="presParOf" srcId="{4F7535DA-74FD-497D-8D99-37EA9FBFA6E4}" destId="{0DC9B37E-E473-4FEF-8F1B-992B28676D1B}" srcOrd="0" destOrd="0" presId="urn:microsoft.com/office/officeart/2008/layout/AlternatingHexagons"/>
    <dgm:cxn modelId="{41CC93C3-F7D3-416F-993C-0B04586BC48A}" type="presParOf" srcId="{0DC9B37E-E473-4FEF-8F1B-992B28676D1B}" destId="{FF346670-018D-49C0-934B-A010BE0231AE}" srcOrd="0" destOrd="0" presId="urn:microsoft.com/office/officeart/2008/layout/AlternatingHexagons"/>
    <dgm:cxn modelId="{550F9AC0-B7E5-4251-A733-E41241E91E0A}" type="presParOf" srcId="{0DC9B37E-E473-4FEF-8F1B-992B28676D1B}" destId="{D0270445-2371-4665-ACD7-EDBABEBCA11A}" srcOrd="1" destOrd="0" presId="urn:microsoft.com/office/officeart/2008/layout/AlternatingHexagons"/>
    <dgm:cxn modelId="{12FFC587-5FB5-499A-8A16-3ABB988337C0}" type="presParOf" srcId="{0DC9B37E-E473-4FEF-8F1B-992B28676D1B}" destId="{3730179D-9435-45B0-89C8-0AF73F780007}" srcOrd="2" destOrd="0" presId="urn:microsoft.com/office/officeart/2008/layout/AlternatingHexagons"/>
    <dgm:cxn modelId="{A21D4141-814D-4905-8B74-73B54D51F6B9}" type="presParOf" srcId="{0DC9B37E-E473-4FEF-8F1B-992B28676D1B}" destId="{2A3EC2DE-97AE-45BF-8753-4DC051B1A2E2}" srcOrd="3" destOrd="0" presId="urn:microsoft.com/office/officeart/2008/layout/AlternatingHexagons"/>
    <dgm:cxn modelId="{E3C42440-1BB0-4A26-B2F0-2BE199CF47C5}" type="presParOf" srcId="{0DC9B37E-E473-4FEF-8F1B-992B28676D1B}" destId="{DBED41E1-D3F2-4C54-916C-5E9AAF0CBA98}" srcOrd="4" destOrd="0" presId="urn:microsoft.com/office/officeart/2008/layout/AlternatingHexagons"/>
    <dgm:cxn modelId="{17DC82A1-9A17-42AE-96DA-82E5DF4CD573}" type="presParOf" srcId="{4F7535DA-74FD-497D-8D99-37EA9FBFA6E4}" destId="{C8755FA6-F7C8-4C25-A05B-0AEEB92E1DFB}" srcOrd="1" destOrd="0" presId="urn:microsoft.com/office/officeart/2008/layout/AlternatingHexagons"/>
    <dgm:cxn modelId="{A5221946-3FFE-44BA-A948-37356C87E600}" type="presParOf" srcId="{4F7535DA-74FD-497D-8D99-37EA9FBFA6E4}" destId="{F4A4DF14-DE5A-4151-ACFD-425A50950B95}" srcOrd="2" destOrd="0" presId="urn:microsoft.com/office/officeart/2008/layout/AlternatingHexagons"/>
    <dgm:cxn modelId="{E8C5235F-DD45-4DF8-8AD6-E1DAB532347E}" type="presParOf" srcId="{F4A4DF14-DE5A-4151-ACFD-425A50950B95}" destId="{A6C81898-BC76-486D-B774-BAE00C337585}" srcOrd="0" destOrd="0" presId="urn:microsoft.com/office/officeart/2008/layout/AlternatingHexagons"/>
    <dgm:cxn modelId="{BB41E46D-DCEA-453C-B52C-CDF62130D419}" type="presParOf" srcId="{F4A4DF14-DE5A-4151-ACFD-425A50950B95}" destId="{8ED81F54-F43B-4C35-BDF9-E2621BFEAF11}" srcOrd="1" destOrd="0" presId="urn:microsoft.com/office/officeart/2008/layout/AlternatingHexagons"/>
    <dgm:cxn modelId="{7B1D95FA-3831-4079-A4DF-0A4B284D8C46}" type="presParOf" srcId="{F4A4DF14-DE5A-4151-ACFD-425A50950B95}" destId="{4D43BB33-2AB0-4ED4-964E-65AA80980BDC}" srcOrd="2" destOrd="0" presId="urn:microsoft.com/office/officeart/2008/layout/AlternatingHexagons"/>
    <dgm:cxn modelId="{F5C66C78-F780-427A-AB78-4F1151BCF6D9}" type="presParOf" srcId="{F4A4DF14-DE5A-4151-ACFD-425A50950B95}" destId="{729A91FD-8CFE-496F-AC2E-6ED8F7EC359B}" srcOrd="3" destOrd="0" presId="urn:microsoft.com/office/officeart/2008/layout/AlternatingHexagons"/>
    <dgm:cxn modelId="{B2441170-7141-413E-9E3A-ED05FEE9E18F}" type="presParOf" srcId="{F4A4DF14-DE5A-4151-ACFD-425A50950B95}" destId="{E7197FE4-B3FD-4519-BBF9-7290E6DB191F}" srcOrd="4" destOrd="0" presId="urn:microsoft.com/office/officeart/2008/layout/AlternatingHexagons"/>
    <dgm:cxn modelId="{5A566EF0-F7F6-436F-9C9C-915C68B10282}" type="presParOf" srcId="{4F7535DA-74FD-497D-8D99-37EA9FBFA6E4}" destId="{1144A482-6123-49A6-BCCC-C8DF07F4534E}" srcOrd="3" destOrd="0" presId="urn:microsoft.com/office/officeart/2008/layout/AlternatingHexagons"/>
    <dgm:cxn modelId="{157A509B-F9A3-4811-B0C1-480425DC3439}" type="presParOf" srcId="{4F7535DA-74FD-497D-8D99-37EA9FBFA6E4}" destId="{45EFD06D-A9A9-438D-8D16-FDB7E14E1FF8}" srcOrd="4" destOrd="0" presId="urn:microsoft.com/office/officeart/2008/layout/AlternatingHexagons"/>
    <dgm:cxn modelId="{7B17E763-08A1-40A9-9003-4FE4A4D25BF7}" type="presParOf" srcId="{45EFD06D-A9A9-438D-8D16-FDB7E14E1FF8}" destId="{98B29A51-112E-4FFB-8AF8-1D6456C7161B}" srcOrd="0" destOrd="0" presId="urn:microsoft.com/office/officeart/2008/layout/AlternatingHexagons"/>
    <dgm:cxn modelId="{C7FD41B5-4E39-4202-A0B7-9A9EA1DBCE2F}" type="presParOf" srcId="{45EFD06D-A9A9-438D-8D16-FDB7E14E1FF8}" destId="{0E87C34C-B7A8-41F9-99AE-049944F698B3}" srcOrd="1" destOrd="0" presId="urn:microsoft.com/office/officeart/2008/layout/AlternatingHexagons"/>
    <dgm:cxn modelId="{AE04337B-DD9B-4185-9641-44F73D5DCDA9}" type="presParOf" srcId="{45EFD06D-A9A9-438D-8D16-FDB7E14E1FF8}" destId="{04FE0C07-8F9B-4683-A70A-4B72F0DDA769}" srcOrd="2" destOrd="0" presId="urn:microsoft.com/office/officeart/2008/layout/AlternatingHexagons"/>
    <dgm:cxn modelId="{C019DD5B-CEC6-43FE-A400-7AC7B588E2F7}" type="presParOf" srcId="{45EFD06D-A9A9-438D-8D16-FDB7E14E1FF8}" destId="{DFE13AC5-7535-4E44-81CD-38F7B30185FA}" srcOrd="3" destOrd="0" presId="urn:microsoft.com/office/officeart/2008/layout/AlternatingHexagons"/>
    <dgm:cxn modelId="{CCC13396-24B0-48D4-8C3C-46DECF9148AE}" type="presParOf" srcId="{45EFD06D-A9A9-438D-8D16-FDB7E14E1FF8}" destId="{7A521C00-D313-4EFA-9D32-BF1F429D8B17}" srcOrd="4" destOrd="0" presId="urn:microsoft.com/office/officeart/2008/layout/AlternatingHexagons"/>
    <dgm:cxn modelId="{807E4403-0C1A-46B3-B62F-BBA73C4EF335}" type="presParOf" srcId="{4F7535DA-74FD-497D-8D99-37EA9FBFA6E4}" destId="{FCF4AE97-7DB3-4903-A6DC-BD78B5777F41}" srcOrd="5" destOrd="0" presId="urn:microsoft.com/office/officeart/2008/layout/AlternatingHexagons"/>
    <dgm:cxn modelId="{223A730A-A628-4ADA-98B8-11F10FC442EA}" type="presParOf" srcId="{4F7535DA-74FD-497D-8D99-37EA9FBFA6E4}" destId="{AE940FC7-888B-4A7C-B2D1-088480872700}" srcOrd="6" destOrd="0" presId="urn:microsoft.com/office/officeart/2008/layout/AlternatingHexagons"/>
    <dgm:cxn modelId="{DBC5AA82-6A07-4142-9AF2-EDB23E8EAC38}" type="presParOf" srcId="{AE940FC7-888B-4A7C-B2D1-088480872700}" destId="{44677408-08E3-40D6-AD8D-60DE10094B34}" srcOrd="0" destOrd="0" presId="urn:microsoft.com/office/officeart/2008/layout/AlternatingHexagons"/>
    <dgm:cxn modelId="{D7002719-2850-467E-BB5C-8289293E7096}" type="presParOf" srcId="{AE940FC7-888B-4A7C-B2D1-088480872700}" destId="{F381516A-DF83-40DB-BAA4-7A1AE1BB06CC}" srcOrd="1" destOrd="0" presId="urn:microsoft.com/office/officeart/2008/layout/AlternatingHexagons"/>
    <dgm:cxn modelId="{E3E5A628-E013-4F5F-B9BF-EF788ADBD170}" type="presParOf" srcId="{AE940FC7-888B-4A7C-B2D1-088480872700}" destId="{8CB7F576-7E08-4C47-9023-676A29193773}" srcOrd="2" destOrd="0" presId="urn:microsoft.com/office/officeart/2008/layout/AlternatingHexagons"/>
    <dgm:cxn modelId="{E1C3BA0E-3650-4815-A8C7-B3EC034929D4}" type="presParOf" srcId="{AE940FC7-888B-4A7C-B2D1-088480872700}" destId="{F71F3C18-5750-445E-BC60-496304EDE721}" srcOrd="3" destOrd="0" presId="urn:microsoft.com/office/officeart/2008/layout/AlternatingHexagons"/>
    <dgm:cxn modelId="{6B3F7733-AD33-4D86-A137-413D3A0C9CD7}" type="presParOf" srcId="{AE940FC7-888B-4A7C-B2D1-088480872700}" destId="{EDDC03E4-4123-452C-954C-D0A57AF1FC1F}"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1F703E8-92C2-4432-BEC2-2C92C0624CE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CB199DDA-016F-4ECC-A620-9A2632257325}">
      <dgm:prSet/>
      <dgm:spPr/>
      <dgm:t>
        <a:bodyPr/>
        <a:lstStyle/>
        <a:p>
          <a:r>
            <a:rPr lang="en-GB"/>
            <a:t>Like me/ Affinity</a:t>
          </a:r>
        </a:p>
      </dgm:t>
    </dgm:pt>
    <dgm:pt modelId="{C8B23ACD-7A15-4F3E-9FDB-79AD7EDDBA92}" type="parTrans" cxnId="{9467BAA7-53C9-44AB-A5F6-91B4E202AF37}">
      <dgm:prSet/>
      <dgm:spPr/>
      <dgm:t>
        <a:bodyPr/>
        <a:lstStyle/>
        <a:p>
          <a:endParaRPr lang="en-GB"/>
        </a:p>
      </dgm:t>
    </dgm:pt>
    <dgm:pt modelId="{F514F6A7-9F9B-4E81-9245-F82CEE0115F7}" type="sibTrans" cxnId="{9467BAA7-53C9-44AB-A5F6-91B4E202AF37}">
      <dgm:prSet/>
      <dgm:spPr/>
      <dgm:t>
        <a:bodyPr/>
        <a:lstStyle/>
        <a:p>
          <a:endParaRPr lang="en-GB"/>
        </a:p>
      </dgm:t>
    </dgm:pt>
    <dgm:pt modelId="{D08BCB29-4AD7-4B3E-A254-D49B4F355EEC}">
      <dgm:prSet/>
      <dgm:spPr/>
      <dgm:t>
        <a:bodyPr/>
        <a:lstStyle/>
        <a:p>
          <a:r>
            <a:rPr lang="en-GB"/>
            <a:t>Affinity bias is when we favour people who we share qualities with. </a:t>
          </a:r>
        </a:p>
      </dgm:t>
    </dgm:pt>
    <dgm:pt modelId="{E6C9C84A-7DCB-47C4-A4E8-97B01728E9CA}" type="parTrans" cxnId="{39433E5F-0E5D-4C5A-9A78-292BCE369C28}">
      <dgm:prSet/>
      <dgm:spPr/>
      <dgm:t>
        <a:bodyPr/>
        <a:lstStyle/>
        <a:p>
          <a:endParaRPr lang="en-GB"/>
        </a:p>
      </dgm:t>
    </dgm:pt>
    <dgm:pt modelId="{DA176F67-11F9-4D08-8F08-91BB97CB2240}" type="sibTrans" cxnId="{39433E5F-0E5D-4C5A-9A78-292BCE369C28}">
      <dgm:prSet/>
      <dgm:spPr/>
      <dgm:t>
        <a:bodyPr/>
        <a:lstStyle/>
        <a:p>
          <a:endParaRPr lang="en-GB"/>
        </a:p>
      </dgm:t>
    </dgm:pt>
    <dgm:pt modelId="{E9543724-434E-429A-891A-8EC29DA5306F}">
      <dgm:prSet/>
      <dgm:spPr/>
      <dgm:t>
        <a:bodyPr/>
        <a:lstStyle/>
        <a:p>
          <a:r>
            <a:rPr lang="en-GB"/>
            <a:t>Beauty</a:t>
          </a:r>
        </a:p>
      </dgm:t>
    </dgm:pt>
    <dgm:pt modelId="{0CB8DE82-C3B0-42AC-86FA-CC7AB8936029}" type="parTrans" cxnId="{3C45F6A1-7965-4934-8395-BC60CF4AF99D}">
      <dgm:prSet/>
      <dgm:spPr/>
      <dgm:t>
        <a:bodyPr/>
        <a:lstStyle/>
        <a:p>
          <a:endParaRPr lang="en-GB"/>
        </a:p>
      </dgm:t>
    </dgm:pt>
    <dgm:pt modelId="{D0832995-BA10-423B-877A-95DD349A3484}" type="sibTrans" cxnId="{3C45F6A1-7965-4934-8395-BC60CF4AF99D}">
      <dgm:prSet/>
      <dgm:spPr/>
      <dgm:t>
        <a:bodyPr/>
        <a:lstStyle/>
        <a:p>
          <a:endParaRPr lang="en-GB"/>
        </a:p>
      </dgm:t>
    </dgm:pt>
    <dgm:pt modelId="{F246353A-F0FE-45A0-ADE1-075E82D0648C}">
      <dgm:prSet/>
      <dgm:spPr/>
      <dgm:t>
        <a:bodyPr/>
        <a:lstStyle/>
        <a:p>
          <a:r>
            <a:rPr lang="en-GB"/>
            <a:t>Beauty bias suggests we believe a more beautiful person complete a task better than someone less conventionally attractive.</a:t>
          </a:r>
        </a:p>
      </dgm:t>
    </dgm:pt>
    <dgm:pt modelId="{1888B514-6B88-4328-8037-BE12C5745B16}" type="parTrans" cxnId="{6CC9FD8C-7C39-404B-93F9-5D93CA62F7B5}">
      <dgm:prSet/>
      <dgm:spPr/>
      <dgm:t>
        <a:bodyPr/>
        <a:lstStyle/>
        <a:p>
          <a:endParaRPr lang="en-GB"/>
        </a:p>
      </dgm:t>
    </dgm:pt>
    <dgm:pt modelId="{D707D2D5-13D7-414C-B345-97D22BF366A4}" type="sibTrans" cxnId="{6CC9FD8C-7C39-404B-93F9-5D93CA62F7B5}">
      <dgm:prSet/>
      <dgm:spPr/>
      <dgm:t>
        <a:bodyPr/>
        <a:lstStyle/>
        <a:p>
          <a:endParaRPr lang="en-GB"/>
        </a:p>
      </dgm:t>
    </dgm:pt>
    <dgm:pt modelId="{3F871B51-E2CB-4502-A2F0-CF720D93AD7E}">
      <dgm:prSet/>
      <dgm:spPr/>
      <dgm:t>
        <a:bodyPr/>
        <a:lstStyle/>
        <a:p>
          <a:r>
            <a:rPr lang="en-GB"/>
            <a:t>Contrast</a:t>
          </a:r>
        </a:p>
      </dgm:t>
    </dgm:pt>
    <dgm:pt modelId="{0F117265-4CB9-4B14-BF25-5343460FA677}" type="parTrans" cxnId="{7AAB2221-EABA-4763-9E96-2F5350BE8613}">
      <dgm:prSet/>
      <dgm:spPr/>
      <dgm:t>
        <a:bodyPr/>
        <a:lstStyle/>
        <a:p>
          <a:endParaRPr lang="en-GB"/>
        </a:p>
      </dgm:t>
    </dgm:pt>
    <dgm:pt modelId="{9FCC3991-8D5C-492C-A8C0-3E8B64706CDC}" type="sibTrans" cxnId="{7AAB2221-EABA-4763-9E96-2F5350BE8613}">
      <dgm:prSet/>
      <dgm:spPr/>
      <dgm:t>
        <a:bodyPr/>
        <a:lstStyle/>
        <a:p>
          <a:endParaRPr lang="en-GB"/>
        </a:p>
      </dgm:t>
    </dgm:pt>
    <dgm:pt modelId="{27AEBAAB-76B1-47E5-B7AE-5C6427C17611}">
      <dgm:prSet/>
      <dgm:spPr/>
      <dgm:t>
        <a:bodyPr/>
        <a:lstStyle/>
        <a:p>
          <a:r>
            <a:rPr lang="en-GB" dirty="0"/>
            <a:t>Contrast effect is when we compare one thing to another rather than the whole piece of work on its merits.</a:t>
          </a:r>
        </a:p>
      </dgm:t>
    </dgm:pt>
    <dgm:pt modelId="{BD04ADCD-E4AA-465A-AD7D-D4073E3D7902}" type="parTrans" cxnId="{36EEBF84-A9CC-471C-86E4-D0DADE6F179D}">
      <dgm:prSet/>
      <dgm:spPr/>
      <dgm:t>
        <a:bodyPr/>
        <a:lstStyle/>
        <a:p>
          <a:endParaRPr lang="en-GB"/>
        </a:p>
      </dgm:t>
    </dgm:pt>
    <dgm:pt modelId="{53AA8EEF-9A0A-4D74-9236-4A16CE9A7239}" type="sibTrans" cxnId="{36EEBF84-A9CC-471C-86E4-D0DADE6F179D}">
      <dgm:prSet/>
      <dgm:spPr/>
      <dgm:t>
        <a:bodyPr/>
        <a:lstStyle/>
        <a:p>
          <a:endParaRPr lang="en-GB"/>
        </a:p>
      </dgm:t>
    </dgm:pt>
    <dgm:pt modelId="{BF3913CD-9829-4EFB-8562-DA41C8D716E4}">
      <dgm:prSet/>
      <dgm:spPr/>
      <dgm:t>
        <a:bodyPr/>
        <a:lstStyle/>
        <a:p>
          <a:r>
            <a:rPr lang="en-GB"/>
            <a:t>Gender</a:t>
          </a:r>
        </a:p>
      </dgm:t>
    </dgm:pt>
    <dgm:pt modelId="{977DFBEB-7634-40F1-923F-02595EC930F6}" type="parTrans" cxnId="{1AD32F7D-B6D5-477E-B18C-1BAF54DE1055}">
      <dgm:prSet/>
      <dgm:spPr/>
      <dgm:t>
        <a:bodyPr/>
        <a:lstStyle/>
        <a:p>
          <a:endParaRPr lang="en-GB"/>
        </a:p>
      </dgm:t>
    </dgm:pt>
    <dgm:pt modelId="{04872813-F03D-4E5A-B948-8D7388EFAFF3}" type="sibTrans" cxnId="{1AD32F7D-B6D5-477E-B18C-1BAF54DE1055}">
      <dgm:prSet/>
      <dgm:spPr/>
      <dgm:t>
        <a:bodyPr/>
        <a:lstStyle/>
        <a:p>
          <a:endParaRPr lang="en-GB"/>
        </a:p>
      </dgm:t>
    </dgm:pt>
    <dgm:pt modelId="{EC649687-35E6-478C-B020-2B4DB992AD5F}">
      <dgm:prSet/>
      <dgm:spPr/>
      <dgm:t>
        <a:bodyPr/>
        <a:lstStyle/>
        <a:p>
          <a:r>
            <a:rPr lang="en-GB" dirty="0"/>
            <a:t>Gender bias is when you think one gender may be better at a task than another. (She has lovely writing.)</a:t>
          </a:r>
        </a:p>
      </dgm:t>
    </dgm:pt>
    <dgm:pt modelId="{8891C6DC-D394-4552-8CA6-9328E3F90A57}" type="parTrans" cxnId="{7D143B8A-2EA1-409A-8BAD-55507D2A216E}">
      <dgm:prSet/>
      <dgm:spPr/>
      <dgm:t>
        <a:bodyPr/>
        <a:lstStyle/>
        <a:p>
          <a:endParaRPr lang="en-GB"/>
        </a:p>
      </dgm:t>
    </dgm:pt>
    <dgm:pt modelId="{45D33A21-F0B8-41DC-84F3-742C77646349}" type="sibTrans" cxnId="{7D143B8A-2EA1-409A-8BAD-55507D2A216E}">
      <dgm:prSet/>
      <dgm:spPr/>
      <dgm:t>
        <a:bodyPr/>
        <a:lstStyle/>
        <a:p>
          <a:endParaRPr lang="en-GB"/>
        </a:p>
      </dgm:t>
    </dgm:pt>
    <dgm:pt modelId="{4D0BD452-C9DE-49D0-8FF5-28191B0795F2}">
      <dgm:prSet/>
      <dgm:spPr/>
      <dgm:t>
        <a:bodyPr/>
        <a:lstStyle/>
        <a:p>
          <a:r>
            <a:rPr lang="en-GB"/>
            <a:t>Halo</a:t>
          </a:r>
        </a:p>
      </dgm:t>
    </dgm:pt>
    <dgm:pt modelId="{1DC45A97-D5BF-4BD0-96FA-DDA69A770B44}" type="parTrans" cxnId="{835A0435-950A-4E20-8363-619E952FBE35}">
      <dgm:prSet/>
      <dgm:spPr/>
      <dgm:t>
        <a:bodyPr/>
        <a:lstStyle/>
        <a:p>
          <a:endParaRPr lang="en-GB"/>
        </a:p>
      </dgm:t>
    </dgm:pt>
    <dgm:pt modelId="{40ED5B53-EA40-4C51-B7DB-30A37BCF38BB}" type="sibTrans" cxnId="{835A0435-950A-4E20-8363-619E952FBE35}">
      <dgm:prSet/>
      <dgm:spPr/>
      <dgm:t>
        <a:bodyPr/>
        <a:lstStyle/>
        <a:p>
          <a:endParaRPr lang="en-GB"/>
        </a:p>
      </dgm:t>
    </dgm:pt>
    <dgm:pt modelId="{3EB0D508-87D5-4147-9418-409560202C62}">
      <dgm:prSet/>
      <dgm:spPr/>
      <dgm:t>
        <a:bodyPr/>
        <a:lstStyle/>
        <a:p>
          <a:r>
            <a:rPr lang="en-GB"/>
            <a:t>Halo bias is when you focus on one great positive while ignoring any flaws.</a:t>
          </a:r>
        </a:p>
      </dgm:t>
    </dgm:pt>
    <dgm:pt modelId="{F1B3FE06-2342-4CED-B870-8D72F34DC04B}" type="parTrans" cxnId="{7552879B-C88C-448C-80DF-9D9D2114635F}">
      <dgm:prSet/>
      <dgm:spPr/>
      <dgm:t>
        <a:bodyPr/>
        <a:lstStyle/>
        <a:p>
          <a:endParaRPr lang="en-GB"/>
        </a:p>
      </dgm:t>
    </dgm:pt>
    <dgm:pt modelId="{96C7E5C6-D413-47CB-9A71-20B1FA2387A2}" type="sibTrans" cxnId="{7552879B-C88C-448C-80DF-9D9D2114635F}">
      <dgm:prSet/>
      <dgm:spPr/>
      <dgm:t>
        <a:bodyPr/>
        <a:lstStyle/>
        <a:p>
          <a:endParaRPr lang="en-GB"/>
        </a:p>
      </dgm:t>
    </dgm:pt>
    <dgm:pt modelId="{3DCC8D4B-BC83-46D0-A5B8-9F446ABB3B34}">
      <dgm:prSet/>
      <dgm:spPr/>
      <dgm:t>
        <a:bodyPr/>
        <a:lstStyle/>
        <a:p>
          <a:r>
            <a:rPr lang="en-GB"/>
            <a:t>Horns</a:t>
          </a:r>
        </a:p>
      </dgm:t>
    </dgm:pt>
    <dgm:pt modelId="{64BFEFD0-1820-451A-A977-359CE3CDECD8}" type="parTrans" cxnId="{DC853D44-7088-4D54-99BE-75A2986E4F1B}">
      <dgm:prSet/>
      <dgm:spPr/>
      <dgm:t>
        <a:bodyPr/>
        <a:lstStyle/>
        <a:p>
          <a:endParaRPr lang="en-GB"/>
        </a:p>
      </dgm:t>
    </dgm:pt>
    <dgm:pt modelId="{0D85E925-6629-4E06-B3B3-0E93FDD2A69F}" type="sibTrans" cxnId="{DC853D44-7088-4D54-99BE-75A2986E4F1B}">
      <dgm:prSet/>
      <dgm:spPr/>
      <dgm:t>
        <a:bodyPr/>
        <a:lstStyle/>
        <a:p>
          <a:endParaRPr lang="en-GB"/>
        </a:p>
      </dgm:t>
    </dgm:pt>
    <dgm:pt modelId="{150BC1B3-8922-4D77-8FE0-410721CE817D}">
      <dgm:prSet/>
      <dgm:spPr/>
      <dgm:t>
        <a:bodyPr/>
        <a:lstStyle/>
        <a:p>
          <a:r>
            <a:rPr lang="en-GB" dirty="0"/>
            <a:t>This is the opposite to the Halo effect. Someone did one bad thing, so there is an assumption that they will do more bad things.</a:t>
          </a:r>
        </a:p>
      </dgm:t>
    </dgm:pt>
    <dgm:pt modelId="{3BB1C197-BBD7-4F88-823B-0D707AEEE1D9}" type="parTrans" cxnId="{7A7D3A0B-554E-4E7E-9B8C-130F19C3D9F2}">
      <dgm:prSet/>
      <dgm:spPr/>
      <dgm:t>
        <a:bodyPr/>
        <a:lstStyle/>
        <a:p>
          <a:endParaRPr lang="en-GB"/>
        </a:p>
      </dgm:t>
    </dgm:pt>
    <dgm:pt modelId="{04358B2E-C45F-4FBC-854E-2B8D0EB4891F}" type="sibTrans" cxnId="{7A7D3A0B-554E-4E7E-9B8C-130F19C3D9F2}">
      <dgm:prSet/>
      <dgm:spPr/>
      <dgm:t>
        <a:bodyPr/>
        <a:lstStyle/>
        <a:p>
          <a:endParaRPr lang="en-GB"/>
        </a:p>
      </dgm:t>
    </dgm:pt>
    <dgm:pt modelId="{AAD853C2-FB4C-4C8F-B187-3770B3A73C39}" type="pres">
      <dgm:prSet presAssocID="{31F703E8-92C2-4432-BEC2-2C92C0624CE4}" presName="diagram" presStyleCnt="0">
        <dgm:presLayoutVars>
          <dgm:dir/>
          <dgm:resizeHandles val="exact"/>
        </dgm:presLayoutVars>
      </dgm:prSet>
      <dgm:spPr/>
    </dgm:pt>
    <dgm:pt modelId="{9FB1D9ED-5591-4DDF-9FBF-6D192A541F35}" type="pres">
      <dgm:prSet presAssocID="{CB199DDA-016F-4ECC-A620-9A2632257325}" presName="node" presStyleLbl="node1" presStyleIdx="0" presStyleCnt="6">
        <dgm:presLayoutVars>
          <dgm:bulletEnabled val="1"/>
        </dgm:presLayoutVars>
      </dgm:prSet>
      <dgm:spPr/>
    </dgm:pt>
    <dgm:pt modelId="{2CF0975F-F0D3-4639-96BF-33012DE961E7}" type="pres">
      <dgm:prSet presAssocID="{F514F6A7-9F9B-4E81-9245-F82CEE0115F7}" presName="sibTrans" presStyleCnt="0"/>
      <dgm:spPr/>
    </dgm:pt>
    <dgm:pt modelId="{82B3672E-CDAD-4850-A3D8-7A0A4BBBE4FE}" type="pres">
      <dgm:prSet presAssocID="{E9543724-434E-429A-891A-8EC29DA5306F}" presName="node" presStyleLbl="node1" presStyleIdx="1" presStyleCnt="6">
        <dgm:presLayoutVars>
          <dgm:bulletEnabled val="1"/>
        </dgm:presLayoutVars>
      </dgm:prSet>
      <dgm:spPr/>
    </dgm:pt>
    <dgm:pt modelId="{4C70ED59-7E26-4274-9FA5-20B3492C7CD6}" type="pres">
      <dgm:prSet presAssocID="{D0832995-BA10-423B-877A-95DD349A3484}" presName="sibTrans" presStyleCnt="0"/>
      <dgm:spPr/>
    </dgm:pt>
    <dgm:pt modelId="{3BEAA6D3-8D46-4DF8-BCA0-B6DD6FB2AEB7}" type="pres">
      <dgm:prSet presAssocID="{3F871B51-E2CB-4502-A2F0-CF720D93AD7E}" presName="node" presStyleLbl="node1" presStyleIdx="2" presStyleCnt="6">
        <dgm:presLayoutVars>
          <dgm:bulletEnabled val="1"/>
        </dgm:presLayoutVars>
      </dgm:prSet>
      <dgm:spPr/>
    </dgm:pt>
    <dgm:pt modelId="{3809319A-A1A7-4E30-890A-10F1F6AA21E9}" type="pres">
      <dgm:prSet presAssocID="{9FCC3991-8D5C-492C-A8C0-3E8B64706CDC}" presName="sibTrans" presStyleCnt="0"/>
      <dgm:spPr/>
    </dgm:pt>
    <dgm:pt modelId="{7732CD48-D0E9-4394-B792-EE1922BBE156}" type="pres">
      <dgm:prSet presAssocID="{BF3913CD-9829-4EFB-8562-DA41C8D716E4}" presName="node" presStyleLbl="node1" presStyleIdx="3" presStyleCnt="6">
        <dgm:presLayoutVars>
          <dgm:bulletEnabled val="1"/>
        </dgm:presLayoutVars>
      </dgm:prSet>
      <dgm:spPr/>
    </dgm:pt>
    <dgm:pt modelId="{43F9CC00-0F68-49C0-B9BE-1ADFECEC077B}" type="pres">
      <dgm:prSet presAssocID="{04872813-F03D-4E5A-B948-8D7388EFAFF3}" presName="sibTrans" presStyleCnt="0"/>
      <dgm:spPr/>
    </dgm:pt>
    <dgm:pt modelId="{3B0C114F-4C36-445D-BFB7-75577D6FA53E}" type="pres">
      <dgm:prSet presAssocID="{4D0BD452-C9DE-49D0-8FF5-28191B0795F2}" presName="node" presStyleLbl="node1" presStyleIdx="4" presStyleCnt="6">
        <dgm:presLayoutVars>
          <dgm:bulletEnabled val="1"/>
        </dgm:presLayoutVars>
      </dgm:prSet>
      <dgm:spPr/>
    </dgm:pt>
    <dgm:pt modelId="{F484AB80-72FC-4F03-BE51-EF17BEC64DD6}" type="pres">
      <dgm:prSet presAssocID="{40ED5B53-EA40-4C51-B7DB-30A37BCF38BB}" presName="sibTrans" presStyleCnt="0"/>
      <dgm:spPr/>
    </dgm:pt>
    <dgm:pt modelId="{AFC122F0-56DC-4271-92DC-7638112B0BAA}" type="pres">
      <dgm:prSet presAssocID="{3DCC8D4B-BC83-46D0-A5B8-9F446ABB3B34}" presName="node" presStyleLbl="node1" presStyleIdx="5" presStyleCnt="6">
        <dgm:presLayoutVars>
          <dgm:bulletEnabled val="1"/>
        </dgm:presLayoutVars>
      </dgm:prSet>
      <dgm:spPr/>
    </dgm:pt>
  </dgm:ptLst>
  <dgm:cxnLst>
    <dgm:cxn modelId="{6AA8B300-7951-467F-A855-1D0857715AC2}" type="presOf" srcId="{4D0BD452-C9DE-49D0-8FF5-28191B0795F2}" destId="{3B0C114F-4C36-445D-BFB7-75577D6FA53E}" srcOrd="0" destOrd="0" presId="urn:microsoft.com/office/officeart/2005/8/layout/default"/>
    <dgm:cxn modelId="{7A7D3A0B-554E-4E7E-9B8C-130F19C3D9F2}" srcId="{3DCC8D4B-BC83-46D0-A5B8-9F446ABB3B34}" destId="{150BC1B3-8922-4D77-8FE0-410721CE817D}" srcOrd="0" destOrd="0" parTransId="{3BB1C197-BBD7-4F88-823B-0D707AEEE1D9}" sibTransId="{04358B2E-C45F-4FBC-854E-2B8D0EB4891F}"/>
    <dgm:cxn modelId="{7AAB2221-EABA-4763-9E96-2F5350BE8613}" srcId="{31F703E8-92C2-4432-BEC2-2C92C0624CE4}" destId="{3F871B51-E2CB-4502-A2F0-CF720D93AD7E}" srcOrd="2" destOrd="0" parTransId="{0F117265-4CB9-4B14-BF25-5343460FA677}" sibTransId="{9FCC3991-8D5C-492C-A8C0-3E8B64706CDC}"/>
    <dgm:cxn modelId="{0C62E330-9735-4905-8483-53F9D924AF91}" type="presOf" srcId="{BF3913CD-9829-4EFB-8562-DA41C8D716E4}" destId="{7732CD48-D0E9-4394-B792-EE1922BBE156}" srcOrd="0" destOrd="0" presId="urn:microsoft.com/office/officeart/2005/8/layout/default"/>
    <dgm:cxn modelId="{43784934-1C10-4E49-8319-A3F239C33EB5}" type="presOf" srcId="{3F871B51-E2CB-4502-A2F0-CF720D93AD7E}" destId="{3BEAA6D3-8D46-4DF8-BCA0-B6DD6FB2AEB7}" srcOrd="0" destOrd="0" presId="urn:microsoft.com/office/officeart/2005/8/layout/default"/>
    <dgm:cxn modelId="{835A0435-950A-4E20-8363-619E952FBE35}" srcId="{31F703E8-92C2-4432-BEC2-2C92C0624CE4}" destId="{4D0BD452-C9DE-49D0-8FF5-28191B0795F2}" srcOrd="4" destOrd="0" parTransId="{1DC45A97-D5BF-4BD0-96FA-DDA69A770B44}" sibTransId="{40ED5B53-EA40-4C51-B7DB-30A37BCF38BB}"/>
    <dgm:cxn modelId="{ADA2093F-69EA-43C7-842F-06C9E0ED15C2}" type="presOf" srcId="{CB199DDA-016F-4ECC-A620-9A2632257325}" destId="{9FB1D9ED-5591-4DDF-9FBF-6D192A541F35}" srcOrd="0" destOrd="0" presId="urn:microsoft.com/office/officeart/2005/8/layout/default"/>
    <dgm:cxn modelId="{39433E5F-0E5D-4C5A-9A78-292BCE369C28}" srcId="{CB199DDA-016F-4ECC-A620-9A2632257325}" destId="{D08BCB29-4AD7-4B3E-A254-D49B4F355EEC}" srcOrd="0" destOrd="0" parTransId="{E6C9C84A-7DCB-47C4-A4E8-97B01728E9CA}" sibTransId="{DA176F67-11F9-4D08-8F08-91BB97CB2240}"/>
    <dgm:cxn modelId="{CD619061-7A90-4180-B4CE-F507646497FA}" type="presOf" srcId="{EC649687-35E6-478C-B020-2B4DB992AD5F}" destId="{7732CD48-D0E9-4394-B792-EE1922BBE156}" srcOrd="0" destOrd="1" presId="urn:microsoft.com/office/officeart/2005/8/layout/default"/>
    <dgm:cxn modelId="{DC853D44-7088-4D54-99BE-75A2986E4F1B}" srcId="{31F703E8-92C2-4432-BEC2-2C92C0624CE4}" destId="{3DCC8D4B-BC83-46D0-A5B8-9F446ABB3B34}" srcOrd="5" destOrd="0" parTransId="{64BFEFD0-1820-451A-A977-359CE3CDECD8}" sibTransId="{0D85E925-6629-4E06-B3B3-0E93FDD2A69F}"/>
    <dgm:cxn modelId="{87E90445-BBA1-45B1-80AB-1517BEB9E53B}" type="presOf" srcId="{27AEBAAB-76B1-47E5-B7AE-5C6427C17611}" destId="{3BEAA6D3-8D46-4DF8-BCA0-B6DD6FB2AEB7}" srcOrd="0" destOrd="1" presId="urn:microsoft.com/office/officeart/2005/8/layout/default"/>
    <dgm:cxn modelId="{86D25A7A-129E-440E-B6AE-F0B3E21FF94F}" type="presOf" srcId="{150BC1B3-8922-4D77-8FE0-410721CE817D}" destId="{AFC122F0-56DC-4271-92DC-7638112B0BAA}" srcOrd="0" destOrd="1" presId="urn:microsoft.com/office/officeart/2005/8/layout/default"/>
    <dgm:cxn modelId="{1AD32F7D-B6D5-477E-B18C-1BAF54DE1055}" srcId="{31F703E8-92C2-4432-BEC2-2C92C0624CE4}" destId="{BF3913CD-9829-4EFB-8562-DA41C8D716E4}" srcOrd="3" destOrd="0" parTransId="{977DFBEB-7634-40F1-923F-02595EC930F6}" sibTransId="{04872813-F03D-4E5A-B948-8D7388EFAFF3}"/>
    <dgm:cxn modelId="{0EE8217E-FA53-43B3-A4B1-FC856032AC92}" type="presOf" srcId="{3DCC8D4B-BC83-46D0-A5B8-9F446ABB3B34}" destId="{AFC122F0-56DC-4271-92DC-7638112B0BAA}" srcOrd="0" destOrd="0" presId="urn:microsoft.com/office/officeart/2005/8/layout/default"/>
    <dgm:cxn modelId="{7C0A4D7F-5FFB-466F-9117-BCBB0CA7F232}" type="presOf" srcId="{D08BCB29-4AD7-4B3E-A254-D49B4F355EEC}" destId="{9FB1D9ED-5591-4DDF-9FBF-6D192A541F35}" srcOrd="0" destOrd="1" presId="urn:microsoft.com/office/officeart/2005/8/layout/default"/>
    <dgm:cxn modelId="{36EEBF84-A9CC-471C-86E4-D0DADE6F179D}" srcId="{3F871B51-E2CB-4502-A2F0-CF720D93AD7E}" destId="{27AEBAAB-76B1-47E5-B7AE-5C6427C17611}" srcOrd="0" destOrd="0" parTransId="{BD04ADCD-E4AA-465A-AD7D-D4073E3D7902}" sibTransId="{53AA8EEF-9A0A-4D74-9236-4A16CE9A7239}"/>
    <dgm:cxn modelId="{7D143B8A-2EA1-409A-8BAD-55507D2A216E}" srcId="{BF3913CD-9829-4EFB-8562-DA41C8D716E4}" destId="{EC649687-35E6-478C-B020-2B4DB992AD5F}" srcOrd="0" destOrd="0" parTransId="{8891C6DC-D394-4552-8CA6-9328E3F90A57}" sibTransId="{45D33A21-F0B8-41DC-84F3-742C77646349}"/>
    <dgm:cxn modelId="{6CC9FD8C-7C39-404B-93F9-5D93CA62F7B5}" srcId="{E9543724-434E-429A-891A-8EC29DA5306F}" destId="{F246353A-F0FE-45A0-ADE1-075E82D0648C}" srcOrd="0" destOrd="0" parTransId="{1888B514-6B88-4328-8037-BE12C5745B16}" sibTransId="{D707D2D5-13D7-414C-B345-97D22BF366A4}"/>
    <dgm:cxn modelId="{7552879B-C88C-448C-80DF-9D9D2114635F}" srcId="{4D0BD452-C9DE-49D0-8FF5-28191B0795F2}" destId="{3EB0D508-87D5-4147-9418-409560202C62}" srcOrd="0" destOrd="0" parTransId="{F1B3FE06-2342-4CED-B870-8D72F34DC04B}" sibTransId="{96C7E5C6-D413-47CB-9A71-20B1FA2387A2}"/>
    <dgm:cxn modelId="{D7F97C9F-3169-4788-B554-19A10A1FA685}" type="presOf" srcId="{F246353A-F0FE-45A0-ADE1-075E82D0648C}" destId="{82B3672E-CDAD-4850-A3D8-7A0A4BBBE4FE}" srcOrd="0" destOrd="1" presId="urn:microsoft.com/office/officeart/2005/8/layout/default"/>
    <dgm:cxn modelId="{3C45F6A1-7965-4934-8395-BC60CF4AF99D}" srcId="{31F703E8-92C2-4432-BEC2-2C92C0624CE4}" destId="{E9543724-434E-429A-891A-8EC29DA5306F}" srcOrd="1" destOrd="0" parTransId="{0CB8DE82-C3B0-42AC-86FA-CC7AB8936029}" sibTransId="{D0832995-BA10-423B-877A-95DD349A3484}"/>
    <dgm:cxn modelId="{9467BAA7-53C9-44AB-A5F6-91B4E202AF37}" srcId="{31F703E8-92C2-4432-BEC2-2C92C0624CE4}" destId="{CB199DDA-016F-4ECC-A620-9A2632257325}" srcOrd="0" destOrd="0" parTransId="{C8B23ACD-7A15-4F3E-9FDB-79AD7EDDBA92}" sibTransId="{F514F6A7-9F9B-4E81-9245-F82CEE0115F7}"/>
    <dgm:cxn modelId="{C8F4DDB9-9A17-4A58-874C-3AA1CC0A796B}" type="presOf" srcId="{E9543724-434E-429A-891A-8EC29DA5306F}" destId="{82B3672E-CDAD-4850-A3D8-7A0A4BBBE4FE}" srcOrd="0" destOrd="0" presId="urn:microsoft.com/office/officeart/2005/8/layout/default"/>
    <dgm:cxn modelId="{E0B5AEBA-5BF7-4DB7-9D63-B295A9ABE371}" type="presOf" srcId="{31F703E8-92C2-4432-BEC2-2C92C0624CE4}" destId="{AAD853C2-FB4C-4C8F-B187-3770B3A73C39}" srcOrd="0" destOrd="0" presId="urn:microsoft.com/office/officeart/2005/8/layout/default"/>
    <dgm:cxn modelId="{BECA78FB-3FE8-424C-807D-4C5CA1BA7220}" type="presOf" srcId="{3EB0D508-87D5-4147-9418-409560202C62}" destId="{3B0C114F-4C36-445D-BFB7-75577D6FA53E}" srcOrd="0" destOrd="1" presId="urn:microsoft.com/office/officeart/2005/8/layout/default"/>
    <dgm:cxn modelId="{84334329-CAAE-4967-9A22-6F203ADD0E1F}" type="presParOf" srcId="{AAD853C2-FB4C-4C8F-B187-3770B3A73C39}" destId="{9FB1D9ED-5591-4DDF-9FBF-6D192A541F35}" srcOrd="0" destOrd="0" presId="urn:microsoft.com/office/officeart/2005/8/layout/default"/>
    <dgm:cxn modelId="{DE7C3982-5178-4514-B5C8-1800B488373D}" type="presParOf" srcId="{AAD853C2-FB4C-4C8F-B187-3770B3A73C39}" destId="{2CF0975F-F0D3-4639-96BF-33012DE961E7}" srcOrd="1" destOrd="0" presId="urn:microsoft.com/office/officeart/2005/8/layout/default"/>
    <dgm:cxn modelId="{718A74CC-A2C7-4F58-AB94-5739AA95F9DF}" type="presParOf" srcId="{AAD853C2-FB4C-4C8F-B187-3770B3A73C39}" destId="{82B3672E-CDAD-4850-A3D8-7A0A4BBBE4FE}" srcOrd="2" destOrd="0" presId="urn:microsoft.com/office/officeart/2005/8/layout/default"/>
    <dgm:cxn modelId="{463E2C8E-1170-4D5A-A856-F7433468406B}" type="presParOf" srcId="{AAD853C2-FB4C-4C8F-B187-3770B3A73C39}" destId="{4C70ED59-7E26-4274-9FA5-20B3492C7CD6}" srcOrd="3" destOrd="0" presId="urn:microsoft.com/office/officeart/2005/8/layout/default"/>
    <dgm:cxn modelId="{7364FB87-3BD9-4A51-BB99-DAB4B67C8052}" type="presParOf" srcId="{AAD853C2-FB4C-4C8F-B187-3770B3A73C39}" destId="{3BEAA6D3-8D46-4DF8-BCA0-B6DD6FB2AEB7}" srcOrd="4" destOrd="0" presId="urn:microsoft.com/office/officeart/2005/8/layout/default"/>
    <dgm:cxn modelId="{BE8DA1CA-C39E-4B19-96B9-1633716CE8DF}" type="presParOf" srcId="{AAD853C2-FB4C-4C8F-B187-3770B3A73C39}" destId="{3809319A-A1A7-4E30-890A-10F1F6AA21E9}" srcOrd="5" destOrd="0" presId="urn:microsoft.com/office/officeart/2005/8/layout/default"/>
    <dgm:cxn modelId="{ED6BF53D-FEB6-43A5-B39A-C2E08B8946A0}" type="presParOf" srcId="{AAD853C2-FB4C-4C8F-B187-3770B3A73C39}" destId="{7732CD48-D0E9-4394-B792-EE1922BBE156}" srcOrd="6" destOrd="0" presId="urn:microsoft.com/office/officeart/2005/8/layout/default"/>
    <dgm:cxn modelId="{C8FDFFC3-0466-4655-A786-C103FF7E8E27}" type="presParOf" srcId="{AAD853C2-FB4C-4C8F-B187-3770B3A73C39}" destId="{43F9CC00-0F68-49C0-B9BE-1ADFECEC077B}" srcOrd="7" destOrd="0" presId="urn:microsoft.com/office/officeart/2005/8/layout/default"/>
    <dgm:cxn modelId="{D97B9830-B1F1-475E-AA73-6A5769298825}" type="presParOf" srcId="{AAD853C2-FB4C-4C8F-B187-3770B3A73C39}" destId="{3B0C114F-4C36-445D-BFB7-75577D6FA53E}" srcOrd="8" destOrd="0" presId="urn:microsoft.com/office/officeart/2005/8/layout/default"/>
    <dgm:cxn modelId="{57AE8CC4-A4B8-4D80-9A77-3A77F280E96F}" type="presParOf" srcId="{AAD853C2-FB4C-4C8F-B187-3770B3A73C39}" destId="{F484AB80-72FC-4F03-BE51-EF17BEC64DD6}" srcOrd="9" destOrd="0" presId="urn:microsoft.com/office/officeart/2005/8/layout/default"/>
    <dgm:cxn modelId="{11423F00-C29D-4970-B579-1CB0E26C896C}" type="presParOf" srcId="{AAD853C2-FB4C-4C8F-B187-3770B3A73C39}" destId="{AFC122F0-56DC-4271-92DC-7638112B0BAA}"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B7EF6-FF88-4BA3-9BDB-69A43DBF9952}">
      <dsp:nvSpPr>
        <dsp:cNvPr id="0" name=""/>
        <dsp:cNvSpPr/>
      </dsp:nvSpPr>
      <dsp:spPr>
        <a:xfrm>
          <a:off x="0" y="0"/>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72E0A9-E3B9-4488-896E-DB80E1A62573}">
      <dsp:nvSpPr>
        <dsp:cNvPr id="0" name=""/>
        <dsp:cNvSpPr/>
      </dsp:nvSpPr>
      <dsp:spPr>
        <a:xfrm>
          <a:off x="0" y="0"/>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can be a </a:t>
          </a:r>
          <a:r>
            <a:rPr lang="en-GB" sz="3400" kern="1200" dirty="0">
              <a:solidFill>
                <a:schemeClr val="accent1"/>
              </a:solidFill>
            </a:rPr>
            <a:t>quantitative</a:t>
          </a:r>
          <a:r>
            <a:rPr lang="en-GB" sz="3400" kern="1200" dirty="0"/>
            <a:t> research method where the interviewer a set of prepared questions in the form of an interview schedule which he/she reads out exactly as worded.</a:t>
          </a:r>
          <a:endParaRPr lang="en-US" sz="3400" kern="1200" dirty="0"/>
        </a:p>
      </dsp:txBody>
      <dsp:txXfrm>
        <a:off x="0" y="0"/>
        <a:ext cx="10515600" cy="2176272"/>
      </dsp:txXfrm>
    </dsp:sp>
    <dsp:sp modelId="{96D3E1DA-CCEF-42D2-8516-307A75DA4186}">
      <dsp:nvSpPr>
        <dsp:cNvPr id="0" name=""/>
        <dsp:cNvSpPr/>
      </dsp:nvSpPr>
      <dsp:spPr>
        <a:xfrm>
          <a:off x="0" y="2176272"/>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62DA1-37CF-4F59-944F-F0678A6B1C59}">
      <dsp:nvSpPr>
        <dsp:cNvPr id="0" name=""/>
        <dsp:cNvSpPr/>
      </dsp:nvSpPr>
      <dsp:spPr>
        <a:xfrm>
          <a:off x="0" y="2176272"/>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Interview schedules have a standardised format which means the same questions are asked to each interviewee in the same order.</a:t>
          </a:r>
          <a:endParaRPr lang="en-US" sz="3400" kern="1200"/>
        </a:p>
      </dsp:txBody>
      <dsp:txXfrm>
        <a:off x="0" y="2176272"/>
        <a:ext cx="10515600" cy="21762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CBFBE-DE84-4902-951B-1C3AED080FBB}">
      <dsp:nvSpPr>
        <dsp:cNvPr id="0" name=""/>
        <dsp:cNvSpPr/>
      </dsp:nvSpPr>
      <dsp:spPr>
        <a:xfrm>
          <a:off x="0" y="0"/>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0BDC1B-E67F-4294-8FBE-2C92A5CA8CE4}">
      <dsp:nvSpPr>
        <dsp:cNvPr id="0" name=""/>
        <dsp:cNvSpPr/>
      </dsp:nvSpPr>
      <dsp:spPr>
        <a:xfrm>
          <a:off x="0" y="0"/>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have no set questions. </a:t>
          </a:r>
        </a:p>
        <a:p>
          <a:pPr marL="0" lvl="0" indent="0" algn="l" defTabSz="1155700">
            <a:lnSpc>
              <a:spcPct val="90000"/>
            </a:lnSpc>
            <a:spcBef>
              <a:spcPct val="0"/>
            </a:spcBef>
            <a:spcAft>
              <a:spcPct val="35000"/>
            </a:spcAft>
            <a:buNone/>
          </a:pPr>
          <a:r>
            <a:rPr lang="en-GB" sz="2600" kern="1200" dirty="0"/>
            <a:t>Instead, the interviewer asks open-ended questions based on a specific research topic and will try to let the interview flow like a natural conversation. The interviewer modifies his or her questions to suit the candidate's specific experiences.</a:t>
          </a:r>
          <a:endParaRPr lang="en-US" sz="2600" kern="1200" dirty="0"/>
        </a:p>
      </dsp:txBody>
      <dsp:txXfrm>
        <a:off x="0" y="0"/>
        <a:ext cx="10515600" cy="2176272"/>
      </dsp:txXfrm>
    </dsp:sp>
    <dsp:sp modelId="{F9BE8801-9E67-4EAF-88E6-D46B585325FB}">
      <dsp:nvSpPr>
        <dsp:cNvPr id="0" name=""/>
        <dsp:cNvSpPr/>
      </dsp:nvSpPr>
      <dsp:spPr>
        <a:xfrm>
          <a:off x="0" y="2176272"/>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37218C-31C6-4955-8E9A-03CE9E10623A}">
      <dsp:nvSpPr>
        <dsp:cNvPr id="0" name=""/>
        <dsp:cNvSpPr/>
      </dsp:nvSpPr>
      <dsp:spPr>
        <a:xfrm>
          <a:off x="0" y="2176272"/>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More like a ‘guided conservation’ than a strict structured interview.</a:t>
          </a:r>
          <a:endParaRPr lang="en-US" sz="2600" kern="1200"/>
        </a:p>
      </dsp:txBody>
      <dsp:txXfrm>
        <a:off x="0" y="2176272"/>
        <a:ext cx="10515600" cy="21762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F4696-08D3-432A-9DB7-A6E354C320A2}">
      <dsp:nvSpPr>
        <dsp:cNvPr id="0" name=""/>
        <dsp:cNvSpPr/>
      </dsp:nvSpPr>
      <dsp:spPr>
        <a:xfrm>
          <a:off x="0" y="2125"/>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AF6BA2-5540-43B1-B470-11E5B0C8A3D1}">
      <dsp:nvSpPr>
        <dsp:cNvPr id="0" name=""/>
        <dsp:cNvSpPr/>
      </dsp:nvSpPr>
      <dsp:spPr>
        <a:xfrm>
          <a:off x="0" y="2125"/>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are widely used in qualitative research. </a:t>
          </a:r>
        </a:p>
        <a:p>
          <a:pPr marL="0" lvl="0" indent="0" algn="l" defTabSz="1155700">
            <a:lnSpc>
              <a:spcPct val="90000"/>
            </a:lnSpc>
            <a:spcBef>
              <a:spcPct val="0"/>
            </a:spcBef>
            <a:spcAft>
              <a:spcPct val="35000"/>
            </a:spcAft>
            <a:buNone/>
          </a:pPr>
          <a:r>
            <a:rPr lang="en-GB" sz="2600" kern="1200" dirty="0"/>
            <a:t>They take a slightly more open-ended approach than a structured interview.</a:t>
          </a:r>
          <a:endParaRPr lang="en-US" sz="2600" kern="1200" dirty="0"/>
        </a:p>
      </dsp:txBody>
      <dsp:txXfrm>
        <a:off x="0" y="2125"/>
        <a:ext cx="10515600" cy="1449431"/>
      </dsp:txXfrm>
    </dsp:sp>
    <dsp:sp modelId="{489AD39C-7F77-41A9-B348-8077A74B6BC0}">
      <dsp:nvSpPr>
        <dsp:cNvPr id="0" name=""/>
        <dsp:cNvSpPr/>
      </dsp:nvSpPr>
      <dsp:spPr>
        <a:xfrm>
          <a:off x="0" y="1451556"/>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A53D8F-86A2-47D2-9250-40F368AF2EB7}">
      <dsp:nvSpPr>
        <dsp:cNvPr id="0" name=""/>
        <dsp:cNvSpPr/>
      </dsp:nvSpPr>
      <dsp:spPr>
        <a:xfrm>
          <a:off x="0" y="1451556"/>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questions are loosely structured and give interviewees more opportunities to fully express themselves.</a:t>
          </a:r>
          <a:endParaRPr lang="en-US" sz="2600" kern="1200"/>
        </a:p>
      </dsp:txBody>
      <dsp:txXfrm>
        <a:off x="0" y="1451556"/>
        <a:ext cx="10515600" cy="1449431"/>
      </dsp:txXfrm>
    </dsp:sp>
    <dsp:sp modelId="{027065BB-19D9-4779-985A-18B02CED0806}">
      <dsp:nvSpPr>
        <dsp:cNvPr id="0" name=""/>
        <dsp:cNvSpPr/>
      </dsp:nvSpPr>
      <dsp:spPr>
        <a:xfrm>
          <a:off x="0" y="2900987"/>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6C4F85-78BB-45D3-981F-D01B88A055D1}">
      <dsp:nvSpPr>
        <dsp:cNvPr id="0" name=""/>
        <dsp:cNvSpPr/>
      </dsp:nvSpPr>
      <dsp:spPr>
        <a:xfrm>
          <a:off x="0" y="2900987"/>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unstructured part of semi-structured interview gives participants more space to ask for clarification on answers and to express free flow of thoughts, so the interviewees normally feel less stress during the interview. </a:t>
          </a:r>
          <a:endParaRPr lang="en-US" sz="2600" kern="1200"/>
        </a:p>
      </dsp:txBody>
      <dsp:txXfrm>
        <a:off x="0" y="2900987"/>
        <a:ext cx="10515600" cy="14494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D09A9-AB43-4EDC-95F2-50C417EC5B54}">
      <dsp:nvSpPr>
        <dsp:cNvPr id="0" name=""/>
        <dsp:cNvSpPr/>
      </dsp:nvSpPr>
      <dsp:spPr>
        <a:xfrm>
          <a:off x="1596066" y="246740"/>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9F14A5-FC76-4706-BA6F-AC22879BB637}">
      <dsp:nvSpPr>
        <dsp:cNvPr id="0" name=""/>
        <dsp:cNvSpPr/>
      </dsp:nvSpPr>
      <dsp:spPr>
        <a:xfrm>
          <a:off x="2064066" y="71474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F86719-5AB5-482E-BA7B-3C9FCFF7A311}">
      <dsp:nvSpPr>
        <dsp:cNvPr id="0" name=""/>
        <dsp:cNvSpPr/>
      </dsp:nvSpPr>
      <dsp:spPr>
        <a:xfrm>
          <a:off x="894066" y="312674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dirty="0"/>
            <a:t>Strengths?</a:t>
          </a:r>
          <a:endParaRPr lang="en-US" sz="4400" kern="1200" dirty="0"/>
        </a:p>
      </dsp:txBody>
      <dsp:txXfrm>
        <a:off x="894066" y="3126741"/>
        <a:ext cx="3600000" cy="720000"/>
      </dsp:txXfrm>
    </dsp:sp>
    <dsp:sp modelId="{AA6E82BF-5999-442C-8177-EAAB89EB7EB7}">
      <dsp:nvSpPr>
        <dsp:cNvPr id="0" name=""/>
        <dsp:cNvSpPr/>
      </dsp:nvSpPr>
      <dsp:spPr>
        <a:xfrm>
          <a:off x="5826066" y="246740"/>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6539F1-940C-4564-AA3A-522BFDFABFA0}">
      <dsp:nvSpPr>
        <dsp:cNvPr id="0" name=""/>
        <dsp:cNvSpPr/>
      </dsp:nvSpPr>
      <dsp:spPr>
        <a:xfrm>
          <a:off x="6294066" y="714741"/>
          <a:ext cx="1260000" cy="126000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1C3C42-2881-44F8-92C7-0CDED3B88CDF}">
      <dsp:nvSpPr>
        <dsp:cNvPr id="0" name=""/>
        <dsp:cNvSpPr/>
      </dsp:nvSpPr>
      <dsp:spPr>
        <a:xfrm>
          <a:off x="5124066" y="312674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dirty="0"/>
            <a:t>limitations?</a:t>
          </a:r>
          <a:endParaRPr lang="en-US" sz="4400" kern="1200" dirty="0"/>
        </a:p>
      </dsp:txBody>
      <dsp:txXfrm>
        <a:off x="5124066" y="3126741"/>
        <a:ext cx="36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2645D-00DF-5844-88E7-6C4F9D7360AC}">
      <dsp:nvSpPr>
        <dsp:cNvPr id="0" name=""/>
        <dsp:cNvSpPr/>
      </dsp:nvSpPr>
      <dsp:spPr>
        <a:xfrm>
          <a:off x="5503936" y="4398414"/>
          <a:ext cx="3216854" cy="2069841"/>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71450" lvl="1" indent="-171450" algn="l" defTabSz="844550">
            <a:lnSpc>
              <a:spcPct val="90000"/>
            </a:lnSpc>
            <a:spcBef>
              <a:spcPct val="0"/>
            </a:spcBef>
            <a:spcAft>
              <a:spcPct val="15000"/>
            </a:spcAft>
            <a:buChar char="•"/>
          </a:pPr>
          <a:r>
            <a:rPr lang="en-US" sz="1900" b="0" kern="1200" dirty="0">
              <a:latin typeface="+mn-lt"/>
              <a:ea typeface="+mn-ea"/>
              <a:cs typeface="+mn-cs"/>
            </a:rPr>
            <a:t>the credibility or believability of the research. Are the findings genuine?  </a:t>
          </a:r>
          <a:endParaRPr lang="en-US" sz="1900" kern="1200" dirty="0"/>
        </a:p>
      </dsp:txBody>
      <dsp:txXfrm>
        <a:off x="6514460" y="4961342"/>
        <a:ext cx="2160862" cy="1461445"/>
      </dsp:txXfrm>
    </dsp:sp>
    <dsp:sp modelId="{B584D4F6-7252-F54D-965C-4F7277D7C452}">
      <dsp:nvSpPr>
        <dsp:cNvPr id="0" name=""/>
        <dsp:cNvSpPr/>
      </dsp:nvSpPr>
      <dsp:spPr>
        <a:xfrm>
          <a:off x="185635" y="4398414"/>
          <a:ext cx="3173430" cy="2069841"/>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mn-lt"/>
              <a:ea typeface="+mn-ea"/>
              <a:cs typeface="+mn-cs"/>
            </a:rPr>
            <a:t>a small quantity of something that accurately reflects the larger entity</a:t>
          </a:r>
          <a:endParaRPr lang="en-US" sz="1800" kern="1200" dirty="0"/>
        </a:p>
      </dsp:txBody>
      <dsp:txXfrm>
        <a:off x="231103" y="4961342"/>
        <a:ext cx="2130465" cy="1461445"/>
      </dsp:txXfrm>
    </dsp:sp>
    <dsp:sp modelId="{7C65E52C-8882-D140-941C-420215C8067F}">
      <dsp:nvSpPr>
        <dsp:cNvPr id="0" name=""/>
        <dsp:cNvSpPr/>
      </dsp:nvSpPr>
      <dsp:spPr>
        <a:xfrm>
          <a:off x="5388105" y="0"/>
          <a:ext cx="3195318" cy="2069841"/>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71450" lvl="1" indent="-171450" algn="l" defTabSz="844550">
            <a:lnSpc>
              <a:spcPct val="90000"/>
            </a:lnSpc>
            <a:spcBef>
              <a:spcPct val="0"/>
            </a:spcBef>
            <a:spcAft>
              <a:spcPct val="15000"/>
            </a:spcAft>
            <a:buChar char="•"/>
          </a:pPr>
          <a:r>
            <a:rPr lang="en-US" sz="1900" b="0" kern="1200">
              <a:latin typeface="+mn-lt"/>
              <a:ea typeface="+mn-ea"/>
              <a:cs typeface="+mn-cs"/>
            </a:rPr>
            <a:t>the degree to which an assessment tool produces stable and consistent    	results. </a:t>
          </a:r>
          <a:endParaRPr lang="en-US" sz="1900" kern="1200" dirty="0"/>
        </a:p>
      </dsp:txBody>
      <dsp:txXfrm>
        <a:off x="6392169" y="45468"/>
        <a:ext cx="2145786" cy="1461445"/>
      </dsp:txXfrm>
    </dsp:sp>
    <dsp:sp modelId="{EB4670F1-8E16-C047-AD41-3DD9E38EF873}">
      <dsp:nvSpPr>
        <dsp:cNvPr id="0" name=""/>
        <dsp:cNvSpPr/>
      </dsp:nvSpPr>
      <dsp:spPr>
        <a:xfrm>
          <a:off x="102189" y="0"/>
          <a:ext cx="3195318" cy="2069841"/>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71450" lvl="1" indent="-171450" algn="l" defTabSz="800100">
            <a:lnSpc>
              <a:spcPct val="90000"/>
            </a:lnSpc>
            <a:spcBef>
              <a:spcPct val="0"/>
            </a:spcBef>
            <a:spcAft>
              <a:spcPct val="15000"/>
            </a:spcAft>
            <a:buChar char="•"/>
          </a:pPr>
          <a:r>
            <a:rPr lang="en-US" sz="1800" i="0" kern="1200" dirty="0">
              <a:latin typeface="+mn-lt"/>
              <a:ea typeface="+mn-ea"/>
              <a:cs typeface="+mn-cs"/>
            </a:rPr>
            <a:t>the application of research results to cases or situations beyond those examined in the study</a:t>
          </a:r>
          <a:endParaRPr lang="en-US" sz="1800" i="0" kern="1200" dirty="0"/>
        </a:p>
      </dsp:txBody>
      <dsp:txXfrm>
        <a:off x="147657" y="45468"/>
        <a:ext cx="2145786" cy="1461445"/>
      </dsp:txXfrm>
    </dsp:sp>
    <dsp:sp modelId="{ECD5416B-9FC5-6B4D-A303-DD377DB313E4}">
      <dsp:nvSpPr>
        <dsp:cNvPr id="0" name=""/>
        <dsp:cNvSpPr/>
      </dsp:nvSpPr>
      <dsp:spPr>
        <a:xfrm>
          <a:off x="1519004" y="368690"/>
          <a:ext cx="2800754" cy="2800754"/>
        </a:xfrm>
        <a:prstGeom prst="pieWedge">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i="0" kern="1200">
              <a:latin typeface="+mn-lt"/>
              <a:ea typeface="+mn-ea"/>
              <a:cs typeface="+mn-cs"/>
            </a:rPr>
            <a:t>Generalisability</a:t>
          </a:r>
          <a:endParaRPr lang="en-US" sz="2100" i="0" kern="1200" dirty="0"/>
        </a:p>
      </dsp:txBody>
      <dsp:txXfrm>
        <a:off x="2339326" y="1189012"/>
        <a:ext cx="1980432" cy="1980432"/>
      </dsp:txXfrm>
    </dsp:sp>
    <dsp:sp modelId="{29905C16-0A08-D24F-9921-0A0F4D22D6B7}">
      <dsp:nvSpPr>
        <dsp:cNvPr id="0" name=""/>
        <dsp:cNvSpPr/>
      </dsp:nvSpPr>
      <dsp:spPr>
        <a:xfrm rot="5400000">
          <a:off x="4449124" y="368690"/>
          <a:ext cx="2800754" cy="2800754"/>
        </a:xfrm>
        <a:prstGeom prst="pieWedge">
          <a:avLst/>
        </a:prstGeom>
        <a:solidFill>
          <a:schemeClr val="accent5">
            <a:hueOff val="-2252848"/>
            <a:satOff val="-5806"/>
            <a:lumOff val="-392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Reliability</a:t>
          </a:r>
        </a:p>
      </dsp:txBody>
      <dsp:txXfrm rot="-5400000">
        <a:off x="4449124" y="1189012"/>
        <a:ext cx="1980432" cy="1980432"/>
      </dsp:txXfrm>
    </dsp:sp>
    <dsp:sp modelId="{CEA3217C-519C-BE47-844F-150682B5B8CC}">
      <dsp:nvSpPr>
        <dsp:cNvPr id="0" name=""/>
        <dsp:cNvSpPr/>
      </dsp:nvSpPr>
      <dsp:spPr>
        <a:xfrm rot="10800000">
          <a:off x="4449124" y="3298810"/>
          <a:ext cx="2800754" cy="2800754"/>
        </a:xfrm>
        <a:prstGeom prst="pieWedge">
          <a:avLst/>
        </a:prstGeom>
        <a:solidFill>
          <a:schemeClr val="accent5">
            <a:hueOff val="-4505695"/>
            <a:satOff val="-11613"/>
            <a:lumOff val="-7843"/>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Validity</a:t>
          </a:r>
        </a:p>
      </dsp:txBody>
      <dsp:txXfrm rot="10800000">
        <a:off x="4449124" y="3298810"/>
        <a:ext cx="1980432" cy="1980432"/>
      </dsp:txXfrm>
    </dsp:sp>
    <dsp:sp modelId="{429981F0-21EF-D14D-ACC7-D9F682319155}">
      <dsp:nvSpPr>
        <dsp:cNvPr id="0" name=""/>
        <dsp:cNvSpPr/>
      </dsp:nvSpPr>
      <dsp:spPr>
        <a:xfrm rot="16200000">
          <a:off x="1519004" y="3298810"/>
          <a:ext cx="2800754" cy="2800754"/>
        </a:xfrm>
        <a:prstGeom prst="pieWedge">
          <a:avLst/>
        </a:prstGeom>
        <a:solidFill>
          <a:schemeClr val="accent5">
            <a:hueOff val="-6758543"/>
            <a:satOff val="-17419"/>
            <a:lumOff val="-1176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Representative sample</a:t>
          </a:r>
        </a:p>
      </dsp:txBody>
      <dsp:txXfrm rot="5400000">
        <a:off x="2339326" y="3298810"/>
        <a:ext cx="1980432" cy="1980432"/>
      </dsp:txXfrm>
    </dsp:sp>
    <dsp:sp modelId="{76BD5B68-5FA6-4041-890F-798607832EEC}">
      <dsp:nvSpPr>
        <dsp:cNvPr id="0" name=""/>
        <dsp:cNvSpPr/>
      </dsp:nvSpPr>
      <dsp:spPr>
        <a:xfrm>
          <a:off x="3900939" y="2651984"/>
          <a:ext cx="967004" cy="840873"/>
        </a:xfrm>
        <a:prstGeom prst="circularArrow">
          <a:avLst/>
        </a:prstGeom>
        <a:solidFill>
          <a:schemeClr val="accent5">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3C6AEB85-1AD9-D946-9A87-71838825696A}">
      <dsp:nvSpPr>
        <dsp:cNvPr id="0" name=""/>
        <dsp:cNvSpPr/>
      </dsp:nvSpPr>
      <dsp:spPr>
        <a:xfrm rot="10800000">
          <a:off x="3900939" y="2975397"/>
          <a:ext cx="967004" cy="840873"/>
        </a:xfrm>
        <a:prstGeom prst="circularArrow">
          <a:avLst/>
        </a:prstGeom>
        <a:solidFill>
          <a:schemeClr val="accent5">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FFD259-97CD-45CB-A9C6-BAB1D226FD1C}">
      <dsp:nvSpPr>
        <dsp:cNvPr id="0" name=""/>
        <dsp:cNvSpPr/>
      </dsp:nvSpPr>
      <dsp:spPr>
        <a:xfrm>
          <a:off x="0" y="6043"/>
          <a:ext cx="6662617" cy="1007370"/>
        </a:xfrm>
        <a:prstGeom prst="round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0" i="0" kern="1200" dirty="0"/>
            <a:t>Things to consider:</a:t>
          </a:r>
          <a:endParaRPr lang="en-US" sz="3900" kern="1200" dirty="0"/>
        </a:p>
      </dsp:txBody>
      <dsp:txXfrm>
        <a:off x="49176" y="55219"/>
        <a:ext cx="6564265" cy="909018"/>
      </dsp:txXfrm>
    </dsp:sp>
    <dsp:sp modelId="{5A961BCD-B7CE-426E-8695-C3F025D8866F}">
      <dsp:nvSpPr>
        <dsp:cNvPr id="0" name=""/>
        <dsp:cNvSpPr/>
      </dsp:nvSpPr>
      <dsp:spPr>
        <a:xfrm>
          <a:off x="0" y="1013413"/>
          <a:ext cx="6662617" cy="4235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538" tIns="49530" rIns="277368" bIns="49530" numCol="1" spcCol="1270" anchor="t" anchorCtr="0">
          <a:noAutofit/>
        </a:bodyPr>
        <a:lstStyle/>
        <a:p>
          <a:pPr marL="285750" lvl="1" indent="-285750" algn="l" defTabSz="1333500">
            <a:lnSpc>
              <a:spcPct val="90000"/>
            </a:lnSpc>
            <a:spcBef>
              <a:spcPct val="0"/>
            </a:spcBef>
            <a:spcAft>
              <a:spcPct val="20000"/>
            </a:spcAft>
            <a:buChar char="•"/>
          </a:pPr>
          <a:endParaRPr lang="en-US" sz="3000" kern="1200" dirty="0"/>
        </a:p>
        <a:p>
          <a:pPr marL="285750" lvl="1" indent="-285750" algn="l" defTabSz="1333500">
            <a:lnSpc>
              <a:spcPct val="90000"/>
            </a:lnSpc>
            <a:spcBef>
              <a:spcPct val="0"/>
            </a:spcBef>
            <a:spcAft>
              <a:spcPct val="20000"/>
            </a:spcAft>
            <a:buChar char="•"/>
          </a:pPr>
          <a:r>
            <a:rPr lang="en-GB" sz="3000" b="1" i="0" kern="1200" dirty="0"/>
            <a:t>Budget: </a:t>
          </a:r>
          <a:r>
            <a:rPr lang="en-GB" sz="3000" b="0" i="0" kern="1200" dirty="0"/>
            <a:t>do you need to travel?</a:t>
          </a:r>
          <a:endParaRPr lang="en-US" sz="3000" kern="1200" dirty="0"/>
        </a:p>
        <a:p>
          <a:pPr marL="285750" lvl="1" indent="-285750" algn="l" defTabSz="1333500">
            <a:lnSpc>
              <a:spcPct val="90000"/>
            </a:lnSpc>
            <a:spcBef>
              <a:spcPct val="0"/>
            </a:spcBef>
            <a:spcAft>
              <a:spcPct val="20000"/>
            </a:spcAft>
            <a:buChar char="•"/>
          </a:pPr>
          <a:r>
            <a:rPr lang="en-GB" sz="3000" b="1" i="0" kern="1200" dirty="0"/>
            <a:t>Participant access:</a:t>
          </a:r>
          <a:r>
            <a:rPr lang="en-GB" sz="3000" b="0" i="0" kern="1200" dirty="0"/>
            <a:t> can you ask anyone you would like to take part?</a:t>
          </a:r>
          <a:endParaRPr lang="en-US" sz="3000" kern="1200" dirty="0"/>
        </a:p>
        <a:p>
          <a:pPr marL="285750" lvl="1" indent="-285750" algn="l" defTabSz="1333500">
            <a:lnSpc>
              <a:spcPct val="90000"/>
            </a:lnSpc>
            <a:spcBef>
              <a:spcPct val="0"/>
            </a:spcBef>
            <a:spcAft>
              <a:spcPct val="20000"/>
            </a:spcAft>
            <a:buChar char="•"/>
          </a:pPr>
          <a:r>
            <a:rPr lang="en-GB" sz="3000" b="1" i="0" kern="1200" dirty="0"/>
            <a:t>Quality:</a:t>
          </a:r>
          <a:r>
            <a:rPr lang="en-GB" sz="3000" b="0" i="0" kern="1200" dirty="0"/>
            <a:t> can you build the same kinds of relationships over the internet or phone as you can in person? will this affect the quality of the responses? </a:t>
          </a:r>
          <a:endParaRPr lang="en-US" sz="3000" kern="1200" dirty="0"/>
        </a:p>
      </dsp:txBody>
      <dsp:txXfrm>
        <a:off x="0" y="1013413"/>
        <a:ext cx="6662617" cy="423506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05D95-3759-43D3-845E-84E422E2861A}">
      <dsp:nvSpPr>
        <dsp:cNvPr id="0" name=""/>
        <dsp:cNvSpPr/>
      </dsp:nvSpPr>
      <dsp:spPr>
        <a:xfrm>
          <a:off x="664591" y="77560"/>
          <a:ext cx="1921500" cy="1921500"/>
        </a:xfrm>
        <a:prstGeom prst="round2DiagRect">
          <a:avLst>
            <a:gd name="adj1" fmla="val 29727"/>
            <a:gd name="adj2" fmla="val 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BFD90-4A13-421B-BA53-0B68161F82DF}">
      <dsp:nvSpPr>
        <dsp:cNvPr id="0" name=""/>
        <dsp:cNvSpPr/>
      </dsp:nvSpPr>
      <dsp:spPr>
        <a:xfrm>
          <a:off x="1074092" y="487060"/>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078A1-0D5F-4462-B32E-4C99EA9BC3EB}">
      <dsp:nvSpPr>
        <dsp:cNvPr id="0" name=""/>
        <dsp:cNvSpPr/>
      </dsp:nvSpPr>
      <dsp:spPr>
        <a:xfrm>
          <a:off x="50341" y="2597560"/>
          <a:ext cx="315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cap="none" dirty="0"/>
            <a:t>A</a:t>
          </a:r>
          <a:r>
            <a:rPr lang="en-GB" sz="1100" b="1" kern="1200" cap="none" dirty="0"/>
            <a:t> group interview</a:t>
          </a:r>
          <a:r>
            <a:rPr lang="en-GB" sz="1100" kern="1200" cap="none" dirty="0"/>
            <a:t> is a form of qualitative research in which a group of participants are asked about their perceptions, opinions and attitudes towards, for example, a lesson/lecture, their learning, a teaching strategy.</a:t>
          </a:r>
          <a:endParaRPr lang="en-US" sz="1100" kern="1200" cap="none" dirty="0"/>
        </a:p>
      </dsp:txBody>
      <dsp:txXfrm>
        <a:off x="50341" y="2597560"/>
        <a:ext cx="3150000" cy="855000"/>
      </dsp:txXfrm>
    </dsp:sp>
    <dsp:sp modelId="{544B590B-3622-4BF2-869E-69CD69C85FAD}">
      <dsp:nvSpPr>
        <dsp:cNvPr id="0" name=""/>
        <dsp:cNvSpPr/>
      </dsp:nvSpPr>
      <dsp:spPr>
        <a:xfrm>
          <a:off x="4365842" y="77560"/>
          <a:ext cx="1921500" cy="1921500"/>
        </a:xfrm>
        <a:prstGeom prst="round2DiagRect">
          <a:avLst>
            <a:gd name="adj1" fmla="val 29727"/>
            <a:gd name="adj2" fmla="val 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8D1687-A3E0-4536-B1C2-166E1E50BE34}">
      <dsp:nvSpPr>
        <dsp:cNvPr id="0" name=""/>
        <dsp:cNvSpPr/>
      </dsp:nvSpPr>
      <dsp:spPr>
        <a:xfrm>
          <a:off x="4775342" y="487060"/>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5521FA-E06A-4DCA-A3C8-FB820BE5D90F}">
      <dsp:nvSpPr>
        <dsp:cNvPr id="0" name=""/>
        <dsp:cNvSpPr/>
      </dsp:nvSpPr>
      <dsp:spPr>
        <a:xfrm>
          <a:off x="3751592" y="2597560"/>
          <a:ext cx="315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cap="none" dirty="0"/>
            <a:t>Questions are asked in an interactive group setting where participants are free to talk with other group members</a:t>
          </a:r>
          <a:r>
            <a:rPr lang="en-GB" sz="1100" kern="1200" cap="none" dirty="0"/>
            <a:t>.</a:t>
          </a:r>
          <a:endParaRPr lang="en-US" sz="1100" kern="1200" cap="none" dirty="0"/>
        </a:p>
      </dsp:txBody>
      <dsp:txXfrm>
        <a:off x="3751592" y="2597560"/>
        <a:ext cx="3150000" cy="855000"/>
      </dsp:txXfrm>
    </dsp:sp>
    <dsp:sp modelId="{B9103CD2-FB32-4F12-9CDB-F041CA9BA364}">
      <dsp:nvSpPr>
        <dsp:cNvPr id="0" name=""/>
        <dsp:cNvSpPr/>
      </dsp:nvSpPr>
      <dsp:spPr>
        <a:xfrm>
          <a:off x="8067092" y="77560"/>
          <a:ext cx="1921500" cy="1921500"/>
        </a:xfrm>
        <a:prstGeom prst="round2DiagRect">
          <a:avLst>
            <a:gd name="adj1" fmla="val 29727"/>
            <a:gd name="adj2" fmla="val 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81F7E-9A32-4F3B-B119-A96693F276CD}">
      <dsp:nvSpPr>
        <dsp:cNvPr id="0" name=""/>
        <dsp:cNvSpPr/>
      </dsp:nvSpPr>
      <dsp:spPr>
        <a:xfrm>
          <a:off x="8476592" y="487060"/>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629B1-A2E1-4B19-9A59-687AAF07247B}">
      <dsp:nvSpPr>
        <dsp:cNvPr id="0" name=""/>
        <dsp:cNvSpPr/>
      </dsp:nvSpPr>
      <dsp:spPr>
        <a:xfrm>
          <a:off x="7452842" y="2597560"/>
          <a:ext cx="315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cap="none" dirty="0"/>
            <a:t>The interview is conducted in an informal and natural way where participants are free to give views</a:t>
          </a:r>
          <a:r>
            <a:rPr lang="en-GB" sz="1100" kern="1200" dirty="0"/>
            <a:t>.</a:t>
          </a:r>
          <a:endParaRPr lang="en-US" sz="1100" kern="1200" dirty="0"/>
        </a:p>
      </dsp:txBody>
      <dsp:txXfrm>
        <a:off x="7452842" y="2597560"/>
        <a:ext cx="3150000" cy="855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D3F45-2A7C-4E74-B475-25D97706C262}">
      <dsp:nvSpPr>
        <dsp:cNvPr id="0" name=""/>
        <dsp:cNvSpPr/>
      </dsp:nvSpPr>
      <dsp:spPr>
        <a:xfrm>
          <a:off x="0" y="104442"/>
          <a:ext cx="8596668" cy="873953"/>
        </a:xfrm>
        <a:prstGeom prst="roundRect">
          <a:avLst/>
        </a:prstGeom>
        <a:solidFill>
          <a:srgbClr val="49962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Keep in mind that people behave differently in groups</a:t>
          </a:r>
        </a:p>
      </dsp:txBody>
      <dsp:txXfrm>
        <a:off x="42663" y="147105"/>
        <a:ext cx="8511342" cy="788627"/>
      </dsp:txXfrm>
    </dsp:sp>
    <dsp:sp modelId="{A1C5B6C7-0031-413A-BCAD-32FFB94A037B}">
      <dsp:nvSpPr>
        <dsp:cNvPr id="0" name=""/>
        <dsp:cNvSpPr/>
      </dsp:nvSpPr>
      <dsp:spPr>
        <a:xfrm>
          <a:off x="0" y="1041756"/>
          <a:ext cx="8596668" cy="873953"/>
        </a:xfrm>
        <a:prstGeom prst="roundRect">
          <a:avLst/>
        </a:prstGeom>
        <a:solidFill>
          <a:srgbClr val="F6546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Understand why you are you choosing a group of participants rather than individuals since responses may change ‒ is it for a valid reason? </a:t>
          </a:r>
        </a:p>
      </dsp:txBody>
      <dsp:txXfrm>
        <a:off x="42663" y="1084419"/>
        <a:ext cx="8511342" cy="788627"/>
      </dsp:txXfrm>
    </dsp:sp>
    <dsp:sp modelId="{5FD6B34F-D72A-432B-8C7B-9F8ECB23590B}">
      <dsp:nvSpPr>
        <dsp:cNvPr id="0" name=""/>
        <dsp:cNvSpPr/>
      </dsp:nvSpPr>
      <dsp:spPr>
        <a:xfrm>
          <a:off x="0" y="1979069"/>
          <a:ext cx="8596668" cy="8739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researcher should have a marginal role in discussions</a:t>
          </a:r>
        </a:p>
      </dsp:txBody>
      <dsp:txXfrm>
        <a:off x="42663" y="2021732"/>
        <a:ext cx="8511342" cy="788627"/>
      </dsp:txXfrm>
    </dsp:sp>
    <dsp:sp modelId="{D8568FBE-0A50-420B-AFD7-626A08F32BC4}">
      <dsp:nvSpPr>
        <dsp:cNvPr id="0" name=""/>
        <dsp:cNvSpPr/>
      </dsp:nvSpPr>
      <dsp:spPr>
        <a:xfrm>
          <a:off x="0" y="2916383"/>
          <a:ext cx="8596668" cy="873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a:t>4-12 per group (Krueger &amp; Casey, 2000, pp. 73-74) </a:t>
          </a:r>
          <a:r>
            <a:rPr lang="en-GB" sz="1800" b="0" i="0" kern="1200" dirty="0"/>
            <a:t>(more views on the next slide) </a:t>
          </a:r>
          <a:endParaRPr lang="en-GB" sz="1800" kern="1200" dirty="0"/>
        </a:p>
      </dsp:txBody>
      <dsp:txXfrm>
        <a:off x="42663" y="2959046"/>
        <a:ext cx="8511342" cy="788627"/>
      </dsp:txXfrm>
    </dsp:sp>
    <dsp:sp modelId="{E2888CCB-57E1-425D-A23C-72D5970579BF}">
      <dsp:nvSpPr>
        <dsp:cNvPr id="0" name=""/>
        <dsp:cNvSpPr/>
      </dsp:nvSpPr>
      <dsp:spPr>
        <a:xfrm>
          <a:off x="0" y="3853696"/>
          <a:ext cx="8596668" cy="873953"/>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bg1"/>
              </a:solidFill>
            </a:rPr>
            <a:t>According to Morgan (1997) </a:t>
          </a:r>
          <a:r>
            <a:rPr lang="en-GB" sz="2200" b="0" i="0" kern="1200" dirty="0">
              <a:solidFill>
                <a:schemeClr val="bg1"/>
              </a:solidFill>
              <a:effectLst/>
            </a:rPr>
            <a:t>and Vaughn et al. (1996), </a:t>
          </a:r>
          <a:r>
            <a:rPr lang="en-GB" sz="2200" kern="1200" dirty="0">
              <a:solidFill>
                <a:schemeClr val="bg1"/>
              </a:solidFill>
            </a:rPr>
            <a:t>w</a:t>
          </a:r>
          <a:r>
            <a:rPr lang="en-GB" sz="2200" b="0" i="0" kern="1200" dirty="0">
              <a:solidFill>
                <a:schemeClr val="bg1"/>
              </a:solidFill>
              <a:effectLst/>
            </a:rPr>
            <a:t>ell-designed focus groups usually last between 1 and 2 hours.</a:t>
          </a:r>
        </a:p>
      </dsp:txBody>
      <dsp:txXfrm>
        <a:off x="42663" y="3896359"/>
        <a:ext cx="8511342" cy="7886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49F13-FEF8-404A-9F3A-F03E2301B32C}">
      <dsp:nvSpPr>
        <dsp:cNvPr id="0" name=""/>
        <dsp:cNvSpPr/>
      </dsp:nvSpPr>
      <dsp:spPr>
        <a:xfrm>
          <a:off x="516333" y="49257"/>
          <a:ext cx="1273638" cy="127363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E18CFD-1112-45F6-A33D-E25EF261FF7C}">
      <dsp:nvSpPr>
        <dsp:cNvPr id="0" name=""/>
        <dsp:cNvSpPr/>
      </dsp:nvSpPr>
      <dsp:spPr>
        <a:xfrm>
          <a:off x="783797" y="316721"/>
          <a:ext cx="738710" cy="738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7710D4-DCE1-4FB3-9CC0-7A431C235FAE}">
      <dsp:nvSpPr>
        <dsp:cNvPr id="0" name=""/>
        <dsp:cNvSpPr/>
      </dsp:nvSpPr>
      <dsp:spPr>
        <a:xfrm>
          <a:off x="2062894" y="49257"/>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0" i="0" kern="1200" dirty="0"/>
            <a:t>1. Write a long list of questions relating to your research focus;</a:t>
          </a:r>
          <a:endParaRPr lang="en-US" sz="2400" kern="1200" dirty="0"/>
        </a:p>
      </dsp:txBody>
      <dsp:txXfrm>
        <a:off x="2062894" y="49257"/>
        <a:ext cx="3002147" cy="1273638"/>
      </dsp:txXfrm>
    </dsp:sp>
    <dsp:sp modelId="{99136447-B3C2-4E06-AE88-8038016DE4DA}">
      <dsp:nvSpPr>
        <dsp:cNvPr id="0" name=""/>
        <dsp:cNvSpPr/>
      </dsp:nvSpPr>
      <dsp:spPr>
        <a:xfrm>
          <a:off x="5588142" y="49257"/>
          <a:ext cx="1273638" cy="127363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4CA9E-B4BC-4094-8A75-7618FF42905C}">
      <dsp:nvSpPr>
        <dsp:cNvPr id="0" name=""/>
        <dsp:cNvSpPr/>
      </dsp:nvSpPr>
      <dsp:spPr>
        <a:xfrm>
          <a:off x="5855606" y="316721"/>
          <a:ext cx="738710" cy="738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CB7567-8829-4C3A-9561-5695D7D88BF2}">
      <dsp:nvSpPr>
        <dsp:cNvPr id="0" name=""/>
        <dsp:cNvSpPr/>
      </dsp:nvSpPr>
      <dsp:spPr>
        <a:xfrm>
          <a:off x="7134703" y="49257"/>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0" i="0" kern="1200" dirty="0"/>
            <a:t>2. Narrow down your list so that you have a suitable number;</a:t>
          </a:r>
          <a:endParaRPr lang="en-US" sz="2400" kern="1200" dirty="0"/>
        </a:p>
      </dsp:txBody>
      <dsp:txXfrm>
        <a:off x="7134703" y="49257"/>
        <a:ext cx="3002147" cy="1273638"/>
      </dsp:txXfrm>
    </dsp:sp>
    <dsp:sp modelId="{4B4D35F9-A6A3-4FA4-B20D-99AD80D00E4C}">
      <dsp:nvSpPr>
        <dsp:cNvPr id="0" name=""/>
        <dsp:cNvSpPr/>
      </dsp:nvSpPr>
      <dsp:spPr>
        <a:xfrm>
          <a:off x="516333" y="1864804"/>
          <a:ext cx="1273638" cy="127363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CF9F85-AD12-4390-A273-48FB97FAA332}">
      <dsp:nvSpPr>
        <dsp:cNvPr id="0" name=""/>
        <dsp:cNvSpPr/>
      </dsp:nvSpPr>
      <dsp:spPr>
        <a:xfrm>
          <a:off x="783797" y="2132268"/>
          <a:ext cx="738710" cy="738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898CB-E7F5-4480-9237-AC97B0680646}">
      <dsp:nvSpPr>
        <dsp:cNvPr id="0" name=""/>
        <dsp:cNvSpPr/>
      </dsp:nvSpPr>
      <dsp:spPr>
        <a:xfrm>
          <a:off x="2062894" y="1864804"/>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0" i="0" kern="1200" dirty="0"/>
            <a:t>3. Order the questions so that they make sense;</a:t>
          </a:r>
          <a:endParaRPr lang="en-US" sz="2400" kern="1200" dirty="0"/>
        </a:p>
      </dsp:txBody>
      <dsp:txXfrm>
        <a:off x="2062894" y="1864804"/>
        <a:ext cx="3002147" cy="1273638"/>
      </dsp:txXfrm>
    </dsp:sp>
    <dsp:sp modelId="{6314ECA3-B062-4AB1-AE27-DE62CA492F4B}">
      <dsp:nvSpPr>
        <dsp:cNvPr id="0" name=""/>
        <dsp:cNvSpPr/>
      </dsp:nvSpPr>
      <dsp:spPr>
        <a:xfrm>
          <a:off x="5588142" y="1864804"/>
          <a:ext cx="1273638" cy="127363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DCDBD-7503-4512-A6FA-2D06C57D3A37}">
      <dsp:nvSpPr>
        <dsp:cNvPr id="0" name=""/>
        <dsp:cNvSpPr/>
      </dsp:nvSpPr>
      <dsp:spPr>
        <a:xfrm>
          <a:off x="5855606" y="2132268"/>
          <a:ext cx="738710" cy="738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C3A528-3B59-4EAF-B3E6-7AB8AF63D943}">
      <dsp:nvSpPr>
        <dsp:cNvPr id="0" name=""/>
        <dsp:cNvSpPr/>
      </dsp:nvSpPr>
      <dsp:spPr>
        <a:xfrm>
          <a:off x="7134703" y="1864804"/>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0" i="0" kern="1200" dirty="0"/>
            <a:t>4. Pilot the questions.</a:t>
          </a:r>
          <a:endParaRPr lang="en-US" sz="2400" kern="1200" dirty="0"/>
        </a:p>
      </dsp:txBody>
      <dsp:txXfrm>
        <a:off x="7134703" y="1864804"/>
        <a:ext cx="3002147" cy="12736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4D701-8E9A-404F-B8C9-FCF1A58BA382}">
      <dsp:nvSpPr>
        <dsp:cNvPr id="0" name=""/>
        <dsp:cNvSpPr/>
      </dsp:nvSpPr>
      <dsp:spPr>
        <a:xfrm>
          <a:off x="0" y="1815"/>
          <a:ext cx="6111737" cy="919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101D5-7E48-4639-80C7-5352B4212E69}">
      <dsp:nvSpPr>
        <dsp:cNvPr id="0" name=""/>
        <dsp:cNvSpPr/>
      </dsp:nvSpPr>
      <dsp:spPr>
        <a:xfrm>
          <a:off x="278267" y="208790"/>
          <a:ext cx="505940" cy="5059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F6C1A-3DBD-40A7-960D-0FCCAE259CF9}">
      <dsp:nvSpPr>
        <dsp:cNvPr id="0" name=""/>
        <dsp:cNvSpPr/>
      </dsp:nvSpPr>
      <dsp:spPr>
        <a:xfrm>
          <a:off x="1062475" y="1815"/>
          <a:ext cx="5049261" cy="91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5" tIns="97355" rIns="97355" bIns="97355" numCol="1" spcCol="1270" anchor="ctr" anchorCtr="0">
          <a:noAutofit/>
        </a:bodyPr>
        <a:lstStyle/>
        <a:p>
          <a:pPr marL="0" lvl="0" indent="0" algn="l" defTabSz="977900">
            <a:lnSpc>
              <a:spcPct val="90000"/>
            </a:lnSpc>
            <a:spcBef>
              <a:spcPct val="0"/>
            </a:spcBef>
            <a:spcAft>
              <a:spcPct val="35000"/>
            </a:spcAft>
            <a:buNone/>
          </a:pPr>
          <a:r>
            <a:rPr lang="en-GB" sz="2200" kern="1200" dirty="0"/>
            <a:t>Piloting is </a:t>
          </a:r>
          <a:r>
            <a:rPr lang="en-GB" sz="2200" b="1" kern="1200" dirty="0"/>
            <a:t>crucial</a:t>
          </a:r>
          <a:r>
            <a:rPr lang="en-GB" sz="2200" kern="1200" dirty="0"/>
            <a:t> </a:t>
          </a:r>
          <a:r>
            <a:rPr lang="en-GB" sz="1700" kern="1200" dirty="0"/>
            <a:t>- in order to:</a:t>
          </a:r>
          <a:endParaRPr lang="en-US" sz="1700" kern="1200" dirty="0"/>
        </a:p>
      </dsp:txBody>
      <dsp:txXfrm>
        <a:off x="1062475" y="1815"/>
        <a:ext cx="5049261" cy="919892"/>
      </dsp:txXfrm>
    </dsp:sp>
    <dsp:sp modelId="{8745C2D1-5468-4E51-8D37-A74B69543CA4}">
      <dsp:nvSpPr>
        <dsp:cNvPr id="0" name=""/>
        <dsp:cNvSpPr/>
      </dsp:nvSpPr>
      <dsp:spPr>
        <a:xfrm>
          <a:off x="0" y="1151680"/>
          <a:ext cx="6111737" cy="919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FA18FF-CF1F-4304-9B47-A0F80E726C2A}">
      <dsp:nvSpPr>
        <dsp:cNvPr id="0" name=""/>
        <dsp:cNvSpPr/>
      </dsp:nvSpPr>
      <dsp:spPr>
        <a:xfrm>
          <a:off x="278267" y="1358656"/>
          <a:ext cx="505940" cy="5059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689661-A39F-4AA2-9AFF-F8A839BDECE7}">
      <dsp:nvSpPr>
        <dsp:cNvPr id="0" name=""/>
        <dsp:cNvSpPr/>
      </dsp:nvSpPr>
      <dsp:spPr>
        <a:xfrm>
          <a:off x="1062475" y="1151680"/>
          <a:ext cx="5049261" cy="91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5" tIns="97355" rIns="97355" bIns="97355" numCol="1" spcCol="1270" anchor="ctr" anchorCtr="0">
          <a:noAutofit/>
        </a:bodyPr>
        <a:lstStyle/>
        <a:p>
          <a:pPr marL="0" lvl="0" indent="0" algn="l" defTabSz="755650">
            <a:lnSpc>
              <a:spcPct val="90000"/>
            </a:lnSpc>
            <a:spcBef>
              <a:spcPct val="0"/>
            </a:spcBef>
            <a:spcAft>
              <a:spcPct val="35000"/>
            </a:spcAft>
            <a:buNone/>
          </a:pPr>
          <a:r>
            <a:rPr lang="en-GB" sz="1700" kern="1200" dirty="0"/>
            <a:t>ensure that the researcher has included questions that are necessary to measure the concept being studied (</a:t>
          </a:r>
          <a:r>
            <a:rPr lang="en-GB" sz="1700" kern="1200" dirty="0" err="1"/>
            <a:t>Dikko</a:t>
          </a:r>
          <a:r>
            <a:rPr lang="en-GB" sz="1700" kern="1200" dirty="0"/>
            <a:t>, 2016)</a:t>
          </a:r>
          <a:endParaRPr lang="en-US" sz="1700" kern="1200" dirty="0"/>
        </a:p>
      </dsp:txBody>
      <dsp:txXfrm>
        <a:off x="1062475" y="1151680"/>
        <a:ext cx="5049261" cy="919892"/>
      </dsp:txXfrm>
    </dsp:sp>
    <dsp:sp modelId="{F4F7FF39-6ADA-471F-B86F-C5E37EE3ED43}">
      <dsp:nvSpPr>
        <dsp:cNvPr id="0" name=""/>
        <dsp:cNvSpPr/>
      </dsp:nvSpPr>
      <dsp:spPr>
        <a:xfrm>
          <a:off x="0" y="2301546"/>
          <a:ext cx="6111737" cy="919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AA3C9B-B502-4269-AB18-9B9DA9A802FC}">
      <dsp:nvSpPr>
        <dsp:cNvPr id="0" name=""/>
        <dsp:cNvSpPr/>
      </dsp:nvSpPr>
      <dsp:spPr>
        <a:xfrm>
          <a:off x="278267" y="2508521"/>
          <a:ext cx="505940" cy="5059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1250F4-5F65-4981-ABC3-858CD96F46FE}">
      <dsp:nvSpPr>
        <dsp:cNvPr id="0" name=""/>
        <dsp:cNvSpPr/>
      </dsp:nvSpPr>
      <dsp:spPr>
        <a:xfrm>
          <a:off x="1062475" y="2301546"/>
          <a:ext cx="5049261" cy="91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5" tIns="97355" rIns="97355" bIns="97355" numCol="1" spcCol="1270" anchor="ctr" anchorCtr="0">
          <a:noAutofit/>
        </a:bodyPr>
        <a:lstStyle/>
        <a:p>
          <a:pPr marL="0" lvl="0" indent="0" algn="l" defTabSz="755650">
            <a:lnSpc>
              <a:spcPct val="90000"/>
            </a:lnSpc>
            <a:spcBef>
              <a:spcPct val="0"/>
            </a:spcBef>
            <a:spcAft>
              <a:spcPct val="35000"/>
            </a:spcAft>
            <a:buNone/>
          </a:pPr>
          <a:r>
            <a:rPr lang="en-GB" sz="1700" kern="1200" dirty="0"/>
            <a:t>help identify any flaws or limitations within the interview design that allow necessary modifications to the study (</a:t>
          </a:r>
          <a:r>
            <a:rPr lang="en-GB" sz="1700" kern="1200" dirty="0" err="1"/>
            <a:t>Kvale</a:t>
          </a:r>
          <a:r>
            <a:rPr lang="en-GB" sz="1700" kern="1200" dirty="0"/>
            <a:t>, 2007) </a:t>
          </a:r>
          <a:endParaRPr lang="en-US" sz="1700" kern="1200" dirty="0"/>
        </a:p>
      </dsp:txBody>
      <dsp:txXfrm>
        <a:off x="1062475" y="2301546"/>
        <a:ext cx="5049261" cy="919892"/>
      </dsp:txXfrm>
    </dsp:sp>
    <dsp:sp modelId="{40581788-9966-46D5-BAC5-CEB55E789A2F}">
      <dsp:nvSpPr>
        <dsp:cNvPr id="0" name=""/>
        <dsp:cNvSpPr/>
      </dsp:nvSpPr>
      <dsp:spPr>
        <a:xfrm>
          <a:off x="0" y="3451411"/>
          <a:ext cx="6111737" cy="919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F621FC-2E5B-4B71-A6AE-1DD6406C8602}">
      <dsp:nvSpPr>
        <dsp:cNvPr id="0" name=""/>
        <dsp:cNvSpPr/>
      </dsp:nvSpPr>
      <dsp:spPr>
        <a:xfrm>
          <a:off x="278267" y="3658387"/>
          <a:ext cx="505940" cy="5059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0ACD5-93CB-462C-A225-998C7F60C509}">
      <dsp:nvSpPr>
        <dsp:cNvPr id="0" name=""/>
        <dsp:cNvSpPr/>
      </dsp:nvSpPr>
      <dsp:spPr>
        <a:xfrm>
          <a:off x="1062475" y="3451411"/>
          <a:ext cx="5049261" cy="91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5" tIns="97355" rIns="97355" bIns="97355" numCol="1" spcCol="1270" anchor="ctr" anchorCtr="0">
          <a:noAutofit/>
        </a:bodyPr>
        <a:lstStyle/>
        <a:p>
          <a:pPr marL="0" lvl="0" indent="0" algn="l" defTabSz="755650">
            <a:lnSpc>
              <a:spcPct val="90000"/>
            </a:lnSpc>
            <a:spcBef>
              <a:spcPct val="0"/>
            </a:spcBef>
            <a:spcAft>
              <a:spcPct val="35000"/>
            </a:spcAft>
            <a:buNone/>
          </a:pPr>
          <a:r>
            <a:rPr lang="en-GB" sz="1700" kern="1200" dirty="0"/>
            <a:t>ensure validity and reliability</a:t>
          </a:r>
          <a:endParaRPr lang="en-US" sz="1700" kern="1200" dirty="0"/>
        </a:p>
      </dsp:txBody>
      <dsp:txXfrm>
        <a:off x="1062475" y="3451411"/>
        <a:ext cx="5049261" cy="91989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46670-018D-49C0-934B-A010BE0231AE}">
      <dsp:nvSpPr>
        <dsp:cNvPr id="0" name=""/>
        <dsp:cNvSpPr/>
      </dsp:nvSpPr>
      <dsp:spPr>
        <a:xfrm rot="5400000">
          <a:off x="4072089" y="122197"/>
          <a:ext cx="1825758" cy="1588409"/>
        </a:xfrm>
        <a:prstGeom prst="hexagon">
          <a:avLst>
            <a:gd name="adj" fmla="val 25000"/>
            <a:gd name="vf" fmla="val 11547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a:effectLst/>
              <a:latin typeface="Arial" panose="020B0604020202020204" pitchFamily="34" charset="0"/>
            </a:rPr>
            <a:t>Cultural norms</a:t>
          </a:r>
          <a:endParaRPr lang="en-GB" sz="1400" kern="1200"/>
        </a:p>
      </dsp:txBody>
      <dsp:txXfrm rot="-5400000">
        <a:off x="4438290" y="288037"/>
        <a:ext cx="1093355" cy="1256730"/>
      </dsp:txXfrm>
    </dsp:sp>
    <dsp:sp modelId="{D0270445-2371-4665-ACD7-EDBABEBCA11A}">
      <dsp:nvSpPr>
        <dsp:cNvPr id="0" name=""/>
        <dsp:cNvSpPr/>
      </dsp:nvSpPr>
      <dsp:spPr>
        <a:xfrm>
          <a:off x="5827373" y="368675"/>
          <a:ext cx="2037546" cy="1095454"/>
        </a:xfrm>
        <a:prstGeom prst="rect">
          <a:avLst/>
        </a:prstGeom>
        <a:noFill/>
        <a:ln>
          <a:noFill/>
        </a:ln>
        <a:effectLst/>
      </dsp:spPr>
      <dsp:style>
        <a:lnRef idx="0">
          <a:scrgbClr r="0" g="0" b="0"/>
        </a:lnRef>
        <a:fillRef idx="0">
          <a:scrgbClr r="0" g="0" b="0"/>
        </a:fillRef>
        <a:effectRef idx="0">
          <a:scrgbClr r="0" g="0" b="0"/>
        </a:effectRef>
        <a:fontRef idx="minor"/>
      </dsp:style>
    </dsp:sp>
    <dsp:sp modelId="{DBED41E1-D3F2-4C54-916C-5E9AAF0CBA98}">
      <dsp:nvSpPr>
        <dsp:cNvPr id="0" name=""/>
        <dsp:cNvSpPr/>
      </dsp:nvSpPr>
      <dsp:spPr>
        <a:xfrm rot="5400000">
          <a:off x="2356606" y="122197"/>
          <a:ext cx="1825758" cy="1588409"/>
        </a:xfrm>
        <a:prstGeom prst="hexagon">
          <a:avLst>
            <a:gd name="adj" fmla="val 25000"/>
            <a:gd name="vf" fmla="val 11547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722807" y="288037"/>
        <a:ext cx="1093355" cy="1256730"/>
      </dsp:txXfrm>
    </dsp:sp>
    <dsp:sp modelId="{A6C81898-BC76-486D-B774-BAE00C337585}">
      <dsp:nvSpPr>
        <dsp:cNvPr id="0" name=""/>
        <dsp:cNvSpPr/>
      </dsp:nvSpPr>
      <dsp:spPr>
        <a:xfrm rot="5400000">
          <a:off x="3211061" y="1671901"/>
          <a:ext cx="1825758" cy="1588409"/>
        </a:xfrm>
        <a:prstGeom prst="hexagon">
          <a:avLst>
            <a:gd name="adj" fmla="val 2500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Assumptions</a:t>
          </a:r>
        </a:p>
      </dsp:txBody>
      <dsp:txXfrm rot="-5400000">
        <a:off x="3577262" y="1837741"/>
        <a:ext cx="1093355" cy="1256730"/>
      </dsp:txXfrm>
    </dsp:sp>
    <dsp:sp modelId="{8ED81F54-F43B-4C35-BDF9-E2621BFEAF11}">
      <dsp:nvSpPr>
        <dsp:cNvPr id="0" name=""/>
        <dsp:cNvSpPr/>
      </dsp:nvSpPr>
      <dsp:spPr>
        <a:xfrm>
          <a:off x="1292189" y="1918378"/>
          <a:ext cx="1971818" cy="1095454"/>
        </a:xfrm>
        <a:prstGeom prst="rect">
          <a:avLst/>
        </a:prstGeom>
        <a:noFill/>
        <a:ln>
          <a:noFill/>
        </a:ln>
        <a:effectLst/>
      </dsp:spPr>
      <dsp:style>
        <a:lnRef idx="0">
          <a:scrgbClr r="0" g="0" b="0"/>
        </a:lnRef>
        <a:fillRef idx="0">
          <a:scrgbClr r="0" g="0" b="0"/>
        </a:fillRef>
        <a:effectRef idx="0">
          <a:scrgbClr r="0" g="0" b="0"/>
        </a:effectRef>
        <a:fontRef idx="minor"/>
      </dsp:style>
    </dsp:sp>
    <dsp:sp modelId="{E7197FE4-B3FD-4519-BBF9-7290E6DB191F}">
      <dsp:nvSpPr>
        <dsp:cNvPr id="0" name=""/>
        <dsp:cNvSpPr/>
      </dsp:nvSpPr>
      <dsp:spPr>
        <a:xfrm rot="5400000">
          <a:off x="5206755" y="1721908"/>
          <a:ext cx="1825758" cy="1588409"/>
        </a:xfrm>
        <a:prstGeom prst="hexagon">
          <a:avLst>
            <a:gd name="adj" fmla="val 25000"/>
            <a:gd name="vf" fmla="val 11547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572956" y="1887748"/>
        <a:ext cx="1093355" cy="1256730"/>
      </dsp:txXfrm>
    </dsp:sp>
    <dsp:sp modelId="{98B29A51-112E-4FFB-8AF8-1D6456C7161B}">
      <dsp:nvSpPr>
        <dsp:cNvPr id="0" name=""/>
        <dsp:cNvSpPr/>
      </dsp:nvSpPr>
      <dsp:spPr>
        <a:xfrm rot="5400000">
          <a:off x="4072089" y="3221604"/>
          <a:ext cx="1825758" cy="1588409"/>
        </a:xfrm>
        <a:prstGeom prst="hexagon">
          <a:avLst>
            <a:gd name="adj" fmla="val 2500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Upbringing</a:t>
          </a:r>
        </a:p>
      </dsp:txBody>
      <dsp:txXfrm rot="-5400000">
        <a:off x="4438290" y="3387444"/>
        <a:ext cx="1093355" cy="1256730"/>
      </dsp:txXfrm>
    </dsp:sp>
    <dsp:sp modelId="{0E87C34C-B7A8-41F9-99AE-049944F698B3}">
      <dsp:nvSpPr>
        <dsp:cNvPr id="0" name=""/>
        <dsp:cNvSpPr/>
      </dsp:nvSpPr>
      <dsp:spPr>
        <a:xfrm>
          <a:off x="5827373" y="3468082"/>
          <a:ext cx="2037546" cy="1095454"/>
        </a:xfrm>
        <a:prstGeom prst="rect">
          <a:avLst/>
        </a:prstGeom>
        <a:noFill/>
        <a:ln>
          <a:noFill/>
        </a:ln>
        <a:effectLst/>
      </dsp:spPr>
      <dsp:style>
        <a:lnRef idx="0">
          <a:scrgbClr r="0" g="0" b="0"/>
        </a:lnRef>
        <a:fillRef idx="0">
          <a:scrgbClr r="0" g="0" b="0"/>
        </a:fillRef>
        <a:effectRef idx="0">
          <a:scrgbClr r="0" g="0" b="0"/>
        </a:effectRef>
        <a:fontRef idx="minor"/>
      </dsp:style>
    </dsp:sp>
    <dsp:sp modelId="{7A521C00-D313-4EFA-9D32-BF1F429D8B17}">
      <dsp:nvSpPr>
        <dsp:cNvPr id="0" name=""/>
        <dsp:cNvSpPr/>
      </dsp:nvSpPr>
      <dsp:spPr>
        <a:xfrm rot="5400000">
          <a:off x="2356606" y="3221604"/>
          <a:ext cx="1825758" cy="1588409"/>
        </a:xfrm>
        <a:prstGeom prst="hexagon">
          <a:avLst>
            <a:gd name="adj" fmla="val 25000"/>
            <a:gd name="vf" fmla="val 11547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722807" y="3387444"/>
        <a:ext cx="1093355" cy="1256730"/>
      </dsp:txXfrm>
    </dsp:sp>
    <dsp:sp modelId="{44677408-08E3-40D6-AD8D-60DE10094B34}">
      <dsp:nvSpPr>
        <dsp:cNvPr id="0" name=""/>
        <dsp:cNvSpPr/>
      </dsp:nvSpPr>
      <dsp:spPr>
        <a:xfrm rot="5400000">
          <a:off x="3211061" y="4771308"/>
          <a:ext cx="1825758" cy="1588409"/>
        </a:xfrm>
        <a:prstGeom prst="hexagon">
          <a:avLst>
            <a:gd name="adj" fmla="val 25000"/>
            <a:gd name="vf" fmla="val 11547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Prejudices</a:t>
          </a:r>
        </a:p>
      </dsp:txBody>
      <dsp:txXfrm rot="-5400000">
        <a:off x="3577262" y="4937148"/>
        <a:ext cx="1093355" cy="1256730"/>
      </dsp:txXfrm>
    </dsp:sp>
    <dsp:sp modelId="{F381516A-DF83-40DB-BAA4-7A1AE1BB06CC}">
      <dsp:nvSpPr>
        <dsp:cNvPr id="0" name=""/>
        <dsp:cNvSpPr/>
      </dsp:nvSpPr>
      <dsp:spPr>
        <a:xfrm>
          <a:off x="1292189" y="5017785"/>
          <a:ext cx="1971818" cy="1095454"/>
        </a:xfrm>
        <a:prstGeom prst="rect">
          <a:avLst/>
        </a:prstGeom>
        <a:noFill/>
        <a:ln>
          <a:noFill/>
        </a:ln>
        <a:effectLst/>
      </dsp:spPr>
      <dsp:style>
        <a:lnRef idx="0">
          <a:scrgbClr r="0" g="0" b="0"/>
        </a:lnRef>
        <a:fillRef idx="0">
          <a:scrgbClr r="0" g="0" b="0"/>
        </a:fillRef>
        <a:effectRef idx="0">
          <a:scrgbClr r="0" g="0" b="0"/>
        </a:effectRef>
        <a:fontRef idx="minor"/>
      </dsp:style>
    </dsp:sp>
    <dsp:sp modelId="{EDDC03E4-4123-452C-954C-D0A57AF1FC1F}">
      <dsp:nvSpPr>
        <dsp:cNvPr id="0" name=""/>
        <dsp:cNvSpPr/>
      </dsp:nvSpPr>
      <dsp:spPr>
        <a:xfrm rot="5400000">
          <a:off x="4873602" y="4744835"/>
          <a:ext cx="1825758" cy="1588409"/>
        </a:xfrm>
        <a:prstGeom prst="hexagon">
          <a:avLst>
            <a:gd name="adj" fmla="val 2500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239803" y="4910675"/>
        <a:ext cx="1093355" cy="125673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B1D9ED-5591-4DDF-9FBF-6D192A541F35}">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Like me/ Affinity</a:t>
          </a:r>
        </a:p>
        <a:p>
          <a:pPr marL="171450" lvl="1" indent="-171450" algn="l" defTabSz="800100">
            <a:lnSpc>
              <a:spcPct val="90000"/>
            </a:lnSpc>
            <a:spcBef>
              <a:spcPct val="0"/>
            </a:spcBef>
            <a:spcAft>
              <a:spcPct val="15000"/>
            </a:spcAft>
            <a:buChar char="•"/>
          </a:pPr>
          <a:r>
            <a:rPr lang="en-GB" sz="1800" kern="1200"/>
            <a:t>Affinity bias is when we favour people who we share qualities with. </a:t>
          </a:r>
        </a:p>
      </dsp:txBody>
      <dsp:txXfrm>
        <a:off x="0" y="39687"/>
        <a:ext cx="3286125" cy="1971675"/>
      </dsp:txXfrm>
    </dsp:sp>
    <dsp:sp modelId="{82B3672E-CDAD-4850-A3D8-7A0A4BBBE4FE}">
      <dsp:nvSpPr>
        <dsp:cNvPr id="0" name=""/>
        <dsp:cNvSpPr/>
      </dsp:nvSpPr>
      <dsp:spPr>
        <a:xfrm>
          <a:off x="3614737" y="39687"/>
          <a:ext cx="3286125" cy="1971675"/>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Beauty</a:t>
          </a:r>
        </a:p>
        <a:p>
          <a:pPr marL="171450" lvl="1" indent="-171450" algn="l" defTabSz="800100">
            <a:lnSpc>
              <a:spcPct val="90000"/>
            </a:lnSpc>
            <a:spcBef>
              <a:spcPct val="0"/>
            </a:spcBef>
            <a:spcAft>
              <a:spcPct val="15000"/>
            </a:spcAft>
            <a:buChar char="•"/>
          </a:pPr>
          <a:r>
            <a:rPr lang="en-GB" sz="1800" kern="1200"/>
            <a:t>Beauty bias suggests we believe a more beautiful person complete a task better than someone less conventionally attractive.</a:t>
          </a:r>
        </a:p>
      </dsp:txBody>
      <dsp:txXfrm>
        <a:off x="3614737" y="39687"/>
        <a:ext cx="3286125" cy="1971675"/>
      </dsp:txXfrm>
    </dsp:sp>
    <dsp:sp modelId="{3BEAA6D3-8D46-4DF8-BCA0-B6DD6FB2AEB7}">
      <dsp:nvSpPr>
        <dsp:cNvPr id="0" name=""/>
        <dsp:cNvSpPr/>
      </dsp:nvSpPr>
      <dsp:spPr>
        <a:xfrm>
          <a:off x="7229475" y="39687"/>
          <a:ext cx="3286125" cy="1971675"/>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Contrast</a:t>
          </a:r>
        </a:p>
        <a:p>
          <a:pPr marL="171450" lvl="1" indent="-171450" algn="l" defTabSz="800100">
            <a:lnSpc>
              <a:spcPct val="90000"/>
            </a:lnSpc>
            <a:spcBef>
              <a:spcPct val="0"/>
            </a:spcBef>
            <a:spcAft>
              <a:spcPct val="15000"/>
            </a:spcAft>
            <a:buChar char="•"/>
          </a:pPr>
          <a:r>
            <a:rPr lang="en-GB" sz="1800" kern="1200" dirty="0"/>
            <a:t>Contrast effect is when we compare one thing to another rather than the whole piece of work on its merits.</a:t>
          </a:r>
        </a:p>
      </dsp:txBody>
      <dsp:txXfrm>
        <a:off x="7229475" y="39687"/>
        <a:ext cx="3286125" cy="1971675"/>
      </dsp:txXfrm>
    </dsp:sp>
    <dsp:sp modelId="{7732CD48-D0E9-4394-B792-EE1922BBE156}">
      <dsp:nvSpPr>
        <dsp:cNvPr id="0" name=""/>
        <dsp:cNvSpPr/>
      </dsp:nvSpPr>
      <dsp:spPr>
        <a:xfrm>
          <a:off x="0" y="2339975"/>
          <a:ext cx="3286125" cy="1971675"/>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Gender</a:t>
          </a:r>
        </a:p>
        <a:p>
          <a:pPr marL="171450" lvl="1" indent="-171450" algn="l" defTabSz="800100">
            <a:lnSpc>
              <a:spcPct val="90000"/>
            </a:lnSpc>
            <a:spcBef>
              <a:spcPct val="0"/>
            </a:spcBef>
            <a:spcAft>
              <a:spcPct val="15000"/>
            </a:spcAft>
            <a:buChar char="•"/>
          </a:pPr>
          <a:r>
            <a:rPr lang="en-GB" sz="1800" kern="1200" dirty="0"/>
            <a:t>Gender bias is when you think one gender may be better at a task than another. (She has lovely writing.)</a:t>
          </a:r>
        </a:p>
      </dsp:txBody>
      <dsp:txXfrm>
        <a:off x="0" y="2339975"/>
        <a:ext cx="3286125" cy="1971675"/>
      </dsp:txXfrm>
    </dsp:sp>
    <dsp:sp modelId="{3B0C114F-4C36-445D-BFB7-75577D6FA53E}">
      <dsp:nvSpPr>
        <dsp:cNvPr id="0" name=""/>
        <dsp:cNvSpPr/>
      </dsp:nvSpPr>
      <dsp:spPr>
        <a:xfrm>
          <a:off x="3614737" y="2339975"/>
          <a:ext cx="3286125" cy="1971675"/>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Halo</a:t>
          </a:r>
        </a:p>
        <a:p>
          <a:pPr marL="171450" lvl="1" indent="-171450" algn="l" defTabSz="800100">
            <a:lnSpc>
              <a:spcPct val="90000"/>
            </a:lnSpc>
            <a:spcBef>
              <a:spcPct val="0"/>
            </a:spcBef>
            <a:spcAft>
              <a:spcPct val="15000"/>
            </a:spcAft>
            <a:buChar char="•"/>
          </a:pPr>
          <a:r>
            <a:rPr lang="en-GB" sz="1800" kern="1200"/>
            <a:t>Halo bias is when you focus on one great positive while ignoring any flaws.</a:t>
          </a:r>
        </a:p>
      </dsp:txBody>
      <dsp:txXfrm>
        <a:off x="3614737" y="2339975"/>
        <a:ext cx="3286125" cy="1971675"/>
      </dsp:txXfrm>
    </dsp:sp>
    <dsp:sp modelId="{AFC122F0-56DC-4271-92DC-7638112B0BAA}">
      <dsp:nvSpPr>
        <dsp:cNvPr id="0" name=""/>
        <dsp:cNvSpPr/>
      </dsp:nvSpPr>
      <dsp:spPr>
        <a:xfrm>
          <a:off x="7229475" y="2339975"/>
          <a:ext cx="3286125" cy="19716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Horns</a:t>
          </a:r>
        </a:p>
        <a:p>
          <a:pPr marL="171450" lvl="1" indent="-171450" algn="l" defTabSz="800100">
            <a:lnSpc>
              <a:spcPct val="90000"/>
            </a:lnSpc>
            <a:spcBef>
              <a:spcPct val="0"/>
            </a:spcBef>
            <a:spcAft>
              <a:spcPct val="15000"/>
            </a:spcAft>
            <a:buChar char="•"/>
          </a:pPr>
          <a:r>
            <a:rPr lang="en-GB" sz="1800" kern="1200" dirty="0"/>
            <a:t>This is the opposite to the Halo effect. Someone did one bad thing, so there is an assumption that they will do more bad things.</a:t>
          </a: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53085A-E3F3-477E-ACC3-5511887010BA}" type="datetimeFigureOut">
              <a:rPr lang="en-GB" smtClean="0"/>
              <a:t>01/11/2024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9F286E-51EB-4D45-830F-25066DA01887}" type="slidenum">
              <a:rPr lang="en-GB" smtClean="0"/>
              <a:t>‹#›</a:t>
            </a:fld>
            <a:endParaRPr lang="en-GB"/>
          </a:p>
        </p:txBody>
      </p:sp>
    </p:spTree>
    <p:extLst>
      <p:ext uri="{BB962C8B-B14F-4D97-AF65-F5344CB8AC3E}">
        <p14:creationId xmlns:p14="http://schemas.microsoft.com/office/powerpoint/2010/main" val="3467666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A-VhzWKaHB4"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dx.doi.org.ezproxy.uwtsd.ac.uk/10.4135/9781473914933.n11"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ukcoaching.org/resources/topics/diagram-infographic/understanding-unconscious-bias" TargetMode="External"/><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hel-primo.hosted.exlibrisgroup.com/permalink/f/mqg008/TN_cdi_proquest_journals_1018986733" TargetMode="External"/><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Additional information about each type available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https://www.youtube.com/watch?v=A-VhzWKaHB4</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11mins</a:t>
            </a:r>
          </a:p>
          <a:p>
            <a:endParaRPr lang="en-GB" dirty="0"/>
          </a:p>
        </p:txBody>
      </p:sp>
      <p:sp>
        <p:nvSpPr>
          <p:cNvPr id="4" name="Slide Number Placeholder 3"/>
          <p:cNvSpPr>
            <a:spLocks noGrp="1"/>
          </p:cNvSpPr>
          <p:nvPr>
            <p:ph type="sldNum" sz="quarter" idx="10"/>
          </p:nvPr>
        </p:nvSpPr>
        <p:spPr/>
        <p:txBody>
          <a:bodyPr/>
          <a:lstStyle/>
          <a:p>
            <a:fld id="{89D901C6-E312-466C-BDA3-788FEE329012}" type="slidenum">
              <a:rPr lang="en-GB" smtClean="0"/>
              <a:pPr/>
              <a:t>3</a:t>
            </a:fld>
            <a:endParaRPr lang="en-GB"/>
          </a:p>
        </p:txBody>
      </p:sp>
    </p:spTree>
    <p:extLst>
      <p:ext uri="{BB962C8B-B14F-4D97-AF65-F5344CB8AC3E}">
        <p14:creationId xmlns:p14="http://schemas.microsoft.com/office/powerpoint/2010/main" val="75185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26B388-B270-4253-A4FD-A973CF0D160E}" type="slidenum">
              <a:rPr lang="en-GB" smtClean="0"/>
              <a:t>6</a:t>
            </a:fld>
            <a:endParaRPr lang="en-GB"/>
          </a:p>
        </p:txBody>
      </p:sp>
    </p:spTree>
    <p:extLst>
      <p:ext uri="{BB962C8B-B14F-4D97-AF65-F5344CB8AC3E}">
        <p14:creationId xmlns:p14="http://schemas.microsoft.com/office/powerpoint/2010/main" val="592467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0F29891-1B53-0747-BB8F-932F4C08B3CE}" type="slidenum">
              <a:rPr lang="en-US" smtClean="0"/>
              <a:pPr/>
              <a:t>10</a:t>
            </a:fld>
            <a:endParaRPr lang="en-US"/>
          </a:p>
        </p:txBody>
      </p:sp>
    </p:spTree>
    <p:extLst>
      <p:ext uri="{BB962C8B-B14F-4D97-AF65-F5344CB8AC3E}">
        <p14:creationId xmlns:p14="http://schemas.microsoft.com/office/powerpoint/2010/main" val="3147105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0F29891-1B53-0747-BB8F-932F4C08B3CE}" type="slidenum">
              <a:rPr lang="en-US" smtClean="0"/>
              <a:pPr/>
              <a:t>11</a:t>
            </a:fld>
            <a:endParaRPr lang="en-US"/>
          </a:p>
        </p:txBody>
      </p:sp>
    </p:spTree>
    <p:extLst>
      <p:ext uri="{BB962C8B-B14F-4D97-AF65-F5344CB8AC3E}">
        <p14:creationId xmlns:p14="http://schemas.microsoft.com/office/powerpoint/2010/main" val="696236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kern="1200" dirty="0">
                <a:solidFill>
                  <a:schemeClr val="tx1"/>
                </a:solidFill>
                <a:latin typeface="+mn-lt"/>
                <a:ea typeface="+mn-ea"/>
                <a:cs typeface="+mn-cs"/>
              </a:rPr>
              <a:t>Reliability is the degree to which an assessment tool produces stable and consistent results. </a:t>
            </a:r>
            <a:r>
              <a:rPr lang="en-US" sz="1200" kern="1200" dirty="0">
                <a:solidFill>
                  <a:schemeClr val="tx1"/>
                </a:solidFill>
                <a:latin typeface="+mn-lt"/>
                <a:ea typeface="+mn-ea"/>
                <a:cs typeface="+mn-cs"/>
              </a:rPr>
              <a:t>Other researchers must be able to perform exactly the same experiment, under the same conditions and generate the same results.</a:t>
            </a:r>
            <a:endParaRPr lang="en-US" sz="1200" b="0" kern="1200" dirty="0">
              <a:solidFill>
                <a:schemeClr val="tx1"/>
              </a:solidFill>
              <a:latin typeface="+mn-lt"/>
              <a:ea typeface="+mn-ea"/>
              <a:cs typeface="+mn-cs"/>
            </a:endParaRPr>
          </a:p>
          <a:p>
            <a:endParaRPr lang="en-US" sz="1200" b="0" kern="1200" dirty="0">
              <a:solidFill>
                <a:schemeClr val="tx1"/>
              </a:solidFill>
              <a:latin typeface="+mn-lt"/>
              <a:ea typeface="+mn-ea"/>
              <a:cs typeface="+mn-cs"/>
            </a:endParaRPr>
          </a:p>
          <a:p>
            <a:r>
              <a:rPr lang="en-US" sz="1200" b="0" kern="1200" dirty="0">
                <a:solidFill>
                  <a:schemeClr val="tx1"/>
                </a:solidFill>
                <a:latin typeface="+mn-lt"/>
                <a:ea typeface="+mn-ea"/>
                <a:cs typeface="+mn-cs"/>
              </a:rPr>
              <a:t>Validity refers to the credibility or believability of the research. Are the findings genuine?  Do your findings truly represent the phenomenon you are claiming to measure?</a:t>
            </a:r>
          </a:p>
          <a:p>
            <a:endParaRPr lang="en-US" sz="1200" b="0" kern="1200" dirty="0">
              <a:solidFill>
                <a:schemeClr val="tx1"/>
              </a:solidFill>
              <a:latin typeface="+mn-lt"/>
              <a:ea typeface="+mn-ea"/>
              <a:cs typeface="+mn-cs"/>
            </a:endParaRPr>
          </a:p>
          <a:p>
            <a:r>
              <a:rPr lang="en-US" sz="1200" kern="1200" dirty="0">
                <a:solidFill>
                  <a:schemeClr val="tx1"/>
                </a:solidFill>
                <a:latin typeface="+mn-lt"/>
                <a:ea typeface="+mn-ea"/>
                <a:cs typeface="+mn-cs"/>
              </a:rPr>
              <a:t>A representative sample is a small quantity of something that accurately reflects the larger entity. An example is when a small number of people accurately reflect the members of an entire population. In a classroom of 30 students, in which half the students are male and half are female, a representative sample might include six students: three males and three females. </a:t>
            </a:r>
          </a:p>
          <a:p>
            <a:endParaRPr lang="en-US" sz="1200" b="0" kern="1200" dirty="0">
              <a:solidFill>
                <a:schemeClr val="tx1"/>
              </a:solidFill>
              <a:latin typeface="+mn-lt"/>
              <a:ea typeface="+mn-ea"/>
              <a:cs typeface="+mn-cs"/>
            </a:endParaRPr>
          </a:p>
          <a:p>
            <a:r>
              <a:rPr lang="en-US" sz="1200" i="1" kern="1200" dirty="0">
                <a:solidFill>
                  <a:schemeClr val="tx1"/>
                </a:solidFill>
                <a:latin typeface="+mn-lt"/>
                <a:ea typeface="+mn-ea"/>
                <a:cs typeface="+mn-cs"/>
              </a:rPr>
              <a:t>“</a:t>
            </a:r>
            <a:r>
              <a:rPr lang="en-US" sz="1200" i="1" kern="1200" dirty="0" err="1">
                <a:solidFill>
                  <a:schemeClr val="tx1"/>
                </a:solidFill>
                <a:latin typeface="+mn-lt"/>
                <a:ea typeface="+mn-ea"/>
                <a:cs typeface="+mn-cs"/>
              </a:rPr>
              <a:t>Generalisation</a:t>
            </a:r>
            <a:r>
              <a:rPr lang="en-US" sz="1200" i="1" kern="1200" dirty="0">
                <a:solidFill>
                  <a:schemeClr val="tx1"/>
                </a:solidFill>
                <a:latin typeface="+mn-lt"/>
                <a:ea typeface="+mn-ea"/>
                <a:cs typeface="+mn-cs"/>
              </a:rPr>
              <a:t> is concerned with the application of research results to cases or situations beyond those examined in the study.” Collis and Hussey 2003</a:t>
            </a:r>
          </a:p>
          <a:p>
            <a:r>
              <a:rPr lang="en-US" sz="1200" kern="1200" dirty="0">
                <a:solidFill>
                  <a:schemeClr val="tx1"/>
                </a:solidFill>
                <a:latin typeface="+mn-lt"/>
                <a:ea typeface="+mn-ea"/>
                <a:cs typeface="+mn-cs"/>
              </a:rPr>
              <a:t>Can the results of the research be applied more generally and more widely than the study itself or are they only relevant to the specific context of the study?</a:t>
            </a:r>
            <a:endParaRPr lang="en-US" b="0" dirty="0"/>
          </a:p>
        </p:txBody>
      </p:sp>
      <p:sp>
        <p:nvSpPr>
          <p:cNvPr id="4" name="Slide Number Placeholder 3"/>
          <p:cNvSpPr>
            <a:spLocks noGrp="1"/>
          </p:cNvSpPr>
          <p:nvPr>
            <p:ph type="sldNum" sz="quarter" idx="10"/>
          </p:nvPr>
        </p:nvSpPr>
        <p:spPr/>
        <p:txBody>
          <a:bodyPr/>
          <a:lstStyle/>
          <a:p>
            <a:fld id="{30F29891-1B53-0747-BB8F-932F4C08B3CE}" type="slidenum">
              <a:rPr lang="en-US" smtClean="0"/>
              <a:pPr/>
              <a:t>12</a:t>
            </a:fld>
            <a:endParaRPr lang="en-US"/>
          </a:p>
        </p:txBody>
      </p:sp>
    </p:spTree>
    <p:extLst>
      <p:ext uri="{BB962C8B-B14F-4D97-AF65-F5344CB8AC3E}">
        <p14:creationId xmlns:p14="http://schemas.microsoft.com/office/powerpoint/2010/main" val="106225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26B388-B270-4253-A4FD-A973CF0D160E}" type="slidenum">
              <a:rPr lang="en-GB" smtClean="0"/>
              <a:t>13</a:t>
            </a:fld>
            <a:endParaRPr lang="en-GB"/>
          </a:p>
        </p:txBody>
      </p:sp>
    </p:spTree>
    <p:extLst>
      <p:ext uri="{BB962C8B-B14F-4D97-AF65-F5344CB8AC3E}">
        <p14:creationId xmlns:p14="http://schemas.microsoft.com/office/powerpoint/2010/main" val="3397354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B8F8DA-E96E-491F-99D7-11FCC55B9BBC}" type="slidenum">
              <a:rPr lang="en-GB" smtClean="0"/>
              <a:pPr/>
              <a:t>23</a:t>
            </a:fld>
            <a:endParaRPr lang="en-GB"/>
          </a:p>
        </p:txBody>
      </p:sp>
    </p:spTree>
    <p:extLst>
      <p:ext uri="{BB962C8B-B14F-4D97-AF65-F5344CB8AC3E}">
        <p14:creationId xmlns:p14="http://schemas.microsoft.com/office/powerpoint/2010/main" val="742815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D901C6-E312-466C-BDA3-788FEE329012}" type="slidenum">
              <a:rPr lang="en-GB" smtClean="0"/>
              <a:pPr/>
              <a:t>24</a:t>
            </a:fld>
            <a:endParaRPr lang="en-GB"/>
          </a:p>
        </p:txBody>
      </p:sp>
    </p:spTree>
    <p:extLst>
      <p:ext uri="{BB962C8B-B14F-4D97-AF65-F5344CB8AC3E}">
        <p14:creationId xmlns:p14="http://schemas.microsoft.com/office/powerpoint/2010/main" val="40575856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0E6B4-19E1-2ECB-8858-5568B01309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4CA2B9-F01B-32BA-4FD1-53A2804CE3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B66F92-D57C-06DA-B6E3-84F645FAAA61}"/>
              </a:ext>
            </a:extLst>
          </p:cNvPr>
          <p:cNvSpPr>
            <a:spLocks noGrp="1"/>
          </p:cNvSpPr>
          <p:nvPr>
            <p:ph type="body" idx="1"/>
          </p:nvPr>
        </p:nvSpPr>
        <p:spPr/>
        <p:txBody>
          <a:bodyPr/>
          <a:lstStyle/>
          <a:p>
            <a:r>
              <a:rPr lang="en-GB" dirty="0"/>
              <a:t>Look out for:</a:t>
            </a:r>
          </a:p>
          <a:p>
            <a:r>
              <a:rPr lang="en-GB" dirty="0"/>
              <a:t>Leading questions – does the teacher make assumptions?</a:t>
            </a:r>
          </a:p>
          <a:p>
            <a:r>
              <a:rPr lang="en-GB" dirty="0"/>
              <a:t>The interviewees taking turns to answer – so why interview them in a group when they are giving individual answers?</a:t>
            </a:r>
          </a:p>
          <a:p>
            <a:r>
              <a:rPr lang="en-GB" dirty="0"/>
              <a:t>Participation – does every child take an equal part?</a:t>
            </a:r>
          </a:p>
        </p:txBody>
      </p:sp>
      <p:sp>
        <p:nvSpPr>
          <p:cNvPr id="4" name="Slide Number Placeholder 3">
            <a:extLst>
              <a:ext uri="{FF2B5EF4-FFF2-40B4-BE49-F238E27FC236}">
                <a16:creationId xmlns:a16="http://schemas.microsoft.com/office/drawing/2014/main" id="{6052CB4F-6303-A0EF-94F0-14073B55B26A}"/>
              </a:ext>
            </a:extLst>
          </p:cNvPr>
          <p:cNvSpPr>
            <a:spLocks noGrp="1"/>
          </p:cNvSpPr>
          <p:nvPr>
            <p:ph type="sldNum" sz="quarter" idx="5"/>
          </p:nvPr>
        </p:nvSpPr>
        <p:spPr/>
        <p:txBody>
          <a:bodyPr/>
          <a:lstStyle/>
          <a:p>
            <a:fld id="{0226B388-B270-4253-A4FD-A973CF0D160E}" type="slidenum">
              <a:rPr lang="en-GB" smtClean="0"/>
              <a:t>27</a:t>
            </a:fld>
            <a:endParaRPr lang="en-GB"/>
          </a:p>
        </p:txBody>
      </p:sp>
    </p:spTree>
    <p:extLst>
      <p:ext uri="{BB962C8B-B14F-4D97-AF65-F5344CB8AC3E}">
        <p14:creationId xmlns:p14="http://schemas.microsoft.com/office/powerpoint/2010/main" val="3244808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26B388-B270-4253-A4FD-A973CF0D160E}" type="slidenum">
              <a:rPr lang="en-GB" smtClean="0"/>
              <a:t>33</a:t>
            </a:fld>
            <a:endParaRPr lang="en-GB"/>
          </a:p>
        </p:txBody>
      </p:sp>
    </p:spTree>
    <p:extLst>
      <p:ext uri="{BB962C8B-B14F-4D97-AF65-F5344CB8AC3E}">
        <p14:creationId xmlns:p14="http://schemas.microsoft.com/office/powerpoint/2010/main" val="904551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26B388-B270-4253-A4FD-A973CF0D160E}" type="slidenum">
              <a:rPr lang="en-GB" smtClean="0"/>
              <a:t>34</a:t>
            </a:fld>
            <a:endParaRPr lang="en-GB"/>
          </a:p>
        </p:txBody>
      </p:sp>
    </p:spTree>
    <p:extLst>
      <p:ext uri="{BB962C8B-B14F-4D97-AF65-F5344CB8AC3E}">
        <p14:creationId xmlns:p14="http://schemas.microsoft.com/office/powerpoint/2010/main" val="817411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26B388-B270-4253-A4FD-A973CF0D160E}" type="slidenum">
              <a:rPr lang="en-GB" smtClean="0"/>
              <a:t>35</a:t>
            </a:fld>
            <a:endParaRPr lang="en-GB"/>
          </a:p>
        </p:txBody>
      </p:sp>
    </p:spTree>
    <p:extLst>
      <p:ext uri="{BB962C8B-B14F-4D97-AF65-F5344CB8AC3E}">
        <p14:creationId xmlns:p14="http://schemas.microsoft.com/office/powerpoint/2010/main" val="3779358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26B388-B270-4253-A4FD-A973CF0D160E}" type="slidenum">
              <a:rPr lang="en-GB" smtClean="0"/>
              <a:t>36</a:t>
            </a:fld>
            <a:endParaRPr lang="en-GB"/>
          </a:p>
        </p:txBody>
      </p:sp>
    </p:spTree>
    <p:extLst>
      <p:ext uri="{BB962C8B-B14F-4D97-AF65-F5344CB8AC3E}">
        <p14:creationId xmlns:p14="http://schemas.microsoft.com/office/powerpoint/2010/main" val="555622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26B388-B270-4253-A4FD-A973CF0D160E}" type="slidenum">
              <a:rPr lang="en-GB" smtClean="0"/>
              <a:t>37</a:t>
            </a:fld>
            <a:endParaRPr lang="en-GB"/>
          </a:p>
        </p:txBody>
      </p:sp>
    </p:spTree>
    <p:extLst>
      <p:ext uri="{BB962C8B-B14F-4D97-AF65-F5344CB8AC3E}">
        <p14:creationId xmlns:p14="http://schemas.microsoft.com/office/powerpoint/2010/main" val="25262269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Experience says that it is difficult to recognise who is speaking in a recording. Also the time to transcribe it given short time scale is difficult.</a:t>
            </a:r>
          </a:p>
        </p:txBody>
      </p:sp>
      <p:sp>
        <p:nvSpPr>
          <p:cNvPr id="4" name="Slide Number Placeholder 3"/>
          <p:cNvSpPr>
            <a:spLocks noGrp="1"/>
          </p:cNvSpPr>
          <p:nvPr>
            <p:ph type="sldNum" sz="quarter" idx="5"/>
          </p:nvPr>
        </p:nvSpPr>
        <p:spPr/>
        <p:txBody>
          <a:bodyPr/>
          <a:lstStyle/>
          <a:p>
            <a:fld id="{0226B388-B270-4253-A4FD-A973CF0D160E}" type="slidenum">
              <a:rPr lang="en-GB" smtClean="0"/>
              <a:t>40</a:t>
            </a:fld>
            <a:endParaRPr lang="en-GB"/>
          </a:p>
        </p:txBody>
      </p:sp>
    </p:spTree>
    <p:extLst>
      <p:ext uri="{BB962C8B-B14F-4D97-AF65-F5344CB8AC3E}">
        <p14:creationId xmlns:p14="http://schemas.microsoft.com/office/powerpoint/2010/main" val="36626983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want to come back to these questions in module ECDE7021 and the thesis.</a:t>
            </a:r>
          </a:p>
        </p:txBody>
      </p:sp>
      <p:sp>
        <p:nvSpPr>
          <p:cNvPr id="4" name="Slide Number Placeholder 3"/>
          <p:cNvSpPr>
            <a:spLocks noGrp="1"/>
          </p:cNvSpPr>
          <p:nvPr>
            <p:ph type="sldNum" sz="quarter" idx="5"/>
          </p:nvPr>
        </p:nvSpPr>
        <p:spPr/>
        <p:txBody>
          <a:bodyPr/>
          <a:lstStyle/>
          <a:p>
            <a:fld id="{0226B388-B270-4253-A4FD-A973CF0D160E}" type="slidenum">
              <a:rPr lang="en-GB" smtClean="0"/>
              <a:t>46</a:t>
            </a:fld>
            <a:endParaRPr lang="en-GB"/>
          </a:p>
        </p:txBody>
      </p:sp>
    </p:spTree>
    <p:extLst>
      <p:ext uri="{BB962C8B-B14F-4D97-AF65-F5344CB8AC3E}">
        <p14:creationId xmlns:p14="http://schemas.microsoft.com/office/powerpoint/2010/main" val="3480510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0D62C0E-8DAD-40BE-BC99-CC349EB6D34D}" type="slidenum">
              <a:rPr lang="en-GB" smtClean="0"/>
              <a:t>47</a:t>
            </a:fld>
            <a:endParaRPr lang="en-GB"/>
          </a:p>
        </p:txBody>
      </p:sp>
    </p:spTree>
    <p:extLst>
      <p:ext uri="{BB962C8B-B14F-4D97-AF65-F5344CB8AC3E}">
        <p14:creationId xmlns:p14="http://schemas.microsoft.com/office/powerpoint/2010/main" val="11139059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D62C0E-8DAD-40BE-BC99-CC349EB6D34D}" type="slidenum">
              <a:rPr lang="en-GB" smtClean="0"/>
              <a:t>49</a:t>
            </a:fld>
            <a:endParaRPr lang="en-GB"/>
          </a:p>
        </p:txBody>
      </p:sp>
    </p:spTree>
    <p:extLst>
      <p:ext uri="{BB962C8B-B14F-4D97-AF65-F5344CB8AC3E}">
        <p14:creationId xmlns:p14="http://schemas.microsoft.com/office/powerpoint/2010/main" val="39193781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Dilemma:</a:t>
            </a:r>
          </a:p>
          <a:p>
            <a:r>
              <a:rPr lang="en-GB" dirty="0"/>
              <a:t>1. If you go into a shop and you pay with a £5 note and are given your change and a £5 note back what would you do? </a:t>
            </a:r>
          </a:p>
          <a:p>
            <a:r>
              <a:rPr lang="en-GB" dirty="0"/>
              <a:t>2. If you gave £10 and did not get the correct change what would you do? Double standards</a:t>
            </a:r>
          </a:p>
          <a:p>
            <a:endParaRPr lang="en-GB" dirty="0"/>
          </a:p>
        </p:txBody>
      </p:sp>
      <p:sp>
        <p:nvSpPr>
          <p:cNvPr id="4" name="Slide Number Placeholder 3"/>
          <p:cNvSpPr>
            <a:spLocks noGrp="1"/>
          </p:cNvSpPr>
          <p:nvPr>
            <p:ph type="sldNum" sz="quarter" idx="5"/>
          </p:nvPr>
        </p:nvSpPr>
        <p:spPr/>
        <p:txBody>
          <a:bodyPr/>
          <a:lstStyle/>
          <a:p>
            <a:fld id="{3F6DE93E-8E95-40F1-9132-25A583D32CB5}" type="slidenum">
              <a:rPr lang="en-GB" smtClean="0"/>
              <a:t>50</a:t>
            </a:fld>
            <a:endParaRPr lang="en-GB"/>
          </a:p>
        </p:txBody>
      </p:sp>
    </p:spTree>
    <p:extLst>
      <p:ext uri="{BB962C8B-B14F-4D97-AF65-F5344CB8AC3E}">
        <p14:creationId xmlns:p14="http://schemas.microsoft.com/office/powerpoint/2010/main" val="4015787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D62C0E-8DAD-40BE-BC99-CC349EB6D34D}" type="slidenum">
              <a:rPr lang="en-GB" smtClean="0"/>
              <a:t>51</a:t>
            </a:fld>
            <a:endParaRPr lang="en-GB"/>
          </a:p>
        </p:txBody>
      </p:sp>
    </p:spTree>
    <p:extLst>
      <p:ext uri="{BB962C8B-B14F-4D97-AF65-F5344CB8AC3E}">
        <p14:creationId xmlns:p14="http://schemas.microsoft.com/office/powerpoint/2010/main" val="41913916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t>
            </a:r>
            <a:r>
              <a:rPr lang="en-GB" sz="1200" b="1" kern="1200" dirty="0">
                <a:solidFill>
                  <a:schemeClr val="tx1"/>
                </a:solidFill>
                <a:latin typeface="+mn-lt"/>
                <a:ea typeface="+mn-ea"/>
                <a:cs typeface="+mn-cs"/>
              </a:rPr>
              <a:t>Nuremberg Code</a:t>
            </a:r>
            <a:r>
              <a:rPr lang="en-GB" sz="1200" kern="1200" dirty="0">
                <a:solidFill>
                  <a:schemeClr val="tx1"/>
                </a:solidFill>
                <a:latin typeface="+mn-lt"/>
                <a:ea typeface="+mn-ea"/>
                <a:cs typeface="+mn-cs"/>
              </a:rPr>
              <a:t> is a </a:t>
            </a:r>
            <a:r>
              <a:rPr lang="en-GB" sz="1200" u="none" kern="1200" dirty="0">
                <a:solidFill>
                  <a:schemeClr val="tx1"/>
                </a:solidFill>
                <a:latin typeface="+mn-lt"/>
                <a:ea typeface="+mn-ea"/>
                <a:cs typeface="+mn-cs"/>
              </a:rPr>
              <a:t>set of </a:t>
            </a:r>
            <a:r>
              <a:rPr lang="en-GB" sz="1200" u="none" strike="noStrike" kern="1200" dirty="0">
                <a:solidFill>
                  <a:schemeClr val="tx1"/>
                </a:solidFill>
                <a:latin typeface="+mn-lt"/>
                <a:ea typeface="+mn-ea"/>
                <a:cs typeface="+mn-cs"/>
              </a:rPr>
              <a:t>research ethics</a:t>
            </a:r>
            <a:r>
              <a:rPr lang="en-GB" sz="1200" u="none" kern="1200" dirty="0">
                <a:solidFill>
                  <a:schemeClr val="tx1"/>
                </a:solidFill>
                <a:latin typeface="+mn-lt"/>
                <a:ea typeface="+mn-ea"/>
                <a:cs typeface="+mn-cs"/>
              </a:rPr>
              <a:t> principles for </a:t>
            </a:r>
            <a:r>
              <a:rPr lang="en-GB" sz="1200" u="none" strike="noStrike" kern="1200" dirty="0">
                <a:solidFill>
                  <a:schemeClr val="tx1"/>
                </a:solidFill>
                <a:latin typeface="+mn-lt"/>
                <a:ea typeface="+mn-ea"/>
                <a:cs typeface="+mn-cs"/>
              </a:rPr>
              <a:t>human experimentation</a:t>
            </a:r>
            <a:r>
              <a:rPr lang="en-GB" sz="1200" u="none" kern="1200" dirty="0">
                <a:solidFill>
                  <a:schemeClr val="tx1"/>
                </a:solidFill>
                <a:latin typeface="+mn-lt"/>
                <a:ea typeface="+mn-ea"/>
                <a:cs typeface="+mn-cs"/>
              </a:rPr>
              <a:t> set as a result of the </a:t>
            </a:r>
            <a:r>
              <a:rPr lang="en-GB" sz="1200" u="none" strike="noStrike" kern="1200" dirty="0">
                <a:solidFill>
                  <a:schemeClr val="tx1"/>
                </a:solidFill>
                <a:latin typeface="+mn-lt"/>
                <a:ea typeface="+mn-ea"/>
                <a:cs typeface="+mn-cs"/>
              </a:rPr>
              <a:t>subsequent Nuremberg trials</a:t>
            </a:r>
            <a:r>
              <a:rPr lang="en-GB" sz="1200" u="none" kern="1200" dirty="0">
                <a:solidFill>
                  <a:schemeClr val="tx1"/>
                </a:solidFill>
                <a:latin typeface="+mn-lt"/>
                <a:ea typeface="+mn-ea"/>
                <a:cs typeface="+mn-cs"/>
              </a:rPr>
              <a:t> at the end of the </a:t>
            </a:r>
            <a:r>
              <a:rPr lang="en-GB" sz="1200" u="none" strike="noStrike" kern="1200" dirty="0">
                <a:solidFill>
                  <a:schemeClr val="tx1"/>
                </a:solidFill>
                <a:latin typeface="+mn-lt"/>
                <a:ea typeface="+mn-ea"/>
                <a:cs typeface="+mn-cs"/>
              </a:rPr>
              <a:t>Second World War</a:t>
            </a:r>
            <a:r>
              <a:rPr lang="en-GB" sz="1200" u="none" kern="1200" dirty="0">
                <a:solidFill>
                  <a:schemeClr val="tx1"/>
                </a:solidFill>
                <a:latin typeface="+mn-lt"/>
                <a:ea typeface="+mn-ea"/>
                <a:cs typeface="+mn-cs"/>
              </a:rPr>
              <a:t>.</a:t>
            </a:r>
          </a:p>
          <a:p>
            <a:endParaRPr lang="en-GB" dirty="0"/>
          </a:p>
          <a:p>
            <a:r>
              <a:rPr lang="en-GB" dirty="0"/>
              <a:t>Ethical dilemmas…..</a:t>
            </a:r>
          </a:p>
          <a:p>
            <a:endParaRPr lang="en-GB" dirty="0"/>
          </a:p>
          <a:p>
            <a:r>
              <a:rPr lang="en-GB" dirty="0"/>
              <a:t>Understanding how long a human can stay in ice cold water before they freeze is very valuable information;</a:t>
            </a:r>
          </a:p>
          <a:p>
            <a:r>
              <a:rPr lang="en-GB" baseline="0" dirty="0"/>
              <a:t>Emergency services</a:t>
            </a:r>
          </a:p>
          <a:p>
            <a:r>
              <a:rPr lang="en-GB" baseline="0" dirty="0"/>
              <a:t>Rescue services</a:t>
            </a:r>
          </a:p>
          <a:p>
            <a:r>
              <a:rPr lang="en-GB" baseline="0" dirty="0"/>
              <a:t>Design of equipment for the forces </a:t>
            </a:r>
          </a:p>
          <a:p>
            <a:endParaRPr lang="en-GB" baseline="0" dirty="0"/>
          </a:p>
          <a:p>
            <a:r>
              <a:rPr lang="en-GB" baseline="0" dirty="0"/>
              <a:t>Nuremburg code said NO</a:t>
            </a:r>
          </a:p>
          <a:p>
            <a:r>
              <a:rPr lang="en-GB" baseline="0" dirty="0"/>
              <a:t>Families of those who were tortured said YES – some meaning and long term impact for the lives lost </a:t>
            </a:r>
          </a:p>
          <a:p>
            <a:endParaRPr lang="en-GB" baseline="0" dirty="0"/>
          </a:p>
          <a:p>
            <a:r>
              <a:rPr lang="en-GB" sz="1200" dirty="0"/>
              <a:t>Data was rigorously collected </a:t>
            </a:r>
          </a:p>
          <a:p>
            <a:r>
              <a:rPr lang="en-GB" sz="1200" dirty="0"/>
              <a:t>Data provided information that is highly useful to medical research </a:t>
            </a:r>
          </a:p>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52</a:t>
            </a:fld>
            <a:endParaRPr lang="en-GB"/>
          </a:p>
        </p:txBody>
      </p:sp>
    </p:spTree>
    <p:extLst>
      <p:ext uri="{BB962C8B-B14F-4D97-AF65-F5344CB8AC3E}">
        <p14:creationId xmlns:p14="http://schemas.microsoft.com/office/powerpoint/2010/main" val="40764836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53</a:t>
            </a:fld>
            <a:endParaRPr lang="en-GB"/>
          </a:p>
        </p:txBody>
      </p:sp>
    </p:spTree>
    <p:extLst>
      <p:ext uri="{BB962C8B-B14F-4D97-AF65-F5344CB8AC3E}">
        <p14:creationId xmlns:p14="http://schemas.microsoft.com/office/powerpoint/2010/main" val="16019004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and the next two slides include studies that were carried out in the 20</a:t>
            </a:r>
            <a:r>
              <a:rPr lang="en-GB" baseline="30000" dirty="0"/>
              <a:t>th</a:t>
            </a:r>
            <a:r>
              <a:rPr lang="en-GB" dirty="0"/>
              <a:t> century that were important in terms of what they found out, but would be considered to be unethical as the participants involved were not asked to consent before taking part.</a:t>
            </a:r>
          </a:p>
          <a:p>
            <a:r>
              <a:rPr lang="en-GB" dirty="0"/>
              <a:t>I have not played these videos in class as students may find them upsetting.</a:t>
            </a:r>
          </a:p>
        </p:txBody>
      </p:sp>
      <p:sp>
        <p:nvSpPr>
          <p:cNvPr id="4" name="Slide Number Placeholder 3"/>
          <p:cNvSpPr>
            <a:spLocks noGrp="1"/>
          </p:cNvSpPr>
          <p:nvPr>
            <p:ph type="sldNum" sz="quarter" idx="5"/>
          </p:nvPr>
        </p:nvSpPr>
        <p:spPr/>
        <p:txBody>
          <a:bodyPr/>
          <a:lstStyle/>
          <a:p>
            <a:fld id="{119F286E-51EB-4D45-830F-25066DA01887}" type="slidenum">
              <a:rPr lang="en-GB" smtClean="0"/>
              <a:t>54</a:t>
            </a:fld>
            <a:endParaRPr lang="en-GB"/>
          </a:p>
        </p:txBody>
      </p:sp>
    </p:spTree>
    <p:extLst>
      <p:ext uri="{BB962C8B-B14F-4D97-AF65-F5344CB8AC3E}">
        <p14:creationId xmlns:p14="http://schemas.microsoft.com/office/powerpoint/2010/main" val="38312179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58</a:t>
            </a:fld>
            <a:endParaRPr lang="en-GB"/>
          </a:p>
        </p:txBody>
      </p:sp>
    </p:spTree>
    <p:extLst>
      <p:ext uri="{BB962C8B-B14F-4D97-AF65-F5344CB8AC3E}">
        <p14:creationId xmlns:p14="http://schemas.microsoft.com/office/powerpoint/2010/main" val="40291681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59</a:t>
            </a:fld>
            <a:endParaRPr lang="en-GB"/>
          </a:p>
        </p:txBody>
      </p:sp>
    </p:spTree>
    <p:extLst>
      <p:ext uri="{BB962C8B-B14F-4D97-AF65-F5344CB8AC3E}">
        <p14:creationId xmlns:p14="http://schemas.microsoft.com/office/powerpoint/2010/main" val="29297085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61</a:t>
            </a:fld>
            <a:endParaRPr lang="en-GB"/>
          </a:p>
        </p:txBody>
      </p:sp>
    </p:spTree>
    <p:extLst>
      <p:ext uri="{BB962C8B-B14F-4D97-AF65-F5344CB8AC3E}">
        <p14:creationId xmlns:p14="http://schemas.microsoft.com/office/powerpoint/2010/main" val="28493746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62</a:t>
            </a:fld>
            <a:endParaRPr lang="en-GB"/>
          </a:p>
        </p:txBody>
      </p:sp>
    </p:spTree>
    <p:extLst>
      <p:ext uri="{BB962C8B-B14F-4D97-AF65-F5344CB8AC3E}">
        <p14:creationId xmlns:p14="http://schemas.microsoft.com/office/powerpoint/2010/main" val="33412165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63</a:t>
            </a:fld>
            <a:endParaRPr lang="en-GB"/>
          </a:p>
        </p:txBody>
      </p:sp>
    </p:spTree>
    <p:extLst>
      <p:ext uri="{BB962C8B-B14F-4D97-AF65-F5344CB8AC3E}">
        <p14:creationId xmlns:p14="http://schemas.microsoft.com/office/powerpoint/2010/main" val="32128010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3A7B9-83DE-BA99-B0FC-10CA963FCC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A9916A-AFC6-B6EB-F229-0CB7F73C6E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E4EC93-A836-4E50-95D5-EC64577819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908F9B-74B6-E97F-ABFC-873C4C14E337}"/>
              </a:ext>
            </a:extLst>
          </p:cNvPr>
          <p:cNvSpPr>
            <a:spLocks noGrp="1"/>
          </p:cNvSpPr>
          <p:nvPr>
            <p:ph type="sldNum" sz="quarter" idx="5"/>
          </p:nvPr>
        </p:nvSpPr>
        <p:spPr/>
        <p:txBody>
          <a:bodyPr/>
          <a:lstStyle/>
          <a:p>
            <a:fld id="{A0D62C0E-8DAD-40BE-BC99-CC349EB6D34D}" type="slidenum">
              <a:rPr lang="en-GB" smtClean="0"/>
              <a:t>64</a:t>
            </a:fld>
            <a:endParaRPr lang="en-GB"/>
          </a:p>
        </p:txBody>
      </p:sp>
    </p:spTree>
    <p:extLst>
      <p:ext uri="{BB962C8B-B14F-4D97-AF65-F5344CB8AC3E}">
        <p14:creationId xmlns:p14="http://schemas.microsoft.com/office/powerpoint/2010/main" val="29948301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D58D0-ADA6-0057-47F3-B1F9999F92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FCB7AF-46EF-EA24-D630-4551A6F2A5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E2735-BE41-2BCF-9410-EFBF029946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7BCB7A-E4B1-B492-247D-B96F37568D22}"/>
              </a:ext>
            </a:extLst>
          </p:cNvPr>
          <p:cNvSpPr>
            <a:spLocks noGrp="1"/>
          </p:cNvSpPr>
          <p:nvPr>
            <p:ph type="sldNum" sz="quarter" idx="10"/>
          </p:nvPr>
        </p:nvSpPr>
        <p:spPr/>
        <p:txBody>
          <a:bodyPr/>
          <a:lstStyle/>
          <a:p>
            <a:fld id="{A0D62C0E-8DAD-40BE-BC99-CC349EB6D34D}" type="slidenum">
              <a:rPr lang="en-GB" smtClean="0"/>
              <a:t>65</a:t>
            </a:fld>
            <a:endParaRPr lang="en-GB"/>
          </a:p>
        </p:txBody>
      </p:sp>
    </p:spTree>
    <p:extLst>
      <p:ext uri="{BB962C8B-B14F-4D97-AF65-F5344CB8AC3E}">
        <p14:creationId xmlns:p14="http://schemas.microsoft.com/office/powerpoint/2010/main" val="14149628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Ginn, M. (2014) Considering Ethics for Social Science Research in Dingwall, McDonnell, Dingwall, Robert, &amp; McDonnell, Mary Byrne. (2015). The SAGE handbook of research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Chapter DOI: </a:t>
            </a:r>
            <a:r>
              <a:rPr lang="en-GB" b="0" i="0" u="none" strike="noStrike" dirty="0">
                <a:solidFill>
                  <a:srgbClr val="333333"/>
                </a:solidFill>
                <a:effectLst/>
                <a:latin typeface="Open Sans"/>
                <a:hlinkClick r:id="rId3"/>
              </a:rPr>
              <a:t>http://dx.doi.org.ezproxy.uwtsd.ac.uk/10.4135/9781473914933.n11</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D30FA34-A721-4771-A273-DE3703B16225}" type="slidenum">
              <a:rPr lang="en-GB" smtClean="0"/>
              <a:t>66</a:t>
            </a:fld>
            <a:endParaRPr lang="en-GB"/>
          </a:p>
        </p:txBody>
      </p:sp>
    </p:spTree>
    <p:extLst>
      <p:ext uri="{BB962C8B-B14F-4D97-AF65-F5344CB8AC3E}">
        <p14:creationId xmlns:p14="http://schemas.microsoft.com/office/powerpoint/2010/main" val="9582472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563C1"/>
                </a:solidFill>
                <a:hlinkClick r:id="" action="ppaction://noaction">
                  <a:extLst>
                    <a:ext uri="{A12FA001-AC4F-418D-AE19-62706E023703}">
                      <ahyp:hlinkClr xmlns:ahyp="http://schemas.microsoft.com/office/drawing/2018/hyperlinkcolor" val="tx"/>
                    </a:ext>
                  </a:extLst>
                </a:hlinkClick>
              </a:rPr>
              <a:t>https://www.youtube.com/watch?v=9pCfq5QH_v4</a:t>
            </a:r>
            <a:r>
              <a:rPr lang="en-GB" dirty="0"/>
              <a:t> 2:30 video</a:t>
            </a:r>
          </a:p>
          <a:p>
            <a:endParaRPr lang="en-GB" dirty="0"/>
          </a:p>
        </p:txBody>
      </p:sp>
      <p:sp>
        <p:nvSpPr>
          <p:cNvPr id="4" name="Slide Number Placeholder 3"/>
          <p:cNvSpPr>
            <a:spLocks noGrp="1"/>
          </p:cNvSpPr>
          <p:nvPr>
            <p:ph type="sldNum" sz="quarter" idx="5"/>
          </p:nvPr>
        </p:nvSpPr>
        <p:spPr/>
        <p:txBody>
          <a:bodyPr/>
          <a:lstStyle/>
          <a:p>
            <a:fld id="{1D30FA34-A721-4771-A273-DE3703B16225}" type="slidenum">
              <a:rPr lang="en-GB" smtClean="0"/>
              <a:t>67</a:t>
            </a:fld>
            <a:endParaRPr lang="en-GB"/>
          </a:p>
        </p:txBody>
      </p:sp>
    </p:spTree>
    <p:extLst>
      <p:ext uri="{BB962C8B-B14F-4D97-AF65-F5344CB8AC3E}">
        <p14:creationId xmlns:p14="http://schemas.microsoft.com/office/powerpoint/2010/main" val="29946792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E1719-C970-46A1-9203-B90D3F2F1D4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11200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D30FA34-A721-4771-A273-DE3703B16225}" type="slidenum">
              <a:rPr lang="en-GB" smtClean="0"/>
              <a:t>75</a:t>
            </a:fld>
            <a:endParaRPr lang="en-GB"/>
          </a:p>
        </p:txBody>
      </p:sp>
    </p:spTree>
    <p:extLst>
      <p:ext uri="{BB962C8B-B14F-4D97-AF65-F5344CB8AC3E}">
        <p14:creationId xmlns:p14="http://schemas.microsoft.com/office/powerpoint/2010/main" val="300630359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many different types of bias, these are a few:</a:t>
            </a:r>
          </a:p>
          <a:p>
            <a:endParaRPr lang="en-GB" dirty="0">
              <a:hlinkClick r:id="" action="ppaction://noaction"/>
            </a:endParaRPr>
          </a:p>
          <a:p>
            <a:endParaRPr lang="en-GB" dirty="0">
              <a:hlinkClick r:id="" action="ppaction://noaction"/>
            </a:endParaRPr>
          </a:p>
          <a:p>
            <a:r>
              <a:rPr lang="en-GB" dirty="0">
                <a:hlinkClick r:id="" action="ppaction://noaction"/>
              </a:rPr>
              <a:t>https://implicit.harvard.edu/implicit/selectatest.html</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E1719-C970-46A1-9203-B90D3F2F1D4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35331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https://www.ukcoaching.org/resources/topics/diagram-infographic/understanding-unconscious-bias</a:t>
            </a:r>
            <a:endParaRPr lang="en-GB"/>
          </a:p>
          <a:p>
            <a:endParaRPr lang="en-GB"/>
          </a:p>
          <a:p>
            <a:r>
              <a:rPr lang="en-GB"/>
              <a:t>If your research question has nothing to do with race then race shouldn’t factor in your sampling.</a:t>
            </a:r>
          </a:p>
          <a:p>
            <a:r>
              <a:rPr lang="en-GB"/>
              <a:t>If your RQ has nothing to do with ability then ability sampling shouldn’t be a factor</a:t>
            </a:r>
          </a:p>
          <a:p>
            <a:r>
              <a:rPr lang="en-GB"/>
              <a:t>Same with gender, disability including neurodiversity</a:t>
            </a:r>
          </a:p>
          <a:p>
            <a:endParaRPr lang="en-GB"/>
          </a:p>
          <a:p>
            <a:r>
              <a:rPr lang="en-GB"/>
              <a:t>So what type of sampling can you do : Point to readings – Cohen and Manion Random sampling p118</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E1719-C970-46A1-9203-B90D3F2F1D4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008426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E1719-C970-46A1-9203-B90D3F2F1D4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89824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shapes you in terms or class, race, gender, sex, 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Optional wider reading: </a:t>
            </a:r>
            <a:r>
              <a:rPr lang="en-GB" dirty="0" err="1"/>
              <a:t>Colorblindess</a:t>
            </a:r>
            <a:r>
              <a:rPr lang="en-GB" dirty="0"/>
              <a:t> </a:t>
            </a:r>
            <a:r>
              <a:rPr lang="en-US" sz="1800" u="sng" dirty="0">
                <a:solidFill>
                  <a:srgbClr val="0000FF"/>
                </a:solidFill>
                <a:effectLst/>
                <a:latin typeface="Times New Roman" panose="02020603050405020304" pitchFamily="18" charset="0"/>
                <a:ea typeface="Times New Roman" panose="02020603050405020304" pitchFamily="18" charset="0"/>
                <a:hlinkClick r:id="rId3"/>
              </a:rPr>
              <a:t>Evan P. A., Michael I. N.&amp; Samuel R. S. (2012) </a:t>
            </a:r>
            <a:r>
              <a:rPr lang="en-US" sz="1800" i="1" u="sng" dirty="0">
                <a:solidFill>
                  <a:srgbClr val="0000FF"/>
                </a:solidFill>
                <a:effectLst/>
                <a:latin typeface="Times New Roman" panose="02020603050405020304" pitchFamily="18" charset="0"/>
                <a:ea typeface="Times New Roman" panose="02020603050405020304" pitchFamily="18" charset="0"/>
                <a:hlinkClick r:id="rId3"/>
              </a:rPr>
              <a:t>Racial Color Blindness: Emergence, Practice, and Implications. </a:t>
            </a:r>
            <a:r>
              <a:rPr lang="en-US" sz="1800" u="sng" dirty="0">
                <a:solidFill>
                  <a:srgbClr val="0000FF"/>
                </a:solidFill>
                <a:effectLst/>
                <a:latin typeface="Times New Roman" panose="02020603050405020304" pitchFamily="18" charset="0"/>
                <a:ea typeface="Times New Roman" panose="02020603050405020304" pitchFamily="18" charset="0"/>
                <a:hlinkClick r:id="rId3"/>
              </a:rPr>
              <a:t>Current directions in psychological science: a journal of the American Psychological Society, 21(3), pp.205–209.</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E1719-C970-46A1-9203-B90D3F2F1D4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86494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helpful article.</a:t>
            </a:r>
          </a:p>
        </p:txBody>
      </p:sp>
      <p:sp>
        <p:nvSpPr>
          <p:cNvPr id="4" name="Slide Number Placeholder 3"/>
          <p:cNvSpPr>
            <a:spLocks noGrp="1"/>
          </p:cNvSpPr>
          <p:nvPr>
            <p:ph type="sldNum" sz="quarter" idx="5"/>
          </p:nvPr>
        </p:nvSpPr>
        <p:spPr/>
        <p:txBody>
          <a:bodyPr/>
          <a:lstStyle/>
          <a:p>
            <a:fld id="{835BE48C-1504-4EBE-A3E9-8BA8A72B8B14}" type="slidenum">
              <a:rPr lang="en-GB" smtClean="0"/>
              <a:t>80</a:t>
            </a:fld>
            <a:endParaRPr lang="en-GB"/>
          </a:p>
        </p:txBody>
      </p:sp>
    </p:spTree>
    <p:extLst>
      <p:ext uri="{BB962C8B-B14F-4D97-AF65-F5344CB8AC3E}">
        <p14:creationId xmlns:p14="http://schemas.microsoft.com/office/powerpoint/2010/main" val="1229879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283C8-40CB-2E65-86B9-1A7CE0781B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C193EC-D780-B56F-6B62-BEDFE734EE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A70819-25BF-7A82-53E5-402063CDA821}"/>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5" name="Footer Placeholder 4">
            <a:extLst>
              <a:ext uri="{FF2B5EF4-FFF2-40B4-BE49-F238E27FC236}">
                <a16:creationId xmlns:a16="http://schemas.microsoft.com/office/drawing/2014/main" id="{D255C803-7CB2-DF3E-CEF0-FE10082F48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900B67-D9E9-7237-8800-C3557EA5998D}"/>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375252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36D40-E5BA-7E79-FA01-F59EBC83A1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B6918A-D2F0-38D6-FE45-580BA8154F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BD18A0-0176-E1E9-A4D0-9739CFA75020}"/>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5" name="Footer Placeholder 4">
            <a:extLst>
              <a:ext uri="{FF2B5EF4-FFF2-40B4-BE49-F238E27FC236}">
                <a16:creationId xmlns:a16="http://schemas.microsoft.com/office/drawing/2014/main" id="{22FB3E93-BC0C-8A5D-8250-BE65AE2F0A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FBC9AD-54F7-C797-839E-15971F0AFAE9}"/>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1537969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F7F0B-4988-1C62-AEDD-479A4D6C81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AA5CC2-74ED-8DDA-103E-D4D4718E7C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E9D650-0F1F-4FDE-2200-10CB7079C5AA}"/>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5" name="Footer Placeholder 4">
            <a:extLst>
              <a:ext uri="{FF2B5EF4-FFF2-40B4-BE49-F238E27FC236}">
                <a16:creationId xmlns:a16="http://schemas.microsoft.com/office/drawing/2014/main" id="{F0222BC4-94AE-B872-C6F1-7E281E79A3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3400A7-8F33-6158-79E0-8715FC5E7FE0}"/>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3365298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24B2E-1EF7-CE35-35BE-E99509CC95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F2C931-A097-63C3-0598-1904919DE1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1681FF-3185-5C6C-413F-4CB1552BBD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0ABA44-2013-E22D-69FE-B5693E235847}"/>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6" name="Footer Placeholder 5">
            <a:extLst>
              <a:ext uri="{FF2B5EF4-FFF2-40B4-BE49-F238E27FC236}">
                <a16:creationId xmlns:a16="http://schemas.microsoft.com/office/drawing/2014/main" id="{0C2289EC-4C74-F235-8F2E-F1D0A2143D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186F79-C16D-7C69-AE77-DBC72BC23885}"/>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2148078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3A958-4870-04DA-89A9-E9F705203D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5F159B-8CCE-840B-AD74-63702C4D8D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E04473-02E3-67BF-A2A6-A904E11CE5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B8BAEA-2F12-348B-BBBB-6667914180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EA16D7-A322-BB28-C59F-FECFF64BC4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21A20E-0F7F-D5C0-B984-3AB5849F98EA}"/>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8" name="Footer Placeholder 7">
            <a:extLst>
              <a:ext uri="{FF2B5EF4-FFF2-40B4-BE49-F238E27FC236}">
                <a16:creationId xmlns:a16="http://schemas.microsoft.com/office/drawing/2014/main" id="{5F6E4078-C4E7-EE49-B797-BBB4C62B13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E56F53-9B23-69A3-1A84-F43F7A47F6E1}"/>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2649991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91F22-AA7C-27D1-2B73-A611BF09BB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EDA9E5-FFE2-A0FA-93F9-DB393A0B560D}"/>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4" name="Footer Placeholder 3">
            <a:extLst>
              <a:ext uri="{FF2B5EF4-FFF2-40B4-BE49-F238E27FC236}">
                <a16:creationId xmlns:a16="http://schemas.microsoft.com/office/drawing/2014/main" id="{FDB10F57-4DDE-B99C-369A-48A8B8AB23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443760-7980-CB3B-FE1B-DC7B13A278EB}"/>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4277939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ADA6B1-2CD5-5F50-BB8A-358AA110DB9F}"/>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3" name="Footer Placeholder 2">
            <a:extLst>
              <a:ext uri="{FF2B5EF4-FFF2-40B4-BE49-F238E27FC236}">
                <a16:creationId xmlns:a16="http://schemas.microsoft.com/office/drawing/2014/main" id="{EDB56CA1-D0B9-6E6D-CF19-B7FB13C6D8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8150E7-46C5-676E-38CE-6C78D8468098}"/>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450137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80E1C-3AE0-E355-9154-9447A2DC5E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716C29-5508-E9DA-8218-624B8368A6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6BB446-10DB-3158-03B0-810A8CB605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066780-FE36-AD64-5F8D-B8FF9EA86C53}"/>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6" name="Footer Placeholder 5">
            <a:extLst>
              <a:ext uri="{FF2B5EF4-FFF2-40B4-BE49-F238E27FC236}">
                <a16:creationId xmlns:a16="http://schemas.microsoft.com/office/drawing/2014/main" id="{29E0A1B7-9EB9-39E8-00BF-491D9F0109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A187A5-5811-9778-3124-575C41B5B650}"/>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564123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1CBA3-DD19-0D58-9293-F37D10708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AA9BF9-4718-9673-0024-D16D08F828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98CCC4-9CA9-0472-EA8C-C9F4AAEFC2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BEF539-79A1-C9FA-80B1-389428EDD9F0}"/>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6" name="Footer Placeholder 5">
            <a:extLst>
              <a:ext uri="{FF2B5EF4-FFF2-40B4-BE49-F238E27FC236}">
                <a16:creationId xmlns:a16="http://schemas.microsoft.com/office/drawing/2014/main" id="{E5D51CA5-69B1-DE55-EFF0-FB94B8CE7C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973E67-B43B-B284-DE1F-38C7D0ADC07E}"/>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3268241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19F6-130A-AD5E-D7D0-E3C6CA30E4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9BD606-09C6-CF14-397D-A96121C7E9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66A633-4BA6-8F29-578F-5FBB3CB36B44}"/>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5" name="Footer Placeholder 4">
            <a:extLst>
              <a:ext uri="{FF2B5EF4-FFF2-40B4-BE49-F238E27FC236}">
                <a16:creationId xmlns:a16="http://schemas.microsoft.com/office/drawing/2014/main" id="{5D0D1E1F-1B1E-9B74-181F-0D91865DDD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84A8D6-35DB-AA24-3E47-615CE0621A94}"/>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1777529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337417-8AF7-E7AA-83F4-E5C79F0659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4D171F-33FC-1D20-D3FE-482089927F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7D005C-1F5A-F4D5-44A7-1BC4B2F01288}"/>
              </a:ext>
            </a:extLst>
          </p:cNvPr>
          <p:cNvSpPr>
            <a:spLocks noGrp="1"/>
          </p:cNvSpPr>
          <p:nvPr>
            <p:ph type="dt" sz="half" idx="10"/>
          </p:nvPr>
        </p:nvSpPr>
        <p:spPr/>
        <p:txBody>
          <a:bodyPr/>
          <a:lstStyle/>
          <a:p>
            <a:fld id="{EA7C4C77-3C9B-4400-A6E7-46DBE35AFE1E}" type="datetimeFigureOut">
              <a:rPr lang="en-GB" smtClean="0"/>
              <a:t>01/11/2024</a:t>
            </a:fld>
            <a:endParaRPr lang="en-GB"/>
          </a:p>
        </p:txBody>
      </p:sp>
      <p:sp>
        <p:nvSpPr>
          <p:cNvPr id="5" name="Footer Placeholder 4">
            <a:extLst>
              <a:ext uri="{FF2B5EF4-FFF2-40B4-BE49-F238E27FC236}">
                <a16:creationId xmlns:a16="http://schemas.microsoft.com/office/drawing/2014/main" id="{B0A06642-824D-0DBF-124F-A7F25D1CE4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16A168-A57F-A15E-3383-5F20B1FCCE2A}"/>
              </a:ext>
            </a:extLst>
          </p:cNvPr>
          <p:cNvSpPr>
            <a:spLocks noGrp="1"/>
          </p:cNvSpPr>
          <p:nvPr>
            <p:ph type="sldNum" sz="quarter" idx="12"/>
          </p:nvPr>
        </p:nvSpPr>
        <p:spPr/>
        <p:txBody>
          <a:bodyPr/>
          <a:lstStyle/>
          <a:p>
            <a:fld id="{4F67F409-7E13-4092-8836-0B02B940F7A4}" type="slidenum">
              <a:rPr lang="en-GB" smtClean="0"/>
              <a:t>‹#›</a:t>
            </a:fld>
            <a:endParaRPr lang="en-GB"/>
          </a:p>
        </p:txBody>
      </p:sp>
    </p:spTree>
    <p:extLst>
      <p:ext uri="{BB962C8B-B14F-4D97-AF65-F5344CB8AC3E}">
        <p14:creationId xmlns:p14="http://schemas.microsoft.com/office/powerpoint/2010/main" val="2593487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AA0AFB-A966-7C3F-418C-6804430FC7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63D19F-FF8C-9E5D-B013-5F30D5270E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1F80D-78F0-B3FD-B504-A6B97100AF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7C4C77-3C9B-4400-A6E7-46DBE35AFE1E}" type="datetimeFigureOut">
              <a:rPr lang="en-GB" smtClean="0"/>
              <a:t>01/11/2024</a:t>
            </a:fld>
            <a:endParaRPr lang="en-GB"/>
          </a:p>
        </p:txBody>
      </p:sp>
      <p:sp>
        <p:nvSpPr>
          <p:cNvPr id="5" name="Footer Placeholder 4">
            <a:extLst>
              <a:ext uri="{FF2B5EF4-FFF2-40B4-BE49-F238E27FC236}">
                <a16:creationId xmlns:a16="http://schemas.microsoft.com/office/drawing/2014/main" id="{0231FC62-92EA-26F2-AFE4-CCA81596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B86234-886B-1DA5-B215-2BDC5B3922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67F409-7E13-4092-8836-0B02B940F7A4}" type="slidenum">
              <a:rPr lang="en-GB" smtClean="0"/>
              <a:t>‹#›</a:t>
            </a:fld>
            <a:endParaRPr lang="en-GB"/>
          </a:p>
        </p:txBody>
      </p:sp>
    </p:spTree>
    <p:extLst>
      <p:ext uri="{BB962C8B-B14F-4D97-AF65-F5344CB8AC3E}">
        <p14:creationId xmlns:p14="http://schemas.microsoft.com/office/powerpoint/2010/main" val="3972359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ffectivechildtherapy.org/therapies/what-is-interpersonal-psychotherapy/elementary-age-kids-talking-to-counselor-during-group-therapy-session/" TargetMode="External"/><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4.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freesvg.org/truth-and-lies-vector-image"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ournals.sagepub.com/doi/pdf/10.1177/1525822X05279903"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sciencedirect.com/science/article/pii/S0277953621008558#bib2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bPjJ6TPkLVM?feature=oembed" TargetMode="External"/><Relationship Id="rId5" Type="http://schemas.openxmlformats.org/officeDocument/2006/relationships/image" Target="../media/image20.jpeg"/><Relationship Id="rId4" Type="http://schemas.openxmlformats.org/officeDocument/2006/relationships/hyperlink" Target="https://youtu.be/bPjJ6TPkLVM" TargetMode="Externa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2" Type="http://schemas.openxmlformats.org/officeDocument/2006/relationships/hyperlink" Target="https://journals.sagepub.com/doi/abs/10.1177/1525822X16639015"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ciencedirect.com/science/article/pii/S0277953621008558#bib2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77/160940690900800301" TargetMode="External"/><Relationship Id="rId2" Type="http://schemas.openxmlformats.org/officeDocument/2006/relationships/hyperlink" Target="http://www.eiu.edu/ihec/Krueger-FocusGroupInterviews.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publicdomainpictures.net/en/view-image.php?image=272881&amp;picture=binary-code"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pexels.com/photo/bright-child-children-drawing-children-picture-47333/"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unhcr.org/handbooks/assessment/sites/assessment/files/2023-12/Key%20considerations%20for%20testing%20and%20piloting%20surveys.pdf" TargetMode="External"/><Relationship Id="rId1" Type="http://schemas.openxmlformats.org/officeDocument/2006/relationships/slideLayout" Target="../slideLayouts/slideLayout2.xml"/><Relationship Id="rId4" Type="http://schemas.openxmlformats.org/officeDocument/2006/relationships/image" Target="../media/image38.svg"/></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5.xml.rels><?xml version="1.0" encoding="UTF-8" standalone="yes"?>
<Relationships xmlns="http://schemas.openxmlformats.org/package/2006/relationships"><Relationship Id="rId3" Type="http://schemas.openxmlformats.org/officeDocument/2006/relationships/hyperlink" Target="https://www.unhcr.org/handbooks/assessment/sites/assessment/files/2023-12/Key%20considerations%20for%20testing%20and%20piloting%20surveys.pdf" TargetMode="External"/><Relationship Id="rId2" Type="http://schemas.openxmlformats.org/officeDocument/2006/relationships/hyperlink" Target="https://www.researchgate.net/publication/317696788_Piloting_for_Interviews_in_Qualitative_Research_Operationalization_and_Lessons_Learnt" TargetMode="External"/><Relationship Id="rId1" Type="http://schemas.openxmlformats.org/officeDocument/2006/relationships/slideLayout" Target="../slideLayouts/slideLayout5.xml"/><Relationship Id="rId5" Type="http://schemas.openxmlformats.org/officeDocument/2006/relationships/image" Target="../media/image38.svg"/><Relationship Id="rId4" Type="http://schemas.openxmlformats.org/officeDocument/2006/relationships/image" Target="../media/image37.png"/></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38.svg"/></Relationships>
</file>

<file path=ppt/slides/_rels/slide47.xml.rels><?xml version="1.0" encoding="UTF-8" standalone="yes"?>
<Relationships xmlns="http://schemas.openxmlformats.org/package/2006/relationships"><Relationship Id="rId3" Type="http://schemas.openxmlformats.org/officeDocument/2006/relationships/image" Target="../media/image45.tmp"/><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7.tmp"/><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50.tmp"/><Relationship Id="rId5" Type="http://schemas.openxmlformats.org/officeDocument/2006/relationships/image" Target="../media/image49.tmp"/><Relationship Id="rId4" Type="http://schemas.openxmlformats.org/officeDocument/2006/relationships/hyperlink" Target="https://pixnio.com/objects/money-bills/money-banknote-payment-investment-economy-money"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www.bera.ac.uk/publication/ethical-guidelines-for-educational-research-fifth-edition-2024"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52.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jpeg"/><Relationship Id="rId4" Type="http://schemas.openxmlformats.org/officeDocument/2006/relationships/image" Target="../media/image54.svg"/></Relationships>
</file>

<file path=ppt/slides/_rels/slide54.xml.rels><?xml version="1.0" encoding="UTF-8" standalone="yes"?>
<Relationships xmlns="http://schemas.openxmlformats.org/package/2006/relationships"><Relationship Id="rId3" Type="http://schemas.openxmlformats.org/officeDocument/2006/relationships/hyperlink" Target="http://www.youtube.com/watch?v=kGn_EoHiOvc"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57.tmp"/><Relationship Id="rId4" Type="http://schemas.openxmlformats.org/officeDocument/2006/relationships/hyperlink" Target="http://www.verywellmind.com/the-little-albert-experiment-2794994"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www.simplypsychology.org/milgram.html" TargetMode="External"/><Relationship Id="rId2" Type="http://schemas.openxmlformats.org/officeDocument/2006/relationships/hyperlink" Target="http://www.youtube.com/watch?v=cBDkJ-Nc3Ig" TargetMode="External"/><Relationship Id="rId1" Type="http://schemas.openxmlformats.org/officeDocument/2006/relationships/slideLayout" Target="../slideLayouts/slideLayout2.xml"/><Relationship Id="rId4" Type="http://schemas.openxmlformats.org/officeDocument/2006/relationships/image" Target="../media/image58.tmp"/></Relationships>
</file>

<file path=ppt/slides/_rels/slide56.xml.rels><?xml version="1.0" encoding="UTF-8" standalone="yes"?>
<Relationships xmlns="http://schemas.openxmlformats.org/package/2006/relationships"><Relationship Id="rId3" Type="http://schemas.openxmlformats.org/officeDocument/2006/relationships/hyperlink" Target="http://www.simplypsychology.org/zimbardo.html" TargetMode="External"/><Relationship Id="rId2" Type="http://schemas.openxmlformats.org/officeDocument/2006/relationships/hyperlink" Target="http://www.youtube.com/watch?v=oAX9b7agT9o" TargetMode="External"/><Relationship Id="rId1" Type="http://schemas.openxmlformats.org/officeDocument/2006/relationships/slideLayout" Target="../slideLayouts/slideLayout2.xml"/><Relationship Id="rId4" Type="http://schemas.openxmlformats.org/officeDocument/2006/relationships/image" Target="../media/image59.tmp"/></Relationships>
</file>

<file path=ppt/slides/_rels/slide5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john-walton/33598863078/"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john-walton/33598863078/"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flickr.com/photos/john-walton/33598863078/" TargetMode="External"/><Relationship Id="rId2" Type="http://schemas.openxmlformats.org/officeDocument/2006/relationships/image" Target="../media/image61.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john-walton/33598863078/"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3.sv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hyperlink" Target="https://creativecommons.org/licenses/by-nc/3.0/" TargetMode="External"/><Relationship Id="rId4" Type="http://schemas.openxmlformats.org/officeDocument/2006/relationships/hyperlink" Target="https://www.flickr.com/photos/john-walton/33598863078/"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3.sv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hyperlink" Target="https://creativecommons.org/licenses/by-nc/3.0/" TargetMode="External"/><Relationship Id="rId4" Type="http://schemas.openxmlformats.org/officeDocument/2006/relationships/hyperlink" Target="https://www.flickr.com/photos/john-walton/33598863078/"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66.tmp"/><Relationship Id="rId4" Type="http://schemas.openxmlformats.org/officeDocument/2006/relationships/image" Target="../media/image65.svg"/></Relationships>
</file>

<file path=ppt/slides/_rels/slide65.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pngimg.com/download/25694" TargetMode="Externa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video" Target="https://www.youtube.com/embed/9pCfq5QH_v4?feature=oembed" TargetMode="External"/><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jpeg"/></Relationships>
</file>

<file path=ppt/slides/_rels/slide68.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image" Target="../media/image73.tmp"/><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74.tmp"/><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76.tmp"/><Relationship Id="rId2" Type="http://schemas.openxmlformats.org/officeDocument/2006/relationships/image" Target="../media/image75.tmp"/><Relationship Id="rId1" Type="http://schemas.openxmlformats.org/officeDocument/2006/relationships/slideLayout" Target="../slideLayouts/slideLayout2.xml"/><Relationship Id="rId5" Type="http://schemas.openxmlformats.org/officeDocument/2006/relationships/image" Target="../media/image78.tmp"/><Relationship Id="rId4" Type="http://schemas.openxmlformats.org/officeDocument/2006/relationships/image" Target="../media/image77.tmp"/></Relationships>
</file>

<file path=ppt/slides/_rels/slide72.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hyperlink" Target="http://www.youtube.com/watch?v=E3h-T3KQNxU"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76.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86.jpeg"/><Relationship Id="rId7" Type="http://schemas.openxmlformats.org/officeDocument/2006/relationships/diagramColors" Target="../diagrams/colors12.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7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video" Target="https://www.youtube.com/embed/MTYn1WRCuoU?feature=oembed" TargetMode="External"/><Relationship Id="rId6" Type="http://schemas.openxmlformats.org/officeDocument/2006/relationships/hyperlink" Target="http://www.youtube.com/watch?v=QRZPw-9sJtQ" TargetMode="External"/><Relationship Id="rId5" Type="http://schemas.openxmlformats.org/officeDocument/2006/relationships/hyperlink" Target="https://youtu.be/MTYn1WRCuoU" TargetMode="External"/><Relationship Id="rId4" Type="http://schemas.openxmlformats.org/officeDocument/2006/relationships/image" Target="../media/image89.jpeg"/></Relationships>
</file>

<file path=ppt/slides/_rels/slide79.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whel-primo.hosted.exlibrisgroup.com/permalink/f/mqg008/TN_cdi_proquest_journals_1018986733" TargetMode="External"/><Relationship Id="rId4" Type="http://schemas.openxmlformats.org/officeDocument/2006/relationships/hyperlink" Target="https://thebluediamondgallery.com/tablet-dictionary/b/bias.html" TargetMode="External"/></Relationships>
</file>

<file path=ppt/slides/_rels/slide8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3" Type="http://schemas.openxmlformats.org/officeDocument/2006/relationships/image" Target="../media/image94.tmp"/><Relationship Id="rId2" Type="http://schemas.openxmlformats.org/officeDocument/2006/relationships/image" Target="../media/image93.tmp"/><Relationship Id="rId1" Type="http://schemas.openxmlformats.org/officeDocument/2006/relationships/slideLayout" Target="../slideLayouts/slideLayout2.xml"/><Relationship Id="rId4" Type="http://schemas.openxmlformats.org/officeDocument/2006/relationships/image" Target="../media/image95.tm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FEF36D-3071-0B78-A76D-9B5E05131803}"/>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Tea and biscuits on the table">
            <a:extLst>
              <a:ext uri="{FF2B5EF4-FFF2-40B4-BE49-F238E27FC236}">
                <a16:creationId xmlns:a16="http://schemas.microsoft.com/office/drawing/2014/main" id="{D3918416-F97C-6C4E-1F8C-52806DFF0C8E}"/>
              </a:ext>
            </a:extLst>
          </p:cNvPr>
          <p:cNvPicPr>
            <a:picLocks noChangeAspect="1"/>
          </p:cNvPicPr>
          <p:nvPr/>
        </p:nvPicPr>
        <p:blipFill rotWithShape="1">
          <a:blip r:embed="rId2"/>
          <a:srcRect l="2609" t="9091" r="20689"/>
          <a:stretch/>
        </p:blipFill>
        <p:spPr>
          <a:xfrm>
            <a:off x="3523488" y="10"/>
            <a:ext cx="8668512" cy="6857990"/>
          </a:xfrm>
          <a:prstGeom prst="rect">
            <a:avLst/>
          </a:prstGeom>
        </p:spPr>
      </p:pic>
      <p:sp>
        <p:nvSpPr>
          <p:cNvPr id="21" name="Rectangle 2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ED6B53-34D2-64C2-CB39-5762FDC41A38}"/>
              </a:ext>
            </a:extLst>
          </p:cNvPr>
          <p:cNvSpPr>
            <a:spLocks noGrp="1"/>
          </p:cNvSpPr>
          <p:nvPr>
            <p:ph type="ctrTitle"/>
          </p:nvPr>
        </p:nvSpPr>
        <p:spPr>
          <a:xfrm>
            <a:off x="477981" y="1122363"/>
            <a:ext cx="4023360" cy="3204134"/>
          </a:xfrm>
        </p:spPr>
        <p:txBody>
          <a:bodyPr anchor="b">
            <a:normAutofit/>
          </a:bodyPr>
          <a:lstStyle/>
          <a:p>
            <a:pPr algn="l"/>
            <a:r>
              <a:rPr lang="en-GB" sz="4800" dirty="0"/>
              <a:t>Good morning</a:t>
            </a:r>
          </a:p>
        </p:txBody>
      </p:sp>
      <p:sp>
        <p:nvSpPr>
          <p:cNvPr id="3" name="Subtitle 2">
            <a:extLst>
              <a:ext uri="{FF2B5EF4-FFF2-40B4-BE49-F238E27FC236}">
                <a16:creationId xmlns:a16="http://schemas.microsoft.com/office/drawing/2014/main" id="{759390AE-7FC3-7CDE-8CE9-F07400DCB76A}"/>
              </a:ext>
            </a:extLst>
          </p:cNvPr>
          <p:cNvSpPr>
            <a:spLocks noGrp="1"/>
          </p:cNvSpPr>
          <p:nvPr>
            <p:ph type="subTitle" idx="1"/>
          </p:nvPr>
        </p:nvSpPr>
        <p:spPr>
          <a:xfrm>
            <a:off x="477980" y="4872922"/>
            <a:ext cx="4023359" cy="1208141"/>
          </a:xfrm>
        </p:spPr>
        <p:txBody>
          <a:bodyPr>
            <a:normAutofit/>
          </a:bodyPr>
          <a:lstStyle/>
          <a:p>
            <a:pPr algn="l"/>
            <a:r>
              <a:rPr lang="en-GB" sz="2000" dirty="0"/>
              <a:t>ECDE7018</a:t>
            </a:r>
          </a:p>
          <a:p>
            <a:pPr algn="l"/>
            <a:r>
              <a:rPr lang="en-GB" sz="2000" dirty="0"/>
              <a:t>Session 5</a:t>
            </a:r>
          </a:p>
          <a:p>
            <a:pPr algn="l"/>
            <a:r>
              <a:rPr lang="en-GB" sz="2000" dirty="0"/>
              <a:t>Student Presentations</a:t>
            </a:r>
          </a:p>
          <a:p>
            <a:pPr algn="l"/>
            <a:endParaRPr lang="en-GB" sz="2000" dirty="0"/>
          </a:p>
        </p:txBody>
      </p:sp>
      <p:sp>
        <p:nvSpPr>
          <p:cNvPr id="23" name="Rectangle 2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85A18EF7-BC5A-8CEC-AF4C-786909E531B4}"/>
              </a:ext>
            </a:extLst>
          </p:cNvPr>
          <p:cNvSpPr txBox="1"/>
          <p:nvPr/>
        </p:nvSpPr>
        <p:spPr>
          <a:xfrm>
            <a:off x="627458" y="1660107"/>
            <a:ext cx="1062069" cy="646331"/>
          </a:xfrm>
          <a:prstGeom prst="rect">
            <a:avLst/>
          </a:prstGeom>
          <a:noFill/>
        </p:spPr>
        <p:txBody>
          <a:bodyPr wrap="square" rtlCol="0">
            <a:spAutoFit/>
          </a:bodyPr>
          <a:lstStyle/>
          <a:p>
            <a:r>
              <a:rPr lang="zh-CN" altLang="en-US" dirty="0"/>
              <a:t>早上好</a:t>
            </a:r>
            <a:endParaRPr lang="en-GB" dirty="0"/>
          </a:p>
          <a:p>
            <a:endParaRPr lang="en-GB" dirty="0"/>
          </a:p>
        </p:txBody>
      </p:sp>
      <p:sp>
        <p:nvSpPr>
          <p:cNvPr id="8" name="TextBox 7">
            <a:extLst>
              <a:ext uri="{FF2B5EF4-FFF2-40B4-BE49-F238E27FC236}">
                <a16:creationId xmlns:a16="http://schemas.microsoft.com/office/drawing/2014/main" id="{7C475FFD-0842-561C-1580-AC65DB3B86C8}"/>
              </a:ext>
            </a:extLst>
          </p:cNvPr>
          <p:cNvSpPr txBox="1"/>
          <p:nvPr/>
        </p:nvSpPr>
        <p:spPr>
          <a:xfrm>
            <a:off x="1834905" y="2539764"/>
            <a:ext cx="1351472" cy="369332"/>
          </a:xfrm>
          <a:prstGeom prst="rect">
            <a:avLst/>
          </a:prstGeom>
          <a:noFill/>
        </p:spPr>
        <p:txBody>
          <a:bodyPr wrap="square" rtlCol="0">
            <a:spAutoFit/>
          </a:bodyPr>
          <a:lstStyle/>
          <a:p>
            <a:r>
              <a:rPr lang="en-GB" dirty="0"/>
              <a:t>Bore da</a:t>
            </a:r>
          </a:p>
        </p:txBody>
      </p:sp>
      <p:sp>
        <p:nvSpPr>
          <p:cNvPr id="9" name="TextBox 8">
            <a:extLst>
              <a:ext uri="{FF2B5EF4-FFF2-40B4-BE49-F238E27FC236}">
                <a16:creationId xmlns:a16="http://schemas.microsoft.com/office/drawing/2014/main" id="{25EC2236-4602-159C-EAEF-ECBD109C0E31}"/>
              </a:ext>
            </a:extLst>
          </p:cNvPr>
          <p:cNvSpPr txBox="1"/>
          <p:nvPr/>
        </p:nvSpPr>
        <p:spPr>
          <a:xfrm>
            <a:off x="3186377" y="1661551"/>
            <a:ext cx="1417733" cy="369332"/>
          </a:xfrm>
          <a:prstGeom prst="rect">
            <a:avLst/>
          </a:prstGeom>
          <a:noFill/>
        </p:spPr>
        <p:txBody>
          <a:bodyPr wrap="square" rtlCol="0">
            <a:spAutoFit/>
          </a:bodyPr>
          <a:lstStyle/>
          <a:p>
            <a:r>
              <a:rPr lang="ar-AE" dirty="0"/>
              <a:t>صبح بخیر</a:t>
            </a:r>
            <a:endParaRPr lang="en-GB" dirty="0"/>
          </a:p>
        </p:txBody>
      </p:sp>
    </p:spTree>
    <p:extLst>
      <p:ext uri="{BB962C8B-B14F-4D97-AF65-F5344CB8AC3E}">
        <p14:creationId xmlns:p14="http://schemas.microsoft.com/office/powerpoint/2010/main" val="208532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person, indoor&#10;&#10;Description automatically generated">
            <a:extLst>
              <a:ext uri="{FF2B5EF4-FFF2-40B4-BE49-F238E27FC236}">
                <a16:creationId xmlns:a16="http://schemas.microsoft.com/office/drawing/2014/main" id="{65797197-7C0A-2DA2-A62D-64AF27B8F024}"/>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7865" b="7865"/>
          <a:stretch/>
        </p:blipFill>
        <p:spPr>
          <a:xfrm>
            <a:off x="20" y="1"/>
            <a:ext cx="12191980" cy="6857999"/>
          </a:xfrm>
          <a:prstGeom prst="rect">
            <a:avLst/>
          </a:prstGeom>
        </p:spPr>
      </p:pic>
      <p:sp>
        <p:nvSpPr>
          <p:cNvPr id="2" name="Title 1">
            <a:extLst>
              <a:ext uri="{FF2B5EF4-FFF2-40B4-BE49-F238E27FC236}">
                <a16:creationId xmlns:a16="http://schemas.microsoft.com/office/drawing/2014/main" id="{43DE926A-72D4-A08E-7D9D-4088DB55F8A9}"/>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cap="all" spc="-150" baseline="0">
                <a:solidFill>
                  <a:srgbClr val="FFFFFF"/>
                </a:solidFill>
              </a:rPr>
              <a:t>interviews</a:t>
            </a:r>
          </a:p>
        </p:txBody>
      </p:sp>
      <p:sp>
        <p:nvSpPr>
          <p:cNvPr id="3" name="Text Placeholder 2">
            <a:extLst>
              <a:ext uri="{FF2B5EF4-FFF2-40B4-BE49-F238E27FC236}">
                <a16:creationId xmlns:a16="http://schemas.microsoft.com/office/drawing/2014/main" id="{47025BDA-FBA8-27DA-78D3-80A78C95EFAF}"/>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endParaRPr lang="en-US">
              <a:solidFill>
                <a:srgbClr val="FFFFFF"/>
              </a:solidFill>
            </a:endParaRPr>
          </a:p>
        </p:txBody>
      </p:sp>
      <p:sp>
        <p:nvSpPr>
          <p:cNvPr id="10" name="TextBox 9">
            <a:extLst>
              <a:ext uri="{FF2B5EF4-FFF2-40B4-BE49-F238E27FC236}">
                <a16:creationId xmlns:a16="http://schemas.microsoft.com/office/drawing/2014/main" id="{1A1EBA76-0129-C7AA-21B7-AA353CD7ED8C}"/>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ffectivechildtherapy.org/therapies/what-is-interpersonal-psychotherapy/elementary-age-kids-talking-to-counselor-during-group-therapy-sess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82016627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65150" y="341940"/>
            <a:ext cx="6886726" cy="1446550"/>
          </a:xfrm>
        </p:spPr>
        <p:txBody>
          <a:bodyPr>
            <a:normAutofit/>
          </a:bodyPr>
          <a:lstStyle/>
          <a:p>
            <a:r>
              <a:rPr lang="en-GB" dirty="0"/>
              <a:t>Interviews</a:t>
            </a:r>
          </a:p>
        </p:txBody>
      </p:sp>
      <p:sp>
        <p:nvSpPr>
          <p:cNvPr id="3" name="Content Placeholder 2"/>
          <p:cNvSpPr>
            <a:spLocks noGrp="1"/>
          </p:cNvSpPr>
          <p:nvPr>
            <p:ph idx="1"/>
          </p:nvPr>
        </p:nvSpPr>
        <p:spPr>
          <a:xfrm>
            <a:off x="565150" y="2271309"/>
            <a:ext cx="10422398" cy="3188586"/>
          </a:xfrm>
        </p:spPr>
        <p:txBody>
          <a:bodyPr>
            <a:normAutofit lnSpcReduction="10000"/>
          </a:bodyPr>
          <a:lstStyle/>
          <a:p>
            <a:pPr>
              <a:lnSpc>
                <a:spcPct val="90000"/>
              </a:lnSpc>
            </a:pPr>
            <a:r>
              <a:rPr lang="en-GB" b="0" i="0" dirty="0">
                <a:effectLst/>
              </a:rPr>
              <a:t>An 'interview' is typically </a:t>
            </a:r>
            <a:r>
              <a:rPr lang="en-GB" i="0" dirty="0">
                <a:effectLst/>
              </a:rPr>
              <a:t>a face-to-face conversation between a researcher and a participant involving a transfer of information to the interviewer </a:t>
            </a:r>
            <a:r>
              <a:rPr lang="en-GB" b="0" i="0" dirty="0">
                <a:effectLst/>
              </a:rPr>
              <a:t>(</a:t>
            </a:r>
            <a:r>
              <a:rPr lang="en-GB" b="0" i="0" dirty="0" err="1">
                <a:effectLst/>
              </a:rPr>
              <a:t>Cresswell</a:t>
            </a:r>
            <a:r>
              <a:rPr lang="en-GB" b="0" i="0" dirty="0">
                <a:effectLst/>
              </a:rPr>
              <a:t>, 2012).</a:t>
            </a:r>
            <a:endParaRPr lang="en-GB" dirty="0"/>
          </a:p>
          <a:p>
            <a:pPr>
              <a:lnSpc>
                <a:spcPct val="90000"/>
              </a:lnSpc>
            </a:pPr>
            <a:endParaRPr lang="en-GB" dirty="0"/>
          </a:p>
          <a:p>
            <a:pPr>
              <a:lnSpc>
                <a:spcPct val="90000"/>
              </a:lnSpc>
            </a:pPr>
            <a:r>
              <a:rPr lang="en-GB" dirty="0"/>
              <a:t>Three types:</a:t>
            </a:r>
          </a:p>
          <a:p>
            <a:pPr lvl="1">
              <a:lnSpc>
                <a:spcPct val="90000"/>
              </a:lnSpc>
            </a:pPr>
            <a:r>
              <a:rPr lang="en-GB" sz="2400" dirty="0"/>
              <a:t>Structured</a:t>
            </a:r>
          </a:p>
          <a:p>
            <a:pPr lvl="1">
              <a:lnSpc>
                <a:spcPct val="90000"/>
              </a:lnSpc>
            </a:pPr>
            <a:r>
              <a:rPr lang="en-GB" sz="2400" dirty="0"/>
              <a:t>Unstructured</a:t>
            </a:r>
          </a:p>
          <a:p>
            <a:pPr lvl="1">
              <a:lnSpc>
                <a:spcPct val="90000"/>
              </a:lnSpc>
            </a:pPr>
            <a:r>
              <a:rPr lang="en-GB" sz="2400" dirty="0"/>
              <a:t>Semi-Structured</a:t>
            </a:r>
          </a:p>
          <a:p>
            <a:pPr marL="377190" lvl="1" indent="0">
              <a:lnSpc>
                <a:spcPct val="90000"/>
              </a:lnSpc>
              <a:buNone/>
            </a:pPr>
            <a:endParaRPr lang="en-GB" sz="1700" dirty="0"/>
          </a:p>
        </p:txBody>
      </p:sp>
      <p:sp>
        <p:nvSpPr>
          <p:cNvPr id="4" name="TextBox 3">
            <a:extLst>
              <a:ext uri="{FF2B5EF4-FFF2-40B4-BE49-F238E27FC236}">
                <a16:creationId xmlns:a16="http://schemas.microsoft.com/office/drawing/2014/main" id="{56798DEA-5FF0-7E81-206D-BEE15877719F}"/>
              </a:ext>
            </a:extLst>
          </p:cNvPr>
          <p:cNvSpPr txBox="1"/>
          <p:nvPr/>
        </p:nvSpPr>
        <p:spPr>
          <a:xfrm>
            <a:off x="7900220" y="4491758"/>
            <a:ext cx="2521974" cy="1015663"/>
          </a:xfrm>
          <a:prstGeom prst="rect">
            <a:avLst/>
          </a:prstGeom>
          <a:noFill/>
        </p:spPr>
        <p:txBody>
          <a:bodyPr wrap="square" rtlCol="0">
            <a:spAutoFit/>
          </a:bodyPr>
          <a:lstStyle/>
          <a:p>
            <a:r>
              <a:rPr lang="en-GB" sz="3000" dirty="0"/>
              <a:t>What is the difference?</a:t>
            </a:r>
          </a:p>
        </p:txBody>
      </p:sp>
      <p:pic>
        <p:nvPicPr>
          <p:cNvPr id="6" name="Graphic 5" descr="Group brainstorm with solid fill">
            <a:extLst>
              <a:ext uri="{FF2B5EF4-FFF2-40B4-BE49-F238E27FC236}">
                <a16:creationId xmlns:a16="http://schemas.microsoft.com/office/drawing/2014/main" id="{1B1E69AD-0975-D4C1-86C5-879E358BEE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7666" y="4545495"/>
            <a:ext cx="914400" cy="914400"/>
          </a:xfrm>
          <a:prstGeom prst="rect">
            <a:avLst/>
          </a:prstGeom>
        </p:spPr>
      </p:pic>
    </p:spTree>
    <p:extLst>
      <p:ext uri="{BB962C8B-B14F-4D97-AF65-F5344CB8AC3E}">
        <p14:creationId xmlns:p14="http://schemas.microsoft.com/office/powerpoint/2010/main" val="4046022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a:bodyPr>
          <a:lstStyle/>
          <a:p>
            <a:pPr algn="ctr"/>
            <a:r>
              <a:rPr lang="en-GB" sz="5200"/>
              <a:t>Structured interviews…</a:t>
            </a:r>
          </a:p>
        </p:txBody>
      </p:sp>
      <p:graphicFrame>
        <p:nvGraphicFramePr>
          <p:cNvPr id="5" name="Content Placeholder 2">
            <a:extLst>
              <a:ext uri="{FF2B5EF4-FFF2-40B4-BE49-F238E27FC236}">
                <a16:creationId xmlns:a16="http://schemas.microsoft.com/office/drawing/2014/main" id="{1C336904-E944-5E5E-1E36-EACE970CB96C}"/>
              </a:ext>
            </a:extLst>
          </p:cNvPr>
          <p:cNvGraphicFramePr>
            <a:graphicFrameLocks noGrp="1"/>
          </p:cNvGraphicFramePr>
          <p:nvPr>
            <p:ph idx="1"/>
            <p:extLst>
              <p:ext uri="{D42A27DB-BD31-4B8C-83A1-F6EECF244321}">
                <p14:modId xmlns:p14="http://schemas.microsoft.com/office/powerpoint/2010/main" val="418074821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1915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149" y="589370"/>
            <a:ext cx="8267299" cy="1446550"/>
          </a:xfrm>
        </p:spPr>
        <p:txBody>
          <a:bodyPr>
            <a:normAutofit/>
          </a:bodyPr>
          <a:lstStyle/>
          <a:p>
            <a:r>
              <a:rPr lang="en-GB" dirty="0"/>
              <a:t>Structured interview example</a:t>
            </a:r>
          </a:p>
        </p:txBody>
      </p:sp>
      <p:sp>
        <p:nvSpPr>
          <p:cNvPr id="3" name="Content Placeholder 2"/>
          <p:cNvSpPr>
            <a:spLocks noGrp="1"/>
          </p:cNvSpPr>
          <p:nvPr>
            <p:ph idx="1"/>
          </p:nvPr>
        </p:nvSpPr>
        <p:spPr>
          <a:xfrm>
            <a:off x="565149" y="2900516"/>
            <a:ext cx="10068438" cy="2979707"/>
          </a:xfrm>
        </p:spPr>
        <p:txBody>
          <a:bodyPr>
            <a:normAutofit/>
          </a:bodyPr>
          <a:lstStyle/>
          <a:p>
            <a:pPr>
              <a:lnSpc>
                <a:spcPct val="90000"/>
              </a:lnSpc>
            </a:pPr>
            <a:r>
              <a:rPr lang="en-GB" sz="2200" dirty="0"/>
              <a:t>Q1 Can you tell me about the way in which you use IT in your work?</a:t>
            </a:r>
          </a:p>
          <a:p>
            <a:pPr>
              <a:lnSpc>
                <a:spcPct val="90000"/>
              </a:lnSpc>
            </a:pPr>
            <a:r>
              <a:rPr lang="en-GB" sz="2200" dirty="0"/>
              <a:t>Q2 What do you believe are the advantages and disadvantages of using IT?</a:t>
            </a:r>
          </a:p>
          <a:p>
            <a:pPr>
              <a:lnSpc>
                <a:spcPct val="90000"/>
              </a:lnSpc>
            </a:pPr>
            <a:endParaRPr lang="en-GB" sz="2200" dirty="0"/>
          </a:p>
          <a:p>
            <a:pPr marL="0" indent="0">
              <a:lnSpc>
                <a:spcPct val="90000"/>
              </a:lnSpc>
              <a:buNone/>
            </a:pPr>
            <a:r>
              <a:rPr lang="en-GB" sz="2200" dirty="0"/>
              <a:t>The interviewer:</a:t>
            </a:r>
          </a:p>
          <a:p>
            <a:r>
              <a:rPr lang="en-GB" sz="2200" dirty="0"/>
              <a:t>will not deviate from the interview schedule (except to clarify the meaning of the question);</a:t>
            </a:r>
          </a:p>
          <a:p>
            <a:r>
              <a:rPr lang="en-GB" sz="2200" dirty="0"/>
              <a:t>will not probe beyond the answers received.</a:t>
            </a:r>
          </a:p>
        </p:txBody>
      </p:sp>
    </p:spTree>
    <p:extLst>
      <p:ext uri="{BB962C8B-B14F-4D97-AF65-F5344CB8AC3E}">
        <p14:creationId xmlns:p14="http://schemas.microsoft.com/office/powerpoint/2010/main" val="1773153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a:bodyPr>
          <a:lstStyle/>
          <a:p>
            <a:pPr algn="ctr"/>
            <a:r>
              <a:rPr lang="en-GB" sz="5200"/>
              <a:t>Unstructured interviews…</a:t>
            </a:r>
          </a:p>
        </p:txBody>
      </p:sp>
      <p:graphicFrame>
        <p:nvGraphicFramePr>
          <p:cNvPr id="5" name="Content Placeholder 2">
            <a:extLst>
              <a:ext uri="{FF2B5EF4-FFF2-40B4-BE49-F238E27FC236}">
                <a16:creationId xmlns:a16="http://schemas.microsoft.com/office/drawing/2014/main" id="{0E4567F7-CC80-9470-72C4-13EBE9371633}"/>
              </a:ext>
            </a:extLst>
          </p:cNvPr>
          <p:cNvGraphicFramePr>
            <a:graphicFrameLocks noGrp="1"/>
          </p:cNvGraphicFramePr>
          <p:nvPr>
            <p:ph idx="1"/>
            <p:extLst>
              <p:ext uri="{D42A27DB-BD31-4B8C-83A1-F6EECF244321}">
                <p14:modId xmlns:p14="http://schemas.microsoft.com/office/powerpoint/2010/main" val="328153400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6875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149" y="784902"/>
            <a:ext cx="8267299" cy="1446550"/>
          </a:xfrm>
        </p:spPr>
        <p:txBody>
          <a:bodyPr>
            <a:normAutofit/>
          </a:bodyPr>
          <a:lstStyle/>
          <a:p>
            <a:r>
              <a:rPr lang="en-GB" dirty="0"/>
              <a:t>Unstructured interview example</a:t>
            </a:r>
          </a:p>
        </p:txBody>
      </p:sp>
      <p:sp>
        <p:nvSpPr>
          <p:cNvPr id="3" name="Content Placeholder 2"/>
          <p:cNvSpPr>
            <a:spLocks noGrp="1"/>
          </p:cNvSpPr>
          <p:nvPr>
            <p:ph idx="1"/>
          </p:nvPr>
        </p:nvSpPr>
        <p:spPr>
          <a:xfrm>
            <a:off x="565149" y="2900516"/>
            <a:ext cx="9920954" cy="2979707"/>
          </a:xfrm>
        </p:spPr>
        <p:txBody>
          <a:bodyPr>
            <a:normAutofit/>
          </a:bodyPr>
          <a:lstStyle/>
          <a:p>
            <a:pPr marL="0" indent="0">
              <a:buNone/>
            </a:pPr>
            <a:r>
              <a:rPr lang="en-GB" dirty="0"/>
              <a:t>Good morning.  I am carrying out some research on teachers’ use of IT in their work.  Would you tell me about this?</a:t>
            </a:r>
          </a:p>
        </p:txBody>
      </p:sp>
    </p:spTree>
    <p:extLst>
      <p:ext uri="{BB962C8B-B14F-4D97-AF65-F5344CB8AC3E}">
        <p14:creationId xmlns:p14="http://schemas.microsoft.com/office/powerpoint/2010/main" val="491854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a:bodyPr>
          <a:lstStyle/>
          <a:p>
            <a:pPr algn="ctr"/>
            <a:r>
              <a:rPr lang="en-GB" sz="5200"/>
              <a:t>Semi-structured interviews…</a:t>
            </a:r>
          </a:p>
        </p:txBody>
      </p:sp>
      <p:graphicFrame>
        <p:nvGraphicFramePr>
          <p:cNvPr id="5" name="Content Placeholder 2">
            <a:extLst>
              <a:ext uri="{FF2B5EF4-FFF2-40B4-BE49-F238E27FC236}">
                <a16:creationId xmlns:a16="http://schemas.microsoft.com/office/drawing/2014/main" id="{4F15EFBD-F8E6-9113-70EC-A56D05AE737E}"/>
              </a:ext>
            </a:extLst>
          </p:cNvPr>
          <p:cNvGraphicFramePr>
            <a:graphicFrameLocks noGrp="1"/>
          </p:cNvGraphicFramePr>
          <p:nvPr>
            <p:ph idx="1"/>
            <p:extLst>
              <p:ext uri="{D42A27DB-BD31-4B8C-83A1-F6EECF244321}">
                <p14:modId xmlns:p14="http://schemas.microsoft.com/office/powerpoint/2010/main" val="328287023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7156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Semi-structured interviews…</a:t>
            </a:r>
          </a:p>
        </p:txBody>
      </p:sp>
      <p:sp>
        <p:nvSpPr>
          <p:cNvPr id="3" name="Content Placeholder 2"/>
          <p:cNvSpPr>
            <a:spLocks noGrp="1"/>
          </p:cNvSpPr>
          <p:nvPr>
            <p:ph idx="1"/>
          </p:nvPr>
        </p:nvSpPr>
        <p:spPr>
          <a:xfrm>
            <a:off x="565149" y="2691638"/>
            <a:ext cx="7811935" cy="3188586"/>
          </a:xfrm>
        </p:spPr>
        <p:txBody>
          <a:bodyPr>
            <a:normAutofit fontScale="85000" lnSpcReduction="20000"/>
          </a:bodyPr>
          <a:lstStyle/>
          <a:p>
            <a:r>
              <a:rPr lang="en-GB" sz="2800" dirty="0"/>
              <a:t>Q1 Can you tell me about the way in which you use IT in your work?</a:t>
            </a:r>
          </a:p>
          <a:p>
            <a:pPr lvl="1"/>
            <a:r>
              <a:rPr lang="en-GB" sz="2200" dirty="0"/>
              <a:t>Do you use specific programmes?/apps?/software?</a:t>
            </a:r>
          </a:p>
          <a:p>
            <a:pPr lvl="1"/>
            <a:r>
              <a:rPr lang="en-GB" sz="2200" dirty="0"/>
              <a:t>Do you use these for specific purposes?</a:t>
            </a:r>
          </a:p>
          <a:p>
            <a:pPr lvl="1"/>
            <a:r>
              <a:rPr lang="en-GB" sz="2200" dirty="0"/>
              <a:t>Is there a reason why you like / don’t like …..?</a:t>
            </a:r>
          </a:p>
          <a:p>
            <a:endParaRPr lang="en-GB" sz="2800" dirty="0"/>
          </a:p>
          <a:p>
            <a:r>
              <a:rPr lang="en-GB" sz="2800" dirty="0"/>
              <a:t>Q2 What do you believe are the advantages and disadvantages of using IT?</a:t>
            </a:r>
          </a:p>
          <a:p>
            <a:pPr lvl="1"/>
            <a:r>
              <a:rPr lang="en-GB" sz="2200" dirty="0"/>
              <a:t>You have spoken about several advantages.  Are there any disadvantages? For yourself? For others?</a:t>
            </a:r>
          </a:p>
          <a:p>
            <a:endParaRPr lang="en-GB" dirty="0"/>
          </a:p>
        </p:txBody>
      </p:sp>
      <p:sp>
        <p:nvSpPr>
          <p:cNvPr id="4" name="TextBox 3"/>
          <p:cNvSpPr txBox="1"/>
          <p:nvPr/>
        </p:nvSpPr>
        <p:spPr>
          <a:xfrm>
            <a:off x="8574658" y="1165123"/>
            <a:ext cx="2133599" cy="369332"/>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solidFill>
                  <a:schemeClr val="accent2"/>
                </a:solidFill>
              </a:rPr>
              <a:t>Main question here.</a:t>
            </a:r>
          </a:p>
        </p:txBody>
      </p:sp>
      <p:sp>
        <p:nvSpPr>
          <p:cNvPr id="5" name="TextBox 4"/>
          <p:cNvSpPr txBox="1"/>
          <p:nvPr/>
        </p:nvSpPr>
        <p:spPr>
          <a:xfrm>
            <a:off x="8650280" y="3570632"/>
            <a:ext cx="2234030" cy="646331"/>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solidFill>
                  <a:schemeClr val="tx2"/>
                </a:solidFill>
              </a:rPr>
              <a:t>Pre-prepared sub-questions here.</a:t>
            </a:r>
          </a:p>
        </p:txBody>
      </p:sp>
      <p:cxnSp>
        <p:nvCxnSpPr>
          <p:cNvPr id="7" name="Straight Arrow Connector 6"/>
          <p:cNvCxnSpPr>
            <a:cxnSpLocks/>
          </p:cNvCxnSpPr>
          <p:nvPr/>
        </p:nvCxnSpPr>
        <p:spPr>
          <a:xfrm flipH="1">
            <a:off x="6843623" y="1534455"/>
            <a:ext cx="1731035" cy="1157183"/>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9" name="Straight Arrow Connector 8"/>
          <p:cNvCxnSpPr>
            <a:cxnSpLocks/>
            <a:stCxn id="5" idx="1"/>
          </p:cNvCxnSpPr>
          <p:nvPr/>
        </p:nvCxnSpPr>
        <p:spPr>
          <a:xfrm flipH="1" flipV="1">
            <a:off x="6363929" y="3709219"/>
            <a:ext cx="2286351" cy="184579"/>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4269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86933" y="609600"/>
            <a:ext cx="10197494" cy="1099457"/>
          </a:xfrm>
        </p:spPr>
        <p:txBody>
          <a:bodyPr>
            <a:normAutofit/>
          </a:bodyPr>
          <a:lstStyle/>
          <a:p>
            <a:r>
              <a:rPr lang="en-GB" dirty="0"/>
              <a:t>Semi-structured Interviews</a:t>
            </a:r>
          </a:p>
        </p:txBody>
      </p:sp>
      <p:graphicFrame>
        <p:nvGraphicFramePr>
          <p:cNvPr id="7" name="Content Placeholder 2">
            <a:extLst>
              <a:ext uri="{FF2B5EF4-FFF2-40B4-BE49-F238E27FC236}">
                <a16:creationId xmlns:a16="http://schemas.microsoft.com/office/drawing/2014/main" id="{0C6ECC63-8677-42C3-9831-517BC8AC8AD7}"/>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Graphic 1" descr="Group brainstorm with solid fill">
            <a:extLst>
              <a:ext uri="{FF2B5EF4-FFF2-40B4-BE49-F238E27FC236}">
                <a16:creationId xmlns:a16="http://schemas.microsoft.com/office/drawing/2014/main" id="{280E1A0A-28A0-415F-FD1D-E0332F6FAFA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1050391" y="190654"/>
            <a:ext cx="914400" cy="914400"/>
          </a:xfrm>
          <a:prstGeom prst="rect">
            <a:avLst/>
          </a:prstGeom>
        </p:spPr>
      </p:pic>
    </p:spTree>
    <p:extLst>
      <p:ext uri="{BB962C8B-B14F-4D97-AF65-F5344CB8AC3E}">
        <p14:creationId xmlns:p14="http://schemas.microsoft.com/office/powerpoint/2010/main" val="3435724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Semi-structured Interviews</a:t>
            </a:r>
          </a:p>
        </p:txBody>
      </p:sp>
      <p:sp>
        <p:nvSpPr>
          <p:cNvPr id="8" name="Text Placeholder 7"/>
          <p:cNvSpPr>
            <a:spLocks noGrp="1"/>
          </p:cNvSpPr>
          <p:nvPr>
            <p:ph type="body" idx="1"/>
          </p:nvPr>
        </p:nvSpPr>
        <p:spPr/>
        <p:txBody>
          <a:bodyPr>
            <a:normAutofit/>
          </a:bodyPr>
          <a:lstStyle/>
          <a:p>
            <a:r>
              <a:rPr lang="en-GB" sz="3000" dirty="0"/>
              <a:t>Strengths</a:t>
            </a:r>
            <a:endParaRPr lang="en-US" sz="3000" dirty="0"/>
          </a:p>
        </p:txBody>
      </p:sp>
      <p:sp>
        <p:nvSpPr>
          <p:cNvPr id="3" name="Content Placeholder 2"/>
          <p:cNvSpPr>
            <a:spLocks noGrp="1"/>
          </p:cNvSpPr>
          <p:nvPr>
            <p:ph sz="half" idx="2"/>
          </p:nvPr>
        </p:nvSpPr>
        <p:spPr/>
        <p:txBody>
          <a:bodyPr>
            <a:normAutofit/>
          </a:bodyPr>
          <a:lstStyle/>
          <a:p>
            <a:pPr>
              <a:buFont typeface="Wingdings" panose="05000000000000000000" pitchFamily="2" charset="2"/>
              <a:buChar char="ü"/>
            </a:pPr>
            <a:r>
              <a:rPr lang="en-US" dirty="0"/>
              <a:t>Positive rapport between interviewer and interviewee</a:t>
            </a:r>
          </a:p>
          <a:p>
            <a:pPr>
              <a:buFont typeface="Wingdings" panose="05000000000000000000" pitchFamily="2" charset="2"/>
              <a:buChar char="ü"/>
            </a:pPr>
            <a:r>
              <a:rPr lang="en-US" dirty="0"/>
              <a:t>People are able to talk about something in detail and depth</a:t>
            </a:r>
          </a:p>
          <a:p>
            <a:pPr>
              <a:buFont typeface="Wingdings" panose="05000000000000000000" pitchFamily="2" charset="2"/>
              <a:buChar char="ü"/>
            </a:pPr>
            <a:r>
              <a:rPr lang="en-US" dirty="0"/>
              <a:t>Complex questions and issues can be discussed / clarified</a:t>
            </a:r>
            <a:endParaRPr lang="en-US" b="1" dirty="0"/>
          </a:p>
          <a:p>
            <a:pPr>
              <a:buFont typeface="Wingdings" panose="05000000000000000000" pitchFamily="2" charset="2"/>
              <a:buChar char="ü"/>
            </a:pPr>
            <a:r>
              <a:rPr lang="en-US" dirty="0"/>
              <a:t>Easy to record</a:t>
            </a:r>
            <a:endParaRPr lang="en-GB" dirty="0"/>
          </a:p>
          <a:p>
            <a:endParaRPr lang="en-US" dirty="0"/>
          </a:p>
        </p:txBody>
      </p:sp>
      <p:sp>
        <p:nvSpPr>
          <p:cNvPr id="9" name="Text Placeholder 8"/>
          <p:cNvSpPr>
            <a:spLocks noGrp="1"/>
          </p:cNvSpPr>
          <p:nvPr>
            <p:ph type="body" sz="quarter" idx="3"/>
          </p:nvPr>
        </p:nvSpPr>
        <p:spPr/>
        <p:txBody>
          <a:bodyPr>
            <a:normAutofit/>
          </a:bodyPr>
          <a:lstStyle/>
          <a:p>
            <a:r>
              <a:rPr lang="en-GB" sz="3000" dirty="0"/>
              <a:t>Limitations</a:t>
            </a:r>
          </a:p>
        </p:txBody>
      </p:sp>
      <p:sp>
        <p:nvSpPr>
          <p:cNvPr id="7" name="Content Placeholder 6"/>
          <p:cNvSpPr>
            <a:spLocks noGrp="1"/>
          </p:cNvSpPr>
          <p:nvPr>
            <p:ph sz="quarter" idx="4"/>
          </p:nvPr>
        </p:nvSpPr>
        <p:spPr/>
        <p:txBody>
          <a:bodyPr>
            <a:normAutofit/>
          </a:bodyPr>
          <a:lstStyle/>
          <a:p>
            <a:pPr>
              <a:buFont typeface="Wingdings" panose="05000000000000000000" pitchFamily="2" charset="2"/>
              <a:buChar char="v"/>
            </a:pPr>
            <a:r>
              <a:rPr lang="en-US" dirty="0"/>
              <a:t>Depends on the skill of the interviewer</a:t>
            </a:r>
          </a:p>
          <a:p>
            <a:pPr>
              <a:buFont typeface="Wingdings" panose="05000000000000000000" pitchFamily="2" charset="2"/>
              <a:buChar char="v"/>
            </a:pPr>
            <a:r>
              <a:rPr lang="en-US" dirty="0"/>
              <a:t>Interviewer may give out unconscious signals</a:t>
            </a:r>
          </a:p>
          <a:p>
            <a:pPr>
              <a:buFont typeface="Wingdings" panose="05000000000000000000" pitchFamily="2" charset="2"/>
              <a:buChar char="v"/>
            </a:pPr>
            <a:r>
              <a:rPr lang="en-US" dirty="0"/>
              <a:t>Time Consuming</a:t>
            </a:r>
          </a:p>
          <a:p>
            <a:pPr>
              <a:buFont typeface="Wingdings" panose="05000000000000000000" pitchFamily="2" charset="2"/>
              <a:buChar char="v"/>
            </a:pPr>
            <a:r>
              <a:rPr lang="en-US" dirty="0"/>
              <a:t>Depth of information may be difficult to analyse</a:t>
            </a:r>
          </a:p>
          <a:p>
            <a:pPr>
              <a:buFont typeface="Wingdings" panose="05000000000000000000" pitchFamily="2" charset="2"/>
              <a:buChar char="v"/>
            </a:pPr>
            <a:r>
              <a:rPr lang="en-US" dirty="0"/>
              <a:t>Validity</a:t>
            </a:r>
          </a:p>
        </p:txBody>
      </p:sp>
    </p:spTree>
    <p:extLst>
      <p:ext uri="{BB962C8B-B14F-4D97-AF65-F5344CB8AC3E}">
        <p14:creationId xmlns:p14="http://schemas.microsoft.com/office/powerpoint/2010/main" val="3265854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739618140"/>
              </p:ext>
            </p:extLst>
          </p:nvPr>
        </p:nvGraphicFramePr>
        <p:xfrm>
          <a:off x="1562536" y="194872"/>
          <a:ext cx="8768884" cy="6468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7069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49281" y="351585"/>
            <a:ext cx="5024291" cy="1320800"/>
          </a:xfrm>
        </p:spPr>
        <p:txBody>
          <a:bodyPr>
            <a:normAutofit/>
          </a:bodyPr>
          <a:lstStyle/>
          <a:p>
            <a:r>
              <a:rPr lang="en-US" dirty="0"/>
              <a:t>Issues with validity</a:t>
            </a:r>
            <a:endParaRPr lang="en-GB" dirty="0"/>
          </a:p>
        </p:txBody>
      </p:sp>
      <p:sp>
        <p:nvSpPr>
          <p:cNvPr id="4" name="Content Placeholder 3"/>
          <p:cNvSpPr>
            <a:spLocks noGrp="1"/>
          </p:cNvSpPr>
          <p:nvPr>
            <p:ph idx="1"/>
          </p:nvPr>
        </p:nvSpPr>
        <p:spPr>
          <a:xfrm>
            <a:off x="4742630" y="1944506"/>
            <a:ext cx="7257661" cy="5062081"/>
          </a:xfrm>
          <a:ln>
            <a:noFill/>
          </a:ln>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pPr>
              <a:lnSpc>
                <a:spcPct val="150000"/>
              </a:lnSpc>
            </a:pPr>
            <a:r>
              <a:rPr lang="en-US" sz="2800" dirty="0"/>
              <a:t>The researcher has no real way of knowing if the respondent is lying.</a:t>
            </a:r>
          </a:p>
          <a:p>
            <a:pPr>
              <a:lnSpc>
                <a:spcPct val="150000"/>
              </a:lnSpc>
            </a:pPr>
            <a:r>
              <a:rPr lang="en-US" sz="2800" dirty="0"/>
              <a:t>The respondent may not consciously lie but may have imperfect recall. </a:t>
            </a:r>
          </a:p>
          <a:p>
            <a:pPr>
              <a:lnSpc>
                <a:spcPct val="150000"/>
              </a:lnSpc>
            </a:pPr>
            <a:r>
              <a:rPr lang="en-US" sz="2800" dirty="0"/>
              <a:t>An interview can sometimes be a “second chance” to do something; having been given the time to reflect on something they did, the respondent tries to make sense of their </a:t>
            </a:r>
            <a:r>
              <a:rPr lang="en-US" sz="2800" dirty="0" err="1"/>
              <a:t>behaviour</a:t>
            </a:r>
            <a:r>
              <a:rPr lang="en-US" sz="2800" dirty="0"/>
              <a:t> by </a:t>
            </a:r>
            <a:r>
              <a:rPr lang="en-US" sz="2800" dirty="0" err="1"/>
              <a:t>rationalising</a:t>
            </a:r>
            <a:r>
              <a:rPr lang="en-US" sz="2800" dirty="0"/>
              <a:t> their actions. Their explanation for their </a:t>
            </a:r>
            <a:r>
              <a:rPr lang="en-US" sz="2800" dirty="0" err="1"/>
              <a:t>behaviour</a:t>
            </a:r>
            <a:r>
              <a:rPr lang="en-US" sz="2800" dirty="0"/>
              <a:t>, with hindsight, may be very different from what they actually felt at the time.</a:t>
            </a:r>
          </a:p>
          <a:p>
            <a:pPr>
              <a:lnSpc>
                <a:spcPct val="90000"/>
              </a:lnSpc>
              <a:buNone/>
            </a:pPr>
            <a:endParaRPr lang="en-US" sz="1700" dirty="0"/>
          </a:p>
        </p:txBody>
      </p:sp>
      <p:pic>
        <p:nvPicPr>
          <p:cNvPr id="5" name="Picture 4" descr="A picture containing text, sign&#10;&#10;Description automatically generated">
            <a:extLst>
              <a:ext uri="{FF2B5EF4-FFF2-40B4-BE49-F238E27FC236}">
                <a16:creationId xmlns:a16="http://schemas.microsoft.com/office/drawing/2014/main" id="{8D4DC414-9A19-454A-967B-AFB1C32890B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548" r="10786"/>
          <a:stretch/>
        </p:blipFill>
        <p:spPr>
          <a:xfrm>
            <a:off x="-110573" y="1672385"/>
            <a:ext cx="4410290" cy="5606322"/>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1714588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Yellow question mark">
            <a:extLst>
              <a:ext uri="{FF2B5EF4-FFF2-40B4-BE49-F238E27FC236}">
                <a16:creationId xmlns:a16="http://schemas.microsoft.com/office/drawing/2014/main" id="{857864D7-395F-1F92-B67D-232F6E1B43B1}"/>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227B3E9-EA38-42F1-F88A-738231EA5CD1}"/>
              </a:ext>
            </a:extLst>
          </p:cNvPr>
          <p:cNvSpPr>
            <a:spLocks noGrp="1"/>
          </p:cNvSpPr>
          <p:nvPr>
            <p:ph type="title"/>
          </p:nvPr>
        </p:nvSpPr>
        <p:spPr>
          <a:xfrm>
            <a:off x="948266" y="1504133"/>
            <a:ext cx="5452529" cy="3569242"/>
          </a:xfrm>
        </p:spPr>
        <p:txBody>
          <a:bodyPr vert="horz" lIns="91440" tIns="45720" rIns="91440" bIns="45720" rtlCol="0" anchor="t">
            <a:normAutofit/>
          </a:bodyPr>
          <a:lstStyle/>
          <a:p>
            <a:r>
              <a:rPr lang="en-US" sz="5200" cap="all" spc="-150" baseline="0" dirty="0">
                <a:solidFill>
                  <a:srgbClr val="FFFFFF"/>
                </a:solidFill>
              </a:rPr>
              <a:t>(RANDOM) Things to consider…</a:t>
            </a:r>
          </a:p>
        </p:txBody>
      </p:sp>
      <p:sp>
        <p:nvSpPr>
          <p:cNvPr id="16" name="Rectangle 15">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3900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4DC94-6ABA-55F8-85C9-38E46A5FA8E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0" i="0" kern="1200" dirty="0">
                <a:solidFill>
                  <a:srgbClr val="FFFFFF"/>
                </a:solidFill>
                <a:effectLst/>
                <a:latin typeface="+mj-lt"/>
                <a:ea typeface="+mj-ea"/>
                <a:cs typeface="+mj-cs"/>
              </a:rPr>
              <a:t>In-person or remote?</a:t>
            </a:r>
            <a:endParaRPr lang="en-US" sz="3600" kern="1200" dirty="0">
              <a:solidFill>
                <a:srgbClr val="FFFFFF"/>
              </a:solidFill>
              <a:latin typeface="+mj-lt"/>
              <a:ea typeface="+mj-ea"/>
              <a:cs typeface="+mj-cs"/>
            </a:endParaRPr>
          </a:p>
        </p:txBody>
      </p:sp>
      <p:graphicFrame>
        <p:nvGraphicFramePr>
          <p:cNvPr id="16" name="Content Placeholder 2">
            <a:extLst>
              <a:ext uri="{FF2B5EF4-FFF2-40B4-BE49-F238E27FC236}">
                <a16:creationId xmlns:a16="http://schemas.microsoft.com/office/drawing/2014/main" id="{31576C01-FC86-0035-1DB5-C5C3D271487A}"/>
              </a:ext>
            </a:extLst>
          </p:cNvPr>
          <p:cNvGraphicFramePr>
            <a:graphicFrameLocks noGrp="1"/>
          </p:cNvGraphicFramePr>
          <p:nvPr>
            <p:ph idx="1"/>
            <p:extLst>
              <p:ext uri="{D42A27DB-BD31-4B8C-83A1-F6EECF244321}">
                <p14:modId xmlns:p14="http://schemas.microsoft.com/office/powerpoint/2010/main" val="2182373482"/>
              </p:ext>
            </p:extLst>
          </p:nvPr>
        </p:nvGraphicFramePr>
        <p:xfrm>
          <a:off x="5106596" y="626853"/>
          <a:ext cx="6662617" cy="5254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9992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ople Discussing">
            <a:extLst>
              <a:ext uri="{FF2B5EF4-FFF2-40B4-BE49-F238E27FC236}">
                <a16:creationId xmlns:a16="http://schemas.microsoft.com/office/drawing/2014/main" id="{3116D936-BA67-A7EA-4C06-B3CE2EDFB96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926FC-0188-0B00-F598-42070B845FD9}"/>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latin typeface="+mn-lt"/>
              </a:rPr>
              <a:t>How many interviews are ‘enough’?</a:t>
            </a:r>
            <a:endParaRPr lang="en-GB" sz="5200" dirty="0">
              <a:solidFill>
                <a:srgbClr val="FFFFFF"/>
              </a:solidFill>
            </a:endParaRPr>
          </a:p>
        </p:txBody>
      </p:sp>
      <p:sp>
        <p:nvSpPr>
          <p:cNvPr id="4" name="Subtitle 3">
            <a:extLst>
              <a:ext uri="{FF2B5EF4-FFF2-40B4-BE49-F238E27FC236}">
                <a16:creationId xmlns:a16="http://schemas.microsoft.com/office/drawing/2014/main" id="{2BA27AC9-1CB5-D03B-42AE-B382028AB2B7}"/>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4000" dirty="0">
                <a:solidFill>
                  <a:srgbClr val="FFFFFF"/>
                </a:solidFill>
              </a:rPr>
              <a:t>How will you decide?</a:t>
            </a:r>
          </a:p>
        </p:txBody>
      </p:sp>
      <p:pic>
        <p:nvPicPr>
          <p:cNvPr id="3" name="Graphic 2" descr="Group brainstorm with solid fill">
            <a:extLst>
              <a:ext uri="{FF2B5EF4-FFF2-40B4-BE49-F238E27FC236}">
                <a16:creationId xmlns:a16="http://schemas.microsoft.com/office/drawing/2014/main" id="{6A54408B-1ED2-DEC5-17F6-B1314440CE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050391" y="190654"/>
            <a:ext cx="914400" cy="914400"/>
          </a:xfrm>
          <a:prstGeom prst="rect">
            <a:avLst/>
          </a:prstGeom>
        </p:spPr>
      </p:pic>
    </p:spTree>
    <p:extLst>
      <p:ext uri="{BB962C8B-B14F-4D97-AF65-F5344CB8AC3E}">
        <p14:creationId xmlns:p14="http://schemas.microsoft.com/office/powerpoint/2010/main" val="98256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84757-26BE-C24A-E462-65772E36DE8D}"/>
              </a:ext>
            </a:extLst>
          </p:cNvPr>
          <p:cNvSpPr>
            <a:spLocks noGrp="1"/>
          </p:cNvSpPr>
          <p:nvPr>
            <p:ph type="title"/>
          </p:nvPr>
        </p:nvSpPr>
        <p:spPr>
          <a:xfrm>
            <a:off x="761803" y="350196"/>
            <a:ext cx="4646904" cy="1624520"/>
          </a:xfrm>
        </p:spPr>
        <p:txBody>
          <a:bodyPr anchor="ctr">
            <a:normAutofit/>
          </a:bodyPr>
          <a:lstStyle/>
          <a:p>
            <a:r>
              <a:rPr lang="en-GB" sz="4000">
                <a:latin typeface="+mn-lt"/>
              </a:rPr>
              <a:t>How many interviews are ‘enough’?</a:t>
            </a:r>
            <a:endParaRPr lang="en-GB" sz="4000" dirty="0">
              <a:latin typeface="+mn-lt"/>
            </a:endParaRPr>
          </a:p>
        </p:txBody>
      </p:sp>
      <p:sp>
        <p:nvSpPr>
          <p:cNvPr id="3" name="Content Placeholder 2">
            <a:extLst>
              <a:ext uri="{FF2B5EF4-FFF2-40B4-BE49-F238E27FC236}">
                <a16:creationId xmlns:a16="http://schemas.microsoft.com/office/drawing/2014/main" id="{2D94F680-440F-784A-DBBF-871CCD493B98}"/>
              </a:ext>
            </a:extLst>
          </p:cNvPr>
          <p:cNvSpPr>
            <a:spLocks noGrp="1"/>
          </p:cNvSpPr>
          <p:nvPr>
            <p:ph idx="1"/>
          </p:nvPr>
        </p:nvSpPr>
        <p:spPr>
          <a:xfrm>
            <a:off x="331839" y="2743200"/>
            <a:ext cx="5405283" cy="3923071"/>
          </a:xfrm>
        </p:spPr>
        <p:txBody>
          <a:bodyPr anchor="ctr">
            <a:noAutofit/>
          </a:bodyPr>
          <a:lstStyle/>
          <a:p>
            <a:pPr marL="0" indent="0">
              <a:buNone/>
            </a:pPr>
            <a:r>
              <a:rPr lang="en-GB" sz="3000" b="0" i="0" dirty="0">
                <a:effectLst/>
                <a:latin typeface="Calibri" panose="020F0502020204030204" pitchFamily="34" charset="0"/>
                <a:cs typeface="Calibri" panose="020F0502020204030204" pitchFamily="34" charset="0"/>
              </a:rPr>
              <a:t>Until relatively recently, researchers had to rely on personal experiences to estimate how many qualitative data collection events they needed for a study - data to support these sample sizes were virtually non-existent. </a:t>
            </a:r>
            <a:endParaRPr lang="en-GB" sz="3000" dirty="0">
              <a:latin typeface="Calibri" panose="020F0502020204030204" pitchFamily="34" charset="0"/>
              <a:cs typeface="Calibri" panose="020F0502020204030204" pitchFamily="34" charset="0"/>
            </a:endParaRPr>
          </a:p>
        </p:txBody>
      </p:sp>
      <p:pic>
        <p:nvPicPr>
          <p:cNvPr id="5" name="Picture 4" descr="A person reaching for a paper on a table full of paper and sticky notes">
            <a:extLst>
              <a:ext uri="{FF2B5EF4-FFF2-40B4-BE49-F238E27FC236}">
                <a16:creationId xmlns:a16="http://schemas.microsoft.com/office/drawing/2014/main" id="{1477489B-CAB7-46FB-FA57-3138E814CC32}"/>
              </a:ext>
            </a:extLst>
          </p:cNvPr>
          <p:cNvPicPr>
            <a:picLocks noChangeAspect="1"/>
          </p:cNvPicPr>
          <p:nvPr/>
        </p:nvPicPr>
        <p:blipFill>
          <a:blip r:embed="rId2"/>
          <a:srcRect l="19804" r="20795" b="-2"/>
          <a:stretch/>
        </p:blipFill>
        <p:spPr>
          <a:xfrm>
            <a:off x="6096000" y="1"/>
            <a:ext cx="6102825" cy="6858000"/>
          </a:xfrm>
          <a:prstGeom prst="rect">
            <a:avLst/>
          </a:prstGeom>
        </p:spPr>
      </p:pic>
    </p:spTree>
    <p:extLst>
      <p:ext uri="{BB962C8B-B14F-4D97-AF65-F5344CB8AC3E}">
        <p14:creationId xmlns:p14="http://schemas.microsoft.com/office/powerpoint/2010/main" val="2266807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1ACC7-F4A3-E18F-807E-DB215BC28190}"/>
              </a:ext>
            </a:extLst>
          </p:cNvPr>
          <p:cNvSpPr>
            <a:spLocks noGrp="1"/>
          </p:cNvSpPr>
          <p:nvPr>
            <p:ph type="title"/>
          </p:nvPr>
        </p:nvSpPr>
        <p:spPr>
          <a:xfrm>
            <a:off x="570900" y="202786"/>
            <a:ext cx="3546775" cy="4024885"/>
          </a:xfrm>
        </p:spPr>
        <p:txBody>
          <a:bodyPr>
            <a:normAutofit/>
          </a:bodyPr>
          <a:lstStyle/>
          <a:p>
            <a:r>
              <a:rPr lang="en-GB" dirty="0">
                <a:latin typeface="+mn-lt"/>
              </a:rPr>
              <a:t>Morgan et al. (2002)</a:t>
            </a:r>
          </a:p>
        </p:txBody>
      </p:sp>
      <p:sp>
        <p:nvSpPr>
          <p:cNvPr id="3" name="Content Placeholder 2">
            <a:extLst>
              <a:ext uri="{FF2B5EF4-FFF2-40B4-BE49-F238E27FC236}">
                <a16:creationId xmlns:a16="http://schemas.microsoft.com/office/drawing/2014/main" id="{C3EDA41A-F41F-0924-5536-E8E419348D22}"/>
              </a:ext>
            </a:extLst>
          </p:cNvPr>
          <p:cNvSpPr>
            <a:spLocks noGrp="1"/>
          </p:cNvSpPr>
          <p:nvPr>
            <p:ph idx="1"/>
          </p:nvPr>
        </p:nvSpPr>
        <p:spPr>
          <a:xfrm>
            <a:off x="4605331" y="1651820"/>
            <a:ext cx="6823075" cy="3142289"/>
          </a:xfrm>
        </p:spPr>
        <p:txBody>
          <a:bodyPr/>
          <a:lstStyle/>
          <a:p>
            <a:pPr marL="0" indent="0" defTabSz="539496">
              <a:spcBef>
                <a:spcPts val="590"/>
              </a:spcBef>
              <a:buNone/>
            </a:pPr>
            <a:r>
              <a:rPr lang="en-GB" b="0" i="0" kern="1200" dirty="0">
                <a:solidFill>
                  <a:srgbClr val="000000"/>
                </a:solidFill>
                <a:latin typeface="bilo"/>
                <a:ea typeface="+mn-ea"/>
                <a:cs typeface="+mn-cs"/>
              </a:rPr>
              <a:t>* the first five to six in-depth interviews produced the majority of the data</a:t>
            </a:r>
          </a:p>
          <a:p>
            <a:pPr marL="0" indent="0" defTabSz="539496">
              <a:spcBef>
                <a:spcPts val="590"/>
              </a:spcBef>
              <a:buNone/>
            </a:pPr>
            <a:r>
              <a:rPr lang="en-GB" b="0" i="0" kern="1200" dirty="0">
                <a:solidFill>
                  <a:srgbClr val="000000"/>
                </a:solidFill>
                <a:latin typeface="bilo"/>
                <a:ea typeface="+mn-ea"/>
                <a:cs typeface="+mn-cs"/>
              </a:rPr>
              <a:t>* approximately 80% to 92% of concepts were identified within the first 10 interviews</a:t>
            </a:r>
          </a:p>
          <a:p>
            <a:pPr marL="0" indent="0" defTabSz="539496">
              <a:spcBef>
                <a:spcPts val="590"/>
              </a:spcBef>
              <a:buNone/>
            </a:pPr>
            <a:r>
              <a:rPr lang="en-GB" b="0" i="0" kern="1200" dirty="0">
                <a:solidFill>
                  <a:srgbClr val="000000"/>
                </a:solidFill>
                <a:latin typeface="bilo"/>
                <a:ea typeface="+mn-ea"/>
                <a:cs typeface="+mn-cs"/>
              </a:rPr>
              <a:t>* found that nearly no new concepts were found after 20 interviews</a:t>
            </a:r>
          </a:p>
          <a:p>
            <a:endParaRPr lang="en-GB" dirty="0"/>
          </a:p>
        </p:txBody>
      </p:sp>
      <p:sp>
        <p:nvSpPr>
          <p:cNvPr id="4" name="TextBox 3">
            <a:extLst>
              <a:ext uri="{FF2B5EF4-FFF2-40B4-BE49-F238E27FC236}">
                <a16:creationId xmlns:a16="http://schemas.microsoft.com/office/drawing/2014/main" id="{D1E1CF46-BC1B-51C4-826A-70DDC0D5387C}"/>
              </a:ext>
            </a:extLst>
          </p:cNvPr>
          <p:cNvSpPr txBox="1"/>
          <p:nvPr/>
        </p:nvSpPr>
        <p:spPr>
          <a:xfrm>
            <a:off x="929023" y="5323526"/>
            <a:ext cx="1941723" cy="419217"/>
          </a:xfrm>
          <a:prstGeom prst="rect">
            <a:avLst/>
          </a:prstGeom>
          <a:noFill/>
        </p:spPr>
        <p:txBody>
          <a:bodyPr wrap="square" rtlCol="0">
            <a:spAutoFit/>
          </a:bodyPr>
          <a:lstStyle/>
          <a:p>
            <a:pPr defTabSz="539496">
              <a:spcAft>
                <a:spcPts val="600"/>
              </a:spcAft>
            </a:pPr>
            <a:r>
              <a:rPr lang="en-GB" sz="1062" kern="1200" dirty="0">
                <a:solidFill>
                  <a:schemeClr val="tx1"/>
                </a:solidFill>
                <a:latin typeface="Calibri" panose="020F0502020204030204" pitchFamily="34" charset="0"/>
                <a:ea typeface="+mn-ea"/>
                <a:cs typeface="Calibri" panose="020F0502020204030204" pitchFamily="34" charset="0"/>
              </a:rPr>
              <a:t>Book: </a:t>
            </a:r>
            <a:r>
              <a:rPr lang="en-GB" sz="1062" kern="1200" dirty="0">
                <a:solidFill>
                  <a:srgbClr val="333333"/>
                </a:solidFill>
                <a:latin typeface="Calibri" panose="020F0502020204030204" pitchFamily="34" charset="0"/>
                <a:ea typeface="+mn-ea"/>
                <a:cs typeface="Calibri" panose="020F0502020204030204" pitchFamily="34" charset="0"/>
              </a:rPr>
              <a:t>Risk Communication: A Mental Models Approach</a:t>
            </a:r>
            <a:endParaRPr lang="en-GB" i="0" dirty="0">
              <a:solidFill>
                <a:srgbClr val="333333"/>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29337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AD017-2D2A-0D7A-DFA1-1B43DB3D03D2}"/>
              </a:ext>
            </a:extLst>
          </p:cNvPr>
          <p:cNvSpPr>
            <a:spLocks noGrp="1"/>
          </p:cNvSpPr>
          <p:nvPr>
            <p:ph type="title"/>
          </p:nvPr>
        </p:nvSpPr>
        <p:spPr>
          <a:xfrm>
            <a:off x="565149" y="639858"/>
            <a:ext cx="3198777" cy="4024885"/>
          </a:xfrm>
        </p:spPr>
        <p:txBody>
          <a:bodyPr>
            <a:normAutofit/>
          </a:bodyPr>
          <a:lstStyle/>
          <a:p>
            <a:r>
              <a:rPr lang="en-GB" dirty="0">
                <a:latin typeface="+mn-lt"/>
              </a:rPr>
              <a:t>Guest, Bunce &amp; Johnson (2006)</a:t>
            </a:r>
          </a:p>
        </p:txBody>
      </p:sp>
      <p:sp>
        <p:nvSpPr>
          <p:cNvPr id="3" name="Content Placeholder 2">
            <a:extLst>
              <a:ext uri="{FF2B5EF4-FFF2-40B4-BE49-F238E27FC236}">
                <a16:creationId xmlns:a16="http://schemas.microsoft.com/office/drawing/2014/main" id="{BCA57C75-32B8-E7F4-F620-0A9E5B8F3D39}"/>
              </a:ext>
            </a:extLst>
          </p:cNvPr>
          <p:cNvSpPr>
            <a:spLocks noGrp="1"/>
          </p:cNvSpPr>
          <p:nvPr>
            <p:ph idx="1"/>
          </p:nvPr>
        </p:nvSpPr>
        <p:spPr>
          <a:xfrm>
            <a:off x="4608871" y="2452111"/>
            <a:ext cx="7017980" cy="2293775"/>
          </a:xfrm>
        </p:spPr>
        <p:txBody>
          <a:bodyPr>
            <a:noAutofit/>
          </a:bodyPr>
          <a:lstStyle/>
          <a:p>
            <a:pPr marL="0" indent="0" defTabSz="521208">
              <a:spcBef>
                <a:spcPts val="570"/>
              </a:spcBef>
              <a:buNone/>
            </a:pPr>
            <a:r>
              <a:rPr lang="en-GB" b="0" i="0" kern="1200" dirty="0">
                <a:solidFill>
                  <a:srgbClr val="000000"/>
                </a:solidFill>
                <a:latin typeface="Calibri" panose="020F0502020204030204" pitchFamily="34" charset="0"/>
                <a:ea typeface="+mn-ea"/>
                <a:cs typeface="Calibri" panose="020F0502020204030204" pitchFamily="34" charset="0"/>
              </a:rPr>
              <a:t>A systematic inductive thematic </a:t>
            </a:r>
            <a:r>
              <a:rPr lang="en-GB" i="0" kern="1200" dirty="0">
                <a:solidFill>
                  <a:srgbClr val="000000"/>
                </a:solidFill>
                <a:latin typeface="Calibri" panose="020F0502020204030204" pitchFamily="34" charset="0"/>
                <a:ea typeface="+mn-ea"/>
                <a:cs typeface="Calibri" panose="020F0502020204030204" pitchFamily="34" charset="0"/>
              </a:rPr>
              <a:t>analysis</a:t>
            </a:r>
            <a:r>
              <a:rPr lang="en-GB" b="0" i="0" kern="1200" dirty="0">
                <a:solidFill>
                  <a:srgbClr val="000000"/>
                </a:solidFill>
                <a:latin typeface="Calibri" panose="020F0502020204030204" pitchFamily="34" charset="0"/>
                <a:ea typeface="+mn-ea"/>
                <a:cs typeface="Calibri" panose="020F0502020204030204" pitchFamily="34" charset="0"/>
              </a:rPr>
              <a:t> of 60 in-depth interviews. </a:t>
            </a:r>
          </a:p>
          <a:p>
            <a:pPr marL="0" indent="0" defTabSz="521208">
              <a:spcBef>
                <a:spcPts val="570"/>
              </a:spcBef>
              <a:buNone/>
            </a:pPr>
            <a:r>
              <a:rPr lang="en-GB" b="0" i="0" kern="1200" dirty="0">
                <a:solidFill>
                  <a:srgbClr val="000000"/>
                </a:solidFill>
                <a:latin typeface="Calibri" panose="020F0502020204030204" pitchFamily="34" charset="0"/>
                <a:ea typeface="+mn-ea"/>
                <a:cs typeface="Calibri" panose="020F0502020204030204" pitchFamily="34" charset="0"/>
              </a:rPr>
              <a:t>Of the 114 themes identified in the entire dataset:</a:t>
            </a:r>
          </a:p>
          <a:p>
            <a:pPr marL="0" indent="0" defTabSz="521208">
              <a:spcBef>
                <a:spcPts val="570"/>
              </a:spcBef>
              <a:buNone/>
            </a:pPr>
            <a:r>
              <a:rPr lang="en-GB" b="0" i="0" kern="1200" dirty="0">
                <a:solidFill>
                  <a:srgbClr val="000000"/>
                </a:solidFill>
                <a:latin typeface="Calibri" panose="020F0502020204030204" pitchFamily="34" charset="0"/>
                <a:ea typeface="+mn-ea"/>
                <a:cs typeface="Calibri" panose="020F0502020204030204" pitchFamily="34" charset="0"/>
              </a:rPr>
              <a:t>* 70% (80) turned up in the first six interviews</a:t>
            </a:r>
          </a:p>
          <a:p>
            <a:pPr marL="0" indent="0" defTabSz="521208">
              <a:spcBef>
                <a:spcPts val="570"/>
              </a:spcBef>
              <a:buNone/>
            </a:pPr>
            <a:r>
              <a:rPr lang="en-GB" b="0" i="0" kern="1200" dirty="0">
                <a:solidFill>
                  <a:srgbClr val="000000"/>
                </a:solidFill>
                <a:latin typeface="Calibri" panose="020F0502020204030204" pitchFamily="34" charset="0"/>
                <a:ea typeface="+mn-ea"/>
                <a:cs typeface="Calibri" panose="020F0502020204030204" pitchFamily="34" charset="0"/>
              </a:rPr>
              <a:t>* 92% (104) were identified within the first 12 interviews</a:t>
            </a:r>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169253C3-6AA8-1BD5-BD3D-5383556513BB}"/>
              </a:ext>
            </a:extLst>
          </p:cNvPr>
          <p:cNvSpPr txBox="1"/>
          <p:nvPr/>
        </p:nvSpPr>
        <p:spPr>
          <a:xfrm>
            <a:off x="130664" y="5967434"/>
            <a:ext cx="3017911" cy="723788"/>
          </a:xfrm>
          <a:prstGeom prst="rect">
            <a:avLst/>
          </a:prstGeom>
          <a:noFill/>
          <a:ln>
            <a:solidFill>
              <a:schemeClr val="accent1"/>
            </a:solidFill>
          </a:ln>
        </p:spPr>
        <p:txBody>
          <a:bodyPr wrap="square" rtlCol="0">
            <a:spAutoFit/>
          </a:bodyPr>
          <a:lstStyle/>
          <a:p>
            <a:pPr defTabSz="521208">
              <a:spcAft>
                <a:spcPts val="600"/>
              </a:spcAft>
            </a:pPr>
            <a:r>
              <a:rPr lang="en-GB" sz="1026" kern="1200" dirty="0">
                <a:solidFill>
                  <a:schemeClr val="tx1"/>
                </a:solidFill>
                <a:latin typeface="+mn-lt"/>
                <a:ea typeface="+mn-ea"/>
                <a:cs typeface="+mn-cs"/>
                <a:hlinkClick r:id="rId2"/>
              </a:rPr>
              <a:t>How Many Interviews Are Enough?: An Experiment with Data Saturation and Variability - Greg Guest, Arwen Bunce, Laura Johnson, 2006 (sagepub.com)</a:t>
            </a:r>
            <a:endParaRPr lang="en-GB" dirty="0"/>
          </a:p>
        </p:txBody>
      </p:sp>
    </p:spTree>
    <p:extLst>
      <p:ext uri="{BB962C8B-B14F-4D97-AF65-F5344CB8AC3E}">
        <p14:creationId xmlns:p14="http://schemas.microsoft.com/office/powerpoint/2010/main" val="663159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14E213-E66C-90B5-4394-90ED4BCEF163}"/>
              </a:ext>
            </a:extLst>
          </p:cNvPr>
          <p:cNvSpPr>
            <a:spLocks noGrp="1"/>
          </p:cNvSpPr>
          <p:nvPr>
            <p:ph type="title"/>
          </p:nvPr>
        </p:nvSpPr>
        <p:spPr>
          <a:xfrm>
            <a:off x="841248" y="548640"/>
            <a:ext cx="3600860" cy="5431536"/>
          </a:xfrm>
        </p:spPr>
        <p:txBody>
          <a:bodyPr>
            <a:normAutofit/>
          </a:bodyPr>
          <a:lstStyle/>
          <a:p>
            <a:r>
              <a:rPr lang="en-GB" dirty="0" err="1">
                <a:effectLst/>
                <a:latin typeface="+mn-lt"/>
                <a:ea typeface="DengXian" panose="02010600030101010101" pitchFamily="2" charset="-122"/>
                <a:cs typeface="Times New Roman" panose="02020603050405020304" pitchFamily="18" charset="0"/>
              </a:rPr>
              <a:t>Hennink</a:t>
            </a:r>
            <a:r>
              <a:rPr lang="en-GB" dirty="0">
                <a:effectLst/>
                <a:latin typeface="+mn-lt"/>
                <a:ea typeface="DengXian" panose="02010600030101010101" pitchFamily="2" charset="-122"/>
                <a:cs typeface="Times New Roman" panose="02020603050405020304" pitchFamily="18" charset="0"/>
              </a:rPr>
              <a:t> &amp; Kaiser (2022) </a:t>
            </a:r>
            <a:endParaRPr lang="en-GB" dirty="0">
              <a:latin typeface="+mn-lt"/>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F28BBF-D80C-B5F8-249E-4898AE6FD2CA}"/>
              </a:ext>
            </a:extLst>
          </p:cNvPr>
          <p:cNvSpPr>
            <a:spLocks noGrp="1"/>
          </p:cNvSpPr>
          <p:nvPr>
            <p:ph idx="1"/>
          </p:nvPr>
        </p:nvSpPr>
        <p:spPr>
          <a:xfrm>
            <a:off x="5126418" y="552091"/>
            <a:ext cx="6679666" cy="6305909"/>
          </a:xfrm>
        </p:spPr>
        <p:txBody>
          <a:bodyPr anchor="ctr">
            <a:normAutofit lnSpcReduction="10000"/>
          </a:bodyPr>
          <a:lstStyle/>
          <a:p>
            <a:pPr marL="0" indent="0">
              <a:buNone/>
            </a:pP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found that you can achieve saturation with fewer participants than previously believed. </a:t>
            </a:r>
          </a:p>
          <a:p>
            <a:pPr marL="0" indent="0">
              <a:buNone/>
            </a:pPr>
            <a:endParaRPr lang="en-GB" sz="3000" kern="100" dirty="0">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Their review of </a:t>
            </a:r>
            <a:r>
              <a:rPr lang="en-GB" sz="3000" b="1" kern="100" dirty="0">
                <a:effectLst/>
                <a:latin typeface="Aptos" panose="020B0004020202020204" pitchFamily="34" charset="0"/>
                <a:ea typeface="DengXian" panose="02010600030101010101" pitchFamily="2" charset="-122"/>
                <a:cs typeface="Times New Roman" panose="02020603050405020304" pitchFamily="18" charset="0"/>
              </a:rPr>
              <a:t>23 peer-reviewed articles </a:t>
            </a: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suggests that:</a:t>
            </a:r>
          </a:p>
          <a:p>
            <a:pPr marL="0" indent="0">
              <a:buNone/>
            </a:pPr>
            <a:endParaRPr lang="en-GB" sz="3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3000" b="1" kern="100" dirty="0">
                <a:effectLst/>
                <a:latin typeface="Aptos" panose="020B0004020202020204" pitchFamily="34" charset="0"/>
                <a:ea typeface="DengXian" panose="02010600030101010101" pitchFamily="2" charset="-122"/>
                <a:cs typeface="Times New Roman" panose="02020603050405020304" pitchFamily="18" charset="0"/>
              </a:rPr>
              <a:t>9–17 interviews</a:t>
            </a:r>
            <a:endParaRPr lang="en-GB" sz="3000" b="1" kern="100" dirty="0">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sz="3000" b="1"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can be sufficient to reach saturation</a:t>
            </a:r>
          </a:p>
          <a:p>
            <a:pPr marL="0" indent="0">
              <a:buNone/>
            </a:pPr>
            <a:r>
              <a:rPr lang="en-GB" sz="3000" kern="100" dirty="0">
                <a:latin typeface="Aptos" panose="020B0004020202020204" pitchFamily="34" charset="0"/>
                <a:ea typeface="DengXian" panose="02010600030101010101" pitchFamily="2" charset="-122"/>
                <a:cs typeface="Times New Roman" panose="02020603050405020304" pitchFamily="18" charset="0"/>
              </a:rPr>
              <a:t>(</a:t>
            </a: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especially for studies with homogenous populations and narrowly defined objectives) </a:t>
            </a:r>
          </a:p>
          <a:p>
            <a:endParaRPr lang="en-GB" sz="2200" dirty="0"/>
          </a:p>
        </p:txBody>
      </p:sp>
      <p:sp>
        <p:nvSpPr>
          <p:cNvPr id="4" name="TextBox 3">
            <a:extLst>
              <a:ext uri="{FF2B5EF4-FFF2-40B4-BE49-F238E27FC236}">
                <a16:creationId xmlns:a16="http://schemas.microsoft.com/office/drawing/2014/main" id="{6370B9F5-9CF2-10E2-CDCB-0EA8B6165DA0}"/>
              </a:ext>
            </a:extLst>
          </p:cNvPr>
          <p:cNvSpPr txBox="1"/>
          <p:nvPr/>
        </p:nvSpPr>
        <p:spPr>
          <a:xfrm>
            <a:off x="148689" y="5893861"/>
            <a:ext cx="4594861" cy="830997"/>
          </a:xfrm>
          <a:prstGeom prst="rect">
            <a:avLst/>
          </a:prstGeom>
          <a:noFill/>
          <a:ln>
            <a:solidFill>
              <a:schemeClr val="accent1"/>
            </a:solidFill>
          </a:ln>
        </p:spPr>
        <p:txBody>
          <a:bodyPr wrap="square" rtlCol="0">
            <a:spAutoFit/>
          </a:bodyPr>
          <a:lstStyle/>
          <a:p>
            <a:r>
              <a:rPr lang="en-GB" sz="1600" b="0" i="0" dirty="0">
                <a:solidFill>
                  <a:srgbClr val="001D35"/>
                </a:solidFill>
                <a:effectLst/>
                <a:latin typeface="Google Sans"/>
              </a:rPr>
              <a:t>A homogeneous population = </a:t>
            </a:r>
            <a:r>
              <a:rPr lang="en-GB" sz="1600" dirty="0"/>
              <a:t>a group or thing where all members or parts are the same.</a:t>
            </a:r>
          </a:p>
          <a:p>
            <a:r>
              <a:rPr lang="en-GB" sz="1600" kern="100" dirty="0">
                <a:latin typeface="Aptos" panose="020B0004020202020204" pitchFamily="34" charset="0"/>
                <a:ea typeface="DengXian" panose="02010600030101010101" pitchFamily="2" charset="-122"/>
                <a:cs typeface="Times New Roman" panose="02020603050405020304" pitchFamily="18" charset="0"/>
              </a:rPr>
              <a:t>N</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arrowly defined objectives = very specific goals.</a:t>
            </a:r>
            <a:endParaRPr lang="en-GB" sz="1600" dirty="0"/>
          </a:p>
        </p:txBody>
      </p:sp>
      <p:sp>
        <p:nvSpPr>
          <p:cNvPr id="5" name="TextBox 4">
            <a:extLst>
              <a:ext uri="{FF2B5EF4-FFF2-40B4-BE49-F238E27FC236}">
                <a16:creationId xmlns:a16="http://schemas.microsoft.com/office/drawing/2014/main" id="{5DF3BD50-B525-83B0-70C9-EC5B7C0773F1}"/>
              </a:ext>
            </a:extLst>
          </p:cNvPr>
          <p:cNvSpPr txBox="1"/>
          <p:nvPr/>
        </p:nvSpPr>
        <p:spPr>
          <a:xfrm>
            <a:off x="147812" y="133141"/>
            <a:ext cx="3446527" cy="461665"/>
          </a:xfrm>
          <a:prstGeom prst="rect">
            <a:avLst/>
          </a:prstGeom>
          <a:noFill/>
          <a:ln>
            <a:solidFill>
              <a:schemeClr val="accent1"/>
            </a:solidFill>
          </a:ln>
        </p:spPr>
        <p:txBody>
          <a:bodyPr wrap="square" rtlCol="0">
            <a:spAutoFit/>
          </a:bodyPr>
          <a:lstStyle/>
          <a:p>
            <a:r>
              <a:rPr lang="en-GB" sz="1200" dirty="0">
                <a:hlinkClick r:id="rId2"/>
              </a:rPr>
              <a:t>Sample sizes for saturation in qualitative research: A systematic review of empirical tests - ScienceDirect</a:t>
            </a:r>
            <a:r>
              <a:rPr lang="en-GB" sz="1200" dirty="0"/>
              <a:t> </a:t>
            </a:r>
          </a:p>
        </p:txBody>
      </p:sp>
    </p:spTree>
    <p:extLst>
      <p:ext uri="{BB962C8B-B14F-4D97-AF65-F5344CB8AC3E}">
        <p14:creationId xmlns:p14="http://schemas.microsoft.com/office/powerpoint/2010/main" val="2799962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A09506C9-0C70-A71F-A799-17C594995AF9}"/>
              </a:ext>
            </a:extLst>
          </p:cNvPr>
          <p:cNvSpPr>
            <a:spLocks noGrp="1"/>
          </p:cNvSpPr>
          <p:nvPr>
            <p:ph type="title"/>
          </p:nvPr>
        </p:nvSpPr>
        <p:spPr>
          <a:xfrm>
            <a:off x="187671" y="362103"/>
            <a:ext cx="7649239" cy="742951"/>
          </a:xfrm>
        </p:spPr>
        <p:txBody>
          <a:bodyPr vert="horz" lIns="91440" tIns="45720" rIns="91440" bIns="45720" rtlCol="0" anchor="ctr">
            <a:normAutofit/>
          </a:bodyPr>
          <a:lstStyle/>
          <a:p>
            <a:r>
              <a:rPr lang="en-US" sz="3600" kern="1200" dirty="0">
                <a:solidFill>
                  <a:schemeClr val="tx1"/>
                </a:solidFill>
                <a:latin typeface="+mj-lt"/>
                <a:ea typeface="+mj-ea"/>
                <a:cs typeface="+mj-cs"/>
              </a:rPr>
              <a:t>Interviewing children and young people</a:t>
            </a:r>
          </a:p>
        </p:txBody>
      </p:sp>
      <p:sp>
        <p:nvSpPr>
          <p:cNvPr id="6" name="Text Placeholder 5">
            <a:extLst>
              <a:ext uri="{FF2B5EF4-FFF2-40B4-BE49-F238E27FC236}">
                <a16:creationId xmlns:a16="http://schemas.microsoft.com/office/drawing/2014/main" id="{F8A431F3-31BE-B7AE-19BE-53FA79E426FF}"/>
              </a:ext>
            </a:extLst>
          </p:cNvPr>
          <p:cNvSpPr>
            <a:spLocks noGrp="1"/>
          </p:cNvSpPr>
          <p:nvPr>
            <p:ph type="body" idx="1"/>
          </p:nvPr>
        </p:nvSpPr>
        <p:spPr>
          <a:xfrm>
            <a:off x="867674" y="1105054"/>
            <a:ext cx="5431240" cy="419313"/>
          </a:xfrm>
        </p:spPr>
        <p:txBody>
          <a:bodyPr vert="horz" lIns="91440" tIns="45720" rIns="91440" bIns="45720" rtlCol="0">
            <a:noAutofit/>
          </a:bodyPr>
          <a:lstStyle/>
          <a:p>
            <a:r>
              <a:rPr lang="en-GB" sz="3000" dirty="0">
                <a:solidFill>
                  <a:schemeClr val="tx1"/>
                </a:solidFill>
              </a:rPr>
              <a:t>What might the challenges be?</a:t>
            </a:r>
            <a:endParaRPr lang="en-US" sz="3000" kern="1200" dirty="0">
              <a:solidFill>
                <a:schemeClr val="tx1"/>
              </a:solidFill>
              <a:latin typeface="+mn-lt"/>
              <a:ea typeface="+mn-ea"/>
              <a:cs typeface="+mn-cs"/>
            </a:endParaRPr>
          </a:p>
        </p:txBody>
      </p:sp>
      <p:pic>
        <p:nvPicPr>
          <p:cNvPr id="7" name="Video 6" descr="People In A Meeting">
            <a:extLst>
              <a:ext uri="{FF2B5EF4-FFF2-40B4-BE49-F238E27FC236}">
                <a16:creationId xmlns:a16="http://schemas.microsoft.com/office/drawing/2014/main" id="{6B467AFA-42FB-9F04-ECFC-C3F2CF0D00E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2410158" y="2072640"/>
            <a:ext cx="7359808" cy="4128135"/>
          </a:xfrm>
          <a:prstGeom prst="rect">
            <a:avLst/>
          </a:prstGeom>
        </p:spPr>
      </p:pic>
      <p:sp>
        <p:nvSpPr>
          <p:cNvPr id="16" name="Freeform: Shape 15">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descr="Group brainstorm with solid fill">
            <a:extLst>
              <a:ext uri="{FF2B5EF4-FFF2-40B4-BE49-F238E27FC236}">
                <a16:creationId xmlns:a16="http://schemas.microsoft.com/office/drawing/2014/main" id="{5E0D5700-6041-9F38-F61D-8F042D3D23F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050391" y="190654"/>
            <a:ext cx="914400" cy="914400"/>
          </a:xfrm>
          <a:prstGeom prst="rect">
            <a:avLst/>
          </a:prstGeom>
        </p:spPr>
      </p:pic>
    </p:spTree>
    <p:extLst>
      <p:ext uri="{BB962C8B-B14F-4D97-AF65-F5344CB8AC3E}">
        <p14:creationId xmlns:p14="http://schemas.microsoft.com/office/powerpoint/2010/main" val="1343509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15C1B-317B-B919-012A-B8D8B9FA0B07}"/>
              </a:ext>
            </a:extLst>
          </p:cNvPr>
          <p:cNvSpPr>
            <a:spLocks noGrp="1"/>
          </p:cNvSpPr>
          <p:nvPr>
            <p:ph type="title"/>
          </p:nvPr>
        </p:nvSpPr>
        <p:spPr>
          <a:xfrm>
            <a:off x="547896" y="1101875"/>
            <a:ext cx="3198777" cy="4024885"/>
          </a:xfrm>
        </p:spPr>
        <p:txBody>
          <a:bodyPr vert="horz" lIns="91440" tIns="45720" rIns="91440" bIns="45720" rtlCol="0">
            <a:normAutofit/>
          </a:bodyPr>
          <a:lstStyle/>
          <a:p>
            <a:pPr>
              <a:lnSpc>
                <a:spcPct val="90000"/>
              </a:lnSpc>
            </a:pPr>
            <a:r>
              <a:rPr lang="en-GB" sz="3700" dirty="0"/>
              <a:t>What might be the challenges relating to</a:t>
            </a:r>
            <a:br>
              <a:rPr lang="en-GB" sz="3700" dirty="0"/>
            </a:br>
            <a:r>
              <a:rPr lang="en-GB" sz="3700" dirty="0"/>
              <a:t>interviewing children and young people?</a:t>
            </a:r>
            <a:r>
              <a:rPr lang="en-US" sz="3700" spc="200" dirty="0"/>
              <a:t> </a:t>
            </a:r>
          </a:p>
        </p:txBody>
      </p:sp>
      <p:sp>
        <p:nvSpPr>
          <p:cNvPr id="4" name="Content Placeholder 3">
            <a:extLst>
              <a:ext uri="{FF2B5EF4-FFF2-40B4-BE49-F238E27FC236}">
                <a16:creationId xmlns:a16="http://schemas.microsoft.com/office/drawing/2014/main" id="{77D545E4-3B39-7CE6-D58B-29A534F72DF5}"/>
              </a:ext>
            </a:extLst>
          </p:cNvPr>
          <p:cNvSpPr>
            <a:spLocks noGrp="1"/>
          </p:cNvSpPr>
          <p:nvPr>
            <p:ph idx="1"/>
          </p:nvPr>
        </p:nvSpPr>
        <p:spPr>
          <a:xfrm>
            <a:off x="3979653" y="1216516"/>
            <a:ext cx="8005313" cy="1713772"/>
          </a:xfrm>
        </p:spPr>
        <p:txBody>
          <a:bodyPr>
            <a:noAutofit/>
          </a:bodyPr>
          <a:lstStyle/>
          <a:p>
            <a:pPr marL="121158" indent="-121158" defTabSz="484632">
              <a:lnSpc>
                <a:spcPct val="90000"/>
              </a:lnSpc>
              <a:spcBef>
                <a:spcPts val="530"/>
              </a:spcBef>
            </a:pPr>
            <a:r>
              <a:rPr lang="en-US" altLang="en-US" b="0" i="0" kern="1200" dirty="0">
                <a:solidFill>
                  <a:schemeClr val="tx1"/>
                </a:solidFill>
                <a:ea typeface="+mn-ea"/>
                <a:cs typeface="Arial" panose="020B0604020202020204" pitchFamily="34" charset="0"/>
              </a:rPr>
              <a:t> Easily distracted, limited attention span;</a:t>
            </a:r>
          </a:p>
          <a:p>
            <a:pPr marL="121158" indent="-121158" defTabSz="484632">
              <a:lnSpc>
                <a:spcPct val="90000"/>
              </a:lnSpc>
              <a:spcBef>
                <a:spcPts val="530"/>
              </a:spcBef>
            </a:pPr>
            <a:r>
              <a:rPr lang="en-US" altLang="en-US" b="0" i="0" kern="1200" dirty="0">
                <a:solidFill>
                  <a:schemeClr val="tx1"/>
                </a:solidFill>
                <a:ea typeface="+mn-ea"/>
                <a:cs typeface="Arial" panose="020B0604020202020204" pitchFamily="34" charset="0"/>
              </a:rPr>
              <a:t> Researcher seen as an authority figure (link to ethical considerations); </a:t>
            </a:r>
          </a:p>
          <a:p>
            <a:pPr marL="121158" indent="-121158" defTabSz="484632">
              <a:lnSpc>
                <a:spcPct val="90000"/>
              </a:lnSpc>
              <a:spcBef>
                <a:spcPts val="530"/>
              </a:spcBef>
            </a:pPr>
            <a:r>
              <a:rPr lang="en-US" altLang="en-US" b="0" i="0" kern="1200" dirty="0">
                <a:solidFill>
                  <a:schemeClr val="tx1"/>
                </a:solidFill>
                <a:ea typeface="+mn-ea"/>
                <a:cs typeface="Arial" panose="020B0604020202020204" pitchFamily="34" charset="0"/>
              </a:rPr>
              <a:t> Children are not always clear in their responses;</a:t>
            </a:r>
          </a:p>
          <a:p>
            <a:pPr marL="121158" indent="-121158" defTabSz="484632">
              <a:lnSpc>
                <a:spcPct val="90000"/>
              </a:lnSpc>
              <a:spcBef>
                <a:spcPts val="530"/>
              </a:spcBef>
            </a:pPr>
            <a:r>
              <a:rPr lang="en-US" altLang="en-US" b="0" i="0" kern="1200" dirty="0">
                <a:solidFill>
                  <a:schemeClr val="tx1"/>
                </a:solidFill>
                <a:ea typeface="+mn-ea"/>
                <a:cs typeface="Arial" panose="020B0604020202020204" pitchFamily="34" charset="0"/>
              </a:rPr>
              <a:t> Children may say what they think the researcher wants to hear rather than what they really think/feel;</a:t>
            </a:r>
          </a:p>
          <a:p>
            <a:pPr marL="121158" indent="-121158" defTabSz="484632">
              <a:lnSpc>
                <a:spcPct val="90000"/>
              </a:lnSpc>
              <a:spcBef>
                <a:spcPts val="530"/>
              </a:spcBef>
            </a:pPr>
            <a:r>
              <a:rPr lang="en-US" altLang="en-US" b="0" i="0" kern="1200" dirty="0">
                <a:solidFill>
                  <a:schemeClr val="tx1"/>
                </a:solidFill>
                <a:ea typeface="+mn-ea"/>
                <a:cs typeface="Arial" panose="020B0604020202020204" pitchFamily="34" charset="0"/>
              </a:rPr>
              <a:t> Interview may be seen as a test;</a:t>
            </a:r>
          </a:p>
          <a:p>
            <a:pPr marL="121158" indent="-121158" defTabSz="484632">
              <a:lnSpc>
                <a:spcPct val="90000"/>
              </a:lnSpc>
              <a:spcBef>
                <a:spcPts val="530"/>
              </a:spcBef>
            </a:pPr>
            <a:r>
              <a:rPr lang="en-US" altLang="en-US" b="0" i="0" kern="1200" dirty="0">
                <a:solidFill>
                  <a:schemeClr val="tx1"/>
                </a:solidFill>
                <a:ea typeface="+mn-ea"/>
                <a:cs typeface="Arial" panose="020B0604020202020204" pitchFamily="34" charset="0"/>
              </a:rPr>
              <a:t> Children may be unwilling to contradict an adult or assert themselves;</a:t>
            </a:r>
          </a:p>
          <a:p>
            <a:pPr marL="121158" indent="-121158" defTabSz="484632">
              <a:lnSpc>
                <a:spcPct val="90000"/>
              </a:lnSpc>
              <a:spcBef>
                <a:spcPts val="530"/>
              </a:spcBef>
            </a:pPr>
            <a:r>
              <a:rPr lang="en-US" altLang="en-US" b="0" i="0" kern="1200" dirty="0">
                <a:solidFill>
                  <a:schemeClr val="tx1"/>
                </a:solidFill>
                <a:ea typeface="+mn-ea"/>
                <a:cs typeface="Arial" panose="020B0604020202020204" pitchFamily="34" charset="0"/>
              </a:rPr>
              <a:t> Children may be inarticulate, hesitant and nervous.</a:t>
            </a:r>
            <a:endParaRPr lang="en-GB" dirty="0"/>
          </a:p>
        </p:txBody>
      </p:sp>
      <p:sp>
        <p:nvSpPr>
          <p:cNvPr id="5" name="TextBox 4">
            <a:extLst>
              <a:ext uri="{FF2B5EF4-FFF2-40B4-BE49-F238E27FC236}">
                <a16:creationId xmlns:a16="http://schemas.microsoft.com/office/drawing/2014/main" id="{9384F76E-F5A9-9558-E39B-8F8C2D93D4B9}"/>
              </a:ext>
            </a:extLst>
          </p:cNvPr>
          <p:cNvSpPr txBox="1"/>
          <p:nvPr/>
        </p:nvSpPr>
        <p:spPr>
          <a:xfrm>
            <a:off x="759232" y="6002566"/>
            <a:ext cx="1840194" cy="239168"/>
          </a:xfrm>
          <a:prstGeom prst="rect">
            <a:avLst/>
          </a:prstGeom>
          <a:noFill/>
          <a:ln w="28575">
            <a:solidFill>
              <a:schemeClr val="accent1"/>
            </a:solidFill>
          </a:ln>
        </p:spPr>
        <p:txBody>
          <a:bodyPr wrap="square" rtlCol="0">
            <a:spAutoFit/>
          </a:bodyPr>
          <a:lstStyle/>
          <a:p>
            <a:pPr defTabSz="484632">
              <a:spcAft>
                <a:spcPts val="600"/>
              </a:spcAft>
            </a:pPr>
            <a:r>
              <a:rPr lang="en-GB" sz="954" kern="1200" dirty="0">
                <a:solidFill>
                  <a:schemeClr val="tx1"/>
                </a:solidFill>
                <a:latin typeface="+mn-lt"/>
                <a:ea typeface="+mn-ea"/>
                <a:cs typeface="+mn-cs"/>
              </a:rPr>
              <a:t>Cohen, Manion &amp; Morrison, 2018</a:t>
            </a:r>
            <a:endParaRPr lang="en-GB" dirty="0"/>
          </a:p>
        </p:txBody>
      </p:sp>
    </p:spTree>
    <p:extLst>
      <p:ext uri="{BB962C8B-B14F-4D97-AF65-F5344CB8AC3E}">
        <p14:creationId xmlns:p14="http://schemas.microsoft.com/office/powerpoint/2010/main" val="183170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65148" y="388087"/>
            <a:ext cx="10223621" cy="1446550"/>
          </a:xfrm>
        </p:spPr>
        <p:txBody>
          <a:bodyPr>
            <a:normAutofit/>
          </a:bodyPr>
          <a:lstStyle/>
          <a:p>
            <a:r>
              <a:rPr lang="en-US" dirty="0"/>
              <a:t>Group Interview </a:t>
            </a:r>
            <a:br>
              <a:rPr lang="en-US" dirty="0"/>
            </a:br>
            <a:r>
              <a:rPr lang="en-US" dirty="0"/>
              <a:t>(or Focus Group Interview)</a:t>
            </a:r>
            <a:endParaRPr lang="en-GB" dirty="0"/>
          </a:p>
        </p:txBody>
      </p:sp>
      <p:graphicFrame>
        <p:nvGraphicFramePr>
          <p:cNvPr id="6" name="Content Placeholder 2">
            <a:extLst>
              <a:ext uri="{FF2B5EF4-FFF2-40B4-BE49-F238E27FC236}">
                <a16:creationId xmlns:a16="http://schemas.microsoft.com/office/drawing/2014/main" id="{88521943-3B1C-39D4-428E-A7773FA0AFBF}"/>
              </a:ext>
            </a:extLst>
          </p:cNvPr>
          <p:cNvGraphicFramePr>
            <a:graphicFrameLocks noGrp="1"/>
          </p:cNvGraphicFramePr>
          <p:nvPr>
            <p:ph idx="1"/>
            <p:extLst>
              <p:ext uri="{D42A27DB-BD31-4B8C-83A1-F6EECF244321}">
                <p14:modId xmlns:p14="http://schemas.microsoft.com/office/powerpoint/2010/main" val="2821923940"/>
              </p:ext>
            </p:extLst>
          </p:nvPr>
        </p:nvGraphicFramePr>
        <p:xfrm>
          <a:off x="565149" y="2266830"/>
          <a:ext cx="10653184" cy="35301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8046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Group Interviews</a:t>
            </a:r>
          </a:p>
        </p:txBody>
      </p:sp>
      <p:graphicFrame>
        <p:nvGraphicFramePr>
          <p:cNvPr id="2" name="Content Placeholder 1">
            <a:extLst>
              <a:ext uri="{FF2B5EF4-FFF2-40B4-BE49-F238E27FC236}">
                <a16:creationId xmlns:a16="http://schemas.microsoft.com/office/drawing/2014/main" id="{04717255-8BE5-4CA1-B7B1-FC315C0099C3}"/>
              </a:ext>
            </a:extLst>
          </p:cNvPr>
          <p:cNvGraphicFramePr>
            <a:graphicFrameLocks noGrp="1"/>
          </p:cNvGraphicFramePr>
          <p:nvPr>
            <p:ph idx="1"/>
            <p:extLst>
              <p:ext uri="{D42A27DB-BD31-4B8C-83A1-F6EECF244321}">
                <p14:modId xmlns:p14="http://schemas.microsoft.com/office/powerpoint/2010/main" val="2289266384"/>
              </p:ext>
            </p:extLst>
          </p:nvPr>
        </p:nvGraphicFramePr>
        <p:xfrm>
          <a:off x="1690208" y="1660781"/>
          <a:ext cx="8596668" cy="48320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1F467AD-BEB4-5506-4164-69708A2548B7}"/>
              </a:ext>
            </a:extLst>
          </p:cNvPr>
          <p:cNvSpPr txBox="1"/>
          <p:nvPr/>
        </p:nvSpPr>
        <p:spPr>
          <a:xfrm>
            <a:off x="7378460" y="237467"/>
            <a:ext cx="4577752" cy="1200329"/>
          </a:xfrm>
          <a:prstGeom prst="rect">
            <a:avLst/>
          </a:prstGeom>
          <a:noFill/>
          <a:ln>
            <a:solidFill>
              <a:schemeClr val="accent1"/>
            </a:solidFill>
          </a:ln>
        </p:spPr>
        <p:txBody>
          <a:bodyPr wrap="square" rtlCol="0">
            <a:spAutoFit/>
          </a:bodyPr>
          <a:lstStyle/>
          <a:p>
            <a:r>
              <a:rPr lang="en-GB" sz="1200" i="0" dirty="0">
                <a:solidFill>
                  <a:srgbClr val="000000"/>
                </a:solidFill>
                <a:effectLst/>
              </a:rPr>
              <a:t>Krueger, R.A. &amp; Casey, M.A. (2000) Focus Groups. A Practical Guide for Applied Research (3rd Edition). Thousand Oaks, CA: Sage Publications.</a:t>
            </a:r>
          </a:p>
          <a:p>
            <a:r>
              <a:rPr lang="en-GB" sz="1200" b="0" i="0" dirty="0">
                <a:solidFill>
                  <a:srgbClr val="333333"/>
                </a:solidFill>
                <a:effectLst/>
              </a:rPr>
              <a:t>Morgan D. L. (1997). </a:t>
            </a:r>
            <a:r>
              <a:rPr lang="en-GB" sz="1200" b="0" i="1" dirty="0">
                <a:solidFill>
                  <a:srgbClr val="333333"/>
                </a:solidFill>
                <a:effectLst/>
              </a:rPr>
              <a:t>Focus groups as qualitative research</a:t>
            </a:r>
            <a:r>
              <a:rPr lang="en-GB" sz="1200" b="0" i="0" dirty="0">
                <a:solidFill>
                  <a:srgbClr val="333333"/>
                </a:solidFill>
                <a:effectLst/>
              </a:rPr>
              <a:t> (2nd ed.). Thousand Oaks, CA: Sage.</a:t>
            </a:r>
          </a:p>
          <a:p>
            <a:r>
              <a:rPr lang="en-GB" sz="1200" b="0" i="0" dirty="0">
                <a:solidFill>
                  <a:srgbClr val="333333"/>
                </a:solidFill>
                <a:effectLst/>
              </a:rPr>
              <a:t>Vaughn S., Schumm J. S., </a:t>
            </a:r>
            <a:r>
              <a:rPr lang="en-GB" sz="1200" b="0" i="0" dirty="0" err="1">
                <a:solidFill>
                  <a:srgbClr val="333333"/>
                </a:solidFill>
                <a:effectLst/>
              </a:rPr>
              <a:t>Sinagub</a:t>
            </a:r>
            <a:r>
              <a:rPr lang="en-GB" sz="1200" b="0" i="0" dirty="0">
                <a:solidFill>
                  <a:srgbClr val="333333"/>
                </a:solidFill>
                <a:effectLst/>
              </a:rPr>
              <a:t> J. (1996). </a:t>
            </a:r>
            <a:r>
              <a:rPr lang="en-GB" sz="1200" b="0" i="1" dirty="0">
                <a:solidFill>
                  <a:srgbClr val="333333"/>
                </a:solidFill>
                <a:effectLst/>
              </a:rPr>
              <a:t>Focus group interviews in education and psychology.</a:t>
            </a:r>
            <a:r>
              <a:rPr lang="en-GB" sz="1200" b="0" i="0" dirty="0">
                <a:solidFill>
                  <a:srgbClr val="333333"/>
                </a:solidFill>
                <a:effectLst/>
              </a:rPr>
              <a:t> Thousand Oaks, Sage.</a:t>
            </a:r>
            <a:endParaRPr lang="en-GB" sz="1200" dirty="0"/>
          </a:p>
        </p:txBody>
      </p:sp>
    </p:spTree>
    <p:extLst>
      <p:ext uri="{BB962C8B-B14F-4D97-AF65-F5344CB8AC3E}">
        <p14:creationId xmlns:p14="http://schemas.microsoft.com/office/powerpoint/2010/main" val="1026884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3F9A5-52F7-31EE-E6E8-37A9A070E2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1A0FA9-2E52-1167-6AC7-376554C85317}"/>
              </a:ext>
            </a:extLst>
          </p:cNvPr>
          <p:cNvSpPr>
            <a:spLocks noGrp="1"/>
          </p:cNvSpPr>
          <p:nvPr>
            <p:ph type="title"/>
          </p:nvPr>
        </p:nvSpPr>
        <p:spPr/>
        <p:txBody>
          <a:bodyPr/>
          <a:lstStyle/>
          <a:p>
            <a:r>
              <a:rPr lang="en-GB" dirty="0"/>
              <a:t>How many people should be included?</a:t>
            </a:r>
          </a:p>
        </p:txBody>
      </p:sp>
      <p:sp>
        <p:nvSpPr>
          <p:cNvPr id="3" name="Content Placeholder 2">
            <a:extLst>
              <a:ext uri="{FF2B5EF4-FFF2-40B4-BE49-F238E27FC236}">
                <a16:creationId xmlns:a16="http://schemas.microsoft.com/office/drawing/2014/main" id="{A087DB61-D3CA-EFBA-D9C9-60182DA23484}"/>
              </a:ext>
            </a:extLst>
          </p:cNvPr>
          <p:cNvSpPr>
            <a:spLocks noGrp="1"/>
          </p:cNvSpPr>
          <p:nvPr>
            <p:ph sz="half" idx="1"/>
          </p:nvPr>
        </p:nvSpPr>
        <p:spPr>
          <a:xfrm>
            <a:off x="276044" y="1837127"/>
            <a:ext cx="6883881" cy="4351338"/>
          </a:xfrm>
        </p:spPr>
        <p:txBody>
          <a:bodyPr>
            <a:normAutofit/>
          </a:bodyPr>
          <a:lstStyle/>
          <a:p>
            <a:pPr marL="0" indent="0">
              <a:buNone/>
            </a:pPr>
            <a:r>
              <a:rPr lang="en-GB" b="0" i="0" dirty="0">
                <a:solidFill>
                  <a:srgbClr val="131314"/>
                </a:solidFill>
                <a:effectLst/>
                <a:latin typeface="Inter Var"/>
              </a:rPr>
              <a:t>Johnson and Christensen (2004) = 6-12 people </a:t>
            </a:r>
          </a:p>
          <a:p>
            <a:pPr marL="0" indent="0">
              <a:buNone/>
            </a:pPr>
            <a:endParaRPr lang="en-GB" b="0" i="0" dirty="0">
              <a:solidFill>
                <a:srgbClr val="131314"/>
              </a:solidFill>
              <a:effectLst/>
              <a:latin typeface="Inter Var"/>
            </a:endParaRPr>
          </a:p>
          <a:p>
            <a:pPr marL="0" indent="0">
              <a:buNone/>
            </a:pPr>
            <a:r>
              <a:rPr lang="en-GB" b="0" i="0" dirty="0">
                <a:solidFill>
                  <a:srgbClr val="131314"/>
                </a:solidFill>
                <a:effectLst/>
                <a:latin typeface="Inter Var"/>
              </a:rPr>
              <a:t>Langford et al. (2002) = 6-10 people</a:t>
            </a:r>
          </a:p>
          <a:p>
            <a:pPr marL="0" indent="0">
              <a:buNone/>
            </a:pPr>
            <a:endParaRPr lang="en-GB" b="0" i="0" dirty="0">
              <a:solidFill>
                <a:srgbClr val="131314"/>
              </a:solidFill>
              <a:effectLst/>
              <a:latin typeface="Inter Var"/>
            </a:endParaRPr>
          </a:p>
          <a:p>
            <a:pPr marL="0" indent="0">
              <a:buNone/>
            </a:pPr>
            <a:r>
              <a:rPr lang="en-GB" b="0" i="0" dirty="0">
                <a:solidFill>
                  <a:srgbClr val="131314"/>
                </a:solidFill>
                <a:effectLst/>
                <a:latin typeface="Inter Var"/>
              </a:rPr>
              <a:t>Krueger (2000) = 6-9 people </a:t>
            </a:r>
          </a:p>
          <a:p>
            <a:pPr marL="0" indent="0">
              <a:buNone/>
            </a:pPr>
            <a:endParaRPr lang="en-GB" dirty="0">
              <a:solidFill>
                <a:srgbClr val="131314"/>
              </a:solidFill>
              <a:latin typeface="Inter Var"/>
            </a:endParaRPr>
          </a:p>
          <a:p>
            <a:pPr marL="0" indent="0">
              <a:buNone/>
            </a:pPr>
            <a:r>
              <a:rPr lang="en-GB" b="0" i="0" dirty="0" err="1">
                <a:solidFill>
                  <a:srgbClr val="131314"/>
                </a:solidFill>
                <a:effectLst/>
                <a:latin typeface="Inter Var"/>
              </a:rPr>
              <a:t>Kuzel</a:t>
            </a:r>
            <a:r>
              <a:rPr lang="en-GB" dirty="0">
                <a:solidFill>
                  <a:srgbClr val="131314"/>
                </a:solidFill>
                <a:latin typeface="Inter Var"/>
              </a:rPr>
              <a:t> (</a:t>
            </a:r>
            <a:r>
              <a:rPr lang="en-GB" b="0" i="0" dirty="0">
                <a:solidFill>
                  <a:srgbClr val="131314"/>
                </a:solidFill>
                <a:effectLst/>
                <a:latin typeface="Inter Var"/>
              </a:rPr>
              <a:t>1992) = 6-8 people</a:t>
            </a:r>
            <a:endParaRPr lang="en-GB" dirty="0"/>
          </a:p>
        </p:txBody>
      </p:sp>
      <p:sp>
        <p:nvSpPr>
          <p:cNvPr id="4" name="Content Placeholder 3">
            <a:extLst>
              <a:ext uri="{FF2B5EF4-FFF2-40B4-BE49-F238E27FC236}">
                <a16:creationId xmlns:a16="http://schemas.microsoft.com/office/drawing/2014/main" id="{88490EAB-4A22-9644-38D8-0FD4DAC3CF77}"/>
              </a:ext>
            </a:extLst>
          </p:cNvPr>
          <p:cNvSpPr>
            <a:spLocks noGrp="1"/>
          </p:cNvSpPr>
          <p:nvPr>
            <p:ph sz="half" idx="2"/>
          </p:nvPr>
        </p:nvSpPr>
        <p:spPr>
          <a:xfrm>
            <a:off x="7027654" y="3890909"/>
            <a:ext cx="4664015" cy="2366118"/>
          </a:xfrm>
          <a:ln>
            <a:solidFill>
              <a:schemeClr val="accent1"/>
            </a:solidFill>
          </a:ln>
        </p:spPr>
        <p:txBody>
          <a:bodyPr>
            <a:noAutofit/>
          </a:bodyPr>
          <a:lstStyle/>
          <a:p>
            <a:pPr marL="0" indent="0" algn="l">
              <a:buNone/>
            </a:pPr>
            <a:r>
              <a:rPr lang="en-GB" sz="1200" b="0" i="0" dirty="0">
                <a:solidFill>
                  <a:srgbClr val="131314"/>
                </a:solidFill>
                <a:effectLst/>
                <a:latin typeface="Inter Var"/>
              </a:rPr>
              <a:t>Johnson, B. &amp; Christensen L. (2004) </a:t>
            </a:r>
            <a:r>
              <a:rPr lang="en-GB" sz="1200" b="0" i="1" dirty="0">
                <a:solidFill>
                  <a:srgbClr val="131314"/>
                </a:solidFill>
                <a:effectLst/>
                <a:latin typeface="Inter Var"/>
              </a:rPr>
              <a:t>Educational research: Quantitative, qualitative, and mixed approaches</a:t>
            </a:r>
            <a:r>
              <a:rPr lang="en-GB" sz="1200" b="0" i="0" dirty="0">
                <a:solidFill>
                  <a:srgbClr val="131314"/>
                </a:solidFill>
                <a:effectLst/>
                <a:latin typeface="Inter Var"/>
              </a:rPr>
              <a:t>. Needham Heights, MA: Allyn &amp; Bacon.</a:t>
            </a:r>
          </a:p>
          <a:p>
            <a:pPr marL="0" indent="0" algn="l">
              <a:buNone/>
            </a:pPr>
            <a:r>
              <a:rPr lang="en-GB" sz="1200" b="0" i="0" dirty="0">
                <a:solidFill>
                  <a:srgbClr val="131314"/>
                </a:solidFill>
                <a:effectLst/>
                <a:latin typeface="Inter Var"/>
              </a:rPr>
              <a:t>Langford, B. E., Schoenfeld, G. &amp; Izzo, G. (2002) </a:t>
            </a:r>
            <a:r>
              <a:rPr lang="en-GB" sz="1200" b="0" i="1" dirty="0">
                <a:solidFill>
                  <a:srgbClr val="131314"/>
                </a:solidFill>
                <a:effectLst/>
                <a:latin typeface="Inter Var"/>
              </a:rPr>
              <a:t>Nominal grouping sessions vs Focus groups</a:t>
            </a:r>
            <a:r>
              <a:rPr lang="en-GB" sz="1200" b="0" i="0" dirty="0">
                <a:solidFill>
                  <a:srgbClr val="131314"/>
                </a:solidFill>
                <a:effectLst/>
                <a:latin typeface="Inter Var"/>
              </a:rPr>
              <a:t>. Qualitative Market Research: An International Journal, 5 (1), 58-70.</a:t>
            </a:r>
          </a:p>
          <a:p>
            <a:pPr marL="0" indent="0">
              <a:buNone/>
            </a:pPr>
            <a:r>
              <a:rPr lang="en-GB" sz="1200" b="0" i="0" dirty="0">
                <a:solidFill>
                  <a:srgbClr val="131314"/>
                </a:solidFill>
                <a:effectLst/>
                <a:latin typeface="Inter Var"/>
              </a:rPr>
              <a:t>Krueger, R. (2000) </a:t>
            </a:r>
            <a:r>
              <a:rPr lang="en-GB" sz="1200" i="1" dirty="0">
                <a:solidFill>
                  <a:srgbClr val="131314"/>
                </a:solidFill>
                <a:latin typeface="Inter Var"/>
              </a:rPr>
              <a:t>F</a:t>
            </a:r>
            <a:r>
              <a:rPr lang="en-GB" sz="1200" b="0" i="1" dirty="0">
                <a:solidFill>
                  <a:srgbClr val="131314"/>
                </a:solidFill>
                <a:effectLst/>
                <a:latin typeface="Inter Var"/>
              </a:rPr>
              <a:t>ocus </a:t>
            </a:r>
            <a:r>
              <a:rPr lang="en-GB" sz="1200" i="1" dirty="0">
                <a:solidFill>
                  <a:srgbClr val="131314"/>
                </a:solidFill>
                <a:latin typeface="Inter Var"/>
              </a:rPr>
              <a:t>G</a:t>
            </a:r>
            <a:r>
              <a:rPr lang="en-GB" sz="1200" b="0" i="1" dirty="0">
                <a:solidFill>
                  <a:srgbClr val="131314"/>
                </a:solidFill>
                <a:effectLst/>
                <a:latin typeface="Inter Var"/>
              </a:rPr>
              <a:t>roups: A practical guide for applied research</a:t>
            </a:r>
            <a:r>
              <a:rPr lang="en-GB" sz="1200" b="0" i="0" dirty="0">
                <a:solidFill>
                  <a:srgbClr val="131314"/>
                </a:solidFill>
                <a:effectLst/>
                <a:latin typeface="Inter Var"/>
              </a:rPr>
              <a:t>. Thousand Oaks, CA: Sage Publications.</a:t>
            </a:r>
          </a:p>
          <a:p>
            <a:pPr marL="0" indent="0" algn="l">
              <a:buNone/>
            </a:pPr>
            <a:r>
              <a:rPr lang="en-GB" sz="1200" b="0" i="0" dirty="0" err="1">
                <a:solidFill>
                  <a:srgbClr val="131314"/>
                </a:solidFill>
                <a:effectLst/>
                <a:latin typeface="Inter Var"/>
              </a:rPr>
              <a:t>Kuzel</a:t>
            </a:r>
            <a:r>
              <a:rPr lang="en-GB" sz="1200" b="0" i="0" dirty="0">
                <a:solidFill>
                  <a:srgbClr val="131314"/>
                </a:solidFill>
                <a:effectLst/>
                <a:latin typeface="Inter Var"/>
              </a:rPr>
              <a:t>, A. J. (1992) Sampling in qualitative inquiry. In B. F. Crabtree, W. L. Miller (eds.), </a:t>
            </a:r>
            <a:r>
              <a:rPr lang="en-GB" sz="1200" b="0" i="1" dirty="0">
                <a:solidFill>
                  <a:srgbClr val="131314"/>
                </a:solidFill>
                <a:effectLst/>
                <a:latin typeface="Inter Var"/>
              </a:rPr>
              <a:t>Doing qualitative research </a:t>
            </a:r>
            <a:r>
              <a:rPr lang="en-GB" sz="1200" b="0" i="0" dirty="0">
                <a:solidFill>
                  <a:srgbClr val="131314"/>
                </a:solidFill>
                <a:effectLst/>
                <a:latin typeface="Inter Var"/>
              </a:rPr>
              <a:t>(pp. 33-45). Thousand Oaks, CA: Sage Publications.</a:t>
            </a:r>
          </a:p>
        </p:txBody>
      </p:sp>
    </p:spTree>
    <p:extLst>
      <p:ext uri="{BB962C8B-B14F-4D97-AF65-F5344CB8AC3E}">
        <p14:creationId xmlns:p14="http://schemas.microsoft.com/office/powerpoint/2010/main" val="2389191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C08F3DA-5877-2265-AAF6-E9C06DE07690}"/>
              </a:ext>
            </a:extLst>
          </p:cNvPr>
          <p:cNvSpPr>
            <a:spLocks noGrp="1"/>
          </p:cNvSpPr>
          <p:nvPr>
            <p:ph type="title"/>
          </p:nvPr>
        </p:nvSpPr>
        <p:spPr/>
        <p:txBody>
          <a:bodyPr/>
          <a:lstStyle/>
          <a:p>
            <a:r>
              <a:rPr lang="en-GB" dirty="0"/>
              <a:t>Organisation</a:t>
            </a:r>
          </a:p>
        </p:txBody>
      </p:sp>
      <p:sp>
        <p:nvSpPr>
          <p:cNvPr id="3" name="Content Placeholder 2">
            <a:extLst>
              <a:ext uri="{FF2B5EF4-FFF2-40B4-BE49-F238E27FC236}">
                <a16:creationId xmlns:a16="http://schemas.microsoft.com/office/drawing/2014/main" id="{0F80C827-F245-C7C1-BE4A-17FCCD6AB89B}"/>
              </a:ext>
            </a:extLst>
          </p:cNvPr>
          <p:cNvSpPr>
            <a:spLocks noGrp="1"/>
          </p:cNvSpPr>
          <p:nvPr>
            <p:ph idx="1"/>
          </p:nvPr>
        </p:nvSpPr>
        <p:spPr/>
        <p:txBody>
          <a:bodyPr/>
          <a:lstStyle/>
          <a:p>
            <a:pPr marL="0" indent="0">
              <a:buNone/>
            </a:pPr>
            <a:r>
              <a:rPr lang="en-GB" b="0" i="0" dirty="0">
                <a:solidFill>
                  <a:srgbClr val="333333"/>
                </a:solidFill>
                <a:effectLst/>
                <a:latin typeface="Open Sans" panose="020B0606030504020204" pitchFamily="34" charset="0"/>
              </a:rPr>
              <a:t>Because participants might not be available on the day of the focus group:</a:t>
            </a:r>
          </a:p>
          <a:p>
            <a:pPr marL="0" indent="0">
              <a:buNone/>
            </a:pPr>
            <a:endParaRPr lang="en-GB" b="0" i="0" dirty="0">
              <a:solidFill>
                <a:srgbClr val="333333"/>
              </a:solidFill>
              <a:effectLst/>
              <a:latin typeface="Open Sans" panose="020B0606030504020204" pitchFamily="34" charset="0"/>
            </a:endParaRPr>
          </a:p>
          <a:p>
            <a:pPr marL="0" indent="0">
              <a:buNone/>
            </a:pPr>
            <a:r>
              <a:rPr lang="en-GB" dirty="0">
                <a:solidFill>
                  <a:srgbClr val="333333"/>
                </a:solidFill>
                <a:latin typeface="Open Sans" panose="020B0606030504020204" pitchFamily="34" charset="0"/>
              </a:rPr>
              <a:t>* Morgan (1997) </a:t>
            </a:r>
            <a:r>
              <a:rPr lang="en-GB" b="0" i="0" dirty="0">
                <a:solidFill>
                  <a:srgbClr val="333333"/>
                </a:solidFill>
                <a:effectLst/>
                <a:latin typeface="Open Sans" panose="020B0606030504020204" pitchFamily="34" charset="0"/>
              </a:rPr>
              <a:t>suggested overrecruiting by at least 20% of the total number of participants required;</a:t>
            </a:r>
          </a:p>
          <a:p>
            <a:pPr marL="0" indent="0">
              <a:buNone/>
            </a:pPr>
            <a:r>
              <a:rPr lang="en-GB" b="0" i="0" dirty="0">
                <a:solidFill>
                  <a:srgbClr val="333333"/>
                </a:solidFill>
                <a:effectLst/>
                <a:latin typeface="Open Sans" panose="020B0606030504020204" pitchFamily="34" charset="0"/>
              </a:rPr>
              <a:t>Wilkinson (2004) suggested an over-recruitment rate of 50%.</a:t>
            </a:r>
            <a:endParaRPr lang="en-GB" dirty="0"/>
          </a:p>
        </p:txBody>
      </p:sp>
      <p:sp>
        <p:nvSpPr>
          <p:cNvPr id="6" name="TextBox 5">
            <a:extLst>
              <a:ext uri="{FF2B5EF4-FFF2-40B4-BE49-F238E27FC236}">
                <a16:creationId xmlns:a16="http://schemas.microsoft.com/office/drawing/2014/main" id="{40C6F95B-B30C-2BB9-703B-A63EE7CEB332}"/>
              </a:ext>
            </a:extLst>
          </p:cNvPr>
          <p:cNvSpPr txBox="1"/>
          <p:nvPr/>
        </p:nvSpPr>
        <p:spPr>
          <a:xfrm>
            <a:off x="7274943" y="6130505"/>
            <a:ext cx="4779033" cy="461665"/>
          </a:xfrm>
          <a:prstGeom prst="rect">
            <a:avLst/>
          </a:prstGeom>
          <a:noFill/>
          <a:ln>
            <a:solidFill>
              <a:schemeClr val="accent1"/>
            </a:solidFill>
          </a:ln>
        </p:spPr>
        <p:txBody>
          <a:bodyPr wrap="square" rtlCol="0">
            <a:spAutoFit/>
          </a:bodyPr>
          <a:lstStyle/>
          <a:p>
            <a:r>
              <a:rPr lang="en-GB" sz="1200" b="0" i="0" dirty="0">
                <a:solidFill>
                  <a:srgbClr val="333333"/>
                </a:solidFill>
                <a:effectLst/>
              </a:rPr>
              <a:t>Wilkinson S. (1998). Focus group in health research: Exploring the meanings of health and illness. </a:t>
            </a:r>
            <a:r>
              <a:rPr lang="en-GB" sz="1200" b="0" i="1" dirty="0">
                <a:solidFill>
                  <a:srgbClr val="333333"/>
                </a:solidFill>
                <a:effectLst/>
              </a:rPr>
              <a:t>Journal of Health Psychology</a:t>
            </a:r>
            <a:r>
              <a:rPr lang="en-GB" sz="1200" b="0" i="0" dirty="0">
                <a:solidFill>
                  <a:srgbClr val="333333"/>
                </a:solidFill>
                <a:effectLst/>
              </a:rPr>
              <a:t>, 3, 329–348.</a:t>
            </a:r>
            <a:endParaRPr lang="en-GB" sz="1200" dirty="0"/>
          </a:p>
        </p:txBody>
      </p:sp>
    </p:spTree>
    <p:extLst>
      <p:ext uri="{BB962C8B-B14F-4D97-AF65-F5344CB8AC3E}">
        <p14:creationId xmlns:p14="http://schemas.microsoft.com/office/powerpoint/2010/main" val="8492509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009F2-5683-6DB7-7039-3FECAD7064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011DA0-753B-4A72-169C-421B8D1A183E}"/>
              </a:ext>
            </a:extLst>
          </p:cNvPr>
          <p:cNvSpPr>
            <a:spLocks noGrp="1"/>
          </p:cNvSpPr>
          <p:nvPr>
            <p:ph type="title"/>
          </p:nvPr>
        </p:nvSpPr>
        <p:spPr>
          <a:xfrm>
            <a:off x="711680" y="704431"/>
            <a:ext cx="10515600" cy="1325563"/>
          </a:xfrm>
        </p:spPr>
        <p:txBody>
          <a:bodyPr anchor="t">
            <a:normAutofit/>
          </a:bodyPr>
          <a:lstStyle/>
          <a:p>
            <a:r>
              <a:rPr lang="en-GB" dirty="0"/>
              <a:t>Group Interview</a:t>
            </a:r>
          </a:p>
        </p:txBody>
      </p:sp>
      <p:sp>
        <p:nvSpPr>
          <p:cNvPr id="6" name="Content Placeholder 5">
            <a:extLst>
              <a:ext uri="{FF2B5EF4-FFF2-40B4-BE49-F238E27FC236}">
                <a16:creationId xmlns:a16="http://schemas.microsoft.com/office/drawing/2014/main" id="{1E770A58-2441-B73E-B8BA-5C1D03C2D342}"/>
              </a:ext>
            </a:extLst>
          </p:cNvPr>
          <p:cNvSpPr>
            <a:spLocks noGrp="1"/>
          </p:cNvSpPr>
          <p:nvPr>
            <p:ph idx="1"/>
          </p:nvPr>
        </p:nvSpPr>
        <p:spPr>
          <a:xfrm>
            <a:off x="6378677" y="2160590"/>
            <a:ext cx="5080820" cy="3618118"/>
          </a:xfrm>
        </p:spPr>
        <p:txBody>
          <a:bodyPr>
            <a:normAutofit/>
          </a:bodyPr>
          <a:lstStyle/>
          <a:p>
            <a:pPr>
              <a:buNone/>
            </a:pPr>
            <a:r>
              <a:rPr lang="en-GB" sz="3000" dirty="0">
                <a:hlinkClick r:id="rId4"/>
              </a:rPr>
              <a:t>https://youtu.be/bPjJ6TPkLVM</a:t>
            </a:r>
            <a:endParaRPr lang="en-GB" sz="3000" dirty="0"/>
          </a:p>
          <a:p>
            <a:pPr>
              <a:buNone/>
            </a:pPr>
            <a:endParaRPr lang="en-GB" sz="3000" dirty="0"/>
          </a:p>
          <a:p>
            <a:pPr>
              <a:buNone/>
            </a:pPr>
            <a:endParaRPr lang="en-GB" sz="1500" dirty="0"/>
          </a:p>
          <a:p>
            <a:pPr>
              <a:buNone/>
            </a:pPr>
            <a:endParaRPr lang="en-GB" sz="1500" dirty="0"/>
          </a:p>
          <a:p>
            <a:pPr>
              <a:buNone/>
            </a:pPr>
            <a:endParaRPr lang="en-GB" sz="1500" dirty="0"/>
          </a:p>
          <a:p>
            <a:pPr>
              <a:buNone/>
            </a:pPr>
            <a:endParaRPr lang="en-GB" sz="1500" dirty="0"/>
          </a:p>
          <a:p>
            <a:pPr marL="0" indent="0">
              <a:buNone/>
            </a:pPr>
            <a:r>
              <a:rPr lang="en-US" sz="3000" b="1" dirty="0"/>
              <a:t>What are your views of this interview with students?</a:t>
            </a:r>
          </a:p>
        </p:txBody>
      </p:sp>
      <p:pic>
        <p:nvPicPr>
          <p:cNvPr id="3" name="Online Media 2" title="Mathematics Discussion with children video">
            <a:hlinkClick r:id="" action="ppaction://media"/>
            <a:extLst>
              <a:ext uri="{FF2B5EF4-FFF2-40B4-BE49-F238E27FC236}">
                <a16:creationId xmlns:a16="http://schemas.microsoft.com/office/drawing/2014/main" id="{14383E60-A612-DE68-44F0-273DF457E468}"/>
              </a:ext>
            </a:extLst>
          </p:cNvPr>
          <p:cNvPicPr>
            <a:picLocks noRot="1" noChangeAspect="1"/>
          </p:cNvPicPr>
          <p:nvPr>
            <a:videoFile r:link="rId1"/>
          </p:nvPr>
        </p:nvPicPr>
        <p:blipFill rotWithShape="1">
          <a:blip r:embed="rId5"/>
          <a:srcRect r="388" b="214"/>
          <a:stretch/>
        </p:blipFill>
        <p:spPr>
          <a:xfrm>
            <a:off x="870877" y="2159331"/>
            <a:ext cx="4548067" cy="3417010"/>
          </a:xfrm>
          <a:prstGeom prst="rect">
            <a:avLst/>
          </a:prstGeom>
          <a:ln>
            <a:noFill/>
          </a:ln>
          <a:effectLst>
            <a:softEdge rad="112500"/>
          </a:effectLst>
        </p:spPr>
      </p:pic>
    </p:spTree>
    <p:extLst>
      <p:ext uri="{BB962C8B-B14F-4D97-AF65-F5344CB8AC3E}">
        <p14:creationId xmlns:p14="http://schemas.microsoft.com/office/powerpoint/2010/main" val="211628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ople Discussing">
            <a:extLst>
              <a:ext uri="{FF2B5EF4-FFF2-40B4-BE49-F238E27FC236}">
                <a16:creationId xmlns:a16="http://schemas.microsoft.com/office/drawing/2014/main" id="{ACC6B0AE-FE62-2153-463A-16CDCE6FD6F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C3FD9-7D62-167C-3F7E-92F49B3D518B}"/>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How many group interviews </a:t>
            </a:r>
            <a:br>
              <a:rPr lang="en-GB" sz="5200" dirty="0">
                <a:solidFill>
                  <a:srgbClr val="FFFFFF"/>
                </a:solidFill>
              </a:rPr>
            </a:br>
            <a:r>
              <a:rPr lang="en-GB" sz="5200" dirty="0">
                <a:solidFill>
                  <a:srgbClr val="FFFFFF"/>
                </a:solidFill>
              </a:rPr>
              <a:t>are ‘enough’?</a:t>
            </a:r>
          </a:p>
        </p:txBody>
      </p:sp>
      <p:sp>
        <p:nvSpPr>
          <p:cNvPr id="4" name="Subtitle 3">
            <a:extLst>
              <a:ext uri="{FF2B5EF4-FFF2-40B4-BE49-F238E27FC236}">
                <a16:creationId xmlns:a16="http://schemas.microsoft.com/office/drawing/2014/main" id="{525D96B9-45F0-BCAD-C99C-5C8AB6AF2912}"/>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1000576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63D26FB9-4B9B-F556-9395-57D88237BBA0}"/>
              </a:ext>
            </a:extLst>
          </p:cNvPr>
          <p:cNvSpPr>
            <a:spLocks noGrp="1" noChangeArrowheads="1"/>
          </p:cNvSpPr>
          <p:nvPr>
            <p:ph type="title"/>
          </p:nvPr>
        </p:nvSpPr>
        <p:spPr bwMode="auto">
          <a:xfrm>
            <a:off x="838200" y="365125"/>
            <a:ext cx="4928387" cy="57639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spcAft>
                <a:spcPct val="0"/>
              </a:spcAft>
              <a:buClrTx/>
              <a:buSzTx/>
              <a:tabLst/>
            </a:pPr>
            <a:r>
              <a:rPr kumimoji="0" lang="en-US" altLang="en-US" sz="5200" b="0" i="0" u="none" strike="noStrike" kern="1200" cap="none" normalizeH="0" baseline="0" dirty="0">
                <a:ln>
                  <a:noFill/>
                </a:ln>
                <a:solidFill>
                  <a:schemeClr val="tx1"/>
                </a:solidFill>
                <a:effectLst/>
                <a:latin typeface="+mj-lt"/>
                <a:ea typeface="+mj-ea"/>
                <a:cs typeface="+mj-cs"/>
              </a:rPr>
              <a:t>Guest, </a:t>
            </a:r>
            <a:r>
              <a:rPr kumimoji="0" lang="en-US" altLang="en-US" sz="5200" b="0" i="0" u="none" strike="noStrike" kern="1200" cap="none" normalizeH="0" baseline="0" dirty="0" err="1">
                <a:ln>
                  <a:noFill/>
                </a:ln>
                <a:solidFill>
                  <a:schemeClr val="tx1"/>
                </a:solidFill>
                <a:effectLst/>
                <a:latin typeface="+mj-lt"/>
                <a:ea typeface="+mj-ea"/>
                <a:cs typeface="+mj-cs"/>
              </a:rPr>
              <a:t>Namey</a:t>
            </a:r>
            <a:r>
              <a:rPr kumimoji="0" lang="en-US" altLang="en-US" sz="5200" b="0" i="0" u="none" strike="noStrike" kern="1200" cap="none" normalizeH="0" baseline="0" dirty="0">
                <a:ln>
                  <a:noFill/>
                </a:ln>
                <a:solidFill>
                  <a:schemeClr val="tx1"/>
                </a:solidFill>
                <a:effectLst/>
                <a:latin typeface="+mj-lt"/>
                <a:ea typeface="+mj-ea"/>
                <a:cs typeface="+mj-cs"/>
              </a:rPr>
              <a:t> and McKenna (2017)</a:t>
            </a:r>
          </a:p>
        </p:txBody>
      </p:sp>
      <p:sp>
        <p:nvSpPr>
          <p:cNvPr id="3" name="Content Placeholder 2">
            <a:extLst>
              <a:ext uri="{FF2B5EF4-FFF2-40B4-BE49-F238E27FC236}">
                <a16:creationId xmlns:a16="http://schemas.microsoft.com/office/drawing/2014/main" id="{8668BE8F-7165-D986-A05C-D5D28B59F0CB}"/>
              </a:ext>
            </a:extLst>
          </p:cNvPr>
          <p:cNvSpPr>
            <a:spLocks noGrp="1"/>
          </p:cNvSpPr>
          <p:nvPr>
            <p:ph idx="1"/>
          </p:nvPr>
        </p:nvSpPr>
        <p:spPr>
          <a:xfrm>
            <a:off x="6172200" y="1613919"/>
            <a:ext cx="5181600" cy="3891123"/>
          </a:xfrm>
        </p:spPr>
        <p:txBody>
          <a:bodyPr vert="horz" lIns="91440" tIns="45720" rIns="91440" bIns="45720" rtlCol="0">
            <a:normAutofit fontScale="92500" lnSpcReduction="10000"/>
          </a:bodyPr>
          <a:lstStyle/>
          <a:p>
            <a:pPr marL="0" indent="0" fontAlgn="base">
              <a:buNone/>
            </a:pPr>
            <a:r>
              <a:rPr lang="en-US" sz="2600" dirty="0">
                <a:effectLst/>
              </a:rPr>
              <a:t>Their study revealed that</a:t>
            </a:r>
            <a:r>
              <a:rPr lang="en-US" sz="2600" dirty="0"/>
              <a:t>:</a:t>
            </a:r>
          </a:p>
          <a:p>
            <a:pPr fontAlgn="base"/>
            <a:r>
              <a:rPr lang="en-US" sz="2600" dirty="0">
                <a:effectLst/>
              </a:rPr>
              <a:t>more than 80% of all themes were discoverable within two to three focus groups;</a:t>
            </a:r>
          </a:p>
          <a:p>
            <a:pPr fontAlgn="base"/>
            <a:r>
              <a:rPr lang="en-US" sz="2600" dirty="0">
                <a:effectLst/>
              </a:rPr>
              <a:t>90% of themes could be discovered within three to six focus groups. </a:t>
            </a:r>
          </a:p>
          <a:p>
            <a:pPr marL="0" indent="0" fontAlgn="base">
              <a:buNone/>
            </a:pPr>
            <a:endParaRPr lang="en-US" sz="2600" dirty="0">
              <a:effectLst/>
            </a:endParaRPr>
          </a:p>
          <a:p>
            <a:pPr marL="0" indent="0" fontAlgn="base">
              <a:buNone/>
            </a:pPr>
            <a:r>
              <a:rPr lang="en-US" sz="2600" dirty="0">
                <a:effectLst/>
              </a:rPr>
              <a:t>Also, they were able to identify the most prevalent themes within three focus groups.</a:t>
            </a:r>
          </a:p>
          <a:p>
            <a:pPr marL="0" indent="0">
              <a:buNone/>
            </a:pPr>
            <a:endParaRPr lang="en-US" sz="1700" dirty="0"/>
          </a:p>
        </p:txBody>
      </p:sp>
      <p:sp>
        <p:nvSpPr>
          <p:cNvPr id="5" name="TextBox 4">
            <a:extLst>
              <a:ext uri="{FF2B5EF4-FFF2-40B4-BE49-F238E27FC236}">
                <a16:creationId xmlns:a16="http://schemas.microsoft.com/office/drawing/2014/main" id="{72580362-1C07-8E34-18CE-FCB377E858F9}"/>
              </a:ext>
            </a:extLst>
          </p:cNvPr>
          <p:cNvSpPr txBox="1"/>
          <p:nvPr/>
        </p:nvSpPr>
        <p:spPr>
          <a:xfrm>
            <a:off x="6425415" y="6051706"/>
            <a:ext cx="5421270" cy="489667"/>
          </a:xfrm>
          <a:prstGeom prst="rect">
            <a:avLst/>
          </a:prstGeom>
          <a:ln>
            <a:solidFill>
              <a:schemeClr val="accent1"/>
            </a:solidFill>
          </a:ln>
        </p:spPr>
        <p:txBody>
          <a:bodyPr vert="horz" lIns="91440" tIns="45720" rIns="91440" bIns="45720" rtlCol="0">
            <a:normAutofit/>
          </a:bodyPr>
          <a:lstStyle/>
          <a:p>
            <a:pPr>
              <a:lnSpc>
                <a:spcPct val="90000"/>
              </a:lnSpc>
              <a:spcAft>
                <a:spcPts val="600"/>
              </a:spcAft>
            </a:pPr>
            <a:r>
              <a:rPr lang="en-US" sz="1200" dirty="0">
                <a:hlinkClick r:id="rId2"/>
              </a:rPr>
              <a:t>How Many Focus Groups Are Enough? Building an Evidence Base for Nonprobability Sample Sizes - Greg Guest, Emily </a:t>
            </a:r>
            <a:r>
              <a:rPr lang="en-US" sz="1200" dirty="0" err="1">
                <a:hlinkClick r:id="rId2"/>
              </a:rPr>
              <a:t>Namey</a:t>
            </a:r>
            <a:r>
              <a:rPr lang="en-US" sz="1200" dirty="0">
                <a:hlinkClick r:id="rId2"/>
              </a:rPr>
              <a:t>, Kevin McKenna, 2017 (sagepub.com)</a:t>
            </a:r>
            <a:endParaRPr lang="en-US" sz="1200" dirty="0"/>
          </a:p>
        </p:txBody>
      </p:sp>
    </p:spTree>
    <p:extLst>
      <p:ext uri="{BB962C8B-B14F-4D97-AF65-F5344CB8AC3E}">
        <p14:creationId xmlns:p14="http://schemas.microsoft.com/office/powerpoint/2010/main" val="3781574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B0D1C-81D5-B96C-0C50-9030423D3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6DEC2-4E71-E3F6-5E81-EAC7DFF0733A}"/>
              </a:ext>
            </a:extLst>
          </p:cNvPr>
          <p:cNvSpPr>
            <a:spLocks noGrp="1"/>
          </p:cNvSpPr>
          <p:nvPr>
            <p:ph type="title"/>
          </p:nvPr>
        </p:nvSpPr>
        <p:spPr>
          <a:xfrm>
            <a:off x="841248" y="548640"/>
            <a:ext cx="3600860" cy="5431536"/>
          </a:xfrm>
        </p:spPr>
        <p:txBody>
          <a:bodyPr>
            <a:normAutofit/>
          </a:bodyPr>
          <a:lstStyle/>
          <a:p>
            <a:r>
              <a:rPr lang="en-GB" dirty="0" err="1">
                <a:effectLst/>
                <a:latin typeface="+mn-lt"/>
                <a:ea typeface="DengXian" panose="02010600030101010101" pitchFamily="2" charset="-122"/>
                <a:cs typeface="Times New Roman" panose="02020603050405020304" pitchFamily="18" charset="0"/>
              </a:rPr>
              <a:t>Hennink</a:t>
            </a:r>
            <a:r>
              <a:rPr lang="en-GB" dirty="0">
                <a:effectLst/>
                <a:latin typeface="+mn-lt"/>
                <a:ea typeface="DengXian" panose="02010600030101010101" pitchFamily="2" charset="-122"/>
                <a:cs typeface="Times New Roman" panose="02020603050405020304" pitchFamily="18" charset="0"/>
              </a:rPr>
              <a:t> &amp; Kaiser (2022) </a:t>
            </a:r>
            <a:endParaRPr lang="en-GB" dirty="0">
              <a:latin typeface="+mn-lt"/>
            </a:endParaRPr>
          </a:p>
        </p:txBody>
      </p:sp>
      <p:sp>
        <p:nvSpPr>
          <p:cNvPr id="3" name="Content Placeholder 2">
            <a:extLst>
              <a:ext uri="{FF2B5EF4-FFF2-40B4-BE49-F238E27FC236}">
                <a16:creationId xmlns:a16="http://schemas.microsoft.com/office/drawing/2014/main" id="{8EC51EC2-5D42-FD78-13C5-F06229B7E864}"/>
              </a:ext>
            </a:extLst>
          </p:cNvPr>
          <p:cNvSpPr>
            <a:spLocks noGrp="1"/>
          </p:cNvSpPr>
          <p:nvPr>
            <p:ph idx="1"/>
          </p:nvPr>
        </p:nvSpPr>
        <p:spPr>
          <a:xfrm>
            <a:off x="5126418" y="552091"/>
            <a:ext cx="6679666" cy="6305909"/>
          </a:xfrm>
        </p:spPr>
        <p:txBody>
          <a:bodyPr anchor="ctr">
            <a:normAutofit lnSpcReduction="10000"/>
          </a:bodyPr>
          <a:lstStyle/>
          <a:p>
            <a:pPr marL="0" indent="0">
              <a:buNone/>
            </a:pP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found that you can achieve saturation with fewer participants than previously believed. </a:t>
            </a:r>
          </a:p>
          <a:p>
            <a:pPr marL="0" indent="0">
              <a:buNone/>
            </a:pPr>
            <a:endParaRPr lang="en-GB" sz="3000" kern="100" dirty="0">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Their review of </a:t>
            </a:r>
            <a:r>
              <a:rPr lang="en-GB" sz="3000" b="1" kern="100" dirty="0">
                <a:effectLst/>
                <a:latin typeface="Aptos" panose="020B0004020202020204" pitchFamily="34" charset="0"/>
                <a:ea typeface="DengXian" panose="02010600030101010101" pitchFamily="2" charset="-122"/>
                <a:cs typeface="Times New Roman" panose="02020603050405020304" pitchFamily="18" charset="0"/>
              </a:rPr>
              <a:t>23 peer-reviewed articles </a:t>
            </a: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suggests that:</a:t>
            </a:r>
          </a:p>
          <a:p>
            <a:pPr marL="0" indent="0">
              <a:buNone/>
            </a:pPr>
            <a:endParaRPr lang="en-GB" sz="3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3000" b="1" kern="100" dirty="0">
                <a:effectLst/>
                <a:latin typeface="Aptos" panose="020B0004020202020204" pitchFamily="34" charset="0"/>
                <a:ea typeface="DengXian" panose="02010600030101010101" pitchFamily="2" charset="-122"/>
                <a:cs typeface="Times New Roman" panose="02020603050405020304" pitchFamily="18" charset="0"/>
              </a:rPr>
              <a:t>4–8 focus group discussions</a:t>
            </a:r>
          </a:p>
          <a:p>
            <a:pPr marL="0" indent="0">
              <a:buNone/>
            </a:pPr>
            <a:endParaRPr lang="en-GB" sz="3000" b="1"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can be sufficient to reach saturation</a:t>
            </a:r>
          </a:p>
          <a:p>
            <a:pPr marL="0" indent="0">
              <a:buNone/>
            </a:pPr>
            <a:r>
              <a:rPr lang="en-GB" sz="3000" kern="100" dirty="0">
                <a:latin typeface="Aptos" panose="020B0004020202020204" pitchFamily="34" charset="0"/>
                <a:ea typeface="DengXian" panose="02010600030101010101" pitchFamily="2" charset="-122"/>
                <a:cs typeface="Times New Roman" panose="02020603050405020304" pitchFamily="18" charset="0"/>
              </a:rPr>
              <a:t>(</a:t>
            </a:r>
            <a:r>
              <a:rPr lang="en-GB" sz="3000" kern="100" dirty="0">
                <a:effectLst/>
                <a:latin typeface="Aptos" panose="020B0004020202020204" pitchFamily="34" charset="0"/>
                <a:ea typeface="DengXian" panose="02010600030101010101" pitchFamily="2" charset="-122"/>
                <a:cs typeface="Times New Roman" panose="02020603050405020304" pitchFamily="18" charset="0"/>
              </a:rPr>
              <a:t>especially for studies with homogenous populations and narrowly defined objectives) </a:t>
            </a:r>
          </a:p>
          <a:p>
            <a:endParaRPr lang="en-GB" sz="2200" dirty="0"/>
          </a:p>
        </p:txBody>
      </p:sp>
      <p:sp>
        <p:nvSpPr>
          <p:cNvPr id="4" name="TextBox 3">
            <a:extLst>
              <a:ext uri="{FF2B5EF4-FFF2-40B4-BE49-F238E27FC236}">
                <a16:creationId xmlns:a16="http://schemas.microsoft.com/office/drawing/2014/main" id="{ED741EB8-091E-C549-8EF3-6C57A2948A52}"/>
              </a:ext>
            </a:extLst>
          </p:cNvPr>
          <p:cNvSpPr txBox="1"/>
          <p:nvPr/>
        </p:nvSpPr>
        <p:spPr>
          <a:xfrm>
            <a:off x="148689" y="5893861"/>
            <a:ext cx="4594861" cy="830997"/>
          </a:xfrm>
          <a:prstGeom prst="rect">
            <a:avLst/>
          </a:prstGeom>
          <a:noFill/>
          <a:ln>
            <a:solidFill>
              <a:schemeClr val="accent1"/>
            </a:solidFill>
          </a:ln>
        </p:spPr>
        <p:txBody>
          <a:bodyPr wrap="square" rtlCol="0">
            <a:spAutoFit/>
          </a:bodyPr>
          <a:lstStyle/>
          <a:p>
            <a:r>
              <a:rPr lang="en-GB" sz="1600" b="0" i="0" dirty="0">
                <a:solidFill>
                  <a:srgbClr val="001D35"/>
                </a:solidFill>
                <a:effectLst/>
                <a:latin typeface="Google Sans"/>
              </a:rPr>
              <a:t>A homogeneous population = </a:t>
            </a:r>
            <a:r>
              <a:rPr lang="en-GB" sz="1600" dirty="0"/>
              <a:t>a group or thing where all members or parts are the same.</a:t>
            </a:r>
          </a:p>
          <a:p>
            <a:r>
              <a:rPr lang="en-GB" sz="1600" kern="100" dirty="0">
                <a:latin typeface="Aptos" panose="020B0004020202020204" pitchFamily="34" charset="0"/>
                <a:ea typeface="DengXian" panose="02010600030101010101" pitchFamily="2" charset="-122"/>
                <a:cs typeface="Times New Roman" panose="02020603050405020304" pitchFamily="18" charset="0"/>
              </a:rPr>
              <a:t>N</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arrowly defined objectives = very specific goals.</a:t>
            </a:r>
            <a:endParaRPr lang="en-GB" sz="1600" dirty="0"/>
          </a:p>
        </p:txBody>
      </p:sp>
      <p:sp>
        <p:nvSpPr>
          <p:cNvPr id="5" name="TextBox 4">
            <a:extLst>
              <a:ext uri="{FF2B5EF4-FFF2-40B4-BE49-F238E27FC236}">
                <a16:creationId xmlns:a16="http://schemas.microsoft.com/office/drawing/2014/main" id="{4ADA8D3E-98DE-D2BF-AD41-949659BF57C9}"/>
              </a:ext>
            </a:extLst>
          </p:cNvPr>
          <p:cNvSpPr txBox="1"/>
          <p:nvPr/>
        </p:nvSpPr>
        <p:spPr>
          <a:xfrm>
            <a:off x="147812" y="133141"/>
            <a:ext cx="3446527" cy="461665"/>
          </a:xfrm>
          <a:prstGeom prst="rect">
            <a:avLst/>
          </a:prstGeom>
          <a:noFill/>
          <a:ln>
            <a:solidFill>
              <a:schemeClr val="accent1"/>
            </a:solidFill>
          </a:ln>
        </p:spPr>
        <p:txBody>
          <a:bodyPr wrap="square" rtlCol="0">
            <a:spAutoFit/>
          </a:bodyPr>
          <a:lstStyle/>
          <a:p>
            <a:r>
              <a:rPr lang="en-GB" sz="1200" dirty="0">
                <a:hlinkClick r:id="rId2"/>
              </a:rPr>
              <a:t>Sample sizes for saturation in qualitative research: A systematic review of empirical tests - ScienceDirect</a:t>
            </a:r>
            <a:r>
              <a:rPr lang="en-GB" sz="1200" dirty="0"/>
              <a:t> </a:t>
            </a:r>
          </a:p>
        </p:txBody>
      </p:sp>
    </p:spTree>
    <p:extLst>
      <p:ext uri="{BB962C8B-B14F-4D97-AF65-F5344CB8AC3E}">
        <p14:creationId xmlns:p14="http://schemas.microsoft.com/office/powerpoint/2010/main" val="2741175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89F65-3A9C-DF67-FC1E-E1433432F1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FB9A51-E2DA-CC59-3F1A-DD43C5A69717}"/>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6DB56A6D-9481-29EA-27BC-CCF6F4607A7C}"/>
              </a:ext>
            </a:extLst>
          </p:cNvPr>
          <p:cNvSpPr>
            <a:spLocks noGrp="1"/>
          </p:cNvSpPr>
          <p:nvPr>
            <p:ph idx="1"/>
          </p:nvPr>
        </p:nvSpPr>
        <p:spPr/>
        <p:txBody>
          <a:bodyPr>
            <a:normAutofit/>
          </a:bodyPr>
          <a:lstStyle/>
          <a:p>
            <a:pPr marL="0" indent="0">
              <a:buNone/>
            </a:pPr>
            <a:r>
              <a:rPr lang="en-GB" sz="2400" dirty="0"/>
              <a:t>Krueger, R. (2002) Designing and Conducting Focus Group Interviews.</a:t>
            </a:r>
          </a:p>
          <a:p>
            <a:pPr marL="0" indent="0">
              <a:buNone/>
            </a:pPr>
            <a:r>
              <a:rPr lang="en-GB" sz="2400" dirty="0">
                <a:hlinkClick r:id="rId2"/>
              </a:rPr>
              <a:t>www.eiu.edu/ihec/Krueger-FocusGroupInterviews.pdf</a:t>
            </a:r>
            <a:r>
              <a:rPr lang="en-GB" sz="2400" dirty="0"/>
              <a:t> </a:t>
            </a:r>
          </a:p>
          <a:p>
            <a:pPr marL="0" indent="0">
              <a:buNone/>
            </a:pPr>
            <a:endParaRPr lang="en-GB" dirty="0"/>
          </a:p>
          <a:p>
            <a:pPr marL="0" indent="0">
              <a:buNone/>
            </a:pPr>
            <a:r>
              <a:rPr lang="en-GB" sz="2400" i="0" dirty="0">
                <a:effectLst/>
              </a:rPr>
              <a:t>Onwuegbuzie, A. J., Dickinson, W. B., Leech, N. L., &amp; Zoran, A. G. (2009). A Qualitative Framework for Collecting and </a:t>
            </a:r>
            <a:r>
              <a:rPr lang="en-GB" sz="2400" i="0" dirty="0" err="1">
                <a:effectLst/>
              </a:rPr>
              <a:t>Analyzing</a:t>
            </a:r>
            <a:r>
              <a:rPr lang="en-GB" sz="2400" i="0" dirty="0">
                <a:effectLst/>
              </a:rPr>
              <a:t> Data in Focus Group Research. International Journal of Qualitative Methods, 8(3), 1-21. </a:t>
            </a:r>
            <a:r>
              <a:rPr lang="en-GB" sz="2400" dirty="0">
                <a:hlinkClick r:id="rId3"/>
              </a:rPr>
              <a:t>https://doi.org/10.1177/160940690900800301</a:t>
            </a:r>
            <a:r>
              <a:rPr lang="en-GB" sz="2400" dirty="0"/>
              <a:t> </a:t>
            </a:r>
            <a:r>
              <a:rPr lang="en-GB" sz="2400" i="0" dirty="0">
                <a:effectLst/>
              </a:rPr>
              <a:t> </a:t>
            </a:r>
            <a:endParaRPr lang="en-GB" sz="2400" dirty="0"/>
          </a:p>
        </p:txBody>
      </p:sp>
    </p:spTree>
    <p:extLst>
      <p:ext uri="{BB962C8B-B14F-4D97-AF65-F5344CB8AC3E}">
        <p14:creationId xmlns:p14="http://schemas.microsoft.com/office/powerpoint/2010/main" val="2737197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A737E92-069B-45FA-19AB-FA23B2E60372}"/>
              </a:ext>
            </a:extLst>
          </p:cNvPr>
          <p:cNvPicPr>
            <a:picLocks noChangeAspect="1"/>
          </p:cNvPicPr>
          <p:nvPr/>
        </p:nvPicPr>
        <p:blipFill rotWithShape="1">
          <a:blip r:embed="rId2"/>
          <a:srcRect l="23298" b="909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29740" y="671393"/>
            <a:ext cx="4023360" cy="3204134"/>
          </a:xfrm>
        </p:spPr>
        <p:txBody>
          <a:bodyPr anchor="b">
            <a:normAutofit/>
          </a:bodyPr>
          <a:lstStyle/>
          <a:p>
            <a:pPr algn="l"/>
            <a:r>
              <a:rPr lang="en-US" sz="4800" dirty="0"/>
              <a:t>Writing Interview Questions</a:t>
            </a:r>
            <a:endParaRPr lang="en-GB" sz="4800" dirty="0"/>
          </a:p>
        </p:txBody>
      </p:sp>
      <p:sp>
        <p:nvSpPr>
          <p:cNvPr id="3" name="Subtitle 2"/>
          <p:cNvSpPr>
            <a:spLocks noGrp="1"/>
          </p:cNvSpPr>
          <p:nvPr>
            <p:ph type="subTitle" idx="1"/>
          </p:nvPr>
        </p:nvSpPr>
        <p:spPr>
          <a:xfrm>
            <a:off x="477980" y="4872922"/>
            <a:ext cx="4023359" cy="1208141"/>
          </a:xfrm>
        </p:spPr>
        <p:txBody>
          <a:bodyPr>
            <a:normAutofit/>
          </a:bodyPr>
          <a:lstStyle/>
          <a:p>
            <a:pPr algn="l"/>
            <a:endParaRPr lang="en-GB" sz="200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51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Magnifying glass on clear background">
            <a:extLst>
              <a:ext uri="{FF2B5EF4-FFF2-40B4-BE49-F238E27FC236}">
                <a16:creationId xmlns:a16="http://schemas.microsoft.com/office/drawing/2014/main" id="{1DC9D480-3751-4B46-B2B3-95923F85EC98}"/>
              </a:ext>
            </a:extLst>
          </p:cNvPr>
          <p:cNvPicPr>
            <a:picLocks noChangeAspect="1"/>
          </p:cNvPicPr>
          <p:nvPr/>
        </p:nvPicPr>
        <p:blipFill rotWithShape="1">
          <a:blip r:embed="rId3"/>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345057" y="552166"/>
            <a:ext cx="4711307" cy="1320800"/>
          </a:xfrm>
        </p:spPr>
        <p:txBody>
          <a:bodyPr>
            <a:normAutofit/>
          </a:bodyPr>
          <a:lstStyle/>
          <a:p>
            <a:r>
              <a:rPr lang="en-US" dirty="0"/>
              <a:t>Writing questions</a:t>
            </a:r>
          </a:p>
        </p:txBody>
      </p:sp>
      <p:sp>
        <p:nvSpPr>
          <p:cNvPr id="5" name="Content Placeholder 4"/>
          <p:cNvSpPr>
            <a:spLocks noGrp="1"/>
          </p:cNvSpPr>
          <p:nvPr>
            <p:ph idx="1"/>
          </p:nvPr>
        </p:nvSpPr>
        <p:spPr>
          <a:xfrm>
            <a:off x="345057" y="2160589"/>
            <a:ext cx="6550324" cy="3880773"/>
          </a:xfrm>
        </p:spPr>
        <p:txBody>
          <a:bodyPr>
            <a:normAutofit fontScale="92500" lnSpcReduction="20000"/>
          </a:bodyPr>
          <a:lstStyle/>
          <a:p>
            <a:pPr marL="0" indent="0">
              <a:buNone/>
            </a:pPr>
            <a:r>
              <a:rPr lang="en-US" sz="2400" b="1" dirty="0"/>
              <a:t>Use open-ended questions</a:t>
            </a:r>
            <a:r>
              <a:rPr lang="en-GB" sz="2400" b="1" dirty="0"/>
              <a:t> </a:t>
            </a:r>
          </a:p>
          <a:p>
            <a:pPr marL="0" indent="0">
              <a:buNone/>
            </a:pPr>
            <a:endParaRPr lang="en-GB" dirty="0"/>
          </a:p>
          <a:p>
            <a:r>
              <a:rPr lang="en-US" dirty="0"/>
              <a:t>What did you think of …?</a:t>
            </a:r>
          </a:p>
          <a:p>
            <a:r>
              <a:rPr lang="en-US" dirty="0"/>
              <a:t>How did you feel about …?</a:t>
            </a:r>
          </a:p>
          <a:p>
            <a:r>
              <a:rPr lang="en-US" dirty="0"/>
              <a:t>What did you like best about …?</a:t>
            </a:r>
          </a:p>
          <a:p>
            <a:pPr marL="0" indent="0">
              <a:buNone/>
            </a:pPr>
            <a:endParaRPr lang="en-US" dirty="0"/>
          </a:p>
          <a:p>
            <a:pPr marL="0" indent="0">
              <a:buNone/>
            </a:pPr>
            <a:endParaRPr lang="en-US" dirty="0"/>
          </a:p>
          <a:p>
            <a:pPr marL="0" indent="0">
              <a:buNone/>
            </a:pPr>
            <a:r>
              <a:rPr lang="en-US" b="1" dirty="0"/>
              <a:t>Be cautious of phrases such as </a:t>
            </a:r>
          </a:p>
          <a:p>
            <a:pPr marL="0" indent="0">
              <a:buNone/>
            </a:pPr>
            <a:r>
              <a:rPr lang="en-US" b="1" dirty="0"/>
              <a:t>‘how satisfied’ or ‘to what extent’. </a:t>
            </a:r>
            <a:endParaRPr lang="en-GB" b="1" dirty="0"/>
          </a:p>
          <a:p>
            <a:pPr marL="0" indent="0">
              <a:buNone/>
            </a:pPr>
            <a:endParaRPr lang="en-US" dirty="0"/>
          </a:p>
        </p:txBody>
      </p:sp>
    </p:spTree>
    <p:extLst>
      <p:ext uri="{BB962C8B-B14F-4D97-AF65-F5344CB8AC3E}">
        <p14:creationId xmlns:p14="http://schemas.microsoft.com/office/powerpoint/2010/main" val="19434115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18430" y="606623"/>
            <a:ext cx="4641299" cy="1446550"/>
          </a:xfrm>
        </p:spPr>
        <p:txBody>
          <a:bodyPr>
            <a:normAutofit/>
          </a:bodyPr>
          <a:lstStyle/>
          <a:p>
            <a:r>
              <a:rPr lang="en-US" dirty="0"/>
              <a:t>Writing questions</a:t>
            </a:r>
          </a:p>
        </p:txBody>
      </p:sp>
      <p:sp>
        <p:nvSpPr>
          <p:cNvPr id="3" name="Content Placeholder 2"/>
          <p:cNvSpPr>
            <a:spLocks noGrp="1"/>
          </p:cNvSpPr>
          <p:nvPr>
            <p:ph idx="1"/>
          </p:nvPr>
        </p:nvSpPr>
        <p:spPr>
          <a:xfrm>
            <a:off x="7493193" y="2691638"/>
            <a:ext cx="4133647" cy="3188586"/>
          </a:xfrm>
        </p:spPr>
        <p:txBody>
          <a:bodyPr>
            <a:normAutofit lnSpcReduction="10000"/>
          </a:bodyPr>
          <a:lstStyle/>
          <a:p>
            <a:pPr marL="0" indent="0">
              <a:buNone/>
            </a:pPr>
            <a:r>
              <a:rPr lang="en-US" b="1" dirty="0"/>
              <a:t>Avoid dichotomous questions</a:t>
            </a:r>
            <a:r>
              <a:rPr lang="en-GB" b="1" dirty="0"/>
              <a:t> </a:t>
            </a:r>
          </a:p>
          <a:p>
            <a:endParaRPr lang="en-GB" dirty="0"/>
          </a:p>
          <a:p>
            <a:pPr marL="0" indent="0">
              <a:buNone/>
            </a:pPr>
            <a:r>
              <a:rPr lang="en-US" dirty="0"/>
              <a:t>These questions can be answered with yes/no,  true/false and may not allow participants to extend their answers.</a:t>
            </a:r>
          </a:p>
        </p:txBody>
      </p:sp>
      <p:pic>
        <p:nvPicPr>
          <p:cNvPr id="7" name="Picture 6" descr="Text, background pattern&#10;&#10;Description automatically generated">
            <a:extLst>
              <a:ext uri="{FF2B5EF4-FFF2-40B4-BE49-F238E27FC236}">
                <a16:creationId xmlns:a16="http://schemas.microsoft.com/office/drawing/2014/main" id="{8E33E066-C4FB-47C3-A15B-5F1DD8510BA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7253" r="31091"/>
          <a:stretch/>
        </p:blipFill>
        <p:spPr>
          <a:xfrm>
            <a:off x="20" y="10"/>
            <a:ext cx="6967738" cy="6857990"/>
          </a:xfrm>
          <a:prstGeom prst="rect">
            <a:avLst/>
          </a:prstGeom>
        </p:spPr>
      </p:pic>
    </p:spTree>
    <p:extLst>
      <p:ext uri="{BB962C8B-B14F-4D97-AF65-F5344CB8AC3E}">
        <p14:creationId xmlns:p14="http://schemas.microsoft.com/office/powerpoint/2010/main" val="24539513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B85E03C1-3AB1-4277-96E0-161EF6A10327}"/>
              </a:ext>
            </a:extLst>
          </p:cNvPr>
          <p:cNvPicPr>
            <a:picLocks noChangeAspect="1"/>
          </p:cNvPicPr>
          <p:nvPr/>
        </p:nvPicPr>
        <p:blipFill rotWithShape="1">
          <a:blip r:embed="rId3"/>
          <a:srcRect l="2895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368730" y="596405"/>
            <a:ext cx="4306693" cy="1320800"/>
          </a:xfrm>
        </p:spPr>
        <p:txBody>
          <a:bodyPr>
            <a:normAutofit/>
          </a:bodyPr>
          <a:lstStyle/>
          <a:p>
            <a:r>
              <a:rPr lang="en-US" dirty="0"/>
              <a:t>Writing questions</a:t>
            </a:r>
          </a:p>
        </p:txBody>
      </p:sp>
      <p:sp>
        <p:nvSpPr>
          <p:cNvPr id="3" name="Content Placeholder 2"/>
          <p:cNvSpPr>
            <a:spLocks noGrp="1"/>
          </p:cNvSpPr>
          <p:nvPr>
            <p:ph idx="1"/>
          </p:nvPr>
        </p:nvSpPr>
        <p:spPr>
          <a:xfrm>
            <a:off x="368730" y="2812661"/>
            <a:ext cx="4958968" cy="3880773"/>
          </a:xfrm>
        </p:spPr>
        <p:txBody>
          <a:bodyPr>
            <a:normAutofit/>
          </a:bodyPr>
          <a:lstStyle/>
          <a:p>
            <a:pPr marL="0" indent="0">
              <a:buNone/>
            </a:pPr>
            <a:r>
              <a:rPr lang="en-US" sz="2800" b="1" dirty="0"/>
              <a:t>Use "think back" questions.</a:t>
            </a:r>
          </a:p>
          <a:p>
            <a:endParaRPr lang="en-US" sz="2400" dirty="0"/>
          </a:p>
          <a:p>
            <a:r>
              <a:rPr lang="en-US" sz="2400" dirty="0"/>
              <a:t>Take participants back to an experience and not forward to the future</a:t>
            </a:r>
          </a:p>
          <a:p>
            <a:pPr marL="0" indent="0">
              <a:buNone/>
            </a:pPr>
            <a:r>
              <a:rPr lang="en-US" sz="2400" dirty="0"/>
              <a:t>(particularly if they are children) </a:t>
            </a:r>
            <a:r>
              <a:rPr lang="en-GB" sz="2400" dirty="0"/>
              <a:t> </a:t>
            </a:r>
            <a:endParaRPr lang="en-US" sz="2400" dirty="0"/>
          </a:p>
        </p:txBody>
      </p:sp>
    </p:spTree>
    <p:extLst>
      <p:ext uri="{BB962C8B-B14F-4D97-AF65-F5344CB8AC3E}">
        <p14:creationId xmlns:p14="http://schemas.microsoft.com/office/powerpoint/2010/main" val="32816188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AFE4562B-8E73-45E2-B5BC-5258792DC7B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43"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US" sz="4000"/>
              <a:t>Writing questions</a:t>
            </a:r>
          </a:p>
        </p:txBody>
      </p:sp>
      <p:sp>
        <p:nvSpPr>
          <p:cNvPr id="3" name="Content Placeholder 2"/>
          <p:cNvSpPr>
            <a:spLocks noGrp="1"/>
          </p:cNvSpPr>
          <p:nvPr>
            <p:ph idx="1"/>
          </p:nvPr>
        </p:nvSpPr>
        <p:spPr>
          <a:xfrm>
            <a:off x="7531610" y="2434200"/>
            <a:ext cx="4177311" cy="4139127"/>
          </a:xfrm>
        </p:spPr>
        <p:txBody>
          <a:bodyPr>
            <a:normAutofit/>
          </a:bodyPr>
          <a:lstStyle/>
          <a:p>
            <a:pPr marL="0" indent="0">
              <a:buNone/>
            </a:pPr>
            <a:r>
              <a:rPr lang="en-US" sz="2000" b="1" dirty="0"/>
              <a:t>Use different types of questions: </a:t>
            </a:r>
            <a:endParaRPr lang="en-US" sz="2000" dirty="0"/>
          </a:p>
          <a:p>
            <a:pPr marL="0" indent="0">
              <a:buNone/>
            </a:pPr>
            <a:r>
              <a:rPr lang="en-US" sz="2000" dirty="0"/>
              <a:t>Don’t be afraid to use questions that get participants </a:t>
            </a:r>
            <a:r>
              <a:rPr lang="en-US" sz="2000" b="1" dirty="0"/>
              <a:t>involved. </a:t>
            </a:r>
          </a:p>
          <a:p>
            <a:pPr marL="0" indent="0">
              <a:buNone/>
            </a:pPr>
            <a:endParaRPr lang="en-US" sz="2000" b="1" dirty="0"/>
          </a:p>
          <a:p>
            <a:pPr marL="0" indent="0">
              <a:buNone/>
            </a:pPr>
            <a:r>
              <a:rPr lang="en-US" sz="2000" b="1" dirty="0"/>
              <a:t>For example;</a:t>
            </a:r>
          </a:p>
          <a:p>
            <a:r>
              <a:rPr lang="en-US" sz="2000" dirty="0"/>
              <a:t>Reflection</a:t>
            </a:r>
          </a:p>
          <a:p>
            <a:r>
              <a:rPr lang="en-US" sz="2000" dirty="0"/>
              <a:t>Examples</a:t>
            </a:r>
          </a:p>
          <a:p>
            <a:r>
              <a:rPr lang="en-US" sz="2000" dirty="0"/>
              <a:t>Choices</a:t>
            </a:r>
          </a:p>
          <a:p>
            <a:r>
              <a:rPr lang="en-US" sz="2000" dirty="0"/>
              <a:t>Ranking</a:t>
            </a:r>
          </a:p>
          <a:p>
            <a:r>
              <a:rPr lang="en-US" sz="2000" dirty="0"/>
              <a:t>Drawings, etc. </a:t>
            </a:r>
          </a:p>
          <a:p>
            <a:pPr lvl="0">
              <a:buNone/>
            </a:pPr>
            <a:endParaRPr lang="en-GB" sz="1900" dirty="0"/>
          </a:p>
          <a:p>
            <a:endParaRPr lang="en-US" sz="1900" dirty="0"/>
          </a:p>
        </p:txBody>
      </p:sp>
    </p:spTree>
    <p:extLst>
      <p:ext uri="{BB962C8B-B14F-4D97-AF65-F5344CB8AC3E}">
        <p14:creationId xmlns:p14="http://schemas.microsoft.com/office/powerpoint/2010/main" val="30012700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F4623529-340C-4913-83ED-45F650CB7AD9}"/>
              </a:ext>
            </a:extLst>
          </p:cNvPr>
          <p:cNvPicPr>
            <a:picLocks noChangeAspect="1"/>
          </p:cNvPicPr>
          <p:nvPr/>
        </p:nvPicPr>
        <p:blipFill rotWithShape="1">
          <a:blip r:embed="rId3"/>
          <a:srcRect l="1336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357140" y="511023"/>
            <a:ext cx="4232907" cy="1320800"/>
          </a:xfrm>
        </p:spPr>
        <p:txBody>
          <a:bodyPr>
            <a:normAutofit/>
          </a:bodyPr>
          <a:lstStyle/>
          <a:p>
            <a:r>
              <a:rPr lang="en-US" dirty="0"/>
              <a:t>Writing questions</a:t>
            </a:r>
          </a:p>
        </p:txBody>
      </p:sp>
      <p:sp>
        <p:nvSpPr>
          <p:cNvPr id="3" name="Content Placeholder 2"/>
          <p:cNvSpPr>
            <a:spLocks noGrp="1"/>
          </p:cNvSpPr>
          <p:nvPr>
            <p:ph idx="1"/>
          </p:nvPr>
        </p:nvSpPr>
        <p:spPr>
          <a:xfrm>
            <a:off x="677333" y="2160589"/>
            <a:ext cx="4763558" cy="3880773"/>
          </a:xfrm>
        </p:spPr>
        <p:txBody>
          <a:bodyPr>
            <a:normAutofit/>
          </a:bodyPr>
          <a:lstStyle/>
          <a:p>
            <a:pPr marL="0" indent="0">
              <a:buNone/>
            </a:pPr>
            <a:r>
              <a:rPr lang="en-US" sz="2800" dirty="0"/>
              <a:t>Avoid leading questions:</a:t>
            </a:r>
          </a:p>
          <a:p>
            <a:endParaRPr lang="en-US" sz="2800" dirty="0"/>
          </a:p>
          <a:p>
            <a:r>
              <a:rPr lang="en-US" sz="2800" dirty="0"/>
              <a:t>Don’t you think…?</a:t>
            </a:r>
          </a:p>
          <a:p>
            <a:r>
              <a:rPr lang="en-US" sz="2800" dirty="0"/>
              <a:t>Wouldn’t you say that…?</a:t>
            </a:r>
          </a:p>
          <a:p>
            <a:r>
              <a:rPr lang="en-US" sz="2800" dirty="0"/>
              <a:t>That must have been…?</a:t>
            </a:r>
          </a:p>
          <a:p>
            <a:r>
              <a:rPr lang="en-US" sz="2800" dirty="0"/>
              <a:t>Don’t you agree that…?</a:t>
            </a:r>
          </a:p>
        </p:txBody>
      </p:sp>
    </p:spTree>
    <p:extLst>
      <p:ext uri="{BB962C8B-B14F-4D97-AF65-F5344CB8AC3E}">
        <p14:creationId xmlns:p14="http://schemas.microsoft.com/office/powerpoint/2010/main" val="1366901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610" y="416842"/>
            <a:ext cx="4451661" cy="1446550"/>
          </a:xfrm>
        </p:spPr>
        <p:txBody>
          <a:bodyPr>
            <a:normAutofit/>
          </a:bodyPr>
          <a:lstStyle/>
          <a:p>
            <a:r>
              <a:rPr lang="en-US" dirty="0"/>
              <a:t>Writing Questions</a:t>
            </a:r>
          </a:p>
        </p:txBody>
      </p:sp>
      <p:sp>
        <p:nvSpPr>
          <p:cNvPr id="3" name="Content Placeholder 2"/>
          <p:cNvSpPr>
            <a:spLocks noGrp="1"/>
          </p:cNvSpPr>
          <p:nvPr>
            <p:ph idx="1"/>
          </p:nvPr>
        </p:nvSpPr>
        <p:spPr>
          <a:xfrm>
            <a:off x="414131" y="2191196"/>
            <a:ext cx="4451660" cy="3188586"/>
          </a:xfrm>
        </p:spPr>
        <p:txBody>
          <a:bodyPr>
            <a:noAutofit/>
          </a:bodyPr>
          <a:lstStyle/>
          <a:p>
            <a:pPr>
              <a:lnSpc>
                <a:spcPct val="90000"/>
              </a:lnSpc>
            </a:pPr>
            <a:r>
              <a:rPr lang="en-US" sz="2600" dirty="0"/>
              <a:t>Be clear.</a:t>
            </a:r>
          </a:p>
          <a:p>
            <a:pPr>
              <a:lnSpc>
                <a:spcPct val="90000"/>
              </a:lnSpc>
            </a:pPr>
            <a:r>
              <a:rPr lang="en-US" sz="2600" dirty="0"/>
              <a:t>Use clear, concise, and uncomplicated language while trying to avoid acronyms, technical terms or jargon that may confuse your participants.</a:t>
            </a:r>
            <a:r>
              <a:rPr lang="en-GB" sz="2600" dirty="0"/>
              <a:t>  </a:t>
            </a:r>
          </a:p>
          <a:p>
            <a:pPr>
              <a:lnSpc>
                <a:spcPct val="90000"/>
              </a:lnSpc>
            </a:pPr>
            <a:r>
              <a:rPr lang="en-GB" sz="2600" dirty="0"/>
              <a:t>Consider the age of the participants.</a:t>
            </a:r>
            <a:endParaRPr lang="en-US" sz="2600" dirty="0"/>
          </a:p>
        </p:txBody>
      </p:sp>
      <p:pic>
        <p:nvPicPr>
          <p:cNvPr id="5" name="Picture 4" descr="Question mark on green pastel background">
            <a:extLst>
              <a:ext uri="{FF2B5EF4-FFF2-40B4-BE49-F238E27FC236}">
                <a16:creationId xmlns:a16="http://schemas.microsoft.com/office/drawing/2014/main" id="{AA9B157F-C82A-7E94-7CBA-2C5117DD81C6}"/>
              </a:ext>
            </a:extLst>
          </p:cNvPr>
          <p:cNvPicPr>
            <a:picLocks noChangeAspect="1"/>
          </p:cNvPicPr>
          <p:nvPr/>
        </p:nvPicPr>
        <p:blipFill rotWithShape="1">
          <a:blip r:embed="rId2"/>
          <a:srcRect l="23800"/>
          <a:stretch/>
        </p:blipFill>
        <p:spPr>
          <a:xfrm>
            <a:off x="5224242" y="10"/>
            <a:ext cx="6967758" cy="6857990"/>
          </a:xfrm>
          <a:prstGeom prst="rect">
            <a:avLst/>
          </a:prstGeom>
        </p:spPr>
      </p:pic>
    </p:spTree>
    <p:extLst>
      <p:ext uri="{BB962C8B-B14F-4D97-AF65-F5344CB8AC3E}">
        <p14:creationId xmlns:p14="http://schemas.microsoft.com/office/powerpoint/2010/main" val="25792743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149" y="1204721"/>
            <a:ext cx="4451661" cy="1446550"/>
          </a:xfrm>
        </p:spPr>
        <p:txBody>
          <a:bodyPr>
            <a:normAutofit/>
          </a:bodyPr>
          <a:lstStyle/>
          <a:p>
            <a:r>
              <a:rPr lang="en-US" dirty="0"/>
              <a:t>Writing questions</a:t>
            </a:r>
          </a:p>
        </p:txBody>
      </p:sp>
      <p:sp>
        <p:nvSpPr>
          <p:cNvPr id="3" name="Content Placeholder 2"/>
          <p:cNvSpPr>
            <a:spLocks noGrp="1"/>
          </p:cNvSpPr>
          <p:nvPr>
            <p:ph idx="1"/>
          </p:nvPr>
        </p:nvSpPr>
        <p:spPr>
          <a:xfrm>
            <a:off x="565150" y="2691638"/>
            <a:ext cx="4114799" cy="3188586"/>
          </a:xfrm>
        </p:spPr>
        <p:txBody>
          <a:bodyPr>
            <a:normAutofit/>
          </a:bodyPr>
          <a:lstStyle/>
          <a:p>
            <a:pPr marL="0" indent="0">
              <a:buNone/>
            </a:pPr>
            <a:r>
              <a:rPr lang="en-US" dirty="0"/>
              <a:t>Focus the questions:</a:t>
            </a:r>
            <a:r>
              <a:rPr lang="en-GB" dirty="0"/>
              <a:t> </a:t>
            </a:r>
          </a:p>
          <a:p>
            <a:endParaRPr lang="en-GB" dirty="0"/>
          </a:p>
          <a:p>
            <a:pPr>
              <a:buNone/>
            </a:pPr>
            <a:r>
              <a:rPr lang="en-US" dirty="0"/>
              <a:t>	in a sequence that goes from general to specific. </a:t>
            </a:r>
          </a:p>
        </p:txBody>
      </p:sp>
      <p:pic>
        <p:nvPicPr>
          <p:cNvPr id="5" name="Picture 4" descr="Question marks in a line and one question mark is lit">
            <a:extLst>
              <a:ext uri="{FF2B5EF4-FFF2-40B4-BE49-F238E27FC236}">
                <a16:creationId xmlns:a16="http://schemas.microsoft.com/office/drawing/2014/main" id="{729835F1-FA97-F9CE-474B-ABB47D853C31}"/>
              </a:ext>
            </a:extLst>
          </p:cNvPr>
          <p:cNvPicPr>
            <a:picLocks noChangeAspect="1"/>
          </p:cNvPicPr>
          <p:nvPr/>
        </p:nvPicPr>
        <p:blipFill rotWithShape="1">
          <a:blip r:embed="rId2"/>
          <a:srcRect r="32181" b="-1"/>
          <a:stretch/>
        </p:blipFill>
        <p:spPr>
          <a:xfrm>
            <a:off x="5224242" y="10"/>
            <a:ext cx="6967758" cy="6857990"/>
          </a:xfrm>
          <a:prstGeom prst="rect">
            <a:avLst/>
          </a:prstGeom>
        </p:spPr>
      </p:pic>
    </p:spTree>
    <p:extLst>
      <p:ext uri="{BB962C8B-B14F-4D97-AF65-F5344CB8AC3E}">
        <p14:creationId xmlns:p14="http://schemas.microsoft.com/office/powerpoint/2010/main" val="39079238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148" y="619432"/>
            <a:ext cx="8267299" cy="1446550"/>
          </a:xfrm>
        </p:spPr>
        <p:txBody>
          <a:bodyPr>
            <a:normAutofit/>
          </a:bodyPr>
          <a:lstStyle/>
          <a:p>
            <a:r>
              <a:rPr lang="en-US" dirty="0"/>
              <a:t>Collecting data</a:t>
            </a:r>
          </a:p>
        </p:txBody>
      </p:sp>
      <p:sp>
        <p:nvSpPr>
          <p:cNvPr id="3" name="Content Placeholder 2"/>
          <p:cNvSpPr>
            <a:spLocks noGrp="1"/>
          </p:cNvSpPr>
          <p:nvPr>
            <p:ph idx="1"/>
          </p:nvPr>
        </p:nvSpPr>
        <p:spPr>
          <a:xfrm>
            <a:off x="565148" y="2367116"/>
            <a:ext cx="10547761" cy="3871452"/>
          </a:xfrm>
        </p:spPr>
        <p:txBody>
          <a:bodyPr>
            <a:normAutofit/>
          </a:bodyPr>
          <a:lstStyle/>
          <a:p>
            <a:pPr marL="0" indent="0">
              <a:lnSpc>
                <a:spcPct val="90000"/>
              </a:lnSpc>
              <a:buNone/>
            </a:pPr>
            <a:r>
              <a:rPr lang="en-US" sz="2000" dirty="0"/>
              <a:t>Whilst in the interview: </a:t>
            </a:r>
          </a:p>
          <a:p>
            <a:pPr marL="0" lvl="0" indent="0">
              <a:lnSpc>
                <a:spcPct val="90000"/>
              </a:lnSpc>
              <a:buNone/>
            </a:pPr>
            <a:r>
              <a:rPr lang="en-US" sz="2000" dirty="0"/>
              <a:t>* Listen for inconsistent comments and probe for understanding; </a:t>
            </a:r>
            <a:endParaRPr lang="en-GB" sz="2000" dirty="0"/>
          </a:p>
          <a:p>
            <a:pPr marL="0" lvl="0" indent="0">
              <a:lnSpc>
                <a:spcPct val="90000"/>
              </a:lnSpc>
              <a:buNone/>
            </a:pPr>
            <a:r>
              <a:rPr lang="en-US" sz="2000" dirty="0"/>
              <a:t>* Listen for vague or cryptic comments and probe for understanding; </a:t>
            </a:r>
            <a:endParaRPr lang="en-GB" sz="2000" dirty="0"/>
          </a:p>
          <a:p>
            <a:pPr marL="0" lvl="0" indent="0">
              <a:lnSpc>
                <a:spcPct val="90000"/>
              </a:lnSpc>
              <a:buNone/>
            </a:pPr>
            <a:r>
              <a:rPr lang="en-US" sz="2000" dirty="0"/>
              <a:t>* Consider asking each participant a final preference question (so that all pupils can contribute); </a:t>
            </a:r>
            <a:endParaRPr lang="en-GB" sz="2000" dirty="0"/>
          </a:p>
          <a:p>
            <a:pPr marL="0" lvl="0" indent="0">
              <a:lnSpc>
                <a:spcPct val="90000"/>
              </a:lnSpc>
              <a:buNone/>
            </a:pPr>
            <a:r>
              <a:rPr lang="en-US" sz="2000" dirty="0"/>
              <a:t>* Offer a summary of key points and seek confirmation. </a:t>
            </a:r>
          </a:p>
          <a:p>
            <a:pPr lvl="0">
              <a:lnSpc>
                <a:spcPct val="90000"/>
              </a:lnSpc>
            </a:pPr>
            <a:endParaRPr lang="en-US" sz="2000" dirty="0"/>
          </a:p>
          <a:p>
            <a:pPr marL="0" lvl="0" indent="0">
              <a:lnSpc>
                <a:spcPct val="90000"/>
              </a:lnSpc>
              <a:buNone/>
            </a:pPr>
            <a:r>
              <a:rPr lang="en-US" sz="2000" dirty="0"/>
              <a:t>If possible, audio record the interview. </a:t>
            </a:r>
          </a:p>
          <a:p>
            <a:pPr marL="0" lvl="0" indent="0">
              <a:lnSpc>
                <a:spcPct val="90000"/>
              </a:lnSpc>
              <a:buNone/>
            </a:pPr>
            <a:r>
              <a:rPr lang="en-US" sz="2000" dirty="0"/>
              <a:t>(You would permission from the interviewee to do this.)</a:t>
            </a:r>
            <a:endParaRPr lang="en-GB" sz="2000" dirty="0"/>
          </a:p>
          <a:p>
            <a:pPr>
              <a:lnSpc>
                <a:spcPct val="90000"/>
              </a:lnSpc>
              <a:buNone/>
            </a:pPr>
            <a:endParaRPr lang="en-US" sz="2000" dirty="0"/>
          </a:p>
        </p:txBody>
      </p:sp>
    </p:spTree>
    <p:extLst>
      <p:ext uri="{BB962C8B-B14F-4D97-AF65-F5344CB8AC3E}">
        <p14:creationId xmlns:p14="http://schemas.microsoft.com/office/powerpoint/2010/main" val="19585043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406" y="622925"/>
            <a:ext cx="9050799" cy="1446550"/>
          </a:xfrm>
        </p:spPr>
        <p:txBody>
          <a:bodyPr>
            <a:normAutofit/>
          </a:bodyPr>
          <a:lstStyle/>
          <a:p>
            <a:r>
              <a:rPr lang="en-GB" dirty="0"/>
              <a:t>If you select interviewing as a research method, you should:</a:t>
            </a:r>
          </a:p>
        </p:txBody>
      </p:sp>
      <p:graphicFrame>
        <p:nvGraphicFramePr>
          <p:cNvPr id="5" name="Content Placeholder 2">
            <a:extLst>
              <a:ext uri="{FF2B5EF4-FFF2-40B4-BE49-F238E27FC236}">
                <a16:creationId xmlns:a16="http://schemas.microsoft.com/office/drawing/2014/main" id="{518851B1-626C-4B57-5ADB-C6BA87FAA817}"/>
              </a:ext>
            </a:extLst>
          </p:cNvPr>
          <p:cNvGraphicFramePr>
            <a:graphicFrameLocks noGrp="1"/>
          </p:cNvGraphicFramePr>
          <p:nvPr>
            <p:ph idx="1"/>
            <p:extLst>
              <p:ext uri="{D42A27DB-BD31-4B8C-83A1-F6EECF244321}">
                <p14:modId xmlns:p14="http://schemas.microsoft.com/office/powerpoint/2010/main" val="3857039615"/>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81377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6D54F7E-825A-4BBA-815F-35CCA8B97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lose up of a control panel of an aeroplane flying at night">
            <a:extLst>
              <a:ext uri="{FF2B5EF4-FFF2-40B4-BE49-F238E27FC236}">
                <a16:creationId xmlns:a16="http://schemas.microsoft.com/office/drawing/2014/main" id="{D78172CC-81F2-1909-ABD1-9368DF4A593B}"/>
              </a:ext>
            </a:extLst>
          </p:cNvPr>
          <p:cNvPicPr>
            <a:picLocks noChangeAspect="1"/>
          </p:cNvPicPr>
          <p:nvPr/>
        </p:nvPicPr>
        <p:blipFill rotWithShape="1">
          <a:blip r:embed="rId2"/>
          <a:srcRect t="10895" b="4836"/>
          <a:stretch/>
        </p:blipFill>
        <p:spPr>
          <a:xfrm>
            <a:off x="20" y="10"/>
            <a:ext cx="12191980" cy="6857990"/>
          </a:xfrm>
          <a:custGeom>
            <a:avLst/>
            <a:gdLst/>
            <a:ahLst/>
            <a:cxnLst/>
            <a:rect l="l" t="t" r="r" b="b"/>
            <a:pathLst>
              <a:path w="12191999" h="6842601">
                <a:moveTo>
                  <a:pt x="0" y="0"/>
                </a:moveTo>
                <a:lnTo>
                  <a:pt x="12191999" y="0"/>
                </a:lnTo>
                <a:lnTo>
                  <a:pt x="12191999" y="6842601"/>
                </a:lnTo>
                <a:lnTo>
                  <a:pt x="10316981" y="6842601"/>
                </a:lnTo>
                <a:cubicBezTo>
                  <a:pt x="10312796" y="6835189"/>
                  <a:pt x="10163183" y="6730124"/>
                  <a:pt x="10158998" y="6722712"/>
                </a:cubicBezTo>
                <a:cubicBezTo>
                  <a:pt x="10120278" y="6678190"/>
                  <a:pt x="10156462" y="6716223"/>
                  <a:pt x="10090349" y="6671420"/>
                </a:cubicBezTo>
                <a:cubicBezTo>
                  <a:pt x="10043032" y="6655694"/>
                  <a:pt x="9995855" y="6551879"/>
                  <a:pt x="9955425" y="6498018"/>
                </a:cubicBezTo>
                <a:cubicBezTo>
                  <a:pt x="9939618" y="6480021"/>
                  <a:pt x="9915110" y="6461677"/>
                  <a:pt x="9891265" y="6454528"/>
                </a:cubicBezTo>
                <a:cubicBezTo>
                  <a:pt x="9868239" y="6464957"/>
                  <a:pt x="9865423" y="6431640"/>
                  <a:pt x="9848227" y="6426063"/>
                </a:cubicBezTo>
                <a:cubicBezTo>
                  <a:pt x="9838059" y="6433162"/>
                  <a:pt x="9815047" y="6410348"/>
                  <a:pt x="9812354" y="6399604"/>
                </a:cubicBezTo>
                <a:cubicBezTo>
                  <a:pt x="9825285" y="6377997"/>
                  <a:pt x="9725923" y="6372757"/>
                  <a:pt x="9725915" y="6356381"/>
                </a:cubicBezTo>
                <a:cubicBezTo>
                  <a:pt x="9696279" y="6348066"/>
                  <a:pt x="9591199" y="6354143"/>
                  <a:pt x="9575033" y="6325258"/>
                </a:cubicBezTo>
                <a:cubicBezTo>
                  <a:pt x="9516434" y="6303128"/>
                  <a:pt x="9441613" y="6276805"/>
                  <a:pt x="9415626" y="6271777"/>
                </a:cubicBezTo>
                <a:cubicBezTo>
                  <a:pt x="9378293" y="6313495"/>
                  <a:pt x="9281935" y="6171365"/>
                  <a:pt x="9171493" y="6150430"/>
                </a:cubicBezTo>
                <a:cubicBezTo>
                  <a:pt x="9155426" y="6152396"/>
                  <a:pt x="9147439" y="6151015"/>
                  <a:pt x="9146018" y="6139864"/>
                </a:cubicBezTo>
                <a:cubicBezTo>
                  <a:pt x="9112029" y="6132441"/>
                  <a:pt x="9087339" y="6101138"/>
                  <a:pt x="9059635" y="6109957"/>
                </a:cubicBezTo>
                <a:cubicBezTo>
                  <a:pt x="9024424" y="6092144"/>
                  <a:pt x="9043048" y="6078417"/>
                  <a:pt x="9010911" y="6064789"/>
                </a:cubicBezTo>
                <a:lnTo>
                  <a:pt x="8866811" y="6028191"/>
                </a:lnTo>
                <a:cubicBezTo>
                  <a:pt x="8846465" y="6021172"/>
                  <a:pt x="8825221" y="6000527"/>
                  <a:pt x="8804584" y="5994237"/>
                </a:cubicBezTo>
                <a:lnTo>
                  <a:pt x="8783071" y="5990448"/>
                </a:lnTo>
                <a:lnTo>
                  <a:pt x="8770456" y="5978060"/>
                </a:lnTo>
                <a:cubicBezTo>
                  <a:pt x="8764772" y="5975259"/>
                  <a:pt x="8757695" y="5974720"/>
                  <a:pt x="8748297" y="5978070"/>
                </a:cubicBezTo>
                <a:cubicBezTo>
                  <a:pt x="8730344" y="5973495"/>
                  <a:pt x="8679808" y="5955894"/>
                  <a:pt x="8662742" y="5950603"/>
                </a:cubicBezTo>
                <a:lnTo>
                  <a:pt x="8645902" y="5946326"/>
                </a:lnTo>
                <a:lnTo>
                  <a:pt x="8638176" y="5938358"/>
                </a:lnTo>
                <a:cubicBezTo>
                  <a:pt x="8625897" y="5932642"/>
                  <a:pt x="8594811" y="5922073"/>
                  <a:pt x="8572224" y="5912032"/>
                </a:cubicBezTo>
                <a:cubicBezTo>
                  <a:pt x="8553809" y="5897782"/>
                  <a:pt x="8529845" y="5886100"/>
                  <a:pt x="8502655" y="5878114"/>
                </a:cubicBezTo>
                <a:cubicBezTo>
                  <a:pt x="8496990" y="5883034"/>
                  <a:pt x="8489611" y="5872566"/>
                  <a:pt x="8485159" y="5869819"/>
                </a:cubicBezTo>
                <a:cubicBezTo>
                  <a:pt x="8483457" y="5873482"/>
                  <a:pt x="8471232" y="5872664"/>
                  <a:pt x="8468539" y="5868711"/>
                </a:cubicBezTo>
                <a:cubicBezTo>
                  <a:pt x="8389167" y="5836352"/>
                  <a:pt x="8421742" y="5881497"/>
                  <a:pt x="8379810" y="5849376"/>
                </a:cubicBezTo>
                <a:cubicBezTo>
                  <a:pt x="8371729" y="5846373"/>
                  <a:pt x="8364483" y="5846766"/>
                  <a:pt x="8357758" y="5848601"/>
                </a:cubicBezTo>
                <a:lnTo>
                  <a:pt x="8315264" y="5836192"/>
                </a:lnTo>
                <a:cubicBezTo>
                  <a:pt x="8299077" y="5829531"/>
                  <a:pt x="8281671" y="5824011"/>
                  <a:pt x="8263455" y="5819793"/>
                </a:cubicBezTo>
                <a:cubicBezTo>
                  <a:pt x="8257386" y="5826849"/>
                  <a:pt x="8245582" y="5813448"/>
                  <a:pt x="8239287" y="5810141"/>
                </a:cubicBezTo>
                <a:cubicBezTo>
                  <a:pt x="8237965" y="5815186"/>
                  <a:pt x="8222226" y="5815108"/>
                  <a:pt x="8217888" y="5810039"/>
                </a:cubicBezTo>
                <a:cubicBezTo>
                  <a:pt x="8109447" y="5773303"/>
                  <a:pt x="8161302" y="5831037"/>
                  <a:pt x="8100547" y="5791517"/>
                </a:cubicBezTo>
                <a:cubicBezTo>
                  <a:pt x="8089574" y="5788167"/>
                  <a:pt x="8080448" y="5789295"/>
                  <a:pt x="8072316" y="5792309"/>
                </a:cubicBezTo>
                <a:lnTo>
                  <a:pt x="8056967" y="5800648"/>
                </a:lnTo>
                <a:lnTo>
                  <a:pt x="8047885" y="5795270"/>
                </a:lnTo>
                <a:cubicBezTo>
                  <a:pt x="8010204" y="5788738"/>
                  <a:pt x="7996426" y="5797608"/>
                  <a:pt x="7977128" y="5783189"/>
                </a:cubicBezTo>
                <a:cubicBezTo>
                  <a:pt x="7943466" y="5775577"/>
                  <a:pt x="7904823" y="5770953"/>
                  <a:pt x="7874392" y="5763715"/>
                </a:cubicBezTo>
                <a:cubicBezTo>
                  <a:pt x="7860337" y="5743777"/>
                  <a:pt x="7817541" y="5748989"/>
                  <a:pt x="7794543" y="5739759"/>
                </a:cubicBezTo>
                <a:cubicBezTo>
                  <a:pt x="7784688" y="5731467"/>
                  <a:pt x="7776709" y="5729004"/>
                  <a:pt x="7763762" y="5734031"/>
                </a:cubicBezTo>
                <a:cubicBezTo>
                  <a:pt x="7718781" y="5694154"/>
                  <a:pt x="7732231" y="5727368"/>
                  <a:pt x="7685889" y="5707234"/>
                </a:cubicBezTo>
                <a:cubicBezTo>
                  <a:pt x="7646521" y="5687607"/>
                  <a:pt x="7600389" y="5671470"/>
                  <a:pt x="7566744" y="5634586"/>
                </a:cubicBezTo>
                <a:cubicBezTo>
                  <a:pt x="7561306" y="5624813"/>
                  <a:pt x="7543589" y="5618525"/>
                  <a:pt x="7527170" y="5620542"/>
                </a:cubicBezTo>
                <a:cubicBezTo>
                  <a:pt x="7524343" y="5620889"/>
                  <a:pt x="7521664" y="5621475"/>
                  <a:pt x="7519214" y="5622280"/>
                </a:cubicBezTo>
                <a:cubicBezTo>
                  <a:pt x="7500062" y="5596964"/>
                  <a:pt x="7480476" y="5604337"/>
                  <a:pt x="7473157" y="5588143"/>
                </a:cubicBezTo>
                <a:cubicBezTo>
                  <a:pt x="7433415" y="5574859"/>
                  <a:pt x="7395118" y="5582388"/>
                  <a:pt x="7388000" y="5568063"/>
                </a:cubicBezTo>
                <a:cubicBezTo>
                  <a:pt x="7366403" y="5564920"/>
                  <a:pt x="7332262" y="5573848"/>
                  <a:pt x="7320876" y="5557698"/>
                </a:cubicBezTo>
                <a:cubicBezTo>
                  <a:pt x="7314891" y="5568111"/>
                  <a:pt x="7299319" y="5544964"/>
                  <a:pt x="7284480" y="5549820"/>
                </a:cubicBezTo>
                <a:cubicBezTo>
                  <a:pt x="7273570" y="5554430"/>
                  <a:pt x="7266301" y="5548483"/>
                  <a:pt x="7256619" y="5546379"/>
                </a:cubicBezTo>
                <a:cubicBezTo>
                  <a:pt x="7242503" y="5549088"/>
                  <a:pt x="7202543" y="5533379"/>
                  <a:pt x="7193112" y="5525289"/>
                </a:cubicBezTo>
                <a:cubicBezTo>
                  <a:pt x="7172259" y="5499151"/>
                  <a:pt x="7108617" y="5505485"/>
                  <a:pt x="7090943" y="5485177"/>
                </a:cubicBezTo>
                <a:cubicBezTo>
                  <a:pt x="7083637" y="5481419"/>
                  <a:pt x="7076140" y="5479148"/>
                  <a:pt x="7068566" y="5477809"/>
                </a:cubicBezTo>
                <a:lnTo>
                  <a:pt x="7023035" y="5476595"/>
                </a:lnTo>
                <a:lnTo>
                  <a:pt x="7001197" y="5476163"/>
                </a:lnTo>
                <a:cubicBezTo>
                  <a:pt x="7016126" y="5454256"/>
                  <a:pt x="6943549" y="5466815"/>
                  <a:pt x="6967472" y="5451057"/>
                </a:cubicBezTo>
                <a:cubicBezTo>
                  <a:pt x="6931240" y="5443544"/>
                  <a:pt x="6920843" y="5429649"/>
                  <a:pt x="6883334" y="5418880"/>
                </a:cubicBezTo>
                <a:lnTo>
                  <a:pt x="6742417" y="5386446"/>
                </a:lnTo>
                <a:cubicBezTo>
                  <a:pt x="6690532" y="5366095"/>
                  <a:pt x="6665174" y="5364632"/>
                  <a:pt x="6618315" y="5353085"/>
                </a:cubicBezTo>
                <a:cubicBezTo>
                  <a:pt x="6581698" y="5304210"/>
                  <a:pt x="6547395" y="5315779"/>
                  <a:pt x="6521050" y="5283194"/>
                </a:cubicBezTo>
                <a:cubicBezTo>
                  <a:pt x="6469114" y="5268862"/>
                  <a:pt x="6472597" y="5253957"/>
                  <a:pt x="6414460" y="5253832"/>
                </a:cubicBezTo>
                <a:lnTo>
                  <a:pt x="6362535" y="5220502"/>
                </a:lnTo>
                <a:cubicBezTo>
                  <a:pt x="6350866" y="5213881"/>
                  <a:pt x="6347641" y="5215777"/>
                  <a:pt x="6344443" y="5214103"/>
                </a:cubicBezTo>
                <a:lnTo>
                  <a:pt x="6343344" y="5210454"/>
                </a:lnTo>
                <a:lnTo>
                  <a:pt x="6333344" y="5205307"/>
                </a:lnTo>
                <a:lnTo>
                  <a:pt x="6315602" y="5193288"/>
                </a:lnTo>
                <a:lnTo>
                  <a:pt x="6310442" y="5192802"/>
                </a:lnTo>
                <a:lnTo>
                  <a:pt x="6280815" y="5177420"/>
                </a:lnTo>
                <a:lnTo>
                  <a:pt x="6279533" y="5178045"/>
                </a:lnTo>
                <a:cubicBezTo>
                  <a:pt x="6275980" y="5179097"/>
                  <a:pt x="6272084" y="5179212"/>
                  <a:pt x="6267362" y="5177370"/>
                </a:cubicBezTo>
                <a:cubicBezTo>
                  <a:pt x="6261796" y="5192470"/>
                  <a:pt x="6259530" y="5180933"/>
                  <a:pt x="6246095" y="5174167"/>
                </a:cubicBezTo>
                <a:lnTo>
                  <a:pt x="6155252" y="5161201"/>
                </a:lnTo>
                <a:lnTo>
                  <a:pt x="6148525" y="5158442"/>
                </a:lnTo>
                <a:lnTo>
                  <a:pt x="6148187" y="5158573"/>
                </a:lnTo>
                <a:cubicBezTo>
                  <a:pt x="6146292" y="5158370"/>
                  <a:pt x="6143916" y="5157611"/>
                  <a:pt x="6140686" y="5156032"/>
                </a:cubicBezTo>
                <a:lnTo>
                  <a:pt x="6136260" y="5153413"/>
                </a:lnTo>
                <a:lnTo>
                  <a:pt x="6123208" y="5148061"/>
                </a:lnTo>
                <a:lnTo>
                  <a:pt x="6117367" y="5147451"/>
                </a:lnTo>
                <a:lnTo>
                  <a:pt x="5957305" y="5146062"/>
                </a:lnTo>
                <a:cubicBezTo>
                  <a:pt x="5920540" y="5140405"/>
                  <a:pt x="5887096" y="5142015"/>
                  <a:pt x="5857259" y="5132052"/>
                </a:cubicBezTo>
                <a:cubicBezTo>
                  <a:pt x="5843335" y="5135303"/>
                  <a:pt x="5830921" y="5135493"/>
                  <a:pt x="5821375" y="5125606"/>
                </a:cubicBezTo>
                <a:cubicBezTo>
                  <a:pt x="5786501" y="5122615"/>
                  <a:pt x="5775399" y="5132648"/>
                  <a:pt x="5755916" y="5120171"/>
                </a:cubicBezTo>
                <a:cubicBezTo>
                  <a:pt x="5732132" y="5135438"/>
                  <a:pt x="5732735" y="5128211"/>
                  <a:pt x="5725007" y="5121437"/>
                </a:cubicBezTo>
                <a:lnTo>
                  <a:pt x="5723810" y="5120848"/>
                </a:lnTo>
                <a:lnTo>
                  <a:pt x="5720531" y="5123048"/>
                </a:lnTo>
                <a:lnTo>
                  <a:pt x="5714794" y="5123371"/>
                </a:lnTo>
                <a:lnTo>
                  <a:pt x="5700141" y="5120131"/>
                </a:lnTo>
                <a:lnTo>
                  <a:pt x="5694799" y="5118234"/>
                </a:lnTo>
                <a:cubicBezTo>
                  <a:pt x="5691058" y="5117179"/>
                  <a:pt x="5688491" y="5116804"/>
                  <a:pt x="5686627" y="5116903"/>
                </a:cubicBezTo>
                <a:lnTo>
                  <a:pt x="5686371" y="5117086"/>
                </a:lnTo>
                <a:lnTo>
                  <a:pt x="5678818" y="5115416"/>
                </a:lnTo>
                <a:cubicBezTo>
                  <a:pt x="5666199" y="5112102"/>
                  <a:pt x="5654035" y="5108410"/>
                  <a:pt x="5642547" y="5104511"/>
                </a:cubicBezTo>
                <a:cubicBezTo>
                  <a:pt x="5629444" y="5114945"/>
                  <a:pt x="5588783" y="5093343"/>
                  <a:pt x="5587979" y="5116963"/>
                </a:cubicBezTo>
                <a:cubicBezTo>
                  <a:pt x="5572317" y="5112380"/>
                  <a:pt x="5564904" y="5101292"/>
                  <a:pt x="5566635" y="5117158"/>
                </a:cubicBezTo>
                <a:cubicBezTo>
                  <a:pt x="5561375" y="5116079"/>
                  <a:pt x="5557787" y="5116811"/>
                  <a:pt x="5554952" y="5118417"/>
                </a:cubicBezTo>
                <a:lnTo>
                  <a:pt x="5554039" y="5119241"/>
                </a:lnTo>
                <a:lnTo>
                  <a:pt x="5514253" y="5109018"/>
                </a:lnTo>
                <a:lnTo>
                  <a:pt x="5492156" y="5099904"/>
                </a:lnTo>
                <a:lnTo>
                  <a:pt x="5480446" y="5096385"/>
                </a:lnTo>
                <a:lnTo>
                  <a:pt x="5477744" y="5092939"/>
                </a:lnTo>
                <a:cubicBezTo>
                  <a:pt x="5474490" y="5090581"/>
                  <a:pt x="5469391" y="5088951"/>
                  <a:pt x="5460150" y="5088988"/>
                </a:cubicBezTo>
                <a:lnTo>
                  <a:pt x="5457901" y="5089459"/>
                </a:lnTo>
                <a:lnTo>
                  <a:pt x="5444243" y="5082761"/>
                </a:lnTo>
                <a:cubicBezTo>
                  <a:pt x="5439993" y="5080007"/>
                  <a:pt x="5436418" y="5076805"/>
                  <a:pt x="5433825" y="5072992"/>
                </a:cubicBezTo>
                <a:cubicBezTo>
                  <a:pt x="5379442" y="5082090"/>
                  <a:pt x="5336110" y="5058382"/>
                  <a:pt x="5280996" y="5052402"/>
                </a:cubicBezTo>
                <a:cubicBezTo>
                  <a:pt x="5250806" y="5043777"/>
                  <a:pt x="5168599" y="5048109"/>
                  <a:pt x="5161582" y="5019668"/>
                </a:cubicBezTo>
                <a:cubicBezTo>
                  <a:pt x="5121870" y="5011383"/>
                  <a:pt x="5095637" y="5009222"/>
                  <a:pt x="5042717" y="5002692"/>
                </a:cubicBezTo>
                <a:cubicBezTo>
                  <a:pt x="4991136" y="4972487"/>
                  <a:pt x="4902282" y="4979360"/>
                  <a:pt x="4840514" y="4959306"/>
                </a:cubicBezTo>
                <a:cubicBezTo>
                  <a:pt x="4799904" y="4976415"/>
                  <a:pt x="4824087" y="4958371"/>
                  <a:pt x="4786778" y="4956661"/>
                </a:cubicBezTo>
                <a:cubicBezTo>
                  <a:pt x="4801901" y="4937231"/>
                  <a:pt x="4739845" y="4961208"/>
                  <a:pt x="4743741" y="4937104"/>
                </a:cubicBezTo>
                <a:cubicBezTo>
                  <a:pt x="4736829" y="4937557"/>
                  <a:pt x="4730010" y="4938753"/>
                  <a:pt x="4723136" y="4940138"/>
                </a:cubicBezTo>
                <a:lnTo>
                  <a:pt x="4719535" y="4940850"/>
                </a:lnTo>
                <a:lnTo>
                  <a:pt x="4706143" y="4939586"/>
                </a:lnTo>
                <a:lnTo>
                  <a:pt x="4701098" y="4944372"/>
                </a:lnTo>
                <a:lnTo>
                  <a:pt x="4680034" y="4946157"/>
                </a:lnTo>
                <a:cubicBezTo>
                  <a:pt x="4672339" y="4946029"/>
                  <a:pt x="4664292" y="4944964"/>
                  <a:pt x="4655740" y="4942396"/>
                </a:cubicBezTo>
                <a:cubicBezTo>
                  <a:pt x="4636359" y="4929384"/>
                  <a:pt x="4599700" y="4935346"/>
                  <a:pt x="4569298" y="4929596"/>
                </a:cubicBezTo>
                <a:lnTo>
                  <a:pt x="4555977" y="4924356"/>
                </a:lnTo>
                <a:lnTo>
                  <a:pt x="4508949" y="4921648"/>
                </a:lnTo>
                <a:cubicBezTo>
                  <a:pt x="4495668" y="4920437"/>
                  <a:pt x="4482007" y="4918694"/>
                  <a:pt x="4467838" y="4915993"/>
                </a:cubicBezTo>
                <a:lnTo>
                  <a:pt x="4441948" y="4909300"/>
                </a:lnTo>
                <a:lnTo>
                  <a:pt x="4394719" y="4901820"/>
                </a:lnTo>
                <a:lnTo>
                  <a:pt x="4356810" y="4905146"/>
                </a:lnTo>
                <a:lnTo>
                  <a:pt x="4222144" y="4909117"/>
                </a:lnTo>
                <a:cubicBezTo>
                  <a:pt x="4202488" y="4913903"/>
                  <a:pt x="4184742" y="4933491"/>
                  <a:pt x="4160481" y="4923474"/>
                </a:cubicBezTo>
                <a:cubicBezTo>
                  <a:pt x="4165854" y="4934564"/>
                  <a:pt x="4131661" y="4919946"/>
                  <a:pt x="4124879" y="4929303"/>
                </a:cubicBezTo>
                <a:cubicBezTo>
                  <a:pt x="4120895" y="4937086"/>
                  <a:pt x="4109593" y="4934464"/>
                  <a:pt x="4100114" y="4936007"/>
                </a:cubicBezTo>
                <a:cubicBezTo>
                  <a:pt x="4091835" y="4943256"/>
                  <a:pt x="4045978" y="4943549"/>
                  <a:pt x="4030957" y="4939826"/>
                </a:cubicBezTo>
                <a:cubicBezTo>
                  <a:pt x="3989825" y="4924453"/>
                  <a:pt x="3946860" y="4952050"/>
                  <a:pt x="3913764" y="4940618"/>
                </a:cubicBezTo>
                <a:cubicBezTo>
                  <a:pt x="3904534" y="4939906"/>
                  <a:pt x="3896577" y="4940543"/>
                  <a:pt x="3889457" y="4942017"/>
                </a:cubicBezTo>
                <a:lnTo>
                  <a:pt x="3871115" y="4948115"/>
                </a:lnTo>
                <a:lnTo>
                  <a:pt x="3869086" y="4953796"/>
                </a:lnTo>
                <a:lnTo>
                  <a:pt x="3856124" y="4955351"/>
                </a:lnTo>
                <a:lnTo>
                  <a:pt x="3835967" y="4964002"/>
                </a:lnTo>
                <a:cubicBezTo>
                  <a:pt x="3826465" y="4939857"/>
                  <a:pt x="3782586" y="4975947"/>
                  <a:pt x="3785910" y="4953998"/>
                </a:cubicBezTo>
                <a:cubicBezTo>
                  <a:pt x="3750785" y="4960085"/>
                  <a:pt x="3699033" y="4941571"/>
                  <a:pt x="3671085" y="4966563"/>
                </a:cubicBezTo>
                <a:cubicBezTo>
                  <a:pt x="3621255" y="4971431"/>
                  <a:pt x="3562637" y="4982991"/>
                  <a:pt x="3486928" y="4983204"/>
                </a:cubicBezTo>
                <a:cubicBezTo>
                  <a:pt x="3446030" y="4983424"/>
                  <a:pt x="3343460" y="4965124"/>
                  <a:pt x="3280956" y="4963864"/>
                </a:cubicBezTo>
                <a:cubicBezTo>
                  <a:pt x="3227193" y="4969510"/>
                  <a:pt x="3256481" y="4962609"/>
                  <a:pt x="3211563" y="4982704"/>
                </a:cubicBezTo>
                <a:cubicBezTo>
                  <a:pt x="3207119" y="4979549"/>
                  <a:pt x="3170070" y="4977192"/>
                  <a:pt x="3164681" y="4975408"/>
                </a:cubicBezTo>
                <a:lnTo>
                  <a:pt x="3127171" y="4968229"/>
                </a:lnTo>
                <a:lnTo>
                  <a:pt x="3096889" y="4965619"/>
                </a:lnTo>
                <a:cubicBezTo>
                  <a:pt x="3088441" y="4967572"/>
                  <a:pt x="3082883" y="4967054"/>
                  <a:pt x="3078620" y="4965444"/>
                </a:cubicBezTo>
                <a:lnTo>
                  <a:pt x="3074275" y="4962670"/>
                </a:lnTo>
                <a:lnTo>
                  <a:pt x="3036436" y="4957455"/>
                </a:lnTo>
                <a:lnTo>
                  <a:pt x="3031995" y="4958829"/>
                </a:lnTo>
                <a:lnTo>
                  <a:pt x="2994028" y="4956800"/>
                </a:lnTo>
                <a:cubicBezTo>
                  <a:pt x="2992299" y="4958944"/>
                  <a:pt x="2989407" y="4960397"/>
                  <a:pt x="2984001" y="4960444"/>
                </a:cubicBezTo>
                <a:cubicBezTo>
                  <a:pt x="2994191" y="4975446"/>
                  <a:pt x="2981386" y="4966249"/>
                  <a:pt x="2964542" y="4965062"/>
                </a:cubicBezTo>
                <a:cubicBezTo>
                  <a:pt x="2976613" y="4988096"/>
                  <a:pt x="2927627" y="4975618"/>
                  <a:pt x="2921274" y="4988440"/>
                </a:cubicBezTo>
                <a:cubicBezTo>
                  <a:pt x="2908629" y="4987050"/>
                  <a:pt x="2895476" y="4985998"/>
                  <a:pt x="2882111" y="4985411"/>
                </a:cubicBezTo>
                <a:lnTo>
                  <a:pt x="2874282" y="4985361"/>
                </a:lnTo>
                <a:cubicBezTo>
                  <a:pt x="2874237" y="4985437"/>
                  <a:pt x="2874193" y="4985514"/>
                  <a:pt x="2874147" y="4985591"/>
                </a:cubicBezTo>
                <a:cubicBezTo>
                  <a:pt x="2872492" y="4986074"/>
                  <a:pt x="2869935" y="4986243"/>
                  <a:pt x="2865932" y="4985999"/>
                </a:cubicBezTo>
                <a:lnTo>
                  <a:pt x="2860008" y="4985269"/>
                </a:lnTo>
                <a:lnTo>
                  <a:pt x="2844819" y="4985172"/>
                </a:lnTo>
                <a:lnTo>
                  <a:pt x="2839735" y="4986676"/>
                </a:lnTo>
                <a:lnTo>
                  <a:pt x="2837922" y="4989488"/>
                </a:lnTo>
                <a:lnTo>
                  <a:pt x="2836507" y="4989165"/>
                </a:lnTo>
                <a:cubicBezTo>
                  <a:pt x="2825749" y="4984209"/>
                  <a:pt x="2822382" y="4977089"/>
                  <a:pt x="2808859" y="4996804"/>
                </a:cubicBezTo>
                <a:cubicBezTo>
                  <a:pt x="2784233" y="4988767"/>
                  <a:pt x="2779499" y="5000786"/>
                  <a:pt x="2745907" y="5005126"/>
                </a:cubicBezTo>
                <a:cubicBezTo>
                  <a:pt x="2731796" y="4997536"/>
                  <a:pt x="2720518" y="5000295"/>
                  <a:pt x="2709519" y="5006333"/>
                </a:cubicBezTo>
                <a:cubicBezTo>
                  <a:pt x="2676766" y="5002878"/>
                  <a:pt x="2646981" y="5011377"/>
                  <a:pt x="2610212" y="5013529"/>
                </a:cubicBezTo>
                <a:cubicBezTo>
                  <a:pt x="2570359" y="5003730"/>
                  <a:pt x="2550109" y="5021491"/>
                  <a:pt x="2510814" y="5023713"/>
                </a:cubicBezTo>
                <a:cubicBezTo>
                  <a:pt x="2476639" y="5006722"/>
                  <a:pt x="2482834" y="5038639"/>
                  <a:pt x="2462736" y="5045398"/>
                </a:cubicBezTo>
                <a:lnTo>
                  <a:pt x="2457050" y="5046022"/>
                </a:lnTo>
                <a:lnTo>
                  <a:pt x="2442184" y="5043549"/>
                </a:lnTo>
                <a:lnTo>
                  <a:pt x="2436703" y="5041929"/>
                </a:lnTo>
                <a:cubicBezTo>
                  <a:pt x="2432888" y="5041072"/>
                  <a:pt x="2430299" y="5040830"/>
                  <a:pt x="2428451" y="5041027"/>
                </a:cubicBezTo>
                <a:lnTo>
                  <a:pt x="2420551" y="5039949"/>
                </a:lnTo>
                <a:cubicBezTo>
                  <a:pt x="2407700" y="5037296"/>
                  <a:pt x="2395274" y="5034239"/>
                  <a:pt x="2383501" y="5030941"/>
                </a:cubicBezTo>
                <a:cubicBezTo>
                  <a:pt x="2362992" y="5032521"/>
                  <a:pt x="2317884" y="5047662"/>
                  <a:pt x="2297493" y="5049431"/>
                </a:cubicBezTo>
                <a:lnTo>
                  <a:pt x="2261156" y="5041558"/>
                </a:lnTo>
                <a:lnTo>
                  <a:pt x="2200581" y="5024964"/>
                </a:lnTo>
                <a:lnTo>
                  <a:pt x="2198380" y="5025550"/>
                </a:lnTo>
                <a:lnTo>
                  <a:pt x="2116066" y="5019568"/>
                </a:lnTo>
                <a:cubicBezTo>
                  <a:pt x="2111600" y="5017036"/>
                  <a:pt x="2059664" y="5006071"/>
                  <a:pt x="2056754" y="5002394"/>
                </a:cubicBezTo>
                <a:cubicBezTo>
                  <a:pt x="2003393" y="5014336"/>
                  <a:pt x="1998298" y="5008800"/>
                  <a:pt x="1942916" y="5005703"/>
                </a:cubicBezTo>
                <a:cubicBezTo>
                  <a:pt x="1882138" y="4994708"/>
                  <a:pt x="1836966" y="4976630"/>
                  <a:pt x="1796717" y="4970423"/>
                </a:cubicBezTo>
                <a:cubicBezTo>
                  <a:pt x="1724075" y="4959337"/>
                  <a:pt x="1636218" y="4936339"/>
                  <a:pt x="1583222" y="4931235"/>
                </a:cubicBezTo>
                <a:cubicBezTo>
                  <a:pt x="1544265" y="4950469"/>
                  <a:pt x="1556109" y="4927628"/>
                  <a:pt x="1518821" y="4927872"/>
                </a:cubicBezTo>
                <a:cubicBezTo>
                  <a:pt x="1497291" y="4925112"/>
                  <a:pt x="1483221" y="4916728"/>
                  <a:pt x="1471837" y="4914678"/>
                </a:cubicBezTo>
                <a:lnTo>
                  <a:pt x="1450515" y="4915578"/>
                </a:lnTo>
                <a:lnTo>
                  <a:pt x="1437078" y="4915016"/>
                </a:lnTo>
                <a:lnTo>
                  <a:pt x="1432462" y="4920065"/>
                </a:lnTo>
                <a:lnTo>
                  <a:pt x="1411645" y="4922952"/>
                </a:lnTo>
                <a:cubicBezTo>
                  <a:pt x="1384856" y="4920079"/>
                  <a:pt x="1306656" y="4907389"/>
                  <a:pt x="1271729" y="4902828"/>
                </a:cubicBezTo>
                <a:cubicBezTo>
                  <a:pt x="1258697" y="4896954"/>
                  <a:pt x="1213546" y="4890036"/>
                  <a:pt x="1202076" y="4895589"/>
                </a:cubicBezTo>
                <a:cubicBezTo>
                  <a:pt x="1192059" y="4895561"/>
                  <a:pt x="1182171" y="4891311"/>
                  <a:pt x="1174670" y="4898040"/>
                </a:cubicBezTo>
                <a:cubicBezTo>
                  <a:pt x="1163701" y="4905820"/>
                  <a:pt x="1136874" y="4886643"/>
                  <a:pt x="1137035" y="4897965"/>
                </a:cubicBezTo>
                <a:cubicBezTo>
                  <a:pt x="1117838" y="4884693"/>
                  <a:pt x="1091386" y="4900421"/>
                  <a:pt x="1069882" y="4901859"/>
                </a:cubicBezTo>
                <a:cubicBezTo>
                  <a:pt x="1055589" y="4889467"/>
                  <a:pt x="1024570" y="4904705"/>
                  <a:pt x="980935" y="4900090"/>
                </a:cubicBezTo>
                <a:cubicBezTo>
                  <a:pt x="947614" y="4895538"/>
                  <a:pt x="913224" y="4886405"/>
                  <a:pt x="869960" y="4874547"/>
                </a:cubicBezTo>
                <a:cubicBezTo>
                  <a:pt x="819114" y="4845820"/>
                  <a:pt x="768074" y="4839770"/>
                  <a:pt x="721345" y="4828937"/>
                </a:cubicBezTo>
                <a:cubicBezTo>
                  <a:pt x="667944" y="4819060"/>
                  <a:pt x="698286" y="4848426"/>
                  <a:pt x="635428" y="4819153"/>
                </a:cubicBezTo>
                <a:cubicBezTo>
                  <a:pt x="626286" y="4826707"/>
                  <a:pt x="617638" y="4825980"/>
                  <a:pt x="604106" y="4819994"/>
                </a:cubicBezTo>
                <a:cubicBezTo>
                  <a:pt x="583276" y="4822237"/>
                  <a:pt x="539859" y="4835097"/>
                  <a:pt x="510451" y="4832608"/>
                </a:cubicBezTo>
                <a:cubicBezTo>
                  <a:pt x="489781" y="4829929"/>
                  <a:pt x="443867" y="4807857"/>
                  <a:pt x="427656" y="4805062"/>
                </a:cubicBezTo>
                <a:cubicBezTo>
                  <a:pt x="424088" y="4806479"/>
                  <a:pt x="419580" y="4809736"/>
                  <a:pt x="413184" y="4815837"/>
                </a:cubicBezTo>
                <a:cubicBezTo>
                  <a:pt x="387673" y="4805882"/>
                  <a:pt x="379855" y="4817328"/>
                  <a:pt x="341772" y="4818825"/>
                </a:cubicBezTo>
                <a:cubicBezTo>
                  <a:pt x="327795" y="4810179"/>
                  <a:pt x="314729" y="4811964"/>
                  <a:pt x="301266" y="4817000"/>
                </a:cubicBezTo>
                <a:cubicBezTo>
                  <a:pt x="265781" y="4810886"/>
                  <a:pt x="231017" y="4816794"/>
                  <a:pt x="189886" y="4815871"/>
                </a:cubicBezTo>
                <a:cubicBezTo>
                  <a:pt x="147910" y="4802917"/>
                  <a:pt x="121702" y="4818738"/>
                  <a:pt x="77762" y="4817675"/>
                </a:cubicBezTo>
                <a:cubicBezTo>
                  <a:pt x="38733" y="4795315"/>
                  <a:pt x="44308" y="4840244"/>
                  <a:pt x="8164" y="4835320"/>
                </a:cubicBezTo>
                <a:lnTo>
                  <a:pt x="0" y="4832771"/>
                </a:lnTo>
                <a:close/>
              </a:path>
            </a:pathLst>
          </a:custGeom>
        </p:spPr>
      </p:pic>
      <p:sp>
        <p:nvSpPr>
          <p:cNvPr id="4" name="Title 3">
            <a:extLst>
              <a:ext uri="{FF2B5EF4-FFF2-40B4-BE49-F238E27FC236}">
                <a16:creationId xmlns:a16="http://schemas.microsoft.com/office/drawing/2014/main" id="{4232E49F-280D-33AA-DFD3-EE682CA220C5}"/>
              </a:ext>
            </a:extLst>
          </p:cNvPr>
          <p:cNvSpPr>
            <a:spLocks noGrp="1"/>
          </p:cNvSpPr>
          <p:nvPr>
            <p:ph type="ctrTitle"/>
          </p:nvPr>
        </p:nvSpPr>
        <p:spPr>
          <a:xfrm>
            <a:off x="835607" y="5636886"/>
            <a:ext cx="6931319" cy="752217"/>
          </a:xfrm>
        </p:spPr>
        <p:txBody>
          <a:bodyPr anchor="b">
            <a:noAutofit/>
          </a:bodyPr>
          <a:lstStyle/>
          <a:p>
            <a:pPr algn="l"/>
            <a:r>
              <a:rPr lang="en-GB" sz="5000" dirty="0">
                <a:solidFill>
                  <a:schemeClr val="tx1">
                    <a:lumMod val="85000"/>
                    <a:lumOff val="15000"/>
                  </a:schemeClr>
                </a:solidFill>
              </a:rPr>
              <a:t>Piloting</a:t>
            </a:r>
          </a:p>
        </p:txBody>
      </p:sp>
    </p:spTree>
    <p:extLst>
      <p:ext uri="{BB962C8B-B14F-4D97-AF65-F5344CB8AC3E}">
        <p14:creationId xmlns:p14="http://schemas.microsoft.com/office/powerpoint/2010/main" val="3672851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B8FEE-4CA7-12AC-83E6-BA86949C9C50}"/>
              </a:ext>
            </a:extLst>
          </p:cNvPr>
          <p:cNvSpPr>
            <a:spLocks noGrp="1"/>
          </p:cNvSpPr>
          <p:nvPr>
            <p:ph type="title"/>
          </p:nvPr>
        </p:nvSpPr>
        <p:spPr/>
        <p:txBody>
          <a:bodyPr/>
          <a:lstStyle/>
          <a:p>
            <a:r>
              <a:rPr lang="en-GB" dirty="0"/>
              <a:t>What is a ‘pilot’ in research?</a:t>
            </a:r>
          </a:p>
        </p:txBody>
      </p:sp>
      <p:sp>
        <p:nvSpPr>
          <p:cNvPr id="3" name="Content Placeholder 2">
            <a:extLst>
              <a:ext uri="{FF2B5EF4-FFF2-40B4-BE49-F238E27FC236}">
                <a16:creationId xmlns:a16="http://schemas.microsoft.com/office/drawing/2014/main" id="{6A8607BA-103B-93A6-BEBD-CBA56173AA98}"/>
              </a:ext>
            </a:extLst>
          </p:cNvPr>
          <p:cNvSpPr>
            <a:spLocks noGrp="1"/>
          </p:cNvSpPr>
          <p:nvPr>
            <p:ph idx="1"/>
          </p:nvPr>
        </p:nvSpPr>
        <p:spPr/>
        <p:txBody>
          <a:bodyPr/>
          <a:lstStyle/>
          <a:p>
            <a:pPr marL="0" indent="0">
              <a:buNone/>
            </a:pPr>
            <a:r>
              <a:rPr lang="en-GB" b="0" i="0" dirty="0">
                <a:effectLst/>
                <a:latin typeface="Google Sans"/>
              </a:rPr>
              <a:t>A pilot study can be defined as:</a:t>
            </a:r>
          </a:p>
          <a:p>
            <a:pPr marL="0" indent="0">
              <a:buNone/>
            </a:pPr>
            <a:r>
              <a:rPr lang="en-GB" b="0" i="0" dirty="0">
                <a:effectLst/>
                <a:latin typeface="Google Sans"/>
              </a:rPr>
              <a:t>“a small study to test research protocols, data collection instruments, sample recruitment strategies, and other research techniques in preparation for a larger study”</a:t>
            </a:r>
          </a:p>
          <a:p>
            <a:pPr marL="0" indent="0">
              <a:buNone/>
            </a:pPr>
            <a:endParaRPr lang="en-GB" dirty="0">
              <a:solidFill>
                <a:srgbClr val="040C28"/>
              </a:solidFill>
              <a:latin typeface="Google Sans"/>
            </a:endParaRPr>
          </a:p>
          <a:p>
            <a:pPr marL="0" indent="0">
              <a:buNone/>
            </a:pPr>
            <a:r>
              <a:rPr lang="en-GB" sz="1400" b="0" i="0" dirty="0">
                <a:effectLst/>
              </a:rPr>
              <a:t>Hassan, Z.A., </a:t>
            </a:r>
            <a:r>
              <a:rPr lang="en-GB" sz="1400" b="0" i="0" dirty="0" err="1">
                <a:effectLst/>
              </a:rPr>
              <a:t>Schattner</a:t>
            </a:r>
            <a:r>
              <a:rPr lang="en-GB" sz="1400" b="0" i="0" dirty="0">
                <a:effectLst/>
              </a:rPr>
              <a:t> P. &amp; Mazza, D. (2006) Doing A Pilot Study: Why Is It Essential? Malays Fam Physician. Aug 31;1(2-3):70-3. </a:t>
            </a:r>
            <a:endParaRPr lang="en-GB" sz="1400" dirty="0"/>
          </a:p>
        </p:txBody>
      </p:sp>
      <p:sp>
        <p:nvSpPr>
          <p:cNvPr id="4" name="TextBox 3">
            <a:extLst>
              <a:ext uri="{FF2B5EF4-FFF2-40B4-BE49-F238E27FC236}">
                <a16:creationId xmlns:a16="http://schemas.microsoft.com/office/drawing/2014/main" id="{4FCDC6E4-573B-878C-01B7-B6B7CC6F93B1}"/>
              </a:ext>
            </a:extLst>
          </p:cNvPr>
          <p:cNvSpPr txBox="1"/>
          <p:nvPr/>
        </p:nvSpPr>
        <p:spPr>
          <a:xfrm>
            <a:off x="7487728" y="6124755"/>
            <a:ext cx="4261449" cy="276999"/>
          </a:xfrm>
          <a:prstGeom prst="rect">
            <a:avLst/>
          </a:prstGeom>
          <a:noFill/>
          <a:ln>
            <a:solidFill>
              <a:schemeClr val="accent1"/>
            </a:solidFill>
          </a:ln>
        </p:spPr>
        <p:txBody>
          <a:bodyPr wrap="square" rtlCol="0">
            <a:spAutoFit/>
          </a:bodyPr>
          <a:lstStyle/>
          <a:p>
            <a:r>
              <a:rPr lang="en-GB" sz="1200" dirty="0">
                <a:hlinkClick r:id="rId2"/>
              </a:rPr>
              <a:t>Key considerations for testing and piloting surveys.pdf (unhcr.org)</a:t>
            </a:r>
            <a:endParaRPr lang="en-GB" sz="1200" dirty="0"/>
          </a:p>
        </p:txBody>
      </p:sp>
      <p:sp>
        <p:nvSpPr>
          <p:cNvPr id="5" name="Rectangle 4" descr="Pilot">
            <a:extLst>
              <a:ext uri="{FF2B5EF4-FFF2-40B4-BE49-F238E27FC236}">
                <a16:creationId xmlns:a16="http://schemas.microsoft.com/office/drawing/2014/main" id="{1E8B8D07-E6B4-66CE-5662-778F6D3289A8}"/>
              </a:ext>
            </a:extLst>
          </p:cNvPr>
          <p:cNvSpPr/>
          <p:nvPr/>
        </p:nvSpPr>
        <p:spPr>
          <a:xfrm>
            <a:off x="11444449" y="203276"/>
            <a:ext cx="505940" cy="505940"/>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Tree>
    <p:extLst>
      <p:ext uri="{BB962C8B-B14F-4D97-AF65-F5344CB8AC3E}">
        <p14:creationId xmlns:p14="http://schemas.microsoft.com/office/powerpoint/2010/main" val="41674629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AFA-941D-ABE9-2336-001F1364F737}"/>
              </a:ext>
            </a:extLst>
          </p:cNvPr>
          <p:cNvSpPr>
            <a:spLocks noGrp="1"/>
          </p:cNvSpPr>
          <p:nvPr>
            <p:ph type="title"/>
          </p:nvPr>
        </p:nvSpPr>
        <p:spPr>
          <a:xfrm>
            <a:off x="565149" y="1508250"/>
            <a:ext cx="3198777" cy="4024885"/>
          </a:xfrm>
        </p:spPr>
        <p:txBody>
          <a:bodyPr>
            <a:normAutofit/>
          </a:bodyPr>
          <a:lstStyle/>
          <a:p>
            <a:r>
              <a:rPr lang="en-GB" spc="-10" dirty="0">
                <a:effectLst/>
                <a:latin typeface="Tw Cen MT" panose="020B0602020104020603" pitchFamily="34" charset="0"/>
                <a:ea typeface="Calibri" panose="020F0502020204030204" pitchFamily="34" charset="0"/>
              </a:rPr>
              <a:t>Piloting research tools – why bother?</a:t>
            </a:r>
            <a:br>
              <a:rPr lang="en-GB" spc="-10" dirty="0">
                <a:effectLst/>
                <a:latin typeface="Tw Cen MT" panose="020B0602020104020603" pitchFamily="34" charset="0"/>
                <a:ea typeface="Calibri" panose="020F0502020204030204" pitchFamily="34" charset="0"/>
              </a:rPr>
            </a:br>
            <a:br>
              <a:rPr lang="en-GB" spc="-10" dirty="0">
                <a:effectLst/>
                <a:latin typeface="Tw Cen MT" panose="020B0602020104020603" pitchFamily="34" charset="0"/>
                <a:ea typeface="Calibri" panose="020F0502020204030204" pitchFamily="34" charset="0"/>
              </a:rPr>
            </a:br>
            <a:endParaRPr lang="en-GB" dirty="0">
              <a:latin typeface="Tw Cen MT" panose="020B0602020104020603" pitchFamily="34" charset="0"/>
            </a:endParaRPr>
          </a:p>
        </p:txBody>
      </p:sp>
      <p:graphicFrame>
        <p:nvGraphicFramePr>
          <p:cNvPr id="5" name="Content Placeholder 2">
            <a:extLst>
              <a:ext uri="{FF2B5EF4-FFF2-40B4-BE49-F238E27FC236}">
                <a16:creationId xmlns:a16="http://schemas.microsoft.com/office/drawing/2014/main" id="{F518311A-4C19-9BCD-7289-7A768EF71088}"/>
              </a:ext>
            </a:extLst>
          </p:cNvPr>
          <p:cNvGraphicFramePr>
            <a:graphicFrameLocks noGrp="1"/>
          </p:cNvGraphicFramePr>
          <p:nvPr>
            <p:ph idx="1"/>
            <p:extLst>
              <p:ext uri="{D42A27DB-BD31-4B8C-83A1-F6EECF244321}">
                <p14:modId xmlns:p14="http://schemas.microsoft.com/office/powerpoint/2010/main" val="2948595619"/>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46762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EBE70F6-A42F-A619-7D00-6A31A77A04B3}"/>
              </a:ext>
            </a:extLst>
          </p:cNvPr>
          <p:cNvSpPr>
            <a:spLocks noGrp="1"/>
          </p:cNvSpPr>
          <p:nvPr>
            <p:ph type="title"/>
          </p:nvPr>
        </p:nvSpPr>
        <p:spPr/>
        <p:txBody>
          <a:bodyPr/>
          <a:lstStyle/>
          <a:p>
            <a:r>
              <a:rPr lang="en-GB" dirty="0"/>
              <a:t>Why pilot…</a:t>
            </a:r>
          </a:p>
        </p:txBody>
      </p:sp>
      <p:sp>
        <p:nvSpPr>
          <p:cNvPr id="8" name="Text Placeholder 7">
            <a:extLst>
              <a:ext uri="{FF2B5EF4-FFF2-40B4-BE49-F238E27FC236}">
                <a16:creationId xmlns:a16="http://schemas.microsoft.com/office/drawing/2014/main" id="{DB5A3653-41C4-2BDB-8CBB-C0C7812C0F94}"/>
              </a:ext>
            </a:extLst>
          </p:cNvPr>
          <p:cNvSpPr>
            <a:spLocks noGrp="1"/>
          </p:cNvSpPr>
          <p:nvPr>
            <p:ph type="body" idx="1"/>
          </p:nvPr>
        </p:nvSpPr>
        <p:spPr/>
        <p:txBody>
          <a:bodyPr/>
          <a:lstStyle/>
          <a:p>
            <a:r>
              <a:rPr lang="en-GB" dirty="0"/>
              <a:t>Questionnaires</a:t>
            </a:r>
          </a:p>
        </p:txBody>
      </p:sp>
      <p:sp>
        <p:nvSpPr>
          <p:cNvPr id="9" name="Content Placeholder 8">
            <a:extLst>
              <a:ext uri="{FF2B5EF4-FFF2-40B4-BE49-F238E27FC236}">
                <a16:creationId xmlns:a16="http://schemas.microsoft.com/office/drawing/2014/main" id="{9496CDE1-87F9-27D2-FDCB-099F261516AE}"/>
              </a:ext>
            </a:extLst>
          </p:cNvPr>
          <p:cNvSpPr>
            <a:spLocks noGrp="1"/>
          </p:cNvSpPr>
          <p:nvPr>
            <p:ph sz="half" idx="2"/>
          </p:nvPr>
        </p:nvSpPr>
        <p:spPr/>
        <p:txBody>
          <a:bodyPr>
            <a:normAutofit fontScale="85000" lnSpcReduction="20000"/>
          </a:bodyPr>
          <a:lstStyle/>
          <a:p>
            <a:pPr algn="l">
              <a:buFont typeface="Arial" panose="020B0604020202020204" pitchFamily="34" charset="0"/>
              <a:buChar char="•"/>
            </a:pPr>
            <a:r>
              <a:rPr lang="en-GB" b="0" i="0" dirty="0">
                <a:solidFill>
                  <a:srgbClr val="000000"/>
                </a:solidFill>
                <a:effectLst/>
              </a:rPr>
              <a:t>Check that respondents understand the </a:t>
            </a:r>
            <a:r>
              <a:rPr lang="en-GB" b="1" i="0" dirty="0">
                <a:solidFill>
                  <a:srgbClr val="000000"/>
                </a:solidFill>
                <a:effectLst/>
              </a:rPr>
              <a:t>terminology</a:t>
            </a:r>
            <a:r>
              <a:rPr lang="en-GB" b="0" i="0" dirty="0">
                <a:solidFill>
                  <a:srgbClr val="000000"/>
                </a:solidFill>
                <a:effectLst/>
              </a:rPr>
              <a:t> used in the questionnaire;</a:t>
            </a:r>
          </a:p>
          <a:p>
            <a:pPr algn="l">
              <a:buFont typeface="Arial" panose="020B0604020202020204" pitchFamily="34" charset="0"/>
              <a:buChar char="•"/>
            </a:pPr>
            <a:r>
              <a:rPr lang="en-GB" b="0" i="0" dirty="0">
                <a:solidFill>
                  <a:srgbClr val="000000"/>
                </a:solidFill>
                <a:effectLst/>
              </a:rPr>
              <a:t>Check that respondents understand the </a:t>
            </a:r>
            <a:r>
              <a:rPr lang="en-GB" b="1" i="0" dirty="0">
                <a:solidFill>
                  <a:srgbClr val="000000"/>
                </a:solidFill>
                <a:effectLst/>
              </a:rPr>
              <a:t>instructions </a:t>
            </a:r>
            <a:r>
              <a:rPr lang="en-GB" i="0" dirty="0">
                <a:solidFill>
                  <a:srgbClr val="000000"/>
                </a:solidFill>
                <a:effectLst/>
              </a:rPr>
              <a:t>(e.g. ‘If yes, go to Q4);</a:t>
            </a:r>
          </a:p>
          <a:p>
            <a:pPr algn="l">
              <a:buFont typeface="Arial" panose="020B0604020202020204" pitchFamily="34" charset="0"/>
              <a:buChar char="•"/>
            </a:pPr>
            <a:r>
              <a:rPr lang="en-GB" i="0" dirty="0">
                <a:solidFill>
                  <a:srgbClr val="000000"/>
                </a:solidFill>
                <a:effectLst/>
              </a:rPr>
              <a:t>Check that leading </a:t>
            </a:r>
            <a:r>
              <a:rPr lang="en-GB" b="0" i="0" dirty="0">
                <a:solidFill>
                  <a:srgbClr val="000000"/>
                </a:solidFill>
                <a:effectLst/>
              </a:rPr>
              <a:t>questions have not been used;</a:t>
            </a:r>
          </a:p>
          <a:p>
            <a:pPr algn="l">
              <a:buFont typeface="Arial" panose="020B0604020202020204" pitchFamily="34" charset="0"/>
              <a:buChar char="•"/>
            </a:pPr>
            <a:r>
              <a:rPr lang="en-GB" b="0" i="0" dirty="0">
                <a:solidFill>
                  <a:srgbClr val="000000"/>
                </a:solidFill>
                <a:effectLst/>
              </a:rPr>
              <a:t>Ensure that the questionnaire can be completed in a reasonable amount of time. </a:t>
            </a:r>
            <a:endParaRPr lang="en-GB" dirty="0"/>
          </a:p>
        </p:txBody>
      </p:sp>
      <p:sp>
        <p:nvSpPr>
          <p:cNvPr id="10" name="Text Placeholder 9">
            <a:extLst>
              <a:ext uri="{FF2B5EF4-FFF2-40B4-BE49-F238E27FC236}">
                <a16:creationId xmlns:a16="http://schemas.microsoft.com/office/drawing/2014/main" id="{5E213803-6465-0356-47F8-B9524FD38B1C}"/>
              </a:ext>
            </a:extLst>
          </p:cNvPr>
          <p:cNvSpPr>
            <a:spLocks noGrp="1"/>
          </p:cNvSpPr>
          <p:nvPr>
            <p:ph type="body" sz="quarter" idx="3"/>
          </p:nvPr>
        </p:nvSpPr>
        <p:spPr/>
        <p:txBody>
          <a:bodyPr/>
          <a:lstStyle/>
          <a:p>
            <a:r>
              <a:rPr lang="en-GB" dirty="0"/>
              <a:t>Interview questions</a:t>
            </a:r>
          </a:p>
        </p:txBody>
      </p:sp>
      <p:sp>
        <p:nvSpPr>
          <p:cNvPr id="11" name="Content Placeholder 10">
            <a:extLst>
              <a:ext uri="{FF2B5EF4-FFF2-40B4-BE49-F238E27FC236}">
                <a16:creationId xmlns:a16="http://schemas.microsoft.com/office/drawing/2014/main" id="{9458F69F-5217-D693-D6ED-348AE656DE2F}"/>
              </a:ext>
            </a:extLst>
          </p:cNvPr>
          <p:cNvSpPr>
            <a:spLocks noGrp="1"/>
          </p:cNvSpPr>
          <p:nvPr>
            <p:ph sz="quarter" idx="4"/>
          </p:nvPr>
        </p:nvSpPr>
        <p:spPr/>
        <p:txBody>
          <a:bodyPr>
            <a:normAutofit fontScale="85000" lnSpcReduction="20000"/>
          </a:bodyPr>
          <a:lstStyle/>
          <a:p>
            <a:r>
              <a:rPr lang="en-GB" i="0" dirty="0">
                <a:solidFill>
                  <a:srgbClr val="001D35"/>
                </a:solidFill>
                <a:effectLst/>
              </a:rPr>
              <a:t>Identify flaws or limitations in the questions – can the questions be answered?;</a:t>
            </a:r>
          </a:p>
          <a:p>
            <a:pPr algn="l">
              <a:buFont typeface="Arial" panose="020B0604020202020204" pitchFamily="34" charset="0"/>
              <a:buChar char="•"/>
            </a:pPr>
            <a:r>
              <a:rPr lang="en-GB" i="0" dirty="0">
                <a:solidFill>
                  <a:srgbClr val="001D35"/>
                </a:solidFill>
                <a:effectLst/>
              </a:rPr>
              <a:t>Test the validity – are the questions clear and asking what you think you are asking?</a:t>
            </a:r>
          </a:p>
          <a:p>
            <a:pPr algn="l">
              <a:buFont typeface="Arial" panose="020B0604020202020204" pitchFamily="34" charset="0"/>
              <a:buChar char="•"/>
            </a:pPr>
            <a:r>
              <a:rPr lang="en-GB" dirty="0">
                <a:solidFill>
                  <a:srgbClr val="001D35"/>
                </a:solidFill>
              </a:rPr>
              <a:t>Is the interview too long / short?</a:t>
            </a:r>
            <a:endParaRPr lang="en-GB" i="0" dirty="0">
              <a:solidFill>
                <a:srgbClr val="001D35"/>
              </a:solidFill>
              <a:effectLst/>
            </a:endParaRPr>
          </a:p>
          <a:p>
            <a:endParaRPr lang="en-GB" dirty="0"/>
          </a:p>
        </p:txBody>
      </p:sp>
      <p:sp>
        <p:nvSpPr>
          <p:cNvPr id="12" name="TextBox 11">
            <a:extLst>
              <a:ext uri="{FF2B5EF4-FFF2-40B4-BE49-F238E27FC236}">
                <a16:creationId xmlns:a16="http://schemas.microsoft.com/office/drawing/2014/main" id="{C11D6EE3-DAB2-8ED9-39D8-3ED1F9A020E4}"/>
              </a:ext>
            </a:extLst>
          </p:cNvPr>
          <p:cNvSpPr txBox="1"/>
          <p:nvPr/>
        </p:nvSpPr>
        <p:spPr>
          <a:xfrm>
            <a:off x="6952889" y="6308785"/>
            <a:ext cx="3715109" cy="461665"/>
          </a:xfrm>
          <a:prstGeom prst="rect">
            <a:avLst/>
          </a:prstGeom>
          <a:noFill/>
          <a:ln>
            <a:solidFill>
              <a:schemeClr val="accent1"/>
            </a:solidFill>
          </a:ln>
        </p:spPr>
        <p:txBody>
          <a:bodyPr wrap="square" rtlCol="0">
            <a:spAutoFit/>
          </a:bodyPr>
          <a:lstStyle/>
          <a:p>
            <a:r>
              <a:rPr lang="en-GB" sz="1200" dirty="0">
                <a:hlinkClick r:id="rId2"/>
              </a:rPr>
              <a:t>(PDF) Piloting for Interviews in Qualitative Research: Operationalization and Lessons Learnt (researchgate.net)</a:t>
            </a:r>
            <a:endParaRPr lang="en-GB" sz="1200" dirty="0"/>
          </a:p>
        </p:txBody>
      </p:sp>
      <p:sp>
        <p:nvSpPr>
          <p:cNvPr id="13" name="TextBox 12">
            <a:extLst>
              <a:ext uri="{FF2B5EF4-FFF2-40B4-BE49-F238E27FC236}">
                <a16:creationId xmlns:a16="http://schemas.microsoft.com/office/drawing/2014/main" id="{CFB97C5E-701E-EC7A-6CD2-CFBE5184D297}"/>
              </a:ext>
            </a:extLst>
          </p:cNvPr>
          <p:cNvSpPr txBox="1"/>
          <p:nvPr/>
        </p:nvSpPr>
        <p:spPr>
          <a:xfrm>
            <a:off x="1431985" y="6308785"/>
            <a:ext cx="4255698" cy="276999"/>
          </a:xfrm>
          <a:prstGeom prst="rect">
            <a:avLst/>
          </a:prstGeom>
          <a:noFill/>
          <a:ln>
            <a:solidFill>
              <a:schemeClr val="accent1"/>
            </a:solidFill>
          </a:ln>
        </p:spPr>
        <p:txBody>
          <a:bodyPr wrap="square" rtlCol="0">
            <a:spAutoFit/>
          </a:bodyPr>
          <a:lstStyle/>
          <a:p>
            <a:r>
              <a:rPr lang="en-GB" sz="1200" dirty="0">
                <a:hlinkClick r:id="rId3"/>
              </a:rPr>
              <a:t>Key considerations for testing and piloting surveys.pdf (unhcr.org)</a:t>
            </a:r>
            <a:endParaRPr lang="en-GB" sz="1200" dirty="0"/>
          </a:p>
        </p:txBody>
      </p:sp>
      <p:sp>
        <p:nvSpPr>
          <p:cNvPr id="14" name="Rectangle 13" descr="Pilot">
            <a:extLst>
              <a:ext uri="{FF2B5EF4-FFF2-40B4-BE49-F238E27FC236}">
                <a16:creationId xmlns:a16="http://schemas.microsoft.com/office/drawing/2014/main" id="{03407DCF-F027-3D80-2BC8-B4372D9FDB76}"/>
              </a:ext>
            </a:extLst>
          </p:cNvPr>
          <p:cNvSpPr/>
          <p:nvPr/>
        </p:nvSpPr>
        <p:spPr>
          <a:xfrm>
            <a:off x="11352212" y="264234"/>
            <a:ext cx="505940" cy="50594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Tree>
    <p:extLst>
      <p:ext uri="{BB962C8B-B14F-4D97-AF65-F5344CB8AC3E}">
        <p14:creationId xmlns:p14="http://schemas.microsoft.com/office/powerpoint/2010/main" val="21550734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72D357-1056-074F-7546-A5C401374577}"/>
              </a:ext>
            </a:extLst>
          </p:cNvPr>
          <p:cNvSpPr>
            <a:spLocks noGrp="1"/>
          </p:cNvSpPr>
          <p:nvPr>
            <p:ph type="title"/>
          </p:nvPr>
        </p:nvSpPr>
        <p:spPr>
          <a:xfrm>
            <a:off x="404304" y="604794"/>
            <a:ext cx="10074438" cy="1407505"/>
          </a:xfrm>
        </p:spPr>
        <p:txBody>
          <a:bodyPr/>
          <a:lstStyle/>
          <a:p>
            <a:r>
              <a:rPr lang="en-GB" dirty="0"/>
              <a:t>Ensuring…</a:t>
            </a:r>
          </a:p>
        </p:txBody>
      </p:sp>
      <p:sp>
        <p:nvSpPr>
          <p:cNvPr id="5" name="Text Placeholder 4">
            <a:extLst>
              <a:ext uri="{FF2B5EF4-FFF2-40B4-BE49-F238E27FC236}">
                <a16:creationId xmlns:a16="http://schemas.microsoft.com/office/drawing/2014/main" id="{B66B1FDD-2F33-F6E3-28C1-3872A2A6F2C8}"/>
              </a:ext>
            </a:extLst>
          </p:cNvPr>
          <p:cNvSpPr>
            <a:spLocks noGrp="1"/>
          </p:cNvSpPr>
          <p:nvPr>
            <p:ph type="body" idx="1"/>
          </p:nvPr>
        </p:nvSpPr>
        <p:spPr>
          <a:xfrm>
            <a:off x="276751" y="3256020"/>
            <a:ext cx="2191568" cy="678966"/>
          </a:xfrm>
          <a:ln w="19050">
            <a:solidFill>
              <a:schemeClr val="accent5"/>
            </a:solidFill>
          </a:ln>
        </p:spPr>
        <p:txBody>
          <a:bodyPr>
            <a:normAutofit fontScale="25000" lnSpcReduction="20000"/>
          </a:bodyPr>
          <a:lstStyle/>
          <a:p>
            <a:r>
              <a:rPr lang="en-GB" sz="8000" dirty="0">
                <a:solidFill>
                  <a:schemeClr val="accent5"/>
                </a:solidFill>
              </a:rPr>
              <a:t>Reliability</a:t>
            </a:r>
          </a:p>
          <a:p>
            <a:r>
              <a:rPr lang="en-GB" sz="2400" b="0" i="0" kern="1200" dirty="0">
                <a:solidFill>
                  <a:schemeClr val="dk1"/>
                </a:solidFill>
                <a:effectLst/>
                <a:latin typeface="+mn-lt"/>
                <a:ea typeface="+mn-ea"/>
                <a:cs typeface="+mn-cs"/>
              </a:rPr>
              <a:t>The extent to which the results can be reproduced when the research is repeated under the same conditions.</a:t>
            </a:r>
            <a:endParaRPr lang="en-GB" sz="2400" dirty="0"/>
          </a:p>
        </p:txBody>
      </p:sp>
      <p:sp>
        <p:nvSpPr>
          <p:cNvPr id="6" name="Content Placeholder 5">
            <a:extLst>
              <a:ext uri="{FF2B5EF4-FFF2-40B4-BE49-F238E27FC236}">
                <a16:creationId xmlns:a16="http://schemas.microsoft.com/office/drawing/2014/main" id="{5674DD07-FCFF-5314-C772-9E7770BAA152}"/>
              </a:ext>
            </a:extLst>
          </p:cNvPr>
          <p:cNvSpPr>
            <a:spLocks noGrp="1"/>
          </p:cNvSpPr>
          <p:nvPr>
            <p:ph sz="half" idx="2"/>
          </p:nvPr>
        </p:nvSpPr>
        <p:spPr>
          <a:xfrm>
            <a:off x="276751" y="3934986"/>
            <a:ext cx="11638498" cy="2761236"/>
          </a:xfrm>
          <a:ln w="19050">
            <a:solidFill>
              <a:schemeClr val="accent5"/>
            </a:solidFill>
          </a:ln>
        </p:spPr>
        <p:txBody>
          <a:bodyPr>
            <a:normAutofit fontScale="25000" lnSpcReduction="20000"/>
          </a:bodyPr>
          <a:lstStyle/>
          <a:p>
            <a:pPr algn="l">
              <a:buFont typeface="Arial" panose="020B0604020202020204" pitchFamily="34" charset="0"/>
              <a:buChar char="•"/>
            </a:pPr>
            <a:r>
              <a:rPr lang="en-GB" sz="5600" dirty="0">
                <a:solidFill>
                  <a:schemeClr val="tx1"/>
                </a:solidFill>
                <a:latin typeface="Calibri" panose="020F0502020204030204" pitchFamily="34" charset="0"/>
              </a:rPr>
              <a:t>In an interview situation, d</a:t>
            </a:r>
            <a:r>
              <a:rPr lang="en-GB" sz="5600" b="0" i="0" dirty="0">
                <a:solidFill>
                  <a:schemeClr val="tx1"/>
                </a:solidFill>
                <a:effectLst/>
                <a:latin typeface="Calibri" panose="020F0502020204030204" pitchFamily="34" charset="0"/>
              </a:rPr>
              <a:t>o the questions sound right? It is surprising how often a question looks acceptable when written on piece of a paper but sounds false, stilted or simply silly when read out loud. Might the question need to be paraphrased so that it sounds more natural?</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the participants understand the questions? It is easy for technical vocabulary and jargon to creep into questions, so we need to ensure that it is eliminated.</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Have we included any ambiguous questions, double barrelled questions, loaded or leading questions?</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Does the interview retain the attention and interest of participants throughout? If attention is lost, then the quality of the data may be in doubt. Changes may be required in order to retain the respondent’s interest.</a:t>
            </a:r>
          </a:p>
          <a:p>
            <a:pPr>
              <a:buFont typeface="Arial" panose="020B0604020202020204" pitchFamily="34" charset="0"/>
              <a:buChar char="•"/>
            </a:pPr>
            <a:r>
              <a:rPr lang="en-GB" sz="5600" b="0" i="0" dirty="0">
                <a:solidFill>
                  <a:schemeClr val="tx1"/>
                </a:solidFill>
                <a:effectLst/>
                <a:latin typeface="Calibri" panose="020F0502020204030204" pitchFamily="34" charset="0"/>
              </a:rPr>
              <a:t>Does the interview flow properly? </a:t>
            </a:r>
          </a:p>
          <a:p>
            <a:pPr>
              <a:buFont typeface="Arial" panose="020B0604020202020204" pitchFamily="34" charset="0"/>
              <a:buChar char="•"/>
            </a:pPr>
            <a:r>
              <a:rPr lang="en-GB" sz="5600" dirty="0">
                <a:solidFill>
                  <a:schemeClr val="tx1"/>
                </a:solidFill>
                <a:latin typeface="Calibri" panose="020F0502020204030204" pitchFamily="34" charset="0"/>
              </a:rPr>
              <a:t>In a questionnaire, c</a:t>
            </a:r>
            <a:r>
              <a:rPr lang="en-GB" sz="5600" b="0" i="0" dirty="0">
                <a:solidFill>
                  <a:schemeClr val="tx1"/>
                </a:solidFill>
                <a:effectLst/>
                <a:latin typeface="Calibri" panose="020F0502020204030204" pitchFamily="34" charset="0"/>
              </a:rPr>
              <a:t>an the respondent understand the routing instructions? Particularly with paper questionnaires, we should check that the routing instructions can be understood.</a:t>
            </a:r>
          </a:p>
          <a:p>
            <a:pPr>
              <a:buFont typeface="Arial" panose="020B0604020202020204" pitchFamily="34" charset="0"/>
              <a:buChar char="•"/>
            </a:pPr>
            <a:r>
              <a:rPr lang="en-GB" sz="5600" b="0" i="0" dirty="0">
                <a:solidFill>
                  <a:schemeClr val="tx1"/>
                </a:solidFill>
                <a:effectLst/>
                <a:latin typeface="Calibri" panose="020F0502020204030204" pitchFamily="34" charset="0"/>
              </a:rPr>
              <a:t>Does the questionnaire unfold in a logical sequence, with a minimum of jumps between different ideas?</a:t>
            </a:r>
          </a:p>
          <a:p>
            <a:pPr>
              <a:buFont typeface="Arial" panose="020B0604020202020204" pitchFamily="34" charset="0"/>
              <a:buChar char="•"/>
            </a:pPr>
            <a:endParaRPr lang="en-GB" sz="5600" b="0" i="0" dirty="0">
              <a:solidFill>
                <a:schemeClr val="tx1"/>
              </a:solidFill>
              <a:effectLst/>
              <a:latin typeface="Calibri" panose="020F0502020204030204" pitchFamily="34" charset="0"/>
            </a:endParaRPr>
          </a:p>
          <a:p>
            <a:endParaRPr lang="en-GB" dirty="0"/>
          </a:p>
        </p:txBody>
      </p:sp>
      <p:sp>
        <p:nvSpPr>
          <p:cNvPr id="7" name="Text Placeholder 6">
            <a:extLst>
              <a:ext uri="{FF2B5EF4-FFF2-40B4-BE49-F238E27FC236}">
                <a16:creationId xmlns:a16="http://schemas.microsoft.com/office/drawing/2014/main" id="{79C2D89F-87DF-0B84-B32B-7D0EA99E6D0F}"/>
              </a:ext>
            </a:extLst>
          </p:cNvPr>
          <p:cNvSpPr>
            <a:spLocks noGrp="1"/>
          </p:cNvSpPr>
          <p:nvPr>
            <p:ph type="body" sz="quarter" idx="3"/>
          </p:nvPr>
        </p:nvSpPr>
        <p:spPr>
          <a:xfrm>
            <a:off x="3646251" y="759851"/>
            <a:ext cx="1795272" cy="666801"/>
          </a:xfrm>
          <a:noFill/>
          <a:ln w="19050">
            <a:solidFill>
              <a:schemeClr val="accent2"/>
            </a:solidFill>
          </a:ln>
        </p:spPr>
        <p:txBody>
          <a:bodyPr>
            <a:normAutofit fontScale="25000" lnSpcReduction="20000"/>
          </a:bodyPr>
          <a:lstStyle/>
          <a:p>
            <a:r>
              <a:rPr lang="en-GB" sz="8000" dirty="0">
                <a:solidFill>
                  <a:schemeClr val="accent2"/>
                </a:solidFill>
              </a:rPr>
              <a:t>Validity</a:t>
            </a:r>
          </a:p>
          <a:p>
            <a:r>
              <a:rPr lang="en-GB" sz="2400" b="0" i="0" kern="1200" dirty="0">
                <a:solidFill>
                  <a:schemeClr val="dk1"/>
                </a:solidFill>
                <a:effectLst/>
                <a:latin typeface="+mn-lt"/>
                <a:ea typeface="+mn-ea"/>
                <a:cs typeface="+mn-cs"/>
              </a:rPr>
              <a:t>The extent to which the results really measure what they are supposed to measure.</a:t>
            </a:r>
            <a:endParaRPr lang="en-GB" sz="2400" dirty="0"/>
          </a:p>
        </p:txBody>
      </p:sp>
      <p:sp>
        <p:nvSpPr>
          <p:cNvPr id="8" name="Content Placeholder 7">
            <a:extLst>
              <a:ext uri="{FF2B5EF4-FFF2-40B4-BE49-F238E27FC236}">
                <a16:creationId xmlns:a16="http://schemas.microsoft.com/office/drawing/2014/main" id="{EAA9E87F-EF82-EC6A-13C2-E2A53F0C2C4B}"/>
              </a:ext>
            </a:extLst>
          </p:cNvPr>
          <p:cNvSpPr>
            <a:spLocks noGrp="1"/>
          </p:cNvSpPr>
          <p:nvPr>
            <p:ph sz="quarter" idx="4"/>
          </p:nvPr>
        </p:nvSpPr>
        <p:spPr>
          <a:xfrm>
            <a:off x="3646251" y="1426652"/>
            <a:ext cx="8420463" cy="1931899"/>
          </a:xfrm>
          <a:ln w="19050">
            <a:solidFill>
              <a:schemeClr val="accent2"/>
            </a:solidFill>
          </a:ln>
        </p:spPr>
        <p:txBody>
          <a:bodyPr>
            <a:normAutofit fontScale="25000" lnSpcReduction="20000"/>
          </a:bodyPr>
          <a:lstStyle/>
          <a:p>
            <a:pPr algn="l">
              <a:buFont typeface="Arial" panose="020B0604020202020204" pitchFamily="34" charset="0"/>
              <a:buChar char="•"/>
            </a:pPr>
            <a:r>
              <a:rPr lang="en-GB" sz="5600" b="0" i="0" dirty="0">
                <a:solidFill>
                  <a:schemeClr val="tx1"/>
                </a:solidFill>
                <a:effectLst/>
                <a:latin typeface="Calibri" panose="020F0502020204030204" pitchFamily="34" charset="0"/>
              </a:rPr>
              <a:t>Can participants answer the questions? We must ensure that we should ask the questions that they are capable of providing answers.</a:t>
            </a:r>
          </a:p>
          <a:p>
            <a:pPr algn="l">
              <a:buFont typeface="Arial" panose="020B0604020202020204" pitchFamily="34" charset="0"/>
              <a:buChar char="•"/>
            </a:pPr>
            <a:r>
              <a:rPr lang="en-GB" sz="5600" dirty="0">
                <a:solidFill>
                  <a:schemeClr val="tx1"/>
                </a:solidFill>
                <a:latin typeface="Calibri" panose="020F0502020204030204" pitchFamily="34" charset="0"/>
              </a:rPr>
              <a:t>In a questionnaire, a</a:t>
            </a:r>
            <a:r>
              <a:rPr lang="en-GB" sz="5600" b="0" i="0" dirty="0">
                <a:solidFill>
                  <a:schemeClr val="tx1"/>
                </a:solidFill>
                <a:effectLst/>
                <a:latin typeface="Calibri" panose="020F0502020204030204" pitchFamily="34" charset="0"/>
              </a:rPr>
              <a:t>re the response codes provided sufficient? Missing response codes can lead to answers being forced to fit into the codes provided, or to large numbers of ‘other’ answers.</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the response codes provide the sufficient discrimination? If most respondents give the same answer, then the pre-codes provided may need to be reviewed to see how the discrimination can be improved and, if that cannot be achieved, queries should be raised regarding the value of including the question.</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questions and responses allow us to answer the research question(s)? We need to ensure that the answers which respondents give to those questions are the responses to the questions that we think we are asking.</a:t>
            </a:r>
          </a:p>
        </p:txBody>
      </p:sp>
      <p:sp>
        <p:nvSpPr>
          <p:cNvPr id="2" name="Rectangle 1" descr="Pilot">
            <a:extLst>
              <a:ext uri="{FF2B5EF4-FFF2-40B4-BE49-F238E27FC236}">
                <a16:creationId xmlns:a16="http://schemas.microsoft.com/office/drawing/2014/main" id="{89DB4BDC-0F25-A1FD-F042-133D9CF1F671}"/>
              </a:ext>
            </a:extLst>
          </p:cNvPr>
          <p:cNvSpPr/>
          <p:nvPr/>
        </p:nvSpPr>
        <p:spPr>
          <a:xfrm>
            <a:off x="11380554" y="253911"/>
            <a:ext cx="505940" cy="505940"/>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Tree>
    <p:extLst>
      <p:ext uri="{BB962C8B-B14F-4D97-AF65-F5344CB8AC3E}">
        <p14:creationId xmlns:p14="http://schemas.microsoft.com/office/powerpoint/2010/main" val="24728595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5229467-20B8-8B93-71DD-E2B4F91C1A1F}"/>
              </a:ext>
            </a:extLst>
          </p:cNvPr>
          <p:cNvSpPr>
            <a:spLocks noGrp="1"/>
          </p:cNvSpPr>
          <p:nvPr>
            <p:ph type="title"/>
          </p:nvPr>
        </p:nvSpPr>
        <p:spPr>
          <a:xfrm>
            <a:off x="804672" y="5116529"/>
            <a:ext cx="10592174" cy="1000655"/>
          </a:xfrm>
        </p:spPr>
        <p:txBody>
          <a:bodyPr vert="horz" lIns="91440" tIns="45720" rIns="91440" bIns="45720" rtlCol="0" anchor="t">
            <a:normAutofit/>
          </a:bodyPr>
          <a:lstStyle/>
          <a:p>
            <a:r>
              <a:rPr lang="en-US" sz="4000" cap="all" spc="200">
                <a:solidFill>
                  <a:schemeClr val="tx2"/>
                </a:solidFill>
              </a:rPr>
              <a:t>Ethics in educational research</a:t>
            </a:r>
            <a:endParaRPr lang="en-US" sz="4000" cap="all" spc="200" baseline="0">
              <a:solidFill>
                <a:schemeClr val="tx2"/>
              </a:solidFill>
            </a:endParaRPr>
          </a:p>
        </p:txBody>
      </p:sp>
      <p:pic>
        <p:nvPicPr>
          <p:cNvPr id="3" name="Picture 2" descr="A wooden blocks with black letters&#10;&#10;Description automatically generated">
            <a:extLst>
              <a:ext uri="{FF2B5EF4-FFF2-40B4-BE49-F238E27FC236}">
                <a16:creationId xmlns:a16="http://schemas.microsoft.com/office/drawing/2014/main" id="{C5CF4D0B-EEFA-00F1-7D18-CB217BF1170D}"/>
              </a:ext>
            </a:extLst>
          </p:cNvPr>
          <p:cNvPicPr>
            <a:picLocks noChangeAspect="1"/>
          </p:cNvPicPr>
          <p:nvPr/>
        </p:nvPicPr>
        <p:blipFill>
          <a:blip r:embed="rId3">
            <a:extLst>
              <a:ext uri="{28A0092B-C50C-407E-A947-70E740481C1C}">
                <a14:useLocalDpi xmlns:a14="http://schemas.microsoft.com/office/drawing/2010/main" val="0"/>
              </a:ext>
            </a:extLst>
          </a:blip>
          <a:srcRect l="6770" r="3998"/>
          <a:stretch/>
        </p:blipFill>
        <p:spPr>
          <a:xfrm>
            <a:off x="-1" y="10"/>
            <a:ext cx="12192001" cy="4201449"/>
          </a:xfrm>
          <a:prstGeom prst="rect">
            <a:avLst/>
          </a:prstGeom>
        </p:spPr>
      </p:pic>
      <p:grpSp>
        <p:nvGrpSpPr>
          <p:cNvPr id="14" name="Group 13">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5" name="Freeform: Shape 14">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4" name="Text Placeholder 3"/>
          <p:cNvSpPr>
            <a:spLocks noGrp="1"/>
          </p:cNvSpPr>
          <p:nvPr>
            <p:ph type="body" idx="1"/>
          </p:nvPr>
        </p:nvSpPr>
        <p:spPr>
          <a:xfrm>
            <a:off x="804672" y="4580785"/>
            <a:ext cx="9416898" cy="484374"/>
          </a:xfrm>
        </p:spPr>
        <p:txBody>
          <a:bodyPr vert="horz" lIns="91440" tIns="45720" rIns="91440" bIns="45720" rtlCol="0" anchor="b">
            <a:normAutofit/>
          </a:bodyPr>
          <a:lstStyle/>
          <a:p>
            <a:endParaRPr lang="en-US" sz="2000">
              <a:solidFill>
                <a:schemeClr val="tx2"/>
              </a:solidFill>
            </a:endParaRPr>
          </a:p>
        </p:txBody>
      </p:sp>
    </p:spTree>
    <p:extLst>
      <p:ext uri="{BB962C8B-B14F-4D97-AF65-F5344CB8AC3E}">
        <p14:creationId xmlns:p14="http://schemas.microsoft.com/office/powerpoint/2010/main" val="5854413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123763E-91FE-19EF-479E-0B84BF57359A}"/>
              </a:ext>
            </a:extLst>
          </p:cNvPr>
          <p:cNvSpPr>
            <a:spLocks noGrp="1"/>
          </p:cNvSpPr>
          <p:nvPr>
            <p:ph type="title"/>
          </p:nvPr>
        </p:nvSpPr>
        <p:spPr>
          <a:xfrm>
            <a:off x="1137035" y="609600"/>
            <a:ext cx="3595678" cy="1330839"/>
          </a:xfrm>
        </p:spPr>
        <p:txBody>
          <a:bodyPr vert="horz" lIns="91440" tIns="45720" rIns="91440" bIns="45720" rtlCol="0">
            <a:normAutofit/>
          </a:bodyPr>
          <a:lstStyle/>
          <a:p>
            <a:br>
              <a:rPr lang="en-US" kern="1200" cap="all" spc="200" baseline="0">
                <a:latin typeface="+mj-lt"/>
                <a:ea typeface="+mj-ea"/>
                <a:cs typeface="+mj-cs"/>
              </a:rPr>
            </a:br>
            <a:endParaRPr lang="en-US" kern="1200" cap="all" spc="200" baseline="0">
              <a:latin typeface="+mj-lt"/>
              <a:ea typeface="+mj-ea"/>
              <a:cs typeface="+mj-cs"/>
            </a:endParaRPr>
          </a:p>
        </p:txBody>
      </p:sp>
      <p:sp>
        <p:nvSpPr>
          <p:cNvPr id="5" name="Content Placeholder 4">
            <a:extLst>
              <a:ext uri="{FF2B5EF4-FFF2-40B4-BE49-F238E27FC236}">
                <a16:creationId xmlns:a16="http://schemas.microsoft.com/office/drawing/2014/main" id="{911BD07D-AB37-4B16-0446-06B6E167CF44}"/>
              </a:ext>
            </a:extLst>
          </p:cNvPr>
          <p:cNvSpPr>
            <a:spLocks noGrp="1"/>
          </p:cNvSpPr>
          <p:nvPr>
            <p:ph idx="1"/>
          </p:nvPr>
        </p:nvSpPr>
        <p:spPr>
          <a:xfrm>
            <a:off x="414338" y="2194102"/>
            <a:ext cx="4200525" cy="3908586"/>
          </a:xfrm>
        </p:spPr>
        <p:txBody>
          <a:bodyPr vert="horz" lIns="91440" tIns="45720" rIns="91440" bIns="45720" rtlCol="0">
            <a:normAutofit/>
          </a:bodyPr>
          <a:lstStyle/>
          <a:p>
            <a:pPr marL="0" indent="0">
              <a:spcBef>
                <a:spcPts val="0"/>
              </a:spcBef>
              <a:spcAft>
                <a:spcPts val="600"/>
              </a:spcAft>
              <a:buNone/>
            </a:pPr>
            <a:r>
              <a:rPr lang="en-US" sz="3000" dirty="0"/>
              <a:t>What is the meaning of the word ‘ethics’?</a:t>
            </a:r>
          </a:p>
          <a:p>
            <a:pPr marL="0" indent="0">
              <a:spcBef>
                <a:spcPts val="0"/>
              </a:spcBef>
              <a:spcAft>
                <a:spcPts val="600"/>
              </a:spcAft>
              <a:buNone/>
            </a:pPr>
            <a:endParaRPr lang="en-US" sz="3000" dirty="0"/>
          </a:p>
          <a:p>
            <a:pPr marL="0" indent="0">
              <a:spcBef>
                <a:spcPts val="0"/>
              </a:spcBef>
              <a:spcAft>
                <a:spcPts val="600"/>
              </a:spcAft>
              <a:buNone/>
            </a:pPr>
            <a:endParaRPr lang="en-US" sz="3000" dirty="0"/>
          </a:p>
          <a:p>
            <a:pPr marL="0" indent="0">
              <a:spcBef>
                <a:spcPts val="0"/>
              </a:spcBef>
              <a:spcAft>
                <a:spcPts val="600"/>
              </a:spcAft>
              <a:buNone/>
            </a:pPr>
            <a:r>
              <a:rPr lang="en-US" sz="3000" dirty="0"/>
              <a:t>Write down some words.</a:t>
            </a:r>
          </a:p>
        </p:txBody>
      </p:sp>
      <p:pic>
        <p:nvPicPr>
          <p:cNvPr id="7" name="Picture 6" descr="Magnifying glass and question mark">
            <a:extLst>
              <a:ext uri="{FF2B5EF4-FFF2-40B4-BE49-F238E27FC236}">
                <a16:creationId xmlns:a16="http://schemas.microsoft.com/office/drawing/2014/main" id="{7989CFF8-6153-B14A-D9CB-B913ED12DA05}"/>
              </a:ext>
            </a:extLst>
          </p:cNvPr>
          <p:cNvPicPr>
            <a:picLocks noChangeAspect="1"/>
          </p:cNvPicPr>
          <p:nvPr/>
        </p:nvPicPr>
        <p:blipFill rotWithShape="1">
          <a:blip r:embed="rId2"/>
          <a:srcRect l="20305" r="20280"/>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81933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7335" y="585216"/>
            <a:ext cx="10066866" cy="1499616"/>
          </a:xfrm>
        </p:spPr>
        <p:txBody>
          <a:bodyPr>
            <a:normAutofit/>
          </a:bodyPr>
          <a:lstStyle/>
          <a:p>
            <a:r>
              <a:rPr lang="en-GB" sz="6000" dirty="0"/>
              <a:t>Ethics? </a:t>
            </a:r>
          </a:p>
        </p:txBody>
      </p:sp>
      <p:sp>
        <p:nvSpPr>
          <p:cNvPr id="4" name="Content Placeholder 3"/>
          <p:cNvSpPr>
            <a:spLocks noGrp="1"/>
          </p:cNvSpPr>
          <p:nvPr>
            <p:ph idx="1"/>
          </p:nvPr>
        </p:nvSpPr>
        <p:spPr>
          <a:xfrm>
            <a:off x="4492446" y="2084832"/>
            <a:ext cx="3207107" cy="5106462"/>
          </a:xfrm>
        </p:spPr>
        <p:txBody>
          <a:bodyPr>
            <a:normAutofit/>
          </a:bodyPr>
          <a:lstStyle/>
          <a:p>
            <a:pPr marL="0" indent="0">
              <a:lnSpc>
                <a:spcPct val="120000"/>
              </a:lnSpc>
              <a:buNone/>
            </a:pPr>
            <a:r>
              <a:rPr lang="en-GB" sz="2600" dirty="0"/>
              <a:t>Privacy</a:t>
            </a:r>
          </a:p>
          <a:p>
            <a:pPr marL="0" indent="0">
              <a:lnSpc>
                <a:spcPct val="120000"/>
              </a:lnSpc>
              <a:buNone/>
            </a:pPr>
            <a:r>
              <a:rPr lang="en-GB" sz="2600" dirty="0"/>
              <a:t>Respect</a:t>
            </a:r>
          </a:p>
          <a:p>
            <a:pPr marL="0" indent="0">
              <a:lnSpc>
                <a:spcPct val="120000"/>
              </a:lnSpc>
              <a:buNone/>
            </a:pPr>
            <a:r>
              <a:rPr lang="en-GB" sz="2600" dirty="0"/>
              <a:t>Integrity</a:t>
            </a:r>
          </a:p>
          <a:p>
            <a:pPr marL="0" indent="0">
              <a:lnSpc>
                <a:spcPct val="120000"/>
              </a:lnSpc>
              <a:buNone/>
            </a:pPr>
            <a:r>
              <a:rPr lang="en-GB" sz="2600" dirty="0"/>
              <a:t>Minimise harm</a:t>
            </a:r>
          </a:p>
          <a:p>
            <a:pPr marL="0" indent="0">
              <a:lnSpc>
                <a:spcPct val="120000"/>
              </a:lnSpc>
              <a:buNone/>
            </a:pPr>
            <a:r>
              <a:rPr lang="en-GB" sz="2600" dirty="0"/>
              <a:t>Dignity</a:t>
            </a:r>
          </a:p>
          <a:p>
            <a:pPr marL="0" indent="0">
              <a:lnSpc>
                <a:spcPct val="120000"/>
              </a:lnSpc>
              <a:buNone/>
            </a:pPr>
            <a:r>
              <a:rPr lang="en-GB" sz="2600" dirty="0"/>
              <a:t>Legalities</a:t>
            </a:r>
          </a:p>
          <a:p>
            <a:pPr>
              <a:lnSpc>
                <a:spcPct val="120000"/>
              </a:lnSpc>
            </a:pPr>
            <a:endParaRPr lang="en-GB" dirty="0"/>
          </a:p>
        </p:txBody>
      </p:sp>
      <p:sp>
        <p:nvSpPr>
          <p:cNvPr id="24" name="Content Placeholder 3">
            <a:extLst>
              <a:ext uri="{FF2B5EF4-FFF2-40B4-BE49-F238E27FC236}">
                <a16:creationId xmlns:a16="http://schemas.microsoft.com/office/drawing/2014/main" id="{448F3140-56C4-4965-873B-A9FC8CB3C406}"/>
              </a:ext>
            </a:extLst>
          </p:cNvPr>
          <p:cNvSpPr txBox="1">
            <a:spLocks/>
          </p:cNvSpPr>
          <p:nvPr/>
        </p:nvSpPr>
        <p:spPr>
          <a:xfrm>
            <a:off x="677334" y="2084832"/>
            <a:ext cx="3207107" cy="456535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120000"/>
              </a:lnSpc>
              <a:buNone/>
            </a:pPr>
            <a:r>
              <a:rPr lang="en-GB" sz="2600" dirty="0"/>
              <a:t>Justice</a:t>
            </a:r>
          </a:p>
          <a:p>
            <a:pPr marL="0" indent="0">
              <a:lnSpc>
                <a:spcPct val="120000"/>
              </a:lnSpc>
              <a:buNone/>
            </a:pPr>
            <a:r>
              <a:rPr lang="en-GB" sz="2600" dirty="0"/>
              <a:t>Rights</a:t>
            </a:r>
          </a:p>
          <a:p>
            <a:pPr marL="0" indent="0">
              <a:lnSpc>
                <a:spcPct val="120000"/>
              </a:lnSpc>
              <a:buNone/>
            </a:pPr>
            <a:r>
              <a:rPr lang="en-GB" sz="2600" dirty="0"/>
              <a:t>Morals</a:t>
            </a:r>
          </a:p>
          <a:p>
            <a:pPr marL="0" indent="0">
              <a:lnSpc>
                <a:spcPct val="120000"/>
              </a:lnSpc>
              <a:buNone/>
            </a:pPr>
            <a:r>
              <a:rPr lang="en-GB" sz="2600" dirty="0"/>
              <a:t>Duty</a:t>
            </a:r>
          </a:p>
          <a:p>
            <a:pPr marL="0" indent="0">
              <a:lnSpc>
                <a:spcPct val="120000"/>
              </a:lnSpc>
              <a:buNone/>
            </a:pPr>
            <a:r>
              <a:rPr lang="en-GB" sz="2600" dirty="0"/>
              <a:t>Fairness</a:t>
            </a:r>
          </a:p>
          <a:p>
            <a:pPr marL="0" indent="0">
              <a:lnSpc>
                <a:spcPct val="120000"/>
              </a:lnSpc>
              <a:buNone/>
            </a:pPr>
            <a:r>
              <a:rPr lang="en-GB" sz="2600" dirty="0"/>
              <a:t>Responsibilities</a:t>
            </a:r>
          </a:p>
          <a:p>
            <a:pPr>
              <a:lnSpc>
                <a:spcPct val="120000"/>
              </a:lnSpc>
            </a:pPr>
            <a:endParaRPr lang="en-GB" dirty="0"/>
          </a:p>
        </p:txBody>
      </p:sp>
      <p:sp>
        <p:nvSpPr>
          <p:cNvPr id="5" name="TextBox 4">
            <a:extLst>
              <a:ext uri="{FF2B5EF4-FFF2-40B4-BE49-F238E27FC236}">
                <a16:creationId xmlns:a16="http://schemas.microsoft.com/office/drawing/2014/main" id="{E82A745B-10EB-36FA-51B6-C51DB867640C}"/>
              </a:ext>
            </a:extLst>
          </p:cNvPr>
          <p:cNvSpPr txBox="1"/>
          <p:nvPr/>
        </p:nvSpPr>
        <p:spPr>
          <a:xfrm>
            <a:off x="8046347" y="2084832"/>
            <a:ext cx="2540141" cy="3970318"/>
          </a:xfrm>
          <a:prstGeom prst="rect">
            <a:avLst/>
          </a:prstGeom>
          <a:noFill/>
        </p:spPr>
        <p:txBody>
          <a:bodyPr wrap="square" rtlCol="0">
            <a:spAutoFit/>
          </a:bodyPr>
          <a:lstStyle/>
          <a:p>
            <a:pPr>
              <a:lnSpc>
                <a:spcPct val="150000"/>
              </a:lnSpc>
            </a:pPr>
            <a:r>
              <a:rPr lang="en-GB" sz="2600" dirty="0"/>
              <a:t>Values</a:t>
            </a:r>
          </a:p>
          <a:p>
            <a:pPr>
              <a:lnSpc>
                <a:spcPct val="150000"/>
              </a:lnSpc>
            </a:pPr>
            <a:r>
              <a:rPr lang="en-GB" sz="2600" dirty="0"/>
              <a:t>Regulations</a:t>
            </a:r>
          </a:p>
          <a:p>
            <a:pPr>
              <a:lnSpc>
                <a:spcPct val="150000"/>
              </a:lnSpc>
            </a:pPr>
            <a:r>
              <a:rPr lang="en-GB" sz="2600" dirty="0"/>
              <a:t>Common sense</a:t>
            </a:r>
          </a:p>
          <a:p>
            <a:pPr>
              <a:lnSpc>
                <a:spcPct val="150000"/>
              </a:lnSpc>
            </a:pPr>
            <a:r>
              <a:rPr lang="en-GB" sz="2600" dirty="0"/>
              <a:t>Considerations</a:t>
            </a:r>
          </a:p>
          <a:p>
            <a:pPr>
              <a:lnSpc>
                <a:spcPct val="150000"/>
              </a:lnSpc>
            </a:pPr>
            <a:r>
              <a:rPr lang="en-GB" sz="2600" dirty="0"/>
              <a:t>Consent</a:t>
            </a:r>
          </a:p>
          <a:p>
            <a:pPr>
              <a:lnSpc>
                <a:spcPct val="150000"/>
              </a:lnSpc>
            </a:pPr>
            <a:r>
              <a:rPr lang="en-GB" sz="2600" dirty="0"/>
              <a:t>Assent</a:t>
            </a:r>
          </a:p>
          <a:p>
            <a:endParaRPr lang="en-GB" dirty="0"/>
          </a:p>
        </p:txBody>
      </p:sp>
      <p:pic>
        <p:nvPicPr>
          <p:cNvPr id="6" name="Picture 5" descr="A wooden signpost with arrows pointing to different values&#10;&#10;Description automatically generated">
            <a:extLst>
              <a:ext uri="{FF2B5EF4-FFF2-40B4-BE49-F238E27FC236}">
                <a16:creationId xmlns:a16="http://schemas.microsoft.com/office/drawing/2014/main" id="{2585F878-8F58-9FD1-7197-16E2A4A035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22308" y="112362"/>
            <a:ext cx="2447943" cy="1595449"/>
          </a:xfrm>
          <a:prstGeom prst="rect">
            <a:avLst/>
          </a:prstGeom>
        </p:spPr>
      </p:pic>
    </p:spTree>
    <p:extLst>
      <p:ext uri="{BB962C8B-B14F-4D97-AF65-F5344CB8AC3E}">
        <p14:creationId xmlns:p14="http://schemas.microsoft.com/office/powerpoint/2010/main" val="33972927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up of some money&#10;&#10;Description automatically generated with medium confidence">
            <a:extLst>
              <a:ext uri="{FF2B5EF4-FFF2-40B4-BE49-F238E27FC236}">
                <a16:creationId xmlns:a16="http://schemas.microsoft.com/office/drawing/2014/main" id="{0CFA0344-8D23-8A71-3725-D24B782EF18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4866" r="2" b="1365"/>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22" name="Picture 21" descr="A close-up of some currency&#10;&#10;Description automatically generated">
            <a:extLst>
              <a:ext uri="{FF2B5EF4-FFF2-40B4-BE49-F238E27FC236}">
                <a16:creationId xmlns:a16="http://schemas.microsoft.com/office/drawing/2014/main" id="{87DE00C5-52EA-2481-E127-A89AF94B70AE}"/>
              </a:ext>
            </a:extLst>
          </p:cNvPr>
          <p:cNvPicPr>
            <a:picLocks noChangeAspect="1"/>
          </p:cNvPicPr>
          <p:nvPr/>
        </p:nvPicPr>
        <p:blipFill>
          <a:blip r:embed="rId5">
            <a:extLst>
              <a:ext uri="{28A0092B-C50C-407E-A947-70E740481C1C}">
                <a14:useLocalDpi xmlns:a14="http://schemas.microsoft.com/office/drawing/2010/main" val="0"/>
              </a:ext>
            </a:extLst>
          </a:blip>
          <a:srcRect l="45277"/>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20" name="Picture 19" descr="A pile of coins and notes&#10;&#10;Description automatically generated">
            <a:extLst>
              <a:ext uri="{FF2B5EF4-FFF2-40B4-BE49-F238E27FC236}">
                <a16:creationId xmlns:a16="http://schemas.microsoft.com/office/drawing/2014/main" id="{BD4E0813-6F91-8C56-436A-8AE4C51F3138}"/>
              </a:ext>
            </a:extLst>
          </p:cNvPr>
          <p:cNvPicPr>
            <a:picLocks noChangeAspect="1"/>
          </p:cNvPicPr>
          <p:nvPr/>
        </p:nvPicPr>
        <p:blipFill>
          <a:blip r:embed="rId6">
            <a:extLst>
              <a:ext uri="{28A0092B-C50C-407E-A947-70E740481C1C}">
                <a14:useLocalDpi xmlns:a14="http://schemas.microsoft.com/office/drawing/2010/main" val="0"/>
              </a:ext>
            </a:extLst>
          </a:blip>
          <a:srcRect t="29287" r="-1" b="17602"/>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53F846E8-8374-46DD-6EBB-429041D69FD2}"/>
              </a:ext>
            </a:extLst>
          </p:cNvPr>
          <p:cNvSpPr>
            <a:spLocks noGrp="1"/>
          </p:cNvSpPr>
          <p:nvPr>
            <p:ph type="ctrTitle"/>
          </p:nvPr>
        </p:nvSpPr>
        <p:spPr>
          <a:xfrm>
            <a:off x="6343650" y="3996130"/>
            <a:ext cx="5505814" cy="1576910"/>
          </a:xfrm>
        </p:spPr>
        <p:txBody>
          <a:bodyPr anchor="b">
            <a:normAutofit/>
          </a:bodyPr>
          <a:lstStyle/>
          <a:p>
            <a:pPr algn="l"/>
            <a:r>
              <a:rPr lang="en-GB" sz="3700"/>
              <a:t>What do we mean when we say ‘behaving ethically’?</a:t>
            </a:r>
          </a:p>
        </p:txBody>
      </p:sp>
      <p:sp>
        <p:nvSpPr>
          <p:cNvPr id="4" name="Subtitle 3">
            <a:extLst>
              <a:ext uri="{FF2B5EF4-FFF2-40B4-BE49-F238E27FC236}">
                <a16:creationId xmlns:a16="http://schemas.microsoft.com/office/drawing/2014/main" id="{F6FE5B0A-046F-3C36-4200-8BA4EFC582A6}"/>
              </a:ext>
            </a:extLst>
          </p:cNvPr>
          <p:cNvSpPr>
            <a:spLocks noGrp="1"/>
          </p:cNvSpPr>
          <p:nvPr>
            <p:ph type="subTitle" idx="1"/>
          </p:nvPr>
        </p:nvSpPr>
        <p:spPr>
          <a:xfrm>
            <a:off x="6343650" y="5638800"/>
            <a:ext cx="5505814" cy="646785"/>
          </a:xfrm>
        </p:spPr>
        <p:txBody>
          <a:bodyPr>
            <a:normAutofit/>
          </a:bodyPr>
          <a:lstStyle/>
          <a:p>
            <a:pPr algn="l"/>
            <a:endParaRPr lang="en-GB" dirty="0"/>
          </a:p>
        </p:txBody>
      </p:sp>
    </p:spTree>
    <p:extLst>
      <p:ext uri="{BB962C8B-B14F-4D97-AF65-F5344CB8AC3E}">
        <p14:creationId xmlns:p14="http://schemas.microsoft.com/office/powerpoint/2010/main" val="201433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929390"/>
            <a:ext cx="10515600" cy="1325563"/>
          </a:xfrm>
        </p:spPr>
        <p:txBody>
          <a:bodyPr anchor="t">
            <a:normAutofit/>
          </a:bodyPr>
          <a:lstStyle/>
          <a:p>
            <a:r>
              <a:rPr lang="en-GB" dirty="0"/>
              <a:t>What are ‘ethics’? </a:t>
            </a:r>
          </a:p>
        </p:txBody>
      </p:sp>
      <p:sp>
        <p:nvSpPr>
          <p:cNvPr id="3" name="Content Placeholder 2"/>
          <p:cNvSpPr>
            <a:spLocks noGrp="1"/>
          </p:cNvSpPr>
          <p:nvPr>
            <p:ph idx="1"/>
          </p:nvPr>
        </p:nvSpPr>
        <p:spPr>
          <a:xfrm>
            <a:off x="677333" y="2160590"/>
            <a:ext cx="7132448" cy="3768020"/>
          </a:xfrm>
        </p:spPr>
        <p:txBody>
          <a:bodyPr>
            <a:normAutofit/>
          </a:bodyPr>
          <a:lstStyle/>
          <a:p>
            <a:pPr marL="0" indent="0">
              <a:buNone/>
            </a:pPr>
            <a:r>
              <a:rPr lang="en-GB" sz="2400" i="1" dirty="0"/>
              <a:t>Ethics refers to rules of conduct; typically, to conformity to a code or set of principles</a:t>
            </a:r>
            <a:r>
              <a:rPr lang="en-GB" sz="2400" dirty="0"/>
              <a:t> (Robson, 2002:65).</a:t>
            </a:r>
          </a:p>
          <a:p>
            <a:endParaRPr lang="en-GB" sz="2400" dirty="0"/>
          </a:p>
          <a:p>
            <a:pPr marL="0" indent="0">
              <a:buNone/>
            </a:pPr>
            <a:r>
              <a:rPr lang="en-GB" sz="2400" dirty="0"/>
              <a:t>In education, this code is set out by the British Education Research Association (BERA).</a:t>
            </a:r>
          </a:p>
          <a:p>
            <a:endParaRPr lang="en-GB" sz="2400" dirty="0"/>
          </a:p>
        </p:txBody>
      </p:sp>
      <p:pic>
        <p:nvPicPr>
          <p:cNvPr id="5" name="Picture 4" descr="Logo&#10;&#10;Description automatically generated">
            <a:extLst>
              <a:ext uri="{FF2B5EF4-FFF2-40B4-BE49-F238E27FC236}">
                <a16:creationId xmlns:a16="http://schemas.microsoft.com/office/drawing/2014/main" id="{B401258F-B35C-4DF7-8421-D461FCB81B94}"/>
              </a:ext>
            </a:extLst>
          </p:cNvPr>
          <p:cNvPicPr>
            <a:picLocks noChangeAspect="1"/>
          </p:cNvPicPr>
          <p:nvPr/>
        </p:nvPicPr>
        <p:blipFill rotWithShape="1">
          <a:blip r:embed="rId3"/>
          <a:srcRect t="41394"/>
          <a:stretch/>
        </p:blipFill>
        <p:spPr>
          <a:xfrm>
            <a:off x="1097223" y="5437370"/>
            <a:ext cx="4438650" cy="982480"/>
          </a:xfrm>
          <a:prstGeom prst="rect">
            <a:avLst/>
          </a:prstGeom>
        </p:spPr>
      </p:pic>
      <p:sp>
        <p:nvSpPr>
          <p:cNvPr id="6" name="TextBox 5">
            <a:extLst>
              <a:ext uri="{FF2B5EF4-FFF2-40B4-BE49-F238E27FC236}">
                <a16:creationId xmlns:a16="http://schemas.microsoft.com/office/drawing/2014/main" id="{61C8A94D-B5A3-8F03-1C3E-9CCBF666AC27}"/>
              </a:ext>
            </a:extLst>
          </p:cNvPr>
          <p:cNvSpPr txBox="1"/>
          <p:nvPr/>
        </p:nvSpPr>
        <p:spPr>
          <a:xfrm>
            <a:off x="8312727" y="3611048"/>
            <a:ext cx="3013544" cy="1200329"/>
          </a:xfrm>
          <a:prstGeom prst="rect">
            <a:avLst/>
          </a:prstGeom>
          <a:noFill/>
          <a:ln w="28575">
            <a:solidFill>
              <a:schemeClr val="accent5"/>
            </a:solidFill>
          </a:ln>
        </p:spPr>
        <p:txBody>
          <a:bodyPr wrap="square" rtlCol="0">
            <a:spAutoFit/>
          </a:bodyPr>
          <a:lstStyle/>
          <a:p>
            <a:r>
              <a:rPr lang="en-GB" dirty="0">
                <a:hlinkClick r:id="rId4"/>
              </a:rPr>
              <a:t>www.bera.ac.uk/publication/ethical-guidelines-for-educational-research-fifth-edition-2024</a:t>
            </a:r>
            <a:r>
              <a:rPr lang="en-GB" dirty="0"/>
              <a:t> </a:t>
            </a:r>
          </a:p>
        </p:txBody>
      </p:sp>
    </p:spTree>
    <p:extLst>
      <p:ext uri="{BB962C8B-B14F-4D97-AF65-F5344CB8AC3E}">
        <p14:creationId xmlns:p14="http://schemas.microsoft.com/office/powerpoint/2010/main" val="33533284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971532" y="920930"/>
            <a:ext cx="8596668" cy="762000"/>
          </a:xfrm>
        </p:spPr>
        <p:txBody>
          <a:bodyPr>
            <a:normAutofit/>
          </a:bodyPr>
          <a:lstStyle/>
          <a:p>
            <a:r>
              <a:rPr lang="en-GB" dirty="0"/>
              <a:t>Why do we have ethical codes?</a:t>
            </a:r>
            <a:endParaRPr lang="en-US" dirty="0"/>
          </a:p>
        </p:txBody>
      </p:sp>
      <p:sp>
        <p:nvSpPr>
          <p:cNvPr id="3" name="Content Placeholder 2"/>
          <p:cNvSpPr>
            <a:spLocks noGrp="1"/>
          </p:cNvSpPr>
          <p:nvPr>
            <p:ph idx="1"/>
          </p:nvPr>
        </p:nvSpPr>
        <p:spPr>
          <a:xfrm>
            <a:off x="753374" y="2010909"/>
            <a:ext cx="10275085" cy="4320480"/>
          </a:xfrm>
          <a:solidFill>
            <a:schemeClr val="bg1"/>
          </a:solidFill>
        </p:spPr>
        <p:txBody>
          <a:bodyPr>
            <a:normAutofit/>
          </a:bodyPr>
          <a:lstStyle/>
          <a:p>
            <a:pPr marL="0" indent="0">
              <a:buNone/>
            </a:pPr>
            <a:r>
              <a:rPr lang="en-GB" sz="2800" dirty="0"/>
              <a:t>Introduced after WWII atrocities in death camps </a:t>
            </a:r>
          </a:p>
          <a:p>
            <a:pPr marL="0" indent="0">
              <a:buNone/>
            </a:pPr>
            <a:r>
              <a:rPr lang="en-GB" sz="2100" dirty="0"/>
              <a:t>(the </a:t>
            </a:r>
            <a:r>
              <a:rPr lang="en-GB" sz="2100" b="1" dirty="0"/>
              <a:t>Nuremberg Code </a:t>
            </a:r>
            <a:r>
              <a:rPr lang="en-GB" sz="2100" dirty="0"/>
              <a:t>-</a:t>
            </a:r>
            <a:r>
              <a:rPr lang="en-GB" sz="2100" b="1" dirty="0"/>
              <a:t> </a:t>
            </a:r>
            <a:r>
              <a:rPr lang="en-GB" sz="2100" dirty="0"/>
              <a:t>a set of research ethics principles for human experimentation set as a result of the subsequent Nuremberg trials at the end of the Second World War)</a:t>
            </a:r>
          </a:p>
        </p:txBody>
      </p:sp>
      <p:sp>
        <p:nvSpPr>
          <p:cNvPr id="2" name="TextBox 1"/>
          <p:cNvSpPr txBox="1"/>
          <p:nvPr/>
        </p:nvSpPr>
        <p:spPr>
          <a:xfrm>
            <a:off x="5870867" y="3628746"/>
            <a:ext cx="5157592" cy="1569660"/>
          </a:xfrm>
          <a:prstGeom prst="rect">
            <a:avLst/>
          </a:prstGeom>
          <a:noFill/>
          <a:ln w="57150">
            <a:solidFill>
              <a:schemeClr val="bg2">
                <a:lumMod val="75000"/>
              </a:schemeClr>
            </a:solidFill>
          </a:ln>
        </p:spPr>
        <p:txBody>
          <a:bodyPr wrap="square" rtlCol="0">
            <a:spAutoFit/>
          </a:bodyPr>
          <a:lstStyle/>
          <a:p>
            <a:r>
              <a:rPr lang="en-GB" sz="2400" dirty="0"/>
              <a:t>e.g. how long a human can stay in ice cold water before they freeze.</a:t>
            </a:r>
          </a:p>
          <a:p>
            <a:endParaRPr lang="en-GB" sz="2400" dirty="0"/>
          </a:p>
          <a:p>
            <a:r>
              <a:rPr lang="en-GB" sz="2400" dirty="0"/>
              <a:t>Why would this information be useful?</a:t>
            </a:r>
          </a:p>
        </p:txBody>
      </p:sp>
      <p:pic>
        <p:nvPicPr>
          <p:cNvPr id="4098" name="Picture 2" descr="See the source image">
            <a:extLst>
              <a:ext uri="{FF2B5EF4-FFF2-40B4-BE49-F238E27FC236}">
                <a16:creationId xmlns:a16="http://schemas.microsoft.com/office/drawing/2014/main" id="{1881D38D-6A43-4B6A-A664-7066DAA312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343" y="3504550"/>
            <a:ext cx="4124325" cy="304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99770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t>Pause for thought:</a:t>
            </a:r>
            <a:endParaRPr lang="en-US" dirty="0"/>
          </a:p>
        </p:txBody>
      </p:sp>
      <p:sp>
        <p:nvSpPr>
          <p:cNvPr id="3" name="Content Placeholder 2"/>
          <p:cNvSpPr>
            <a:spLocks noGrp="1"/>
          </p:cNvSpPr>
          <p:nvPr>
            <p:ph idx="1"/>
          </p:nvPr>
        </p:nvSpPr>
        <p:spPr>
          <a:xfrm>
            <a:off x="768614" y="2084832"/>
            <a:ext cx="6402499" cy="3035808"/>
          </a:xfrm>
          <a:solidFill>
            <a:schemeClr val="bg1"/>
          </a:solidFill>
        </p:spPr>
        <p:txBody>
          <a:bodyPr>
            <a:normAutofit/>
          </a:bodyPr>
          <a:lstStyle/>
          <a:p>
            <a:pPr marL="0" indent="0">
              <a:buNone/>
            </a:pPr>
            <a:r>
              <a:rPr lang="en-GB" sz="2800" dirty="0"/>
              <a:t>How do we regard the data that were collected in the death camps? </a:t>
            </a:r>
          </a:p>
          <a:p>
            <a:r>
              <a:rPr lang="en-GB" sz="2800" dirty="0"/>
              <a:t>Data was rigorously collected </a:t>
            </a:r>
          </a:p>
          <a:p>
            <a:r>
              <a:rPr lang="en-GB" sz="2800" dirty="0"/>
              <a:t>Data provided information that is highly useful to medical research. </a:t>
            </a:r>
          </a:p>
          <a:p>
            <a:pPr lvl="1"/>
            <a:r>
              <a:rPr lang="en-GB" sz="2400" dirty="0"/>
              <a:t>How is it useful? </a:t>
            </a:r>
          </a:p>
        </p:txBody>
      </p:sp>
      <p:pic>
        <p:nvPicPr>
          <p:cNvPr id="6" name="Graphic 5" descr="Pause with solid fill">
            <a:extLst>
              <a:ext uri="{FF2B5EF4-FFF2-40B4-BE49-F238E27FC236}">
                <a16:creationId xmlns:a16="http://schemas.microsoft.com/office/drawing/2014/main" id="{8E4A10C6-1178-4CDB-8986-D6679A88555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254144" y="186863"/>
            <a:ext cx="629771" cy="629771"/>
          </a:xfrm>
          <a:prstGeom prst="rect">
            <a:avLst/>
          </a:prstGeom>
        </p:spPr>
      </p:pic>
      <p:sp>
        <p:nvSpPr>
          <p:cNvPr id="4" name="TextBox 3">
            <a:extLst>
              <a:ext uri="{FF2B5EF4-FFF2-40B4-BE49-F238E27FC236}">
                <a16:creationId xmlns:a16="http://schemas.microsoft.com/office/drawing/2014/main" id="{36C88F3B-564A-42F5-B00B-A4A22DE13736}"/>
              </a:ext>
            </a:extLst>
          </p:cNvPr>
          <p:cNvSpPr txBox="1"/>
          <p:nvPr/>
        </p:nvSpPr>
        <p:spPr>
          <a:xfrm rot="852573">
            <a:off x="8655113" y="1166843"/>
            <a:ext cx="2324793" cy="4524315"/>
          </a:xfrm>
          <a:custGeom>
            <a:avLst/>
            <a:gdLst>
              <a:gd name="connsiteX0" fmla="*/ 0 w 2324793"/>
              <a:gd name="connsiteY0" fmla="*/ 0 h 4524315"/>
              <a:gd name="connsiteX1" fmla="*/ 557950 w 2324793"/>
              <a:gd name="connsiteY1" fmla="*/ 0 h 4524315"/>
              <a:gd name="connsiteX2" fmla="*/ 1069405 w 2324793"/>
              <a:gd name="connsiteY2" fmla="*/ 0 h 4524315"/>
              <a:gd name="connsiteX3" fmla="*/ 1604107 w 2324793"/>
              <a:gd name="connsiteY3" fmla="*/ 0 h 4524315"/>
              <a:gd name="connsiteX4" fmla="*/ 2324793 w 2324793"/>
              <a:gd name="connsiteY4" fmla="*/ 0 h 4524315"/>
              <a:gd name="connsiteX5" fmla="*/ 2324793 w 2324793"/>
              <a:gd name="connsiteY5" fmla="*/ 565539 h 4524315"/>
              <a:gd name="connsiteX6" fmla="*/ 2324793 w 2324793"/>
              <a:gd name="connsiteY6" fmla="*/ 995349 h 4524315"/>
              <a:gd name="connsiteX7" fmla="*/ 2324793 w 2324793"/>
              <a:gd name="connsiteY7" fmla="*/ 1425159 h 4524315"/>
              <a:gd name="connsiteX8" fmla="*/ 2324793 w 2324793"/>
              <a:gd name="connsiteY8" fmla="*/ 2081185 h 4524315"/>
              <a:gd name="connsiteX9" fmla="*/ 2324793 w 2324793"/>
              <a:gd name="connsiteY9" fmla="*/ 2737211 h 4524315"/>
              <a:gd name="connsiteX10" fmla="*/ 2324793 w 2324793"/>
              <a:gd name="connsiteY10" fmla="*/ 3393236 h 4524315"/>
              <a:gd name="connsiteX11" fmla="*/ 2324793 w 2324793"/>
              <a:gd name="connsiteY11" fmla="*/ 3823046 h 4524315"/>
              <a:gd name="connsiteX12" fmla="*/ 2324793 w 2324793"/>
              <a:gd name="connsiteY12" fmla="*/ 4524315 h 4524315"/>
              <a:gd name="connsiteX13" fmla="*/ 1720347 w 2324793"/>
              <a:gd name="connsiteY13" fmla="*/ 4524315 h 4524315"/>
              <a:gd name="connsiteX14" fmla="*/ 1185644 w 2324793"/>
              <a:gd name="connsiteY14" fmla="*/ 4524315 h 4524315"/>
              <a:gd name="connsiteX15" fmla="*/ 650942 w 2324793"/>
              <a:gd name="connsiteY15" fmla="*/ 4524315 h 4524315"/>
              <a:gd name="connsiteX16" fmla="*/ 0 w 2324793"/>
              <a:gd name="connsiteY16" fmla="*/ 4524315 h 4524315"/>
              <a:gd name="connsiteX17" fmla="*/ 0 w 2324793"/>
              <a:gd name="connsiteY17" fmla="*/ 4004019 h 4524315"/>
              <a:gd name="connsiteX18" fmla="*/ 0 w 2324793"/>
              <a:gd name="connsiteY18" fmla="*/ 3483723 h 4524315"/>
              <a:gd name="connsiteX19" fmla="*/ 0 w 2324793"/>
              <a:gd name="connsiteY19" fmla="*/ 2963426 h 4524315"/>
              <a:gd name="connsiteX20" fmla="*/ 0 w 2324793"/>
              <a:gd name="connsiteY20" fmla="*/ 2397887 h 4524315"/>
              <a:gd name="connsiteX21" fmla="*/ 0 w 2324793"/>
              <a:gd name="connsiteY21" fmla="*/ 1832348 h 4524315"/>
              <a:gd name="connsiteX22" fmla="*/ 0 w 2324793"/>
              <a:gd name="connsiteY22" fmla="*/ 1402538 h 4524315"/>
              <a:gd name="connsiteX23" fmla="*/ 0 w 2324793"/>
              <a:gd name="connsiteY23" fmla="*/ 836998 h 4524315"/>
              <a:gd name="connsiteX24" fmla="*/ 0 w 2324793"/>
              <a:gd name="connsiteY24" fmla="*/ 0 h 452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324793" h="4524315" fill="none" extrusionOk="0">
                <a:moveTo>
                  <a:pt x="0" y="0"/>
                </a:moveTo>
                <a:cubicBezTo>
                  <a:pt x="274569" y="-52857"/>
                  <a:pt x="358137" y="32462"/>
                  <a:pt x="557950" y="0"/>
                </a:cubicBezTo>
                <a:cubicBezTo>
                  <a:pt x="757763" y="-32462"/>
                  <a:pt x="875897" y="48587"/>
                  <a:pt x="1069405" y="0"/>
                </a:cubicBezTo>
                <a:cubicBezTo>
                  <a:pt x="1262914" y="-48587"/>
                  <a:pt x="1399025" y="36910"/>
                  <a:pt x="1604107" y="0"/>
                </a:cubicBezTo>
                <a:cubicBezTo>
                  <a:pt x="1809189" y="-36910"/>
                  <a:pt x="2025356" y="19106"/>
                  <a:pt x="2324793" y="0"/>
                </a:cubicBezTo>
                <a:cubicBezTo>
                  <a:pt x="2380803" y="149535"/>
                  <a:pt x="2271839" y="349180"/>
                  <a:pt x="2324793" y="565539"/>
                </a:cubicBezTo>
                <a:cubicBezTo>
                  <a:pt x="2377747" y="781898"/>
                  <a:pt x="2308429" y="866165"/>
                  <a:pt x="2324793" y="995349"/>
                </a:cubicBezTo>
                <a:cubicBezTo>
                  <a:pt x="2341157" y="1124533"/>
                  <a:pt x="2320621" y="1326899"/>
                  <a:pt x="2324793" y="1425159"/>
                </a:cubicBezTo>
                <a:cubicBezTo>
                  <a:pt x="2328965" y="1523419"/>
                  <a:pt x="2264094" y="1923974"/>
                  <a:pt x="2324793" y="2081185"/>
                </a:cubicBezTo>
                <a:cubicBezTo>
                  <a:pt x="2385492" y="2238396"/>
                  <a:pt x="2313383" y="2512573"/>
                  <a:pt x="2324793" y="2737211"/>
                </a:cubicBezTo>
                <a:cubicBezTo>
                  <a:pt x="2336203" y="2961849"/>
                  <a:pt x="2306722" y="3107593"/>
                  <a:pt x="2324793" y="3393236"/>
                </a:cubicBezTo>
                <a:cubicBezTo>
                  <a:pt x="2342864" y="3678880"/>
                  <a:pt x="2290523" y="3677272"/>
                  <a:pt x="2324793" y="3823046"/>
                </a:cubicBezTo>
                <a:cubicBezTo>
                  <a:pt x="2359063" y="3968820"/>
                  <a:pt x="2289128" y="4210867"/>
                  <a:pt x="2324793" y="4524315"/>
                </a:cubicBezTo>
                <a:cubicBezTo>
                  <a:pt x="2126265" y="4569606"/>
                  <a:pt x="1930765" y="4502079"/>
                  <a:pt x="1720347" y="4524315"/>
                </a:cubicBezTo>
                <a:cubicBezTo>
                  <a:pt x="1509929" y="4546551"/>
                  <a:pt x="1304689" y="4484023"/>
                  <a:pt x="1185644" y="4524315"/>
                </a:cubicBezTo>
                <a:cubicBezTo>
                  <a:pt x="1066599" y="4564607"/>
                  <a:pt x="877688" y="4511783"/>
                  <a:pt x="650942" y="4524315"/>
                </a:cubicBezTo>
                <a:cubicBezTo>
                  <a:pt x="424196" y="4536847"/>
                  <a:pt x="242393" y="4460355"/>
                  <a:pt x="0" y="4524315"/>
                </a:cubicBezTo>
                <a:cubicBezTo>
                  <a:pt x="-55688" y="4269726"/>
                  <a:pt x="48640" y="4172662"/>
                  <a:pt x="0" y="4004019"/>
                </a:cubicBezTo>
                <a:cubicBezTo>
                  <a:pt x="-48640" y="3835376"/>
                  <a:pt x="9463" y="3596940"/>
                  <a:pt x="0" y="3483723"/>
                </a:cubicBezTo>
                <a:cubicBezTo>
                  <a:pt x="-9463" y="3370506"/>
                  <a:pt x="18545" y="3134752"/>
                  <a:pt x="0" y="2963426"/>
                </a:cubicBezTo>
                <a:cubicBezTo>
                  <a:pt x="-18545" y="2792100"/>
                  <a:pt x="42830" y="2621332"/>
                  <a:pt x="0" y="2397887"/>
                </a:cubicBezTo>
                <a:cubicBezTo>
                  <a:pt x="-42830" y="2174442"/>
                  <a:pt x="36678" y="2100379"/>
                  <a:pt x="0" y="1832348"/>
                </a:cubicBezTo>
                <a:cubicBezTo>
                  <a:pt x="-36678" y="1564317"/>
                  <a:pt x="29652" y="1591835"/>
                  <a:pt x="0" y="1402538"/>
                </a:cubicBezTo>
                <a:cubicBezTo>
                  <a:pt x="-29652" y="1213241"/>
                  <a:pt x="19105" y="1116036"/>
                  <a:pt x="0" y="836998"/>
                </a:cubicBezTo>
                <a:cubicBezTo>
                  <a:pt x="-19105" y="557960"/>
                  <a:pt x="64393" y="408430"/>
                  <a:pt x="0" y="0"/>
                </a:cubicBezTo>
                <a:close/>
              </a:path>
              <a:path w="2324793" h="4524315" stroke="0" extrusionOk="0">
                <a:moveTo>
                  <a:pt x="0" y="0"/>
                </a:moveTo>
                <a:cubicBezTo>
                  <a:pt x="260926" y="-18592"/>
                  <a:pt x="455806" y="41042"/>
                  <a:pt x="627694" y="0"/>
                </a:cubicBezTo>
                <a:cubicBezTo>
                  <a:pt x="799582" y="-41042"/>
                  <a:pt x="981500" y="37673"/>
                  <a:pt x="1255388" y="0"/>
                </a:cubicBezTo>
                <a:cubicBezTo>
                  <a:pt x="1529276" y="-37673"/>
                  <a:pt x="1932979" y="51386"/>
                  <a:pt x="2324793" y="0"/>
                </a:cubicBezTo>
                <a:cubicBezTo>
                  <a:pt x="2361968" y="250869"/>
                  <a:pt x="2291584" y="395034"/>
                  <a:pt x="2324793" y="610783"/>
                </a:cubicBezTo>
                <a:cubicBezTo>
                  <a:pt x="2358002" y="826532"/>
                  <a:pt x="2268872" y="941240"/>
                  <a:pt x="2324793" y="1266808"/>
                </a:cubicBezTo>
                <a:cubicBezTo>
                  <a:pt x="2380714" y="1592376"/>
                  <a:pt x="2287828" y="1718321"/>
                  <a:pt x="2324793" y="1832348"/>
                </a:cubicBezTo>
                <a:cubicBezTo>
                  <a:pt x="2361758" y="1946375"/>
                  <a:pt x="2307013" y="2258981"/>
                  <a:pt x="2324793" y="2397887"/>
                </a:cubicBezTo>
                <a:cubicBezTo>
                  <a:pt x="2342573" y="2536793"/>
                  <a:pt x="2316737" y="2665908"/>
                  <a:pt x="2324793" y="2872940"/>
                </a:cubicBezTo>
                <a:cubicBezTo>
                  <a:pt x="2332849" y="3079972"/>
                  <a:pt x="2323731" y="3191263"/>
                  <a:pt x="2324793" y="3393236"/>
                </a:cubicBezTo>
                <a:cubicBezTo>
                  <a:pt x="2325855" y="3595209"/>
                  <a:pt x="2312749" y="3796866"/>
                  <a:pt x="2324793" y="3958776"/>
                </a:cubicBezTo>
                <a:cubicBezTo>
                  <a:pt x="2336837" y="4120686"/>
                  <a:pt x="2298013" y="4317670"/>
                  <a:pt x="2324793" y="4524315"/>
                </a:cubicBezTo>
                <a:cubicBezTo>
                  <a:pt x="2180648" y="4577951"/>
                  <a:pt x="1890570" y="4512423"/>
                  <a:pt x="1697099" y="4524315"/>
                </a:cubicBezTo>
                <a:cubicBezTo>
                  <a:pt x="1503628" y="4536207"/>
                  <a:pt x="1360873" y="4482661"/>
                  <a:pt x="1162397" y="4524315"/>
                </a:cubicBezTo>
                <a:cubicBezTo>
                  <a:pt x="963921" y="4565969"/>
                  <a:pt x="849472" y="4466283"/>
                  <a:pt x="650942" y="4524315"/>
                </a:cubicBezTo>
                <a:cubicBezTo>
                  <a:pt x="452412" y="4582347"/>
                  <a:pt x="198938" y="4505593"/>
                  <a:pt x="0" y="4524315"/>
                </a:cubicBezTo>
                <a:cubicBezTo>
                  <a:pt x="-56866" y="4415025"/>
                  <a:pt x="11357" y="4145130"/>
                  <a:pt x="0" y="4049262"/>
                </a:cubicBezTo>
                <a:cubicBezTo>
                  <a:pt x="-11357" y="3953394"/>
                  <a:pt x="45060" y="3694646"/>
                  <a:pt x="0" y="3528966"/>
                </a:cubicBezTo>
                <a:cubicBezTo>
                  <a:pt x="-45060" y="3363286"/>
                  <a:pt x="25993" y="3050332"/>
                  <a:pt x="0" y="2872940"/>
                </a:cubicBezTo>
                <a:cubicBezTo>
                  <a:pt x="-25993" y="2695548"/>
                  <a:pt x="73284" y="2402755"/>
                  <a:pt x="0" y="2262158"/>
                </a:cubicBezTo>
                <a:cubicBezTo>
                  <a:pt x="-73284" y="2121561"/>
                  <a:pt x="45399" y="1857242"/>
                  <a:pt x="0" y="1651375"/>
                </a:cubicBezTo>
                <a:cubicBezTo>
                  <a:pt x="-45399" y="1445508"/>
                  <a:pt x="35578" y="1380002"/>
                  <a:pt x="0" y="1221565"/>
                </a:cubicBezTo>
                <a:cubicBezTo>
                  <a:pt x="-35578" y="1063128"/>
                  <a:pt x="59909" y="918135"/>
                  <a:pt x="0" y="701269"/>
                </a:cubicBezTo>
                <a:cubicBezTo>
                  <a:pt x="-59909" y="484403"/>
                  <a:pt x="26879" y="208026"/>
                  <a:pt x="0" y="0"/>
                </a:cubicBezTo>
                <a:close/>
              </a:path>
            </a:pathLst>
          </a:custGeom>
          <a:blipFill>
            <a:blip r:embed="rId5"/>
            <a:tile tx="0" ty="0" sx="100000" sy="100000" flip="none" algn="tl"/>
          </a:blipFill>
          <a:ln w="44450">
            <a:solidFill>
              <a:schemeClr val="accent6">
                <a:alpha val="72000"/>
              </a:schemeClr>
            </a:solidFill>
            <a:extLst>
              <a:ext uri="{C807C97D-BFC1-408E-A445-0C87EB9F89A2}">
                <ask:lineSketchStyleProps xmlns:ask="http://schemas.microsoft.com/office/drawing/2018/sketchyshapes" sd="3170946798">
                  <a:prstGeom prst="rect">
                    <a:avLst/>
                  </a:prstGeom>
                  <ask:type>
                    <ask:lineSketchScribble/>
                  </ask:type>
                </ask:lineSketchStyleProps>
              </a:ext>
            </a:extLst>
          </a:ln>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b="0" i="0" u="none" strike="noStrike" dirty="0">
                <a:effectLst/>
                <a:latin typeface="MS Mincho" panose="02020609040205080304" pitchFamily="49" charset="-128"/>
                <a:ea typeface="MS Mincho" panose="02020609040205080304" pitchFamily="49" charset="-128"/>
              </a:rPr>
              <a:t>Nerve Regeneration</a:t>
            </a:r>
          </a:p>
          <a:p>
            <a:pPr algn="l"/>
            <a:r>
              <a:rPr lang="en-GB" b="0" i="0" u="none" strike="noStrike" dirty="0">
                <a:effectLst/>
                <a:latin typeface="MS Mincho" panose="02020609040205080304" pitchFamily="49" charset="-128"/>
                <a:ea typeface="MS Mincho" panose="02020609040205080304" pitchFamily="49" charset="-128"/>
              </a:rPr>
              <a:t>Bone Transplantation</a:t>
            </a:r>
          </a:p>
          <a:p>
            <a:pPr algn="l"/>
            <a:r>
              <a:rPr lang="en-GB" b="0" i="0" u="none" strike="noStrike" dirty="0">
                <a:effectLst/>
                <a:latin typeface="MS Mincho" panose="02020609040205080304" pitchFamily="49" charset="-128"/>
                <a:ea typeface="MS Mincho" panose="02020609040205080304" pitchFamily="49" charset="-128"/>
              </a:rPr>
              <a:t>Epidemic Jaundice</a:t>
            </a:r>
          </a:p>
          <a:p>
            <a:pPr algn="l"/>
            <a:r>
              <a:rPr lang="en-GB" b="0" i="0" u="none" strike="noStrike" dirty="0">
                <a:effectLst/>
                <a:latin typeface="MS Mincho" panose="02020609040205080304" pitchFamily="49" charset="-128"/>
                <a:ea typeface="MS Mincho" panose="02020609040205080304" pitchFamily="49" charset="-128"/>
              </a:rPr>
              <a:t>Poisoning</a:t>
            </a:r>
          </a:p>
          <a:p>
            <a:pPr algn="l"/>
            <a:r>
              <a:rPr lang="en-GB" b="0" i="0" u="none" strike="noStrike" dirty="0">
                <a:effectLst/>
                <a:latin typeface="MS Mincho" panose="02020609040205080304" pitchFamily="49" charset="-128"/>
                <a:ea typeface="MS Mincho" panose="02020609040205080304" pitchFamily="49" charset="-128"/>
              </a:rPr>
              <a:t>Freezing</a:t>
            </a:r>
          </a:p>
          <a:p>
            <a:pPr algn="l"/>
            <a:r>
              <a:rPr lang="en-GB" b="0" i="0" u="none" strike="noStrike" dirty="0">
                <a:effectLst/>
                <a:latin typeface="MS Mincho" panose="02020609040205080304" pitchFamily="49" charset="-128"/>
                <a:ea typeface="MS Mincho" panose="02020609040205080304" pitchFamily="49" charset="-128"/>
              </a:rPr>
              <a:t>High-Altitude</a:t>
            </a:r>
          </a:p>
          <a:p>
            <a:pPr algn="l"/>
            <a:r>
              <a:rPr lang="en-GB" b="0" i="0" u="none" strike="noStrike" dirty="0">
                <a:effectLst/>
                <a:latin typeface="MS Mincho" panose="02020609040205080304" pitchFamily="49" charset="-128"/>
                <a:ea typeface="MS Mincho" panose="02020609040205080304" pitchFamily="49" charset="-128"/>
              </a:rPr>
              <a:t>Incendiary Bombs</a:t>
            </a:r>
          </a:p>
          <a:p>
            <a:pPr algn="l"/>
            <a:r>
              <a:rPr lang="en-GB" b="0" i="0" u="none" strike="noStrike" dirty="0">
                <a:effectLst/>
                <a:latin typeface="MS Mincho" panose="02020609040205080304" pitchFamily="49" charset="-128"/>
                <a:ea typeface="MS Mincho" panose="02020609040205080304" pitchFamily="49" charset="-128"/>
              </a:rPr>
              <a:t>Lost (Mustard) Gas</a:t>
            </a:r>
          </a:p>
          <a:p>
            <a:pPr algn="l"/>
            <a:r>
              <a:rPr lang="en-GB" b="0" i="0" u="none" strike="noStrike" dirty="0">
                <a:effectLst/>
                <a:latin typeface="MS Mincho" panose="02020609040205080304" pitchFamily="49" charset="-128"/>
                <a:ea typeface="MS Mincho" panose="02020609040205080304" pitchFamily="49" charset="-128"/>
              </a:rPr>
              <a:t>Malaria</a:t>
            </a:r>
          </a:p>
          <a:p>
            <a:pPr algn="l"/>
            <a:r>
              <a:rPr lang="en-GB" b="0" i="0" u="none" strike="noStrike" dirty="0">
                <a:effectLst/>
                <a:latin typeface="MS Mincho" panose="02020609040205080304" pitchFamily="49" charset="-128"/>
                <a:ea typeface="MS Mincho" panose="02020609040205080304" pitchFamily="49" charset="-128"/>
              </a:rPr>
              <a:t>Sea-water</a:t>
            </a:r>
          </a:p>
          <a:p>
            <a:pPr algn="l"/>
            <a:r>
              <a:rPr lang="en-GB" b="0" i="0" u="none" strike="noStrike" dirty="0">
                <a:effectLst/>
                <a:latin typeface="MS Mincho" panose="02020609040205080304" pitchFamily="49" charset="-128"/>
                <a:ea typeface="MS Mincho" panose="02020609040205080304" pitchFamily="49" charset="-128"/>
              </a:rPr>
              <a:t>Spotted Fever (</a:t>
            </a:r>
            <a:r>
              <a:rPr lang="en-GB" b="0" i="0" u="none" strike="noStrike" dirty="0" err="1">
                <a:effectLst/>
                <a:latin typeface="MS Mincho" panose="02020609040205080304" pitchFamily="49" charset="-128"/>
                <a:ea typeface="MS Mincho" panose="02020609040205080304" pitchFamily="49" charset="-128"/>
              </a:rPr>
              <a:t>Fleckfieber</a:t>
            </a:r>
            <a:r>
              <a:rPr lang="en-GB" b="0" i="0" u="none" strike="noStrike" dirty="0">
                <a:effectLst/>
                <a:latin typeface="MS Mincho" panose="02020609040205080304" pitchFamily="49" charset="-128"/>
                <a:ea typeface="MS Mincho" panose="02020609040205080304" pitchFamily="49" charset="-128"/>
              </a:rPr>
              <a:t>)</a:t>
            </a:r>
          </a:p>
          <a:p>
            <a:pPr algn="l"/>
            <a:r>
              <a:rPr lang="en-GB" b="0" i="0" u="none" strike="noStrike" dirty="0">
                <a:effectLst/>
                <a:latin typeface="MS Mincho" panose="02020609040205080304" pitchFamily="49" charset="-128"/>
                <a:ea typeface="MS Mincho" panose="02020609040205080304" pitchFamily="49" charset="-128"/>
              </a:rPr>
              <a:t>Sterilization</a:t>
            </a:r>
          </a:p>
          <a:p>
            <a:pPr algn="l"/>
            <a:r>
              <a:rPr lang="en-GB" b="0" i="0" u="none" strike="noStrike" dirty="0">
                <a:effectLst/>
                <a:latin typeface="MS Mincho" panose="02020609040205080304" pitchFamily="49" charset="-128"/>
                <a:ea typeface="MS Mincho" panose="02020609040205080304" pitchFamily="49" charset="-128"/>
              </a:rPr>
              <a:t>Himmler Memoranda</a:t>
            </a:r>
          </a:p>
          <a:p>
            <a:pPr algn="l"/>
            <a:r>
              <a:rPr lang="en-GB" b="0" i="0" u="none" strike="noStrike" dirty="0" err="1">
                <a:effectLst/>
                <a:latin typeface="MS Mincho" panose="02020609040205080304" pitchFamily="49" charset="-128"/>
                <a:ea typeface="MS Mincho" panose="02020609040205080304" pitchFamily="49" charset="-128"/>
              </a:rPr>
              <a:t>Sulfanilamide</a:t>
            </a:r>
            <a:endParaRPr lang="en-GB" b="0" i="0" u="none" strike="noStrike" dirty="0">
              <a:effectLst/>
              <a:latin typeface="MS Mincho" panose="02020609040205080304" pitchFamily="49" charset="-128"/>
              <a:ea typeface="MS Mincho" panose="02020609040205080304" pitchFamily="49" charset="-128"/>
            </a:endParaRPr>
          </a:p>
        </p:txBody>
      </p:sp>
      <p:pic>
        <p:nvPicPr>
          <p:cNvPr id="8" name="Picture 7">
            <a:extLst>
              <a:ext uri="{FF2B5EF4-FFF2-40B4-BE49-F238E27FC236}">
                <a16:creationId xmlns:a16="http://schemas.microsoft.com/office/drawing/2014/main" id="{BD8893A9-3645-4532-9C5E-99D4EA87B180}"/>
              </a:ext>
            </a:extLst>
          </p:cNvPr>
          <p:cNvPicPr>
            <a:picLocks noChangeAspect="1"/>
          </p:cNvPicPr>
          <p:nvPr/>
        </p:nvPicPr>
        <p:blipFill>
          <a:blip r:embed="rId6"/>
          <a:stretch>
            <a:fillRect/>
          </a:stretch>
        </p:blipFill>
        <p:spPr>
          <a:xfrm>
            <a:off x="8008866" y="1112871"/>
            <a:ext cx="2955143" cy="4979730"/>
          </a:xfrm>
          <a:prstGeom prst="rect">
            <a:avLst/>
          </a:prstGeom>
        </p:spPr>
      </p:pic>
      <p:sp>
        <p:nvSpPr>
          <p:cNvPr id="12" name="TextBox 11">
            <a:extLst>
              <a:ext uri="{FF2B5EF4-FFF2-40B4-BE49-F238E27FC236}">
                <a16:creationId xmlns:a16="http://schemas.microsoft.com/office/drawing/2014/main" id="{A6B87273-6B67-4684-9FCA-25B6A2A8AAC7}"/>
              </a:ext>
            </a:extLst>
          </p:cNvPr>
          <p:cNvSpPr txBox="1"/>
          <p:nvPr/>
        </p:nvSpPr>
        <p:spPr>
          <a:xfrm>
            <a:off x="933509" y="5514918"/>
            <a:ext cx="5273328" cy="52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pPr algn="ctr"/>
            <a:r>
              <a:rPr lang="en-GB" sz="2800" dirty="0"/>
              <a:t>Is it ethical to use this data?</a:t>
            </a:r>
          </a:p>
        </p:txBody>
      </p:sp>
      <p:sp>
        <p:nvSpPr>
          <p:cNvPr id="14" name="TextBox 13">
            <a:extLst>
              <a:ext uri="{FF2B5EF4-FFF2-40B4-BE49-F238E27FC236}">
                <a16:creationId xmlns:a16="http://schemas.microsoft.com/office/drawing/2014/main" id="{DA1621CF-79EB-4B1E-8AC9-B4C28BD5E4B4}"/>
              </a:ext>
            </a:extLst>
          </p:cNvPr>
          <p:cNvSpPr txBox="1"/>
          <p:nvPr/>
        </p:nvSpPr>
        <p:spPr>
          <a:xfrm>
            <a:off x="920465" y="6152296"/>
            <a:ext cx="6250648" cy="369332"/>
          </a:xfrm>
          <a:prstGeom prst="rect">
            <a:avLst/>
          </a:prstGeom>
          <a:noFill/>
        </p:spPr>
        <p:txBody>
          <a:bodyPr wrap="square">
            <a:spAutoFit/>
          </a:bodyPr>
          <a:lstStyle/>
          <a:p>
            <a:r>
              <a:rPr lang="en-GB" sz="1800" b="1" dirty="0"/>
              <a:t>Ethics is dealing with the dilemma of right or wrong.</a:t>
            </a:r>
          </a:p>
        </p:txBody>
      </p:sp>
    </p:spTree>
    <p:extLst>
      <p:ext uri="{BB962C8B-B14F-4D97-AF65-F5344CB8AC3E}">
        <p14:creationId xmlns:p14="http://schemas.microsoft.com/office/powerpoint/2010/main" val="224214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7948-6274-C8D1-F174-22CCED73C24B}"/>
              </a:ext>
            </a:extLst>
          </p:cNvPr>
          <p:cNvSpPr>
            <a:spLocks noGrp="1"/>
          </p:cNvSpPr>
          <p:nvPr>
            <p:ph type="title"/>
          </p:nvPr>
        </p:nvSpPr>
        <p:spPr>
          <a:xfrm>
            <a:off x="838200" y="365125"/>
            <a:ext cx="5597105" cy="1807305"/>
          </a:xfrm>
        </p:spPr>
        <p:txBody>
          <a:bodyPr>
            <a:normAutofit/>
          </a:bodyPr>
          <a:lstStyle/>
          <a:p>
            <a:r>
              <a:rPr lang="en-GB" sz="3700" i="0" dirty="0">
                <a:effectLst/>
                <a:latin typeface="Tw Cen MT" panose="020B0602020104020603" pitchFamily="34" charset="0"/>
              </a:rPr>
              <a:t>The Little Albert Experiment </a:t>
            </a:r>
            <a:br>
              <a:rPr lang="en-GB" sz="3700" i="0" dirty="0">
                <a:effectLst/>
                <a:latin typeface="Tw Cen MT" panose="020B0602020104020603" pitchFamily="34" charset="0"/>
              </a:rPr>
            </a:br>
            <a:r>
              <a:rPr lang="en-GB" sz="3700" i="0" dirty="0">
                <a:effectLst/>
                <a:latin typeface="Tw Cen MT" panose="020B0602020104020603" pitchFamily="34" charset="0"/>
              </a:rPr>
              <a:t>Watson &amp; Rayner (1920)</a:t>
            </a:r>
            <a:endParaRPr lang="en-GB" sz="3700" dirty="0">
              <a:latin typeface="Tw Cen MT" panose="020B0602020104020603" pitchFamily="34" charset="0"/>
            </a:endParaRPr>
          </a:p>
        </p:txBody>
      </p:sp>
      <p:sp>
        <p:nvSpPr>
          <p:cNvPr id="3" name="Content Placeholder 2">
            <a:extLst>
              <a:ext uri="{FF2B5EF4-FFF2-40B4-BE49-F238E27FC236}">
                <a16:creationId xmlns:a16="http://schemas.microsoft.com/office/drawing/2014/main" id="{5124FEF4-449E-2F36-3C1C-E1F70F7B2621}"/>
              </a:ext>
            </a:extLst>
          </p:cNvPr>
          <p:cNvSpPr>
            <a:spLocks noGrp="1"/>
          </p:cNvSpPr>
          <p:nvPr>
            <p:ph idx="1"/>
          </p:nvPr>
        </p:nvSpPr>
        <p:spPr>
          <a:xfrm>
            <a:off x="838201" y="3014334"/>
            <a:ext cx="4619621" cy="3843666"/>
          </a:xfrm>
        </p:spPr>
        <p:txBody>
          <a:bodyPr>
            <a:normAutofit/>
          </a:bodyPr>
          <a:lstStyle/>
          <a:p>
            <a:pPr marL="0" indent="0">
              <a:buNone/>
            </a:pPr>
            <a:r>
              <a:rPr lang="en-GB" sz="2000" dirty="0">
                <a:hlinkClick r:id="rId3"/>
              </a:rPr>
              <a:t>www.youtube.com/watch?v=kGn_EoHiOvc</a:t>
            </a:r>
            <a:r>
              <a:rPr lang="en-GB" sz="2000" dirty="0"/>
              <a:t> </a:t>
            </a:r>
          </a:p>
          <a:p>
            <a:pPr marL="0" indent="0">
              <a:buNone/>
            </a:pPr>
            <a:endParaRPr lang="en-GB" sz="2000" dirty="0"/>
          </a:p>
          <a:p>
            <a:pPr marL="0" indent="0">
              <a:buNone/>
            </a:pPr>
            <a:r>
              <a:rPr lang="en-GB" sz="2000" dirty="0">
                <a:hlinkClick r:id="rId4"/>
              </a:rPr>
              <a:t>www.verywellmind.com/the-little-albert-experiment-2794994</a:t>
            </a:r>
            <a:r>
              <a:rPr lang="en-GB" sz="2000" dirty="0"/>
              <a:t> </a:t>
            </a:r>
          </a:p>
        </p:txBody>
      </p:sp>
      <p:pic>
        <p:nvPicPr>
          <p:cNvPr id="11" name="Picture 10" descr="A baby sitting on a table&#10;&#10;Description automatically generated">
            <a:extLst>
              <a:ext uri="{FF2B5EF4-FFF2-40B4-BE49-F238E27FC236}">
                <a16:creationId xmlns:a16="http://schemas.microsoft.com/office/drawing/2014/main" id="{55AE157E-F76F-01C8-7F47-014ACAC7EDD3}"/>
              </a:ext>
            </a:extLst>
          </p:cNvPr>
          <p:cNvPicPr>
            <a:picLocks noChangeAspect="1"/>
          </p:cNvPicPr>
          <p:nvPr/>
        </p:nvPicPr>
        <p:blipFill rotWithShape="1">
          <a:blip r:embed="rId5">
            <a:extLst>
              <a:ext uri="{28A0092B-C50C-407E-A947-70E740481C1C}">
                <a14:useLocalDpi xmlns:a14="http://schemas.microsoft.com/office/drawing/2010/main" val="0"/>
              </a:ext>
            </a:extLst>
          </a:blip>
          <a:srcRect l="29042" r="2270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550162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E193-9E1F-899A-723A-E8ED6D2531B9}"/>
              </a:ext>
            </a:extLst>
          </p:cNvPr>
          <p:cNvSpPr>
            <a:spLocks noGrp="1"/>
          </p:cNvSpPr>
          <p:nvPr>
            <p:ph type="title"/>
          </p:nvPr>
        </p:nvSpPr>
        <p:spPr>
          <a:xfrm>
            <a:off x="471577" y="325369"/>
            <a:ext cx="5296619" cy="1956841"/>
          </a:xfrm>
        </p:spPr>
        <p:txBody>
          <a:bodyPr anchor="b">
            <a:normAutofit/>
          </a:bodyPr>
          <a:lstStyle/>
          <a:p>
            <a:r>
              <a:rPr lang="en-GB" sz="4200" i="0" dirty="0">
                <a:effectLst/>
                <a:latin typeface="Tw Cen MT" panose="020B0602020104020603" pitchFamily="34" charset="0"/>
              </a:rPr>
              <a:t>Obedience Experiment</a:t>
            </a:r>
            <a:br>
              <a:rPr lang="en-GB" sz="4200" dirty="0">
                <a:latin typeface="Tw Cen MT" panose="020B0602020104020603" pitchFamily="34" charset="0"/>
              </a:rPr>
            </a:br>
            <a:r>
              <a:rPr lang="en-GB" sz="4200" dirty="0">
                <a:latin typeface="Tw Cen MT" panose="020B0602020104020603" pitchFamily="34" charset="0"/>
              </a:rPr>
              <a:t>(Milgram, 1963)</a:t>
            </a:r>
          </a:p>
        </p:txBody>
      </p:sp>
      <p:sp>
        <p:nvSpPr>
          <p:cNvPr id="3" name="Content Placeholder 2">
            <a:extLst>
              <a:ext uri="{FF2B5EF4-FFF2-40B4-BE49-F238E27FC236}">
                <a16:creationId xmlns:a16="http://schemas.microsoft.com/office/drawing/2014/main" id="{6F83D098-8960-BB60-D05F-C8563DD7E1A7}"/>
              </a:ext>
            </a:extLst>
          </p:cNvPr>
          <p:cNvSpPr>
            <a:spLocks noGrp="1"/>
          </p:cNvSpPr>
          <p:nvPr>
            <p:ph idx="1"/>
          </p:nvPr>
        </p:nvSpPr>
        <p:spPr>
          <a:xfrm>
            <a:off x="640080" y="3298469"/>
            <a:ext cx="4243589" cy="3320668"/>
          </a:xfrm>
        </p:spPr>
        <p:txBody>
          <a:bodyPr>
            <a:normAutofit/>
          </a:bodyPr>
          <a:lstStyle/>
          <a:p>
            <a:pPr marL="0" indent="0">
              <a:buNone/>
            </a:pPr>
            <a:r>
              <a:rPr lang="en-GB" sz="2200" dirty="0">
                <a:hlinkClick r:id="rId2"/>
              </a:rPr>
              <a:t>www.youtube.com/watch?v=cBDkJ-Nc3Ig</a:t>
            </a:r>
            <a:r>
              <a:rPr lang="en-GB" sz="2200" dirty="0"/>
              <a:t> </a:t>
            </a:r>
          </a:p>
          <a:p>
            <a:endParaRPr lang="en-GB" sz="2200" dirty="0"/>
          </a:p>
          <a:p>
            <a:pPr marL="0" indent="0">
              <a:buNone/>
            </a:pPr>
            <a:r>
              <a:rPr lang="en-GB" sz="2200" dirty="0">
                <a:hlinkClick r:id="rId3"/>
              </a:rPr>
              <a:t>www.simplypsychology.org/milgram.html</a:t>
            </a:r>
            <a:r>
              <a:rPr lang="en-GB" sz="2200" dirty="0"/>
              <a:t> </a:t>
            </a:r>
          </a:p>
        </p:txBody>
      </p:sp>
      <p:pic>
        <p:nvPicPr>
          <p:cNvPr id="5" name="Picture 4" descr="A group of men standing around a person&#10;&#10;Description automatically generated">
            <a:extLst>
              <a:ext uri="{FF2B5EF4-FFF2-40B4-BE49-F238E27FC236}">
                <a16:creationId xmlns:a16="http://schemas.microsoft.com/office/drawing/2014/main" id="{35AF675A-7404-A8DE-6228-A40D2FF71387}"/>
              </a:ext>
            </a:extLst>
          </p:cNvPr>
          <p:cNvPicPr>
            <a:picLocks noChangeAspect="1"/>
          </p:cNvPicPr>
          <p:nvPr/>
        </p:nvPicPr>
        <p:blipFill rotWithShape="1">
          <a:blip r:embed="rId4">
            <a:extLst>
              <a:ext uri="{28A0092B-C50C-407E-A947-70E740481C1C}">
                <a14:useLocalDpi xmlns:a14="http://schemas.microsoft.com/office/drawing/2010/main" val="0"/>
              </a:ext>
            </a:extLst>
          </a:blip>
          <a:srcRect l="11024" r="2227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980128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AFDE7-3E8C-8218-B759-B499D9020297}"/>
              </a:ext>
            </a:extLst>
          </p:cNvPr>
          <p:cNvSpPr>
            <a:spLocks noGrp="1"/>
          </p:cNvSpPr>
          <p:nvPr>
            <p:ph type="title"/>
          </p:nvPr>
        </p:nvSpPr>
        <p:spPr>
          <a:xfrm>
            <a:off x="838200" y="365125"/>
            <a:ext cx="5890403" cy="1807305"/>
          </a:xfrm>
        </p:spPr>
        <p:txBody>
          <a:bodyPr>
            <a:normAutofit/>
          </a:bodyPr>
          <a:lstStyle/>
          <a:p>
            <a:r>
              <a:rPr lang="en-GB" sz="4100" i="0" u="none" strike="noStrike" dirty="0">
                <a:effectLst/>
                <a:latin typeface="Tw Cen MT" panose="020B0602020104020603" pitchFamily="34" charset="0"/>
              </a:rPr>
              <a:t>Stanford Prison Experiment</a:t>
            </a:r>
            <a:br>
              <a:rPr lang="en-GB" sz="4100" b="1" i="0" u="none" strike="noStrike" dirty="0">
                <a:effectLst/>
                <a:latin typeface="Tw Cen MT" panose="020B0602020104020603" pitchFamily="34" charset="0"/>
              </a:rPr>
            </a:br>
            <a:r>
              <a:rPr lang="en-GB" sz="4100" b="1" i="0" u="none" strike="noStrike" dirty="0">
                <a:effectLst/>
                <a:latin typeface="Tw Cen MT" panose="020B0602020104020603" pitchFamily="34" charset="0"/>
              </a:rPr>
              <a:t>(</a:t>
            </a:r>
            <a:r>
              <a:rPr lang="en-GB" sz="4100" b="0" i="0" dirty="0">
                <a:effectLst/>
                <a:latin typeface="Tw Cen MT" panose="020B0602020104020603" pitchFamily="34" charset="0"/>
              </a:rPr>
              <a:t>Zimbardo, 1971)</a:t>
            </a:r>
            <a:endParaRPr lang="en-GB" sz="4100" dirty="0">
              <a:latin typeface="Tw Cen MT" panose="020B0602020104020603" pitchFamily="34" charset="0"/>
            </a:endParaRPr>
          </a:p>
        </p:txBody>
      </p:sp>
      <p:sp>
        <p:nvSpPr>
          <p:cNvPr id="3" name="Content Placeholder 2">
            <a:extLst>
              <a:ext uri="{FF2B5EF4-FFF2-40B4-BE49-F238E27FC236}">
                <a16:creationId xmlns:a16="http://schemas.microsoft.com/office/drawing/2014/main" id="{40C933DF-8532-A5E3-5F68-87567F3B56A1}"/>
              </a:ext>
            </a:extLst>
          </p:cNvPr>
          <p:cNvSpPr>
            <a:spLocks noGrp="1"/>
          </p:cNvSpPr>
          <p:nvPr>
            <p:ph idx="1"/>
          </p:nvPr>
        </p:nvSpPr>
        <p:spPr>
          <a:xfrm>
            <a:off x="838201" y="2931396"/>
            <a:ext cx="4766186" cy="3843666"/>
          </a:xfrm>
        </p:spPr>
        <p:txBody>
          <a:bodyPr>
            <a:normAutofit/>
          </a:bodyPr>
          <a:lstStyle/>
          <a:p>
            <a:pPr marL="0" indent="0">
              <a:buNone/>
            </a:pPr>
            <a:r>
              <a:rPr lang="en-GB" sz="2000" dirty="0">
                <a:hlinkClick r:id="rId2"/>
              </a:rPr>
              <a:t>www.youtube.com/watch?v=oAX9b7agT9o</a:t>
            </a:r>
            <a:r>
              <a:rPr lang="en-GB" sz="2000" dirty="0"/>
              <a:t> </a:t>
            </a:r>
          </a:p>
          <a:p>
            <a:pPr marL="0" indent="0">
              <a:buNone/>
            </a:pPr>
            <a:endParaRPr lang="en-GB" sz="2000" dirty="0"/>
          </a:p>
          <a:p>
            <a:pPr marL="0" indent="0">
              <a:buNone/>
            </a:pPr>
            <a:r>
              <a:rPr lang="en-GB" sz="2000" dirty="0">
                <a:hlinkClick r:id="rId3"/>
              </a:rPr>
              <a:t>www.simplypsychology.org/zimbardo.html</a:t>
            </a:r>
            <a:r>
              <a:rPr lang="en-GB" sz="2000" dirty="0"/>
              <a:t> </a:t>
            </a:r>
          </a:p>
          <a:p>
            <a:pPr marL="0" indent="0">
              <a:buNone/>
            </a:pPr>
            <a:endParaRPr lang="en-GB" sz="2000" dirty="0"/>
          </a:p>
        </p:txBody>
      </p:sp>
      <p:pic>
        <p:nvPicPr>
          <p:cNvPr id="5" name="Picture 4" descr="A group of men in white shirts&#10;&#10;Description automatically generated">
            <a:extLst>
              <a:ext uri="{FF2B5EF4-FFF2-40B4-BE49-F238E27FC236}">
                <a16:creationId xmlns:a16="http://schemas.microsoft.com/office/drawing/2014/main" id="{0FF5B179-2088-A5A4-9F7D-7F60A8496C1E}"/>
              </a:ext>
            </a:extLst>
          </p:cNvPr>
          <p:cNvPicPr>
            <a:picLocks noChangeAspect="1"/>
          </p:cNvPicPr>
          <p:nvPr/>
        </p:nvPicPr>
        <p:blipFill rotWithShape="1">
          <a:blip r:embed="rId4">
            <a:extLst>
              <a:ext uri="{28A0092B-C50C-407E-A947-70E740481C1C}">
                <a14:useLocalDpi xmlns:a14="http://schemas.microsoft.com/office/drawing/2010/main" val="0"/>
              </a:ext>
            </a:extLst>
          </a:blip>
          <a:srcRect r="3978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024439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ey room full of question marks with an opening going out">
            <a:extLst>
              <a:ext uri="{FF2B5EF4-FFF2-40B4-BE49-F238E27FC236}">
                <a16:creationId xmlns:a16="http://schemas.microsoft.com/office/drawing/2014/main" id="{E969D7EE-EB05-9996-681F-BA5EC68F5381}"/>
              </a:ext>
            </a:extLst>
          </p:cNvPr>
          <p:cNvPicPr>
            <a:picLocks noChangeAspect="1"/>
          </p:cNvPicPr>
          <p:nvPr/>
        </p:nvPicPr>
        <p:blipFill rotWithShape="1">
          <a:blip r:embed="rId2"/>
          <a:srcRect b="1573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B40CCAD1-1F79-CE01-8573-DAB07386944D}"/>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An Ethical Dilemma</a:t>
            </a:r>
          </a:p>
        </p:txBody>
      </p:sp>
      <p:sp>
        <p:nvSpPr>
          <p:cNvPr id="3" name="Subtitle 2">
            <a:extLst>
              <a:ext uri="{FF2B5EF4-FFF2-40B4-BE49-F238E27FC236}">
                <a16:creationId xmlns:a16="http://schemas.microsoft.com/office/drawing/2014/main" id="{56890B55-E349-D294-50DD-2F292E21A121}"/>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3847785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3046" y="661359"/>
            <a:ext cx="5731780" cy="4267001"/>
          </a:xfrm>
          <a:prstGeom prst="homePlate">
            <a:avLst/>
          </a:prstGeom>
        </p:spPr>
        <p:txBody>
          <a:bodyPr>
            <a:noAutofit/>
          </a:bodyPr>
          <a:lstStyle/>
          <a:p>
            <a:pPr marL="0" indent="0">
              <a:spcBef>
                <a:spcPts val="0"/>
              </a:spcBef>
              <a:spcAft>
                <a:spcPts val="600"/>
              </a:spcAft>
              <a:buNone/>
            </a:pPr>
            <a:r>
              <a:rPr lang="en-GB" sz="3000" dirty="0">
                <a:latin typeface="Arial" panose="020B0604020202020204" pitchFamily="34" charset="0"/>
                <a:cs typeface="Arial" panose="020B0604020202020204" pitchFamily="34" charset="0"/>
              </a:rPr>
              <a:t>The mood at Swansea High School is tense with anticipation. </a:t>
            </a:r>
          </a:p>
          <a:p>
            <a:pPr marL="0" indent="0">
              <a:spcBef>
                <a:spcPts val="0"/>
              </a:spcBef>
              <a:spcAft>
                <a:spcPts val="600"/>
              </a:spcAft>
              <a:buNone/>
            </a:pPr>
            <a:endParaRPr lang="en-GB" sz="3000" dirty="0">
              <a:latin typeface="Arial" panose="020B0604020202020204" pitchFamily="34" charset="0"/>
              <a:cs typeface="Arial" panose="020B0604020202020204" pitchFamily="34" charset="0"/>
            </a:endParaRPr>
          </a:p>
          <a:p>
            <a:pPr marL="0" indent="0">
              <a:spcBef>
                <a:spcPts val="0"/>
              </a:spcBef>
              <a:spcAft>
                <a:spcPts val="600"/>
              </a:spcAft>
              <a:buNone/>
            </a:pPr>
            <a:r>
              <a:rPr lang="en-GB" sz="3000" dirty="0">
                <a:latin typeface="Arial" panose="020B0604020202020204" pitchFamily="34" charset="0"/>
                <a:cs typeface="Arial" panose="020B0604020202020204" pitchFamily="34" charset="0"/>
              </a:rPr>
              <a:t>For the first time in many, many years, the rugby team has made it to the semi-finals. </a:t>
            </a:r>
          </a:p>
          <a:p>
            <a:pPr marL="0" indent="0">
              <a:spcBef>
                <a:spcPts val="0"/>
              </a:spcBef>
              <a:spcAft>
                <a:spcPts val="600"/>
              </a:spcAft>
              <a:buNone/>
            </a:pPr>
            <a:r>
              <a:rPr lang="en-GB" sz="3000" dirty="0">
                <a:latin typeface="Arial" panose="020B0604020202020204" pitchFamily="34" charset="0"/>
                <a:cs typeface="Arial" panose="020B0604020202020204" pitchFamily="34" charset="0"/>
              </a:rPr>
              <a:t>The community is excited too, and everyone is making plans to attend the big event next Saturday. </a:t>
            </a:r>
            <a:endParaRPr lang="en-GB" sz="3000" i="1" dirty="0">
              <a:latin typeface="Arial" panose="020B0604020202020204" pitchFamily="34" charset="0"/>
              <a:cs typeface="Arial" panose="020B0604020202020204" pitchFamily="34" charset="0"/>
            </a:endParaRPr>
          </a:p>
        </p:txBody>
      </p:sp>
      <p:pic>
        <p:nvPicPr>
          <p:cNvPr id="16" name="Picture 15" descr="A group of women playing rugby&#10;&#10;Description automatically generated">
            <a:extLst>
              <a:ext uri="{FF2B5EF4-FFF2-40B4-BE49-F238E27FC236}">
                <a16:creationId xmlns:a16="http://schemas.microsoft.com/office/drawing/2014/main" id="{A761B7C0-7AF8-F337-608E-47661B1FF7E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649" r="166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7" name="TextBox 16">
            <a:extLst>
              <a:ext uri="{FF2B5EF4-FFF2-40B4-BE49-F238E27FC236}">
                <a16:creationId xmlns:a16="http://schemas.microsoft.com/office/drawing/2014/main" id="{3A53E177-892E-B492-8580-F42A8DD5D1E6}"/>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john-walton/3359886307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4705272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4287" y="1332691"/>
            <a:ext cx="5085892" cy="3568158"/>
          </a:xfrm>
        </p:spPr>
        <p:txBody>
          <a:bodyPr>
            <a:noAutofit/>
          </a:bodyPr>
          <a:lstStyle/>
          <a:p>
            <a:pPr marL="0" indent="0">
              <a:buNone/>
            </a:pPr>
            <a:r>
              <a:rPr lang="en-GB" sz="3000" dirty="0" err="1">
                <a:latin typeface="Arial" panose="020B0604020202020204" pitchFamily="34" charset="0"/>
                <a:cs typeface="Arial" panose="020B0604020202020204" pitchFamily="34" charset="0"/>
              </a:rPr>
              <a:t>Mengying</a:t>
            </a:r>
            <a:r>
              <a:rPr lang="en-GB" sz="3000" dirty="0">
                <a:latin typeface="Arial" panose="020B0604020202020204" pitchFamily="34" charset="0"/>
                <a:cs typeface="Arial" panose="020B0604020202020204" pitchFamily="34" charset="0"/>
              </a:rPr>
              <a:t>, the coach, has been waiting for years for her team to reach the semi-final. </a:t>
            </a:r>
          </a:p>
          <a:p>
            <a:pPr marL="0" indent="0">
              <a:buNone/>
            </a:pPr>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With only one more week to practice, she tells the team that no-one can break the rules…</a:t>
            </a:r>
          </a:p>
          <a:p>
            <a:pPr marL="0" indent="0">
              <a:buNone/>
            </a:pPr>
            <a:endParaRPr lang="en-GB" sz="3000" dirty="0">
              <a:latin typeface="Arial" panose="020B0604020202020204" pitchFamily="34" charset="0"/>
              <a:cs typeface="Arial" panose="020B0604020202020204" pitchFamily="34" charset="0"/>
            </a:endParaRPr>
          </a:p>
        </p:txBody>
      </p:sp>
      <p:pic>
        <p:nvPicPr>
          <p:cNvPr id="2" name="Picture 1" descr="A group of women playing rugby&#10;&#10;Description automatically generated">
            <a:extLst>
              <a:ext uri="{FF2B5EF4-FFF2-40B4-BE49-F238E27FC236}">
                <a16:creationId xmlns:a16="http://schemas.microsoft.com/office/drawing/2014/main" id="{B0F16B50-8A83-80B5-51F9-F236332CC0F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649" r="166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8400F322-1141-58E2-5F0A-6D4418FD3D4D}"/>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john-walton/3359886307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7182933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women playing rugby&#10;&#10;Description automatically generated">
            <a:extLst>
              <a:ext uri="{FF2B5EF4-FFF2-40B4-BE49-F238E27FC236}">
                <a16:creationId xmlns:a16="http://schemas.microsoft.com/office/drawing/2014/main" id="{793780DE-0B8C-B1C4-06D4-35B63DF2C6E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236"/>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553FBD-C2A6-D0B6-2256-9F32B4E55C40}"/>
              </a:ext>
            </a:extLst>
          </p:cNvPr>
          <p:cNvSpPr>
            <a:spLocks noGrp="1"/>
          </p:cNvSpPr>
          <p:nvPr>
            <p:ph type="title"/>
          </p:nvPr>
        </p:nvSpPr>
        <p:spPr>
          <a:xfrm>
            <a:off x="7919884" y="365125"/>
            <a:ext cx="3433915" cy="1899912"/>
          </a:xfrm>
        </p:spPr>
        <p:txBody>
          <a:bodyPr>
            <a:normAutofit/>
          </a:bodyPr>
          <a:lstStyle/>
          <a:p>
            <a:r>
              <a:rPr lang="en-GB" sz="4000" dirty="0"/>
              <a:t>The Rules…</a:t>
            </a:r>
          </a:p>
        </p:txBody>
      </p:sp>
      <p:sp>
        <p:nvSpPr>
          <p:cNvPr id="3" name="Content Placeholder 2">
            <a:extLst>
              <a:ext uri="{FF2B5EF4-FFF2-40B4-BE49-F238E27FC236}">
                <a16:creationId xmlns:a16="http://schemas.microsoft.com/office/drawing/2014/main" id="{699721DC-BC99-C0F8-6709-96E44C1BB738}"/>
              </a:ext>
            </a:extLst>
          </p:cNvPr>
          <p:cNvSpPr>
            <a:spLocks noGrp="1"/>
          </p:cNvSpPr>
          <p:nvPr>
            <p:ph idx="1"/>
          </p:nvPr>
        </p:nvSpPr>
        <p:spPr>
          <a:xfrm>
            <a:off x="7919884" y="2434201"/>
            <a:ext cx="4136922" cy="3742762"/>
          </a:xfrm>
        </p:spPr>
        <p:txBody>
          <a:bodyPr>
            <a:normAutofit/>
          </a:bodyPr>
          <a:lstStyle/>
          <a:p>
            <a:pPr marL="0" indent="0">
              <a:buNone/>
            </a:pPr>
            <a:r>
              <a:rPr lang="en-GB" sz="2000" dirty="0">
                <a:latin typeface="Arial" panose="020B0604020202020204" pitchFamily="34" charset="0"/>
                <a:cs typeface="Arial" panose="020B0604020202020204" pitchFamily="34" charset="0"/>
              </a:rPr>
              <a:t>Everyone must be at practice each night at the scheduled time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u="sng" dirty="0">
                <a:latin typeface="Arial" panose="020B0604020202020204" pitchFamily="34" charset="0"/>
                <a:cs typeface="Arial" panose="020B0604020202020204" pitchFamily="34" charset="0"/>
              </a:rPr>
              <a:t>NO EXCEPTIONS.</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Anyone who breaks the rules will be suspended for one full week. </a:t>
            </a:r>
          </a:p>
          <a:p>
            <a:endParaRPr lang="en-GB" sz="2000" dirty="0"/>
          </a:p>
        </p:txBody>
      </p:sp>
      <p:sp>
        <p:nvSpPr>
          <p:cNvPr id="5" name="TextBox 4">
            <a:extLst>
              <a:ext uri="{FF2B5EF4-FFF2-40B4-BE49-F238E27FC236}">
                <a16:creationId xmlns:a16="http://schemas.microsoft.com/office/drawing/2014/main" id="{10AAEB51-5214-CD6C-19E3-D3D0C896AD19}"/>
              </a:ext>
            </a:extLst>
          </p:cNvPr>
          <p:cNvSpPr txBox="1"/>
          <p:nvPr/>
        </p:nvSpPr>
        <p:spPr>
          <a:xfrm>
            <a:off x="7349777"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john-walton/3359886307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9314155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544" y="1849231"/>
            <a:ext cx="4243589" cy="3320668"/>
          </a:xfrm>
        </p:spPr>
        <p:txBody>
          <a:bodyPr>
            <a:normAutofit/>
          </a:bodyPr>
          <a:lstStyle/>
          <a:p>
            <a:pPr marL="0" indent="0">
              <a:buNone/>
            </a:pPr>
            <a:r>
              <a:rPr lang="en-GB" sz="3000" dirty="0">
                <a:latin typeface="Arial" panose="020B0604020202020204" pitchFamily="34" charset="0"/>
                <a:cs typeface="Arial" panose="020B0604020202020204" pitchFamily="34" charset="0"/>
              </a:rPr>
              <a:t>On Tuesday, </a:t>
            </a:r>
            <a:r>
              <a:rPr lang="en-GB" sz="3000" dirty="0" err="1">
                <a:latin typeface="Arial" panose="020B0604020202020204" pitchFamily="34" charset="0"/>
                <a:cs typeface="Arial" panose="020B0604020202020204" pitchFamily="34" charset="0"/>
              </a:rPr>
              <a:t>Luyao</a:t>
            </a:r>
            <a:r>
              <a:rPr lang="en-GB" sz="3000" dirty="0">
                <a:latin typeface="Arial" panose="020B0604020202020204" pitchFamily="34" charset="0"/>
                <a:cs typeface="Arial" panose="020B0604020202020204" pitchFamily="34" charset="0"/>
              </a:rPr>
              <a:t> is late to the practice.</a:t>
            </a:r>
          </a:p>
          <a:p>
            <a:pPr marL="0" indent="0">
              <a:buNone/>
            </a:pPr>
            <a:endParaRPr lang="en-GB" sz="3000" dirty="0">
              <a:latin typeface="Arial" panose="020B0604020202020204" pitchFamily="34" charset="0"/>
              <a:cs typeface="Arial" panose="020B0604020202020204" pitchFamily="34" charset="0"/>
            </a:endParaRPr>
          </a:p>
          <a:p>
            <a:pPr marL="0" indent="0">
              <a:buNone/>
            </a:pPr>
            <a:r>
              <a:rPr lang="en-GB" sz="3000" dirty="0" err="1">
                <a:latin typeface="Arial" panose="020B0604020202020204" pitchFamily="34" charset="0"/>
                <a:cs typeface="Arial" panose="020B0604020202020204" pitchFamily="34" charset="0"/>
              </a:rPr>
              <a:t>Luyao</a:t>
            </a:r>
            <a:r>
              <a:rPr lang="en-GB" sz="3000" dirty="0">
                <a:latin typeface="Arial" panose="020B0604020202020204" pitchFamily="34" charset="0"/>
                <a:cs typeface="Arial" panose="020B0604020202020204" pitchFamily="34" charset="0"/>
              </a:rPr>
              <a:t> is late because she had to take her little sister to the doctor as she is very ill.</a:t>
            </a:r>
          </a:p>
        </p:txBody>
      </p:sp>
      <p:pic>
        <p:nvPicPr>
          <p:cNvPr id="2" name="Picture 1" descr="A group of women playing rugby&#10;&#10;Description automatically generated">
            <a:extLst>
              <a:ext uri="{FF2B5EF4-FFF2-40B4-BE49-F238E27FC236}">
                <a16:creationId xmlns:a16="http://schemas.microsoft.com/office/drawing/2014/main" id="{C0D237E2-8E8F-63CD-E7C2-3925B19BC55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649" r="166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90BE5A27-BD32-2150-DAB1-B704505D689E}"/>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john-walton/3359886307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85814774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9527" y="1302890"/>
            <a:ext cx="4832407" cy="3320668"/>
          </a:xfrm>
        </p:spPr>
        <p:txBody>
          <a:bodyPr>
            <a:noAutofit/>
          </a:bodyPr>
          <a:lstStyle/>
          <a:p>
            <a:pPr marL="0" indent="0">
              <a:buNone/>
            </a:pPr>
            <a:r>
              <a:rPr lang="en-GB" sz="3000" dirty="0">
                <a:latin typeface="Arial" panose="020B0604020202020204" pitchFamily="34" charset="0"/>
                <a:cs typeface="Arial" panose="020B0604020202020204" pitchFamily="34" charset="0"/>
              </a:rPr>
              <a:t>If </a:t>
            </a:r>
            <a:r>
              <a:rPr lang="en-GB" sz="3000" dirty="0" err="1">
                <a:latin typeface="Arial" panose="020B0604020202020204" pitchFamily="34" charset="0"/>
                <a:cs typeface="Arial" panose="020B0604020202020204" pitchFamily="34" charset="0"/>
              </a:rPr>
              <a:t>Mengying</a:t>
            </a:r>
            <a:r>
              <a:rPr lang="en-GB" sz="3000" dirty="0">
                <a:latin typeface="Arial" panose="020B0604020202020204" pitchFamily="34" charset="0"/>
                <a:cs typeface="Arial" panose="020B0604020202020204" pitchFamily="34" charset="0"/>
              </a:rPr>
              <a:t> follows the rules, </a:t>
            </a:r>
            <a:r>
              <a:rPr lang="en-GB" sz="3000" dirty="0" err="1">
                <a:latin typeface="Arial" panose="020B0604020202020204" pitchFamily="34" charset="0"/>
                <a:cs typeface="Arial" panose="020B0604020202020204" pitchFamily="34" charset="0"/>
              </a:rPr>
              <a:t>Luyao</a:t>
            </a:r>
            <a:r>
              <a:rPr lang="en-GB" sz="3000" dirty="0">
                <a:latin typeface="Arial" panose="020B0604020202020204" pitchFamily="34" charset="0"/>
                <a:cs typeface="Arial" panose="020B0604020202020204" pitchFamily="34" charset="0"/>
              </a:rPr>
              <a:t> will not play in the semi-finals. </a:t>
            </a:r>
          </a:p>
          <a:p>
            <a:pPr marL="0" indent="0">
              <a:buNone/>
            </a:pPr>
            <a:r>
              <a:rPr lang="en-GB" sz="3000" dirty="0">
                <a:latin typeface="Arial" panose="020B0604020202020204" pitchFamily="34" charset="0"/>
                <a:cs typeface="Arial" panose="020B0604020202020204" pitchFamily="34" charset="0"/>
              </a:rPr>
              <a:t>But the whole team is depending on her.  </a:t>
            </a:r>
          </a:p>
          <a:p>
            <a:pPr marL="0" indent="0">
              <a:buNone/>
            </a:pPr>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What should </a:t>
            </a:r>
            <a:r>
              <a:rPr lang="en-GB" sz="3000" dirty="0" err="1">
                <a:latin typeface="Arial" panose="020B0604020202020204" pitchFamily="34" charset="0"/>
                <a:cs typeface="Arial" panose="020B0604020202020204" pitchFamily="34" charset="0"/>
              </a:rPr>
              <a:t>Mengying</a:t>
            </a:r>
            <a:r>
              <a:rPr lang="en-GB" sz="3000" dirty="0">
                <a:latin typeface="Arial" panose="020B0604020202020204" pitchFamily="34" charset="0"/>
                <a:cs typeface="Arial" panose="020B0604020202020204" pitchFamily="34" charset="0"/>
              </a:rPr>
              <a:t> do?</a:t>
            </a:r>
          </a:p>
        </p:txBody>
      </p:sp>
      <p:pic>
        <p:nvPicPr>
          <p:cNvPr id="2" name="Picture 1" descr="A group of women playing rugby&#10;&#10;Description automatically generated">
            <a:extLst>
              <a:ext uri="{FF2B5EF4-FFF2-40B4-BE49-F238E27FC236}">
                <a16:creationId xmlns:a16="http://schemas.microsoft.com/office/drawing/2014/main" id="{3559D148-4AD3-AD6E-11DB-77B59C38535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649" r="166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8CF7328E-D821-6318-69DD-C0E688C83B0F}"/>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john-walton/3359886307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5" name="Graphic 4" descr="Group brainstorm with solid fill">
            <a:extLst>
              <a:ext uri="{FF2B5EF4-FFF2-40B4-BE49-F238E27FC236}">
                <a16:creationId xmlns:a16="http://schemas.microsoft.com/office/drawing/2014/main" id="{1ECC0D08-0F8A-E228-7960-B4E8ECCB1DC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865218" y="4747906"/>
            <a:ext cx="914400" cy="914400"/>
          </a:xfrm>
          <a:prstGeom prst="rect">
            <a:avLst/>
          </a:prstGeom>
        </p:spPr>
      </p:pic>
    </p:spTree>
    <p:extLst>
      <p:ext uri="{BB962C8B-B14F-4D97-AF65-F5344CB8AC3E}">
        <p14:creationId xmlns:p14="http://schemas.microsoft.com/office/powerpoint/2010/main" val="28531279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0771" y="986287"/>
            <a:ext cx="5599797" cy="5262113"/>
          </a:xfrm>
        </p:spPr>
        <p:txBody>
          <a:bodyPr>
            <a:normAutofit fontScale="55000" lnSpcReduction="20000"/>
          </a:bodyPr>
          <a:lstStyle/>
          <a:p>
            <a:pPr>
              <a:lnSpc>
                <a:spcPct val="120000"/>
              </a:lnSpc>
              <a:spcAft>
                <a:spcPts val="600"/>
              </a:spcAft>
              <a:buNone/>
            </a:pPr>
            <a:r>
              <a:rPr lang="en-GB" sz="4300" dirty="0">
                <a:latin typeface="Arial" panose="020B0604020202020204" pitchFamily="34" charset="0"/>
                <a:cs typeface="Arial" panose="020B0604020202020204" pitchFamily="34" charset="0"/>
              </a:rPr>
              <a:t>	</a:t>
            </a:r>
            <a:r>
              <a:rPr lang="en-GB" sz="5500" dirty="0">
                <a:latin typeface="Arial" panose="020B0604020202020204" pitchFamily="34" charset="0"/>
                <a:cs typeface="Arial" panose="020B0604020202020204" pitchFamily="34" charset="0"/>
              </a:rPr>
              <a:t>On Wednesday, Akram is late because she was given detention for not doing her homework.</a:t>
            </a:r>
          </a:p>
          <a:p>
            <a:pPr>
              <a:lnSpc>
                <a:spcPct val="120000"/>
              </a:lnSpc>
              <a:spcAft>
                <a:spcPts val="600"/>
              </a:spcAft>
              <a:buNone/>
            </a:pPr>
            <a:r>
              <a:rPr lang="en-GB" sz="5500" dirty="0">
                <a:latin typeface="Arial" panose="020B0604020202020204" pitchFamily="34" charset="0"/>
                <a:cs typeface="Arial" panose="020B0604020202020204" pitchFamily="34" charset="0"/>
              </a:rPr>
              <a:t>	Akram is a brilliant rugby player. If she does not play, they are unlikely to win.</a:t>
            </a:r>
          </a:p>
          <a:p>
            <a:pPr>
              <a:lnSpc>
                <a:spcPct val="120000"/>
              </a:lnSpc>
              <a:spcAft>
                <a:spcPts val="600"/>
              </a:spcAft>
              <a:buNone/>
            </a:pPr>
            <a:r>
              <a:rPr lang="en-GB" sz="5500" dirty="0">
                <a:latin typeface="Arial" panose="020B0604020202020204" pitchFamily="34" charset="0"/>
                <a:cs typeface="Arial" panose="020B0604020202020204" pitchFamily="34" charset="0"/>
              </a:rPr>
              <a:t>	What should </a:t>
            </a:r>
            <a:r>
              <a:rPr lang="en-GB" sz="5500" dirty="0" err="1">
                <a:latin typeface="Arial" panose="020B0604020202020204" pitchFamily="34" charset="0"/>
                <a:cs typeface="Arial" panose="020B0604020202020204" pitchFamily="34" charset="0"/>
              </a:rPr>
              <a:t>Mengying</a:t>
            </a:r>
            <a:r>
              <a:rPr lang="en-GB" sz="5500" dirty="0">
                <a:latin typeface="Arial" panose="020B0604020202020204" pitchFamily="34" charset="0"/>
                <a:cs typeface="Arial" panose="020B0604020202020204" pitchFamily="34" charset="0"/>
              </a:rPr>
              <a:t> do now?</a:t>
            </a:r>
          </a:p>
        </p:txBody>
      </p:sp>
      <p:pic>
        <p:nvPicPr>
          <p:cNvPr id="2" name="Picture 1" descr="A group of women playing rugby&#10;&#10;Description automatically generated">
            <a:extLst>
              <a:ext uri="{FF2B5EF4-FFF2-40B4-BE49-F238E27FC236}">
                <a16:creationId xmlns:a16="http://schemas.microsoft.com/office/drawing/2014/main" id="{4BF6EBF0-0FCB-90C0-8EB0-21E010DADBD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649" r="166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E04F36F8-6895-D9F0-9151-67C475B5ED15}"/>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john-walton/3359886307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5" name="Graphic 4" descr="Group brainstorm with solid fill">
            <a:extLst>
              <a:ext uri="{FF2B5EF4-FFF2-40B4-BE49-F238E27FC236}">
                <a16:creationId xmlns:a16="http://schemas.microsoft.com/office/drawing/2014/main" id="{779195BA-1AA8-4CB3-19D6-69E8B0C33F9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108188" y="5181600"/>
            <a:ext cx="914400" cy="914400"/>
          </a:xfrm>
          <a:prstGeom prst="rect">
            <a:avLst/>
          </a:prstGeom>
        </p:spPr>
      </p:pic>
    </p:spTree>
    <p:extLst>
      <p:ext uri="{BB962C8B-B14F-4D97-AF65-F5344CB8AC3E}">
        <p14:creationId xmlns:p14="http://schemas.microsoft.com/office/powerpoint/2010/main" val="372558248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7029F-4A0A-896C-01CE-3C38B2460AF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7084929-90B7-2BFC-C826-C78AE3FDC502}"/>
              </a:ext>
            </a:extLst>
          </p:cNvPr>
          <p:cNvSpPr>
            <a:spLocks noGrp="1"/>
          </p:cNvSpPr>
          <p:nvPr>
            <p:ph type="title"/>
          </p:nvPr>
        </p:nvSpPr>
        <p:spPr>
          <a:xfrm>
            <a:off x="753833" y="137274"/>
            <a:ext cx="9720072" cy="1499616"/>
          </a:xfrm>
        </p:spPr>
        <p:txBody>
          <a:bodyPr>
            <a:normAutofit/>
          </a:bodyPr>
          <a:lstStyle/>
          <a:p>
            <a:br>
              <a:rPr lang="en-GB" dirty="0"/>
            </a:br>
            <a:r>
              <a:rPr lang="en-GB" dirty="0"/>
              <a:t>Are ‘ethics’ absolute?</a:t>
            </a:r>
          </a:p>
        </p:txBody>
      </p:sp>
      <p:pic>
        <p:nvPicPr>
          <p:cNvPr id="24" name="Graphic 23" descr="Weights Uneven outline">
            <a:extLst>
              <a:ext uri="{FF2B5EF4-FFF2-40B4-BE49-F238E27FC236}">
                <a16:creationId xmlns:a16="http://schemas.microsoft.com/office/drawing/2014/main" id="{323A7159-83C1-B1EC-F9FC-243E5971DC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07504" y="2386051"/>
            <a:ext cx="3448851" cy="3448851"/>
          </a:xfrm>
          <a:prstGeom prst="rect">
            <a:avLst/>
          </a:prstGeom>
        </p:spPr>
      </p:pic>
      <p:sp>
        <p:nvSpPr>
          <p:cNvPr id="4" name="Content Placeholder 3">
            <a:extLst>
              <a:ext uri="{FF2B5EF4-FFF2-40B4-BE49-F238E27FC236}">
                <a16:creationId xmlns:a16="http://schemas.microsoft.com/office/drawing/2014/main" id="{B7493193-F3EE-C983-E6F2-D9319764F81F}"/>
              </a:ext>
            </a:extLst>
          </p:cNvPr>
          <p:cNvSpPr>
            <a:spLocks noGrp="1"/>
          </p:cNvSpPr>
          <p:nvPr>
            <p:ph idx="1"/>
          </p:nvPr>
        </p:nvSpPr>
        <p:spPr>
          <a:xfrm>
            <a:off x="5813707" y="2386051"/>
            <a:ext cx="5999751" cy="4023360"/>
          </a:xfrm>
        </p:spPr>
        <p:txBody>
          <a:bodyPr>
            <a:normAutofit/>
          </a:bodyPr>
          <a:lstStyle/>
          <a:p>
            <a:pPr marL="0" indent="0">
              <a:buNone/>
            </a:pPr>
            <a:r>
              <a:rPr lang="en-GB" sz="3000" dirty="0"/>
              <a:t>Ethical decisions are usually </a:t>
            </a:r>
            <a:r>
              <a:rPr lang="en-GB" sz="3000" b="1" dirty="0"/>
              <a:t>choices</a:t>
            </a:r>
            <a:r>
              <a:rPr lang="en-GB" sz="3000" dirty="0"/>
              <a:t> related to the balance between benefit and risk. </a:t>
            </a:r>
          </a:p>
          <a:p>
            <a:pPr marL="0" indent="0">
              <a:buNone/>
            </a:pPr>
            <a:endParaRPr lang="en-GB" sz="3000" dirty="0"/>
          </a:p>
          <a:p>
            <a:pPr marL="0" indent="0">
              <a:buNone/>
            </a:pPr>
            <a:r>
              <a:rPr lang="en-GB" sz="3000" dirty="0"/>
              <a:t>These choices are guided by:</a:t>
            </a:r>
          </a:p>
          <a:p>
            <a:pPr lvl="1">
              <a:buFont typeface="Courier New" panose="02070309020205020404" pitchFamily="49" charset="0"/>
              <a:buChar char="o"/>
            </a:pPr>
            <a:r>
              <a:rPr lang="en-GB" sz="2200" dirty="0"/>
              <a:t>Ethical guidelines </a:t>
            </a:r>
          </a:p>
          <a:p>
            <a:pPr lvl="1">
              <a:buFont typeface="Courier New" panose="02070309020205020404" pitchFamily="49" charset="0"/>
              <a:buChar char="o"/>
            </a:pPr>
            <a:r>
              <a:rPr lang="en-GB" sz="2200" dirty="0"/>
              <a:t>Ethics committees </a:t>
            </a:r>
          </a:p>
          <a:p>
            <a:pPr lvl="1">
              <a:buFont typeface="Courier New" panose="02070309020205020404" pitchFamily="49" charset="0"/>
              <a:buChar char="o"/>
            </a:pPr>
            <a:r>
              <a:rPr lang="en-GB" sz="2200" dirty="0"/>
              <a:t>Ethics approval processes  </a:t>
            </a:r>
          </a:p>
          <a:p>
            <a:pPr marL="0" indent="0">
              <a:buNone/>
            </a:pPr>
            <a:endParaRPr lang="en-GB" dirty="0"/>
          </a:p>
        </p:txBody>
      </p:sp>
      <p:pic>
        <p:nvPicPr>
          <p:cNvPr id="5" name="Picture 4" descr="A compass on a napkin&#10;&#10;Description automatically generated">
            <a:extLst>
              <a:ext uri="{FF2B5EF4-FFF2-40B4-BE49-F238E27FC236}">
                <a16:creationId xmlns:a16="http://schemas.microsoft.com/office/drawing/2014/main" id="{AB697F21-FE72-CE46-9AA1-EDFD1F0CFC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3957" y="91739"/>
            <a:ext cx="2433655" cy="1590687"/>
          </a:xfrm>
          <a:prstGeom prst="rect">
            <a:avLst/>
          </a:prstGeom>
        </p:spPr>
      </p:pic>
      <p:sp>
        <p:nvSpPr>
          <p:cNvPr id="2" name="TextBox 1">
            <a:extLst>
              <a:ext uri="{FF2B5EF4-FFF2-40B4-BE49-F238E27FC236}">
                <a16:creationId xmlns:a16="http://schemas.microsoft.com/office/drawing/2014/main" id="{B91486AF-E315-D323-32D4-FD207D61ECDA}"/>
              </a:ext>
            </a:extLst>
          </p:cNvPr>
          <p:cNvSpPr txBox="1"/>
          <p:nvPr/>
        </p:nvSpPr>
        <p:spPr>
          <a:xfrm>
            <a:off x="1467465" y="4933337"/>
            <a:ext cx="877529" cy="369332"/>
          </a:xfrm>
          <a:prstGeom prst="rect">
            <a:avLst/>
          </a:prstGeom>
          <a:noFill/>
          <a:ln>
            <a:solidFill>
              <a:schemeClr val="accent4"/>
            </a:solidFill>
          </a:ln>
        </p:spPr>
        <p:txBody>
          <a:bodyPr wrap="square" rtlCol="0">
            <a:spAutoFit/>
          </a:bodyPr>
          <a:lstStyle/>
          <a:p>
            <a:r>
              <a:rPr lang="en-GB" dirty="0"/>
              <a:t>benefit</a:t>
            </a:r>
          </a:p>
        </p:txBody>
      </p:sp>
      <p:sp>
        <p:nvSpPr>
          <p:cNvPr id="6" name="TextBox 5">
            <a:extLst>
              <a:ext uri="{FF2B5EF4-FFF2-40B4-BE49-F238E27FC236}">
                <a16:creationId xmlns:a16="http://schemas.microsoft.com/office/drawing/2014/main" id="{23E24509-CCCF-5ACE-3E82-0A162F324622}"/>
              </a:ext>
            </a:extLst>
          </p:cNvPr>
          <p:cNvSpPr txBox="1"/>
          <p:nvPr/>
        </p:nvSpPr>
        <p:spPr>
          <a:xfrm>
            <a:off x="3532239" y="4213065"/>
            <a:ext cx="530942" cy="369332"/>
          </a:xfrm>
          <a:prstGeom prst="rect">
            <a:avLst/>
          </a:prstGeom>
          <a:noFill/>
          <a:ln>
            <a:solidFill>
              <a:schemeClr val="accent4"/>
            </a:solidFill>
          </a:ln>
        </p:spPr>
        <p:txBody>
          <a:bodyPr wrap="square" rtlCol="0">
            <a:spAutoFit/>
          </a:bodyPr>
          <a:lstStyle/>
          <a:p>
            <a:r>
              <a:rPr lang="en-GB" dirty="0"/>
              <a:t>risk</a:t>
            </a:r>
          </a:p>
        </p:txBody>
      </p:sp>
    </p:spTree>
    <p:extLst>
      <p:ext uri="{BB962C8B-B14F-4D97-AF65-F5344CB8AC3E}">
        <p14:creationId xmlns:p14="http://schemas.microsoft.com/office/powerpoint/2010/main" val="216913635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C2378-FEDC-CE89-16AF-E77A9B876C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C48402-8F79-19A3-C3F8-0225E337445B}"/>
              </a:ext>
            </a:extLst>
          </p:cNvPr>
          <p:cNvSpPr>
            <a:spLocks noGrp="1"/>
          </p:cNvSpPr>
          <p:nvPr>
            <p:ph type="title"/>
          </p:nvPr>
        </p:nvSpPr>
        <p:spPr>
          <a:xfrm>
            <a:off x="1024128" y="585216"/>
            <a:ext cx="9720072" cy="1499616"/>
          </a:xfrm>
        </p:spPr>
        <p:txBody>
          <a:bodyPr>
            <a:normAutofit/>
          </a:bodyPr>
          <a:lstStyle/>
          <a:p>
            <a:r>
              <a:rPr lang="en-GB" dirty="0"/>
              <a:t>Are ‘ethics</a:t>
            </a:r>
            <a:r>
              <a:rPr lang="en-GB"/>
              <a:t>’ absolute?</a:t>
            </a:r>
            <a:endParaRPr lang="en-GB" dirty="0"/>
          </a:p>
        </p:txBody>
      </p:sp>
      <p:pic>
        <p:nvPicPr>
          <p:cNvPr id="6" name="Picture 5">
            <a:extLst>
              <a:ext uri="{FF2B5EF4-FFF2-40B4-BE49-F238E27FC236}">
                <a16:creationId xmlns:a16="http://schemas.microsoft.com/office/drawing/2014/main" id="{813D9925-79C4-FE21-4AEE-1564FB66DEE3}"/>
              </a:ext>
            </a:extLst>
          </p:cNvPr>
          <p:cNvPicPr>
            <a:picLocks noChangeAspect="1"/>
          </p:cNvPicPr>
          <p:nvPr/>
        </p:nvPicPr>
        <p:blipFill rotWithShape="1">
          <a:blip r:embed="rId3"/>
          <a:srcRect l="7392" t="5336" r="8311" b="23378"/>
          <a:stretch/>
        </p:blipFill>
        <p:spPr>
          <a:xfrm>
            <a:off x="1390772" y="2386051"/>
            <a:ext cx="2882314" cy="3448851"/>
          </a:xfrm>
          <a:prstGeom prst="rect">
            <a:avLst/>
          </a:prstGeom>
        </p:spPr>
      </p:pic>
      <p:sp>
        <p:nvSpPr>
          <p:cNvPr id="3" name="Content Placeholder 2">
            <a:extLst>
              <a:ext uri="{FF2B5EF4-FFF2-40B4-BE49-F238E27FC236}">
                <a16:creationId xmlns:a16="http://schemas.microsoft.com/office/drawing/2014/main" id="{2001326D-BED8-4E79-1D06-4D70CBE55E01}"/>
              </a:ext>
            </a:extLst>
          </p:cNvPr>
          <p:cNvSpPr>
            <a:spLocks noGrp="1"/>
          </p:cNvSpPr>
          <p:nvPr>
            <p:ph idx="1"/>
          </p:nvPr>
        </p:nvSpPr>
        <p:spPr>
          <a:xfrm>
            <a:off x="4738977" y="2286000"/>
            <a:ext cx="6742706" cy="4023360"/>
          </a:xfrm>
        </p:spPr>
        <p:txBody>
          <a:bodyPr>
            <a:normAutofit/>
          </a:bodyPr>
          <a:lstStyle/>
          <a:p>
            <a:pPr marL="0" indent="0">
              <a:buNone/>
            </a:pPr>
            <a:r>
              <a:rPr lang="en-GB" sz="3000" dirty="0"/>
              <a:t>Is there a ‘right’ and ‘wrong’ response to an ethical dilemma?</a:t>
            </a:r>
          </a:p>
          <a:p>
            <a:endParaRPr lang="en-GB" sz="3000" dirty="0"/>
          </a:p>
          <a:p>
            <a:pPr marL="0" indent="0">
              <a:buNone/>
            </a:pPr>
            <a:r>
              <a:rPr lang="en-GB" sz="3000" dirty="0"/>
              <a:t>On the one hand, we want to improve a learning experience which is of benefit (to learners, teachers, other participants). </a:t>
            </a:r>
          </a:p>
          <a:p>
            <a:pPr marL="0" indent="0">
              <a:buNone/>
            </a:pPr>
            <a:r>
              <a:rPr lang="en-GB" sz="3000" dirty="0"/>
              <a:t>On the other hand, it could cause harm.</a:t>
            </a:r>
          </a:p>
          <a:p>
            <a:endParaRPr lang="en-GB" dirty="0"/>
          </a:p>
        </p:txBody>
      </p:sp>
    </p:spTree>
    <p:extLst>
      <p:ext uri="{BB962C8B-B14F-4D97-AF65-F5344CB8AC3E}">
        <p14:creationId xmlns:p14="http://schemas.microsoft.com/office/powerpoint/2010/main" val="2677414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Icon&#10;&#10;Description automatically generated">
            <a:extLst>
              <a:ext uri="{FF2B5EF4-FFF2-40B4-BE49-F238E27FC236}">
                <a16:creationId xmlns:a16="http://schemas.microsoft.com/office/drawing/2014/main" id="{943B0891-C049-4AB6-89B6-BFC1D75CA45B}"/>
              </a:ext>
            </a:extLst>
          </p:cNvPr>
          <p:cNvPicPr>
            <a:picLocks noChangeAspect="1"/>
          </p:cNvPicPr>
          <p:nvPr/>
        </p:nvPicPr>
        <p:blipFill rotWithShape="1">
          <a:blip r:embed="rId3">
            <a:duotone>
              <a:prstClr val="black"/>
              <a:schemeClr val="tx2">
                <a:tint val="45000"/>
                <a:satMod val="400000"/>
              </a:schemeClr>
            </a:duotone>
            <a:alphaModFix amt="40000"/>
            <a:extLst>
              <a:ext uri="{837473B0-CC2E-450A-ABE3-18F120FF3D39}">
                <a1611:picAttrSrcUrl xmlns:a1611="http://schemas.microsoft.com/office/drawing/2016/11/main" r:id="rId4"/>
              </a:ext>
            </a:extLst>
          </a:blip>
          <a:srcRect t="18272" b="25478"/>
          <a:stretch/>
        </p:blipFill>
        <p:spPr>
          <a:xfrm>
            <a:off x="20" y="10"/>
            <a:ext cx="12191980" cy="6857990"/>
          </a:xfrm>
          <a:prstGeom prst="rect">
            <a:avLst/>
          </a:prstGeom>
        </p:spPr>
      </p:pic>
      <p:sp>
        <p:nvSpPr>
          <p:cNvPr id="3" name="Title 2"/>
          <p:cNvSpPr>
            <a:spLocks noGrp="1"/>
          </p:cNvSpPr>
          <p:nvPr>
            <p:ph type="title"/>
          </p:nvPr>
        </p:nvSpPr>
        <p:spPr/>
        <p:txBody>
          <a:bodyPr>
            <a:normAutofit/>
          </a:bodyPr>
          <a:lstStyle/>
          <a:p>
            <a:r>
              <a:rPr lang="en-GB"/>
              <a:t>Behaving ethically</a:t>
            </a:r>
          </a:p>
        </p:txBody>
      </p:sp>
      <p:sp>
        <p:nvSpPr>
          <p:cNvPr id="4" name="Content Placeholder 3"/>
          <p:cNvSpPr>
            <a:spLocks noGrp="1"/>
          </p:cNvSpPr>
          <p:nvPr>
            <p:ph idx="1"/>
          </p:nvPr>
        </p:nvSpPr>
        <p:spPr/>
        <p:txBody>
          <a:bodyPr>
            <a:normAutofit/>
          </a:bodyPr>
          <a:lstStyle/>
          <a:p>
            <a:pPr marL="0" indent="0">
              <a:buNone/>
            </a:pPr>
            <a:r>
              <a:rPr lang="en-GB" sz="2800"/>
              <a:t>‘</a:t>
            </a:r>
            <a:r>
              <a:rPr lang="en-GB" sz="2800" i="1"/>
              <a:t>Ethical practice in research involves thoughtful reflection about how one ought to proceed in any given situation … it is more than simply the avoidance of being unethical or conforming to regulations</a:t>
            </a:r>
            <a:r>
              <a:rPr lang="en-GB" sz="2800"/>
              <a:t>’ </a:t>
            </a:r>
          </a:p>
          <a:p>
            <a:pPr marL="3657600" lvl="8" indent="0">
              <a:buNone/>
            </a:pPr>
            <a:r>
              <a:rPr lang="en-GB" sz="2800"/>
              <a:t>			McGinn, 2014, p.159</a:t>
            </a:r>
          </a:p>
          <a:p>
            <a:endParaRPr lang="en-GB">
              <a:solidFill>
                <a:srgbClr val="FFFFFF"/>
              </a:solidFill>
            </a:endParaRPr>
          </a:p>
        </p:txBody>
      </p:sp>
      <p:sp>
        <p:nvSpPr>
          <p:cNvPr id="5" name="TextBox 4">
            <a:extLst>
              <a:ext uri="{FF2B5EF4-FFF2-40B4-BE49-F238E27FC236}">
                <a16:creationId xmlns:a16="http://schemas.microsoft.com/office/drawing/2014/main" id="{02CACA6D-61A6-593B-FF14-56611E5A5934}"/>
              </a:ext>
            </a:extLst>
          </p:cNvPr>
          <p:cNvSpPr txBox="1"/>
          <p:nvPr/>
        </p:nvSpPr>
        <p:spPr>
          <a:xfrm>
            <a:off x="8235352" y="6417638"/>
            <a:ext cx="3864634" cy="338554"/>
          </a:xfrm>
          <a:prstGeom prst="rect">
            <a:avLst/>
          </a:prstGeom>
          <a:noFill/>
          <a:ln>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Ginn, M. (2014) Considering Ethics for Social Science Research in Dingwall &amp; McDonnell (2015). The SAGE handbook of research management.</a:t>
            </a:r>
          </a:p>
        </p:txBody>
      </p:sp>
    </p:spTree>
    <p:extLst>
      <p:ext uri="{BB962C8B-B14F-4D97-AF65-F5344CB8AC3E}">
        <p14:creationId xmlns:p14="http://schemas.microsoft.com/office/powerpoint/2010/main" val="2174281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harm can research cause?</a:t>
            </a:r>
          </a:p>
        </p:txBody>
      </p:sp>
      <p:sp>
        <p:nvSpPr>
          <p:cNvPr id="3" name="Content Placeholder 2"/>
          <p:cNvSpPr>
            <a:spLocks noGrp="1"/>
          </p:cNvSpPr>
          <p:nvPr>
            <p:ph idx="1"/>
          </p:nvPr>
        </p:nvSpPr>
        <p:spPr/>
        <p:txBody>
          <a:bodyPr/>
          <a:lstStyle/>
          <a:p>
            <a:endParaRPr lang="en-GB"/>
          </a:p>
        </p:txBody>
      </p:sp>
      <p:pic>
        <p:nvPicPr>
          <p:cNvPr id="4" name="Online Media 3" title="Research ethics">
            <a:hlinkClick r:id="" action="ppaction://media"/>
            <a:extLst>
              <a:ext uri="{FF2B5EF4-FFF2-40B4-BE49-F238E27FC236}">
                <a16:creationId xmlns:a16="http://schemas.microsoft.com/office/drawing/2014/main" id="{49402C97-1726-401D-95DE-5A2DE11B2A16}"/>
              </a:ext>
            </a:extLst>
          </p:cNvPr>
          <p:cNvPicPr>
            <a:picLocks noRot="1" noChangeAspect="1"/>
          </p:cNvPicPr>
          <p:nvPr>
            <a:videoFile r:link="rId1"/>
          </p:nvPr>
        </p:nvPicPr>
        <p:blipFill>
          <a:blip r:embed="rId4"/>
          <a:stretch>
            <a:fillRect/>
          </a:stretch>
        </p:blipFill>
        <p:spPr>
          <a:xfrm>
            <a:off x="838200" y="1510071"/>
            <a:ext cx="8984226" cy="5076088"/>
          </a:xfrm>
          <a:prstGeom prst="rect">
            <a:avLst/>
          </a:prstGeom>
        </p:spPr>
      </p:pic>
      <p:pic>
        <p:nvPicPr>
          <p:cNvPr id="6" name="Graphic 5" descr="Speech with solid fill">
            <a:extLst>
              <a:ext uri="{FF2B5EF4-FFF2-40B4-BE49-F238E27FC236}">
                <a16:creationId xmlns:a16="http://schemas.microsoft.com/office/drawing/2014/main" id="{4F6EDA82-7F84-4072-847F-BA43982FC1F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050990" y="169607"/>
            <a:ext cx="914400" cy="914400"/>
          </a:xfrm>
          <a:prstGeom prst="rect">
            <a:avLst/>
          </a:prstGeom>
        </p:spPr>
      </p:pic>
    </p:spTree>
    <p:extLst>
      <p:ext uri="{BB962C8B-B14F-4D97-AF65-F5344CB8AC3E}">
        <p14:creationId xmlns:p14="http://schemas.microsoft.com/office/powerpoint/2010/main" val="394753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5EE1DE97-112A-B247-73CC-D86B280A70E7}"/>
              </a:ext>
            </a:extLst>
          </p:cNvPr>
          <p:cNvPicPr>
            <a:picLocks noChangeAspect="1"/>
          </p:cNvPicPr>
          <p:nvPr/>
        </p:nvPicPr>
        <p:blipFill rotWithShape="1">
          <a:blip r:embed="rId2">
            <a:alphaModFix amt="50000"/>
          </a:blip>
          <a:srcRect t="10000"/>
          <a:stretch/>
        </p:blipFill>
        <p:spPr>
          <a:xfrm>
            <a:off x="20" y="1"/>
            <a:ext cx="12191980" cy="6857999"/>
          </a:xfrm>
          <a:prstGeom prst="rect">
            <a:avLst/>
          </a:prstGeom>
        </p:spPr>
      </p:pic>
      <p:sp>
        <p:nvSpPr>
          <p:cNvPr id="2" name="Title 1">
            <a:extLst>
              <a:ext uri="{FF2B5EF4-FFF2-40B4-BE49-F238E27FC236}">
                <a16:creationId xmlns:a16="http://schemas.microsoft.com/office/drawing/2014/main" id="{A895EA74-1FCB-0056-451C-45E4D4776326}"/>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dirty="0">
                <a:solidFill>
                  <a:srgbClr val="FFFFFF"/>
                </a:solidFill>
              </a:rPr>
              <a:t>Where do ethical considerations fit into this assignment?</a:t>
            </a:r>
          </a:p>
        </p:txBody>
      </p:sp>
    </p:spTree>
    <p:extLst>
      <p:ext uri="{BB962C8B-B14F-4D97-AF65-F5344CB8AC3E}">
        <p14:creationId xmlns:p14="http://schemas.microsoft.com/office/powerpoint/2010/main" val="3124326057"/>
      </p:ext>
    </p:extLst>
  </p:cSld>
  <p:clrMapOvr>
    <a:overrideClrMapping bg1="dk1" tx1="lt1" bg2="dk2" tx2="lt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descr="A close-up of a document&#10;&#10;Description automatically generated">
            <a:extLst>
              <a:ext uri="{FF2B5EF4-FFF2-40B4-BE49-F238E27FC236}">
                <a16:creationId xmlns:a16="http://schemas.microsoft.com/office/drawing/2014/main" id="{2DB86392-F0C4-D1A3-DB44-ED4F05F0FE7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41794" y="355270"/>
            <a:ext cx="7708412" cy="6147460"/>
          </a:xfrm>
          <a:prstGeom prst="rect">
            <a:avLst/>
          </a:prstGeom>
          <a:ln>
            <a:solidFill>
              <a:schemeClr val="accent6"/>
            </a:solidFill>
          </a:ln>
        </p:spPr>
      </p:pic>
      <p:sp>
        <p:nvSpPr>
          <p:cNvPr id="6" name="TextBox 5">
            <a:extLst>
              <a:ext uri="{FF2B5EF4-FFF2-40B4-BE49-F238E27FC236}">
                <a16:creationId xmlns:a16="http://schemas.microsoft.com/office/drawing/2014/main" id="{426A838D-8EE9-7B8B-F6C1-91810F0D17A7}"/>
              </a:ext>
            </a:extLst>
          </p:cNvPr>
          <p:cNvSpPr txBox="1"/>
          <p:nvPr/>
        </p:nvSpPr>
        <p:spPr>
          <a:xfrm>
            <a:off x="2035278" y="5073445"/>
            <a:ext cx="8096864" cy="553065"/>
          </a:xfrm>
          <a:prstGeom prst="rect">
            <a:avLst/>
          </a:prstGeom>
          <a:noFill/>
          <a:ln w="57150">
            <a:solidFill>
              <a:schemeClr val="accent2"/>
            </a:solidFill>
          </a:ln>
        </p:spPr>
        <p:txBody>
          <a:bodyPr wrap="square" rtlCol="0">
            <a:spAutoFit/>
          </a:bodyPr>
          <a:lstStyle/>
          <a:p>
            <a:endParaRPr lang="en-GB" dirty="0"/>
          </a:p>
        </p:txBody>
      </p:sp>
    </p:spTree>
    <p:extLst>
      <p:ext uri="{BB962C8B-B14F-4D97-AF65-F5344CB8AC3E}">
        <p14:creationId xmlns:p14="http://schemas.microsoft.com/office/powerpoint/2010/main" val="24755613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white paper with black text&#10;&#10;Description automatically generated">
            <a:extLst>
              <a:ext uri="{FF2B5EF4-FFF2-40B4-BE49-F238E27FC236}">
                <a16:creationId xmlns:a16="http://schemas.microsoft.com/office/drawing/2014/main" id="{C7D9862A-8607-8B4D-CD34-3EE99C6B4C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467" y="948098"/>
            <a:ext cx="10905066" cy="4961802"/>
          </a:xfrm>
          <a:prstGeom prst="rect">
            <a:avLst/>
          </a:prstGeom>
          <a:ln w="28575">
            <a:solidFill>
              <a:schemeClr val="accent6"/>
            </a:solidFill>
          </a:ln>
        </p:spPr>
      </p:pic>
    </p:spTree>
    <p:extLst>
      <p:ext uri="{BB962C8B-B14F-4D97-AF65-F5344CB8AC3E}">
        <p14:creationId xmlns:p14="http://schemas.microsoft.com/office/powerpoint/2010/main" val="377045338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080DA-3795-3CDF-C134-BF9426D6FC9E}"/>
              </a:ext>
            </a:extLst>
          </p:cNvPr>
          <p:cNvSpPr>
            <a:spLocks noGrp="1"/>
          </p:cNvSpPr>
          <p:nvPr>
            <p:ph type="title"/>
          </p:nvPr>
        </p:nvSpPr>
        <p:spPr/>
        <p:txBody>
          <a:bodyPr/>
          <a:lstStyle/>
          <a:p>
            <a:endParaRPr lang="en-GB"/>
          </a:p>
        </p:txBody>
      </p:sp>
      <p:pic>
        <p:nvPicPr>
          <p:cNvPr id="5" name="Content Placeholder 4" descr="A close-up of a document&#10;&#10;Description automatically generated">
            <a:extLst>
              <a:ext uri="{FF2B5EF4-FFF2-40B4-BE49-F238E27FC236}">
                <a16:creationId xmlns:a16="http://schemas.microsoft.com/office/drawing/2014/main" id="{1125066B-EB38-3735-1552-C8D4D3C012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8719" y="106782"/>
            <a:ext cx="4641596" cy="6644436"/>
          </a:xfrm>
          <a:ln>
            <a:solidFill>
              <a:schemeClr val="accent4"/>
            </a:solidFill>
          </a:ln>
        </p:spPr>
      </p:pic>
      <p:pic>
        <p:nvPicPr>
          <p:cNvPr id="7" name="Picture 6" descr="A screenshot of a document&#10;&#10;Description automatically generated">
            <a:extLst>
              <a:ext uri="{FF2B5EF4-FFF2-40B4-BE49-F238E27FC236}">
                <a16:creationId xmlns:a16="http://schemas.microsoft.com/office/drawing/2014/main" id="{D8D64A64-F30C-3A42-6F18-61FBEC635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77555">
            <a:off x="6597537" y="237592"/>
            <a:ext cx="5938037" cy="5266424"/>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378D04B1-677D-1A06-660F-E46D09AFB4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155968">
            <a:off x="5588885" y="2487880"/>
            <a:ext cx="6092323" cy="3519271"/>
          </a:xfrm>
          <a:prstGeom prst="rect">
            <a:avLst/>
          </a:prstGeom>
        </p:spPr>
      </p:pic>
      <p:pic>
        <p:nvPicPr>
          <p:cNvPr id="11" name="Picture 10" descr="A close-up of a text&#10;&#10;Description automatically generated">
            <a:extLst>
              <a:ext uri="{FF2B5EF4-FFF2-40B4-BE49-F238E27FC236}">
                <a16:creationId xmlns:a16="http://schemas.microsoft.com/office/drawing/2014/main" id="{10A7FA3E-B27A-6496-0259-3548F238E1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88419">
            <a:off x="6593136" y="5819736"/>
            <a:ext cx="6314039" cy="1561445"/>
          </a:xfrm>
          <a:prstGeom prst="rect">
            <a:avLst/>
          </a:prstGeom>
        </p:spPr>
      </p:pic>
    </p:spTree>
    <p:extLst>
      <p:ext uri="{BB962C8B-B14F-4D97-AF65-F5344CB8AC3E}">
        <p14:creationId xmlns:p14="http://schemas.microsoft.com/office/powerpoint/2010/main" val="184781730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E513ABB-876F-B4BD-3D09-63907C6C9F4A}"/>
              </a:ext>
            </a:extLst>
          </p:cNvPr>
          <p:cNvPicPr>
            <a:picLocks noChangeAspect="1"/>
          </p:cNvPicPr>
          <p:nvPr/>
        </p:nvPicPr>
        <p:blipFill rotWithShape="1">
          <a:blip r:embed="rId2"/>
          <a:srcRect l="11928" r="21422"/>
          <a:stretch/>
        </p:blipFill>
        <p:spPr>
          <a:xfrm>
            <a:off x="20" y="10"/>
            <a:ext cx="12188932" cy="6857990"/>
          </a:xfrm>
          <a:prstGeom prst="rect">
            <a:avLst/>
          </a:prstGeom>
        </p:spPr>
      </p:pic>
      <p:sp>
        <p:nvSpPr>
          <p:cNvPr id="13" name="Freeform: Shape 12">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096000" y="3657600"/>
            <a:ext cx="5569974" cy="1878144"/>
          </a:xfrm>
        </p:spPr>
        <p:txBody>
          <a:bodyPr anchor="b">
            <a:normAutofit/>
          </a:bodyPr>
          <a:lstStyle/>
          <a:p>
            <a:pPr algn="l"/>
            <a:r>
              <a:rPr lang="en-GB" sz="4100" dirty="0"/>
              <a:t>Researcher Positionality:</a:t>
            </a:r>
            <a:br>
              <a:rPr lang="en-GB" sz="4100" dirty="0"/>
            </a:br>
            <a:r>
              <a:rPr lang="en-GB" sz="4100" dirty="0"/>
              <a:t>Unconscious Bias</a:t>
            </a:r>
            <a:endParaRPr lang="en-US" sz="4100" dirty="0">
              <a:latin typeface="Comic Sans MS" panose="030F0702030302020204" pitchFamily="66" charset="0"/>
              <a:cs typeface="Comic Sans MS"/>
            </a:endParaRPr>
          </a:p>
        </p:txBody>
      </p:sp>
      <p:sp>
        <p:nvSpPr>
          <p:cNvPr id="4" name="Text Placeholder 3"/>
          <p:cNvSpPr>
            <a:spLocks noGrp="1"/>
          </p:cNvSpPr>
          <p:nvPr>
            <p:ph type="subTitle" idx="1"/>
          </p:nvPr>
        </p:nvSpPr>
        <p:spPr>
          <a:xfrm>
            <a:off x="6095236" y="5592499"/>
            <a:ext cx="5249011" cy="646785"/>
          </a:xfrm>
        </p:spPr>
        <p:txBody>
          <a:bodyPr>
            <a:normAutofit/>
          </a:bodyPr>
          <a:lstStyle/>
          <a:p>
            <a:pPr algn="l"/>
            <a:endParaRPr lang="en-US"/>
          </a:p>
        </p:txBody>
      </p:sp>
    </p:spTree>
    <p:extLst>
      <p:ext uri="{BB962C8B-B14F-4D97-AF65-F5344CB8AC3E}">
        <p14:creationId xmlns:p14="http://schemas.microsoft.com/office/powerpoint/2010/main" val="209911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47DE5-E2DA-43B8-72D8-33863EF26ADC}"/>
              </a:ext>
            </a:extLst>
          </p:cNvPr>
          <p:cNvSpPr>
            <a:spLocks noGrp="1"/>
          </p:cNvSpPr>
          <p:nvPr>
            <p:ph type="title"/>
          </p:nvPr>
        </p:nvSpPr>
        <p:spPr/>
        <p:txBody>
          <a:bodyPr/>
          <a:lstStyle/>
          <a:p>
            <a:r>
              <a:rPr lang="en-GB" dirty="0"/>
              <a:t>Ethical Practice</a:t>
            </a:r>
          </a:p>
        </p:txBody>
      </p:sp>
      <p:sp>
        <p:nvSpPr>
          <p:cNvPr id="3" name="Content Placeholder 2">
            <a:extLst>
              <a:ext uri="{FF2B5EF4-FFF2-40B4-BE49-F238E27FC236}">
                <a16:creationId xmlns:a16="http://schemas.microsoft.com/office/drawing/2014/main" id="{1137523A-A5D6-5648-6FFA-0F826180DD39}"/>
              </a:ext>
            </a:extLst>
          </p:cNvPr>
          <p:cNvSpPr>
            <a:spLocks noGrp="1"/>
          </p:cNvSpPr>
          <p:nvPr>
            <p:ph idx="1"/>
          </p:nvPr>
        </p:nvSpPr>
        <p:spPr/>
        <p:txBody>
          <a:bodyPr/>
          <a:lstStyle/>
          <a:p>
            <a:pPr marL="0" indent="0">
              <a:buNone/>
            </a:pPr>
            <a:r>
              <a:rPr lang="en-GB" dirty="0"/>
              <a:t>- </a:t>
            </a:r>
            <a:r>
              <a:rPr lang="en-GB" sz="2800" dirty="0"/>
              <a:t>making (ethical) judgements about behaviour </a:t>
            </a: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http://www.youtube.com/watch?v=E3h-T3KQNxU</a:t>
            </a:r>
            <a:r>
              <a:rPr lang="en-GB" dirty="0"/>
              <a:t> </a:t>
            </a:r>
          </a:p>
        </p:txBody>
      </p:sp>
    </p:spTree>
    <p:extLst>
      <p:ext uri="{BB962C8B-B14F-4D97-AF65-F5344CB8AC3E}">
        <p14:creationId xmlns:p14="http://schemas.microsoft.com/office/powerpoint/2010/main" val="208710779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E747B9-11D8-44B6-9C81-446EC40A119B}"/>
              </a:ext>
            </a:extLst>
          </p:cNvPr>
          <p:cNvPicPr>
            <a:picLocks noChangeAspect="1"/>
          </p:cNvPicPr>
          <p:nvPr/>
        </p:nvPicPr>
        <p:blipFill>
          <a:blip r:embed="rId3"/>
          <a:stretch>
            <a:fillRect/>
          </a:stretch>
        </p:blipFill>
        <p:spPr>
          <a:xfrm>
            <a:off x="848039" y="2178946"/>
            <a:ext cx="1672390" cy="3501387"/>
          </a:xfrm>
          <a:prstGeom prst="rect">
            <a:avLst/>
          </a:prstGeom>
        </p:spPr>
      </p:pic>
      <p:sp>
        <p:nvSpPr>
          <p:cNvPr id="5" name="TextBox 4">
            <a:extLst>
              <a:ext uri="{FF2B5EF4-FFF2-40B4-BE49-F238E27FC236}">
                <a16:creationId xmlns:a16="http://schemas.microsoft.com/office/drawing/2014/main" id="{6E6F4149-2D10-472C-93D1-600764756D60}"/>
              </a:ext>
            </a:extLst>
          </p:cNvPr>
          <p:cNvSpPr txBox="1"/>
          <p:nvPr/>
        </p:nvSpPr>
        <p:spPr>
          <a:xfrm>
            <a:off x="1221206" y="5860967"/>
            <a:ext cx="2370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Sophie</a:t>
            </a:r>
          </a:p>
        </p:txBody>
      </p:sp>
      <p:pic>
        <p:nvPicPr>
          <p:cNvPr id="6" name="Picture 5">
            <a:extLst>
              <a:ext uri="{FF2B5EF4-FFF2-40B4-BE49-F238E27FC236}">
                <a16:creationId xmlns:a16="http://schemas.microsoft.com/office/drawing/2014/main" id="{3DD97B84-E000-4AC7-ABE1-CD2978C3984C}"/>
              </a:ext>
            </a:extLst>
          </p:cNvPr>
          <p:cNvPicPr>
            <a:picLocks noChangeAspect="1"/>
          </p:cNvPicPr>
          <p:nvPr/>
        </p:nvPicPr>
        <p:blipFill>
          <a:blip r:embed="rId4"/>
          <a:stretch>
            <a:fillRect/>
          </a:stretch>
        </p:blipFill>
        <p:spPr>
          <a:xfrm>
            <a:off x="3934108" y="1904491"/>
            <a:ext cx="1200175" cy="3825258"/>
          </a:xfrm>
          <a:prstGeom prst="rect">
            <a:avLst/>
          </a:prstGeom>
        </p:spPr>
      </p:pic>
      <p:sp>
        <p:nvSpPr>
          <p:cNvPr id="7" name="TextBox 6">
            <a:extLst>
              <a:ext uri="{FF2B5EF4-FFF2-40B4-BE49-F238E27FC236}">
                <a16:creationId xmlns:a16="http://schemas.microsoft.com/office/drawing/2014/main" id="{F26CB313-1F7F-4E57-ADF3-F1FD3701B7E4}"/>
              </a:ext>
            </a:extLst>
          </p:cNvPr>
          <p:cNvSpPr txBox="1"/>
          <p:nvPr/>
        </p:nvSpPr>
        <p:spPr>
          <a:xfrm>
            <a:off x="4130369" y="5860967"/>
            <a:ext cx="2370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Jenny</a:t>
            </a:r>
          </a:p>
        </p:txBody>
      </p:sp>
      <p:pic>
        <p:nvPicPr>
          <p:cNvPr id="8" name="Picture 7">
            <a:extLst>
              <a:ext uri="{FF2B5EF4-FFF2-40B4-BE49-F238E27FC236}">
                <a16:creationId xmlns:a16="http://schemas.microsoft.com/office/drawing/2014/main" id="{FE5A87F7-DEC8-4386-811E-3D75A9AFCBF3}"/>
              </a:ext>
            </a:extLst>
          </p:cNvPr>
          <p:cNvPicPr>
            <a:picLocks noChangeAspect="1"/>
          </p:cNvPicPr>
          <p:nvPr/>
        </p:nvPicPr>
        <p:blipFill>
          <a:blip r:embed="rId5"/>
          <a:stretch>
            <a:fillRect/>
          </a:stretch>
        </p:blipFill>
        <p:spPr>
          <a:xfrm>
            <a:off x="6661109" y="1530524"/>
            <a:ext cx="1559925" cy="4259179"/>
          </a:xfrm>
          <a:prstGeom prst="rect">
            <a:avLst/>
          </a:prstGeom>
        </p:spPr>
      </p:pic>
      <p:sp>
        <p:nvSpPr>
          <p:cNvPr id="9" name="TextBox 8">
            <a:extLst>
              <a:ext uri="{FF2B5EF4-FFF2-40B4-BE49-F238E27FC236}">
                <a16:creationId xmlns:a16="http://schemas.microsoft.com/office/drawing/2014/main" id="{4D4057AF-0DE2-42C2-B5ED-4F4F1388E495}"/>
              </a:ext>
            </a:extLst>
          </p:cNvPr>
          <p:cNvSpPr txBox="1"/>
          <p:nvPr/>
        </p:nvSpPr>
        <p:spPr>
          <a:xfrm>
            <a:off x="7207043" y="5925710"/>
            <a:ext cx="179831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Sanjey</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BF130B21-2B4A-4B64-B8F1-E1D369694774}"/>
              </a:ext>
            </a:extLst>
          </p:cNvPr>
          <p:cNvSpPr txBox="1"/>
          <p:nvPr/>
        </p:nvSpPr>
        <p:spPr>
          <a:xfrm>
            <a:off x="9711815" y="5895786"/>
            <a:ext cx="248018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Jack</a:t>
            </a:r>
          </a:p>
        </p:txBody>
      </p:sp>
      <p:pic>
        <p:nvPicPr>
          <p:cNvPr id="13" name="Picture 12">
            <a:extLst>
              <a:ext uri="{FF2B5EF4-FFF2-40B4-BE49-F238E27FC236}">
                <a16:creationId xmlns:a16="http://schemas.microsoft.com/office/drawing/2014/main" id="{824FF5EF-E927-4DEC-8B50-3C1EE592C09E}"/>
              </a:ext>
            </a:extLst>
          </p:cNvPr>
          <p:cNvPicPr>
            <a:picLocks noChangeAspect="1"/>
          </p:cNvPicPr>
          <p:nvPr/>
        </p:nvPicPr>
        <p:blipFill>
          <a:blip r:embed="rId6"/>
          <a:stretch>
            <a:fillRect/>
          </a:stretch>
        </p:blipFill>
        <p:spPr>
          <a:xfrm>
            <a:off x="9350086" y="1627640"/>
            <a:ext cx="1559925" cy="4064949"/>
          </a:xfrm>
          <a:prstGeom prst="rect">
            <a:avLst/>
          </a:prstGeom>
        </p:spPr>
      </p:pic>
      <p:pic>
        <p:nvPicPr>
          <p:cNvPr id="12" name="Graphic 11" descr="Chat with solid fill">
            <a:extLst>
              <a:ext uri="{FF2B5EF4-FFF2-40B4-BE49-F238E27FC236}">
                <a16:creationId xmlns:a16="http://schemas.microsoft.com/office/drawing/2014/main" id="{8ECD6318-8FF0-483B-A4A9-0480BB32E4C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830809" y="206578"/>
            <a:ext cx="914400" cy="914400"/>
          </a:xfrm>
          <a:prstGeom prst="rect">
            <a:avLst/>
          </a:prstGeom>
        </p:spPr>
      </p:pic>
      <p:sp>
        <p:nvSpPr>
          <p:cNvPr id="14" name="Title 13">
            <a:extLst>
              <a:ext uri="{FF2B5EF4-FFF2-40B4-BE49-F238E27FC236}">
                <a16:creationId xmlns:a16="http://schemas.microsoft.com/office/drawing/2014/main" id="{D4439F98-68B4-476E-B2DE-52E5F1F7CFEC}"/>
              </a:ext>
            </a:extLst>
          </p:cNvPr>
          <p:cNvSpPr>
            <a:spLocks noGrp="1"/>
          </p:cNvSpPr>
          <p:nvPr>
            <p:ph type="title"/>
          </p:nvPr>
        </p:nvSpPr>
        <p:spPr>
          <a:xfrm>
            <a:off x="564862" y="407897"/>
            <a:ext cx="8596668" cy="1320800"/>
          </a:xfrm>
        </p:spPr>
        <p:txBody>
          <a:bodyPr/>
          <a:lstStyle/>
          <a:p>
            <a:r>
              <a:rPr lang="en-GB" dirty="0"/>
              <a:t>Who likes ….</a:t>
            </a:r>
          </a:p>
        </p:txBody>
      </p:sp>
    </p:spTree>
    <p:extLst>
      <p:ext uri="{BB962C8B-B14F-4D97-AF65-F5344CB8AC3E}">
        <p14:creationId xmlns:p14="http://schemas.microsoft.com/office/powerpoint/2010/main" val="110305729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2CCDD491-770E-444E-8F25-0B1E67294182}"/>
              </a:ext>
            </a:extLst>
          </p:cNvPr>
          <p:cNvGraphicFramePr/>
          <p:nvPr/>
        </p:nvGraphicFramePr>
        <p:xfrm>
          <a:off x="5139813" y="0"/>
          <a:ext cx="9157109" cy="6481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3579EE80-320B-45D2-B2A5-E71C02D96553}"/>
              </a:ext>
            </a:extLst>
          </p:cNvPr>
          <p:cNvSpPr>
            <a:spLocks noGrp="1"/>
          </p:cNvSpPr>
          <p:nvPr>
            <p:ph type="title"/>
          </p:nvPr>
        </p:nvSpPr>
        <p:spPr>
          <a:xfrm>
            <a:off x="494874" y="432735"/>
            <a:ext cx="7504043" cy="1270819"/>
          </a:xfrm>
        </p:spPr>
        <p:txBody>
          <a:bodyPr>
            <a:normAutofit fontScale="90000"/>
          </a:bodyPr>
          <a:lstStyle/>
          <a:p>
            <a:r>
              <a:rPr lang="en-GB" dirty="0"/>
              <a:t>Importance of recognising researcher positionality</a:t>
            </a:r>
          </a:p>
        </p:txBody>
      </p:sp>
      <p:sp>
        <p:nvSpPr>
          <p:cNvPr id="3" name="Content Placeholder 2">
            <a:extLst>
              <a:ext uri="{FF2B5EF4-FFF2-40B4-BE49-F238E27FC236}">
                <a16:creationId xmlns:a16="http://schemas.microsoft.com/office/drawing/2014/main" id="{8551FF3D-2C5A-40F1-B77A-450944F5F5DB}"/>
              </a:ext>
            </a:extLst>
          </p:cNvPr>
          <p:cNvSpPr>
            <a:spLocks noGrp="1"/>
          </p:cNvSpPr>
          <p:nvPr>
            <p:ph sz="half" idx="1"/>
          </p:nvPr>
        </p:nvSpPr>
        <p:spPr>
          <a:xfrm>
            <a:off x="206346" y="1877259"/>
            <a:ext cx="7354009" cy="4049826"/>
          </a:xfrm>
        </p:spPr>
        <p:txBody>
          <a:bodyPr>
            <a:normAutofit lnSpcReduction="10000"/>
          </a:bodyPr>
          <a:lstStyle/>
          <a:p>
            <a:r>
              <a:rPr lang="en-GB" b="0" i="0" u="none" strike="noStrike" dirty="0">
                <a:effectLst/>
                <a:latin typeface="Calibri" panose="020F0502020204030204" pitchFamily="34" charset="0"/>
                <a:cs typeface="Calibri" panose="020F0502020204030204" pitchFamily="34" charset="0"/>
              </a:rPr>
              <a:t>Everybody brings a set of cultural norms and practices to their working environment which affects their attitudes and behaviour.</a:t>
            </a:r>
          </a:p>
          <a:p>
            <a:pPr marL="128016" lvl="1" indent="0">
              <a:buNone/>
            </a:pPr>
            <a:r>
              <a:rPr lang="en-GB" sz="2200" b="1" dirty="0">
                <a:latin typeface="Calibri" panose="020F0502020204030204" pitchFamily="34" charset="0"/>
                <a:cs typeface="Calibri" panose="020F0502020204030204" pitchFamily="34" charset="0"/>
              </a:rPr>
              <a:t>In research, this can affect how you interpret situations.</a:t>
            </a:r>
          </a:p>
          <a:p>
            <a:pPr algn="l" rtl="0" fontAlgn="base"/>
            <a:r>
              <a:rPr lang="en-GB" b="0" i="0" u="none" strike="noStrike" dirty="0">
                <a:effectLst/>
                <a:latin typeface="Calibri" panose="020F0502020204030204" pitchFamily="34" charset="0"/>
                <a:cs typeface="Calibri" panose="020F0502020204030204" pitchFamily="34" charset="0"/>
              </a:rPr>
              <a:t>We all make assumptions which comes from a variety of sources: </a:t>
            </a:r>
            <a:r>
              <a:rPr lang="en-US" b="0" i="0" dirty="0">
                <a:effectLst/>
                <a:latin typeface="Calibri" panose="020F0502020204030204" pitchFamily="34" charset="0"/>
                <a:cs typeface="Calibri" panose="020F0502020204030204" pitchFamily="34" charset="0"/>
              </a:rPr>
              <a:t>​</a:t>
            </a:r>
            <a:r>
              <a:rPr lang="en-GB" dirty="0">
                <a:latin typeface="Calibri" panose="020F0502020204030204" pitchFamily="34" charset="0"/>
                <a:cs typeface="Calibri" panose="020F0502020204030204" pitchFamily="34" charset="0"/>
              </a:rPr>
              <a:t>u</a:t>
            </a:r>
            <a:r>
              <a:rPr lang="en-GB" b="0" i="0" u="none" strike="noStrike" dirty="0">
                <a:effectLst/>
                <a:latin typeface="Calibri" panose="020F0502020204030204" pitchFamily="34" charset="0"/>
                <a:cs typeface="Calibri" panose="020F0502020204030204" pitchFamily="34" charset="0"/>
              </a:rPr>
              <a:t>pbringing, media, work colleagues, neighbourhood, religion, experiences etc. </a:t>
            </a:r>
            <a:r>
              <a:rPr lang="en-US" b="0" i="0" dirty="0">
                <a:effectLst/>
                <a:latin typeface="Calibri" panose="020F0502020204030204" pitchFamily="34" charset="0"/>
                <a:cs typeface="Calibri" panose="020F0502020204030204" pitchFamily="34" charset="0"/>
              </a:rPr>
              <a:t>​</a:t>
            </a:r>
          </a:p>
          <a:p>
            <a:pPr algn="l" rtl="0" fontAlgn="base"/>
            <a:r>
              <a:rPr lang="en-GB" b="0" i="0" dirty="0">
                <a:effectLst/>
                <a:latin typeface="Calibri" panose="020F0502020204030204" pitchFamily="34" charset="0"/>
                <a:cs typeface="Calibri" panose="020F0502020204030204" pitchFamily="34" charset="0"/>
              </a:rPr>
              <a:t>​</a:t>
            </a:r>
            <a:r>
              <a:rPr lang="en-GB" b="0" i="0" u="none" strike="noStrike" dirty="0">
                <a:effectLst/>
                <a:latin typeface="Calibri" panose="020F0502020204030204" pitchFamily="34" charset="0"/>
                <a:cs typeface="Calibri" panose="020F0502020204030204" pitchFamily="34" charset="0"/>
              </a:rPr>
              <a:t>Many of these prejudices are so deep, they are often sub-conscious. </a:t>
            </a:r>
            <a:endParaRPr lang="en-US" b="0" i="0" dirty="0">
              <a:effectLst/>
              <a:latin typeface="Calibri" panose="020F0502020204030204" pitchFamily="34" charset="0"/>
              <a:cs typeface="Calibri" panose="020F0502020204030204" pitchFamily="34" charset="0"/>
            </a:endParaRPr>
          </a:p>
          <a:p>
            <a:endParaRPr lang="en-GB" dirty="0"/>
          </a:p>
        </p:txBody>
      </p:sp>
      <p:sp>
        <p:nvSpPr>
          <p:cNvPr id="7" name="TextBox 6">
            <a:extLst>
              <a:ext uri="{FF2B5EF4-FFF2-40B4-BE49-F238E27FC236}">
                <a16:creationId xmlns:a16="http://schemas.microsoft.com/office/drawing/2014/main" id="{920AC02D-1857-4425-8728-0B6790018992}"/>
              </a:ext>
            </a:extLst>
          </p:cNvPr>
          <p:cNvSpPr txBox="1"/>
          <p:nvPr/>
        </p:nvSpPr>
        <p:spPr>
          <a:xfrm>
            <a:off x="1876646" y="5835585"/>
            <a:ext cx="5683709" cy="646331"/>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a:spAutoFit/>
          </a:bodyPr>
          <a:lstStyle/>
          <a:p>
            <a:pPr fontAlgn="base"/>
            <a:r>
              <a:rPr lang="en-GB" dirty="0"/>
              <a:t>We can do something about our prejudices by being aware of them and finding out more information to dispel them.</a:t>
            </a:r>
          </a:p>
        </p:txBody>
      </p:sp>
    </p:spTree>
    <p:extLst>
      <p:ext uri="{BB962C8B-B14F-4D97-AF65-F5344CB8AC3E}">
        <p14:creationId xmlns:p14="http://schemas.microsoft.com/office/powerpoint/2010/main" val="140273060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0B558D3-A202-4DDD-A8C4-7DA3CE8F4D35}"/>
              </a:ext>
            </a:extLst>
          </p:cNvPr>
          <p:cNvPicPr>
            <a:picLocks noChangeAspect="1"/>
          </p:cNvPicPr>
          <p:nvPr/>
        </p:nvPicPr>
        <p:blipFill rotWithShape="1">
          <a:blip r:embed="rId3">
            <a:alphaModFix amt="35000"/>
          </a:blip>
          <a:srcRect t="3919" b="19289"/>
          <a:stretch/>
        </p:blipFill>
        <p:spPr>
          <a:xfrm>
            <a:off x="0" y="0"/>
            <a:ext cx="12191980" cy="6857990"/>
          </a:xfrm>
          <a:prstGeom prst="rect">
            <a:avLst/>
          </a:prstGeom>
        </p:spPr>
      </p:pic>
      <p:sp>
        <p:nvSpPr>
          <p:cNvPr id="2" name="Title 1">
            <a:extLst>
              <a:ext uri="{FF2B5EF4-FFF2-40B4-BE49-F238E27FC236}">
                <a16:creationId xmlns:a16="http://schemas.microsoft.com/office/drawing/2014/main" id="{03C9E433-E003-4D53-BC32-7C2140433CB1}"/>
              </a:ext>
            </a:extLst>
          </p:cNvPr>
          <p:cNvSpPr>
            <a:spLocks noGrp="1"/>
          </p:cNvSpPr>
          <p:nvPr>
            <p:ph type="title"/>
          </p:nvPr>
        </p:nvSpPr>
        <p:spPr>
          <a:xfrm>
            <a:off x="838190" y="768557"/>
            <a:ext cx="10515600" cy="1325563"/>
          </a:xfrm>
        </p:spPr>
        <p:txBody>
          <a:bodyPr>
            <a:normAutofit/>
          </a:bodyPr>
          <a:lstStyle/>
          <a:p>
            <a:r>
              <a:rPr lang="en-GB" dirty="0">
                <a:solidFill>
                  <a:schemeClr val="accent5"/>
                </a:solidFill>
              </a:rPr>
              <a:t>Types of unconscious bias</a:t>
            </a:r>
          </a:p>
        </p:txBody>
      </p:sp>
      <p:graphicFrame>
        <p:nvGraphicFramePr>
          <p:cNvPr id="5" name="Diagram 4">
            <a:extLst>
              <a:ext uri="{FF2B5EF4-FFF2-40B4-BE49-F238E27FC236}">
                <a16:creationId xmlns:a16="http://schemas.microsoft.com/office/drawing/2014/main" id="{256B70CE-214C-4380-B37E-19770272BB5C}"/>
              </a:ext>
            </a:extLst>
          </p:cNvPr>
          <p:cNvGraphicFramePr/>
          <p:nvPr/>
        </p:nvGraphicFramePr>
        <p:xfrm>
          <a:off x="752475" y="2094120"/>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877851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41BD-B094-419B-8874-5A1342694E4F}"/>
              </a:ext>
            </a:extLst>
          </p:cNvPr>
          <p:cNvSpPr>
            <a:spLocks noGrp="1"/>
          </p:cNvSpPr>
          <p:nvPr>
            <p:ph type="title"/>
          </p:nvPr>
        </p:nvSpPr>
        <p:spPr>
          <a:xfrm>
            <a:off x="391757" y="291511"/>
            <a:ext cx="6911941" cy="1622321"/>
          </a:xfrm>
        </p:spPr>
        <p:txBody>
          <a:bodyPr>
            <a:normAutofit/>
          </a:bodyPr>
          <a:lstStyle/>
          <a:p>
            <a:r>
              <a:rPr lang="en-GB" sz="3700" dirty="0"/>
              <a:t>Having unconscious bias is normal</a:t>
            </a:r>
          </a:p>
        </p:txBody>
      </p:sp>
      <p:sp>
        <p:nvSpPr>
          <p:cNvPr id="3" name="Content Placeholder 2">
            <a:extLst>
              <a:ext uri="{FF2B5EF4-FFF2-40B4-BE49-F238E27FC236}">
                <a16:creationId xmlns:a16="http://schemas.microsoft.com/office/drawing/2014/main" id="{B83E2BFA-F14D-4F24-8CF8-B1DEFE9CEA4F}"/>
              </a:ext>
            </a:extLst>
          </p:cNvPr>
          <p:cNvSpPr>
            <a:spLocks noGrp="1"/>
          </p:cNvSpPr>
          <p:nvPr>
            <p:ph idx="1"/>
          </p:nvPr>
        </p:nvSpPr>
        <p:spPr>
          <a:xfrm>
            <a:off x="648930" y="2438400"/>
            <a:ext cx="5447069" cy="3785419"/>
          </a:xfrm>
        </p:spPr>
        <p:txBody>
          <a:bodyPr>
            <a:normAutofit/>
          </a:bodyPr>
          <a:lstStyle/>
          <a:p>
            <a:r>
              <a:rPr lang="en-GB" sz="3000" dirty="0"/>
              <a:t>Ignoring it is not ok.</a:t>
            </a:r>
          </a:p>
          <a:p>
            <a:r>
              <a:rPr lang="en-GB" sz="3000" dirty="0"/>
              <a:t>It impacts how we value, group, treat and engage with people every day.</a:t>
            </a:r>
          </a:p>
          <a:p>
            <a:endParaRPr lang="en-GB" sz="2000" dirty="0"/>
          </a:p>
        </p:txBody>
      </p:sp>
      <p:pic>
        <p:nvPicPr>
          <p:cNvPr id="5" name="Picture 4">
            <a:extLst>
              <a:ext uri="{FF2B5EF4-FFF2-40B4-BE49-F238E27FC236}">
                <a16:creationId xmlns:a16="http://schemas.microsoft.com/office/drawing/2014/main" id="{83A41937-23EE-4945-AC1C-0DC5E795BC1E}"/>
              </a:ext>
            </a:extLst>
          </p:cNvPr>
          <p:cNvPicPr>
            <a:picLocks noChangeAspect="1"/>
          </p:cNvPicPr>
          <p:nvPr/>
        </p:nvPicPr>
        <p:blipFill>
          <a:blip r:embed="rId3"/>
          <a:stretch>
            <a:fillRect/>
          </a:stretch>
        </p:blipFill>
        <p:spPr>
          <a:xfrm>
            <a:off x="6689029" y="1685676"/>
            <a:ext cx="5407888" cy="4988776"/>
          </a:xfrm>
          <a:prstGeom prst="rect">
            <a:avLst/>
          </a:prstGeom>
          <a:effectLst/>
        </p:spPr>
      </p:pic>
      <p:pic>
        <p:nvPicPr>
          <p:cNvPr id="7" name="Picture 6">
            <a:extLst>
              <a:ext uri="{FF2B5EF4-FFF2-40B4-BE49-F238E27FC236}">
                <a16:creationId xmlns:a16="http://schemas.microsoft.com/office/drawing/2014/main" id="{853B33B8-46B9-4164-87F7-F717B8C623AA}"/>
              </a:ext>
            </a:extLst>
          </p:cNvPr>
          <p:cNvPicPr>
            <a:picLocks noChangeAspect="1"/>
          </p:cNvPicPr>
          <p:nvPr/>
        </p:nvPicPr>
        <p:blipFill>
          <a:blip r:embed="rId4"/>
          <a:stretch>
            <a:fillRect/>
          </a:stretch>
        </p:blipFill>
        <p:spPr>
          <a:xfrm>
            <a:off x="3715879" y="3991555"/>
            <a:ext cx="2651982" cy="2625594"/>
          </a:xfrm>
          <a:prstGeom prst="rect">
            <a:avLst/>
          </a:prstGeom>
        </p:spPr>
      </p:pic>
    </p:spTree>
    <p:extLst>
      <p:ext uri="{BB962C8B-B14F-4D97-AF65-F5344CB8AC3E}">
        <p14:creationId xmlns:p14="http://schemas.microsoft.com/office/powerpoint/2010/main" val="344759888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E00DC-B681-467B-A780-8D5386F4546F}"/>
              </a:ext>
            </a:extLst>
          </p:cNvPr>
          <p:cNvSpPr>
            <a:spLocks noGrp="1"/>
          </p:cNvSpPr>
          <p:nvPr>
            <p:ph type="title"/>
          </p:nvPr>
        </p:nvSpPr>
        <p:spPr>
          <a:xfrm>
            <a:off x="1024128" y="945714"/>
            <a:ext cx="9720072" cy="1499616"/>
          </a:xfrm>
        </p:spPr>
        <p:txBody>
          <a:bodyPr vert="horz" lIns="91440" tIns="45720" rIns="91440" bIns="45720" rtlCol="0" anchor="t">
            <a:normAutofit/>
          </a:bodyPr>
          <a:lstStyle/>
          <a:p>
            <a:pPr>
              <a:lnSpc>
                <a:spcPct val="90000"/>
              </a:lnSpc>
            </a:pPr>
            <a:r>
              <a:rPr lang="en-US" sz="2800" dirty="0"/>
              <a:t>How could your implicit bias affect what you record as a non-participant observer in a research study?</a:t>
            </a:r>
          </a:p>
        </p:txBody>
      </p:sp>
      <p:pic>
        <p:nvPicPr>
          <p:cNvPr id="4" name="Online Media 3" title="20/20 ABC News: Children &amp; The Psychology of White Supremacy">
            <a:hlinkClick r:id="" action="ppaction://media"/>
            <a:extLst>
              <a:ext uri="{FF2B5EF4-FFF2-40B4-BE49-F238E27FC236}">
                <a16:creationId xmlns:a16="http://schemas.microsoft.com/office/drawing/2014/main" id="{D8318C2E-5598-4589-91E1-C178EADA03F1}"/>
              </a:ext>
            </a:extLst>
          </p:cNvPr>
          <p:cNvPicPr>
            <a:picLocks noGrp="1" noRot="1" noChangeAspect="1"/>
          </p:cNvPicPr>
          <p:nvPr>
            <p:ph sz="half" idx="1"/>
            <a:videoFile r:link="rId1"/>
          </p:nvPr>
        </p:nvPicPr>
        <p:blipFill>
          <a:blip r:embed="rId4"/>
          <a:stretch>
            <a:fillRect/>
          </a:stretch>
        </p:blipFill>
        <p:spPr>
          <a:xfrm>
            <a:off x="1359673" y="2792121"/>
            <a:ext cx="3490276" cy="2617707"/>
          </a:xfrm>
          <a:prstGeom prst="rect">
            <a:avLst/>
          </a:prstGeom>
        </p:spPr>
      </p:pic>
      <p:sp>
        <p:nvSpPr>
          <p:cNvPr id="24" name="Content Placeholder 2">
            <a:extLst>
              <a:ext uri="{FF2B5EF4-FFF2-40B4-BE49-F238E27FC236}">
                <a16:creationId xmlns:a16="http://schemas.microsoft.com/office/drawing/2014/main" id="{D061F84D-3050-422B-B9BE-3819B09B23FD}"/>
              </a:ext>
            </a:extLst>
          </p:cNvPr>
          <p:cNvSpPr>
            <a:spLocks noGrp="1"/>
          </p:cNvSpPr>
          <p:nvPr>
            <p:ph sz="half" idx="2"/>
          </p:nvPr>
        </p:nvSpPr>
        <p:spPr>
          <a:xfrm>
            <a:off x="5170098" y="2160587"/>
            <a:ext cx="6360543" cy="3880773"/>
          </a:xfrm>
        </p:spPr>
        <p:txBody>
          <a:bodyPr vert="horz" lIns="91440" tIns="45720" rIns="91440" bIns="45720" rtlCol="0">
            <a:noAutofit/>
          </a:bodyPr>
          <a:lstStyle/>
          <a:p>
            <a:r>
              <a:rPr lang="en-US" sz="3000" dirty="0"/>
              <a:t>Just as children are pre-programmed with bias, adults are too. </a:t>
            </a:r>
          </a:p>
          <a:p>
            <a:endParaRPr lang="en-US" sz="3000" dirty="0"/>
          </a:p>
          <a:p>
            <a:r>
              <a:rPr lang="en-US" sz="3000" dirty="0"/>
              <a:t>What effect might that have on the validity of your observations?</a:t>
            </a:r>
          </a:p>
        </p:txBody>
      </p:sp>
      <p:sp>
        <p:nvSpPr>
          <p:cNvPr id="3" name="TextBox 2">
            <a:extLst>
              <a:ext uri="{FF2B5EF4-FFF2-40B4-BE49-F238E27FC236}">
                <a16:creationId xmlns:a16="http://schemas.microsoft.com/office/drawing/2014/main" id="{E55BCF5E-BD71-EA51-DF58-62DD3D62FD14}"/>
              </a:ext>
            </a:extLst>
          </p:cNvPr>
          <p:cNvSpPr txBox="1"/>
          <p:nvPr/>
        </p:nvSpPr>
        <p:spPr>
          <a:xfrm>
            <a:off x="1359673" y="5772647"/>
            <a:ext cx="3664888" cy="369332"/>
          </a:xfrm>
          <a:prstGeom prst="rect">
            <a:avLst/>
          </a:prstGeom>
          <a:noFill/>
        </p:spPr>
        <p:txBody>
          <a:bodyPr wrap="square" rtlCol="0">
            <a:spAutoFit/>
          </a:bodyPr>
          <a:lstStyle/>
          <a:p>
            <a:r>
              <a:rPr lang="en-GB" b="0" i="0" u="none" strike="noStrike" dirty="0">
                <a:effectLst/>
                <a:latin typeface="YouTube Noto"/>
                <a:hlinkClick r:id="rId5" tooltip="Share link"/>
              </a:rPr>
              <a:t>https://youtu.be/MTYn1WRCuoU</a:t>
            </a:r>
            <a:endParaRPr lang="en-GB" dirty="0"/>
          </a:p>
        </p:txBody>
      </p:sp>
      <p:sp>
        <p:nvSpPr>
          <p:cNvPr id="5" name="TextBox 4">
            <a:extLst>
              <a:ext uri="{FF2B5EF4-FFF2-40B4-BE49-F238E27FC236}">
                <a16:creationId xmlns:a16="http://schemas.microsoft.com/office/drawing/2014/main" id="{3AD2FCAF-92DD-51B0-8341-C06FCD07AD84}"/>
              </a:ext>
            </a:extLst>
          </p:cNvPr>
          <p:cNvSpPr txBox="1"/>
          <p:nvPr/>
        </p:nvSpPr>
        <p:spPr>
          <a:xfrm>
            <a:off x="8503741" y="6041360"/>
            <a:ext cx="3347049" cy="523220"/>
          </a:xfrm>
          <a:prstGeom prst="rect">
            <a:avLst/>
          </a:prstGeom>
          <a:noFill/>
          <a:ln>
            <a:solidFill>
              <a:schemeClr val="accent1"/>
            </a:solidFill>
          </a:ln>
        </p:spPr>
        <p:txBody>
          <a:bodyPr wrap="square" rtlCol="0">
            <a:spAutoFit/>
          </a:bodyPr>
          <a:lstStyle/>
          <a:p>
            <a:r>
              <a:rPr lang="en-GB" sz="1400" dirty="0"/>
              <a:t>Another example: </a:t>
            </a:r>
            <a:r>
              <a:rPr lang="en-GB" sz="1400" dirty="0">
                <a:hlinkClick r:id="rId6"/>
              </a:rPr>
              <a:t>www.youtube.com/watch?v=QRZPw-9sJtQ</a:t>
            </a:r>
            <a:endParaRPr lang="en-GB" sz="1400" dirty="0"/>
          </a:p>
        </p:txBody>
      </p:sp>
    </p:spTree>
    <p:extLst>
      <p:ext uri="{BB962C8B-B14F-4D97-AF65-F5344CB8AC3E}">
        <p14:creationId xmlns:p14="http://schemas.microsoft.com/office/powerpoint/2010/main" val="362997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734CA-17FC-4443-B7D8-061CB1B6B758}"/>
              </a:ext>
            </a:extLst>
          </p:cNvPr>
          <p:cNvSpPr>
            <a:spLocks noGrp="1"/>
          </p:cNvSpPr>
          <p:nvPr>
            <p:ph type="title"/>
          </p:nvPr>
        </p:nvSpPr>
        <p:spPr>
          <a:xfrm>
            <a:off x="5536734" y="609600"/>
            <a:ext cx="5547384" cy="1320800"/>
          </a:xfrm>
        </p:spPr>
        <p:txBody>
          <a:bodyPr>
            <a:normAutofit/>
          </a:bodyPr>
          <a:lstStyle/>
          <a:p>
            <a:r>
              <a:rPr lang="en-GB" dirty="0"/>
              <a:t>Researcher Positionality</a:t>
            </a:r>
          </a:p>
        </p:txBody>
      </p:sp>
      <p:sp>
        <p:nvSpPr>
          <p:cNvPr id="3" name="Content Placeholder 2">
            <a:extLst>
              <a:ext uri="{FF2B5EF4-FFF2-40B4-BE49-F238E27FC236}">
                <a16:creationId xmlns:a16="http://schemas.microsoft.com/office/drawing/2014/main" id="{8AE590C1-140A-4A01-A097-D724BDA38083}"/>
              </a:ext>
            </a:extLst>
          </p:cNvPr>
          <p:cNvSpPr>
            <a:spLocks noGrp="1"/>
          </p:cNvSpPr>
          <p:nvPr>
            <p:ph idx="1"/>
          </p:nvPr>
        </p:nvSpPr>
        <p:spPr>
          <a:xfrm>
            <a:off x="5124091" y="2160589"/>
            <a:ext cx="6866476" cy="4256114"/>
          </a:xfrm>
        </p:spPr>
        <p:txBody>
          <a:bodyPr>
            <a:normAutofit/>
          </a:bodyPr>
          <a:lstStyle/>
          <a:p>
            <a:pPr>
              <a:lnSpc>
                <a:spcPct val="90000"/>
              </a:lnSpc>
            </a:pPr>
            <a:r>
              <a:rPr lang="en-GB" sz="2600" dirty="0"/>
              <a:t>Your experiences shape your implicit bias and your positionality.</a:t>
            </a:r>
          </a:p>
          <a:p>
            <a:pPr>
              <a:lnSpc>
                <a:spcPct val="90000"/>
              </a:lnSpc>
            </a:pPr>
            <a:r>
              <a:rPr lang="en-GB" sz="2600" dirty="0"/>
              <a:t>It can affect how you interpret data.</a:t>
            </a:r>
          </a:p>
          <a:p>
            <a:pPr>
              <a:lnSpc>
                <a:spcPct val="90000"/>
              </a:lnSpc>
            </a:pPr>
            <a:r>
              <a:rPr lang="en-GB" sz="2600" dirty="0"/>
              <a:t>To assume that we treat everyone the same and not see colour or differences has its limitations (Michael &amp; Samuel, 2012)</a:t>
            </a:r>
          </a:p>
          <a:p>
            <a:pPr>
              <a:lnSpc>
                <a:spcPct val="90000"/>
              </a:lnSpc>
            </a:pPr>
            <a:r>
              <a:rPr lang="en-GB" sz="2600" dirty="0"/>
              <a:t>By being aware of your position, it means you can look for alternative points of view and challenge assumptions.</a:t>
            </a:r>
          </a:p>
          <a:p>
            <a:pPr>
              <a:lnSpc>
                <a:spcPct val="90000"/>
              </a:lnSpc>
            </a:pPr>
            <a:endParaRPr lang="en-GB" dirty="0"/>
          </a:p>
        </p:txBody>
      </p:sp>
      <p:pic>
        <p:nvPicPr>
          <p:cNvPr id="5" name="Picture 4" descr="Text, whiteboard&#10;&#10;Description automatically generated">
            <a:extLst>
              <a:ext uri="{FF2B5EF4-FFF2-40B4-BE49-F238E27FC236}">
                <a16:creationId xmlns:a16="http://schemas.microsoft.com/office/drawing/2014/main" id="{17F4F4E2-5D96-4CBE-8551-43F69B74276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5759" r="1173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TextBox 3">
            <a:extLst>
              <a:ext uri="{FF2B5EF4-FFF2-40B4-BE49-F238E27FC236}">
                <a16:creationId xmlns:a16="http://schemas.microsoft.com/office/drawing/2014/main" id="{EAEC06E2-72A5-332B-0A24-AD92C289EDD0}"/>
              </a:ext>
            </a:extLst>
          </p:cNvPr>
          <p:cNvSpPr txBox="1"/>
          <p:nvPr/>
        </p:nvSpPr>
        <p:spPr>
          <a:xfrm>
            <a:off x="5877464" y="6314536"/>
            <a:ext cx="5957978" cy="400110"/>
          </a:xfrm>
          <a:prstGeom prst="rect">
            <a:avLst/>
          </a:prstGeom>
          <a:noFill/>
          <a:ln>
            <a:solidFill>
              <a:schemeClr val="accent1"/>
            </a:solidFill>
          </a:ln>
        </p:spPr>
        <p:txBody>
          <a:bodyPr wrap="square" rtlCol="0">
            <a:spAutoFit/>
          </a:bodyPr>
          <a:lstStyle/>
          <a:p>
            <a:r>
              <a:rPr lang="en-US" sz="1000" u="sng" dirty="0">
                <a:solidFill>
                  <a:srgbClr val="0000FF"/>
                </a:solidFill>
                <a:effectLst/>
                <a:latin typeface="Times New Roman" panose="02020603050405020304" pitchFamily="18" charset="0"/>
                <a:ea typeface="Times New Roman" panose="02020603050405020304" pitchFamily="18" charset="0"/>
                <a:hlinkClick r:id="rId5"/>
              </a:rPr>
              <a:t>Evan P. A., Michael I. N.&amp; Samuel R. S. (2012) </a:t>
            </a:r>
            <a:r>
              <a:rPr lang="en-US" sz="1000" i="1" u="sng" dirty="0">
                <a:solidFill>
                  <a:srgbClr val="0000FF"/>
                </a:solidFill>
                <a:effectLst/>
                <a:latin typeface="Times New Roman" panose="02020603050405020304" pitchFamily="18" charset="0"/>
                <a:ea typeface="Times New Roman" panose="02020603050405020304" pitchFamily="18" charset="0"/>
                <a:hlinkClick r:id="rId5"/>
              </a:rPr>
              <a:t>Racial Color Blindness: Emergence, Practice, and Implications. </a:t>
            </a:r>
            <a:r>
              <a:rPr lang="en-US" sz="1000" u="sng" dirty="0">
                <a:solidFill>
                  <a:srgbClr val="0000FF"/>
                </a:solidFill>
                <a:effectLst/>
                <a:latin typeface="Times New Roman" panose="02020603050405020304" pitchFamily="18" charset="0"/>
                <a:ea typeface="Times New Roman" panose="02020603050405020304" pitchFamily="18" charset="0"/>
                <a:hlinkClick r:id="rId5"/>
              </a:rPr>
              <a:t>Current directions in psychological science: a journal of the American Psychological Society, 21(3), pp.205–209.</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7420675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E7848EF1-0CE3-BE3C-40C2-97544F359D9E}"/>
              </a:ext>
            </a:extLst>
          </p:cNvPr>
          <p:cNvPicPr>
            <a:picLocks noGrp="1" noChangeAspect="1"/>
          </p:cNvPicPr>
          <p:nvPr>
            <p:ph idx="1"/>
          </p:nvPr>
        </p:nvPicPr>
        <p:blipFill>
          <a:blip r:embed="rId3"/>
          <a:stretch>
            <a:fillRect/>
          </a:stretch>
        </p:blipFill>
        <p:spPr>
          <a:xfrm>
            <a:off x="1212083" y="40660"/>
            <a:ext cx="10141717" cy="6516049"/>
          </a:xfrm>
          <a:prstGeom prst="rect">
            <a:avLst/>
          </a:prstGeom>
        </p:spPr>
      </p:pic>
      <p:sp>
        <p:nvSpPr>
          <p:cNvPr id="5" name="Title 4">
            <a:extLst>
              <a:ext uri="{FF2B5EF4-FFF2-40B4-BE49-F238E27FC236}">
                <a16:creationId xmlns:a16="http://schemas.microsoft.com/office/drawing/2014/main" id="{0F7B3E63-55EC-4C1C-F869-B315E2463F09}"/>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34684605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Red marker on a calendar">
            <a:extLst>
              <a:ext uri="{FF2B5EF4-FFF2-40B4-BE49-F238E27FC236}">
                <a16:creationId xmlns:a16="http://schemas.microsoft.com/office/drawing/2014/main" id="{6DFB7080-FC92-AACD-0263-5DE5FA245FA3}"/>
              </a:ext>
            </a:extLst>
          </p:cNvPr>
          <p:cNvPicPr>
            <a:picLocks noChangeAspect="1"/>
          </p:cNvPicPr>
          <p:nvPr/>
        </p:nvPicPr>
        <p:blipFill>
          <a:blip r:embed="rId2"/>
          <a:srcRect r="15627" b="-1"/>
          <a:stretch/>
        </p:blipFill>
        <p:spPr>
          <a:xfrm>
            <a:off x="3523488" y="10"/>
            <a:ext cx="8668512" cy="6857990"/>
          </a:xfrm>
          <a:prstGeom prst="rect">
            <a:avLst/>
          </a:prstGeom>
        </p:spPr>
      </p:pic>
      <p:sp>
        <p:nvSpPr>
          <p:cNvPr id="15" name="Rectangle 1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C45C7A-DF3C-B951-1314-1034F60FC7E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Assignment Component 1</a:t>
            </a:r>
          </a:p>
        </p:txBody>
      </p:sp>
      <p:sp>
        <p:nvSpPr>
          <p:cNvPr id="7" name="Text Placeholder 6">
            <a:extLst>
              <a:ext uri="{FF2B5EF4-FFF2-40B4-BE49-F238E27FC236}">
                <a16:creationId xmlns:a16="http://schemas.microsoft.com/office/drawing/2014/main" id="{D1AD0AEE-DF43-05D1-DBF3-9CA5253BD3B5}"/>
              </a:ext>
            </a:extLst>
          </p:cNvPr>
          <p:cNvSpPr>
            <a:spLocks noGrp="1"/>
          </p:cNvSpPr>
          <p:nvPr>
            <p:ph type="body" idx="1"/>
          </p:nvPr>
        </p:nvSpPr>
        <p:spPr>
          <a:xfrm>
            <a:off x="477980" y="4872922"/>
            <a:ext cx="4023359" cy="1208141"/>
          </a:xfrm>
        </p:spPr>
        <p:txBody>
          <a:bodyPr vert="horz" lIns="91440" tIns="45720" rIns="91440" bIns="45720" rtlCol="0">
            <a:normAutofit/>
          </a:bodyPr>
          <a:lstStyle/>
          <a:p>
            <a:r>
              <a:rPr lang="en-US" sz="2000">
                <a:solidFill>
                  <a:schemeClr val="bg1"/>
                </a:solidFill>
              </a:rPr>
              <a:t>Submission Date: 7</a:t>
            </a:r>
            <a:r>
              <a:rPr lang="en-US" sz="2000" baseline="30000">
                <a:solidFill>
                  <a:schemeClr val="bg1"/>
                </a:solidFill>
              </a:rPr>
              <a:t>th</a:t>
            </a:r>
            <a:r>
              <a:rPr lang="en-US" sz="2000">
                <a:solidFill>
                  <a:schemeClr val="bg1"/>
                </a:solidFill>
              </a:rPr>
              <a:t> November, 23.59</a:t>
            </a: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022567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29CBDE4-83BA-89B4-DE1B-8BA84CF5C61D}"/>
              </a:ext>
            </a:extLst>
          </p:cNvPr>
          <p:cNvSpPr>
            <a:spLocks noGrp="1"/>
          </p:cNvSpPr>
          <p:nvPr>
            <p:ph type="title"/>
          </p:nvPr>
        </p:nvSpPr>
        <p:spPr/>
        <p:txBody>
          <a:bodyPr/>
          <a:lstStyle/>
          <a:p>
            <a:endParaRPr lang="en-GB"/>
          </a:p>
        </p:txBody>
      </p:sp>
      <p:pic>
        <p:nvPicPr>
          <p:cNvPr id="10" name="Content Placeholder 9" descr="A close-up of a research proposal&#10;&#10;Description automatically generated">
            <a:extLst>
              <a:ext uri="{FF2B5EF4-FFF2-40B4-BE49-F238E27FC236}">
                <a16:creationId xmlns:a16="http://schemas.microsoft.com/office/drawing/2014/main" id="{B3321FCC-83D2-24EB-CDC5-DCBCC884A1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5686" y="125362"/>
            <a:ext cx="6563211" cy="6788302"/>
          </a:xfrm>
          <a:ln>
            <a:solidFill>
              <a:schemeClr val="accent6"/>
            </a:solidFill>
          </a:ln>
        </p:spPr>
      </p:pic>
      <p:pic>
        <p:nvPicPr>
          <p:cNvPr id="11" name="Content Placeholder 4" descr="A paper with text and black and white text&#10;&#10;Description automatically generated">
            <a:extLst>
              <a:ext uri="{FF2B5EF4-FFF2-40B4-BE49-F238E27FC236}">
                <a16:creationId xmlns:a16="http://schemas.microsoft.com/office/drawing/2014/main" id="{B94E0E98-E28A-4B78-C97A-4F4E70DA4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4981" y="174232"/>
            <a:ext cx="4846056" cy="4674555"/>
          </a:xfrm>
          <a:prstGeom prst="rect">
            <a:avLst/>
          </a:prstGeom>
          <a:ln>
            <a:solidFill>
              <a:schemeClr val="accent4"/>
            </a:solidFill>
          </a:ln>
        </p:spPr>
      </p:pic>
      <p:cxnSp>
        <p:nvCxnSpPr>
          <p:cNvPr id="14" name="Straight Arrow Connector 13">
            <a:extLst>
              <a:ext uri="{FF2B5EF4-FFF2-40B4-BE49-F238E27FC236}">
                <a16:creationId xmlns:a16="http://schemas.microsoft.com/office/drawing/2014/main" id="{B67098D7-DDB1-DF62-AD71-BAE518CB8919}"/>
              </a:ext>
            </a:extLst>
          </p:cNvPr>
          <p:cNvCxnSpPr>
            <a:cxnSpLocks/>
          </p:cNvCxnSpPr>
          <p:nvPr/>
        </p:nvCxnSpPr>
        <p:spPr>
          <a:xfrm flipH="1">
            <a:off x="3297381" y="3232030"/>
            <a:ext cx="4115585" cy="297238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076C891-D6E4-A24A-A33F-47B3A74ACFF0}"/>
              </a:ext>
            </a:extLst>
          </p:cNvPr>
          <p:cNvCxnSpPr>
            <a:cxnSpLocks/>
          </p:cNvCxnSpPr>
          <p:nvPr/>
        </p:nvCxnSpPr>
        <p:spPr>
          <a:xfrm flipH="1">
            <a:off x="5147094" y="4081095"/>
            <a:ext cx="2156604" cy="265154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20" name="Picture 19" descr="A screenshot of a computer&#10;&#10;Description automatically generated">
            <a:extLst>
              <a:ext uri="{FF2B5EF4-FFF2-40B4-BE49-F238E27FC236}">
                <a16:creationId xmlns:a16="http://schemas.microsoft.com/office/drawing/2014/main" id="{76EE9ED9-ECC4-DFFF-AC2D-236A80AE9C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96265" y="4691911"/>
            <a:ext cx="3941918" cy="2040727"/>
          </a:xfrm>
          <a:prstGeom prst="rect">
            <a:avLst/>
          </a:prstGeom>
          <a:ln>
            <a:solidFill>
              <a:schemeClr val="accent2"/>
            </a:solidFill>
          </a:ln>
        </p:spPr>
      </p:pic>
    </p:spTree>
    <p:extLst>
      <p:ext uri="{BB962C8B-B14F-4D97-AF65-F5344CB8AC3E}">
        <p14:creationId xmlns:p14="http://schemas.microsoft.com/office/powerpoint/2010/main" val="4080773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ppt_x"/>
                                          </p:val>
                                        </p:tav>
                                        <p:tav tm="100000">
                                          <p:val>
                                            <p:strVal val="#ppt_x"/>
                                          </p:val>
                                        </p:tav>
                                      </p:tavLst>
                                    </p:anim>
                                    <p:anim calcmode="lin" valueType="num">
                                      <p:cBhvr additive="base">
                                        <p:cTn id="1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282</TotalTime>
  <Words>5051</Words>
  <Application>Microsoft Office PowerPoint</Application>
  <PresentationFormat>Widescreen</PresentationFormat>
  <Paragraphs>546</Paragraphs>
  <Slides>82</Slides>
  <Notes>39</Notes>
  <HiddenSlides>0</HiddenSlides>
  <MMClips>6</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82</vt:i4>
      </vt:variant>
    </vt:vector>
  </HeadingPairs>
  <TitlesOfParts>
    <vt:vector size="98" baseType="lpstr">
      <vt:lpstr>bilo</vt:lpstr>
      <vt:lpstr>Google Sans</vt:lpstr>
      <vt:lpstr>Inter Var</vt:lpstr>
      <vt:lpstr>MS Mincho</vt:lpstr>
      <vt:lpstr>YouTube Noto</vt:lpstr>
      <vt:lpstr>Aptos</vt:lpstr>
      <vt:lpstr>Arial</vt:lpstr>
      <vt:lpstr>Calibri</vt:lpstr>
      <vt:lpstr>Calibri Light</vt:lpstr>
      <vt:lpstr>Comic Sans MS</vt:lpstr>
      <vt:lpstr>Courier New</vt:lpstr>
      <vt:lpstr>Open Sans</vt:lpstr>
      <vt:lpstr>Times New Roman</vt:lpstr>
      <vt:lpstr>Tw Cen MT</vt:lpstr>
      <vt:lpstr>Wingdings</vt:lpstr>
      <vt:lpstr>Office Theme</vt:lpstr>
      <vt:lpstr>Good morning</vt:lpstr>
      <vt:lpstr>interviews</vt:lpstr>
      <vt:lpstr>Interviews</vt:lpstr>
      <vt:lpstr>Structured interviews…</vt:lpstr>
      <vt:lpstr>Structured interview example</vt:lpstr>
      <vt:lpstr>Unstructured interviews…</vt:lpstr>
      <vt:lpstr>Unstructured interview example</vt:lpstr>
      <vt:lpstr>Semi-structured interviews…</vt:lpstr>
      <vt:lpstr>Semi-structured interviews…</vt:lpstr>
      <vt:lpstr>Semi-structured Interviews</vt:lpstr>
      <vt:lpstr>Semi-structured Interviews</vt:lpstr>
      <vt:lpstr>PowerPoint Presentation</vt:lpstr>
      <vt:lpstr>Issues with validity</vt:lpstr>
      <vt:lpstr>(RANDOM) Things to consider…</vt:lpstr>
      <vt:lpstr>In-person or remote?</vt:lpstr>
      <vt:lpstr>How many interviews are ‘enough’?</vt:lpstr>
      <vt:lpstr>How many interviews are ‘enough’?</vt:lpstr>
      <vt:lpstr>Morgan et al. (2002)</vt:lpstr>
      <vt:lpstr>Guest, Bunce &amp; Johnson (2006)</vt:lpstr>
      <vt:lpstr>Hennink &amp; Kaiser (2022) </vt:lpstr>
      <vt:lpstr>Interviewing children and young people</vt:lpstr>
      <vt:lpstr>What might be the challenges relating to interviewing children and young people? </vt:lpstr>
      <vt:lpstr>Group Interview  (or Focus Group Interview)</vt:lpstr>
      <vt:lpstr>Group Interviews</vt:lpstr>
      <vt:lpstr>How many people should be included?</vt:lpstr>
      <vt:lpstr>Organisation</vt:lpstr>
      <vt:lpstr>Group Interview</vt:lpstr>
      <vt:lpstr>How many group interviews  are ‘enough’?</vt:lpstr>
      <vt:lpstr>Guest, Namey and McKenna (2017)</vt:lpstr>
      <vt:lpstr>Hennink &amp; Kaiser (2022) </vt:lpstr>
      <vt:lpstr>Resources</vt:lpstr>
      <vt:lpstr>Writing Interview Questions</vt:lpstr>
      <vt:lpstr>Writing questions</vt:lpstr>
      <vt:lpstr>Writing questions</vt:lpstr>
      <vt:lpstr>Writing questions</vt:lpstr>
      <vt:lpstr>Writing questions</vt:lpstr>
      <vt:lpstr>Writing questions</vt:lpstr>
      <vt:lpstr>Writing Questions</vt:lpstr>
      <vt:lpstr>Writing questions</vt:lpstr>
      <vt:lpstr>Collecting data</vt:lpstr>
      <vt:lpstr>If you select interviewing as a research method, you should:</vt:lpstr>
      <vt:lpstr>Piloting</vt:lpstr>
      <vt:lpstr>What is a ‘pilot’ in research?</vt:lpstr>
      <vt:lpstr>Piloting research tools – why bother?  </vt:lpstr>
      <vt:lpstr>Why pilot…</vt:lpstr>
      <vt:lpstr>Ensuring…</vt:lpstr>
      <vt:lpstr>Ethics in educational research</vt:lpstr>
      <vt:lpstr> </vt:lpstr>
      <vt:lpstr>Ethics? </vt:lpstr>
      <vt:lpstr>What do we mean when we say ‘behaving ethically’?</vt:lpstr>
      <vt:lpstr>What are ‘ethics’? </vt:lpstr>
      <vt:lpstr>Why do we have ethical codes?</vt:lpstr>
      <vt:lpstr>Pause for thought:</vt:lpstr>
      <vt:lpstr>The Little Albert Experiment  Watson &amp; Rayner (1920)</vt:lpstr>
      <vt:lpstr>Obedience Experiment (Milgram, 1963)</vt:lpstr>
      <vt:lpstr>Stanford Prison Experiment (Zimbardo, 1971)</vt:lpstr>
      <vt:lpstr>An Ethical Dilemma</vt:lpstr>
      <vt:lpstr>PowerPoint Presentation</vt:lpstr>
      <vt:lpstr>PowerPoint Presentation</vt:lpstr>
      <vt:lpstr>The Rules…</vt:lpstr>
      <vt:lpstr>PowerPoint Presentation</vt:lpstr>
      <vt:lpstr>PowerPoint Presentation</vt:lpstr>
      <vt:lpstr>PowerPoint Presentation</vt:lpstr>
      <vt:lpstr> Are ‘ethics’ absolute?</vt:lpstr>
      <vt:lpstr>Are ‘ethics’ absolute?</vt:lpstr>
      <vt:lpstr>Behaving ethically</vt:lpstr>
      <vt:lpstr>What harm can research cause?</vt:lpstr>
      <vt:lpstr>Where do ethical considerations fit into this assignment?</vt:lpstr>
      <vt:lpstr>PowerPoint Presentation</vt:lpstr>
      <vt:lpstr>PowerPoint Presentation</vt:lpstr>
      <vt:lpstr>PowerPoint Presentation</vt:lpstr>
      <vt:lpstr>Researcher Positionality: Unconscious Bias</vt:lpstr>
      <vt:lpstr>Ethical Practice</vt:lpstr>
      <vt:lpstr>Who likes ….</vt:lpstr>
      <vt:lpstr>Importance of recognising researcher positionality</vt:lpstr>
      <vt:lpstr>Types of unconscious bias</vt:lpstr>
      <vt:lpstr>Having unconscious bias is normal</vt:lpstr>
      <vt:lpstr>How could your implicit bias affect what you record as a non-participant observer in a research study?</vt:lpstr>
      <vt:lpstr>Researcher Positionality</vt:lpstr>
      <vt:lpstr>PowerPoint Presentation</vt:lpstr>
      <vt:lpstr>Assignment Component 1</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33</cp:revision>
  <dcterms:created xsi:type="dcterms:W3CDTF">2023-10-19T16:28:49Z</dcterms:created>
  <dcterms:modified xsi:type="dcterms:W3CDTF">2024-11-01T10:58:19Z</dcterms:modified>
</cp:coreProperties>
</file>