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7" r:id="rId8"/>
    <p:sldId id="292" r:id="rId9"/>
    <p:sldId id="286" r:id="rId10"/>
    <p:sldId id="288" r:id="rId11"/>
    <p:sldId id="289" r:id="rId12"/>
    <p:sldId id="290" r:id="rId13"/>
    <p:sldId id="293" r:id="rId14"/>
    <p:sldId id="309" r:id="rId15"/>
    <p:sldId id="310" r:id="rId16"/>
    <p:sldId id="273" r:id="rId17"/>
    <p:sldId id="274" r:id="rId18"/>
    <p:sldId id="276" r:id="rId19"/>
    <p:sldId id="279" r:id="rId20"/>
    <p:sldId id="280" r:id="rId21"/>
    <p:sldId id="281" r:id="rId22"/>
    <p:sldId id="282" r:id="rId23"/>
    <p:sldId id="283" r:id="rId24"/>
    <p:sldId id="284" r:id="rId25"/>
    <p:sldId id="291" r:id="rId26"/>
    <p:sldId id="295" r:id="rId27"/>
    <p:sldId id="296" r:id="rId28"/>
    <p:sldId id="297" r:id="rId29"/>
    <p:sldId id="298" r:id="rId30"/>
    <p:sldId id="299" r:id="rId31"/>
    <p:sldId id="300" r:id="rId32"/>
    <p:sldId id="301" r:id="rId33"/>
    <p:sldId id="302" r:id="rId34"/>
    <p:sldId id="303" r:id="rId35"/>
    <p:sldId id="304" r:id="rId36"/>
    <p:sldId id="305" r:id="rId37"/>
    <p:sldId id="306" r:id="rId38"/>
    <p:sldId id="307" r:id="rId39"/>
    <p:sldId id="308" r:id="rId4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918" y="3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9A5B45-181E-4FFB-BE08-A20E29880078}" type="doc">
      <dgm:prSet loTypeId="urn:microsoft.com/office/officeart/2005/8/layout/radial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DF9D2AF-5CAF-437A-81FC-B856D558590F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GB" sz="2000" baseline="0" dirty="0" smtClean="0"/>
            <a:t>The paradigm</a:t>
          </a:r>
          <a:endParaRPr lang="en-GB" sz="2000" baseline="0" dirty="0"/>
        </a:p>
      </dgm:t>
    </dgm:pt>
    <dgm:pt modelId="{0B6049A2-5AF0-4388-87FF-D11D14653C4D}" type="parTrans" cxnId="{2EB5598D-AD1F-40A9-9E63-DD87CE165D45}">
      <dgm:prSet/>
      <dgm:spPr/>
      <dgm:t>
        <a:bodyPr/>
        <a:lstStyle/>
        <a:p>
          <a:endParaRPr lang="en-GB"/>
        </a:p>
      </dgm:t>
    </dgm:pt>
    <dgm:pt modelId="{9E54EEE9-D5ED-4291-9745-A7F7B15CD981}" type="sibTrans" cxnId="{2EB5598D-AD1F-40A9-9E63-DD87CE165D45}">
      <dgm:prSet/>
      <dgm:spPr/>
      <dgm:t>
        <a:bodyPr/>
        <a:lstStyle/>
        <a:p>
          <a:endParaRPr lang="en-GB"/>
        </a:p>
      </dgm:t>
    </dgm:pt>
    <dgm:pt modelId="{1B9D954C-8D23-44D9-BD4F-817AF8BE389A}">
      <dgm:prSet phldrT="[Text]"/>
      <dgm:spPr/>
      <dgm:t>
        <a:bodyPr/>
        <a:lstStyle/>
        <a:p>
          <a:r>
            <a:rPr lang="en-GB" dirty="0" smtClean="0"/>
            <a:t>Stories</a:t>
          </a:r>
          <a:endParaRPr lang="en-GB" dirty="0"/>
        </a:p>
      </dgm:t>
    </dgm:pt>
    <dgm:pt modelId="{39F4F831-307A-4F79-A181-3A5BBBFB5D9B}" type="parTrans" cxnId="{2C998778-FE54-4060-90CF-5074C3B7C961}">
      <dgm:prSet/>
      <dgm:spPr/>
      <dgm:t>
        <a:bodyPr/>
        <a:lstStyle/>
        <a:p>
          <a:endParaRPr lang="en-GB"/>
        </a:p>
      </dgm:t>
    </dgm:pt>
    <dgm:pt modelId="{574B0B31-2B95-4DA8-B7D4-5B22DB99EEC9}" type="sibTrans" cxnId="{2C998778-FE54-4060-90CF-5074C3B7C961}">
      <dgm:prSet/>
      <dgm:spPr/>
      <dgm:t>
        <a:bodyPr/>
        <a:lstStyle/>
        <a:p>
          <a:endParaRPr lang="en-GB"/>
        </a:p>
      </dgm:t>
    </dgm:pt>
    <dgm:pt modelId="{C05D2818-1AAD-45C7-A968-327E8FB2235B}">
      <dgm:prSet phldrT="[Text]"/>
      <dgm:spPr/>
      <dgm:t>
        <a:bodyPr/>
        <a:lstStyle/>
        <a:p>
          <a:r>
            <a:rPr lang="en-GB" dirty="0" smtClean="0"/>
            <a:t>Symbols</a:t>
          </a:r>
          <a:endParaRPr lang="en-GB" dirty="0"/>
        </a:p>
      </dgm:t>
    </dgm:pt>
    <dgm:pt modelId="{D9116B0F-FE91-4CD2-A173-AF600C7305DC}" type="parTrans" cxnId="{FE3A1B84-340B-4BB6-A04B-73F12E34690D}">
      <dgm:prSet/>
      <dgm:spPr/>
      <dgm:t>
        <a:bodyPr/>
        <a:lstStyle/>
        <a:p>
          <a:endParaRPr lang="en-GB"/>
        </a:p>
      </dgm:t>
    </dgm:pt>
    <dgm:pt modelId="{B0A5F6AC-A21D-4F37-BEC6-8486CAF85555}" type="sibTrans" cxnId="{FE3A1B84-340B-4BB6-A04B-73F12E34690D}">
      <dgm:prSet/>
      <dgm:spPr/>
      <dgm:t>
        <a:bodyPr/>
        <a:lstStyle/>
        <a:p>
          <a:endParaRPr lang="en-GB"/>
        </a:p>
      </dgm:t>
    </dgm:pt>
    <dgm:pt modelId="{F80DD571-0111-42DE-8B92-1D68AF87C3C6}">
      <dgm:prSet phldrT="[Text]"/>
      <dgm:spPr/>
      <dgm:t>
        <a:bodyPr/>
        <a:lstStyle/>
        <a:p>
          <a:r>
            <a:rPr lang="en-GB" dirty="0" smtClean="0"/>
            <a:t>Power structures</a:t>
          </a:r>
          <a:endParaRPr lang="en-GB" dirty="0"/>
        </a:p>
      </dgm:t>
    </dgm:pt>
    <dgm:pt modelId="{13BDCB35-11E1-4B84-9B1C-ACD9D3B296AD}" type="parTrans" cxnId="{8334D620-D00B-49C3-B25E-43490BC252B1}">
      <dgm:prSet/>
      <dgm:spPr/>
      <dgm:t>
        <a:bodyPr/>
        <a:lstStyle/>
        <a:p>
          <a:endParaRPr lang="en-GB"/>
        </a:p>
      </dgm:t>
    </dgm:pt>
    <dgm:pt modelId="{E4BE806B-EAEC-4422-9FC0-738A2CD5ACBA}" type="sibTrans" cxnId="{8334D620-D00B-49C3-B25E-43490BC252B1}">
      <dgm:prSet/>
      <dgm:spPr/>
      <dgm:t>
        <a:bodyPr/>
        <a:lstStyle/>
        <a:p>
          <a:endParaRPr lang="en-GB"/>
        </a:p>
      </dgm:t>
    </dgm:pt>
    <dgm:pt modelId="{1126DC2F-CA30-4450-BEEE-5BE4D3676838}">
      <dgm:prSet phldrT="[Text]"/>
      <dgm:spPr/>
      <dgm:t>
        <a:bodyPr/>
        <a:lstStyle/>
        <a:p>
          <a:r>
            <a:rPr lang="en-GB" dirty="0" smtClean="0"/>
            <a:t>Organisational structures</a:t>
          </a:r>
          <a:endParaRPr lang="en-GB" dirty="0"/>
        </a:p>
      </dgm:t>
    </dgm:pt>
    <dgm:pt modelId="{B62462CA-279E-434D-A0C2-BA52B90D8752}" type="parTrans" cxnId="{121EE901-2059-4389-972D-617B7C92300D}">
      <dgm:prSet/>
      <dgm:spPr/>
      <dgm:t>
        <a:bodyPr/>
        <a:lstStyle/>
        <a:p>
          <a:endParaRPr lang="en-GB"/>
        </a:p>
      </dgm:t>
    </dgm:pt>
    <dgm:pt modelId="{285712BA-CC4A-4F41-8AF7-96F0F6D01131}" type="sibTrans" cxnId="{121EE901-2059-4389-972D-617B7C92300D}">
      <dgm:prSet/>
      <dgm:spPr/>
      <dgm:t>
        <a:bodyPr/>
        <a:lstStyle/>
        <a:p>
          <a:endParaRPr lang="en-GB"/>
        </a:p>
      </dgm:t>
    </dgm:pt>
    <dgm:pt modelId="{5D0D6539-40EE-4A7C-B265-3333B35131F9}">
      <dgm:prSet phldrT="[Text]"/>
      <dgm:spPr/>
      <dgm:t>
        <a:bodyPr/>
        <a:lstStyle/>
        <a:p>
          <a:r>
            <a:rPr lang="en-GB" dirty="0" smtClean="0"/>
            <a:t>Control systems</a:t>
          </a:r>
          <a:endParaRPr lang="en-GB" dirty="0"/>
        </a:p>
      </dgm:t>
    </dgm:pt>
    <dgm:pt modelId="{4AF2D399-1F41-4589-B124-4909D1E7228C}" type="parTrans" cxnId="{AC0B9D27-840A-405C-9E36-C3AA42C9624A}">
      <dgm:prSet/>
      <dgm:spPr/>
      <dgm:t>
        <a:bodyPr/>
        <a:lstStyle/>
        <a:p>
          <a:endParaRPr lang="en-GB"/>
        </a:p>
      </dgm:t>
    </dgm:pt>
    <dgm:pt modelId="{46758B36-E3A5-472B-86CC-44735A9D0671}" type="sibTrans" cxnId="{AC0B9D27-840A-405C-9E36-C3AA42C9624A}">
      <dgm:prSet/>
      <dgm:spPr/>
      <dgm:t>
        <a:bodyPr/>
        <a:lstStyle/>
        <a:p>
          <a:endParaRPr lang="en-GB"/>
        </a:p>
      </dgm:t>
    </dgm:pt>
    <dgm:pt modelId="{28C00179-47BA-44FF-88E0-2B265B6C21AB}">
      <dgm:prSet phldrT="[Text]"/>
      <dgm:spPr/>
      <dgm:t>
        <a:bodyPr/>
        <a:lstStyle/>
        <a:p>
          <a:r>
            <a:rPr lang="en-GB" dirty="0" smtClean="0"/>
            <a:t>Routines</a:t>
          </a:r>
          <a:endParaRPr lang="en-GB" dirty="0"/>
        </a:p>
      </dgm:t>
    </dgm:pt>
    <dgm:pt modelId="{EB7CF24B-2DE3-4D5E-A369-B17DB35AC80C}" type="parTrans" cxnId="{954C0EE3-A9E6-4D7A-A70D-6F9B62DEC3FC}">
      <dgm:prSet/>
      <dgm:spPr/>
      <dgm:t>
        <a:bodyPr/>
        <a:lstStyle/>
        <a:p>
          <a:endParaRPr lang="en-GB"/>
        </a:p>
      </dgm:t>
    </dgm:pt>
    <dgm:pt modelId="{9A6D6B35-D367-49C2-9662-1A0B7E030B63}" type="sibTrans" cxnId="{954C0EE3-A9E6-4D7A-A70D-6F9B62DEC3FC}">
      <dgm:prSet/>
      <dgm:spPr/>
      <dgm:t>
        <a:bodyPr/>
        <a:lstStyle/>
        <a:p>
          <a:endParaRPr lang="en-GB"/>
        </a:p>
      </dgm:t>
    </dgm:pt>
    <dgm:pt modelId="{8EAEC7FF-60EC-4685-B97B-EEBC97EA1470}" type="pres">
      <dgm:prSet presAssocID="{319A5B45-181E-4FFB-BE08-A20E29880078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7094523E-132F-43BD-8898-86340EB3810A}" type="pres">
      <dgm:prSet presAssocID="{319A5B45-181E-4FFB-BE08-A20E29880078}" presName="radial" presStyleCnt="0">
        <dgm:presLayoutVars>
          <dgm:animLvl val="ctr"/>
        </dgm:presLayoutVars>
      </dgm:prSet>
      <dgm:spPr/>
    </dgm:pt>
    <dgm:pt modelId="{D2CFBBE8-D2EE-4B90-9B10-04891B19D35B}" type="pres">
      <dgm:prSet presAssocID="{7DF9D2AF-5CAF-437A-81FC-B856D558590F}" presName="centerShape" presStyleLbl="vennNode1" presStyleIdx="0" presStyleCnt="7"/>
      <dgm:spPr/>
      <dgm:t>
        <a:bodyPr/>
        <a:lstStyle/>
        <a:p>
          <a:endParaRPr lang="en-GB"/>
        </a:p>
      </dgm:t>
    </dgm:pt>
    <dgm:pt modelId="{83F005AE-3CD6-4907-B659-240733AF3BFC}" type="pres">
      <dgm:prSet presAssocID="{1B9D954C-8D23-44D9-BD4F-817AF8BE389A}" presName="node" presStyleLbl="vennNode1" presStyleIdx="1" presStyleCnt="7" custScaleX="129768" custScaleY="12993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6D90C2E-F80A-4DBB-B90D-D8D2E198B170}" type="pres">
      <dgm:prSet presAssocID="{C05D2818-1AAD-45C7-A968-327E8FB2235B}" presName="node" presStyleLbl="vennNode1" presStyleIdx="2" presStyleCnt="7" custScaleX="137983" custScaleY="14894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CD97BFA-2ACB-4056-98DE-1A83E5DE3162}" type="pres">
      <dgm:prSet presAssocID="{F80DD571-0111-42DE-8B92-1D68AF87C3C6}" presName="node" presStyleLbl="vennNode1" presStyleIdx="3" presStyleCnt="7" custScaleX="145502" custScaleY="15702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0B79780-AA47-4777-8BE3-42F8391E5074}" type="pres">
      <dgm:prSet presAssocID="{1126DC2F-CA30-4450-BEEE-5BE4D3676838}" presName="node" presStyleLbl="vennNode1" presStyleIdx="4" presStyleCnt="7" custScaleX="133918" custScaleY="12664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7ADDD2A-A273-4552-A16C-F17279FDEE42}" type="pres">
      <dgm:prSet presAssocID="{5D0D6539-40EE-4A7C-B265-3333B35131F9}" presName="node" presStyleLbl="vennNode1" presStyleIdx="5" presStyleCnt="7" custScaleX="144354" custScaleY="13165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3C8D989-4092-4C5E-833A-9187F21C67D2}" type="pres">
      <dgm:prSet presAssocID="{28C00179-47BA-44FF-88E0-2B265B6C21AB}" presName="node" presStyleLbl="vennNode1" presStyleIdx="6" presStyleCnt="7" custScaleX="133833" custScaleY="13973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8334D620-D00B-49C3-B25E-43490BC252B1}" srcId="{7DF9D2AF-5CAF-437A-81FC-B856D558590F}" destId="{F80DD571-0111-42DE-8B92-1D68AF87C3C6}" srcOrd="2" destOrd="0" parTransId="{13BDCB35-11E1-4B84-9B1C-ACD9D3B296AD}" sibTransId="{E4BE806B-EAEC-4422-9FC0-738A2CD5ACBA}"/>
    <dgm:cxn modelId="{66478376-3090-4AE5-A39F-98EF0DBFBA18}" type="presOf" srcId="{1B9D954C-8D23-44D9-BD4F-817AF8BE389A}" destId="{83F005AE-3CD6-4907-B659-240733AF3BFC}" srcOrd="0" destOrd="0" presId="urn:microsoft.com/office/officeart/2005/8/layout/radial3"/>
    <dgm:cxn modelId="{1D0CC270-37C2-4F71-A6F4-C183A74FA459}" type="presOf" srcId="{28C00179-47BA-44FF-88E0-2B265B6C21AB}" destId="{B3C8D989-4092-4C5E-833A-9187F21C67D2}" srcOrd="0" destOrd="0" presId="urn:microsoft.com/office/officeart/2005/8/layout/radial3"/>
    <dgm:cxn modelId="{2EB5598D-AD1F-40A9-9E63-DD87CE165D45}" srcId="{319A5B45-181E-4FFB-BE08-A20E29880078}" destId="{7DF9D2AF-5CAF-437A-81FC-B856D558590F}" srcOrd="0" destOrd="0" parTransId="{0B6049A2-5AF0-4388-87FF-D11D14653C4D}" sibTransId="{9E54EEE9-D5ED-4291-9745-A7F7B15CD981}"/>
    <dgm:cxn modelId="{80A2D32C-0235-4BF5-86A6-E61EBEB0FEE1}" type="presOf" srcId="{319A5B45-181E-4FFB-BE08-A20E29880078}" destId="{8EAEC7FF-60EC-4685-B97B-EEBC97EA1470}" srcOrd="0" destOrd="0" presId="urn:microsoft.com/office/officeart/2005/8/layout/radial3"/>
    <dgm:cxn modelId="{09DF8445-7B57-4252-8F57-02CD0EB0E781}" type="presOf" srcId="{5D0D6539-40EE-4A7C-B265-3333B35131F9}" destId="{D7ADDD2A-A273-4552-A16C-F17279FDEE42}" srcOrd="0" destOrd="0" presId="urn:microsoft.com/office/officeart/2005/8/layout/radial3"/>
    <dgm:cxn modelId="{2C998778-FE54-4060-90CF-5074C3B7C961}" srcId="{7DF9D2AF-5CAF-437A-81FC-B856D558590F}" destId="{1B9D954C-8D23-44D9-BD4F-817AF8BE389A}" srcOrd="0" destOrd="0" parTransId="{39F4F831-307A-4F79-A181-3A5BBBFB5D9B}" sibTransId="{574B0B31-2B95-4DA8-B7D4-5B22DB99EEC9}"/>
    <dgm:cxn modelId="{92463448-FA82-4305-A4FC-7575D81EEABF}" type="presOf" srcId="{F80DD571-0111-42DE-8B92-1D68AF87C3C6}" destId="{7CD97BFA-2ACB-4056-98DE-1A83E5DE3162}" srcOrd="0" destOrd="0" presId="urn:microsoft.com/office/officeart/2005/8/layout/radial3"/>
    <dgm:cxn modelId="{121EE901-2059-4389-972D-617B7C92300D}" srcId="{7DF9D2AF-5CAF-437A-81FC-B856D558590F}" destId="{1126DC2F-CA30-4450-BEEE-5BE4D3676838}" srcOrd="3" destOrd="0" parTransId="{B62462CA-279E-434D-A0C2-BA52B90D8752}" sibTransId="{285712BA-CC4A-4F41-8AF7-96F0F6D01131}"/>
    <dgm:cxn modelId="{AC0B9D27-840A-405C-9E36-C3AA42C9624A}" srcId="{7DF9D2AF-5CAF-437A-81FC-B856D558590F}" destId="{5D0D6539-40EE-4A7C-B265-3333B35131F9}" srcOrd="4" destOrd="0" parTransId="{4AF2D399-1F41-4589-B124-4909D1E7228C}" sibTransId="{46758B36-E3A5-472B-86CC-44735A9D0671}"/>
    <dgm:cxn modelId="{E44B5F9D-C664-45B7-98E7-322E944E516D}" type="presOf" srcId="{7DF9D2AF-5CAF-437A-81FC-B856D558590F}" destId="{D2CFBBE8-D2EE-4B90-9B10-04891B19D35B}" srcOrd="0" destOrd="0" presId="urn:microsoft.com/office/officeart/2005/8/layout/radial3"/>
    <dgm:cxn modelId="{BC5D3D80-52F8-4AF6-827E-4AAAB991A707}" type="presOf" srcId="{C05D2818-1AAD-45C7-A968-327E8FB2235B}" destId="{C6D90C2E-F80A-4DBB-B90D-D8D2E198B170}" srcOrd="0" destOrd="0" presId="urn:microsoft.com/office/officeart/2005/8/layout/radial3"/>
    <dgm:cxn modelId="{E37DD716-8C20-4F93-B3AA-0B60B4CEB965}" type="presOf" srcId="{1126DC2F-CA30-4450-BEEE-5BE4D3676838}" destId="{E0B79780-AA47-4777-8BE3-42F8391E5074}" srcOrd="0" destOrd="0" presId="urn:microsoft.com/office/officeart/2005/8/layout/radial3"/>
    <dgm:cxn modelId="{FE3A1B84-340B-4BB6-A04B-73F12E34690D}" srcId="{7DF9D2AF-5CAF-437A-81FC-B856D558590F}" destId="{C05D2818-1AAD-45C7-A968-327E8FB2235B}" srcOrd="1" destOrd="0" parTransId="{D9116B0F-FE91-4CD2-A173-AF600C7305DC}" sibTransId="{B0A5F6AC-A21D-4F37-BEC6-8486CAF85555}"/>
    <dgm:cxn modelId="{954C0EE3-A9E6-4D7A-A70D-6F9B62DEC3FC}" srcId="{7DF9D2AF-5CAF-437A-81FC-B856D558590F}" destId="{28C00179-47BA-44FF-88E0-2B265B6C21AB}" srcOrd="5" destOrd="0" parTransId="{EB7CF24B-2DE3-4D5E-A369-B17DB35AC80C}" sibTransId="{9A6D6B35-D367-49C2-9662-1A0B7E030B63}"/>
    <dgm:cxn modelId="{09FE0613-C15E-4D3D-946D-A05236C5469D}" type="presParOf" srcId="{8EAEC7FF-60EC-4685-B97B-EEBC97EA1470}" destId="{7094523E-132F-43BD-8898-86340EB3810A}" srcOrd="0" destOrd="0" presId="urn:microsoft.com/office/officeart/2005/8/layout/radial3"/>
    <dgm:cxn modelId="{C0360E6B-1903-4A61-825C-D21C459F01B6}" type="presParOf" srcId="{7094523E-132F-43BD-8898-86340EB3810A}" destId="{D2CFBBE8-D2EE-4B90-9B10-04891B19D35B}" srcOrd="0" destOrd="0" presId="urn:microsoft.com/office/officeart/2005/8/layout/radial3"/>
    <dgm:cxn modelId="{7D1BD23D-DD27-467D-BE30-80EC5DF62D42}" type="presParOf" srcId="{7094523E-132F-43BD-8898-86340EB3810A}" destId="{83F005AE-3CD6-4907-B659-240733AF3BFC}" srcOrd="1" destOrd="0" presId="urn:microsoft.com/office/officeart/2005/8/layout/radial3"/>
    <dgm:cxn modelId="{B5644852-F24F-4107-93C2-C8E37380AC13}" type="presParOf" srcId="{7094523E-132F-43BD-8898-86340EB3810A}" destId="{C6D90C2E-F80A-4DBB-B90D-D8D2E198B170}" srcOrd="2" destOrd="0" presId="urn:microsoft.com/office/officeart/2005/8/layout/radial3"/>
    <dgm:cxn modelId="{A720B646-95A9-487C-9F61-1EB9D3D2FDD2}" type="presParOf" srcId="{7094523E-132F-43BD-8898-86340EB3810A}" destId="{7CD97BFA-2ACB-4056-98DE-1A83E5DE3162}" srcOrd="3" destOrd="0" presId="urn:microsoft.com/office/officeart/2005/8/layout/radial3"/>
    <dgm:cxn modelId="{FC67E24F-5E7B-4364-8524-ADFFB1DEB95C}" type="presParOf" srcId="{7094523E-132F-43BD-8898-86340EB3810A}" destId="{E0B79780-AA47-4777-8BE3-42F8391E5074}" srcOrd="4" destOrd="0" presId="urn:microsoft.com/office/officeart/2005/8/layout/radial3"/>
    <dgm:cxn modelId="{74E42FEF-FF42-4095-8DE2-B37BE029DF91}" type="presParOf" srcId="{7094523E-132F-43BD-8898-86340EB3810A}" destId="{D7ADDD2A-A273-4552-A16C-F17279FDEE42}" srcOrd="5" destOrd="0" presId="urn:microsoft.com/office/officeart/2005/8/layout/radial3"/>
    <dgm:cxn modelId="{D1B600DE-BB96-4F14-976E-B026C108ECF1}" type="presParOf" srcId="{7094523E-132F-43BD-8898-86340EB3810A}" destId="{B3C8D989-4092-4C5E-833A-9187F21C67D2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CFBBE8-D2EE-4B90-9B10-04891B19D35B}">
      <dsp:nvSpPr>
        <dsp:cNvPr id="0" name=""/>
        <dsp:cNvSpPr/>
      </dsp:nvSpPr>
      <dsp:spPr>
        <a:xfrm>
          <a:off x="2855949" y="1018045"/>
          <a:ext cx="2510495" cy="2510495"/>
        </a:xfrm>
        <a:prstGeom prst="ellipse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baseline="0" dirty="0" smtClean="0"/>
            <a:t>The paradigm</a:t>
          </a:r>
          <a:endParaRPr lang="en-GB" sz="2000" kern="1200" baseline="0" dirty="0"/>
        </a:p>
      </dsp:txBody>
      <dsp:txXfrm>
        <a:off x="3223602" y="1385698"/>
        <a:ext cx="1775189" cy="1775189"/>
      </dsp:txXfrm>
    </dsp:sp>
    <dsp:sp modelId="{83F005AE-3CD6-4907-B659-240733AF3BFC}">
      <dsp:nvSpPr>
        <dsp:cNvPr id="0" name=""/>
        <dsp:cNvSpPr/>
      </dsp:nvSpPr>
      <dsp:spPr>
        <a:xfrm>
          <a:off x="3296742" y="-177112"/>
          <a:ext cx="1628909" cy="163099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Stories</a:t>
          </a:r>
          <a:endParaRPr lang="en-GB" sz="1500" kern="1200" dirty="0"/>
        </a:p>
      </dsp:txBody>
      <dsp:txXfrm>
        <a:off x="3535290" y="61741"/>
        <a:ext cx="1151813" cy="1153287"/>
      </dsp:txXfrm>
    </dsp:sp>
    <dsp:sp modelId="{C6D90C2E-F80A-4DBB-B90D-D8D2E198B170}">
      <dsp:nvSpPr>
        <dsp:cNvPr id="0" name=""/>
        <dsp:cNvSpPr/>
      </dsp:nvSpPr>
      <dsp:spPr>
        <a:xfrm>
          <a:off x="4661056" y="521043"/>
          <a:ext cx="1732028" cy="186959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Symbols</a:t>
          </a:r>
          <a:endParaRPr lang="en-GB" sz="1500" kern="1200" dirty="0"/>
        </a:p>
      </dsp:txBody>
      <dsp:txXfrm>
        <a:off x="4914706" y="794838"/>
        <a:ext cx="1224728" cy="1322000"/>
      </dsp:txXfrm>
    </dsp:sp>
    <dsp:sp modelId="{7CD97BFA-2ACB-4056-98DE-1A83E5DE3162}">
      <dsp:nvSpPr>
        <dsp:cNvPr id="0" name=""/>
        <dsp:cNvSpPr/>
      </dsp:nvSpPr>
      <dsp:spPr>
        <a:xfrm>
          <a:off x="4613865" y="2105215"/>
          <a:ext cx="1826410" cy="197106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Power structures</a:t>
          </a:r>
          <a:endParaRPr lang="en-GB" sz="1500" kern="1200" dirty="0"/>
        </a:p>
      </dsp:txBody>
      <dsp:txXfrm>
        <a:off x="4881337" y="2393871"/>
        <a:ext cx="1291466" cy="1393753"/>
      </dsp:txXfrm>
    </dsp:sp>
    <dsp:sp modelId="{E0B79780-AA47-4777-8BE3-42F8391E5074}">
      <dsp:nvSpPr>
        <dsp:cNvPr id="0" name=""/>
        <dsp:cNvSpPr/>
      </dsp:nvSpPr>
      <dsp:spPr>
        <a:xfrm>
          <a:off x="3270696" y="3113330"/>
          <a:ext cx="1681002" cy="158974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Organisational structures</a:t>
          </a:r>
          <a:endParaRPr lang="en-GB" sz="1500" kern="1200" dirty="0"/>
        </a:p>
      </dsp:txBody>
      <dsp:txXfrm>
        <a:off x="3516873" y="3346143"/>
        <a:ext cx="1188648" cy="1124119"/>
      </dsp:txXfrm>
    </dsp:sp>
    <dsp:sp modelId="{D7ADDD2A-A273-4552-A16C-F17279FDEE42}">
      <dsp:nvSpPr>
        <dsp:cNvPr id="0" name=""/>
        <dsp:cNvSpPr/>
      </dsp:nvSpPr>
      <dsp:spPr>
        <a:xfrm>
          <a:off x="1789324" y="2264462"/>
          <a:ext cx="1812000" cy="165257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Control systems</a:t>
          </a:r>
          <a:endParaRPr lang="en-GB" sz="1500" kern="1200" dirty="0"/>
        </a:p>
      </dsp:txBody>
      <dsp:txXfrm>
        <a:off x="2054685" y="2506475"/>
        <a:ext cx="1281278" cy="1168545"/>
      </dsp:txXfrm>
    </dsp:sp>
    <dsp:sp modelId="{B3C8D989-4092-4C5E-833A-9187F21C67D2}">
      <dsp:nvSpPr>
        <dsp:cNvPr id="0" name=""/>
        <dsp:cNvSpPr/>
      </dsp:nvSpPr>
      <dsp:spPr>
        <a:xfrm>
          <a:off x="1855356" y="578822"/>
          <a:ext cx="1679935" cy="175403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Routines</a:t>
          </a:r>
          <a:endParaRPr lang="en-GB" sz="1500" kern="1200" dirty="0"/>
        </a:p>
      </dsp:txBody>
      <dsp:txXfrm>
        <a:off x="2101377" y="835694"/>
        <a:ext cx="1187893" cy="12402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10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977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404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907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425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365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070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564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694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46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609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B08E8-78D7-41C2-9BD2-635BED998B4A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B9EB45-099E-4DCA-B450-238CE68B9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62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Culture and Change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 John Rees,</a:t>
            </a:r>
          </a:p>
          <a:p>
            <a:r>
              <a:rPr lang="en-GB" smtClean="0"/>
              <a:t>4</a:t>
            </a:r>
            <a:r>
              <a:rPr lang="en-GB" baseline="30000" smtClean="0"/>
              <a:t>th</a:t>
            </a:r>
            <a:r>
              <a:rPr lang="en-GB" smtClean="0"/>
              <a:t> February, 2015</a:t>
            </a:r>
          </a:p>
        </p:txBody>
      </p:sp>
    </p:spTree>
    <p:extLst>
      <p:ext uri="{BB962C8B-B14F-4D97-AF65-F5344CB8AC3E}">
        <p14:creationId xmlns:p14="http://schemas.microsoft.com/office/powerpoint/2010/main" val="571256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Four Layers of Organisational Culture</a:t>
            </a:r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1619672" y="2276872"/>
            <a:ext cx="5400600" cy="388843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Values</a:t>
            </a:r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2055912" y="2740732"/>
            <a:ext cx="4528120" cy="296071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Beliefs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2526060" y="3188686"/>
            <a:ext cx="3587824" cy="206480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Behaviours</a:t>
            </a:r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2" name="Oval 11"/>
          <p:cNvSpPr/>
          <p:nvPr/>
        </p:nvSpPr>
        <p:spPr>
          <a:xfrm>
            <a:off x="3080978" y="3537012"/>
            <a:ext cx="2477988" cy="136815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Paradigms – taken-as-read assumptions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4387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Culture – What the Organisation </a:t>
            </a:r>
            <a:r>
              <a:rPr lang="en-GB" i="1" dirty="0" smtClean="0"/>
              <a:t>Says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Values</a:t>
            </a:r>
          </a:p>
          <a:p>
            <a:pPr lvl="1"/>
            <a:r>
              <a:rPr lang="en-GB" dirty="0" smtClean="0"/>
              <a:t>Frequently discussed, often written down</a:t>
            </a:r>
          </a:p>
          <a:p>
            <a:pPr lvl="1"/>
            <a:r>
              <a:rPr lang="en-GB" dirty="0" smtClean="0"/>
              <a:t>Mission statements, purposes, objectives, aims</a:t>
            </a:r>
          </a:p>
          <a:p>
            <a:pPr lvl="1"/>
            <a:r>
              <a:rPr lang="en-GB" dirty="0" smtClean="0"/>
              <a:t>Typically vague and anodyne</a:t>
            </a:r>
          </a:p>
          <a:p>
            <a:r>
              <a:rPr lang="en-GB" dirty="0" smtClean="0"/>
              <a:t>Beliefs</a:t>
            </a:r>
          </a:p>
          <a:p>
            <a:pPr lvl="1"/>
            <a:r>
              <a:rPr lang="en-GB" dirty="0" smtClean="0"/>
              <a:t>More specific in their content and context</a:t>
            </a:r>
          </a:p>
          <a:p>
            <a:pPr lvl="1"/>
            <a:r>
              <a:rPr lang="en-GB" dirty="0" smtClean="0"/>
              <a:t>Open, accessible, talked about</a:t>
            </a:r>
          </a:p>
          <a:p>
            <a:pPr lvl="2"/>
            <a:r>
              <a:rPr lang="en-GB" dirty="0" smtClean="0"/>
              <a:t>“We are an anti-discrimination organisation”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2963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Culture – What the Organisation </a:t>
            </a:r>
            <a:r>
              <a:rPr lang="en-GB" i="1" dirty="0" smtClean="0"/>
              <a:t>Does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Behaviour</a:t>
            </a:r>
          </a:p>
          <a:p>
            <a:pPr lvl="1"/>
            <a:r>
              <a:rPr lang="en-GB" dirty="0" smtClean="0"/>
              <a:t>Normal operational activities</a:t>
            </a:r>
          </a:p>
          <a:p>
            <a:pPr lvl="1"/>
            <a:r>
              <a:rPr lang="en-GB" dirty="0" smtClean="0"/>
              <a:t>Routines, structures, hierarchy</a:t>
            </a:r>
          </a:p>
          <a:p>
            <a:pPr lvl="1"/>
            <a:r>
              <a:rPr lang="en-GB" dirty="0" smtClean="0"/>
              <a:t>Symbols, stories – the mythology to which we work</a:t>
            </a:r>
          </a:p>
          <a:p>
            <a:r>
              <a:rPr lang="en-GB" dirty="0" smtClean="0"/>
              <a:t>Paradigms (Skandhas)</a:t>
            </a:r>
          </a:p>
          <a:p>
            <a:pPr lvl="1"/>
            <a:r>
              <a:rPr lang="en-GB" dirty="0" smtClean="0"/>
              <a:t>Not necessarily overt, but the core of the culture</a:t>
            </a:r>
          </a:p>
          <a:p>
            <a:pPr lvl="1"/>
            <a:r>
              <a:rPr lang="en-GB" dirty="0" smtClean="0"/>
              <a:t>May link closely to organisation purpose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5692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Web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Taken together, the cultural web describes how the organisation works</a:t>
            </a:r>
          </a:p>
          <a:p>
            <a:r>
              <a:rPr lang="en-GB" dirty="0" smtClean="0"/>
              <a:t>The cultural web provides the tools for managing change</a:t>
            </a:r>
          </a:p>
          <a:p>
            <a:pPr lvl="1"/>
            <a:r>
              <a:rPr lang="en-GB" dirty="0" smtClean="0"/>
              <a:t>How things are supposed to work (hard change mechanisms)</a:t>
            </a:r>
          </a:p>
          <a:p>
            <a:pPr lvl="1"/>
            <a:r>
              <a:rPr lang="en-GB" dirty="0" smtClean="0"/>
              <a:t>How things really work (soft change mechanics)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7557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Web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961920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0489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Web – “Tangibles”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Power Structures</a:t>
            </a:r>
          </a:p>
          <a:p>
            <a:pPr lvl="1"/>
            <a:r>
              <a:rPr lang="en-GB" dirty="0" smtClean="0"/>
              <a:t>Where does the real </a:t>
            </a:r>
            <a:r>
              <a:rPr lang="en-GB" dirty="0"/>
              <a:t>power in the </a:t>
            </a:r>
            <a:r>
              <a:rPr lang="en-GB" dirty="0" smtClean="0"/>
              <a:t>company lie?</a:t>
            </a:r>
          </a:p>
          <a:p>
            <a:pPr lvl="1"/>
            <a:r>
              <a:rPr lang="en-GB" dirty="0" smtClean="0"/>
              <a:t>Can be one </a:t>
            </a:r>
            <a:r>
              <a:rPr lang="en-GB" dirty="0"/>
              <a:t>or two key senior executives, a whole group of executives, or even a </a:t>
            </a:r>
            <a:r>
              <a:rPr lang="en-GB" dirty="0" smtClean="0"/>
              <a:t>department</a:t>
            </a:r>
          </a:p>
          <a:p>
            <a:pPr lvl="1"/>
            <a:r>
              <a:rPr lang="en-GB" dirty="0" smtClean="0"/>
              <a:t>People who have </a:t>
            </a:r>
            <a:r>
              <a:rPr lang="en-GB" dirty="0"/>
              <a:t>the </a:t>
            </a:r>
            <a:r>
              <a:rPr lang="en-GB" dirty="0" smtClean="0"/>
              <a:t>real </a:t>
            </a:r>
            <a:r>
              <a:rPr lang="en-GB" dirty="0"/>
              <a:t>influence </a:t>
            </a:r>
            <a:endParaRPr lang="en-GB" dirty="0" smtClean="0"/>
          </a:p>
          <a:p>
            <a:pPr lvl="2"/>
            <a:r>
              <a:rPr lang="en-GB" dirty="0" smtClean="0"/>
              <a:t>On decisions</a:t>
            </a:r>
            <a:r>
              <a:rPr lang="en-GB" dirty="0"/>
              <a:t>, operations, </a:t>
            </a:r>
            <a:r>
              <a:rPr lang="en-GB" dirty="0" smtClean="0"/>
              <a:t>strategic direction, and spend</a:t>
            </a:r>
          </a:p>
        </p:txBody>
      </p:sp>
    </p:spTree>
    <p:extLst>
      <p:ext uri="{BB962C8B-B14F-4D97-AF65-F5344CB8AC3E}">
        <p14:creationId xmlns:p14="http://schemas.microsoft.com/office/powerpoint/2010/main" val="759001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Web – “Tangibles”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Organisational Structures</a:t>
            </a:r>
          </a:p>
          <a:p>
            <a:pPr lvl="1"/>
            <a:r>
              <a:rPr lang="en-GB" dirty="0"/>
              <a:t>E.g. Hierarchic?  Flat? </a:t>
            </a:r>
            <a:r>
              <a:rPr lang="en-GB" dirty="0" err="1"/>
              <a:t>Siloed</a:t>
            </a:r>
            <a:r>
              <a:rPr lang="en-GB" dirty="0"/>
              <a:t>?  </a:t>
            </a:r>
          </a:p>
          <a:p>
            <a:pPr lvl="1"/>
            <a:r>
              <a:rPr lang="en-GB" dirty="0"/>
              <a:t>As per the </a:t>
            </a:r>
            <a:r>
              <a:rPr lang="en-GB" b="1" dirty="0"/>
              <a:t>organisation chart </a:t>
            </a:r>
            <a:r>
              <a:rPr lang="en-GB" dirty="0"/>
              <a:t>or the </a:t>
            </a:r>
            <a:r>
              <a:rPr lang="en-GB" b="1" dirty="0"/>
              <a:t>real</a:t>
            </a:r>
            <a:r>
              <a:rPr lang="en-GB" dirty="0"/>
              <a:t> lines of influence that determine whose input is valued</a:t>
            </a:r>
          </a:p>
          <a:p>
            <a:pPr lvl="2"/>
            <a:r>
              <a:rPr lang="en-GB" dirty="0"/>
              <a:t>E.g. Divisional Head’s Secretary/PA</a:t>
            </a:r>
          </a:p>
          <a:p>
            <a:pPr lvl="2"/>
            <a:r>
              <a:rPr lang="en-GB" dirty="0"/>
              <a:t>Functional authority is zero, but the de facto “Martin Bormann”!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24726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Web – “Tangibles”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Control Systems</a:t>
            </a:r>
          </a:p>
          <a:p>
            <a:pPr lvl="1"/>
            <a:r>
              <a:rPr lang="en-GB" dirty="0" smtClean="0"/>
              <a:t>The organisation control mechanisms</a:t>
            </a:r>
          </a:p>
          <a:p>
            <a:pPr lvl="1"/>
            <a:r>
              <a:rPr lang="en-GB" dirty="0" smtClean="0"/>
              <a:t>Financial </a:t>
            </a:r>
            <a:r>
              <a:rPr lang="en-GB" dirty="0"/>
              <a:t>systems, quality systems, </a:t>
            </a:r>
            <a:r>
              <a:rPr lang="en-GB" dirty="0" smtClean="0"/>
              <a:t>reward mechanisms</a:t>
            </a:r>
          </a:p>
          <a:p>
            <a:pPr lvl="1"/>
            <a:r>
              <a:rPr lang="en-GB" dirty="0" smtClean="0"/>
              <a:t>Methods of measurement, distribution of resources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257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Web - Intangibles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Stories</a:t>
            </a:r>
          </a:p>
          <a:p>
            <a:pPr lvl="1"/>
            <a:r>
              <a:rPr lang="en-GB" dirty="0" smtClean="0"/>
              <a:t>Historical events </a:t>
            </a:r>
            <a:r>
              <a:rPr lang="en-GB" dirty="0"/>
              <a:t>and people talked about inside and outside the </a:t>
            </a:r>
            <a:r>
              <a:rPr lang="en-GB" dirty="0" smtClean="0"/>
              <a:t>company</a:t>
            </a:r>
          </a:p>
          <a:p>
            <a:pPr lvl="1"/>
            <a:r>
              <a:rPr lang="en-GB" dirty="0" smtClean="0"/>
              <a:t>Who </a:t>
            </a:r>
            <a:r>
              <a:rPr lang="en-GB" dirty="0"/>
              <a:t>and what </a:t>
            </a:r>
            <a:r>
              <a:rPr lang="en-GB" dirty="0" smtClean="0"/>
              <a:t>we lionise says </a:t>
            </a:r>
            <a:r>
              <a:rPr lang="en-GB" dirty="0"/>
              <a:t>a great deal about </a:t>
            </a:r>
            <a:r>
              <a:rPr lang="en-GB" dirty="0" smtClean="0"/>
              <a:t>our values and what we see as good behaviour</a:t>
            </a:r>
          </a:p>
          <a:p>
            <a:r>
              <a:rPr lang="en-GB" dirty="0" smtClean="0"/>
              <a:t>Symbols</a:t>
            </a:r>
          </a:p>
          <a:p>
            <a:pPr lvl="1"/>
            <a:r>
              <a:rPr lang="en-GB" dirty="0" smtClean="0"/>
              <a:t>Visual representation </a:t>
            </a:r>
            <a:r>
              <a:rPr lang="en-GB" dirty="0"/>
              <a:t>of the company </a:t>
            </a:r>
            <a:endParaRPr lang="en-GB" dirty="0" smtClean="0"/>
          </a:p>
          <a:p>
            <a:pPr lvl="2"/>
            <a:r>
              <a:rPr lang="en-GB" dirty="0"/>
              <a:t>L</a:t>
            </a:r>
            <a:r>
              <a:rPr lang="en-GB" dirty="0" smtClean="0"/>
              <a:t>ogos</a:t>
            </a:r>
            <a:r>
              <a:rPr lang="en-GB" dirty="0"/>
              <a:t>, </a:t>
            </a:r>
            <a:r>
              <a:rPr lang="en-GB" dirty="0" smtClean="0"/>
              <a:t>website, stationery, relative luxury of offices (e.g. oil company HQ c.f. scrap yard), dress code, etc.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8422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Web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Routines</a:t>
            </a:r>
          </a:p>
          <a:p>
            <a:pPr lvl="1"/>
            <a:r>
              <a:rPr lang="en-GB" dirty="0" smtClean="0"/>
              <a:t>Ordinary business behaviours </a:t>
            </a:r>
            <a:r>
              <a:rPr lang="en-GB" dirty="0"/>
              <a:t>and </a:t>
            </a:r>
            <a:r>
              <a:rPr lang="en-GB" dirty="0" smtClean="0"/>
              <a:t>actions</a:t>
            </a:r>
          </a:p>
          <a:p>
            <a:pPr lvl="1"/>
            <a:r>
              <a:rPr lang="en-GB" dirty="0" smtClean="0"/>
              <a:t>What is seen as </a:t>
            </a:r>
            <a:r>
              <a:rPr lang="en-GB" dirty="0"/>
              <a:t>acceptable </a:t>
            </a:r>
            <a:r>
              <a:rPr lang="en-GB" dirty="0" smtClean="0"/>
              <a:t>behaviour</a:t>
            </a:r>
          </a:p>
          <a:p>
            <a:pPr lvl="1"/>
            <a:r>
              <a:rPr lang="en-GB" dirty="0" smtClean="0"/>
              <a:t>Based on expectations of what </a:t>
            </a:r>
            <a:r>
              <a:rPr lang="en-GB" i="1" dirty="0" smtClean="0"/>
              <a:t>should</a:t>
            </a:r>
            <a:r>
              <a:rPr lang="en-GB" dirty="0" smtClean="0"/>
              <a:t> happen in any situation</a:t>
            </a:r>
          </a:p>
          <a:p>
            <a:pPr lvl="1"/>
            <a:r>
              <a:rPr lang="en-GB" dirty="0" smtClean="0"/>
              <a:t>Based on what management really values</a:t>
            </a:r>
          </a:p>
          <a:p>
            <a:r>
              <a:rPr lang="en-GB" dirty="0" smtClean="0"/>
              <a:t>Routines are what really happens, not what the rule book says should happen!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779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Web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All very jolly and illuminating</a:t>
            </a:r>
          </a:p>
          <a:p>
            <a:r>
              <a:rPr lang="en-GB" dirty="0" smtClean="0"/>
              <a:t>But how do we </a:t>
            </a:r>
            <a:r>
              <a:rPr lang="en-GB" i="1" dirty="0" smtClean="0"/>
              <a:t>use</a:t>
            </a:r>
            <a:r>
              <a:rPr lang="en-GB" dirty="0" smtClean="0"/>
              <a:t> it?</a:t>
            </a:r>
          </a:p>
          <a:p>
            <a:r>
              <a:rPr lang="en-GB" dirty="0" smtClean="0"/>
              <a:t>Common example – manipulating the stories</a:t>
            </a:r>
          </a:p>
          <a:p>
            <a:pPr lvl="1"/>
            <a:r>
              <a:rPr lang="en-GB" dirty="0" smtClean="0"/>
              <a:t>Typically, to reinforce good behaviours we try to build exemplars and reinforce aspirations</a:t>
            </a:r>
          </a:p>
          <a:p>
            <a:pPr lvl="1"/>
            <a:r>
              <a:rPr lang="en-GB" dirty="0"/>
              <a:t>Q</a:t>
            </a:r>
            <a:r>
              <a:rPr lang="en-GB" dirty="0" smtClean="0"/>
              <a:t>uality “champions”, six sigma black belts, “salesperson of the month” awards</a:t>
            </a:r>
          </a:p>
          <a:p>
            <a:pPr lvl="1"/>
            <a:r>
              <a:rPr lang="en-GB" dirty="0" smtClean="0"/>
              <a:t>“Nigel the MD started on the shop floor”</a:t>
            </a:r>
          </a:p>
          <a:p>
            <a:pPr lvl="1"/>
            <a:r>
              <a:rPr lang="en-GB" dirty="0" smtClean="0"/>
              <a:t>Eric stole the sales client database and the company made him unemployable (… </a:t>
            </a:r>
            <a:r>
              <a:rPr lang="en-GB" dirty="0" smtClean="0">
                <a:solidFill>
                  <a:srgbClr val="FF0000"/>
                </a:solidFill>
              </a:rPr>
              <a:t>why chase Ed Snowden?</a:t>
            </a:r>
            <a:r>
              <a:rPr lang="en-GB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18516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Creating Change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Need</a:t>
            </a:r>
          </a:p>
          <a:p>
            <a:pPr lvl="1"/>
            <a:r>
              <a:rPr lang="en-GB" dirty="0" smtClean="0"/>
              <a:t>Status quo</a:t>
            </a:r>
          </a:p>
          <a:p>
            <a:pPr lvl="1"/>
            <a:r>
              <a:rPr lang="en-GB" dirty="0" smtClean="0"/>
              <a:t>Destination</a:t>
            </a:r>
          </a:p>
          <a:p>
            <a:pPr lvl="1"/>
            <a:r>
              <a:rPr lang="en-GB" dirty="0" smtClean="0"/>
              <a:t>Concepts of how to implement the change</a:t>
            </a:r>
          </a:p>
          <a:p>
            <a:pPr lvl="1"/>
            <a:r>
              <a:rPr lang="en-GB" dirty="0" smtClean="0"/>
              <a:t>(Staff, stakeholders on board)</a:t>
            </a:r>
          </a:p>
          <a:p>
            <a:pPr lvl="1"/>
            <a:r>
              <a:rPr lang="en-GB" dirty="0" smtClean="0"/>
              <a:t>Time, space, resources to move at the chosen pace</a:t>
            </a:r>
          </a:p>
          <a:p>
            <a:pPr lvl="1"/>
            <a:r>
              <a:rPr lang="en-GB" dirty="0" smtClean="0"/>
              <a:t>The </a:t>
            </a:r>
            <a:r>
              <a:rPr lang="en-GB" b="1" dirty="0" smtClean="0"/>
              <a:t>wit</a:t>
            </a:r>
            <a:r>
              <a:rPr lang="en-GB" dirty="0" smtClean="0"/>
              <a:t> to identify </a:t>
            </a:r>
            <a:r>
              <a:rPr lang="en-GB" b="1" dirty="0" smtClean="0"/>
              <a:t>when</a:t>
            </a:r>
            <a:r>
              <a:rPr lang="en-GB" dirty="0" smtClean="0"/>
              <a:t> we’ve arrived …</a:t>
            </a:r>
          </a:p>
          <a:p>
            <a:pPr lvl="1"/>
            <a:r>
              <a:rPr lang="en-GB" dirty="0" smtClean="0"/>
              <a:t>… and to recognise </a:t>
            </a:r>
            <a:r>
              <a:rPr lang="en-GB" b="1" dirty="0" smtClean="0"/>
              <a:t>where</a:t>
            </a:r>
            <a:r>
              <a:rPr lang="en-GB" dirty="0" smtClean="0"/>
              <a:t>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75704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Don’t </a:t>
            </a:r>
            <a:r>
              <a:rPr lang="en-GB" dirty="0" smtClean="0"/>
              <a:t>Forget the People:</a:t>
            </a:r>
            <a:br>
              <a:rPr lang="en-GB" dirty="0" smtClean="0"/>
            </a:br>
            <a:r>
              <a:rPr lang="en-GB" dirty="0" smtClean="0"/>
              <a:t>(</a:t>
            </a:r>
            <a:r>
              <a:rPr lang="en-GB" smtClean="0"/>
              <a:t>e.g.) M</a:t>
            </a:r>
            <a:r>
              <a:rPr lang="en-GB" smtClean="0"/>
              <a:t>cGregor’s </a:t>
            </a:r>
            <a:r>
              <a:rPr lang="en-GB" dirty="0" smtClean="0"/>
              <a:t>Theory X and 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556792"/>
            <a:ext cx="7632848" cy="4669979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Theory X:  employees </a:t>
            </a:r>
            <a:r>
              <a:rPr lang="en-GB" dirty="0"/>
              <a:t>are naturally unmotivated and dislike </a:t>
            </a:r>
            <a:r>
              <a:rPr lang="en-GB" dirty="0" smtClean="0"/>
              <a:t>working.  They</a:t>
            </a:r>
          </a:p>
          <a:p>
            <a:pPr lvl="1"/>
            <a:r>
              <a:rPr lang="en-GB" dirty="0"/>
              <a:t>Dislike </a:t>
            </a:r>
            <a:r>
              <a:rPr lang="en-GB" dirty="0" smtClean="0"/>
              <a:t>working</a:t>
            </a:r>
            <a:endParaRPr lang="en-GB" dirty="0"/>
          </a:p>
          <a:p>
            <a:pPr lvl="1"/>
            <a:r>
              <a:rPr lang="en-GB" dirty="0"/>
              <a:t>Avoid responsibility and need to be </a:t>
            </a:r>
            <a:r>
              <a:rPr lang="en-GB" dirty="0" smtClean="0"/>
              <a:t>directed</a:t>
            </a:r>
            <a:endParaRPr lang="en-GB" dirty="0"/>
          </a:p>
          <a:p>
            <a:pPr lvl="1"/>
            <a:r>
              <a:rPr lang="en-GB" dirty="0"/>
              <a:t>Have to be controlled, forced, and threatened to deliver what's </a:t>
            </a:r>
            <a:r>
              <a:rPr lang="en-GB" dirty="0" smtClean="0"/>
              <a:t>needed</a:t>
            </a:r>
            <a:endParaRPr lang="en-GB" dirty="0"/>
          </a:p>
          <a:p>
            <a:pPr lvl="1"/>
            <a:r>
              <a:rPr lang="en-GB" dirty="0"/>
              <a:t>Need to be supervised at every step, with controls put in </a:t>
            </a:r>
            <a:r>
              <a:rPr lang="en-GB" dirty="0" smtClean="0"/>
              <a:t>place</a:t>
            </a:r>
            <a:endParaRPr lang="en-GB" dirty="0"/>
          </a:p>
          <a:p>
            <a:pPr lvl="1"/>
            <a:r>
              <a:rPr lang="en-GB" dirty="0"/>
              <a:t>Need to be enticed to produce results; otherwise they have no ambition or incentive to work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09510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McGregor’s Theory X and 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96752"/>
            <a:ext cx="7632848" cy="4669979"/>
          </a:xfrm>
        </p:spPr>
        <p:txBody>
          <a:bodyPr>
            <a:normAutofit/>
          </a:bodyPr>
          <a:lstStyle/>
          <a:p>
            <a:r>
              <a:rPr lang="en-GB" dirty="0"/>
              <a:t>Theory Y:  </a:t>
            </a:r>
            <a:r>
              <a:rPr lang="en-GB" dirty="0" smtClean="0"/>
              <a:t>employees </a:t>
            </a:r>
            <a:r>
              <a:rPr lang="en-GB" dirty="0"/>
              <a:t>are happy to work, are self-motivated and creative, and enjoy working with greater </a:t>
            </a:r>
            <a:r>
              <a:rPr lang="en-GB" dirty="0" smtClean="0"/>
              <a:t>responsibility.  They</a:t>
            </a:r>
          </a:p>
          <a:p>
            <a:pPr lvl="1"/>
            <a:r>
              <a:rPr lang="en-GB" dirty="0"/>
              <a:t>Take </a:t>
            </a:r>
            <a:r>
              <a:rPr lang="en-GB" dirty="0" smtClean="0"/>
              <a:t>responsibility, motivated </a:t>
            </a:r>
            <a:r>
              <a:rPr lang="en-GB" dirty="0"/>
              <a:t>to </a:t>
            </a:r>
            <a:r>
              <a:rPr lang="en-GB" dirty="0" smtClean="0"/>
              <a:t>fulfil </a:t>
            </a:r>
            <a:r>
              <a:rPr lang="en-GB" dirty="0"/>
              <a:t>the goals they are </a:t>
            </a:r>
            <a:r>
              <a:rPr lang="en-GB" dirty="0" smtClean="0"/>
              <a:t>given</a:t>
            </a:r>
            <a:endParaRPr lang="en-GB" dirty="0"/>
          </a:p>
          <a:p>
            <a:pPr lvl="1"/>
            <a:r>
              <a:rPr lang="en-GB" dirty="0"/>
              <a:t>Seek and accept </a:t>
            </a:r>
            <a:r>
              <a:rPr lang="en-GB" dirty="0" smtClean="0"/>
              <a:t>responsibility, </a:t>
            </a:r>
            <a:r>
              <a:rPr lang="en-GB" dirty="0"/>
              <a:t>do not need much </a:t>
            </a:r>
            <a:r>
              <a:rPr lang="en-GB" dirty="0" smtClean="0"/>
              <a:t>direction</a:t>
            </a:r>
            <a:endParaRPr lang="en-GB" dirty="0"/>
          </a:p>
          <a:p>
            <a:pPr lvl="1"/>
            <a:r>
              <a:rPr lang="en-GB" dirty="0" smtClean="0"/>
              <a:t>See work </a:t>
            </a:r>
            <a:r>
              <a:rPr lang="en-GB" dirty="0"/>
              <a:t>a</a:t>
            </a:r>
            <a:r>
              <a:rPr lang="en-GB" dirty="0" smtClean="0"/>
              <a:t>s </a:t>
            </a:r>
            <a:r>
              <a:rPr lang="en-GB" dirty="0"/>
              <a:t>a natural part of </a:t>
            </a:r>
            <a:r>
              <a:rPr lang="en-GB" dirty="0" smtClean="0"/>
              <a:t>life</a:t>
            </a:r>
          </a:p>
          <a:p>
            <a:pPr lvl="1"/>
            <a:r>
              <a:rPr lang="en-GB" dirty="0"/>
              <a:t>S</a:t>
            </a:r>
            <a:r>
              <a:rPr lang="en-GB" dirty="0" smtClean="0"/>
              <a:t>olve </a:t>
            </a:r>
            <a:r>
              <a:rPr lang="en-GB" dirty="0"/>
              <a:t>work problems imaginatively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96628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Your Team – Type 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buy loyalty by giving it</a:t>
            </a:r>
          </a:p>
          <a:p>
            <a:r>
              <a:rPr lang="en-GB" dirty="0" smtClean="0"/>
              <a:t>We obtain good service by being an excellent servant to the community</a:t>
            </a:r>
          </a:p>
          <a:p>
            <a:r>
              <a:rPr lang="en-GB" dirty="0" smtClean="0"/>
              <a:t>To govern is to serve</a:t>
            </a:r>
          </a:p>
          <a:p>
            <a:r>
              <a:rPr lang="en-GB" dirty="0" smtClean="0"/>
              <a:t>We’re all in this together</a:t>
            </a:r>
          </a:p>
          <a:p>
            <a:r>
              <a:rPr lang="en-GB" dirty="0" smtClean="0"/>
              <a:t>Change will happen, so we’ll change too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49982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Your Team – Type X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Here’s the vision.  I’ve paid you, so you’ll do it</a:t>
            </a:r>
          </a:p>
          <a:p>
            <a:r>
              <a:rPr lang="en-GB" dirty="0"/>
              <a:t>Governance is my right</a:t>
            </a:r>
          </a:p>
          <a:p>
            <a:r>
              <a:rPr lang="en-GB" dirty="0" smtClean="0"/>
              <a:t>I’ll live with conflict, and deal with it as necessary</a:t>
            </a:r>
          </a:p>
          <a:p>
            <a:r>
              <a:rPr lang="en-GB" dirty="0" smtClean="0"/>
              <a:t>Fear and uncertainty are just more tools of change</a:t>
            </a:r>
          </a:p>
          <a:p>
            <a:r>
              <a:rPr lang="en-GB" dirty="0" smtClean="0"/>
              <a:t>Change will happen; you will change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61181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… And the Broader Constituency?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Stakeholder analysis</a:t>
            </a:r>
          </a:p>
          <a:p>
            <a:pPr lvl="1"/>
            <a:r>
              <a:rPr lang="en-GB" dirty="0" smtClean="0"/>
              <a:t>Who is affected by the strategy, this change?</a:t>
            </a:r>
          </a:p>
          <a:p>
            <a:pPr lvl="1"/>
            <a:r>
              <a:rPr lang="en-GB" dirty="0" smtClean="0"/>
              <a:t>What do you estimate their response will be?</a:t>
            </a:r>
          </a:p>
          <a:p>
            <a:pPr lvl="1"/>
            <a:r>
              <a:rPr lang="en-GB" dirty="0" smtClean="0"/>
              <a:t>How do you manage the involvement of the various groups?</a:t>
            </a:r>
          </a:p>
          <a:p>
            <a:pPr lvl="1"/>
            <a:r>
              <a:rPr lang="en-GB" dirty="0" smtClean="0"/>
              <a:t>How likely are you </a:t>
            </a:r>
            <a:r>
              <a:rPr lang="en-GB" smtClean="0"/>
              <a:t>to succeed?</a:t>
            </a:r>
            <a:endParaRPr lang="en-GB" dirty="0" smtClean="0"/>
          </a:p>
          <a:p>
            <a:pPr lvl="1"/>
            <a:r>
              <a:rPr lang="en-GB" dirty="0" smtClean="0"/>
              <a:t>How likely is each group to benefit?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47013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Web - Transformation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Take as an example </a:t>
            </a:r>
            <a:r>
              <a:rPr lang="en-GB" b="1" dirty="0" smtClean="0"/>
              <a:t>Social Care</a:t>
            </a:r>
          </a:p>
          <a:p>
            <a:r>
              <a:rPr lang="en-GB" dirty="0" smtClean="0"/>
              <a:t>Power</a:t>
            </a:r>
          </a:p>
          <a:p>
            <a:pPr lvl="1"/>
            <a:r>
              <a:rPr lang="en-GB" dirty="0" err="1" smtClean="0"/>
              <a:t>Managerialism</a:t>
            </a:r>
            <a:endParaRPr lang="en-GB" dirty="0" smtClean="0"/>
          </a:p>
          <a:p>
            <a:pPr lvl="2"/>
            <a:r>
              <a:rPr lang="en-GB" dirty="0" smtClean="0"/>
              <a:t>Internal bullying, external obsequiousness</a:t>
            </a:r>
          </a:p>
          <a:p>
            <a:pPr lvl="1"/>
            <a:r>
              <a:rPr lang="en-GB" dirty="0" smtClean="0"/>
              <a:t>Fragmentation</a:t>
            </a:r>
          </a:p>
          <a:p>
            <a:pPr lvl="2"/>
            <a:r>
              <a:rPr lang="en-GB" dirty="0" smtClean="0"/>
              <a:t>E.g. Rochdale – who was the “responsible” person?</a:t>
            </a:r>
          </a:p>
          <a:p>
            <a:pPr lvl="1"/>
            <a:r>
              <a:rPr lang="en-GB" dirty="0" smtClean="0"/>
              <a:t>Nepotism and cliques</a:t>
            </a:r>
          </a:p>
          <a:p>
            <a:pPr lvl="1"/>
            <a:r>
              <a:rPr lang="en-GB" dirty="0" smtClean="0"/>
              <a:t>National and local politicians</a:t>
            </a:r>
          </a:p>
          <a:p>
            <a:pPr lvl="1"/>
            <a:r>
              <a:rPr lang="en-GB" dirty="0" smtClean="0"/>
              <a:t>Money vs. quality of provision conflict</a:t>
            </a:r>
          </a:p>
        </p:txBody>
      </p:sp>
    </p:spTree>
    <p:extLst>
      <p:ext uri="{BB962C8B-B14F-4D97-AF65-F5344CB8AC3E}">
        <p14:creationId xmlns:p14="http://schemas.microsoft.com/office/powerpoint/2010/main" val="9122022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Care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000" dirty="0">
                <a:solidFill>
                  <a:prstClr val="black"/>
                </a:solidFill>
              </a:rPr>
              <a:t>Organisational structures</a:t>
            </a:r>
          </a:p>
          <a:p>
            <a:pPr lvl="1"/>
            <a:r>
              <a:rPr lang="en-GB" sz="2600" dirty="0">
                <a:solidFill>
                  <a:prstClr val="black"/>
                </a:solidFill>
              </a:rPr>
              <a:t>Hierarchical</a:t>
            </a:r>
          </a:p>
          <a:p>
            <a:pPr lvl="1"/>
            <a:r>
              <a:rPr lang="en-GB" sz="2600" dirty="0" smtClean="0">
                <a:solidFill>
                  <a:prstClr val="black"/>
                </a:solidFill>
              </a:rPr>
              <a:t>Mechanistic</a:t>
            </a:r>
          </a:p>
          <a:p>
            <a:pPr lvl="1"/>
            <a:r>
              <a:rPr lang="en-GB" sz="2600" dirty="0" smtClean="0">
                <a:solidFill>
                  <a:prstClr val="black"/>
                </a:solidFill>
              </a:rPr>
              <a:t>Too few senior staff</a:t>
            </a:r>
          </a:p>
          <a:p>
            <a:pPr lvl="1"/>
            <a:r>
              <a:rPr lang="en-GB" sz="2600" dirty="0" smtClean="0">
                <a:solidFill>
                  <a:prstClr val="black"/>
                </a:solidFill>
              </a:rPr>
              <a:t>Too many juniors (come, stay, leave </a:t>
            </a:r>
            <a:r>
              <a:rPr lang="en-GB" sz="2600" dirty="0">
                <a:solidFill>
                  <a:prstClr val="black"/>
                </a:solidFill>
              </a:rPr>
              <a:t>≈ 2 </a:t>
            </a:r>
            <a:r>
              <a:rPr lang="en-GB" sz="2600" dirty="0" smtClean="0">
                <a:solidFill>
                  <a:prstClr val="black"/>
                </a:solidFill>
              </a:rPr>
              <a:t>years)</a:t>
            </a:r>
          </a:p>
          <a:p>
            <a:pPr lvl="1"/>
            <a:r>
              <a:rPr lang="en-GB" sz="2600" dirty="0" smtClean="0">
                <a:solidFill>
                  <a:prstClr val="black"/>
                </a:solidFill>
              </a:rPr>
              <a:t>Silos</a:t>
            </a:r>
          </a:p>
          <a:p>
            <a:pPr lvl="1"/>
            <a:r>
              <a:rPr lang="en-GB" sz="2600" dirty="0" smtClean="0">
                <a:solidFill>
                  <a:prstClr val="black"/>
                </a:solidFill>
              </a:rPr>
              <a:t>Networks of influence, networks of knowledge</a:t>
            </a:r>
            <a:endParaRPr lang="en-GB" sz="2600" dirty="0">
              <a:solidFill>
                <a:prstClr val="black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1988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Care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Controls</a:t>
            </a:r>
          </a:p>
          <a:p>
            <a:pPr lvl="1"/>
            <a:r>
              <a:rPr lang="en-GB" dirty="0" smtClean="0"/>
              <a:t>Government standards and targets</a:t>
            </a:r>
          </a:p>
          <a:p>
            <a:pPr lvl="1"/>
            <a:r>
              <a:rPr lang="en-GB" dirty="0" smtClean="0"/>
              <a:t>Financial controls</a:t>
            </a:r>
          </a:p>
          <a:p>
            <a:pPr lvl="1"/>
            <a:r>
              <a:rPr lang="en-GB" dirty="0" smtClean="0"/>
              <a:t>Clinical practice</a:t>
            </a:r>
          </a:p>
          <a:p>
            <a:pPr lvl="1"/>
            <a:r>
              <a:rPr lang="en-GB" dirty="0" smtClean="0"/>
              <a:t>Local norms and expectations</a:t>
            </a:r>
          </a:p>
          <a:p>
            <a:pPr lvl="1"/>
            <a:r>
              <a:rPr lang="en-GB" dirty="0" smtClean="0"/>
              <a:t>Management by exception</a:t>
            </a:r>
          </a:p>
          <a:p>
            <a:pPr lvl="2"/>
            <a:r>
              <a:rPr lang="en-GB" dirty="0" smtClean="0"/>
              <a:t>Effort goes to the difficult, the complaining, the incompetent, or where political influence says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6700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Care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Rituals and routines</a:t>
            </a:r>
          </a:p>
          <a:p>
            <a:pPr lvl="1"/>
            <a:r>
              <a:rPr lang="en-GB" dirty="0" smtClean="0"/>
              <a:t>Client-centred working</a:t>
            </a:r>
          </a:p>
          <a:p>
            <a:pPr lvl="1"/>
            <a:r>
              <a:rPr lang="en-GB" dirty="0" smtClean="0"/>
              <a:t>Review rather than action</a:t>
            </a:r>
            <a:endParaRPr lang="en-GB" dirty="0"/>
          </a:p>
          <a:p>
            <a:pPr lvl="1"/>
            <a:r>
              <a:rPr lang="en-GB" dirty="0" smtClean="0"/>
              <a:t>Moaning as a way of coping</a:t>
            </a:r>
          </a:p>
          <a:p>
            <a:pPr lvl="1"/>
            <a:r>
              <a:rPr lang="en-GB" dirty="0" smtClean="0"/>
              <a:t>The client is always wrong and at fault</a:t>
            </a:r>
          </a:p>
          <a:p>
            <a:pPr lvl="1"/>
            <a:r>
              <a:rPr lang="en-GB" dirty="0" err="1" smtClean="0"/>
              <a:t>Infantilisation</a:t>
            </a:r>
            <a:endParaRPr lang="en-GB" dirty="0" smtClean="0"/>
          </a:p>
          <a:p>
            <a:pPr lvl="1"/>
            <a:r>
              <a:rPr lang="en-GB" dirty="0" smtClean="0"/>
              <a:t>Sick leave (?)</a:t>
            </a:r>
          </a:p>
          <a:p>
            <a:pPr lvl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430146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Care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Stories</a:t>
            </a:r>
          </a:p>
          <a:p>
            <a:pPr lvl="1"/>
            <a:r>
              <a:rPr lang="en-GB" dirty="0" smtClean="0"/>
              <a:t>Evil politicians starve us of cash</a:t>
            </a:r>
          </a:p>
          <a:p>
            <a:pPr lvl="1"/>
            <a:r>
              <a:rPr lang="en-GB" dirty="0" smtClean="0"/>
              <a:t>Fantastic work in the face of penury</a:t>
            </a:r>
          </a:p>
          <a:p>
            <a:pPr lvl="1"/>
            <a:r>
              <a:rPr lang="en-GB" dirty="0" smtClean="0"/>
              <a:t>Heroic defence against “the world”</a:t>
            </a:r>
          </a:p>
          <a:p>
            <a:pPr lvl="1"/>
            <a:r>
              <a:rPr lang="en-GB" dirty="0" smtClean="0"/>
              <a:t>The client is always wrong and/or self-serving</a:t>
            </a:r>
          </a:p>
          <a:p>
            <a:pPr lvl="1"/>
            <a:r>
              <a:rPr lang="en-GB" dirty="0" smtClean="0"/>
              <a:t>Bed blocking</a:t>
            </a:r>
          </a:p>
          <a:p>
            <a:pPr lvl="1"/>
            <a:r>
              <a:rPr lang="en-GB" dirty="0" smtClean="0"/>
              <a:t>Everybody is against us and useless (police, clinicians, politicians, families)</a:t>
            </a:r>
          </a:p>
          <a:p>
            <a:pPr lvl="1"/>
            <a:r>
              <a:rPr lang="en-GB" dirty="0" smtClean="0"/>
              <a:t>Too many difficult cases to do the job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55414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Care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Symbols</a:t>
            </a:r>
          </a:p>
          <a:p>
            <a:pPr lvl="1"/>
            <a:r>
              <a:rPr lang="en-GB" dirty="0" smtClean="0"/>
              <a:t>Legitimacy</a:t>
            </a:r>
          </a:p>
          <a:p>
            <a:pPr lvl="2"/>
            <a:r>
              <a:rPr lang="en-GB" dirty="0" smtClean="0"/>
              <a:t>Buildings and offices</a:t>
            </a:r>
          </a:p>
          <a:p>
            <a:pPr lvl="2"/>
            <a:r>
              <a:rPr lang="en-GB" dirty="0" smtClean="0"/>
              <a:t>Professional </a:t>
            </a:r>
            <a:r>
              <a:rPr lang="en-GB" dirty="0"/>
              <a:t>certification and post </a:t>
            </a:r>
            <a:r>
              <a:rPr lang="en-GB" dirty="0" err="1"/>
              <a:t>nominals</a:t>
            </a:r>
            <a:endParaRPr lang="en-GB" dirty="0" smtClean="0"/>
          </a:p>
          <a:p>
            <a:pPr lvl="1"/>
            <a:r>
              <a:rPr lang="en-GB" dirty="0"/>
              <a:t>Victimhood</a:t>
            </a:r>
          </a:p>
          <a:p>
            <a:pPr lvl="2"/>
            <a:r>
              <a:rPr lang="en-GB" dirty="0"/>
              <a:t>Care managers/director resignations over </a:t>
            </a:r>
            <a:r>
              <a:rPr lang="en-GB" dirty="0" smtClean="0"/>
              <a:t>news</a:t>
            </a:r>
          </a:p>
          <a:p>
            <a:pPr lvl="1"/>
            <a:r>
              <a:rPr lang="en-GB" dirty="0" smtClean="0"/>
              <a:t>Paladins</a:t>
            </a:r>
          </a:p>
          <a:p>
            <a:pPr lvl="2"/>
            <a:r>
              <a:rPr lang="en-GB" dirty="0" smtClean="0"/>
              <a:t>Champions of the weak</a:t>
            </a:r>
          </a:p>
          <a:p>
            <a:pPr lvl="1"/>
            <a:r>
              <a:rPr lang="en-GB" dirty="0" smtClean="0"/>
              <a:t>Bastions</a:t>
            </a:r>
          </a:p>
          <a:p>
            <a:pPr lvl="2"/>
            <a:r>
              <a:rPr lang="en-GB" dirty="0" smtClean="0"/>
              <a:t>Care homes, refuges, etc.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88522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Analysis for Action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Cultural web is a tool</a:t>
            </a:r>
          </a:p>
          <a:p>
            <a:r>
              <a:rPr lang="en-GB" dirty="0" smtClean="0"/>
              <a:t>Where we are (status quo) – then assess where we need to be (target)</a:t>
            </a:r>
          </a:p>
          <a:p>
            <a:r>
              <a:rPr lang="en-GB" dirty="0" smtClean="0"/>
              <a:t>Derive the changes that will help us to get there</a:t>
            </a:r>
          </a:p>
          <a:p>
            <a:r>
              <a:rPr lang="en-GB" dirty="0" smtClean="0"/>
              <a:t>Culture seems a soft concept but is the hardest nut of all to crack</a:t>
            </a:r>
          </a:p>
          <a:p>
            <a:r>
              <a:rPr lang="en-GB" b="1" dirty="0" smtClean="0"/>
              <a:t>Because it’s about who we really are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5088952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Culture – Can We Use It to Drive Change?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0899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Tools – Now What Do We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Focus on what matters</a:t>
            </a:r>
          </a:p>
          <a:p>
            <a:r>
              <a:rPr lang="en-GB" dirty="0" smtClean="0"/>
              <a:t>Use the tools available</a:t>
            </a:r>
          </a:p>
          <a:p>
            <a:r>
              <a:rPr lang="en-GB" dirty="0" smtClean="0"/>
              <a:t>Be </a:t>
            </a:r>
            <a:r>
              <a:rPr lang="en-GB" dirty="0"/>
              <a:t>wary - </a:t>
            </a:r>
            <a:r>
              <a:rPr lang="en-GB" dirty="0" smtClean="0"/>
              <a:t>culture </a:t>
            </a:r>
            <a:r>
              <a:rPr lang="en-GB" dirty="0"/>
              <a:t>controls the manager more than the manager controls </a:t>
            </a:r>
            <a:r>
              <a:rPr lang="en-GB" dirty="0" smtClean="0"/>
              <a:t>culture</a:t>
            </a:r>
          </a:p>
          <a:p>
            <a:r>
              <a:rPr lang="en-GB" dirty="0" smtClean="0"/>
              <a:t>Think retrospectively</a:t>
            </a:r>
          </a:p>
          <a:p>
            <a:pPr lvl="1"/>
            <a:r>
              <a:rPr lang="en-GB" dirty="0" smtClean="0"/>
              <a:t>Actions from goals; goals from successful actions</a:t>
            </a:r>
          </a:p>
          <a:p>
            <a:pPr lvl="1"/>
            <a:r>
              <a:rPr lang="en-GB" dirty="0" smtClean="0"/>
              <a:t>Integrate more than invent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80829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Tools – Now What Do We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GB" sz="3200" dirty="0"/>
              <a:t>Use your data:  face the facts, solve the problems</a:t>
            </a:r>
          </a:p>
          <a:p>
            <a:r>
              <a:rPr lang="en-GB" dirty="0" smtClean="0"/>
              <a:t>Experiment</a:t>
            </a:r>
            <a:endParaRPr lang="en-GB" dirty="0"/>
          </a:p>
          <a:p>
            <a:pPr lvl="1"/>
            <a:r>
              <a:rPr lang="en-GB" dirty="0" smtClean="0"/>
              <a:t>To manage uncertainty, encourage and seed trial activities</a:t>
            </a:r>
          </a:p>
          <a:p>
            <a:pPr lvl="1"/>
            <a:r>
              <a:rPr lang="en-GB" dirty="0" smtClean="0"/>
              <a:t>Praise your pioneers – these will become your change agents</a:t>
            </a:r>
          </a:p>
          <a:p>
            <a:r>
              <a:rPr lang="en-GB" dirty="0" smtClean="0"/>
              <a:t>Maintain a sense of proportion</a:t>
            </a:r>
          </a:p>
          <a:p>
            <a:pPr lvl="1"/>
            <a:r>
              <a:rPr lang="en-GB" dirty="0"/>
              <a:t>Self-importance and vanity are endemic problems</a:t>
            </a:r>
            <a:r>
              <a:rPr lang="en-GB" dirty="0" smtClean="0"/>
              <a:t>!</a:t>
            </a:r>
          </a:p>
          <a:p>
            <a:pPr lvl="1"/>
            <a:r>
              <a:rPr lang="en-GB" dirty="0" smtClean="0"/>
              <a:t>In a hundred years, who’s going to remember?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21021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Options for Change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Strategic options for change</a:t>
            </a:r>
          </a:p>
          <a:p>
            <a:pPr lvl="1"/>
            <a:r>
              <a:rPr lang="en-GB" dirty="0" smtClean="0"/>
              <a:t>Do things differently</a:t>
            </a:r>
          </a:p>
          <a:p>
            <a:pPr lvl="2"/>
            <a:r>
              <a:rPr lang="en-GB" dirty="0" smtClean="0"/>
              <a:t>Innovation (take the whole organisation forward on a radical path)</a:t>
            </a:r>
          </a:p>
          <a:p>
            <a:pPr lvl="2"/>
            <a:r>
              <a:rPr lang="en-GB" dirty="0" smtClean="0"/>
              <a:t>Step change (take part of the organisation on a radical path)</a:t>
            </a:r>
          </a:p>
          <a:p>
            <a:pPr lvl="1"/>
            <a:r>
              <a:rPr lang="en-GB" dirty="0" smtClean="0"/>
              <a:t>Do things better</a:t>
            </a:r>
          </a:p>
          <a:p>
            <a:pPr lvl="2"/>
            <a:r>
              <a:rPr lang="en-GB" dirty="0" smtClean="0"/>
              <a:t>Improvement of processes (incremental change for whole organisation</a:t>
            </a:r>
          </a:p>
          <a:p>
            <a:pPr lvl="2"/>
            <a:r>
              <a:rPr lang="en-GB" dirty="0" smtClean="0"/>
              <a:t>Continuous improvement (incremental change for the part of the organisation affected)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01914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Which One to Choose?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Need</a:t>
            </a:r>
          </a:p>
          <a:p>
            <a:r>
              <a:rPr lang="en-GB" dirty="0" smtClean="0"/>
              <a:t>Appetite for risk</a:t>
            </a:r>
          </a:p>
          <a:p>
            <a:r>
              <a:rPr lang="en-GB" dirty="0" smtClean="0"/>
              <a:t>Ability to manage change</a:t>
            </a:r>
          </a:p>
          <a:p>
            <a:r>
              <a:rPr lang="en-GB" dirty="0" smtClean="0"/>
              <a:t>Ability to manage risk</a:t>
            </a:r>
          </a:p>
          <a:p>
            <a:r>
              <a:rPr lang="en-GB" dirty="0" smtClean="0"/>
              <a:t>… or whichever one we have to choose because a limiting factor is in place!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20255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Vision Thing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en-GB" dirty="0" smtClean="0"/>
              <a:t>A great vision needs great implementation</a:t>
            </a:r>
          </a:p>
          <a:p>
            <a:pPr lvl="1"/>
            <a:r>
              <a:rPr lang="en-GB" dirty="0" smtClean="0"/>
              <a:t>What do you add to delivering the vision?</a:t>
            </a:r>
          </a:p>
          <a:p>
            <a:pPr lvl="1"/>
            <a:r>
              <a:rPr lang="en-GB" dirty="0" smtClean="0"/>
              <a:t>Can you finish this if you start it?</a:t>
            </a:r>
          </a:p>
          <a:p>
            <a:pPr lvl="1"/>
            <a:r>
              <a:rPr lang="en-GB" dirty="0" smtClean="0"/>
              <a:t>Why will this one succeed when most others fail?</a:t>
            </a:r>
          </a:p>
          <a:p>
            <a:pPr lvl="1"/>
            <a:r>
              <a:rPr lang="en-GB" dirty="0" smtClean="0"/>
              <a:t>How radical – do it in 3 months? 3 years? 10 years?</a:t>
            </a:r>
          </a:p>
          <a:p>
            <a:pPr lvl="1"/>
            <a:r>
              <a:rPr lang="en-GB" dirty="0" smtClean="0"/>
              <a:t>How do the benefits balance against the necessary losses incurred?</a:t>
            </a:r>
          </a:p>
          <a:p>
            <a:pPr lvl="1"/>
            <a:r>
              <a:rPr lang="en-GB" dirty="0" smtClean="0"/>
              <a:t>Whose does this change belong to?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62370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Vision Necessities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Explainable in simple, or at least clear, terms</a:t>
            </a:r>
          </a:p>
          <a:p>
            <a:r>
              <a:rPr lang="en-GB" dirty="0" smtClean="0"/>
              <a:t>Ownership</a:t>
            </a:r>
          </a:p>
          <a:p>
            <a:pPr lvl="1"/>
            <a:r>
              <a:rPr lang="en-GB" dirty="0" smtClean="0"/>
              <a:t>Leadership from the top of the organisation</a:t>
            </a:r>
          </a:p>
          <a:p>
            <a:pPr lvl="1"/>
            <a:r>
              <a:rPr lang="en-GB" dirty="0" smtClean="0"/>
              <a:t>But belonging to a wide and diverse group within the organisation, and its clients</a:t>
            </a:r>
          </a:p>
          <a:p>
            <a:r>
              <a:rPr lang="en-GB" dirty="0" smtClean="0"/>
              <a:t>Real, measurable benefits</a:t>
            </a:r>
          </a:p>
          <a:p>
            <a:pPr lvl="1"/>
            <a:r>
              <a:rPr lang="en-GB" dirty="0" smtClean="0"/>
              <a:t>If we are serious, have clear interim benefits (don’t </a:t>
            </a:r>
            <a:r>
              <a:rPr lang="en-GB" dirty="0"/>
              <a:t>expect faith</a:t>
            </a:r>
            <a:r>
              <a:rPr lang="en-GB" dirty="0" smtClean="0"/>
              <a:t>!)</a:t>
            </a:r>
            <a:endParaRPr lang="en-GB" dirty="0"/>
          </a:p>
          <a:p>
            <a:pPr lvl="1"/>
            <a:r>
              <a:rPr lang="en-GB" dirty="0" smtClean="0"/>
              <a:t> A clear, phased approach</a:t>
            </a:r>
          </a:p>
          <a:p>
            <a:r>
              <a:rPr lang="en-GB" dirty="0" smtClean="0"/>
              <a:t>Sometimes you can’t reveal the full picture</a:t>
            </a:r>
          </a:p>
        </p:txBody>
      </p:sp>
    </p:spTree>
    <p:extLst>
      <p:ext uri="{BB962C8B-B14F-4D97-AF65-F5344CB8AC3E}">
        <p14:creationId xmlns:p14="http://schemas.microsoft.com/office/powerpoint/2010/main" val="31591075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We Want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“Buy in”</a:t>
            </a:r>
          </a:p>
          <a:p>
            <a:pPr lvl="1"/>
            <a:r>
              <a:rPr lang="en-GB" dirty="0" smtClean="0"/>
              <a:t>Note </a:t>
            </a:r>
            <a:r>
              <a:rPr lang="en-GB" dirty="0"/>
              <a:t>this is </a:t>
            </a:r>
            <a:r>
              <a:rPr lang="en-GB" dirty="0" smtClean="0"/>
              <a:t>easiest if you built the team</a:t>
            </a:r>
          </a:p>
          <a:p>
            <a:r>
              <a:rPr lang="en-GB" dirty="0" smtClean="0"/>
              <a:t>Engagement</a:t>
            </a:r>
          </a:p>
          <a:p>
            <a:r>
              <a:rPr lang="en-GB" dirty="0" smtClean="0"/>
              <a:t>Excellence in communication</a:t>
            </a:r>
          </a:p>
          <a:p>
            <a:pPr lvl="1"/>
            <a:r>
              <a:rPr lang="en-GB" dirty="0" smtClean="0"/>
              <a:t>For all your people: staff, clients, unions, board members</a:t>
            </a:r>
          </a:p>
          <a:p>
            <a:r>
              <a:rPr lang="en-GB" dirty="0" smtClean="0"/>
              <a:t>Transparency</a:t>
            </a:r>
          </a:p>
          <a:p>
            <a:pPr lvl="1"/>
            <a:r>
              <a:rPr lang="en-GB" dirty="0" smtClean="0"/>
              <a:t>Ideally … but what about those who “lose out”?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82442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Manage Expectations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Aspirations</a:t>
            </a:r>
          </a:p>
          <a:p>
            <a:pPr lvl="1"/>
            <a:r>
              <a:rPr lang="en-GB" dirty="0" smtClean="0"/>
              <a:t>The power of myths, stories, dreams</a:t>
            </a:r>
          </a:p>
          <a:p>
            <a:pPr lvl="1"/>
            <a:r>
              <a:rPr lang="en-GB" dirty="0" smtClean="0"/>
              <a:t>Their negative potential (demoralisation, disillusion)</a:t>
            </a:r>
          </a:p>
          <a:p>
            <a:r>
              <a:rPr lang="en-GB" dirty="0" smtClean="0"/>
              <a:t>Recognise achievements</a:t>
            </a:r>
          </a:p>
          <a:p>
            <a:pPr lvl="1"/>
            <a:r>
              <a:rPr lang="en-GB" dirty="0" smtClean="0"/>
              <a:t>SMART targets</a:t>
            </a:r>
          </a:p>
          <a:p>
            <a:pPr lvl="1"/>
            <a:r>
              <a:rPr lang="en-GB" dirty="0" smtClean="0"/>
              <a:t>Acknowledging contributions (throughout!)</a:t>
            </a:r>
          </a:p>
          <a:p>
            <a:pPr lvl="1"/>
            <a:r>
              <a:rPr lang="en-GB" dirty="0" smtClean="0"/>
              <a:t>Sharing success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20372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No-one Buys It All!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more senior the role, the less direct impact on the course of action</a:t>
            </a:r>
          </a:p>
          <a:p>
            <a:r>
              <a:rPr lang="en-GB" dirty="0" smtClean="0"/>
              <a:t>So </a:t>
            </a:r>
            <a:r>
              <a:rPr lang="en-GB" b="1" dirty="0" smtClean="0">
                <a:solidFill>
                  <a:srgbClr val="FF0000"/>
                </a:solidFill>
              </a:rPr>
              <a:t>FOCUS</a:t>
            </a:r>
            <a:r>
              <a:rPr lang="en-GB" dirty="0" smtClean="0"/>
              <a:t>:  </a:t>
            </a:r>
            <a:r>
              <a:rPr lang="en-GB" dirty="0"/>
              <a:t>w</a:t>
            </a:r>
            <a:r>
              <a:rPr lang="en-GB" dirty="0" smtClean="0"/>
              <a:t>hat’s the </a:t>
            </a:r>
            <a:r>
              <a:rPr lang="en-GB" b="1" dirty="0" smtClean="0">
                <a:solidFill>
                  <a:srgbClr val="FF0000"/>
                </a:solidFill>
              </a:rPr>
              <a:t>Most Important Thing</a:t>
            </a:r>
            <a:r>
              <a:rPr lang="en-GB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6823486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Where Strategic Change Hits the Reality Buffers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Strategic change imposes additional workload</a:t>
            </a:r>
          </a:p>
          <a:p>
            <a:pPr lvl="1"/>
            <a:r>
              <a:rPr lang="en-GB" dirty="0" smtClean="0"/>
              <a:t>Has to be carried out while maintaining “business as usual”!</a:t>
            </a:r>
          </a:p>
          <a:p>
            <a:r>
              <a:rPr lang="en-GB" dirty="0" smtClean="0"/>
              <a:t>Backfilling requires significant budget</a:t>
            </a:r>
          </a:p>
          <a:p>
            <a:pPr lvl="1"/>
            <a:r>
              <a:rPr lang="en-GB" dirty="0" smtClean="0"/>
              <a:t>Often limited in reality</a:t>
            </a:r>
          </a:p>
          <a:p>
            <a:pPr lvl="1"/>
            <a:r>
              <a:rPr lang="en-GB" dirty="0" smtClean="0"/>
              <a:t>Need the right people and the right skills</a:t>
            </a:r>
          </a:p>
          <a:p>
            <a:r>
              <a:rPr lang="en-GB" dirty="0" smtClean="0"/>
              <a:t>Often problems around </a:t>
            </a:r>
            <a:r>
              <a:rPr lang="en-GB" u="sng" dirty="0" smtClean="0"/>
              <a:t>clarity</a:t>
            </a:r>
            <a:r>
              <a:rPr lang="en-GB" dirty="0" smtClean="0"/>
              <a:t> of work, not actual volume workload</a:t>
            </a:r>
          </a:p>
          <a:p>
            <a:r>
              <a:rPr lang="en-GB" dirty="0" smtClean="0"/>
              <a:t>Develop opportunity for current staff?  Sophistry!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29778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Where Strategic Change Hits the Reality Buffers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“Implementation fatigue”</a:t>
            </a:r>
          </a:p>
          <a:p>
            <a:pPr lvl="1"/>
            <a:r>
              <a:rPr lang="en-GB" dirty="0" smtClean="0"/>
              <a:t>Loss of faith, cynicism</a:t>
            </a:r>
          </a:p>
          <a:p>
            <a:pPr lvl="1"/>
            <a:r>
              <a:rPr lang="en-GB" dirty="0" smtClean="0"/>
              <a:t>So reenergise the vision, but how?</a:t>
            </a:r>
          </a:p>
          <a:p>
            <a:r>
              <a:rPr lang="en-GB" dirty="0" smtClean="0"/>
              <a:t>People - lack of change agents in key positions</a:t>
            </a:r>
          </a:p>
          <a:p>
            <a:r>
              <a:rPr lang="en-GB" dirty="0" smtClean="0"/>
              <a:t>Getting the right balance of change success criteria</a:t>
            </a:r>
          </a:p>
          <a:p>
            <a:r>
              <a:rPr lang="en-GB" dirty="0" smtClean="0"/>
              <a:t>Time</a:t>
            </a:r>
          </a:p>
          <a:p>
            <a:pPr lvl="1"/>
            <a:r>
              <a:rPr lang="en-GB" dirty="0" smtClean="0"/>
              <a:t>What about “rip up and redesign” if errors?</a:t>
            </a:r>
          </a:p>
          <a:p>
            <a:pPr lvl="1"/>
            <a:r>
              <a:rPr lang="en-GB" dirty="0" smtClean="0"/>
              <a:t>Time to rework during changing situations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89239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Where Strategic Change Hits the Reality Buffers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Same old, same old</a:t>
            </a:r>
          </a:p>
          <a:p>
            <a:pPr lvl="1"/>
            <a:r>
              <a:rPr lang="en-GB" dirty="0" smtClean="0"/>
              <a:t>Issues with Trade Unions</a:t>
            </a:r>
          </a:p>
          <a:p>
            <a:pPr lvl="2"/>
            <a:r>
              <a:rPr lang="en-GB" dirty="0" smtClean="0"/>
              <a:t>Their own cultural issues, own mythologies?</a:t>
            </a:r>
          </a:p>
          <a:p>
            <a:pPr lvl="2"/>
            <a:r>
              <a:rPr lang="en-GB" dirty="0" smtClean="0"/>
              <a:t>Perspectives: negotiation, consultation or bulldozing?</a:t>
            </a:r>
          </a:p>
          <a:p>
            <a:pPr lvl="1"/>
            <a:r>
              <a:rPr lang="en-GB" dirty="0" smtClean="0"/>
              <a:t>Do my staff see my change as the exercise of sovereignty (my right) or interference (an attempt to extend my powerbase)?</a:t>
            </a:r>
          </a:p>
          <a:p>
            <a:r>
              <a:rPr lang="en-GB" dirty="0" smtClean="0"/>
              <a:t>We choose to accept any change or reject it – have we left space to say “NO” and survive?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74259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Ideas for Maintaining Continuity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Future focus, but don’t neglect the present</a:t>
            </a:r>
          </a:p>
          <a:p>
            <a:r>
              <a:rPr lang="en-GB" dirty="0" smtClean="0"/>
              <a:t>Same old issues</a:t>
            </a:r>
          </a:p>
          <a:p>
            <a:pPr lvl="1"/>
            <a:r>
              <a:rPr lang="en-GB" dirty="0" smtClean="0"/>
              <a:t>Governance, management</a:t>
            </a:r>
          </a:p>
          <a:p>
            <a:pPr lvl="1"/>
            <a:r>
              <a:rPr lang="en-GB" dirty="0" smtClean="0"/>
              <a:t>Authority and responsibility</a:t>
            </a:r>
          </a:p>
          <a:p>
            <a:r>
              <a:rPr lang="en-GB" dirty="0" smtClean="0"/>
              <a:t>So?</a:t>
            </a:r>
          </a:p>
          <a:p>
            <a:pPr lvl="1"/>
            <a:r>
              <a:rPr lang="en-GB" dirty="0" smtClean="0"/>
              <a:t>Get the right people, strong project management</a:t>
            </a:r>
          </a:p>
          <a:p>
            <a:pPr lvl="1"/>
            <a:r>
              <a:rPr lang="en-GB" dirty="0" smtClean="0"/>
              <a:t>Create parallel structures where necessary</a:t>
            </a:r>
          </a:p>
          <a:p>
            <a:pPr lvl="1"/>
            <a:r>
              <a:rPr lang="en-GB" dirty="0" smtClean="0"/>
              <a:t>Manage the problems of workload and personnel</a:t>
            </a:r>
          </a:p>
          <a:p>
            <a:pPr lvl="1"/>
            <a:r>
              <a:rPr lang="en-GB" dirty="0" smtClean="0"/>
              <a:t>If people have to go or change, manage the politics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0957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1799</Words>
  <Application>Microsoft Office PowerPoint</Application>
  <PresentationFormat>On-screen Show (4:3)</PresentationFormat>
  <Paragraphs>300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Arial</vt:lpstr>
      <vt:lpstr>Calibri</vt:lpstr>
      <vt:lpstr>Office Theme</vt:lpstr>
      <vt:lpstr>Culture and Change</vt:lpstr>
      <vt:lpstr>Four Layers of Organisational Culture</vt:lpstr>
      <vt:lpstr>Culture – What the Organisation Says</vt:lpstr>
      <vt:lpstr>Culture – What the Organisation Does</vt:lpstr>
      <vt:lpstr>Cultural Web</vt:lpstr>
      <vt:lpstr>Cultural Web</vt:lpstr>
      <vt:lpstr>Cultural Web – “Tangibles”</vt:lpstr>
      <vt:lpstr>Cultural Web – “Tangibles”</vt:lpstr>
      <vt:lpstr>Cultural Web – “Tangibles”</vt:lpstr>
      <vt:lpstr>Cultural Web - Intangibles</vt:lpstr>
      <vt:lpstr>Cultural Web</vt:lpstr>
      <vt:lpstr>Cultural Web </vt:lpstr>
      <vt:lpstr>Creating Change</vt:lpstr>
      <vt:lpstr>Don’t Forget the People: (e.g.) McGregor’s Theory X and Y</vt:lpstr>
      <vt:lpstr>McGregor’s Theory X and Y</vt:lpstr>
      <vt:lpstr>Building Your Team – Type Y</vt:lpstr>
      <vt:lpstr>Building Your Team – Type X</vt:lpstr>
      <vt:lpstr>… And the Broader Constituency?</vt:lpstr>
      <vt:lpstr>Cultural Web - Transformation</vt:lpstr>
      <vt:lpstr>Social Care</vt:lpstr>
      <vt:lpstr>Social Care</vt:lpstr>
      <vt:lpstr>Social Care</vt:lpstr>
      <vt:lpstr>Social Care</vt:lpstr>
      <vt:lpstr>Social Care</vt:lpstr>
      <vt:lpstr>Analysis for Action</vt:lpstr>
      <vt:lpstr>Culture – Can We Use It to Drive Change?</vt:lpstr>
      <vt:lpstr>Tools – Now What Do We Do?</vt:lpstr>
      <vt:lpstr>Tools – Now What Do We Do?</vt:lpstr>
      <vt:lpstr>Options for Change</vt:lpstr>
      <vt:lpstr>Which One to Choose?</vt:lpstr>
      <vt:lpstr>The Vision Thing</vt:lpstr>
      <vt:lpstr>Vision Necessities</vt:lpstr>
      <vt:lpstr>So We Want …</vt:lpstr>
      <vt:lpstr>We Manage Expectations</vt:lpstr>
      <vt:lpstr>No-one Buys It All!</vt:lpstr>
      <vt:lpstr>Where Strategic Change Hits the Reality Buffers</vt:lpstr>
      <vt:lpstr>Where Strategic Change Hits the Reality Buffers</vt:lpstr>
      <vt:lpstr>Where Strategic Change Hits the Reality Buffers</vt:lpstr>
      <vt:lpstr>Ideas for Maintaining Continuity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Culture and Change</dc:title>
  <dc:creator>Rees, John</dc:creator>
  <cp:lastModifiedBy>John Rees</cp:lastModifiedBy>
  <cp:revision>27</cp:revision>
  <cp:lastPrinted>2014-12-02T08:18:58Z</cp:lastPrinted>
  <dcterms:created xsi:type="dcterms:W3CDTF">2014-11-20T16:07:37Z</dcterms:created>
  <dcterms:modified xsi:type="dcterms:W3CDTF">2021-02-08T18:47:07Z</dcterms:modified>
</cp:coreProperties>
</file>