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4"/>
  </p:sldMasterIdLst>
  <p:notesMasterIdLst>
    <p:notesMasterId r:id="rId29"/>
  </p:notesMasterIdLst>
  <p:handoutMasterIdLst>
    <p:handoutMasterId r:id="rId30"/>
  </p:handoutMasterIdLst>
  <p:sldIdLst>
    <p:sldId id="256" r:id="rId5"/>
    <p:sldId id="257" r:id="rId6"/>
    <p:sldId id="258" r:id="rId7"/>
    <p:sldId id="282" r:id="rId8"/>
    <p:sldId id="261" r:id="rId9"/>
    <p:sldId id="287" r:id="rId10"/>
    <p:sldId id="288" r:id="rId11"/>
    <p:sldId id="269" r:id="rId12"/>
    <p:sldId id="299" r:id="rId13"/>
    <p:sldId id="273" r:id="rId14"/>
    <p:sldId id="263" r:id="rId15"/>
    <p:sldId id="289" r:id="rId16"/>
    <p:sldId id="262" r:id="rId17"/>
    <p:sldId id="307" r:id="rId18"/>
    <p:sldId id="275" r:id="rId19"/>
    <p:sldId id="276" r:id="rId20"/>
    <p:sldId id="277" r:id="rId21"/>
    <p:sldId id="283" r:id="rId22"/>
    <p:sldId id="284" r:id="rId23"/>
    <p:sldId id="304" r:id="rId24"/>
    <p:sldId id="305" r:id="rId25"/>
    <p:sldId id="306" r:id="rId26"/>
    <p:sldId id="266" r:id="rId27"/>
    <p:sldId id="278" r:id="rId28"/>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38B918-CE5B-45E3-8ED7-DE36D11789F1}" v="1" dt="2025-01-06T19:16:40.1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56" autoAdjust="0"/>
    <p:restoredTop sz="96429" autoAdjust="0"/>
  </p:normalViewPr>
  <p:slideViewPr>
    <p:cSldViewPr>
      <p:cViewPr varScale="1">
        <p:scale>
          <a:sx n="97" d="100"/>
          <a:sy n="97" d="100"/>
        </p:scale>
        <p:origin x="84" y="49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47" d="100"/>
          <a:sy n="47" d="100"/>
        </p:scale>
        <p:origin x="-2790" y="-108"/>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FE38B918-CE5B-45E3-8ED7-DE36D11789F1}"/>
    <pc:docChg chg="undo custSel addSld delSld modSld">
      <pc:chgData name="Helen A Griffiths" userId="970ac652-efaf-451a-9e9c-3191bf6940a9" providerId="ADAL" clId="{FE38B918-CE5B-45E3-8ED7-DE36D11789F1}" dt="2025-01-16T19:11:59.305" v="75" actId="1076"/>
      <pc:docMkLst>
        <pc:docMk/>
      </pc:docMkLst>
      <pc:sldChg chg="addSp delSp modSp del mod">
        <pc:chgData name="Helen A Griffiths" userId="970ac652-efaf-451a-9e9c-3191bf6940a9" providerId="ADAL" clId="{FE38B918-CE5B-45E3-8ED7-DE36D11789F1}" dt="2025-01-16T18:54:02.260" v="9" actId="47"/>
        <pc:sldMkLst>
          <pc:docMk/>
          <pc:sldMk cId="699813376" sldId="300"/>
        </pc:sldMkLst>
        <pc:spChg chg="add del mod">
          <ac:chgData name="Helen A Griffiths" userId="970ac652-efaf-451a-9e9c-3191bf6940a9" providerId="ADAL" clId="{FE38B918-CE5B-45E3-8ED7-DE36D11789F1}" dt="2025-01-06T19:16:40.123" v="4"/>
          <ac:spMkLst>
            <pc:docMk/>
            <pc:sldMk cId="699813376" sldId="300"/>
            <ac:spMk id="3" creationId="{AED683D3-37F8-6A3A-1002-9D62313F82BA}"/>
          </ac:spMkLst>
        </pc:spChg>
        <pc:spChg chg="add mod">
          <ac:chgData name="Helen A Griffiths" userId="970ac652-efaf-451a-9e9c-3191bf6940a9" providerId="ADAL" clId="{FE38B918-CE5B-45E3-8ED7-DE36D11789F1}" dt="2025-01-06T19:16:44.557" v="5" actId="21"/>
          <ac:spMkLst>
            <pc:docMk/>
            <pc:sldMk cId="699813376" sldId="300"/>
            <ac:spMk id="7" creationId="{B7D224D9-1326-367B-D4DF-1839DCD60DEF}"/>
          </ac:spMkLst>
        </pc:spChg>
        <pc:graphicFrameChg chg="add del mod">
          <ac:chgData name="Helen A Griffiths" userId="970ac652-efaf-451a-9e9c-3191bf6940a9" providerId="ADAL" clId="{FE38B918-CE5B-45E3-8ED7-DE36D11789F1}" dt="2025-01-06T19:16:44.557" v="5" actId="21"/>
          <ac:graphicFrameMkLst>
            <pc:docMk/>
            <pc:sldMk cId="699813376" sldId="300"/>
            <ac:graphicFrameMk id="4" creationId="{0575B18B-72AB-444B-AD7D-890C206B2E4D}"/>
          </ac:graphicFrameMkLst>
        </pc:graphicFrameChg>
        <pc:graphicFrameChg chg="del modGraphic">
          <ac:chgData name="Helen A Griffiths" userId="970ac652-efaf-451a-9e9c-3191bf6940a9" providerId="ADAL" clId="{FE38B918-CE5B-45E3-8ED7-DE36D11789F1}" dt="2025-01-06T19:16:38.150" v="3" actId="21"/>
          <ac:graphicFrameMkLst>
            <pc:docMk/>
            <pc:sldMk cId="699813376" sldId="300"/>
            <ac:graphicFrameMk id="5" creationId="{0575B18B-72AB-444B-AD7D-890C206B2E4D}"/>
          </ac:graphicFrameMkLst>
        </pc:graphicFrameChg>
      </pc:sldChg>
      <pc:sldChg chg="add del">
        <pc:chgData name="Helen A Griffiths" userId="970ac652-efaf-451a-9e9c-3191bf6940a9" providerId="ADAL" clId="{FE38B918-CE5B-45E3-8ED7-DE36D11789F1}" dt="2025-01-06T19:16:56.271" v="8" actId="47"/>
        <pc:sldMkLst>
          <pc:docMk/>
          <pc:sldMk cId="225252853" sldId="302"/>
        </pc:sldMkLst>
      </pc:sldChg>
      <pc:sldChg chg="modSp mod">
        <pc:chgData name="Helen A Griffiths" userId="970ac652-efaf-451a-9e9c-3191bf6940a9" providerId="ADAL" clId="{FE38B918-CE5B-45E3-8ED7-DE36D11789F1}" dt="2025-01-16T18:54:45.275" v="26" actId="20577"/>
        <pc:sldMkLst>
          <pc:docMk/>
          <pc:sldMk cId="345315884" sldId="304"/>
        </pc:sldMkLst>
        <pc:spChg chg="mod">
          <ac:chgData name="Helen A Griffiths" userId="970ac652-efaf-451a-9e9c-3191bf6940a9" providerId="ADAL" clId="{FE38B918-CE5B-45E3-8ED7-DE36D11789F1}" dt="2025-01-16T18:54:45.275" v="26" actId="20577"/>
          <ac:spMkLst>
            <pc:docMk/>
            <pc:sldMk cId="345315884" sldId="304"/>
            <ac:spMk id="5" creationId="{098BDC3C-5C3E-68FE-0593-01BB273B7345}"/>
          </ac:spMkLst>
        </pc:spChg>
      </pc:sldChg>
      <pc:sldChg chg="addSp delSp modSp new mod">
        <pc:chgData name="Helen A Griffiths" userId="970ac652-efaf-451a-9e9c-3191bf6940a9" providerId="ADAL" clId="{FE38B918-CE5B-45E3-8ED7-DE36D11789F1}" dt="2025-01-16T19:11:59.305" v="75" actId="1076"/>
        <pc:sldMkLst>
          <pc:docMk/>
          <pc:sldMk cId="2783830810" sldId="307"/>
        </pc:sldMkLst>
        <pc:spChg chg="mod">
          <ac:chgData name="Helen A Griffiths" userId="970ac652-efaf-451a-9e9c-3191bf6940a9" providerId="ADAL" clId="{FE38B918-CE5B-45E3-8ED7-DE36D11789F1}" dt="2025-01-16T19:11:59.305" v="75" actId="1076"/>
          <ac:spMkLst>
            <pc:docMk/>
            <pc:sldMk cId="2783830810" sldId="307"/>
            <ac:spMk id="2" creationId="{0D17F24D-F72A-C224-E1CF-E9AC87166F03}"/>
          </ac:spMkLst>
        </pc:spChg>
        <pc:spChg chg="mod">
          <ac:chgData name="Helen A Griffiths" userId="970ac652-efaf-451a-9e9c-3191bf6940a9" providerId="ADAL" clId="{FE38B918-CE5B-45E3-8ED7-DE36D11789F1}" dt="2025-01-16T19:11:44.019" v="72" actId="5793"/>
          <ac:spMkLst>
            <pc:docMk/>
            <pc:sldMk cId="2783830810" sldId="307"/>
            <ac:spMk id="3" creationId="{CB462A56-3269-BF49-1AAE-6951F51FD80D}"/>
          </ac:spMkLst>
        </pc:spChg>
        <pc:spChg chg="del">
          <ac:chgData name="Helen A Griffiths" userId="970ac652-efaf-451a-9e9c-3191bf6940a9" providerId="ADAL" clId="{FE38B918-CE5B-45E3-8ED7-DE36D11789F1}" dt="2025-01-16T19:10:06.394" v="62" actId="478"/>
          <ac:spMkLst>
            <pc:docMk/>
            <pc:sldMk cId="2783830810" sldId="307"/>
            <ac:spMk id="4" creationId="{A5E79DC3-4758-CCE1-BB6F-A515BF7EE444}"/>
          </ac:spMkLst>
        </pc:spChg>
        <pc:spChg chg="add">
          <ac:chgData name="Helen A Griffiths" userId="970ac652-efaf-451a-9e9c-3191bf6940a9" providerId="ADAL" clId="{FE38B918-CE5B-45E3-8ED7-DE36D11789F1}" dt="2025-01-16T19:07:31.476" v="29" actId="22"/>
          <ac:spMkLst>
            <pc:docMk/>
            <pc:sldMk cId="2783830810" sldId="307"/>
            <ac:spMk id="6" creationId="{0C00855C-F521-352C-9EF6-571E8F51959D}"/>
          </ac:spMkLst>
        </pc:spChg>
        <pc:picChg chg="add del mod modCrop">
          <ac:chgData name="Helen A Griffiths" userId="970ac652-efaf-451a-9e9c-3191bf6940a9" providerId="ADAL" clId="{FE38B918-CE5B-45E3-8ED7-DE36D11789F1}" dt="2025-01-16T19:11:09.015" v="65" actId="478"/>
          <ac:picMkLst>
            <pc:docMk/>
            <pc:sldMk cId="2783830810" sldId="307"/>
            <ac:picMk id="8" creationId="{BCCBBDEC-586E-BF09-FCA3-2E8D5A78D97F}"/>
          </ac:picMkLst>
        </pc:picChg>
        <pc:picChg chg="add mod modCrop">
          <ac:chgData name="Helen A Griffiths" userId="970ac652-efaf-451a-9e9c-3191bf6940a9" providerId="ADAL" clId="{FE38B918-CE5B-45E3-8ED7-DE36D11789F1}" dt="2025-01-16T19:11:52.530" v="74" actId="14100"/>
          <ac:picMkLst>
            <pc:docMk/>
            <pc:sldMk cId="2783830810" sldId="307"/>
            <ac:picMk id="10" creationId="{95D44C34-C361-8673-65D5-C3E8679D2D4B}"/>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F80497B-12BA-4D18-878F-4320DC1CA154}" type="datetimeFigureOut">
              <a:rPr lang="en-GB" smtClean="0"/>
              <a:pPr/>
              <a:t>16/01/2025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4DF6EBE-785B-4ABA-8544-E658188AFE8D}" type="slidenum">
              <a:rPr lang="en-GB" smtClean="0"/>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A25A8B6-03A1-49B9-BC00-EBA7482AFE65}" type="datetimeFigureOut">
              <a:rPr lang="en-GB" smtClean="0"/>
              <a:pPr/>
              <a:t>16/01/2025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638D069-BDB5-4900-8E33-E0531148CAA3}"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 are going to critically</a:t>
            </a:r>
            <a:r>
              <a:rPr lang="en-GB" baseline="0" dirty="0"/>
              <a:t> analyse and discuss the j</a:t>
            </a:r>
            <a:r>
              <a:rPr lang="en-GB" dirty="0"/>
              <a:t>ourney of children from birth</a:t>
            </a:r>
            <a:r>
              <a:rPr lang="en-GB" baseline="0" dirty="0"/>
              <a:t>  to adulthood. </a:t>
            </a:r>
          </a:p>
          <a:p>
            <a:endParaRPr lang="en-GB" baseline="0" dirty="0"/>
          </a:p>
          <a:p>
            <a:r>
              <a:rPr lang="en-GB" sz="1200" kern="1200" dirty="0">
                <a:solidFill>
                  <a:schemeClr val="tx1"/>
                </a:solidFill>
                <a:latin typeface="+mn-lt"/>
                <a:ea typeface="+mn-ea"/>
                <a:cs typeface="+mn-cs"/>
              </a:rPr>
              <a:t>Understand the stages of children’s development. An awareness of children’s differences and unique abilities is essential. Students will need to appreciate that all children develop at their own pace and within stages of development unique to them. Refer to cultural</a:t>
            </a:r>
            <a:r>
              <a:rPr lang="en-GB" sz="1200" kern="1200" baseline="0" dirty="0">
                <a:solidFill>
                  <a:schemeClr val="tx1"/>
                </a:solidFill>
                <a:latin typeface="+mn-lt"/>
                <a:ea typeface="+mn-ea"/>
                <a:cs typeface="+mn-cs"/>
              </a:rPr>
              <a:t> differences. </a:t>
            </a:r>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Prenatal- </a:t>
            </a:r>
            <a:r>
              <a:rPr lang="en-GB" sz="1200" kern="1200" baseline="0" dirty="0" err="1">
                <a:solidFill>
                  <a:schemeClr val="tx1"/>
                </a:solidFill>
                <a:latin typeface="+mn-lt"/>
                <a:ea typeface="+mn-ea"/>
                <a:cs typeface="+mn-cs"/>
              </a:rPr>
              <a:t>consatatnly</a:t>
            </a:r>
            <a:r>
              <a:rPr lang="en-GB" sz="1200" kern="1200" baseline="0" dirty="0">
                <a:solidFill>
                  <a:schemeClr val="tx1"/>
                </a:solidFill>
                <a:latin typeface="+mn-lt"/>
                <a:ea typeface="+mn-ea"/>
                <a:cs typeface="+mn-cs"/>
              </a:rPr>
              <a:t> changing to the environment </a:t>
            </a:r>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Birth to 2 years- the emergence of motor and conceptual capacities and language development and relationships with others</a:t>
            </a:r>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2-6 years refinement of these skills. Morality is evident and ties with peers.</a:t>
            </a:r>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8 years- learning about the wider world, development of logical thought- literacy morality and friendships </a:t>
            </a:r>
            <a:endParaRPr lang="en-GB" dirty="0"/>
          </a:p>
        </p:txBody>
      </p:sp>
      <p:sp>
        <p:nvSpPr>
          <p:cNvPr id="4" name="Slide Number Placeholder 3"/>
          <p:cNvSpPr>
            <a:spLocks noGrp="1"/>
          </p:cNvSpPr>
          <p:nvPr>
            <p:ph type="sldNum" sz="quarter" idx="10"/>
          </p:nvPr>
        </p:nvSpPr>
        <p:spPr/>
        <p:txBody>
          <a:bodyPr/>
          <a:lstStyle/>
          <a:p>
            <a:fld id="{6638D069-BDB5-4900-8E33-E0531148CAA3}"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38D069-BDB5-4900-8E33-E0531148CAA3}" type="slidenum">
              <a:rPr lang="en-GB" smtClean="0"/>
              <a:pPr/>
              <a:t>4</a:t>
            </a:fld>
            <a:endParaRPr lang="en-GB"/>
          </a:p>
        </p:txBody>
      </p:sp>
    </p:spTree>
    <p:extLst>
      <p:ext uri="{BB962C8B-B14F-4D97-AF65-F5344CB8AC3E}">
        <p14:creationId xmlns:p14="http://schemas.microsoft.com/office/powerpoint/2010/main" val="1898985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Understand the importance of the adult in creating a positive environment and providing opportunities to enhance children’s development. The role of the adult is a key factor in the developmental process of the child. Effective support and encouragement is vital to children’s learning and development.</a:t>
            </a:r>
          </a:p>
          <a:p>
            <a:endParaRPr lang="en-GB" dirty="0"/>
          </a:p>
          <a:p>
            <a:r>
              <a:rPr lang="en-GB" dirty="0"/>
              <a:t>Socio economic</a:t>
            </a:r>
            <a:r>
              <a:rPr lang="en-GB" baseline="0" dirty="0"/>
              <a:t> </a:t>
            </a:r>
          </a:p>
          <a:p>
            <a:r>
              <a:rPr lang="en-GB" baseline="0" dirty="0"/>
              <a:t>Disabilities – physical and mental </a:t>
            </a:r>
          </a:p>
          <a:p>
            <a:r>
              <a:rPr lang="en-GB" baseline="0" dirty="0"/>
              <a:t>Cultural </a:t>
            </a:r>
          </a:p>
          <a:p>
            <a:r>
              <a:rPr lang="en-GB" baseline="0" dirty="0"/>
              <a:t>Family values - siblings</a:t>
            </a:r>
          </a:p>
          <a:p>
            <a:r>
              <a:rPr lang="en-GB" baseline="0" dirty="0"/>
              <a:t>Moral values </a:t>
            </a:r>
          </a:p>
          <a:p>
            <a:r>
              <a:rPr lang="en-GB" baseline="0" dirty="0"/>
              <a:t>Role of adult</a:t>
            </a:r>
          </a:p>
        </p:txBody>
      </p:sp>
      <p:sp>
        <p:nvSpPr>
          <p:cNvPr id="4" name="Slide Number Placeholder 3"/>
          <p:cNvSpPr>
            <a:spLocks noGrp="1"/>
          </p:cNvSpPr>
          <p:nvPr>
            <p:ph type="sldNum" sz="quarter" idx="10"/>
          </p:nvPr>
        </p:nvSpPr>
        <p:spPr/>
        <p:txBody>
          <a:bodyPr/>
          <a:lstStyle/>
          <a:p>
            <a:fld id="{6638D069-BDB5-4900-8E33-E0531148CAA3}"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a:t>Human development- understanding why babies who seem to start life so similarly, grow up to adults who differ widely in intelligence, personality, and other characteristics.</a:t>
            </a:r>
          </a:p>
          <a:p>
            <a:r>
              <a:rPr lang="en-GB" baseline="0" dirty="0"/>
              <a:t>Study of change</a:t>
            </a:r>
          </a:p>
          <a:p>
            <a:r>
              <a:rPr lang="en-GB" baseline="0" dirty="0"/>
              <a:t>Scientific - naturalistic</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6638D069-BDB5-4900-8E33-E0531148CAA3}" type="slidenum">
              <a:rPr lang="en-GB" smtClean="0"/>
              <a:pPr/>
              <a:t>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02C04DC-CAB1-4664-B06D-B180E9E96F84}" type="slidenum">
              <a:rPr lang="en-GB"/>
              <a:pPr/>
              <a:t>10</a:t>
            </a:fld>
            <a:endParaRPr lang="en-GB"/>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For example foundation phase – equal opportunities for every child in the classroom  acknowledging different ways of learning.</a:t>
            </a:r>
          </a:p>
          <a:p>
            <a:r>
              <a:rPr lang="en-GB" dirty="0"/>
              <a:t>knowledge and understanding of the world</a:t>
            </a:r>
          </a:p>
        </p:txBody>
      </p:sp>
      <p:sp>
        <p:nvSpPr>
          <p:cNvPr id="4" name="Slide Number Placeholder 3"/>
          <p:cNvSpPr>
            <a:spLocks noGrp="1"/>
          </p:cNvSpPr>
          <p:nvPr>
            <p:ph type="sldNum" sz="quarter" idx="10"/>
          </p:nvPr>
        </p:nvSpPr>
        <p:spPr/>
        <p:txBody>
          <a:bodyPr/>
          <a:lstStyle/>
          <a:p>
            <a:fld id="{6638D069-BDB5-4900-8E33-E0531148CAA3}" type="slidenum">
              <a:rPr lang="en-GB" smtClean="0"/>
              <a:pPr/>
              <a:t>11</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638D069-BDB5-4900-8E33-E0531148CAA3}" type="slidenum">
              <a:rPr lang="en-GB" smtClean="0"/>
              <a:pPr/>
              <a:t>13</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638D069-BDB5-4900-8E33-E0531148CAA3}" type="slidenum">
              <a:rPr lang="en-GB" smtClean="0"/>
              <a:pPr/>
              <a:t>24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0F2E01C-0289-487F-924F-FC431B19F01F}" type="datetimeFigureOut">
              <a:rPr lang="en-GB" smtClean="0"/>
              <a:pPr/>
              <a:t>16/01/2025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486282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F2E01C-0289-487F-924F-FC431B19F01F}" type="datetimeFigureOut">
              <a:rPr lang="en-GB" smtClean="0"/>
              <a:pPr/>
              <a:t>16/01/2025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1788111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F2E01C-0289-487F-924F-FC431B19F01F}" type="datetimeFigureOut">
              <a:rPr lang="en-GB" smtClean="0"/>
              <a:pPr/>
              <a:t>16/01/2025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022591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0F2E01C-0289-487F-924F-FC431B19F01F}" type="datetimeFigureOut">
              <a:rPr lang="en-GB" smtClean="0"/>
              <a:pPr/>
              <a:t>16/01/2025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299604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0F2E01C-0289-487F-924F-FC431B19F01F}" type="datetimeFigureOut">
              <a:rPr lang="en-GB" smtClean="0"/>
              <a:pPr/>
              <a:t>16/01/2025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3621595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0F2E01C-0289-487F-924F-FC431B19F01F}" type="datetimeFigureOut">
              <a:rPr lang="en-GB" smtClean="0"/>
              <a:pPr/>
              <a:t>16/01/2025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428944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F2E01C-0289-487F-924F-FC431B19F01F}" type="datetimeFigureOut">
              <a:rPr lang="en-GB" smtClean="0"/>
              <a:pPr/>
              <a:t>16/01/2025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625045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0F2E01C-0289-487F-924F-FC431B19F01F}" type="datetimeFigureOut">
              <a:rPr lang="en-GB" smtClean="0"/>
              <a:pPr/>
              <a:t>16/01/2025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1729337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0F2E01C-0289-487F-924F-FC431B19F01F}" type="datetimeFigureOut">
              <a:rPr lang="en-GB" smtClean="0"/>
              <a:pPr/>
              <a:t>16/01/2025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529346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F2E01C-0289-487F-924F-FC431B19F01F}" type="datetimeFigureOut">
              <a:rPr lang="en-GB" smtClean="0"/>
              <a:pPr/>
              <a:t>16/01/2025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3427444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F2E01C-0289-487F-924F-FC431B19F01F}" type="datetimeFigureOut">
              <a:rPr lang="en-GB" smtClean="0"/>
              <a:pPr/>
              <a:t>16/01/2025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379201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alpha val="46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F2E01C-0289-487F-924F-FC431B19F01F}" type="datetimeFigureOut">
              <a:rPr lang="en-GB" smtClean="0"/>
              <a:pPr/>
              <a:t>16/01/2025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EB4BB2-BE22-423D-A298-0C6C9A7074F0}" type="slidenum">
              <a:rPr lang="en-GB" smtClean="0"/>
              <a:pPr/>
              <a:t>‹#›</a:t>
            </a:fld>
            <a:endParaRPr lang="en-GB"/>
          </a:p>
        </p:txBody>
      </p:sp>
    </p:spTree>
    <p:extLst>
      <p:ext uri="{BB962C8B-B14F-4D97-AF65-F5344CB8AC3E}">
        <p14:creationId xmlns:p14="http://schemas.microsoft.com/office/powerpoint/2010/main" val="416079591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in.pinterest.com/pin/download-free-png-of-number-1layered-text-effect-png-font-by-dunno-design-lab-about-number-one-1-png-1-number-1-png--806848089496284978/" TargetMode="External"/><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clipart-library.com/clipart/consider-cliparts-3.htm"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onderfulengineering.com/ever-wondered-why-why-humans-mostly-dont-live-past-80-these-scientists-claim-to-have-uncovered-the-secret/" TargetMode="External"/><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openclipart.org/detail/212200/rodentia-icons_dialog-question-by-sixsixfive-21220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hyperlink" Target="https://svgsilh.com/4caf50/image/2052062.html" TargetMode="External"/><Relationship Id="rId4" Type="http://schemas.openxmlformats.org/officeDocument/2006/relationships/image" Target="../media/image11.svg"/></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hyperlink" Target="https://mavink.com/explore/Neon-Number-3-PNG" TargetMode="Externa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6.wmf"/><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imgbin.com/png/kQUjvPFB/project-based-learning-teaching-learning-theory-problem-based-learning-png" TargetMode="External"/><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clipground.com/kids-group-clipart.html" TargetMode="External"/><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huffingtonpost.com/jason-crombie/7-tips-for-aspiring-write_b_3157549.html" TargetMode="External"/><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mailto:24.2.25@23:59" TargetMode="External"/><Relationship Id="rId1" Type="http://schemas.openxmlformats.org/officeDocument/2006/relationships/slideLayout" Target="../slideLayouts/slideLayout4.xml"/><Relationship Id="rId4" Type="http://schemas.openxmlformats.org/officeDocument/2006/relationships/hyperlink" Target="https://www.huffingtonpost.com/jason-crombie/7-tips-for-aspiring-write_b_3157549.html"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2693"/>
            <a:ext cx="9143998"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84720" y="-2407841"/>
            <a:ext cx="4374557" cy="9144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55756" y="-2236808"/>
            <a:ext cx="4374128" cy="880235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2690"/>
            <a:ext cx="6406863"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4459073" y="-1032053"/>
            <a:ext cx="3742610"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986118" y="735106"/>
            <a:ext cx="7540322" cy="2928470"/>
          </a:xfrm>
        </p:spPr>
        <p:txBody>
          <a:bodyPr anchor="b">
            <a:normAutofit fontScale="90000"/>
          </a:bodyPr>
          <a:lstStyle/>
          <a:p>
            <a:pPr algn="l"/>
            <a:br>
              <a:rPr lang="en-GB" sz="1400" dirty="0">
                <a:solidFill>
                  <a:srgbClr val="FFFFFF"/>
                </a:solidFill>
              </a:rPr>
            </a:br>
            <a:br>
              <a:rPr lang="en-GB" sz="1400" dirty="0">
                <a:solidFill>
                  <a:srgbClr val="FFFFFF"/>
                </a:solidFill>
              </a:rPr>
            </a:br>
            <a:br>
              <a:rPr lang="en-GB" sz="1400" dirty="0">
                <a:solidFill>
                  <a:srgbClr val="FFFFFF"/>
                </a:solidFill>
              </a:rPr>
            </a:br>
            <a:br>
              <a:rPr lang="en-GB" sz="1400" dirty="0">
                <a:solidFill>
                  <a:srgbClr val="FFFFFF"/>
                </a:solidFill>
              </a:rPr>
            </a:br>
            <a:br>
              <a:rPr lang="en-GB" sz="1400" dirty="0">
                <a:solidFill>
                  <a:srgbClr val="FFFFFF"/>
                </a:solidFill>
              </a:rPr>
            </a:br>
            <a:br>
              <a:rPr lang="en-GB" sz="1400" dirty="0">
                <a:solidFill>
                  <a:srgbClr val="FFFFFF"/>
                </a:solidFill>
              </a:rPr>
            </a:br>
            <a:br>
              <a:rPr lang="en-GB" sz="1400" dirty="0">
                <a:solidFill>
                  <a:srgbClr val="FFFFFF"/>
                </a:solidFill>
              </a:rPr>
            </a:br>
            <a:r>
              <a:rPr lang="en-GB" sz="1400" dirty="0">
                <a:solidFill>
                  <a:srgbClr val="FFFFFF"/>
                </a:solidFill>
              </a:rPr>
              <a:t> </a:t>
            </a:r>
            <a:br>
              <a:rPr lang="en-GB" sz="1400" dirty="0">
                <a:solidFill>
                  <a:srgbClr val="FFFFFF"/>
                </a:solidFill>
              </a:rPr>
            </a:br>
            <a:r>
              <a:rPr lang="en-GB" sz="4000" dirty="0">
                <a:solidFill>
                  <a:srgbClr val="FFFFFF"/>
                </a:solidFill>
              </a:rPr>
              <a:t>ECES4009C </a:t>
            </a:r>
            <a:br>
              <a:rPr lang="en-GB" sz="4000" dirty="0">
                <a:solidFill>
                  <a:srgbClr val="FFFFFF"/>
                </a:solidFill>
              </a:rPr>
            </a:br>
            <a:r>
              <a:rPr lang="cy-GB" sz="4000" dirty="0">
                <a:solidFill>
                  <a:srgbClr val="FFFFFF"/>
                </a:solidFill>
              </a:rPr>
              <a:t>Datblygiad ar Draws y Rhychwant Oes</a:t>
            </a:r>
            <a:br>
              <a:rPr lang="cy-GB" sz="4000" dirty="0">
                <a:solidFill>
                  <a:srgbClr val="FFFFFF"/>
                </a:solidFill>
              </a:rPr>
            </a:br>
            <a:br>
              <a:rPr lang="en-GB" sz="4000" dirty="0">
                <a:solidFill>
                  <a:srgbClr val="FFFFFF"/>
                </a:solidFill>
              </a:rPr>
            </a:br>
            <a:r>
              <a:rPr lang="en-GB" sz="4000" dirty="0">
                <a:solidFill>
                  <a:srgbClr val="FFFFFF"/>
                </a:solidFill>
              </a:rPr>
              <a:t>Development Across the Lifespan</a:t>
            </a:r>
            <a:br>
              <a:rPr lang="en-GB" sz="4000" dirty="0">
                <a:solidFill>
                  <a:srgbClr val="FFFFFF"/>
                </a:solidFill>
              </a:rPr>
            </a:br>
            <a:endParaRPr lang="en-GB" sz="1400" dirty="0"/>
          </a:p>
        </p:txBody>
      </p:sp>
      <p:sp>
        <p:nvSpPr>
          <p:cNvPr id="5" name="TextBox 4">
            <a:extLst>
              <a:ext uri="{FF2B5EF4-FFF2-40B4-BE49-F238E27FC236}">
                <a16:creationId xmlns:a16="http://schemas.microsoft.com/office/drawing/2014/main" id="{AA45C68E-CDE8-C56A-C2D4-C44FE371CC65}"/>
              </a:ext>
            </a:extLst>
          </p:cNvPr>
          <p:cNvSpPr txBox="1"/>
          <p:nvPr/>
        </p:nvSpPr>
        <p:spPr>
          <a:xfrm>
            <a:off x="2699792" y="4653136"/>
            <a:ext cx="5544616" cy="830997"/>
          </a:xfrm>
          <a:prstGeom prst="rect">
            <a:avLst/>
          </a:prstGeom>
          <a:noFill/>
        </p:spPr>
        <p:txBody>
          <a:bodyPr wrap="square">
            <a:spAutoFit/>
          </a:bodyPr>
          <a:lstStyle/>
          <a:p>
            <a:r>
              <a:rPr lang="cy-GB" sz="2400" dirty="0"/>
              <a:t>Darlith</a:t>
            </a:r>
            <a:r>
              <a:rPr lang="en-GB" sz="2400" dirty="0"/>
              <a:t>/Lecture 1</a:t>
            </a:r>
          </a:p>
          <a:p>
            <a:r>
              <a:rPr lang="en-GB" sz="2400" dirty="0" err="1"/>
              <a:t>Cyflwyniad</a:t>
            </a:r>
            <a:r>
              <a:rPr lang="en-GB" sz="2400" dirty="0"/>
              <a:t> / Introduction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340768"/>
            <a:ext cx="7055380" cy="1400530"/>
          </a:xfrm>
        </p:spPr>
        <p:txBody>
          <a:bodyPr>
            <a:normAutofit/>
          </a:bodyPr>
          <a:lstStyle/>
          <a:p>
            <a:r>
              <a:rPr lang="cy-GB" sz="3600" b="1" dirty="0"/>
              <a:t>Trosolwg</a:t>
            </a:r>
            <a:r>
              <a:rPr lang="en-GB" sz="3600" b="1" dirty="0"/>
              <a:t>                   Overview
</a:t>
            </a:r>
          </a:p>
        </p:txBody>
      </p:sp>
      <p:sp>
        <p:nvSpPr>
          <p:cNvPr id="3" name="Content Placeholder 2"/>
          <p:cNvSpPr>
            <a:spLocks noGrp="1"/>
          </p:cNvSpPr>
          <p:nvPr>
            <p:ph sz="half" idx="1"/>
          </p:nvPr>
        </p:nvSpPr>
        <p:spPr>
          <a:xfrm>
            <a:off x="899592" y="2780928"/>
            <a:ext cx="3298113" cy="4195763"/>
          </a:xfrm>
        </p:spPr>
        <p:txBody>
          <a:bodyPr>
            <a:normAutofit/>
          </a:bodyPr>
          <a:lstStyle/>
          <a:p>
            <a:r>
              <a:rPr lang="cy-GB" sz="2400" dirty="0"/>
              <a:t>Trosolwg o'r modwl  
Asesiad</a:t>
            </a:r>
          </a:p>
          <a:p>
            <a:r>
              <a:rPr lang="cy-GB" sz="2400" dirty="0"/>
              <a:t>Rhestr ddarllen berthnasol</a:t>
            </a:r>
            <a:endParaRPr lang="en-GB" sz="3600" dirty="0"/>
          </a:p>
        </p:txBody>
      </p:sp>
      <p:sp>
        <p:nvSpPr>
          <p:cNvPr id="4" name="Content Placeholder 3">
            <a:extLst>
              <a:ext uri="{FF2B5EF4-FFF2-40B4-BE49-F238E27FC236}">
                <a16:creationId xmlns:a16="http://schemas.microsoft.com/office/drawing/2014/main" id="{A8446ED5-CE82-44D9-99C4-12575B04ADA6}"/>
              </a:ext>
            </a:extLst>
          </p:cNvPr>
          <p:cNvSpPr>
            <a:spLocks noGrp="1"/>
          </p:cNvSpPr>
          <p:nvPr>
            <p:ph sz="half" idx="2"/>
          </p:nvPr>
        </p:nvSpPr>
        <p:spPr>
          <a:xfrm>
            <a:off x="4860032" y="2780928"/>
            <a:ext cx="3298115" cy="4200245"/>
          </a:xfrm>
        </p:spPr>
        <p:txBody>
          <a:bodyPr/>
          <a:lstStyle/>
          <a:p>
            <a:r>
              <a:rPr lang="en-GB" sz="2400" dirty="0"/>
              <a:t>Overview of module  </a:t>
            </a:r>
          </a:p>
          <a:p>
            <a:r>
              <a:rPr lang="en-GB" sz="2400" dirty="0"/>
              <a:t>Assessment</a:t>
            </a:r>
          </a:p>
          <a:p>
            <a:r>
              <a:rPr lang="en-GB" sz="2400" dirty="0"/>
              <a:t>Relevant reading list</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cy-GB" sz="2400" b="1" dirty="0"/>
              <a:t>Nodau'r Modwl                                 </a:t>
            </a:r>
            <a:r>
              <a:rPr lang="en-GB" sz="2400" b="1" dirty="0"/>
              <a:t>Module Aims</a:t>
            </a:r>
          </a:p>
        </p:txBody>
      </p:sp>
      <p:sp>
        <p:nvSpPr>
          <p:cNvPr id="2" name="Content Placeholder 1"/>
          <p:cNvSpPr>
            <a:spLocks noGrp="1"/>
          </p:cNvSpPr>
          <p:nvPr>
            <p:ph sz="half" idx="1"/>
          </p:nvPr>
        </p:nvSpPr>
        <p:spPr/>
        <p:txBody>
          <a:bodyPr anchor="ctr">
            <a:normAutofit/>
          </a:bodyPr>
          <a:lstStyle/>
          <a:p>
            <a:r>
              <a:rPr lang="cy-GB" sz="2400" dirty="0">
                <a:solidFill>
                  <a:srgbClr val="000000"/>
                </a:solidFill>
                <a:ea typeface="Times New Roman" panose="02020603050405020304" pitchFamily="18" charset="0"/>
              </a:rPr>
              <a:t>Cyflwyno damcaniaethau allweddol a ddefnyddir i archwilio datblygiad seicolegol a ffisiolegol</a:t>
            </a:r>
            <a:endParaRPr lang="cy-GB" sz="2400" dirty="0">
              <a:solidFill>
                <a:schemeClr val="bg1"/>
              </a:solidFill>
            </a:endParaRPr>
          </a:p>
          <a:p>
            <a:pPr lvl="0"/>
            <a:endParaRPr lang="en-GB" sz="1500" dirty="0">
              <a:solidFill>
                <a:schemeClr val="bg1"/>
              </a:solidFill>
            </a:endParaRPr>
          </a:p>
          <a:p>
            <a:endParaRPr lang="en-GB" sz="2400" dirty="0">
              <a:solidFill>
                <a:schemeClr val="bg1"/>
              </a:solidFill>
            </a:endParaRPr>
          </a:p>
          <a:p>
            <a:r>
              <a:rPr lang="en-GB" sz="2400" dirty="0">
                <a:solidFill>
                  <a:schemeClr val="bg1"/>
                </a:solidFill>
              </a:rPr>
              <a:t>To introduce key theories used to explore psychological and physiological development </a:t>
            </a:r>
          </a:p>
          <a:p>
            <a:pPr lvl="0"/>
            <a:endParaRPr lang="en-GB" sz="1500" dirty="0">
              <a:solidFill>
                <a:schemeClr val="bg1"/>
              </a:solidFill>
            </a:endParaRPr>
          </a:p>
          <a:p>
            <a:pPr lvl="0"/>
            <a:endParaRPr lang="en-GB" sz="1500" dirty="0">
              <a:solidFill>
                <a:schemeClr val="bg1"/>
              </a:solidFill>
            </a:endParaRPr>
          </a:p>
          <a:p>
            <a:pPr lvl="0"/>
            <a:endParaRPr lang="en-GB" sz="1500" dirty="0">
              <a:solidFill>
                <a:schemeClr val="bg1"/>
              </a:solidFill>
            </a:endParaRPr>
          </a:p>
          <a:p>
            <a:pPr lvl="0"/>
            <a:endParaRPr lang="en-GB" sz="1500" dirty="0">
              <a:solidFill>
                <a:schemeClr val="bg1"/>
              </a:solidFill>
            </a:endParaRPr>
          </a:p>
          <a:p>
            <a:endParaRPr lang="en-GB" sz="1500" dirty="0">
              <a:solidFill>
                <a:schemeClr val="bg1"/>
              </a:solidFill>
            </a:endParaRPr>
          </a:p>
        </p:txBody>
      </p:sp>
      <p:sp>
        <p:nvSpPr>
          <p:cNvPr id="6" name="Content Placeholder 5">
            <a:extLst>
              <a:ext uri="{FF2B5EF4-FFF2-40B4-BE49-F238E27FC236}">
                <a16:creationId xmlns:a16="http://schemas.microsoft.com/office/drawing/2014/main" id="{672AF4D8-9AF7-4CF7-AB22-79FDD1E724DC}"/>
              </a:ext>
            </a:extLst>
          </p:cNvPr>
          <p:cNvSpPr>
            <a:spLocks noGrp="1"/>
          </p:cNvSpPr>
          <p:nvPr>
            <p:ph sz="half" idx="2"/>
          </p:nvPr>
        </p:nvSpPr>
        <p:spPr>
          <a:xfrm>
            <a:off x="4629150" y="1484784"/>
            <a:ext cx="3886200" cy="4692179"/>
          </a:xfrm>
        </p:spPr>
        <p:txBody>
          <a:bodyPr>
            <a:normAutofit/>
          </a:bodyPr>
          <a:lstStyle/>
          <a:p>
            <a:r>
              <a:rPr lang="en-GB" sz="2400" dirty="0">
                <a:solidFill>
                  <a:srgbClr val="000000"/>
                </a:solidFill>
                <a:effectLst/>
                <a:ea typeface="Times New Roman" panose="02020603050405020304" pitchFamily="18" charset="0"/>
              </a:rPr>
              <a:t>To introduce key theories used to explore psychological and physiological development </a:t>
            </a:r>
          </a:p>
          <a:p>
            <a:pPr marL="0" indent="0">
              <a:buNone/>
            </a:pPr>
            <a:endParaRPr lang="en-GB" dirty="0"/>
          </a:p>
        </p:txBody>
      </p:sp>
      <p:pic>
        <p:nvPicPr>
          <p:cNvPr id="2056" name="Picture 8" descr="Kieron Williamson. AP photo"/>
          <p:cNvPicPr>
            <a:picLocks noChangeAspect="1" noChangeArrowheads="1"/>
          </p:cNvPicPr>
          <p:nvPr/>
        </p:nvPicPr>
        <p:blipFill rotWithShape="1">
          <a:blip r:embed="rId3" cstate="print"/>
          <a:srcRect l="4735" r="51732" b="-4"/>
          <a:stretch/>
        </p:blipFill>
        <p:spPr bwMode="auto">
          <a:xfrm>
            <a:off x="1292836" y="3283330"/>
            <a:ext cx="1927098" cy="3209544"/>
          </a:xfrm>
          <a:prstGeom prst="rect">
            <a:avLst/>
          </a:prstGeom>
          <a:noFill/>
        </p:spPr>
      </p:pic>
      <p:pic>
        <p:nvPicPr>
          <p:cNvPr id="2052" name="Picture 4" descr="http://t0.gstatic.com/images?q=tbn:ANd9GcSYlBnq-OPW6Lz0Pl8jyIZFv2HEU_DL2z1ewF751vaZG2QlFCk&amp;t=1&amp;usg=__jmi7at1vMcA9N-sogRXA4OUFiWs="/>
          <p:cNvPicPr>
            <a:picLocks noChangeAspect="1" noChangeArrowheads="1"/>
          </p:cNvPicPr>
          <p:nvPr/>
        </p:nvPicPr>
        <p:blipFill rotWithShape="1">
          <a:blip r:embed="rId4" cstate="print"/>
          <a:srcRect l="3321" r="4" b="4"/>
          <a:stretch/>
        </p:blipFill>
        <p:spPr bwMode="auto">
          <a:xfrm>
            <a:off x="3208134" y="3273624"/>
            <a:ext cx="1927098" cy="3209544"/>
          </a:xfrm>
          <a:prstGeom prst="rect">
            <a:avLst/>
          </a:prstGeom>
          <a:noFill/>
        </p:spPr>
      </p:pic>
      <p:pic>
        <p:nvPicPr>
          <p:cNvPr id="2050" name="Picture 2" descr="http://ecostreet.com/blog/wp-content/uploads/2007/07/baby-gown.jpg"/>
          <p:cNvPicPr>
            <a:picLocks noChangeAspect="1" noChangeArrowheads="1"/>
          </p:cNvPicPr>
          <p:nvPr/>
        </p:nvPicPr>
        <p:blipFill rotWithShape="1">
          <a:blip r:embed="rId5" cstate="print"/>
          <a:srcRect l="9519" r="531" b="2"/>
          <a:stretch/>
        </p:blipFill>
        <p:spPr bwMode="auto">
          <a:xfrm>
            <a:off x="4846216" y="3283330"/>
            <a:ext cx="1927098" cy="3209544"/>
          </a:xfrm>
          <a:prstGeom prst="rect">
            <a:avLst/>
          </a:prstGeom>
          <a:noFill/>
        </p:spPr>
      </p:pic>
      <p:pic>
        <p:nvPicPr>
          <p:cNvPr id="2054" name="Picture 6" descr="http://t3.gstatic.com/images?q=tbn:ANd9GcQwOskwbg3nEOizzwnDdsTVo1VmLoah3yS8DhYxlRtRFTM5PbQ&amp;t=1&amp;usg=__jhXwErohy2RL-jy-1hBFzNp5KOU="/>
          <p:cNvPicPr>
            <a:picLocks noChangeAspect="1" noChangeArrowheads="1"/>
          </p:cNvPicPr>
          <p:nvPr/>
        </p:nvPicPr>
        <p:blipFill rotWithShape="1">
          <a:blip r:embed="rId6" cstate="print"/>
          <a:srcRect l="2196" r="8722" b="4"/>
          <a:stretch/>
        </p:blipFill>
        <p:spPr bwMode="auto">
          <a:xfrm>
            <a:off x="6773314" y="3283330"/>
            <a:ext cx="1927098" cy="3209544"/>
          </a:xfrm>
          <a:prstGeom prst="rect">
            <a:avLst/>
          </a:prstGeom>
          <a:noFill/>
        </p:spPr>
      </p:pic>
    </p:spTree>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1412488"/>
            <a:ext cx="2174391" cy="4363844"/>
          </a:xfrm>
        </p:spPr>
        <p:txBody>
          <a:bodyPr anchor="t">
            <a:normAutofit/>
          </a:bodyPr>
          <a:lstStyle/>
          <a:p>
            <a:r>
              <a:rPr lang="cy-GB" sz="3000" b="1" dirty="0"/>
              <a:t>Datblygiad seicolegol a ffisiolegol</a:t>
            </a:r>
            <a:br>
              <a:rPr lang="en-GB" sz="3000" b="1" dirty="0"/>
            </a:br>
            <a:br>
              <a:rPr lang="en-GB" sz="3000" b="1" dirty="0"/>
            </a:br>
            <a:r>
              <a:rPr lang="en-GB" sz="3000" b="1" dirty="0"/>
              <a:t>Psychological and physiological development</a:t>
            </a:r>
          </a:p>
        </p:txBody>
      </p:sp>
      <p:sp>
        <p:nvSpPr>
          <p:cNvPr id="2" name="Content Placeholder 1"/>
          <p:cNvSpPr>
            <a:spLocks noGrp="1"/>
          </p:cNvSpPr>
          <p:nvPr>
            <p:ph sz="half" idx="1"/>
          </p:nvPr>
        </p:nvSpPr>
        <p:spPr>
          <a:xfrm>
            <a:off x="3285641" y="1412489"/>
            <a:ext cx="2570462" cy="4363844"/>
          </a:xfrm>
        </p:spPr>
        <p:txBody>
          <a:bodyPr>
            <a:normAutofit lnSpcReduction="10000"/>
          </a:bodyPr>
          <a:lstStyle/>
          <a:p>
            <a:r>
              <a:rPr lang="cy-GB" sz="1800" dirty="0"/>
              <a:t>Corfforol - newidiadau o ran siâp, maint a nodweddion y corff
Gwybyddol - newidiadau mewn cof meddwl, datrys problemau a sgiliau deallusol eraill</a:t>
            </a:r>
          </a:p>
          <a:p>
            <a:r>
              <a:rPr lang="cy-GB" sz="1800" dirty="0"/>
              <a:t>Cymdeithasol ac emosiynol - newidiadau mewn newidynnau sy'n gysylltiedig â pherthynas unigolyn ag eraill.</a:t>
            </a:r>
          </a:p>
          <a:p>
            <a:pPr>
              <a:buNone/>
            </a:pPr>
            <a:r>
              <a:rPr lang="en-GB" sz="1800" dirty="0"/>
              <a:t>	(Boyd &amp; Bee, 2014)</a:t>
            </a:r>
          </a:p>
          <a:p>
            <a:endParaRPr lang="en-GB" sz="1700" dirty="0"/>
          </a:p>
        </p:txBody>
      </p:sp>
      <p:sp>
        <p:nvSpPr>
          <p:cNvPr id="4" name="Content Placeholder 3">
            <a:extLst>
              <a:ext uri="{FF2B5EF4-FFF2-40B4-BE49-F238E27FC236}">
                <a16:creationId xmlns:a16="http://schemas.microsoft.com/office/drawing/2014/main" id="{63072B8A-2446-4D49-9E48-B4822CF9542A}"/>
              </a:ext>
            </a:extLst>
          </p:cNvPr>
          <p:cNvSpPr>
            <a:spLocks noGrp="1"/>
          </p:cNvSpPr>
          <p:nvPr>
            <p:ph sz="half" idx="2"/>
          </p:nvPr>
        </p:nvSpPr>
        <p:spPr>
          <a:xfrm>
            <a:off x="6338703" y="1412489"/>
            <a:ext cx="2398275" cy="4363844"/>
          </a:xfrm>
        </p:spPr>
        <p:txBody>
          <a:bodyPr>
            <a:normAutofit lnSpcReduction="10000"/>
          </a:bodyPr>
          <a:lstStyle/>
          <a:p>
            <a:r>
              <a:rPr lang="en-GB" sz="1800" dirty="0"/>
              <a:t>Physical- changes in the size shape and characteristics of the body</a:t>
            </a:r>
          </a:p>
          <a:p>
            <a:r>
              <a:rPr lang="en-GB" sz="1800" dirty="0"/>
              <a:t>Cognitive- changes in thinking memory, problem solving and other intellectual skills</a:t>
            </a:r>
          </a:p>
          <a:p>
            <a:r>
              <a:rPr lang="en-GB" sz="1800" dirty="0"/>
              <a:t>Social and emotional- changes in variables that are associated with the relationship of an individual to others.</a:t>
            </a:r>
          </a:p>
          <a:p>
            <a:pPr>
              <a:buNone/>
            </a:pPr>
            <a:r>
              <a:rPr lang="en-GB" sz="1700" dirty="0"/>
              <a:t>	(Boyd &amp; Bee, 2014)</a:t>
            </a:r>
          </a:p>
          <a:p>
            <a:endParaRPr lang="en-GB" sz="17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30936" y="5009083"/>
            <a:ext cx="2167128" cy="1345997"/>
          </a:xfrm>
        </p:spPr>
        <p:txBody>
          <a:bodyPr vert="horz" lIns="91440" tIns="45720" rIns="91440" bIns="45720" rtlCol="0" anchor="ctr">
            <a:normAutofit/>
          </a:bodyPr>
          <a:lstStyle/>
          <a:p>
            <a:pPr defTabSz="914400"/>
            <a:r>
              <a:rPr lang="cy-GB" sz="2300" b="1" dirty="0">
                <a:solidFill>
                  <a:schemeClr val="bg1"/>
                </a:solidFill>
              </a:rPr>
              <a:t>Nodau'r modwl</a:t>
            </a:r>
            <a:br>
              <a:rPr lang="en-US" sz="2300" b="1" dirty="0">
                <a:solidFill>
                  <a:schemeClr val="bg1"/>
                </a:solidFill>
              </a:rPr>
            </a:br>
            <a:r>
              <a:rPr lang="en-US" sz="2300" b="1" dirty="0">
                <a:solidFill>
                  <a:schemeClr val="bg1"/>
                </a:solidFill>
              </a:rPr>
              <a:t>Aims of module</a:t>
            </a:r>
          </a:p>
        </p:txBody>
      </p:sp>
      <p:sp>
        <p:nvSpPr>
          <p:cNvPr id="2" name="Content Placeholder 1"/>
          <p:cNvSpPr>
            <a:spLocks noGrp="1"/>
          </p:cNvSpPr>
          <p:nvPr>
            <p:ph sz="half" idx="1"/>
          </p:nvPr>
        </p:nvSpPr>
        <p:spPr>
          <a:xfrm>
            <a:off x="3284982" y="5009083"/>
            <a:ext cx="5232654" cy="1345997"/>
          </a:xfrm>
        </p:spPr>
        <p:txBody>
          <a:bodyPr vert="horz" lIns="91440" tIns="45720" rIns="91440" bIns="45720" rtlCol="0" anchor="ctr">
            <a:normAutofit fontScale="92500" lnSpcReduction="10000"/>
          </a:bodyPr>
          <a:lstStyle/>
          <a:p>
            <a:pPr indent="-228600" defTabSz="914400"/>
            <a:endParaRPr lang="cy-GB" sz="1500" dirty="0">
              <a:solidFill>
                <a:schemeClr val="bg1"/>
              </a:solidFill>
            </a:endParaRPr>
          </a:p>
          <a:p>
            <a:pPr indent="-228600" defTabSz="914400"/>
            <a:r>
              <a:rPr lang="cy-GB" sz="1600" dirty="0">
                <a:solidFill>
                  <a:schemeClr val="bg1"/>
                </a:solidFill>
              </a:rPr>
              <a:t>Datblygu'r gallu i gymhwyso'r cysyniadau hyn i ystyried dylanwad datblygiad ar yr unigolyn</a:t>
            </a:r>
            <a:r>
              <a:rPr lang="en-US" sz="1600" dirty="0">
                <a:solidFill>
                  <a:schemeClr val="bg1"/>
                </a:solidFill>
              </a:rPr>
              <a:t>
Develop the ability to apply these concepts to consider the influence of development on the individual</a:t>
            </a:r>
          </a:p>
          <a:p>
            <a:pPr indent="-228600" defTabSz="914400"/>
            <a:endParaRPr lang="en-US" sz="1500" dirty="0">
              <a:solidFill>
                <a:schemeClr val="bg1"/>
              </a:solidFill>
            </a:endParaRPr>
          </a:p>
          <a:p>
            <a:pPr lvl="0" indent="-228600" defTabSz="914400"/>
            <a:endParaRPr lang="en-US" sz="1500" dirty="0">
              <a:solidFill>
                <a:schemeClr val="bg1"/>
              </a:solidFill>
            </a:endParaRPr>
          </a:p>
        </p:txBody>
      </p:sp>
      <p:pic>
        <p:nvPicPr>
          <p:cNvPr id="1026" name="Picture 2">
            <a:extLst>
              <a:ext uri="{FF2B5EF4-FFF2-40B4-BE49-F238E27FC236}">
                <a16:creationId xmlns:a16="http://schemas.microsoft.com/office/drawing/2014/main" id="{C6013870-B073-4F4D-B80B-7EE809AD52D4}"/>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t="514" r="-1" b="11159"/>
          <a:stretch/>
        </p:blipFill>
        <p:spPr bwMode="auto">
          <a:xfrm>
            <a:off x="240030" y="320040"/>
            <a:ext cx="8661654" cy="4303462"/>
          </a:xfrm>
          <a:prstGeom prst="rect">
            <a:avLst/>
          </a:prstGeom>
          <a:noFill/>
          <a:extLst>
            <a:ext uri="{909E8E84-426E-40DD-AFC4-6F175D3DCCD1}">
              <a14:hiddenFill xmlns:a14="http://schemas.microsoft.com/office/drawing/2010/main">
                <a:solidFill>
                  <a:srgbClr val="FFFFFF"/>
                </a:solidFill>
              </a14:hiddenFill>
            </a:ext>
          </a:extLst>
        </p:spPr>
      </p:pic>
      <p:sp>
        <p:nvSpPr>
          <p:cNvPr id="19458" name="AutoShape 2" descr="data:image/jpg;base64,/9j/4AAQSkZJRgABAQAAAQABAAD/2wCEAAkGBhQSERUUExIWFRMWGBcYFhYYFR0VGRccFxgWFxwVHBoXHyYeHB8lHRQXHy8gIygpLCwuFR4xNTAqNSYrLCoBCQoKDgwOGg8PGi8lHiQtLCwqKS0sLCwsKS0pLCksLCwqLCwsLCwsLCwpLCwsLCwsLCwpKSwsLCwsLCwsLCwsKf/AABEIAHIAoAMBIgACEQEDEQH/xAAbAAABBQEBAAAAAAAAAAAAAAAEAAMFBgcCAf/EAEEQAAIBAgQDBQUFBwIFBQAAAAECEQADBBIhMQVBUQYHE2FxIjKBkaEUQlKxwRYjYnKS0fCC8RUzU6LhRGODhLL/xAAaAQABBQEAAAAAAAAAAAAAAAAEAAECAwUG/8QAKxEAAQQBBAICAAUFAAAAAAAAAQACAxEEEiExQQUTIlEUYXHB8BUyQoGh/9oADAMBAAIRAxEAPwCB4zime5buG9aLMmU5UAAKOuvvt+MdIiou5iG2LW2kSBHoY970Hwqf4hhHewjC1aXw72pAZXIu2XGWSkEewDrzihMVhWMHIu+8T949AOlAEBlBo2XRwAuYQejSpOFtKL+Qk5DcUNlYj2S4kiD0mtYPd9gBmBt3YQkEtfcTEeY3mayvjgi+wyhTlSQBl+6DMVptzvSwLRmTEEyWgIIBaCT72utC+Q/EEM9N93XXCzWCNjnB3RVt7OcGsYeybVkQhbxILltSqzqxP4BpNQHe2Ufh5GTMS6m0QJK5JEjyILCKCHetgtALOIMTAyr8fv01x/t7hL1i0v2bEOgWCCoXKfdyn2tdIMjTWicB+Q5mmVhFdntDThgdYI36WNhdY/OiRaYiAJ+lEY3CatcUNlzHRveA8439aJ4fZkiQY38jRrn0LVYjt1KJGGYmMpmjbfB2iW0/zerLlUbDWmsXfke7qOdDnJvgIsYfZKB4CRZxdm5LKEaSUnMFAMtproNT5A1ptzjOseLdbSfeY+zBM6ttCk+hrP8As/k+22Q+fKHMm3b8Vi4VsqKg3k/DfoaunZm5h7lu54t44dEvMthS9rxMi6FHBJEKxganQgctTcaQNZ8lnZkJc/4cIjEcQtrbNx3ypBMsdTvCgHUkwdKgbnfOyYfwcNhwrSx8a42eAxJ0tqAJ8yT6VAd5HFbbYgYfDljZsgDMSGzsQJcZdIiFHoTzqqZv8irJZBIKHCphi9e55RnE+L3cQzPdclmOYwAok+ld4HjLJAJzLpodx6E/7UCdtq9IOnSKocxpFEIlr3A2CtT4dZLWJQ+8pII13nWhuyt1vGGZmJKSYJJ9kjr5GmeyGNb7HbGWYLr7pMgE9P5jXfD8K9u6rqrgid10gxygGsh0DvkAtb3NIBKuHHO0y4dcuW4zZdCFMfFjppV27JdrPtc6bVknEDcv3xmRGQrlykG2AZmQRmJOnORVy7pudF4cJjaSe6Qk7muqlRsP2ZuNE2MWSCCD4bkgidvmalbfZO6whrWO/ob9aqNvsTePu49T/wDI0esg1JL3V4whcuMWSP8ArP8A20PrRZYDyqmzyN2aSpe93V27jZms4/MY+6OX8y/rUHx7sfg8OCgXEm/pKPcWEB5tkXf+HQ0D+zr4e86Xb/ivbMHLcZkDDcSdyOnWiGQCtbFwNQD38dBY2V5DS4sbz2VH2sAlsgqIk+9M+gk7Tt60Le9ho+6wkeQMyv6j1qSNwAGBPUfdPzqOdhOS4TlgZT5cj8J+taUjWtFNCCie5xspk7a77HzHL+3wrvBq0ZFPugkTyA3Pw2PqDTSOM3hk+0vunkRTGIYDQnf6T+hrm8jG0H48H+Uuix8jUPlyP5aN/wCIvqBe1HIKGX+rahw158wIlgubpty05+lG/wDE1GXIAhnoCAOUGpDhrois1xHa6xMnKCscoI2+NZzjo3pajG69gUPwOzaa803reFtkMVdmIUTplTR2nKxAJkiJk1pHA+FYW5aY4QYG6tnIp0diM0xmZrQkmCZ9axPiV8+M0aZSQBPzGnWtb7nbBTDYs5SFufZriE8xN5Sd+q/SitNR6u0A5+qWlQu8rg3gY86W1F5FuAJOUTKkCYj2kNR2B4Ddue4hbaYUmPjtWh96+AV7uCuRqTdts2sQuR1BO27XPMyelSHAuM2Sip41ufwg/pQsuQ5rRQRMOM17zqWe2Ox10nRGMzqBoPMzUVxDhZtglgRrA/z9K2XiOOVPZCPcZtAiDf4tAA86q/FeHl1fPaCEKYGcXOXoIP0qpmU+7PCIfiR1QXPd9hi+AnxbiKLtwALkj7pn2lJ+99KlMRhB/wBa8f8AWo/JBUX2fsnD4dUzkyuZgRADOc3sjpAYTzIpYnHxzq/WXE0UOYwwAOHSPwt9LBZwXdwvs5nzxJIMTopjYgcjVq7pedZ5gscLt+3a5O6g+Wo9o+QE8+YrQ+6XnRMZNbqqbTpGlQOH4DYJ1xDR/Krdf4fSmOP3bWGXw7Lh7rj2ptJ+7HrAOY/TWvbqnCWWuo6FhAC6kywyzBHIa1WZMyxksdT68/nR2B42KQ+wgUFk53kJI26Adyu0twKHxjaBt1Bgj9f82py7cjTroDy05Uyjg+ydiCCK6hxAFBc4wG7KFuNoD8D59KHxNsFOuQg/A7j60mMGPOKcsiTHUEUIflsjW/GimDhAwGvtgeyeo/CfOvLmCzJM/CdZrqzt5qY+VOXVn215+8P1qBY0jhWF7r2Ki8JhjmMyAPz8qlbeNuKNCkxo3hjNt+I/2rhF+FKNqF/BRdhEtzJWH4mlWrqmTzO//mtX7mOIu1nGIzSLaWAg2yjPeJHnq5NZnirHt5RuxgDqSRFaR2GU4Q3yULLdtKqlVyrmW4Tz8tf9VYuUGRghxWtjB8pGkWrT2vwvi4JwN0a3dH+hvaH9JPzquvh79y0FQWjakMLjE+IigA5QoECOVSfEO1jW0JSxmI3zNoBz0XVtJ0qPwPGVuWboVIlmhA0wJLAA6SCDyGxFYz32Pit9kLmGnClIXsMLy2it5rNwCVcRruIIbTWu8TwnwrRl2uOxJZ3iWPw0A6RUfa4nmsBgpOUaIWE6GCAvIep5U/xPjBFoZhDR7sgwSNpGlU07YK5wDdyoTF4tQqgToBmkySY68wPpVZ4hxGaf4hjagL96TWrHHQWJNLqNlG8O409i6t1ILLyYAhhzUztI0ka6mtt7pudYHZsFth8eXzrfO6XnRDCNwqXNcG2RyqDieIlsJh7bD95H7xs2ctkkAz55p+EUFuum8UPhmJjMZKgKJgGFGUTHlT4MeldZiQ+qLSVymXL7JLXF0hrcxtuPTegLtwqRrIgQfI0ZYeCeYO4oDEabbSY8qlIdrTRjek1i7mo8zXeeCD5ih8Rt6a/3ro3NAaHDtyidOwRLrFw9G/OuRcyt5GusSZAI3gH5VxfIIk6AifTrUztagN6XrrrptQd/EszBLalnPJRJ+QpzCI90ELou2cifkOdX7s1w+zasg2VhjpcY6vmG8nkNiBWH5DybYW0zcrc8d4p07/nsFC9muxWQ+LiRNyZS1Mhf4mjn0Hzq2XWEHbTy00/2ri9chh56fLMaBu4qWVN/Ek+iqZJ+gX41xs0753W4ruoMaOBmlgR+IUEHTafoar1zhBW45tRsDlBy6oY35SD9PKp5vdPoRXNq1JJ5wuvnGtUteWnZXFocKKZ4XhvZlrIzcpeP+waA71F8aTxLmQ6wCx6Egj2fTWPWpkXGRpAj9fOgrlnXTWeZ9SY+p+dXe6t+0OMc6t+FTuMcAUIblskKN1Yk/FSd/jVfsYTM+WPM+laJx8jw4Oi5h8gKq2HsgAkDf8q0cfKcYzaFd4yN8oI2Hf0ultgAAbaVsfdLzrHgfrWw90vOi8XeyVR5oUGAcb/ssp+0A8m/p0/vXQuKdAYPy/Oktzpqa5uK7dB8J+pNdbNnQw7E2VwEOBLNu1tBD37pRvLrXl28pTzmmr2FcbE+h1FMjAN6HyFBf1SIo3+mShe3BIoeSFijBhG8q9XhDmoOz4OdSsbgz8Uu7JlR5V7YsLcuJafRWJY+eXdZ89PlT1rhNwcx8q6bhzKyvmhgTEDaRFVZHkoXRlrSbO3Csg8bK2QOcBX6qy2MCoELAG0DSI9K5bg9xTntvB8tQfIjY1DDG3l2uT621P6UTa7WXk960jeasU+hmubLHFdKyQN34R+Ma+YlNRvlnbnHQnbyoPhGJYXSb5ysdFE+yqbhR8h8hXTdsWZl/dMoO8x9CN/SiMGVxCnK4gbkxPXY/wCaVV6qBFIhuSS4G7Uq1wSoBnfbXcGiUGp/znUfb4TZtjNuyMA+pgBtBcA5RvPlQ7cSNp2RyZBiY36HSgnQlu4WhFOH7HZS9zlTFxJ9KCXiwJ3rr7crCc2nqNarpXgqv9q8TmZLK/zMfXYfIT8ajyIin+2zIArpo7GCZ0MDcen60B2eZ8QxtyM0SCdJ1Ag/PetSOM+kOHCFbmRsnMbufvr9F2tbF3S86yriPCb1n/mW2XoYlT6EaVqvdLz+FG4vBWd5khzWEfn+yy6zaJ2FGJhjUYvFY505b4mTQ7gUMHBSPgLziuRbQedCfaVHvNryHM10eIqByA9f1qFFTsKQthfw13nA5CopcezBiiO4X3mCmBy1OlcWxiHghAgZS0tJIExORQW15aazpTiMlMZWhStzEZd4AqLxPFkLhcwg6ZjoB560evYHE3ILO7EsAVW1lCz1LkT6LPnFWrCd1rW0t+Hg7bXRrnv3GKHqbiwJ30RYHOWiiGY7QPkUO/JcTQFBVbDYMXBAInl7Qj4HahuIYYWWkTpMk+0dNzr+Q/WrvxvsbxB7eU28E4M+yqtby84zNoBqIqoXMKbYTDXbNxcSPZNsIzE+8Q1s65gVg6E7GoGJzeCrRKx30o3EW2UBYOV/3lltQJ3kE8qdwlmAuIVTE5L6DnyzAelSicJxT4e0hwV4vagA5MrEA6SrGRp+dE8P7JY23da6loMjk+Jh2YIfWT7IME7HTnUtDj0o+xt8oHCcQNqzauXbdw23DWSxXR0glG+kf1dKksBxsIqlbjaoAzLrm8ORI9k5ve3HOdtqMXA3MIzMEb7P7zWSJuWZ1NxOTDqvxFW7gNhSgZIy7qVWAZgyOkzURCHbhTM/r/uH+1nx7RXXYlGcW0Qs5uW166kysARoBuSatI4U13D3PGs2zdWChVPCBkHSVPMxVzSTMwR0IB/OmsYnsGAOW3rVhhNbqn8XvsP+rOuy3YvB43Dh8UpLuC1tkvFcoVsjW9fZkHK20/vPKpXA902HsPntXr46SUbTcbrrtVf7Kw4uYNmyi6Wa2wAlLgmYnqNxzgU9hrtywfAuMUYH2CrsFuLO0EzvtOoJIPKoNeCzSnfGfaXAq43Oz2mVsRcKHQjJbEg8vdP5UP3Tc6j+HcVZGDFmuLEAFzG4110J0OlSHdNzojHLSDQpDZBd/kVitnh/8R+VGJgv42+EVrXarutsrH2WyV6/vHb/APbGqyO7i/8AhNRML/tIStVOXhS8yx9WjXlt/g86vnZTCcMwiTedbl4kFj4L3QpGwUkEADruT5AChh3eYgfdNPJ2GxQ2n86QhkHakXxkbqdudrOGrsrsDuBh2gmZkgiCa5Xt9gUYsti+XIgt4JBjku4geVQp7E4vzpfsRivP5Cl6pE2uL6Uy3ejYiFsYofyW7afUsTUXe7c4QmTgcS56teA/JqZ/YfFdPoKX7DYrp9KWiX8krh+kTZ7zktmbXDrw/wDtfoxYVL3u3+GCYfGXLbG6Ve39ntEO9nOZZ2mNxbRfLM3Wq9+wmJ6fSu27FYsqFM5RsIGlOGSKJMSnR3p4QnWzilHnbn8iadHeLw9vee8P5rD/AKCq1+wuJ/D9BS/YTE9PpUtEv2kfUelbrfbfhrf+qA/mtuPzFE2u0eAMRjbPkJy/SNKpP7C4np9BXJ7B4n8P/aKWmXqkri43Wi2uIYY+7ibBn/3R+tOPdUgw9o9P3g6is1PYDEfgX+hf7V6vYPEjZY9FA/KnqWq2Uaju7Kgb7NbuORIe1dYjyhiatXEL1hgmI8MHxxnDH2irj3lAMgczA3oNuweJMyN99Br5+tOp2MxYteCP+Xmz5YBg+R3FUDFcLV75w7heDG27mbNbAUCWe2+V9DIPhwVYeYgj4VYO6bnVes9iMUjBlkGCJgc9Ku3d92euYec4iiY2lo3Q8j9QV6YV4FHSlSqaHC9yjpSyjpSpU6QSyjpSyjpSpU6cpZR0pZR0pUqZMllHSllHSlSpk6WUdKWUdKVKkolLKOlLKOlKlSTpZR0pZR0pUqdJLKOlLKOlKlS6TFeFR0r1RXlKknC//9k="/>
          <p:cNvSpPr>
            <a:spLocks noChangeAspect="1" noChangeArrowheads="1"/>
          </p:cNvSpPr>
          <p:nvPr/>
        </p:nvSpPr>
        <p:spPr bwMode="auto">
          <a:xfrm>
            <a:off x="155575" y="-517525"/>
            <a:ext cx="1524000" cy="108585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9460" name="AutoShape 4" descr="data:image/jpg;base64,/9j/4AAQSkZJRgABAQAAAQABAAD/2wCEAAkGBhQSERUUExIWFRMWGBcYFhYYFR0VGRccFxgWFxwVHBoXHyYeHB8lHRQXHy8gIygpLCwuFR4xNTAqNSYrLCoBCQoKDgwOGg8PGi8lHiQtLCwqKS0sLCwsKS0pLCksLCwqLCwsLCwsLCwpLCwsLCwsLCwpKSwsLCwsLCwsLCwsKf/AABEIAHIAoAMBIgACEQEDEQH/xAAbAAABBQEBAAAAAAAAAAAAAAAEAAMFBgcCAf/EAEEQAAIBAgQDBQUFBwIFBQAAAAECEQADBBIhMQVBUQYHE2FxIjKBkaEUQlKxwRYjYnKS0fCC8RUzU6LhRGODhLL/xAAaAQABBQEAAAAAAAAAAAAAAAAEAAECAwUG/8QAKxEAAQQBBAICAAUFAAAAAAAAAQACAxEEEiExQQUTIlEUYXHB8BUyQoGh/9oADAMBAAIRAxEAPwCB4zime5buG9aLMmU5UAAKOuvvt+MdIiou5iG2LW2kSBHoY970Hwqf4hhHewjC1aXw72pAZXIu2XGWSkEewDrzihMVhWMHIu+8T949AOlAEBlBo2XRwAuYQejSpOFtKL+Qk5DcUNlYj2S4kiD0mtYPd9gBmBt3YQkEtfcTEeY3mayvjgi+wyhTlSQBl+6DMVptzvSwLRmTEEyWgIIBaCT72utC+Q/EEM9N93XXCzWCNjnB3RVt7OcGsYeybVkQhbxILltSqzqxP4BpNQHe2Ufh5GTMS6m0QJK5JEjyILCKCHetgtALOIMTAyr8fv01x/t7hL1i0v2bEOgWCCoXKfdyn2tdIMjTWicB+Q5mmVhFdntDThgdYI36WNhdY/OiRaYiAJ+lEY3CatcUNlzHRveA8439aJ4fZkiQY38jRrn0LVYjt1KJGGYmMpmjbfB2iW0/zerLlUbDWmsXfke7qOdDnJvgIsYfZKB4CRZxdm5LKEaSUnMFAMtproNT5A1ptzjOseLdbSfeY+zBM6ttCk+hrP8As/k+22Q+fKHMm3b8Vi4VsqKg3k/DfoaunZm5h7lu54t44dEvMthS9rxMi6FHBJEKxganQgctTcaQNZ8lnZkJc/4cIjEcQtrbNx3ypBMsdTvCgHUkwdKgbnfOyYfwcNhwrSx8a42eAxJ0tqAJ8yT6VAd5HFbbYgYfDljZsgDMSGzsQJcZdIiFHoTzqqZv8irJZBIKHCphi9e55RnE+L3cQzPdclmOYwAok+ld4HjLJAJzLpodx6E/7UCdtq9IOnSKocxpFEIlr3A2CtT4dZLWJQ+8pII13nWhuyt1vGGZmJKSYJJ9kjr5GmeyGNb7HbGWYLr7pMgE9P5jXfD8K9u6rqrgid10gxygGsh0DvkAtb3NIBKuHHO0y4dcuW4zZdCFMfFjppV27JdrPtc6bVknEDcv3xmRGQrlykG2AZmQRmJOnORVy7pudF4cJjaSe6Qk7muqlRsP2ZuNE2MWSCCD4bkgidvmalbfZO6whrWO/ob9aqNvsTePu49T/wDI0esg1JL3V4whcuMWSP8ArP8A20PrRZYDyqmzyN2aSpe93V27jZms4/MY+6OX8y/rUHx7sfg8OCgXEm/pKPcWEB5tkXf+HQ0D+zr4e86Xb/ivbMHLcZkDDcSdyOnWiGQCtbFwNQD38dBY2V5DS4sbz2VH2sAlsgqIk+9M+gk7Tt60Le9ho+6wkeQMyv6j1qSNwAGBPUfdPzqOdhOS4TlgZT5cj8J+taUjWtFNCCie5xspk7a77HzHL+3wrvBq0ZFPugkTyA3Pw2PqDTSOM3hk+0vunkRTGIYDQnf6T+hrm8jG0H48H+Uuix8jUPlyP5aN/wCIvqBe1HIKGX+rahw158wIlgubpty05+lG/wDE1GXIAhnoCAOUGpDhrois1xHa6xMnKCscoI2+NZzjo3pajG69gUPwOzaa803reFtkMVdmIUTplTR2nKxAJkiJk1pHA+FYW5aY4QYG6tnIp0diM0xmZrQkmCZ9axPiV8+M0aZSQBPzGnWtb7nbBTDYs5SFufZriE8xN5Sd+q/SitNR6u0A5+qWlQu8rg3gY86W1F5FuAJOUTKkCYj2kNR2B4Ddue4hbaYUmPjtWh96+AV7uCuRqTdts2sQuR1BO27XPMyelSHAuM2Sip41ufwg/pQsuQ5rRQRMOM17zqWe2Ox10nRGMzqBoPMzUVxDhZtglgRrA/z9K2XiOOVPZCPcZtAiDf4tAA86q/FeHl1fPaCEKYGcXOXoIP0qpmU+7PCIfiR1QXPd9hi+AnxbiKLtwALkj7pn2lJ+99KlMRhB/wBa8f8AWo/JBUX2fsnD4dUzkyuZgRADOc3sjpAYTzIpYnHxzq/WXE0UOYwwAOHSPwt9LBZwXdwvs5nzxJIMTopjYgcjVq7pedZ5gscLt+3a5O6g+Wo9o+QE8+YrQ+6XnRMZNbqqbTpGlQOH4DYJ1xDR/Krdf4fSmOP3bWGXw7Lh7rj2ptJ+7HrAOY/TWvbqnCWWuo6FhAC6kywyzBHIa1WZMyxksdT68/nR2B42KQ+wgUFk53kJI26Adyu0twKHxjaBt1Bgj9f82py7cjTroDy05Uyjg+ydiCCK6hxAFBc4wG7KFuNoD8D59KHxNsFOuQg/A7j60mMGPOKcsiTHUEUIflsjW/GimDhAwGvtgeyeo/CfOvLmCzJM/CdZrqzt5qY+VOXVn215+8P1qBY0jhWF7r2Ki8JhjmMyAPz8qlbeNuKNCkxo3hjNt+I/2rhF+FKNqF/BRdhEtzJWH4mlWrqmTzO//mtX7mOIu1nGIzSLaWAg2yjPeJHnq5NZnirHt5RuxgDqSRFaR2GU4Q3yULLdtKqlVyrmW4Tz8tf9VYuUGRghxWtjB8pGkWrT2vwvi4JwN0a3dH+hvaH9JPzquvh79y0FQWjakMLjE+IigA5QoECOVSfEO1jW0JSxmI3zNoBz0XVtJ0qPwPGVuWboVIlmhA0wJLAA6SCDyGxFYz32Pit9kLmGnClIXsMLy2it5rNwCVcRruIIbTWu8TwnwrRl2uOxJZ3iWPw0A6RUfa4nmsBgpOUaIWE6GCAvIep5U/xPjBFoZhDR7sgwSNpGlU07YK5wDdyoTF4tQqgToBmkySY68wPpVZ4hxGaf4hjagL96TWrHHQWJNLqNlG8O409i6t1ILLyYAhhzUztI0ka6mtt7pudYHZsFth8eXzrfO6XnRDCNwqXNcG2RyqDieIlsJh7bD95H7xs2ctkkAz55p+EUFuum8UPhmJjMZKgKJgGFGUTHlT4MeldZiQ+qLSVymXL7JLXF0hrcxtuPTegLtwqRrIgQfI0ZYeCeYO4oDEabbSY8qlIdrTRjek1i7mo8zXeeCD5ih8Rt6a/3ro3NAaHDtyidOwRLrFw9G/OuRcyt5GusSZAI3gH5VxfIIk6AifTrUztagN6XrrrptQd/EszBLalnPJRJ+QpzCI90ELou2cifkOdX7s1w+zasg2VhjpcY6vmG8nkNiBWH5DybYW0zcrc8d4p07/nsFC9muxWQ+LiRNyZS1Mhf4mjn0Hzq2XWEHbTy00/2ri9chh56fLMaBu4qWVN/Ek+iqZJ+gX41xs0753W4ruoMaOBmlgR+IUEHTafoar1zhBW45tRsDlBy6oY35SD9PKp5vdPoRXNq1JJ5wuvnGtUteWnZXFocKKZ4XhvZlrIzcpeP+waA71F8aTxLmQ6wCx6Egj2fTWPWpkXGRpAj9fOgrlnXTWeZ9SY+p+dXe6t+0OMc6t+FTuMcAUIblskKN1Yk/FSd/jVfsYTM+WPM+laJx8jw4Oi5h8gKq2HsgAkDf8q0cfKcYzaFd4yN8oI2Hf0ultgAAbaVsfdLzrHgfrWw90vOi8XeyVR5oUGAcb/ssp+0A8m/p0/vXQuKdAYPy/Oktzpqa5uK7dB8J+pNdbNnQw7E2VwEOBLNu1tBD37pRvLrXl28pTzmmr2FcbE+h1FMjAN6HyFBf1SIo3+mShe3BIoeSFijBhG8q9XhDmoOz4OdSsbgz8Uu7JlR5V7YsLcuJafRWJY+eXdZ89PlT1rhNwcx8q6bhzKyvmhgTEDaRFVZHkoXRlrSbO3Csg8bK2QOcBX6qy2MCoELAG0DSI9K5bg9xTntvB8tQfIjY1DDG3l2uT621P6UTa7WXk960jeasU+hmubLHFdKyQN34R+Ma+YlNRvlnbnHQnbyoPhGJYXSb5ysdFE+yqbhR8h8hXTdsWZl/dMoO8x9CN/SiMGVxCnK4gbkxPXY/wCaVV6qBFIhuSS4G7Uq1wSoBnfbXcGiUGp/znUfb4TZtjNuyMA+pgBtBcA5RvPlQ7cSNp2RyZBiY36HSgnQlu4WhFOH7HZS9zlTFxJ9KCXiwJ3rr7crCc2nqNarpXgqv9q8TmZLK/zMfXYfIT8ajyIin+2zIArpo7GCZ0MDcen60B2eZ8QxtyM0SCdJ1Ag/PetSOM+kOHCFbmRsnMbufvr9F2tbF3S86yriPCb1n/mW2XoYlT6EaVqvdLz+FG4vBWd5khzWEfn+yy6zaJ2FGJhjUYvFY505b4mTQ7gUMHBSPgLziuRbQedCfaVHvNryHM10eIqByA9f1qFFTsKQthfw13nA5CopcezBiiO4X3mCmBy1OlcWxiHghAgZS0tJIExORQW15aazpTiMlMZWhStzEZd4AqLxPFkLhcwg6ZjoB560evYHE3ILO7EsAVW1lCz1LkT6LPnFWrCd1rW0t+Hg7bXRrnv3GKHqbiwJ30RYHOWiiGY7QPkUO/JcTQFBVbDYMXBAInl7Qj4HahuIYYWWkTpMk+0dNzr+Q/WrvxvsbxB7eU28E4M+yqtby84zNoBqIqoXMKbYTDXbNxcSPZNsIzE+8Q1s65gVg6E7GoGJzeCrRKx30o3EW2UBYOV/3lltQJ3kE8qdwlmAuIVTE5L6DnyzAelSicJxT4e0hwV4vagA5MrEA6SrGRp+dE8P7JY23da6loMjk+Jh2YIfWT7IME7HTnUtDj0o+xt8oHCcQNqzauXbdw23DWSxXR0glG+kf1dKksBxsIqlbjaoAzLrm8ORI9k5ve3HOdtqMXA3MIzMEb7P7zWSJuWZ1NxOTDqvxFW7gNhSgZIy7qVWAZgyOkzURCHbhTM/r/uH+1nx7RXXYlGcW0Qs5uW166kysARoBuSatI4U13D3PGs2zdWChVPCBkHSVPMxVzSTMwR0IB/OmsYnsGAOW3rVhhNbqn8XvsP+rOuy3YvB43Dh8UpLuC1tkvFcoVsjW9fZkHK20/vPKpXA902HsPntXr46SUbTcbrrtVf7Kw4uYNmyi6Wa2wAlLgmYnqNxzgU9hrtywfAuMUYH2CrsFuLO0EzvtOoJIPKoNeCzSnfGfaXAq43Oz2mVsRcKHQjJbEg8vdP5UP3Tc6j+HcVZGDFmuLEAFzG4110J0OlSHdNzojHLSDQpDZBd/kVitnh/8R+VGJgv42+EVrXarutsrH2WyV6/vHb/APbGqyO7i/8AhNRML/tIStVOXhS8yx9WjXlt/g86vnZTCcMwiTedbl4kFj4L3QpGwUkEADruT5AChh3eYgfdNPJ2GxQ2n86QhkHakXxkbqdudrOGrsrsDuBh2gmZkgiCa5Xt9gUYsti+XIgt4JBjku4geVQp7E4vzpfsRivP5Cl6pE2uL6Uy3ejYiFsYofyW7afUsTUXe7c4QmTgcS56teA/JqZ/YfFdPoKX7DYrp9KWiX8krh+kTZ7zktmbXDrw/wDtfoxYVL3u3+GCYfGXLbG6Ve39ntEO9nOZZ2mNxbRfLM3Wq9+wmJ6fSu27FYsqFM5RsIGlOGSKJMSnR3p4QnWzilHnbn8iadHeLw9vee8P5rD/AKCq1+wuJ/D9BS/YTE9PpUtEv2kfUelbrfbfhrf+qA/mtuPzFE2u0eAMRjbPkJy/SNKpP7C4np9BXJ7B4n8P/aKWmXqkri43Wi2uIYY+7ibBn/3R+tOPdUgw9o9P3g6is1PYDEfgX+hf7V6vYPEjZY9FA/KnqWq2Uaju7Kgb7NbuORIe1dYjyhiatXEL1hgmI8MHxxnDH2irj3lAMgczA3oNuweJMyN99Br5+tOp2MxYteCP+Xmz5YBg+R3FUDFcLV75w7heDG27mbNbAUCWe2+V9DIPhwVYeYgj4VYO6bnVes9iMUjBlkGCJgc9Ku3d92euYec4iiY2lo3Q8j9QV6YV4FHSlSqaHC9yjpSyjpSpU6QSyjpSyjpSpU6cpZR0pZR0pUqZMllHSllHSlSpk6WUdKWUdKVKkolLKOlLKOlKlSTpZR0pZR0pUqdJLKOlLKOlKlS6TFeFR0r1RXlKknC//9k="/>
          <p:cNvSpPr>
            <a:spLocks noChangeAspect="1" noChangeArrowheads="1"/>
          </p:cNvSpPr>
          <p:nvPr/>
        </p:nvSpPr>
        <p:spPr bwMode="auto">
          <a:xfrm>
            <a:off x="155575" y="-517525"/>
            <a:ext cx="1524000" cy="108585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820830-481B-4550-B962-50DE1678E4A7}"/>
              </a:ext>
            </a:extLst>
          </p:cNvPr>
          <p:cNvSpPr>
            <a:spLocks noGrp="1"/>
          </p:cNvSpPr>
          <p:nvPr>
            <p:ph type="title"/>
          </p:nvPr>
        </p:nvSpPr>
        <p:spPr>
          <a:xfrm>
            <a:off x="628650" y="1412488"/>
            <a:ext cx="2174391" cy="4363844"/>
          </a:xfrm>
        </p:spPr>
        <p:txBody>
          <a:bodyPr anchor="t">
            <a:normAutofit/>
          </a:bodyPr>
          <a:lstStyle/>
          <a:p>
            <a:r>
              <a:rPr lang="cy-GB" sz="3500" b="1" dirty="0"/>
              <a:t>Deilliannau Dysgu</a:t>
            </a:r>
            <a:br>
              <a:rPr lang="en-GB" sz="3500" b="1" dirty="0"/>
            </a:br>
            <a:br>
              <a:rPr lang="en-GB" sz="3500" b="1" dirty="0"/>
            </a:br>
            <a:r>
              <a:rPr lang="en-GB" sz="3500" b="1" dirty="0"/>
              <a:t>Learning Outcomes</a:t>
            </a:r>
          </a:p>
        </p:txBody>
      </p:sp>
      <p:sp>
        <p:nvSpPr>
          <p:cNvPr id="2" name="Content Placeholder 1">
            <a:extLst>
              <a:ext uri="{FF2B5EF4-FFF2-40B4-BE49-F238E27FC236}">
                <a16:creationId xmlns:a16="http://schemas.microsoft.com/office/drawing/2014/main" id="{B51D62E0-FF2C-4C3A-A2D7-F537236A0DD2}"/>
              </a:ext>
            </a:extLst>
          </p:cNvPr>
          <p:cNvSpPr>
            <a:spLocks noGrp="1"/>
          </p:cNvSpPr>
          <p:nvPr>
            <p:ph sz="half" idx="1"/>
          </p:nvPr>
        </p:nvSpPr>
        <p:spPr>
          <a:xfrm>
            <a:off x="2987824" y="1386673"/>
            <a:ext cx="2664296" cy="4968839"/>
          </a:xfrm>
        </p:spPr>
        <p:txBody>
          <a:bodyPr>
            <a:noAutofit/>
          </a:bodyPr>
          <a:lstStyle/>
          <a:p>
            <a:pPr lvl="0"/>
            <a:r>
              <a:rPr lang="cy-GB" sz="2000" dirty="0"/>
              <a:t>Dangos dealltwriaeth o'r damcaniaethau a'r cysyniadau sy'n pennu datblygiad ffisiolegol a seicolegol unigolyn 
Trafod yr heriau a'r cerrig milltir allweddol sy'n wynebu unigolion </a:t>
            </a:r>
          </a:p>
          <a:p>
            <a:pPr lvl="0"/>
            <a:r>
              <a:rPr lang="cy-GB" sz="2000" dirty="0"/>
              <a:t>Ystyried pwysigrwydd y datblygiad hwn i ymarferwyr sy'n gweithio gydag unigolion a rôl polisi/deddfwriaeth</a:t>
            </a:r>
            <a:endParaRPr lang="en-GB" sz="2000" dirty="0"/>
          </a:p>
        </p:txBody>
      </p:sp>
      <p:sp>
        <p:nvSpPr>
          <p:cNvPr id="4" name="Content Placeholder 3">
            <a:extLst>
              <a:ext uri="{FF2B5EF4-FFF2-40B4-BE49-F238E27FC236}">
                <a16:creationId xmlns:a16="http://schemas.microsoft.com/office/drawing/2014/main" id="{0A23333C-E619-4A88-AFD8-724624967065}"/>
              </a:ext>
            </a:extLst>
          </p:cNvPr>
          <p:cNvSpPr>
            <a:spLocks noGrp="1"/>
          </p:cNvSpPr>
          <p:nvPr>
            <p:ph sz="half" idx="2"/>
          </p:nvPr>
        </p:nvSpPr>
        <p:spPr>
          <a:xfrm>
            <a:off x="6338703" y="1412489"/>
            <a:ext cx="2398275" cy="4968838"/>
          </a:xfrm>
        </p:spPr>
        <p:txBody>
          <a:bodyPr>
            <a:normAutofit fontScale="85000" lnSpcReduction="20000"/>
          </a:bodyPr>
          <a:lstStyle/>
          <a:p>
            <a:pPr lvl="0"/>
            <a:r>
              <a:rPr lang="en-GB" sz="2400" dirty="0"/>
              <a:t>Demonstrate an understanding of the theories and concepts that determine physiological and psychological development of an individual </a:t>
            </a:r>
          </a:p>
          <a:p>
            <a:pPr lvl="0"/>
            <a:r>
              <a:rPr lang="en-GB" sz="2400" dirty="0"/>
              <a:t>Discuss the key challenges and milestones faced by individuals </a:t>
            </a:r>
          </a:p>
          <a:p>
            <a:pPr lvl="0"/>
            <a:r>
              <a:rPr lang="en-GB" sz="2400" dirty="0"/>
              <a:t>Consider the importance of this development for practitioners working with individuals and the role of policy/legislation</a:t>
            </a:r>
          </a:p>
          <a:p>
            <a:endParaRPr lang="en-GB" sz="1700" dirty="0"/>
          </a:p>
        </p:txBody>
      </p:sp>
    </p:spTree>
    <p:extLst>
      <p:ext uri="{BB962C8B-B14F-4D97-AF65-F5344CB8AC3E}">
        <p14:creationId xmlns:p14="http://schemas.microsoft.com/office/powerpoint/2010/main" val="1274873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A8C784E-AAE6-49DD-9FA8-EF9361B5A300}"/>
              </a:ext>
            </a:extLst>
          </p:cNvPr>
          <p:cNvSpPr>
            <a:spLocks noGrp="1"/>
          </p:cNvSpPr>
          <p:nvPr>
            <p:ph type="title"/>
          </p:nvPr>
        </p:nvSpPr>
        <p:spPr>
          <a:xfrm>
            <a:off x="628650" y="1412488"/>
            <a:ext cx="2174391" cy="4363844"/>
          </a:xfrm>
        </p:spPr>
        <p:txBody>
          <a:bodyPr anchor="t">
            <a:normAutofit/>
          </a:bodyPr>
          <a:lstStyle/>
          <a:p>
            <a:r>
              <a:rPr lang="cy-GB" sz="3500" b="1" dirty="0"/>
              <a:t>Deilliant Dysgu 1</a:t>
            </a:r>
            <a:br>
              <a:rPr lang="cy-GB" sz="3500" b="1" dirty="0"/>
            </a:br>
            <a:br>
              <a:rPr lang="en-GB" sz="3500" b="1" dirty="0"/>
            </a:br>
            <a:r>
              <a:rPr lang="en-GB" sz="3500" b="1" dirty="0"/>
              <a:t>Learning Outcome 1</a:t>
            </a:r>
          </a:p>
        </p:txBody>
      </p:sp>
      <p:sp>
        <p:nvSpPr>
          <p:cNvPr id="2" name="Content Placeholder 1">
            <a:extLst>
              <a:ext uri="{FF2B5EF4-FFF2-40B4-BE49-F238E27FC236}">
                <a16:creationId xmlns:a16="http://schemas.microsoft.com/office/drawing/2014/main" id="{6B1EAC63-9F9D-4B36-91E7-DB90C87B7B60}"/>
              </a:ext>
            </a:extLst>
          </p:cNvPr>
          <p:cNvSpPr>
            <a:spLocks noGrp="1"/>
          </p:cNvSpPr>
          <p:nvPr>
            <p:ph sz="half" idx="1"/>
          </p:nvPr>
        </p:nvSpPr>
        <p:spPr>
          <a:xfrm>
            <a:off x="3285641" y="1412489"/>
            <a:ext cx="2570462" cy="4363844"/>
          </a:xfrm>
        </p:spPr>
        <p:txBody>
          <a:bodyPr>
            <a:normAutofit/>
          </a:bodyPr>
          <a:lstStyle/>
          <a:p>
            <a:r>
              <a:rPr lang="cy-GB" sz="2400" dirty="0"/>
              <a:t>Dangos dealltwriaeth o'r damcaniaethau a'r cysyniadau sy'n penderfynu datblygiad ffisiolegol a seicolegol unigolyn </a:t>
            </a:r>
            <a:endParaRPr lang="cy-GB" sz="1700" dirty="0"/>
          </a:p>
        </p:txBody>
      </p:sp>
      <p:sp>
        <p:nvSpPr>
          <p:cNvPr id="4" name="Content Placeholder 3">
            <a:extLst>
              <a:ext uri="{FF2B5EF4-FFF2-40B4-BE49-F238E27FC236}">
                <a16:creationId xmlns:a16="http://schemas.microsoft.com/office/drawing/2014/main" id="{31B75E8C-712B-40CB-9F43-04C15BE0CB11}"/>
              </a:ext>
            </a:extLst>
          </p:cNvPr>
          <p:cNvSpPr>
            <a:spLocks noGrp="1"/>
          </p:cNvSpPr>
          <p:nvPr>
            <p:ph sz="half" idx="2"/>
          </p:nvPr>
        </p:nvSpPr>
        <p:spPr>
          <a:xfrm>
            <a:off x="6338703" y="1412489"/>
            <a:ext cx="2398275" cy="4363844"/>
          </a:xfrm>
        </p:spPr>
        <p:txBody>
          <a:bodyPr>
            <a:normAutofit/>
          </a:bodyPr>
          <a:lstStyle/>
          <a:p>
            <a:r>
              <a:rPr lang="en-GB" sz="2400" dirty="0"/>
              <a:t>Demonstrate an understanding of the theories and concepts that determine physiological and psychological development of an individual </a:t>
            </a:r>
          </a:p>
          <a:p>
            <a:endParaRPr lang="en-GB" sz="1700" dirty="0"/>
          </a:p>
        </p:txBody>
      </p:sp>
      <p:pic>
        <p:nvPicPr>
          <p:cNvPr id="6" name="Picture 5" descr="A number with red and blue stripes&#10;&#10;Description automatically generated">
            <a:extLst>
              <a:ext uri="{FF2B5EF4-FFF2-40B4-BE49-F238E27FC236}">
                <a16:creationId xmlns:a16="http://schemas.microsoft.com/office/drawing/2014/main" id="{EDF8CBCE-F2FC-E494-443E-C661BCC9413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29745" y="4221088"/>
            <a:ext cx="1637924" cy="1944216"/>
          </a:xfrm>
          <a:prstGeom prst="rect">
            <a:avLst/>
          </a:prstGeom>
        </p:spPr>
      </p:pic>
    </p:spTree>
    <p:extLst>
      <p:ext uri="{BB962C8B-B14F-4D97-AF65-F5344CB8AC3E}">
        <p14:creationId xmlns:p14="http://schemas.microsoft.com/office/powerpoint/2010/main" val="3349762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1412488"/>
            <a:ext cx="2174391" cy="4363844"/>
          </a:xfrm>
        </p:spPr>
        <p:txBody>
          <a:bodyPr anchor="t">
            <a:normAutofit/>
          </a:bodyPr>
          <a:lstStyle/>
          <a:p>
            <a:r>
              <a:rPr lang="cy-GB" sz="3500" b="1" dirty="0"/>
              <a:t>Ystyriwch</a:t>
            </a:r>
            <a:r>
              <a:rPr lang="en-GB" sz="3500" b="1" dirty="0"/>
              <a:t>…</a:t>
            </a:r>
            <a:br>
              <a:rPr lang="en-GB" sz="3500" b="1" dirty="0"/>
            </a:br>
            <a:br>
              <a:rPr lang="en-GB" sz="3500" b="1" dirty="0"/>
            </a:br>
            <a:r>
              <a:rPr lang="en-GB" sz="3500" b="1" dirty="0"/>
              <a:t>Consider…</a:t>
            </a:r>
          </a:p>
        </p:txBody>
      </p:sp>
      <p:sp>
        <p:nvSpPr>
          <p:cNvPr id="2" name="Content Placeholder 1"/>
          <p:cNvSpPr>
            <a:spLocks noGrp="1"/>
          </p:cNvSpPr>
          <p:nvPr>
            <p:ph sz="half" idx="1"/>
          </p:nvPr>
        </p:nvSpPr>
        <p:spPr>
          <a:xfrm>
            <a:off x="3285641" y="1412489"/>
            <a:ext cx="2570462" cy="4363844"/>
          </a:xfrm>
        </p:spPr>
        <p:txBody>
          <a:bodyPr>
            <a:normAutofit fontScale="92500" lnSpcReduction="10000"/>
          </a:bodyPr>
          <a:lstStyle/>
          <a:p>
            <a:r>
              <a:rPr lang="cy-GB" sz="2000" dirty="0"/>
              <a:t>Beth ydym ni'n ei olygu wrth y term datblygiad unigol?
Meddyliwch am hyn am ychydig funudau</a:t>
            </a:r>
          </a:p>
          <a:p>
            <a:r>
              <a:rPr lang="cy-GB" sz="2000" dirty="0"/>
              <a:t>Ysgrifennwch eich diffiniad ac wedyn trafodwch gyda'r person nesaf atoch chi.</a:t>
            </a:r>
          </a:p>
          <a:p>
            <a:r>
              <a:rPr lang="cy-GB" sz="2000" dirty="0"/>
              <a:t>Adborth</a:t>
            </a:r>
          </a:p>
          <a:p>
            <a:endParaRPr lang="cy-GB" sz="2000" dirty="0"/>
          </a:p>
          <a:p>
            <a:pPr>
              <a:buNone/>
            </a:pPr>
            <a:r>
              <a:rPr lang="cy-GB" sz="2000" b="1" dirty="0"/>
              <a:t>Does dim ateb cywir nac anghywir!!</a:t>
            </a:r>
            <a:r>
              <a:rPr lang="cy-GB" sz="2000" dirty="0"/>
              <a:t> </a:t>
            </a:r>
          </a:p>
          <a:p>
            <a:endParaRPr lang="en-GB" sz="1700" dirty="0"/>
          </a:p>
        </p:txBody>
      </p:sp>
      <p:sp>
        <p:nvSpPr>
          <p:cNvPr id="4" name="Content Placeholder 3">
            <a:extLst>
              <a:ext uri="{FF2B5EF4-FFF2-40B4-BE49-F238E27FC236}">
                <a16:creationId xmlns:a16="http://schemas.microsoft.com/office/drawing/2014/main" id="{CFD7BD12-2065-4AD1-A53B-DB2006BC03ED}"/>
              </a:ext>
            </a:extLst>
          </p:cNvPr>
          <p:cNvSpPr>
            <a:spLocks noGrp="1"/>
          </p:cNvSpPr>
          <p:nvPr>
            <p:ph sz="half" idx="2"/>
          </p:nvPr>
        </p:nvSpPr>
        <p:spPr>
          <a:xfrm>
            <a:off x="6338703" y="1412489"/>
            <a:ext cx="2398275" cy="4363844"/>
          </a:xfrm>
        </p:spPr>
        <p:txBody>
          <a:bodyPr>
            <a:normAutofit fontScale="92500" lnSpcReduction="10000"/>
          </a:bodyPr>
          <a:lstStyle/>
          <a:p>
            <a:r>
              <a:rPr lang="en-GB" sz="2000" dirty="0"/>
              <a:t>What is do we mean by the term individual development?</a:t>
            </a:r>
          </a:p>
          <a:p>
            <a:r>
              <a:rPr lang="en-GB" sz="2000" dirty="0"/>
              <a:t>Think about this for a few minutes</a:t>
            </a:r>
          </a:p>
          <a:p>
            <a:r>
              <a:rPr lang="en-GB" sz="2000" dirty="0"/>
              <a:t>Write down your definition and then discuss with the person next to you.</a:t>
            </a:r>
          </a:p>
          <a:p>
            <a:r>
              <a:rPr lang="en-GB" sz="2000" dirty="0"/>
              <a:t>Feedback</a:t>
            </a:r>
          </a:p>
          <a:p>
            <a:endParaRPr lang="en-GB" sz="2000" dirty="0"/>
          </a:p>
          <a:p>
            <a:pPr>
              <a:buNone/>
            </a:pPr>
            <a:r>
              <a:rPr lang="en-GB" sz="2000" b="1" dirty="0"/>
              <a:t>There is no right or wrong answer!!</a:t>
            </a:r>
            <a:r>
              <a:rPr lang="en-GB" sz="2000" dirty="0"/>
              <a:t> </a:t>
            </a:r>
          </a:p>
          <a:p>
            <a:endParaRPr lang="en-GB" sz="1700" dirty="0"/>
          </a:p>
          <a:p>
            <a:endParaRPr lang="en-GB" sz="1700" dirty="0"/>
          </a:p>
        </p:txBody>
      </p:sp>
      <p:pic>
        <p:nvPicPr>
          <p:cNvPr id="6" name="Picture 5" descr="A yellow emoji with a finger pointing to the side&#10;&#10;Description automatically generated">
            <a:extLst>
              <a:ext uri="{FF2B5EF4-FFF2-40B4-BE49-F238E27FC236}">
                <a16:creationId xmlns:a16="http://schemas.microsoft.com/office/drawing/2014/main" id="{DBD91E72-AF97-46C9-9677-5EE90F6BC8F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9552" y="3645024"/>
            <a:ext cx="2174391" cy="173733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412488"/>
            <a:ext cx="2174391" cy="4363844"/>
          </a:xfrm>
        </p:spPr>
        <p:txBody>
          <a:bodyPr anchor="t">
            <a:normAutofit/>
          </a:bodyPr>
          <a:lstStyle/>
          <a:p>
            <a:r>
              <a:rPr lang="cy-GB" sz="2700" b="1" dirty="0"/>
              <a:t>Egwyddorion datblygiad rhychwant oes</a:t>
            </a:r>
            <a:br>
              <a:rPr lang="cy-GB" sz="2700" b="1" dirty="0"/>
            </a:br>
            <a:br>
              <a:rPr lang="en-GB" sz="2700" b="1" dirty="0"/>
            </a:br>
            <a:r>
              <a:rPr lang="en-GB" sz="2700" b="1" dirty="0"/>
              <a:t>Principles of life span development  </a:t>
            </a:r>
            <a:endParaRPr lang="en-US" sz="2700" b="1" dirty="0"/>
          </a:p>
        </p:txBody>
      </p:sp>
      <p:sp>
        <p:nvSpPr>
          <p:cNvPr id="4" name="Content Placeholder 3"/>
          <p:cNvSpPr>
            <a:spLocks noGrp="1"/>
          </p:cNvSpPr>
          <p:nvPr>
            <p:ph sz="half" idx="1"/>
          </p:nvPr>
        </p:nvSpPr>
        <p:spPr>
          <a:xfrm>
            <a:off x="3285641" y="1412489"/>
            <a:ext cx="2570462" cy="4363844"/>
          </a:xfrm>
        </p:spPr>
        <p:txBody>
          <a:bodyPr>
            <a:normAutofit/>
          </a:bodyPr>
          <a:lstStyle/>
          <a:p>
            <a:r>
              <a:rPr lang="cy-GB" sz="1700" dirty="0">
                <a:latin typeface="Arial" panose="020B0604020202020204" pitchFamily="34" charset="0"/>
                <a:cs typeface="Arial" panose="020B0604020202020204" pitchFamily="34" charset="0"/>
              </a:rPr>
              <a:t>Cyd-destunol- </a:t>
            </a:r>
          </a:p>
          <a:p>
            <a:pPr lvl="1"/>
            <a:r>
              <a:rPr lang="cy-GB" sz="1700" dirty="0">
                <a:latin typeface="Arial" panose="020B0604020202020204" pitchFamily="34" charset="0"/>
                <a:cs typeface="Arial" panose="020B0604020202020204" pitchFamily="34" charset="0"/>
              </a:rPr>
              <a:t>Hanesyddol</a:t>
            </a:r>
          </a:p>
          <a:p>
            <a:pPr lvl="1"/>
            <a:r>
              <a:rPr lang="cy-GB" sz="1700" dirty="0">
                <a:latin typeface="Arial" panose="020B0604020202020204" pitchFamily="34" charset="0"/>
                <a:cs typeface="Arial" panose="020B0604020202020204" pitchFamily="34" charset="0"/>
              </a:rPr>
              <a:t>Diwylliannol</a:t>
            </a:r>
          </a:p>
          <a:p>
            <a:r>
              <a:rPr lang="cy-GB" sz="1700" dirty="0">
                <a:latin typeface="Arial" panose="020B0604020202020204" pitchFamily="34" charset="0"/>
                <a:cs typeface="Arial" panose="020B0604020202020204" pitchFamily="34" charset="0"/>
              </a:rPr>
              <a:t>Proses barhaus
Sefydlogrwydd v newid - a yw ymddygiad neu nodwedd yn parhau’n sefydlog trwy gydol bywyd neu a yw'n newid ?</a:t>
            </a:r>
          </a:p>
          <a:p>
            <a:r>
              <a:rPr lang="cy-GB" sz="1700" dirty="0">
                <a:latin typeface="Arial" panose="020B0604020202020204" pitchFamily="34" charset="0"/>
                <a:cs typeface="Arial" panose="020B0604020202020204" pitchFamily="34" charset="0"/>
              </a:rPr>
              <a:t>Dadl natur v magwraeth
Datblygiad plentyn cyfan </a:t>
            </a:r>
          </a:p>
          <a:p>
            <a:endParaRPr lang="en-GB" sz="17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BF6BF40-8F18-4359-A794-8F8051E40FCF}"/>
              </a:ext>
            </a:extLst>
          </p:cNvPr>
          <p:cNvSpPr>
            <a:spLocks noGrp="1"/>
          </p:cNvSpPr>
          <p:nvPr>
            <p:ph sz="half" idx="2"/>
          </p:nvPr>
        </p:nvSpPr>
        <p:spPr>
          <a:xfrm>
            <a:off x="6338703" y="1412489"/>
            <a:ext cx="2398275" cy="4363844"/>
          </a:xfrm>
        </p:spPr>
        <p:txBody>
          <a:bodyPr>
            <a:normAutofit/>
          </a:bodyPr>
          <a:lstStyle/>
          <a:p>
            <a:r>
              <a:rPr lang="en-GB" sz="1700" dirty="0">
                <a:latin typeface="Arial" panose="020B0604020202020204" pitchFamily="34" charset="0"/>
                <a:cs typeface="Arial" panose="020B0604020202020204" pitchFamily="34" charset="0"/>
              </a:rPr>
              <a:t>Contextual- </a:t>
            </a:r>
          </a:p>
          <a:p>
            <a:pPr lvl="1"/>
            <a:r>
              <a:rPr lang="en-GB" sz="1700" dirty="0">
                <a:latin typeface="Arial" panose="020B0604020202020204" pitchFamily="34" charset="0"/>
                <a:cs typeface="Arial" panose="020B0604020202020204" pitchFamily="34" charset="0"/>
              </a:rPr>
              <a:t>Historical</a:t>
            </a:r>
          </a:p>
          <a:p>
            <a:pPr lvl="1"/>
            <a:r>
              <a:rPr lang="en-GB" sz="1700" dirty="0">
                <a:latin typeface="Arial" panose="020B0604020202020204" pitchFamily="34" charset="0"/>
                <a:cs typeface="Arial" panose="020B0604020202020204" pitchFamily="34" charset="0"/>
              </a:rPr>
              <a:t>Cultural</a:t>
            </a:r>
          </a:p>
          <a:p>
            <a:r>
              <a:rPr lang="en-GB" sz="1700" dirty="0">
                <a:latin typeface="Arial" panose="020B0604020202020204" pitchFamily="34" charset="0"/>
                <a:cs typeface="Arial" panose="020B0604020202020204" pitchFamily="34" charset="0"/>
              </a:rPr>
              <a:t>Continuous process</a:t>
            </a:r>
          </a:p>
          <a:p>
            <a:r>
              <a:rPr lang="en-GB" sz="1700" dirty="0">
                <a:latin typeface="Arial" panose="020B0604020202020204" pitchFamily="34" charset="0"/>
                <a:cs typeface="Arial" panose="020B0604020202020204" pitchFamily="34" charset="0"/>
              </a:rPr>
              <a:t>Stability v change - does a behaviour or trait stay stable through life or does it change ?</a:t>
            </a:r>
          </a:p>
          <a:p>
            <a:r>
              <a:rPr lang="en-GB" sz="1700" dirty="0">
                <a:latin typeface="Arial" panose="020B0604020202020204" pitchFamily="34" charset="0"/>
                <a:cs typeface="Arial" panose="020B0604020202020204" pitchFamily="34" charset="0"/>
              </a:rPr>
              <a:t>Nature v nurture debate</a:t>
            </a:r>
          </a:p>
          <a:p>
            <a:r>
              <a:rPr lang="en-GB" sz="1700" dirty="0">
                <a:latin typeface="Arial" panose="020B0604020202020204" pitchFamily="34" charset="0"/>
                <a:cs typeface="Arial" panose="020B0604020202020204" pitchFamily="34" charset="0"/>
              </a:rPr>
              <a:t>Whole child development </a:t>
            </a:r>
          </a:p>
          <a:p>
            <a:pPr marL="0" indent="0">
              <a:buNone/>
            </a:pPr>
            <a:r>
              <a:rPr lang="en-GB" sz="1700" dirty="0">
                <a:latin typeface="Arial" panose="020B0604020202020204" pitchFamily="34" charset="0"/>
                <a:cs typeface="Arial" panose="020B0604020202020204" pitchFamily="34" charset="0"/>
              </a:rPr>
              <a:t>(Keenan &amp; Evans, 2009) </a:t>
            </a:r>
          </a:p>
          <a:p>
            <a:endParaRPr lang="en-GB" sz="1700" dirty="0"/>
          </a:p>
        </p:txBody>
      </p:sp>
      <p:pic>
        <p:nvPicPr>
          <p:cNvPr id="6" name="Picture 5" descr="A group of people standing together&#10;&#10;Description automatically generated">
            <a:extLst>
              <a:ext uri="{FF2B5EF4-FFF2-40B4-BE49-F238E27FC236}">
                <a16:creationId xmlns:a16="http://schemas.microsoft.com/office/drawing/2014/main" id="{6A7E51E4-7395-D4D2-44C6-CAEDD8A2C34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7544" y="4509120"/>
            <a:ext cx="2123728" cy="1061864"/>
          </a:xfrm>
          <a:prstGeom prst="rect">
            <a:avLst/>
          </a:prstGeom>
        </p:spPr>
      </p:pic>
    </p:spTree>
    <p:extLst>
      <p:ext uri="{BB962C8B-B14F-4D97-AF65-F5344CB8AC3E}">
        <p14:creationId xmlns:p14="http://schemas.microsoft.com/office/powerpoint/2010/main" val="3365665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28650" y="1412488"/>
            <a:ext cx="2174391" cy="4363844"/>
          </a:xfrm>
        </p:spPr>
        <p:txBody>
          <a:bodyPr anchor="t">
            <a:normAutofit/>
          </a:bodyPr>
          <a:lstStyle/>
          <a:p>
            <a:r>
              <a:rPr lang="cy-GB" sz="2700" b="1" dirty="0"/>
              <a:t>Felly pam i ni’n astudio datblygiad unigol?</a:t>
            </a:r>
            <a:br>
              <a:rPr lang="cy-GB" sz="2700" b="1" dirty="0"/>
            </a:br>
            <a:br>
              <a:rPr lang="en-GB" sz="2700" b="1" dirty="0"/>
            </a:br>
            <a:r>
              <a:rPr lang="en-GB" sz="2700" b="1" dirty="0"/>
              <a:t>So why are we studying individual development?</a:t>
            </a:r>
            <a:endParaRPr lang="en-US" sz="2700" b="1" dirty="0"/>
          </a:p>
        </p:txBody>
      </p:sp>
      <p:sp>
        <p:nvSpPr>
          <p:cNvPr id="13315" name="Rectangle 3"/>
          <p:cNvSpPr>
            <a:spLocks noGrp="1" noChangeArrowheads="1"/>
          </p:cNvSpPr>
          <p:nvPr>
            <p:ph sz="half" idx="1"/>
          </p:nvPr>
        </p:nvSpPr>
        <p:spPr>
          <a:xfrm>
            <a:off x="3285641" y="1412489"/>
            <a:ext cx="2570462" cy="4363844"/>
          </a:xfrm>
        </p:spPr>
        <p:txBody>
          <a:bodyPr>
            <a:normAutofit lnSpcReduction="10000"/>
          </a:bodyPr>
          <a:lstStyle/>
          <a:p>
            <a:r>
              <a:rPr lang="cy-GB" sz="2000" dirty="0"/>
              <a:t>Mae angen i ni ddarganfod beth sy’n ‘gyrru’ plant 
Pam mae nhw'n gwneud rhai pethau</a:t>
            </a:r>
          </a:p>
          <a:p>
            <a:r>
              <a:rPr lang="cy-GB" sz="2000" dirty="0"/>
              <a:t>Gweithredu mewn ffyrdd penodol
Deall bod pob un yn wahanol</a:t>
            </a:r>
          </a:p>
          <a:p>
            <a:r>
              <a:rPr lang="cy-GB" sz="2000" dirty="0"/>
              <a:t>Anghenion gwahanol ganddynt
Gwybod sut mae nhw'n dysgu ac yn datblygu</a:t>
            </a:r>
          </a:p>
          <a:p>
            <a:endParaRPr lang="en-US" sz="1700" dirty="0"/>
          </a:p>
        </p:txBody>
      </p:sp>
      <p:sp>
        <p:nvSpPr>
          <p:cNvPr id="2" name="Content Placeholder 1">
            <a:extLst>
              <a:ext uri="{FF2B5EF4-FFF2-40B4-BE49-F238E27FC236}">
                <a16:creationId xmlns:a16="http://schemas.microsoft.com/office/drawing/2014/main" id="{379E2F5F-4F96-438E-B7D6-51AC72C4E4A2}"/>
              </a:ext>
            </a:extLst>
          </p:cNvPr>
          <p:cNvSpPr>
            <a:spLocks noGrp="1"/>
          </p:cNvSpPr>
          <p:nvPr>
            <p:ph sz="half" idx="2"/>
          </p:nvPr>
        </p:nvSpPr>
        <p:spPr>
          <a:xfrm>
            <a:off x="6338703" y="1412489"/>
            <a:ext cx="2398275" cy="4363844"/>
          </a:xfrm>
        </p:spPr>
        <p:txBody>
          <a:bodyPr>
            <a:normAutofit lnSpcReduction="10000"/>
          </a:bodyPr>
          <a:lstStyle/>
          <a:p>
            <a:r>
              <a:rPr lang="en-GB" sz="2000" dirty="0"/>
              <a:t>We need to discover what makes children ‘tick’</a:t>
            </a:r>
          </a:p>
          <a:p>
            <a:r>
              <a:rPr lang="en-GB" sz="2000" dirty="0"/>
              <a:t>Why they do certain things</a:t>
            </a:r>
          </a:p>
          <a:p>
            <a:r>
              <a:rPr lang="en-GB" sz="2000" dirty="0"/>
              <a:t>Act in certain ways</a:t>
            </a:r>
          </a:p>
          <a:p>
            <a:r>
              <a:rPr lang="en-GB" sz="2000" dirty="0"/>
              <a:t>Understand they are all different</a:t>
            </a:r>
          </a:p>
          <a:p>
            <a:r>
              <a:rPr lang="en-GB" sz="2000" dirty="0"/>
              <a:t>Have different needs</a:t>
            </a:r>
          </a:p>
          <a:p>
            <a:r>
              <a:rPr lang="en-GB" sz="2000" dirty="0"/>
              <a:t>Know how they learn and develop</a:t>
            </a:r>
            <a:endParaRPr lang="en-US" sz="2000" dirty="0"/>
          </a:p>
          <a:p>
            <a:endParaRPr lang="en-GB" sz="1700" dirty="0"/>
          </a:p>
        </p:txBody>
      </p:sp>
      <p:pic>
        <p:nvPicPr>
          <p:cNvPr id="4" name="Picture 3" descr="A purple square with a white question mark&#10;&#10;Description automatically generated">
            <a:extLst>
              <a:ext uri="{FF2B5EF4-FFF2-40B4-BE49-F238E27FC236}">
                <a16:creationId xmlns:a16="http://schemas.microsoft.com/office/drawing/2014/main" id="{AE2CF8DA-DF4F-EFB1-AC47-164741873FC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7584" y="5013176"/>
            <a:ext cx="1711047" cy="1605132"/>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1412488"/>
            <a:ext cx="2174391" cy="4363844"/>
          </a:xfrm>
        </p:spPr>
        <p:txBody>
          <a:bodyPr anchor="t">
            <a:normAutofit/>
          </a:bodyPr>
          <a:lstStyle/>
          <a:p>
            <a:r>
              <a:rPr lang="cy-GB" sz="3500" b="1" dirty="0"/>
              <a:t>Deilliant Dysgu 2</a:t>
            </a:r>
            <a:br>
              <a:rPr lang="cy-GB" sz="3500" b="1" dirty="0"/>
            </a:br>
            <a:br>
              <a:rPr lang="en-GB" sz="3500" b="1" dirty="0"/>
            </a:br>
            <a:r>
              <a:rPr lang="en-GB" sz="3500" b="1" dirty="0"/>
              <a:t>Learning Outcome 2</a:t>
            </a:r>
          </a:p>
        </p:txBody>
      </p:sp>
      <p:sp>
        <p:nvSpPr>
          <p:cNvPr id="2" name="Content Placeholder 1"/>
          <p:cNvSpPr>
            <a:spLocks noGrp="1"/>
          </p:cNvSpPr>
          <p:nvPr>
            <p:ph sz="half" idx="1"/>
          </p:nvPr>
        </p:nvSpPr>
        <p:spPr>
          <a:xfrm>
            <a:off x="3285641" y="1412489"/>
            <a:ext cx="2570462" cy="4363844"/>
          </a:xfrm>
        </p:spPr>
        <p:txBody>
          <a:bodyPr>
            <a:normAutofit/>
          </a:bodyPr>
          <a:lstStyle/>
          <a:p>
            <a:r>
              <a:rPr lang="cy-GB" sz="2000" dirty="0"/>
              <a:t>Trafodwch yr heriau a'r cerrig milltir allweddol sy'n wynebu unigolion </a:t>
            </a:r>
          </a:p>
          <a:p>
            <a:endParaRPr lang="cy-GB" sz="2000" dirty="0"/>
          </a:p>
          <a:p>
            <a:pPr lvl="0"/>
            <a:r>
              <a:rPr lang="cy-GB" sz="2000" dirty="0"/>
              <a:t>Trafodaeth: pa ffactorau y gallwch chi feddwl am allai ddylanwadu ar ddatblygiad?</a:t>
            </a:r>
            <a:endParaRPr lang="cy-GB" sz="1700" dirty="0"/>
          </a:p>
          <a:p>
            <a:pPr>
              <a:buNone/>
            </a:pPr>
            <a:r>
              <a:rPr lang="en-GB" sz="1700" dirty="0">
                <a:latin typeface="Bradley Hand ITC" pitchFamily="66" charset="0"/>
              </a:rPr>
              <a:t>                                        </a:t>
            </a:r>
            <a:endParaRPr lang="en-GB" sz="1700" dirty="0"/>
          </a:p>
          <a:p>
            <a:pPr marL="0" indent="0">
              <a:buNone/>
            </a:pPr>
            <a:endParaRPr lang="en-GB" sz="1700" dirty="0"/>
          </a:p>
        </p:txBody>
      </p:sp>
      <p:sp>
        <p:nvSpPr>
          <p:cNvPr id="4" name="Content Placeholder 3">
            <a:extLst>
              <a:ext uri="{FF2B5EF4-FFF2-40B4-BE49-F238E27FC236}">
                <a16:creationId xmlns:a16="http://schemas.microsoft.com/office/drawing/2014/main" id="{02FDE58F-9D9D-4B0F-B4EB-CEBB6D9BB938}"/>
              </a:ext>
            </a:extLst>
          </p:cNvPr>
          <p:cNvSpPr>
            <a:spLocks noGrp="1"/>
          </p:cNvSpPr>
          <p:nvPr>
            <p:ph sz="half" idx="2"/>
          </p:nvPr>
        </p:nvSpPr>
        <p:spPr>
          <a:xfrm>
            <a:off x="6338703" y="1412489"/>
            <a:ext cx="2398275" cy="4363844"/>
          </a:xfrm>
        </p:spPr>
        <p:txBody>
          <a:bodyPr>
            <a:normAutofit/>
          </a:bodyPr>
          <a:lstStyle/>
          <a:p>
            <a:r>
              <a:rPr lang="en-GB" sz="2000" dirty="0"/>
              <a:t>Discuss the key challenges and milestones faced by individuals </a:t>
            </a:r>
          </a:p>
          <a:p>
            <a:pPr marL="0" lvl="0" indent="0">
              <a:buNone/>
            </a:pPr>
            <a:endParaRPr lang="en-GB" sz="2000" dirty="0"/>
          </a:p>
          <a:p>
            <a:pPr lvl="0"/>
            <a:r>
              <a:rPr lang="en-GB" sz="2000" dirty="0"/>
              <a:t>Discussion: what factors can you think of that may influence development?</a:t>
            </a:r>
          </a:p>
          <a:p>
            <a:endParaRPr lang="en-GB" sz="1700" dirty="0"/>
          </a:p>
        </p:txBody>
      </p:sp>
      <p:pic>
        <p:nvPicPr>
          <p:cNvPr id="6" name="Graphic 5">
            <a:extLst>
              <a:ext uri="{FF2B5EF4-FFF2-40B4-BE49-F238E27FC236}">
                <a16:creationId xmlns:a16="http://schemas.microsoft.com/office/drawing/2014/main" id="{053BC54A-D416-C2BE-A9F4-4C15713F98FC}"/>
              </a:ext>
            </a:extLst>
          </p:cNvPr>
          <p:cNvPicPr>
            <a:picLocks noChangeAspect="1"/>
          </p:cNvPicPr>
          <p:nvPr/>
        </p:nvPicPr>
        <p:blipFill>
          <a:blip r:embed="rId3">
            <a:extLs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755576" y="4307076"/>
            <a:ext cx="1671307" cy="227687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7FD4C911-D59E-4A0C-A969-1AF4F89223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6800" y="188640"/>
            <a:ext cx="7010400" cy="6552728"/>
          </a:xfrm>
          <a:prstGeom prst="rect">
            <a:avLst/>
          </a:prstGeom>
        </p:spPr>
      </p:pic>
    </p:spTree>
    <p:extLst>
      <p:ext uri="{BB962C8B-B14F-4D97-AF65-F5344CB8AC3E}">
        <p14:creationId xmlns:p14="http://schemas.microsoft.com/office/powerpoint/2010/main" val="2935552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344577"/>
            <a:ext cx="7886700" cy="1325563"/>
          </a:xfrm>
        </p:spPr>
        <p:txBody>
          <a:bodyPr>
            <a:normAutofit/>
          </a:bodyPr>
          <a:lstStyle/>
          <a:p>
            <a:r>
              <a:rPr lang="cy-GB" b="1" dirty="0">
                <a:solidFill>
                  <a:schemeClr val="bg1"/>
                </a:solidFill>
              </a:rPr>
              <a:t>Deilliant Dysgu </a:t>
            </a:r>
            <a:r>
              <a:rPr lang="en-GB" b="1" dirty="0">
                <a:solidFill>
                  <a:schemeClr val="bg1"/>
                </a:solidFill>
              </a:rPr>
              <a:t>     </a:t>
            </a:r>
            <a:br>
              <a:rPr lang="en-GB" b="1" dirty="0">
                <a:solidFill>
                  <a:schemeClr val="bg1"/>
                </a:solidFill>
              </a:rPr>
            </a:br>
            <a:r>
              <a:rPr lang="en-GB" b="1" dirty="0">
                <a:solidFill>
                  <a:schemeClr val="bg1"/>
                </a:solidFill>
              </a:rPr>
              <a:t>Learning Outcome </a:t>
            </a:r>
          </a:p>
        </p:txBody>
      </p:sp>
      <p:sp>
        <p:nvSpPr>
          <p:cNvPr id="2" name="Content Placeholder 1"/>
          <p:cNvSpPr>
            <a:spLocks noGrp="1"/>
          </p:cNvSpPr>
          <p:nvPr>
            <p:ph sz="half" idx="1"/>
          </p:nvPr>
        </p:nvSpPr>
        <p:spPr>
          <a:xfrm>
            <a:off x="628650" y="1825625"/>
            <a:ext cx="3367286" cy="2107431"/>
          </a:xfrm>
        </p:spPr>
        <p:txBody>
          <a:bodyPr anchor="ctr">
            <a:normAutofit fontScale="92500" lnSpcReduction="20000"/>
          </a:bodyPr>
          <a:lstStyle/>
          <a:p>
            <a:endParaRPr lang="cy-GB" sz="2400" dirty="0"/>
          </a:p>
          <a:p>
            <a:r>
              <a:rPr lang="cy-GB" sz="2400" dirty="0">
                <a:solidFill>
                  <a:schemeClr val="bg1"/>
                </a:solidFill>
              </a:rPr>
              <a:t>Ystyriwch bwysigrwydd y datblygiad hwn i ymarferwyr sy'n gweithio gydag unigolion a rôl polisi/deddfwriaeth</a:t>
            </a:r>
            <a:r>
              <a:rPr lang="en-GB" sz="2400" dirty="0">
                <a:solidFill>
                  <a:schemeClr val="bg1"/>
                </a:solidFill>
              </a:rPr>
              <a:t>
</a:t>
            </a:r>
            <a:endParaRPr lang="en-GB" sz="1700" dirty="0">
              <a:solidFill>
                <a:schemeClr val="bg1"/>
              </a:solidFill>
            </a:endParaRPr>
          </a:p>
          <a:p>
            <a:pPr lvl="0">
              <a:buNone/>
            </a:pPr>
            <a:endParaRPr lang="en-GB" sz="1700" dirty="0"/>
          </a:p>
          <a:p>
            <a:endParaRPr lang="en-GB" sz="1700" dirty="0"/>
          </a:p>
        </p:txBody>
      </p:sp>
      <p:sp>
        <p:nvSpPr>
          <p:cNvPr id="5" name="Content Placeholder 4">
            <a:extLst>
              <a:ext uri="{FF2B5EF4-FFF2-40B4-BE49-F238E27FC236}">
                <a16:creationId xmlns:a16="http://schemas.microsoft.com/office/drawing/2014/main" id="{1D55B3DD-C35E-46DF-BA72-78A932A0B536}"/>
              </a:ext>
            </a:extLst>
          </p:cNvPr>
          <p:cNvSpPr>
            <a:spLocks noGrp="1"/>
          </p:cNvSpPr>
          <p:nvPr>
            <p:ph sz="half" idx="2"/>
          </p:nvPr>
        </p:nvSpPr>
        <p:spPr/>
        <p:txBody>
          <a:bodyPr>
            <a:normAutofit fontScale="92500" lnSpcReduction="20000"/>
          </a:bodyPr>
          <a:lstStyle/>
          <a:p>
            <a:r>
              <a:rPr lang="en-GB" sz="2400" dirty="0">
                <a:solidFill>
                  <a:schemeClr val="bg1"/>
                </a:solidFill>
              </a:rPr>
              <a:t>Consider the importance of this development for practitioners working with individuals and the role of policy/legislation</a:t>
            </a:r>
          </a:p>
          <a:p>
            <a:endParaRPr lang="en-GB" dirty="0"/>
          </a:p>
        </p:txBody>
      </p:sp>
      <p:pic>
        <p:nvPicPr>
          <p:cNvPr id="4" name="Picture 5" descr="Teacher and Child"/>
          <p:cNvPicPr>
            <a:picLocks noChangeAspect="1" noChangeArrowheads="1"/>
          </p:cNvPicPr>
          <p:nvPr/>
        </p:nvPicPr>
        <p:blipFill rotWithShape="1">
          <a:blip r:embed="rId3" cstate="print"/>
          <a:srcRect l="14365" r="5732" b="1"/>
          <a:stretch/>
        </p:blipFill>
        <p:spPr bwMode="auto">
          <a:xfrm>
            <a:off x="3062701" y="3710006"/>
            <a:ext cx="3132898" cy="2803417"/>
          </a:xfrm>
          <a:prstGeom prst="rect">
            <a:avLst/>
          </a:prstGeom>
          <a:noFill/>
        </p:spPr>
      </p:pic>
      <p:pic>
        <p:nvPicPr>
          <p:cNvPr id="9" name="Picture 8" descr="A purple number with white trim&#10;&#10;Description automatically generated">
            <a:extLst>
              <a:ext uri="{FF2B5EF4-FFF2-40B4-BE49-F238E27FC236}">
                <a16:creationId xmlns:a16="http://schemas.microsoft.com/office/drawing/2014/main" id="{FB5EB18D-6EF5-7781-46B0-DC27BA27A507}"/>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004048" y="228182"/>
            <a:ext cx="906497" cy="1209048"/>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7F24D-F72A-C224-E1CF-E9AC87166F03}"/>
              </a:ext>
            </a:extLst>
          </p:cNvPr>
          <p:cNvSpPr>
            <a:spLocks noGrp="1"/>
          </p:cNvSpPr>
          <p:nvPr>
            <p:ph type="title"/>
          </p:nvPr>
        </p:nvSpPr>
        <p:spPr>
          <a:xfrm>
            <a:off x="685802" y="547320"/>
            <a:ext cx="7886700" cy="1325563"/>
          </a:xfrm>
        </p:spPr>
        <p:txBody>
          <a:bodyPr>
            <a:normAutofit/>
          </a:bodyPr>
          <a:lstStyle/>
          <a:p>
            <a:r>
              <a:rPr lang="en-GB" sz="3600" b="1" dirty="0" err="1"/>
              <a:t>Amserlen</a:t>
            </a:r>
            <a:r>
              <a:rPr lang="en-GB" sz="3600" b="1" dirty="0"/>
              <a:t> y </a:t>
            </a:r>
            <a:r>
              <a:rPr lang="en-GB" sz="3600" b="1" dirty="0" err="1"/>
              <a:t>Modiwl</a:t>
            </a:r>
            <a:endParaRPr lang="en-GB" sz="3600" b="1" dirty="0"/>
          </a:p>
        </p:txBody>
      </p:sp>
      <p:sp>
        <p:nvSpPr>
          <p:cNvPr id="3" name="Content Placeholder 2">
            <a:extLst>
              <a:ext uri="{FF2B5EF4-FFF2-40B4-BE49-F238E27FC236}">
                <a16:creationId xmlns:a16="http://schemas.microsoft.com/office/drawing/2014/main" id="{CB462A56-3269-BF49-1AAE-6951F51FD80D}"/>
              </a:ext>
            </a:extLst>
          </p:cNvPr>
          <p:cNvSpPr>
            <a:spLocks noGrp="1"/>
          </p:cNvSpPr>
          <p:nvPr>
            <p:ph sz="half" idx="1"/>
          </p:nvPr>
        </p:nvSpPr>
        <p:spPr/>
        <p:txBody>
          <a:bodyPr/>
          <a:lstStyle/>
          <a:p>
            <a:pPr marL="0" indent="0">
              <a:buNone/>
            </a:pPr>
            <a:r>
              <a:rPr lang="cy" sz="1800" b="1" i="0" u="none" strike="noStrike" baseline="0" dirty="0">
                <a:latin typeface="Arial" panose="020B0604020202020204" pitchFamily="34" charset="0"/>
              </a:rPr>
              <a:t>	</a:t>
            </a:r>
            <a:endParaRPr lang="en-GB" sz="1800" b="0" i="0" u="none" strike="noStrike" baseline="0" dirty="0">
              <a:latin typeface="Times New Roman" panose="02020603050405020304" pitchFamily="18" charset="0"/>
            </a:endParaRPr>
          </a:p>
          <a:p>
            <a:endParaRPr lang="en-GB" dirty="0"/>
          </a:p>
        </p:txBody>
      </p:sp>
      <p:sp>
        <p:nvSpPr>
          <p:cNvPr id="6" name="TextBox 5">
            <a:extLst>
              <a:ext uri="{FF2B5EF4-FFF2-40B4-BE49-F238E27FC236}">
                <a16:creationId xmlns:a16="http://schemas.microsoft.com/office/drawing/2014/main" id="{0C00855C-F521-352C-9EF6-571E8F51959D}"/>
              </a:ext>
            </a:extLst>
          </p:cNvPr>
          <p:cNvSpPr txBox="1"/>
          <p:nvPr/>
        </p:nvSpPr>
        <p:spPr>
          <a:xfrm>
            <a:off x="2286000" y="3245703"/>
            <a:ext cx="4572000" cy="369332"/>
          </a:xfrm>
          <a:prstGeom prst="rect">
            <a:avLst/>
          </a:prstGeom>
          <a:noFill/>
        </p:spPr>
        <p:txBody>
          <a:bodyPr wrap="square">
            <a:spAutoFit/>
          </a:bodyPr>
          <a:lstStyle/>
          <a:p>
            <a:pPr marR="0" algn="l" rtl="0"/>
            <a:r>
              <a:rPr lang="cy" sz="1800" b="1" i="0" u="none" strike="noStrike" baseline="0" dirty="0">
                <a:latin typeface="Arial" panose="020B0604020202020204" pitchFamily="34" charset="0"/>
              </a:rPr>
              <a:t>	</a:t>
            </a:r>
            <a:endParaRPr lang="en-GB" sz="1800" b="0" i="0" u="none" strike="noStrike" baseline="0" dirty="0">
              <a:latin typeface="Times New Roman" panose="02020603050405020304" pitchFamily="18" charset="0"/>
            </a:endParaRPr>
          </a:p>
        </p:txBody>
      </p:sp>
      <p:pic>
        <p:nvPicPr>
          <p:cNvPr id="10" name="Picture 9">
            <a:extLst>
              <a:ext uri="{FF2B5EF4-FFF2-40B4-BE49-F238E27FC236}">
                <a16:creationId xmlns:a16="http://schemas.microsoft.com/office/drawing/2014/main" id="{95D44C34-C361-8673-65D5-C3E8679D2D4B}"/>
              </a:ext>
            </a:extLst>
          </p:cNvPr>
          <p:cNvPicPr>
            <a:picLocks noChangeAspect="1"/>
          </p:cNvPicPr>
          <p:nvPr/>
        </p:nvPicPr>
        <p:blipFill>
          <a:blip r:embed="rId2"/>
          <a:srcRect t="29919" r="20075" b="18107"/>
          <a:stretch/>
        </p:blipFill>
        <p:spPr>
          <a:xfrm>
            <a:off x="254920" y="1825625"/>
            <a:ext cx="8748464" cy="4072019"/>
          </a:xfrm>
          <a:prstGeom prst="rect">
            <a:avLst/>
          </a:prstGeom>
        </p:spPr>
      </p:pic>
    </p:spTree>
    <p:extLst>
      <p:ext uri="{BB962C8B-B14F-4D97-AF65-F5344CB8AC3E}">
        <p14:creationId xmlns:p14="http://schemas.microsoft.com/office/powerpoint/2010/main" val="2783830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5800" y="525633"/>
            <a:ext cx="7886700" cy="1325563"/>
          </a:xfrm>
        </p:spPr>
        <p:txBody>
          <a:bodyPr anchor="b">
            <a:normAutofit fontScale="90000"/>
          </a:bodyPr>
          <a:lstStyle/>
          <a:p>
            <a:r>
              <a:rPr lang="cy-GB" sz="3600" b="1" dirty="0">
                <a:solidFill>
                  <a:schemeClr val="bg1"/>
                </a:solidFill>
              </a:rPr>
              <a:t>Beth yw damcaniaeth?</a:t>
            </a:r>
            <a:br>
              <a:rPr lang="cy-GB" sz="3600" b="1" dirty="0">
                <a:solidFill>
                  <a:schemeClr val="bg1"/>
                </a:solidFill>
              </a:rPr>
            </a:br>
            <a:r>
              <a:rPr lang="en-GB" sz="3600" b="1" dirty="0">
                <a:solidFill>
                  <a:schemeClr val="bg1"/>
                </a:solidFill>
              </a:rPr>
              <a:t>What is a theory?      </a:t>
            </a:r>
            <a:br>
              <a:rPr lang="en-GB" sz="3600" b="1" dirty="0">
                <a:solidFill>
                  <a:schemeClr val="bg1"/>
                </a:solidFill>
              </a:rPr>
            </a:br>
            <a:endParaRPr lang="cy-GB" sz="3600" b="1" dirty="0">
              <a:solidFill>
                <a:schemeClr val="bg1"/>
              </a:solidFill>
            </a:endParaRPr>
          </a:p>
        </p:txBody>
      </p:sp>
      <p:sp>
        <p:nvSpPr>
          <p:cNvPr id="5123" name="Rectangle 3"/>
          <p:cNvSpPr>
            <a:spLocks noGrp="1" noChangeArrowheads="1"/>
          </p:cNvSpPr>
          <p:nvPr>
            <p:ph sz="half" idx="1"/>
          </p:nvPr>
        </p:nvSpPr>
        <p:spPr/>
        <p:txBody>
          <a:bodyPr anchor="t">
            <a:noAutofit/>
          </a:bodyPr>
          <a:lstStyle/>
          <a:p>
            <a:r>
              <a:rPr lang="cy-GB" sz="2000" dirty="0">
                <a:solidFill>
                  <a:schemeClr val="bg1"/>
                </a:solidFill>
              </a:rPr>
              <a:t>Syniad?</a:t>
            </a:r>
          </a:p>
          <a:p>
            <a:r>
              <a:rPr lang="cy-GB" sz="2000" dirty="0">
                <a:solidFill>
                  <a:schemeClr val="bg1"/>
                </a:solidFill>
              </a:rPr>
              <a:t>Barn?</a:t>
            </a:r>
          </a:p>
          <a:p>
            <a:r>
              <a:rPr lang="cy-GB" sz="2000" dirty="0">
                <a:solidFill>
                  <a:schemeClr val="bg1"/>
                </a:solidFill>
              </a:rPr>
              <a:t>Cred?</a:t>
            </a:r>
          </a:p>
          <a:p>
            <a:r>
              <a:rPr lang="cy-GB" sz="2000" dirty="0">
                <a:solidFill>
                  <a:schemeClr val="bg1"/>
                </a:solidFill>
              </a:rPr>
              <a:t>Dyfaliad?</a:t>
            </a:r>
          </a:p>
          <a:p>
            <a:r>
              <a:rPr lang="cy-GB" sz="2000" dirty="0">
                <a:solidFill>
                  <a:schemeClr val="bg1"/>
                </a:solidFill>
              </a:rPr>
              <a:t>Ffaith?</a:t>
            </a:r>
          </a:p>
          <a:p>
            <a:r>
              <a:rPr lang="cy-GB" sz="2000" dirty="0">
                <a:solidFill>
                  <a:schemeClr val="bg1"/>
                </a:solidFill>
              </a:rPr>
              <a:t>Rhagdybiaeth sylfaenol (ein delwedd o'r byd)?</a:t>
            </a:r>
          </a:p>
          <a:p>
            <a:r>
              <a:rPr lang="cy-GB" sz="2000" dirty="0">
                <a:solidFill>
                  <a:schemeClr val="bg1"/>
                </a:solidFill>
              </a:rPr>
              <a:t>A yw'n rhywbeth y gellir ei brofi i roi canlyniad?</a:t>
            </a:r>
          </a:p>
          <a:p>
            <a:r>
              <a:rPr lang="cy-GB" sz="2000" dirty="0">
                <a:solidFill>
                  <a:schemeClr val="bg1"/>
                </a:solidFill>
              </a:rPr>
              <a:t>Disgwyliad diwylliannol?</a:t>
            </a:r>
          </a:p>
          <a:p>
            <a:r>
              <a:rPr lang="cy-GB" sz="2000" dirty="0">
                <a:solidFill>
                  <a:schemeClr val="bg1"/>
                </a:solidFill>
              </a:rPr>
              <a:t>Sut fyddech chi'n diffinio damcaniaeth? Trafodwch</a:t>
            </a:r>
          </a:p>
        </p:txBody>
      </p:sp>
      <p:sp>
        <p:nvSpPr>
          <p:cNvPr id="2" name="Content Placeholder 1">
            <a:extLst>
              <a:ext uri="{FF2B5EF4-FFF2-40B4-BE49-F238E27FC236}">
                <a16:creationId xmlns:a16="http://schemas.microsoft.com/office/drawing/2014/main" id="{10ED9508-E668-47CF-A4BA-1E2785F93A24}"/>
              </a:ext>
            </a:extLst>
          </p:cNvPr>
          <p:cNvSpPr>
            <a:spLocks noGrp="1"/>
          </p:cNvSpPr>
          <p:nvPr>
            <p:ph sz="half" idx="2"/>
          </p:nvPr>
        </p:nvSpPr>
        <p:spPr/>
        <p:txBody>
          <a:bodyPr>
            <a:normAutofit fontScale="92500" lnSpcReduction="10000"/>
          </a:bodyPr>
          <a:lstStyle/>
          <a:p>
            <a:pPr eaLnBrk="1" hangingPunct="1"/>
            <a:r>
              <a:rPr lang="en-GB" sz="2400" dirty="0">
                <a:solidFill>
                  <a:schemeClr val="bg1"/>
                </a:solidFill>
              </a:rPr>
              <a:t>An idea?</a:t>
            </a:r>
          </a:p>
          <a:p>
            <a:pPr eaLnBrk="1" hangingPunct="1"/>
            <a:r>
              <a:rPr lang="en-GB" sz="2400" dirty="0">
                <a:solidFill>
                  <a:schemeClr val="bg1"/>
                </a:solidFill>
              </a:rPr>
              <a:t>An opinion?</a:t>
            </a:r>
          </a:p>
          <a:p>
            <a:pPr eaLnBrk="1" hangingPunct="1"/>
            <a:r>
              <a:rPr lang="en-GB" sz="2400" dirty="0">
                <a:solidFill>
                  <a:schemeClr val="bg1"/>
                </a:solidFill>
              </a:rPr>
              <a:t>A hypothesis?</a:t>
            </a:r>
          </a:p>
          <a:p>
            <a:pPr eaLnBrk="1" hangingPunct="1"/>
            <a:r>
              <a:rPr lang="en-GB" sz="2400" dirty="0">
                <a:solidFill>
                  <a:schemeClr val="bg1"/>
                </a:solidFill>
              </a:rPr>
              <a:t>A speculation?</a:t>
            </a:r>
          </a:p>
          <a:p>
            <a:pPr eaLnBrk="1" hangingPunct="1"/>
            <a:r>
              <a:rPr lang="en-GB" sz="2400" dirty="0">
                <a:solidFill>
                  <a:schemeClr val="bg1"/>
                </a:solidFill>
              </a:rPr>
              <a:t>A fact?</a:t>
            </a:r>
          </a:p>
          <a:p>
            <a:pPr eaLnBrk="1" hangingPunct="1"/>
            <a:r>
              <a:rPr lang="en-GB" sz="2400" dirty="0">
                <a:solidFill>
                  <a:schemeClr val="bg1"/>
                </a:solidFill>
              </a:rPr>
              <a:t>An underlying assumption (our image of the world)?</a:t>
            </a:r>
          </a:p>
          <a:p>
            <a:pPr eaLnBrk="1" hangingPunct="1"/>
            <a:r>
              <a:rPr lang="en-GB" sz="2400" dirty="0">
                <a:solidFill>
                  <a:schemeClr val="bg1"/>
                </a:solidFill>
              </a:rPr>
              <a:t>Is it something that can be tested to give a result?</a:t>
            </a:r>
          </a:p>
          <a:p>
            <a:pPr eaLnBrk="1" hangingPunct="1"/>
            <a:r>
              <a:rPr lang="en-GB" sz="2400" dirty="0">
                <a:solidFill>
                  <a:schemeClr val="bg1"/>
                </a:solidFill>
              </a:rPr>
              <a:t>A cultural expectation?</a:t>
            </a:r>
          </a:p>
          <a:p>
            <a:pPr eaLnBrk="1" hangingPunct="1"/>
            <a:r>
              <a:rPr lang="en-GB" sz="2400" dirty="0">
                <a:solidFill>
                  <a:schemeClr val="bg1"/>
                </a:solidFill>
              </a:rPr>
              <a:t>How would you define a theory? Discuss</a:t>
            </a:r>
          </a:p>
          <a:p>
            <a:endParaRPr lang="en-GB" dirty="0"/>
          </a:p>
        </p:txBody>
      </p:sp>
      <p:pic>
        <p:nvPicPr>
          <p:cNvPr id="5124" name="Picture 5" descr="MCj02950710000[1]"/>
          <p:cNvPicPr>
            <a:picLocks noChangeAspect="1" noChangeArrowheads="1"/>
          </p:cNvPicPr>
          <p:nvPr/>
        </p:nvPicPr>
        <p:blipFill>
          <a:blip r:embed="rId2" cstate="print"/>
          <a:stretch>
            <a:fillRect/>
          </a:stretch>
        </p:blipFill>
        <p:spPr bwMode="auto">
          <a:xfrm rot="20372981">
            <a:off x="6242464" y="302301"/>
            <a:ext cx="2068137" cy="1872208"/>
          </a:xfrm>
          <a:prstGeom prst="rect">
            <a:avLst/>
          </a:prstGeom>
          <a:noFill/>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wipe(down)">
                                      <p:cBhvr>
                                        <p:cTn id="7" dur="500"/>
                                        <p:tgtEl>
                                          <p:spTgt spid="51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wipe(down)">
                                      <p:cBhvr>
                                        <p:cTn id="12" dur="500"/>
                                        <p:tgtEl>
                                          <p:spTgt spid="512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wipe(down)">
                                      <p:cBhvr>
                                        <p:cTn id="17" dur="500"/>
                                        <p:tgtEl>
                                          <p:spTgt spid="512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123">
                                            <p:txEl>
                                              <p:pRg st="3" end="3"/>
                                            </p:txEl>
                                          </p:spTgt>
                                        </p:tgtEl>
                                        <p:attrNameLst>
                                          <p:attrName>style.visibility</p:attrName>
                                        </p:attrNameLst>
                                      </p:cBhvr>
                                      <p:to>
                                        <p:strVal val="visible"/>
                                      </p:to>
                                    </p:set>
                                    <p:animEffect transition="in" filter="wipe(down)">
                                      <p:cBhvr>
                                        <p:cTn id="22" dur="500"/>
                                        <p:tgtEl>
                                          <p:spTgt spid="512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123">
                                            <p:txEl>
                                              <p:pRg st="4" end="4"/>
                                            </p:txEl>
                                          </p:spTgt>
                                        </p:tgtEl>
                                        <p:attrNameLst>
                                          <p:attrName>style.visibility</p:attrName>
                                        </p:attrNameLst>
                                      </p:cBhvr>
                                      <p:to>
                                        <p:strVal val="visible"/>
                                      </p:to>
                                    </p:set>
                                    <p:animEffect transition="in" filter="wipe(down)">
                                      <p:cBhvr>
                                        <p:cTn id="27" dur="500"/>
                                        <p:tgtEl>
                                          <p:spTgt spid="512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5123">
                                            <p:txEl>
                                              <p:pRg st="5" end="5"/>
                                            </p:txEl>
                                          </p:spTgt>
                                        </p:tgtEl>
                                        <p:attrNameLst>
                                          <p:attrName>style.visibility</p:attrName>
                                        </p:attrNameLst>
                                      </p:cBhvr>
                                      <p:to>
                                        <p:strVal val="visible"/>
                                      </p:to>
                                    </p:set>
                                    <p:animEffect transition="in" filter="wipe(down)">
                                      <p:cBhvr>
                                        <p:cTn id="32" dur="500"/>
                                        <p:tgtEl>
                                          <p:spTgt spid="512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5123">
                                            <p:txEl>
                                              <p:pRg st="6" end="6"/>
                                            </p:txEl>
                                          </p:spTgt>
                                        </p:tgtEl>
                                        <p:attrNameLst>
                                          <p:attrName>style.visibility</p:attrName>
                                        </p:attrNameLst>
                                      </p:cBhvr>
                                      <p:to>
                                        <p:strVal val="visible"/>
                                      </p:to>
                                    </p:set>
                                    <p:animEffect transition="in" filter="wipe(down)">
                                      <p:cBhvr>
                                        <p:cTn id="37" dur="500"/>
                                        <p:tgtEl>
                                          <p:spTgt spid="512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5123">
                                            <p:txEl>
                                              <p:pRg st="7" end="7"/>
                                            </p:txEl>
                                          </p:spTgt>
                                        </p:tgtEl>
                                        <p:attrNameLst>
                                          <p:attrName>style.visibility</p:attrName>
                                        </p:attrNameLst>
                                      </p:cBhvr>
                                      <p:to>
                                        <p:strVal val="visible"/>
                                      </p:to>
                                    </p:set>
                                    <p:animEffect transition="in" filter="wipe(down)">
                                      <p:cBhvr>
                                        <p:cTn id="42" dur="500"/>
                                        <p:tgtEl>
                                          <p:spTgt spid="512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51520" y="1412488"/>
            <a:ext cx="2551521" cy="4363844"/>
          </a:xfrm>
        </p:spPr>
        <p:txBody>
          <a:bodyPr anchor="t">
            <a:normAutofit/>
          </a:bodyPr>
          <a:lstStyle/>
          <a:p>
            <a:r>
              <a:rPr lang="cy-GB" sz="3500" b="1" dirty="0"/>
              <a:t>Damcaniaeth yw …</a:t>
            </a:r>
            <a:br>
              <a:rPr lang="en-GB" sz="3500" dirty="0"/>
            </a:br>
            <a:br>
              <a:rPr lang="en-GB" sz="3500" dirty="0"/>
            </a:br>
            <a:br>
              <a:rPr lang="en-GB" sz="3500" dirty="0"/>
            </a:br>
            <a:r>
              <a:rPr lang="en-GB" sz="3500" b="1" dirty="0"/>
              <a:t>Theory is …</a:t>
            </a:r>
            <a:br>
              <a:rPr lang="en-GB" sz="3500" dirty="0"/>
            </a:br>
            <a:endParaRPr lang="en-US" sz="3500" dirty="0"/>
          </a:p>
        </p:txBody>
      </p:sp>
      <p:sp>
        <p:nvSpPr>
          <p:cNvPr id="2" name="Content Placeholder 1">
            <a:extLst>
              <a:ext uri="{FF2B5EF4-FFF2-40B4-BE49-F238E27FC236}">
                <a16:creationId xmlns:a16="http://schemas.microsoft.com/office/drawing/2014/main" id="{C442A60E-22FC-414A-8225-767144F536E9}"/>
              </a:ext>
            </a:extLst>
          </p:cNvPr>
          <p:cNvSpPr>
            <a:spLocks noGrp="1"/>
          </p:cNvSpPr>
          <p:nvPr>
            <p:ph sz="half" idx="2"/>
          </p:nvPr>
        </p:nvSpPr>
        <p:spPr>
          <a:xfrm>
            <a:off x="4042448" y="1411744"/>
            <a:ext cx="4597026" cy="4363844"/>
          </a:xfrm>
        </p:spPr>
        <p:txBody>
          <a:bodyPr>
            <a:normAutofit fontScale="70000" lnSpcReduction="20000"/>
          </a:bodyPr>
          <a:lstStyle/>
          <a:p>
            <a:pPr eaLnBrk="1" hangingPunct="1">
              <a:buFont typeface="Century Gothic" pitchFamily="34" charset="0"/>
              <a:buNone/>
            </a:pPr>
            <a:r>
              <a:rPr lang="en-GB" dirty="0"/>
              <a:t>“Theory can simply be seen as a thinking tool we use in our attempts to explain human behaviour…It is a guide to help us understand why humans do and think the things that they do.” </a:t>
            </a:r>
            <a:r>
              <a:rPr lang="en-GB" sz="2800" dirty="0"/>
              <a:t>(Madden, 2023, p.23)</a:t>
            </a:r>
          </a:p>
          <a:p>
            <a:pPr eaLnBrk="1" hangingPunct="1">
              <a:buFont typeface="Century Gothic" pitchFamily="34" charset="0"/>
              <a:buNone/>
            </a:pPr>
            <a:endParaRPr lang="en-GB" dirty="0"/>
          </a:p>
          <a:p>
            <a:pPr eaLnBrk="1" hangingPunct="1">
              <a:buFont typeface="Century Gothic" pitchFamily="34" charset="0"/>
              <a:buNone/>
            </a:pPr>
            <a:r>
              <a:rPr lang="en-GB" dirty="0"/>
              <a:t>“A substantiated explanation of some aspect of the world. A proposed explanation of a phenomenon. It is not a fact, but an attempt to explain facts.” (Lichtman, 2023, p.380)</a:t>
            </a:r>
          </a:p>
          <a:p>
            <a:pPr eaLnBrk="1" hangingPunct="1">
              <a:buFont typeface="Century Gothic" pitchFamily="34" charset="0"/>
              <a:buNone/>
            </a:pPr>
            <a:endParaRPr lang="en-GB" dirty="0"/>
          </a:p>
          <a:p>
            <a:pPr eaLnBrk="1" hangingPunct="1">
              <a:buFont typeface="Century Gothic" pitchFamily="34" charset="0"/>
              <a:buNone/>
            </a:pPr>
            <a:r>
              <a:rPr lang="en-GB" sz="2800" dirty="0"/>
              <a:t>“Theory is a way to take the findings of research projects and turn them into more general statements.” (Dingwall &amp; </a:t>
            </a:r>
            <a:r>
              <a:rPr lang="en-GB" sz="2800" dirty="0" err="1"/>
              <a:t>Staniland</a:t>
            </a:r>
            <a:r>
              <a:rPr lang="en-GB" sz="2800" dirty="0"/>
              <a:t>, 2021, p.6)</a:t>
            </a:r>
          </a:p>
          <a:p>
            <a:endParaRPr lang="en-GB" sz="1700" dirty="0"/>
          </a:p>
        </p:txBody>
      </p:sp>
      <p:pic>
        <p:nvPicPr>
          <p:cNvPr id="4" name="Picture 3" descr="A cartoon people building a light bulb puzzle&#10;&#10;Description automatically generated">
            <a:extLst>
              <a:ext uri="{FF2B5EF4-FFF2-40B4-BE49-F238E27FC236}">
                <a16:creationId xmlns:a16="http://schemas.microsoft.com/office/drawing/2014/main" id="{9D1AA7E2-9E97-D35D-3A8D-4DD212B3F89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3461" y="4365104"/>
            <a:ext cx="2020981" cy="1610122"/>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251520" y="1412488"/>
            <a:ext cx="2551521" cy="4363844"/>
          </a:xfrm>
        </p:spPr>
        <p:txBody>
          <a:bodyPr anchor="t">
            <a:normAutofit/>
          </a:bodyPr>
          <a:lstStyle/>
          <a:p>
            <a:r>
              <a:rPr lang="cy-GB" sz="3000" b="1" dirty="0"/>
              <a:t>Damcaniaethau ym maes datblygiad plant</a:t>
            </a:r>
            <a:br>
              <a:rPr lang="en-GB" sz="3000" b="1" dirty="0"/>
            </a:br>
            <a:br>
              <a:rPr lang="en-GB" sz="3000" b="1" dirty="0"/>
            </a:br>
            <a:r>
              <a:rPr lang="en-GB" sz="3000" b="1" dirty="0"/>
              <a:t>Theories in child development</a:t>
            </a:r>
          </a:p>
        </p:txBody>
      </p:sp>
      <p:sp>
        <p:nvSpPr>
          <p:cNvPr id="8195" name="Content Placeholder 2"/>
          <p:cNvSpPr>
            <a:spLocks noGrp="1"/>
          </p:cNvSpPr>
          <p:nvPr>
            <p:ph sz="half" idx="1"/>
          </p:nvPr>
        </p:nvSpPr>
        <p:spPr>
          <a:xfrm>
            <a:off x="3285641" y="1412489"/>
            <a:ext cx="2570462" cy="4363844"/>
          </a:xfrm>
        </p:spPr>
        <p:txBody>
          <a:bodyPr>
            <a:normAutofit fontScale="85000" lnSpcReduction="20000"/>
          </a:bodyPr>
          <a:lstStyle/>
          <a:p>
            <a:pPr>
              <a:buNone/>
            </a:pPr>
            <a:r>
              <a:rPr lang="cy-GB" sz="1900" dirty="0"/>
              <a:t>Pwysig oherwydd:</a:t>
            </a:r>
          </a:p>
          <a:p>
            <a:r>
              <a:rPr lang="cy-GB" sz="1900" dirty="0"/>
              <a:t>Gellir darparu fframweithiau trefniadol ar gyfer arsylwi plant
Rhoi ystyr i'r hyn yr arsylwn</a:t>
            </a:r>
          </a:p>
          <a:p>
            <a:r>
              <a:rPr lang="cy-GB" sz="1900" dirty="0"/>
              <a:t>Mae damcaniaethau sy’n seiliedig ar ymchwil yn sail gadarn ar gyfer gweithredu ymarferol – e.e. y Cyfnod Sylfaen
(</a:t>
            </a:r>
            <a:r>
              <a:rPr lang="cy-GB" sz="1900" dirty="0" err="1"/>
              <a:t>Berk</a:t>
            </a:r>
            <a:r>
              <a:rPr lang="cy-GB" sz="1900" dirty="0"/>
              <a:t>, 2009)</a:t>
            </a:r>
          </a:p>
          <a:p>
            <a:pPr eaLnBrk="1" hangingPunct="1">
              <a:buFont typeface="Century Gothic" pitchFamily="34" charset="0"/>
              <a:buNone/>
            </a:pPr>
            <a:endParaRPr lang="cy-GB" sz="1900" dirty="0"/>
          </a:p>
          <a:p>
            <a:r>
              <a:rPr lang="cy-GB" sz="1900" dirty="0"/>
              <a:t>Mae cymaint o ddamcaniaethau mewn datblygiad plant gan fod cymaint o </a:t>
            </a:r>
            <a:r>
              <a:rPr lang="cy-GB" sz="1900" dirty="0" err="1"/>
              <a:t>farnau</a:t>
            </a:r>
            <a:r>
              <a:rPr lang="cy-GB" sz="1900" dirty="0"/>
              <a:t>!</a:t>
            </a:r>
            <a:r>
              <a:rPr lang="en-GB" sz="1900" dirty="0"/>
              <a:t>
</a:t>
            </a:r>
            <a:endParaRPr lang="en-GB" sz="1400" dirty="0"/>
          </a:p>
        </p:txBody>
      </p:sp>
      <p:sp>
        <p:nvSpPr>
          <p:cNvPr id="2" name="Content Placeholder 1">
            <a:extLst>
              <a:ext uri="{FF2B5EF4-FFF2-40B4-BE49-F238E27FC236}">
                <a16:creationId xmlns:a16="http://schemas.microsoft.com/office/drawing/2014/main" id="{EAAE201A-B7BA-449D-BEFA-1BEAF88F20EA}"/>
              </a:ext>
            </a:extLst>
          </p:cNvPr>
          <p:cNvSpPr>
            <a:spLocks noGrp="1"/>
          </p:cNvSpPr>
          <p:nvPr>
            <p:ph sz="half" idx="2"/>
          </p:nvPr>
        </p:nvSpPr>
        <p:spPr>
          <a:xfrm>
            <a:off x="6338703" y="1412489"/>
            <a:ext cx="2398275" cy="4363844"/>
          </a:xfrm>
        </p:spPr>
        <p:txBody>
          <a:bodyPr>
            <a:normAutofit fontScale="85000" lnSpcReduction="20000"/>
          </a:bodyPr>
          <a:lstStyle/>
          <a:p>
            <a:pPr eaLnBrk="1" hangingPunct="1">
              <a:buFont typeface="Century Gothic" pitchFamily="34" charset="0"/>
              <a:buNone/>
            </a:pPr>
            <a:r>
              <a:rPr lang="en-GB" sz="1900" dirty="0"/>
              <a:t>Important because:</a:t>
            </a:r>
          </a:p>
          <a:p>
            <a:pPr eaLnBrk="1" hangingPunct="1"/>
            <a:r>
              <a:rPr lang="en-GB" sz="1900" dirty="0"/>
              <a:t>Can provide organising frameworks for observation of children</a:t>
            </a:r>
          </a:p>
          <a:p>
            <a:pPr eaLnBrk="1" hangingPunct="1"/>
            <a:r>
              <a:rPr lang="en-GB" sz="1900" dirty="0"/>
              <a:t>Gives meaning to what we observe</a:t>
            </a:r>
          </a:p>
          <a:p>
            <a:pPr eaLnBrk="1" hangingPunct="1"/>
            <a:r>
              <a:rPr lang="en-GB" sz="1900" dirty="0"/>
              <a:t>Theories grounded in research serve as sound basis for practical action – e.g. Foundation Phase</a:t>
            </a:r>
          </a:p>
          <a:p>
            <a:pPr eaLnBrk="1" hangingPunct="1">
              <a:buFont typeface="Century Gothic" pitchFamily="34" charset="0"/>
              <a:buNone/>
            </a:pPr>
            <a:r>
              <a:rPr lang="en-GB" sz="1900" dirty="0"/>
              <a:t>(Berk, 2009)</a:t>
            </a:r>
          </a:p>
          <a:p>
            <a:pPr eaLnBrk="1" hangingPunct="1">
              <a:buFont typeface="Century Gothic" pitchFamily="34" charset="0"/>
              <a:buNone/>
            </a:pPr>
            <a:endParaRPr lang="en-GB" sz="1900" dirty="0"/>
          </a:p>
          <a:p>
            <a:pPr eaLnBrk="1" hangingPunct="1"/>
            <a:r>
              <a:rPr lang="en-GB" sz="1900" dirty="0"/>
              <a:t>There are so many theories in child development because there are so many opinions!</a:t>
            </a:r>
          </a:p>
          <a:p>
            <a:endParaRPr lang="en-GB" sz="17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1412488"/>
            <a:ext cx="2174391" cy="4363844"/>
          </a:xfrm>
        </p:spPr>
        <p:txBody>
          <a:bodyPr anchor="t">
            <a:normAutofit/>
          </a:bodyPr>
          <a:lstStyle/>
          <a:p>
            <a:r>
              <a:rPr lang="cy-GB" sz="3500" b="1" dirty="0"/>
              <a:t>Termau allweddol</a:t>
            </a:r>
            <a:br>
              <a:rPr lang="en-GB" sz="3500" b="1" dirty="0"/>
            </a:br>
            <a:br>
              <a:rPr lang="en-GB" sz="3500" b="1" dirty="0"/>
            </a:br>
            <a:r>
              <a:rPr lang="en-GB" sz="3500" b="1" dirty="0"/>
              <a:t>Key terms</a:t>
            </a:r>
          </a:p>
        </p:txBody>
      </p:sp>
      <p:sp>
        <p:nvSpPr>
          <p:cNvPr id="2" name="Content Placeholder 1"/>
          <p:cNvSpPr>
            <a:spLocks noGrp="1"/>
          </p:cNvSpPr>
          <p:nvPr>
            <p:ph sz="half" idx="1"/>
          </p:nvPr>
        </p:nvSpPr>
        <p:spPr>
          <a:xfrm>
            <a:off x="3285641" y="1412488"/>
            <a:ext cx="2570462" cy="4752815"/>
          </a:xfrm>
        </p:spPr>
        <p:txBody>
          <a:bodyPr>
            <a:noAutofit/>
          </a:bodyPr>
          <a:lstStyle/>
          <a:p>
            <a:r>
              <a:rPr lang="cy-GB" sz="2000" dirty="0"/>
              <a:t>Aeddfedu
Twf dynol</a:t>
            </a:r>
          </a:p>
          <a:p>
            <a:r>
              <a:rPr lang="cy-GB" sz="2000" dirty="0"/>
              <a:t>Genynnau
Dysgu</a:t>
            </a:r>
          </a:p>
          <a:p>
            <a:endParaRPr lang="cy-GB" sz="2000" dirty="0"/>
          </a:p>
          <a:p>
            <a:r>
              <a:rPr lang="cy-GB" sz="2000" dirty="0"/>
              <a:t>Mewn grwpiau diffiniwch pob un o'r termau hyn.</a:t>
            </a:r>
          </a:p>
          <a:p>
            <a:r>
              <a:rPr lang="cy-GB" sz="2000" dirty="0"/>
              <a:t>Byddwch yn barod i rannu eich diffiniadau
Hyd TASG – 15 munud</a:t>
            </a:r>
            <a:endParaRPr lang="en-GB" sz="2000" dirty="0"/>
          </a:p>
        </p:txBody>
      </p:sp>
      <p:sp>
        <p:nvSpPr>
          <p:cNvPr id="4" name="Content Placeholder 3">
            <a:extLst>
              <a:ext uri="{FF2B5EF4-FFF2-40B4-BE49-F238E27FC236}">
                <a16:creationId xmlns:a16="http://schemas.microsoft.com/office/drawing/2014/main" id="{CF3173DA-80B3-46B3-B247-832E42BCBC5B}"/>
              </a:ext>
            </a:extLst>
          </p:cNvPr>
          <p:cNvSpPr>
            <a:spLocks noGrp="1"/>
          </p:cNvSpPr>
          <p:nvPr>
            <p:ph sz="half" idx="2"/>
          </p:nvPr>
        </p:nvSpPr>
        <p:spPr>
          <a:xfrm>
            <a:off x="6338703" y="1412489"/>
            <a:ext cx="2398275" cy="4363844"/>
          </a:xfrm>
        </p:spPr>
        <p:txBody>
          <a:bodyPr>
            <a:normAutofit lnSpcReduction="10000"/>
          </a:bodyPr>
          <a:lstStyle/>
          <a:p>
            <a:r>
              <a:rPr lang="en-GB" sz="2000" dirty="0"/>
              <a:t>Maturation</a:t>
            </a:r>
          </a:p>
          <a:p>
            <a:r>
              <a:rPr lang="en-GB" sz="2000" dirty="0"/>
              <a:t>Human growth</a:t>
            </a:r>
          </a:p>
          <a:p>
            <a:r>
              <a:rPr lang="en-GB" sz="2000" dirty="0"/>
              <a:t>Genes</a:t>
            </a:r>
          </a:p>
          <a:p>
            <a:r>
              <a:rPr lang="en-GB" sz="2000" dirty="0"/>
              <a:t>Learning</a:t>
            </a:r>
          </a:p>
          <a:p>
            <a:endParaRPr lang="en-GB" sz="2000" dirty="0"/>
          </a:p>
          <a:p>
            <a:r>
              <a:rPr lang="en-GB" sz="2000" dirty="0"/>
              <a:t>In groups define each of these terms.</a:t>
            </a:r>
          </a:p>
          <a:p>
            <a:r>
              <a:rPr lang="en-GB" sz="2000" dirty="0"/>
              <a:t>Be prepared to share your definitions</a:t>
            </a:r>
          </a:p>
          <a:p>
            <a:r>
              <a:rPr lang="en-GB" sz="2000" dirty="0"/>
              <a:t>TASK duration – 15 minutes</a:t>
            </a:r>
          </a:p>
          <a:p>
            <a:endParaRPr lang="en-GB" sz="1700" dirty="0"/>
          </a:p>
        </p:txBody>
      </p:sp>
      <p:pic>
        <p:nvPicPr>
          <p:cNvPr id="6" name="Picture 5" descr="A group of kids sitting on the floor with puzzle pieces&#10;&#10;Description automatically generated">
            <a:extLst>
              <a:ext uri="{FF2B5EF4-FFF2-40B4-BE49-F238E27FC236}">
                <a16:creationId xmlns:a16="http://schemas.microsoft.com/office/drawing/2014/main" id="{779A4AB4-F7C1-8D41-4274-35055DF56F9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5500" y="4077072"/>
            <a:ext cx="1832930" cy="1456568"/>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1412488"/>
            <a:ext cx="2174391" cy="4363844"/>
          </a:xfrm>
        </p:spPr>
        <p:txBody>
          <a:bodyPr anchor="t">
            <a:normAutofit/>
          </a:bodyPr>
          <a:lstStyle/>
          <a:p>
            <a:r>
              <a:rPr lang="cy-GB" sz="3500" b="1" dirty="0"/>
              <a:t>Diffinio’r termau allweddol </a:t>
            </a:r>
            <a:r>
              <a:rPr lang="en-GB" sz="3500" b="1" dirty="0"/>
              <a:t>
</a:t>
            </a:r>
            <a:br>
              <a:rPr lang="en-GB" sz="3500" b="1" dirty="0"/>
            </a:br>
            <a:br>
              <a:rPr lang="en-GB" sz="3500" b="1" dirty="0"/>
            </a:br>
            <a:r>
              <a:rPr lang="en-GB" sz="3500" b="1" dirty="0"/>
              <a:t>Key terms defined</a:t>
            </a:r>
          </a:p>
        </p:txBody>
      </p:sp>
      <p:sp>
        <p:nvSpPr>
          <p:cNvPr id="2" name="Content Placeholder 1"/>
          <p:cNvSpPr>
            <a:spLocks noGrp="1"/>
          </p:cNvSpPr>
          <p:nvPr>
            <p:ph sz="half" idx="1"/>
          </p:nvPr>
        </p:nvSpPr>
        <p:spPr>
          <a:xfrm>
            <a:off x="3285641" y="1412489"/>
            <a:ext cx="2570462" cy="4363844"/>
          </a:xfrm>
        </p:spPr>
        <p:txBody>
          <a:bodyPr>
            <a:normAutofit fontScale="85000" lnSpcReduction="10000"/>
          </a:bodyPr>
          <a:lstStyle/>
          <a:p>
            <a:r>
              <a:rPr lang="cy-GB" sz="1900" dirty="0"/>
              <a:t>Aeddfedu - proses o ddatblygiad biolegol
Twf dynol – cynnydd graddol ym maint y corff</a:t>
            </a:r>
          </a:p>
          <a:p>
            <a:r>
              <a:rPr lang="cy-GB" sz="1900" dirty="0"/>
              <a:t>Genynnau – wedi'u hetifeddu, yn cynnwys DNA, sy'n rhan o gromosomau sy'n ffurfio cnewyllyn y gell ddynol
Dysgu – y broses lle mae profiadau unigolyn o'r amgylchedd yn arwain at newidiadau cymharol barhaol i'r ffordd y mae pobl yn teimlo, yn meddwl ac yn ymddwyn </a:t>
            </a:r>
          </a:p>
          <a:p>
            <a:endParaRPr lang="en-GB" sz="1400" dirty="0"/>
          </a:p>
        </p:txBody>
      </p:sp>
      <p:sp>
        <p:nvSpPr>
          <p:cNvPr id="4" name="Content Placeholder 3">
            <a:extLst>
              <a:ext uri="{FF2B5EF4-FFF2-40B4-BE49-F238E27FC236}">
                <a16:creationId xmlns:a16="http://schemas.microsoft.com/office/drawing/2014/main" id="{201164FB-3C1D-4447-AC6D-6A88AE5F6940}"/>
              </a:ext>
            </a:extLst>
          </p:cNvPr>
          <p:cNvSpPr>
            <a:spLocks noGrp="1"/>
          </p:cNvSpPr>
          <p:nvPr>
            <p:ph sz="half" idx="2"/>
          </p:nvPr>
        </p:nvSpPr>
        <p:spPr>
          <a:xfrm>
            <a:off x="6338703" y="1412489"/>
            <a:ext cx="2398275" cy="4363844"/>
          </a:xfrm>
        </p:spPr>
        <p:txBody>
          <a:bodyPr>
            <a:normAutofit fontScale="85000" lnSpcReduction="10000"/>
          </a:bodyPr>
          <a:lstStyle/>
          <a:p>
            <a:r>
              <a:rPr lang="en-GB" sz="1800" dirty="0"/>
              <a:t>Maturation - process of biological development</a:t>
            </a:r>
          </a:p>
          <a:p>
            <a:r>
              <a:rPr lang="en-GB" sz="1800" dirty="0"/>
              <a:t>Human growth – gradual increase in body size</a:t>
            </a:r>
          </a:p>
          <a:p>
            <a:r>
              <a:rPr lang="en-GB" sz="1800" dirty="0"/>
              <a:t>Genes – inherited, composed of DNA, forming part of chromosomes which make up the nucleus of the human cell</a:t>
            </a:r>
          </a:p>
          <a:p>
            <a:r>
              <a:rPr lang="en-GB" sz="1800" dirty="0"/>
              <a:t>Learning – ‘the process through which a person’s experiences of the environment result in relatively permanent changes to how people feel, think and behave’ </a:t>
            </a:r>
          </a:p>
          <a:p>
            <a:r>
              <a:rPr lang="en-GB" sz="1800" dirty="0"/>
              <a:t>(Doherty and Hughes, 2009, p.6)</a:t>
            </a:r>
          </a:p>
          <a:p>
            <a:endParaRPr lang="en-GB" sz="17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CA64921-753E-BEA4-0500-CB7F4EC4F4E2}"/>
              </a:ext>
            </a:extLst>
          </p:cNvPr>
          <p:cNvSpPr>
            <a:spLocks noGrp="1"/>
          </p:cNvSpPr>
          <p:nvPr>
            <p:ph type="title"/>
          </p:nvPr>
        </p:nvSpPr>
        <p:spPr>
          <a:xfrm>
            <a:off x="628650" y="404664"/>
            <a:ext cx="7886700" cy="1325563"/>
          </a:xfrm>
        </p:spPr>
        <p:txBody>
          <a:bodyPr/>
          <a:lstStyle/>
          <a:p>
            <a:r>
              <a:rPr lang="cy-GB" b="1" dirty="0"/>
              <a:t>Asesu / </a:t>
            </a:r>
            <a:r>
              <a:rPr lang="cy-GB" b="1" dirty="0" err="1"/>
              <a:t>Assessment</a:t>
            </a:r>
            <a:endParaRPr lang="en-GB" b="1" dirty="0"/>
          </a:p>
        </p:txBody>
      </p:sp>
      <p:sp>
        <p:nvSpPr>
          <p:cNvPr id="5" name="Content Placeholder 4">
            <a:extLst>
              <a:ext uri="{FF2B5EF4-FFF2-40B4-BE49-F238E27FC236}">
                <a16:creationId xmlns:a16="http://schemas.microsoft.com/office/drawing/2014/main" id="{098BDC3C-5C3E-68FE-0593-01BB273B7345}"/>
              </a:ext>
            </a:extLst>
          </p:cNvPr>
          <p:cNvSpPr>
            <a:spLocks noGrp="1"/>
          </p:cNvSpPr>
          <p:nvPr>
            <p:ph sz="half" idx="1"/>
          </p:nvPr>
        </p:nvSpPr>
        <p:spPr>
          <a:xfrm>
            <a:off x="467544" y="1825625"/>
            <a:ext cx="3886200" cy="4351338"/>
          </a:xfrm>
        </p:spPr>
        <p:txBody>
          <a:bodyPr>
            <a:normAutofit fontScale="25000" lnSpcReduction="20000"/>
          </a:bodyPr>
          <a:lstStyle/>
          <a:p>
            <a:r>
              <a:rPr lang="cy-GB" sz="5600" dirty="0"/>
              <a:t>Bydd gofyn i chi baratoi </a:t>
            </a:r>
            <a:r>
              <a:rPr lang="cy-GB" sz="5600" b="1" dirty="0"/>
              <a:t>3 blog/e-bortffolio </a:t>
            </a:r>
            <a:r>
              <a:rPr lang="cy-GB" sz="5600" dirty="0"/>
              <a:t>o ryw </a:t>
            </a:r>
            <a:r>
              <a:rPr lang="cy-GB" sz="5600" b="1" dirty="0"/>
              <a:t>1000 o eiriau yr un </a:t>
            </a:r>
            <a:r>
              <a:rPr lang="cy-GB" sz="5600" dirty="0"/>
              <a:t>a’u </a:t>
            </a:r>
            <a:r>
              <a:rPr lang="cy-GB" sz="5600" dirty="0" err="1"/>
              <a:t>lanlwytho</a:t>
            </a:r>
            <a:r>
              <a:rPr lang="cy-GB" sz="5600" dirty="0"/>
              <a:t> i </a:t>
            </a:r>
            <a:r>
              <a:rPr lang="cy-GB" sz="5600" dirty="0" err="1"/>
              <a:t>Turnitin</a:t>
            </a:r>
            <a:r>
              <a:rPr lang="cy-GB" sz="5600" dirty="0"/>
              <a:t>. Mae blogiau yn fwy hygyrch ac anffurfiol na thraethodau. Gallwch ddod â'ch profiad personol i mewn i flog. Byddai cefnogi eich profiad personol gyda thystiolaeth academaidd yn fanteisiol. Cadwch ef yn gyfredol – beth sy'n digwydd ar hyn o bryd o ran eich pwnc - beth yw'r ymchwil ddiweddaraf? </a:t>
            </a:r>
            <a:r>
              <a:rPr lang="cy-GB" sz="5600" b="1" dirty="0"/>
              <a:t>Bydd angen cyfeirnodi llawn.</a:t>
            </a:r>
            <a:r>
              <a:rPr lang="cy-GB" sz="5600" dirty="0"/>
              <a:t>
</a:t>
            </a:r>
            <a:r>
              <a:rPr lang="cy-GB" sz="5600" u="sng" dirty="0"/>
              <a:t>Dewis pwnc</a:t>
            </a:r>
            <a:endParaRPr lang="cy-GB" sz="5600" dirty="0"/>
          </a:p>
          <a:p>
            <a:r>
              <a:rPr lang="cy-GB" sz="5600" dirty="0"/>
              <a:t>Gallwch ddewis tri phwnc gwahanol (e.e. datblygiad emosiynol, datblygiad corfforol, datblygiad yr ymennydd ac ati) neu gallwch ddewis ysgrifennu tri blog am yr un pwnc, gan ganolbwyntio ar wahanol elfennau o'r pwnc ar gyfer pob blog. </a:t>
            </a:r>
          </a:p>
          <a:p>
            <a:r>
              <a:rPr lang="cy-GB" sz="5600" u="sng" dirty="0"/>
              <a:t>Tanio syniadau</a:t>
            </a:r>
            <a:endParaRPr lang="cy-GB" sz="5600" dirty="0"/>
          </a:p>
          <a:p>
            <a:r>
              <a:rPr lang="cy-GB" sz="5600" dirty="0"/>
              <a:t>Dysgwch gymaint ag y gallwch am eich pwnc. Dewch o hyd i benodau mewn llyfrau, erthyglau cyfnodolion, ffynonellau gwefan ag enw da (.ac.uk .</a:t>
            </a:r>
            <a:r>
              <a:rPr lang="cy-GB" sz="5600" dirty="0" err="1"/>
              <a:t>org</a:t>
            </a:r>
            <a:r>
              <a:rPr lang="cy-GB" sz="5600" dirty="0"/>
              <a:t>) am eich pwnc i ddysgu cymaint ag y gallwch. Osgowch or-ddibyniaeth ar wefannau. Gwnewch gynllun o'r hyn y byddwch yn ei gynnwys yn eich blog i’w drafod gyda’ch tiwtor mewn tiwtorial.</a:t>
            </a:r>
          </a:p>
          <a:p>
            <a:endParaRPr lang="en-GB" dirty="0"/>
          </a:p>
        </p:txBody>
      </p:sp>
      <p:sp>
        <p:nvSpPr>
          <p:cNvPr id="6" name="Content Placeholder 5">
            <a:extLst>
              <a:ext uri="{FF2B5EF4-FFF2-40B4-BE49-F238E27FC236}">
                <a16:creationId xmlns:a16="http://schemas.microsoft.com/office/drawing/2014/main" id="{48E02232-D4EE-54A5-8F81-A78989E6676A}"/>
              </a:ext>
            </a:extLst>
          </p:cNvPr>
          <p:cNvSpPr>
            <a:spLocks noGrp="1"/>
          </p:cNvSpPr>
          <p:nvPr>
            <p:ph sz="half" idx="2"/>
          </p:nvPr>
        </p:nvSpPr>
        <p:spPr/>
        <p:txBody>
          <a:bodyPr>
            <a:normAutofit fontScale="25000" lnSpcReduction="20000"/>
          </a:bodyPr>
          <a:lstStyle/>
          <a:p>
            <a:r>
              <a:rPr lang="en-GB" sz="5600" dirty="0"/>
              <a:t>You will be required to prepare </a:t>
            </a:r>
            <a:r>
              <a:rPr lang="en-GB" sz="5600" b="1" dirty="0"/>
              <a:t>3 blogs</a:t>
            </a:r>
            <a:r>
              <a:rPr lang="en-GB" sz="5600" dirty="0"/>
              <a:t> of around </a:t>
            </a:r>
            <a:r>
              <a:rPr lang="en-GB" sz="5600" b="1" dirty="0"/>
              <a:t>1000 words each </a:t>
            </a:r>
            <a:r>
              <a:rPr lang="en-GB" sz="5600" dirty="0"/>
              <a:t>and upload them to Turnitin. Blogs are more accessible and informal than essays. You are able to bring in your personal experience into a blog. Supporting your personal experience with academic evidence would be worthwhile. Keep it current – what is going on at the moment with regard to your topic- what is the latest research? </a:t>
            </a:r>
            <a:r>
              <a:rPr lang="en-GB" sz="5600" b="1" dirty="0"/>
              <a:t>Full referencing required.</a:t>
            </a:r>
          </a:p>
          <a:p>
            <a:r>
              <a:rPr lang="en-GB" sz="5600" u="sng" dirty="0"/>
              <a:t>Select a topic</a:t>
            </a:r>
            <a:endParaRPr lang="en-GB" sz="5600" dirty="0"/>
          </a:p>
          <a:p>
            <a:r>
              <a:rPr lang="en-GB" sz="5600" dirty="0"/>
              <a:t>You may select three different topics (e.g. emotional development, physical development, brain development etc.) or you may choose to write three blogs about the same topic, focusing on different elements of the topic for each blog. </a:t>
            </a:r>
          </a:p>
          <a:p>
            <a:r>
              <a:rPr lang="en-GB" sz="5600" u="sng" dirty="0"/>
              <a:t>Brain storm</a:t>
            </a:r>
            <a:endParaRPr lang="en-GB" sz="5600" dirty="0"/>
          </a:p>
          <a:p>
            <a:r>
              <a:rPr lang="en-GB" sz="5600" dirty="0"/>
              <a:t>Find out as much as you can about your topic. Find chapters in books, journal articles, reputable website sources (.ac .gov .org) about your topic to learn as much as you can about the topic. Avoid an overreliance on websites. Make a plan of what you will include in your blog to discuss with your tutor in a tutorial.</a:t>
            </a:r>
          </a:p>
          <a:p>
            <a:endParaRPr lang="en-GB" dirty="0"/>
          </a:p>
        </p:txBody>
      </p:sp>
      <p:pic>
        <p:nvPicPr>
          <p:cNvPr id="3" name="Picture 2" descr="A young child writing in a book&#10;&#10;Description automatically generated">
            <a:extLst>
              <a:ext uri="{FF2B5EF4-FFF2-40B4-BE49-F238E27FC236}">
                <a16:creationId xmlns:a16="http://schemas.microsoft.com/office/drawing/2014/main" id="{05BB3133-A792-3238-7546-980AC4EA4EA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68144" y="291556"/>
            <a:ext cx="2122608" cy="1412308"/>
          </a:xfrm>
          <a:prstGeom prst="rect">
            <a:avLst/>
          </a:prstGeom>
        </p:spPr>
      </p:pic>
    </p:spTree>
    <p:extLst>
      <p:ext uri="{BB962C8B-B14F-4D97-AF65-F5344CB8AC3E}">
        <p14:creationId xmlns:p14="http://schemas.microsoft.com/office/powerpoint/2010/main" val="3453158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1191A-B0EA-DAD5-2866-0EA2C9C08735}"/>
              </a:ext>
            </a:extLst>
          </p:cNvPr>
          <p:cNvSpPr>
            <a:spLocks noGrp="1"/>
          </p:cNvSpPr>
          <p:nvPr>
            <p:ph type="title"/>
          </p:nvPr>
        </p:nvSpPr>
        <p:spPr/>
        <p:txBody>
          <a:bodyPr/>
          <a:lstStyle/>
          <a:p>
            <a:r>
              <a:rPr lang="cy-GB" b="1" dirty="0"/>
              <a:t>Asesu/</a:t>
            </a:r>
            <a:r>
              <a:rPr lang="cy-GB" b="1" dirty="0" err="1"/>
              <a:t>Assessment</a:t>
            </a:r>
            <a:endParaRPr lang="en-GB" dirty="0"/>
          </a:p>
        </p:txBody>
      </p:sp>
      <p:sp>
        <p:nvSpPr>
          <p:cNvPr id="3" name="Content Placeholder 2">
            <a:extLst>
              <a:ext uri="{FF2B5EF4-FFF2-40B4-BE49-F238E27FC236}">
                <a16:creationId xmlns:a16="http://schemas.microsoft.com/office/drawing/2014/main" id="{0CACB00A-F706-325B-0D33-4424E8885C8C}"/>
              </a:ext>
            </a:extLst>
          </p:cNvPr>
          <p:cNvSpPr>
            <a:spLocks noGrp="1"/>
          </p:cNvSpPr>
          <p:nvPr>
            <p:ph sz="half" idx="1"/>
          </p:nvPr>
        </p:nvSpPr>
        <p:spPr>
          <a:xfrm>
            <a:off x="628650" y="2276872"/>
            <a:ext cx="3886200" cy="4351338"/>
          </a:xfrm>
        </p:spPr>
        <p:txBody>
          <a:bodyPr>
            <a:normAutofit fontScale="62500" lnSpcReduction="20000"/>
          </a:bodyPr>
          <a:lstStyle/>
          <a:p>
            <a:r>
              <a:rPr lang="cy-GB" sz="2300" u="sng" dirty="0"/>
              <a:t>Cyflwynwch eich pwnc
</a:t>
            </a:r>
            <a:r>
              <a:rPr lang="cy-GB" sz="2300" dirty="0"/>
              <a:t>Gallwch ddechrau eich blog gyda'ch profiad neu hanesyn neu gyda ffaith ddiddorol. </a:t>
            </a:r>
          </a:p>
          <a:p>
            <a:r>
              <a:rPr lang="cy-GB" sz="2300" u="sng" dirty="0"/>
              <a:t>Ymhelaethwch fesul pwynt</a:t>
            </a:r>
            <a:endParaRPr lang="cy-GB" sz="2300" dirty="0"/>
          </a:p>
          <a:p>
            <a:r>
              <a:rPr lang="cy-GB" sz="2300" dirty="0"/>
              <a:t>Trafodwch yr hyn rydych wedi'i ddarllen, myfyriwch ar yr hyn rydych wedi'i ddarllen, gwnewch gysylltiadau rhwng yr hyn rydych wedi'i ddarllen, a phryd bynnag y bo'n berthnasol, cysylltwch hyn â'ch profiad personol. Cyfeirnodwch yn gywir, a defnyddiwch dystiolaeth i ategu eich syniadau. </a:t>
            </a:r>
          </a:p>
          <a:p>
            <a:r>
              <a:rPr lang="cy-GB" sz="2300" u="sng" dirty="0"/>
              <a:t>Casgliadau</a:t>
            </a:r>
            <a:endParaRPr lang="cy-GB" sz="2300" dirty="0"/>
          </a:p>
          <a:p>
            <a:r>
              <a:rPr lang="cy-GB" sz="2300" dirty="0"/>
              <a:t>Ar ddiwedd eich blog, dewch i gasgliad am yr hyn rydych newydd ei ysgrifennu. Dylai eich blog fod yn rhesymegol, a dylech ddangos safbwynt clir. </a:t>
            </a:r>
          </a:p>
          <a:p>
            <a:endParaRPr lang="cy-GB" sz="2300" dirty="0"/>
          </a:p>
          <a:p>
            <a:r>
              <a:rPr lang="en-GB" sz="2300" dirty="0"/>
              <a:t>DYDDIAD CYFLWYNO: </a:t>
            </a:r>
            <a:r>
              <a:rPr lang="en-GB" sz="2300" b="1" dirty="0"/>
              <a:t>24.2.25 @23:59</a:t>
            </a:r>
          </a:p>
          <a:p>
            <a:r>
              <a:rPr lang="en-GB" sz="2300" dirty="0"/>
              <a:t>DYDDIAD DYCHWEYD: </a:t>
            </a:r>
            <a:r>
              <a:rPr lang="en-GB" sz="2300" b="1" dirty="0"/>
              <a:t>25.3.25 @ 15:00</a:t>
            </a:r>
            <a:endParaRPr lang="en-GB" sz="2300" dirty="0"/>
          </a:p>
          <a:p>
            <a:endParaRPr lang="cy-GB" dirty="0"/>
          </a:p>
          <a:p>
            <a:endParaRPr lang="en-GB" dirty="0"/>
          </a:p>
        </p:txBody>
      </p:sp>
      <p:sp>
        <p:nvSpPr>
          <p:cNvPr id="4" name="Content Placeholder 3">
            <a:extLst>
              <a:ext uri="{FF2B5EF4-FFF2-40B4-BE49-F238E27FC236}">
                <a16:creationId xmlns:a16="http://schemas.microsoft.com/office/drawing/2014/main" id="{817677BB-16CB-2663-7095-A80967D19790}"/>
              </a:ext>
            </a:extLst>
          </p:cNvPr>
          <p:cNvSpPr>
            <a:spLocks noGrp="1"/>
          </p:cNvSpPr>
          <p:nvPr>
            <p:ph sz="half" idx="2"/>
          </p:nvPr>
        </p:nvSpPr>
        <p:spPr>
          <a:xfrm>
            <a:off x="4788024" y="2564904"/>
            <a:ext cx="3886200" cy="4351338"/>
          </a:xfrm>
        </p:spPr>
        <p:txBody>
          <a:bodyPr>
            <a:normAutofit fontScale="62500" lnSpcReduction="20000"/>
          </a:bodyPr>
          <a:lstStyle/>
          <a:p>
            <a:r>
              <a:rPr lang="en-GB" sz="2300" u="sng" dirty="0"/>
              <a:t>Introduce your topic</a:t>
            </a:r>
            <a:endParaRPr lang="en-GB" sz="2300" dirty="0"/>
          </a:p>
          <a:p>
            <a:r>
              <a:rPr lang="en-GB" sz="2300" dirty="0"/>
              <a:t>You may start your blog with your experience or an anecdote or with an interesting fact. </a:t>
            </a:r>
          </a:p>
          <a:p>
            <a:r>
              <a:rPr lang="en-GB" sz="2300" u="sng" dirty="0"/>
              <a:t>Flesh it up point by point</a:t>
            </a:r>
            <a:endParaRPr lang="en-GB" sz="2300" dirty="0"/>
          </a:p>
          <a:p>
            <a:r>
              <a:rPr lang="en-GB" sz="2300" dirty="0"/>
              <a:t>Discuss what you’ve read, reflect on what you’ve read, make connections between what you’ve read, and whenever relevant, link to your personal experience. Reference correctly, and use evidence to back up your ideas. </a:t>
            </a:r>
          </a:p>
          <a:p>
            <a:r>
              <a:rPr lang="en-GB" sz="2300" u="sng" dirty="0"/>
              <a:t>Conclude</a:t>
            </a:r>
            <a:endParaRPr lang="en-GB" sz="2300" dirty="0"/>
          </a:p>
          <a:p>
            <a:r>
              <a:rPr lang="en-GB" sz="2300" dirty="0"/>
              <a:t>At the end of your blog, draw a conclusion about what you’ve just written. Your blog should be logical, and you should demonstrate a clear position.</a:t>
            </a:r>
          </a:p>
          <a:p>
            <a:r>
              <a:rPr lang="en-GB" sz="2300" dirty="0"/>
              <a:t>SUBMISSION DATE: </a:t>
            </a:r>
            <a:r>
              <a:rPr lang="en-GB" sz="2300" b="1" dirty="0">
                <a:hlinkClick r:id="rId2"/>
              </a:rPr>
              <a:t>24.2.25@23:59</a:t>
            </a:r>
            <a:endParaRPr lang="en-GB" sz="2300" b="1" dirty="0"/>
          </a:p>
          <a:p>
            <a:r>
              <a:rPr lang="en-GB" sz="2300" dirty="0"/>
              <a:t>RETURN DATE: </a:t>
            </a:r>
            <a:r>
              <a:rPr lang="en-GB" sz="2300" b="1" dirty="0"/>
              <a:t>25:3:25</a:t>
            </a:r>
          </a:p>
          <a:p>
            <a:endParaRPr lang="en-GB" dirty="0"/>
          </a:p>
        </p:txBody>
      </p:sp>
      <p:pic>
        <p:nvPicPr>
          <p:cNvPr id="5" name="Picture 4" descr="A young child writing in a book&#10;&#10;Description automatically generated">
            <a:extLst>
              <a:ext uri="{FF2B5EF4-FFF2-40B4-BE49-F238E27FC236}">
                <a16:creationId xmlns:a16="http://schemas.microsoft.com/office/drawing/2014/main" id="{306C5C7F-C6E1-E1AE-8959-38707878DB2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68144" y="291556"/>
            <a:ext cx="2122608" cy="1412308"/>
          </a:xfrm>
          <a:prstGeom prst="rect">
            <a:avLst/>
          </a:prstGeom>
        </p:spPr>
      </p:pic>
    </p:spTree>
    <p:extLst>
      <p:ext uri="{BB962C8B-B14F-4D97-AF65-F5344CB8AC3E}">
        <p14:creationId xmlns:p14="http://schemas.microsoft.com/office/powerpoint/2010/main" val="38045080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B56236-3E3E-41AD-77BC-A312BB122A29}"/>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defTabSz="914400"/>
            <a:r>
              <a:rPr lang="en-US" sz="3100" b="1" dirty="0" err="1">
                <a:solidFill>
                  <a:schemeClr val="tx1">
                    <a:lumMod val="85000"/>
                    <a:lumOff val="15000"/>
                  </a:schemeClr>
                </a:solidFill>
              </a:rPr>
              <a:t>Cwestiynau</a:t>
            </a:r>
            <a:r>
              <a:rPr lang="en-US" sz="3100" b="1" dirty="0">
                <a:solidFill>
                  <a:schemeClr val="tx1">
                    <a:lumMod val="85000"/>
                    <a:lumOff val="15000"/>
                  </a:schemeClr>
                </a:solidFill>
              </a:rPr>
              <a:t>/Questions</a:t>
            </a:r>
          </a:p>
        </p:txBody>
      </p:sp>
      <p:pic>
        <p:nvPicPr>
          <p:cNvPr id="8" name="Content Placeholder 7" descr="Magnifying glass and question mark">
            <a:extLst>
              <a:ext uri="{FF2B5EF4-FFF2-40B4-BE49-F238E27FC236}">
                <a16:creationId xmlns:a16="http://schemas.microsoft.com/office/drawing/2014/main" id="{F10BA741-1128-3260-DAA1-63BC5B46C4BC}"/>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14173" r="10827"/>
          <a:stretch/>
        </p:blipFill>
        <p:spPr>
          <a:xfrm>
            <a:off x="20" y="10"/>
            <a:ext cx="9143980" cy="6857990"/>
          </a:xfrm>
          <a:prstGeom prst="rect">
            <a:avLst/>
          </a:prstGeom>
        </p:spPr>
      </p:pic>
    </p:spTree>
    <p:extLst>
      <p:ext uri="{BB962C8B-B14F-4D97-AF65-F5344CB8AC3E}">
        <p14:creationId xmlns:p14="http://schemas.microsoft.com/office/powerpoint/2010/main" val="7581513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631825"/>
            <a:ext cx="7886700" cy="1325563"/>
          </a:xfrm>
        </p:spPr>
        <p:txBody>
          <a:bodyPr>
            <a:normAutofit/>
          </a:bodyPr>
          <a:lstStyle/>
          <a:p>
            <a:r>
              <a:rPr lang="cy-GB" b="1"/>
              <a:t>Rhestr Ddarllen         </a:t>
            </a:r>
            <a:r>
              <a:rPr lang="en-GB" b="1"/>
              <a:t>Reading </a:t>
            </a:r>
            <a:r>
              <a:rPr lang="en-GB" b="1" dirty="0"/>
              <a:t>List</a:t>
            </a:r>
          </a:p>
        </p:txBody>
      </p:sp>
      <p:sp>
        <p:nvSpPr>
          <p:cNvPr id="2" name="Content Placeholder 1"/>
          <p:cNvSpPr>
            <a:spLocks noGrp="1"/>
          </p:cNvSpPr>
          <p:nvPr>
            <p:ph idx="1"/>
          </p:nvPr>
        </p:nvSpPr>
        <p:spPr>
          <a:xfrm>
            <a:off x="628650" y="2057400"/>
            <a:ext cx="7886700" cy="3871762"/>
          </a:xfrm>
        </p:spPr>
        <p:txBody>
          <a:bodyPr>
            <a:normAutofit/>
          </a:bodyPr>
          <a:lstStyle/>
          <a:p>
            <a:pPr marL="0" indent="0" fontAlgn="base" hangingPunct="0">
              <a:buNone/>
            </a:pPr>
            <a:r>
              <a:rPr lang="cy-GB" sz="2800" b="1" dirty="0"/>
              <a:t>Hanfodol</a:t>
            </a:r>
            <a:r>
              <a:rPr lang="en-GB" sz="2800" b="1" dirty="0"/>
              <a:t>/Essential</a:t>
            </a:r>
            <a:endParaRPr lang="en-GB" sz="2800" dirty="0"/>
          </a:p>
          <a:p>
            <a:pPr marL="0" indent="0" fontAlgn="base" hangingPunct="0">
              <a:buNone/>
              <a:tabLst>
                <a:tab pos="457200" algn="l"/>
                <a:tab pos="914400" algn="l"/>
                <a:tab pos="1371600" algn="l"/>
                <a:tab pos="1828800" algn="l"/>
              </a:tabLst>
            </a:pPr>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fontAlgn="base" hangingPunct="0">
              <a:tabLst>
                <a:tab pos="457200" algn="l"/>
                <a:tab pos="914400" algn="l"/>
                <a:tab pos="1371600" algn="l"/>
                <a:tab pos="1828800" algn="l"/>
              </a:tabLst>
            </a:pPr>
            <a:r>
              <a:rPr lang="en-GB" sz="1800" dirty="0">
                <a:effectLst/>
                <a:latin typeface="Arial" panose="020B0604020202020204" pitchFamily="34" charset="0"/>
                <a:ea typeface="Times New Roman" panose="02020603050405020304" pitchFamily="18" charset="0"/>
              </a:rPr>
              <a:t>Bee, H. and Boyd, D. (2014) </a:t>
            </a:r>
            <a:r>
              <a:rPr lang="en-GB" sz="1800" i="1" dirty="0">
                <a:effectLst/>
                <a:latin typeface="Arial" panose="020B0604020202020204" pitchFamily="34" charset="0"/>
                <a:ea typeface="Times New Roman" panose="02020603050405020304" pitchFamily="18" charset="0"/>
              </a:rPr>
              <a:t>The Developing Child</a:t>
            </a:r>
            <a:r>
              <a:rPr lang="en-GB" sz="1800" dirty="0">
                <a:effectLst/>
                <a:latin typeface="Arial" panose="020B0604020202020204" pitchFamily="34" charset="0"/>
                <a:ea typeface="Times New Roman" panose="02020603050405020304" pitchFamily="18" charset="0"/>
              </a:rPr>
              <a:t> (12</a:t>
            </a:r>
            <a:r>
              <a:rPr lang="en-GB" sz="1800" baseline="30000" dirty="0">
                <a:effectLst/>
                <a:latin typeface="Arial" panose="020B0604020202020204" pitchFamily="34" charset="0"/>
                <a:ea typeface="Times New Roman" panose="02020603050405020304" pitchFamily="18" charset="0"/>
              </a:rPr>
              <a:t>th</a:t>
            </a:r>
            <a:r>
              <a:rPr lang="en-GB" sz="1800" dirty="0">
                <a:effectLst/>
                <a:latin typeface="Arial" panose="020B0604020202020204" pitchFamily="34" charset="0"/>
                <a:ea typeface="Times New Roman" panose="02020603050405020304" pitchFamily="18" charset="0"/>
              </a:rPr>
              <a:t> Edition), London : Pearson, </a:t>
            </a:r>
            <a:r>
              <a:rPr lang="en-GB" sz="1800" dirty="0" err="1">
                <a:effectLst/>
                <a:latin typeface="Arial" panose="020B0604020202020204" pitchFamily="34" charset="0"/>
                <a:ea typeface="Times New Roman" panose="02020603050405020304" pitchFamily="18" charset="0"/>
              </a:rPr>
              <a:t>Allyn</a:t>
            </a:r>
            <a:r>
              <a:rPr lang="en-GB" sz="1800" dirty="0">
                <a:effectLst/>
                <a:latin typeface="Arial" panose="020B0604020202020204" pitchFamily="34" charset="0"/>
                <a:ea typeface="Times New Roman" panose="02020603050405020304" pitchFamily="18" charset="0"/>
              </a:rPr>
              <a:t> &amp; Bacon  </a:t>
            </a:r>
            <a:endParaRPr lang="en-GB" sz="1800" dirty="0">
              <a:effectLst/>
              <a:latin typeface="Times New Roman" panose="02020603050405020304" pitchFamily="18" charset="0"/>
              <a:ea typeface="Times New Roman" panose="02020603050405020304" pitchFamily="18" charset="0"/>
            </a:endParaRPr>
          </a:p>
          <a:p>
            <a:pPr fontAlgn="base" hangingPunct="0">
              <a:tabLst>
                <a:tab pos="457200" algn="l"/>
                <a:tab pos="914400" algn="l"/>
                <a:tab pos="1371600" algn="l"/>
                <a:tab pos="1828800" algn="l"/>
              </a:tabLst>
            </a:pPr>
            <a:r>
              <a:rPr lang="en-GB" sz="1800" dirty="0">
                <a:effectLst/>
                <a:latin typeface="Arial" panose="020B0604020202020204" pitchFamily="34" charset="0"/>
                <a:ea typeface="Times New Roman" panose="02020603050405020304" pitchFamily="18" charset="0"/>
              </a:rPr>
              <a:t>Lindon, J.  (2012) </a:t>
            </a:r>
            <a:r>
              <a:rPr lang="en-GB" sz="1800" i="1" dirty="0">
                <a:effectLst/>
                <a:latin typeface="Arial" panose="020B0604020202020204" pitchFamily="34" charset="0"/>
                <a:ea typeface="Times New Roman" panose="02020603050405020304" pitchFamily="18" charset="0"/>
              </a:rPr>
              <a:t>Understanding Child Development: Linking theory and practice,</a:t>
            </a:r>
            <a:r>
              <a:rPr lang="en-GB" sz="1800" dirty="0">
                <a:effectLst/>
                <a:latin typeface="Arial" panose="020B0604020202020204" pitchFamily="34" charset="0"/>
                <a:ea typeface="Times New Roman" panose="02020603050405020304" pitchFamily="18" charset="0"/>
              </a:rPr>
              <a:t> Second Edition, London: Hodder &amp; Stoughton Ltd.</a:t>
            </a:r>
            <a:r>
              <a:rPr lang="en-GB" sz="1800" dirty="0">
                <a:effectLst/>
                <a:latin typeface="Arial" panose="020B0604020202020204" pitchFamily="34" charset="0"/>
                <a:ea typeface="Calibri" panose="020F0502020204030204" pitchFamily="34" charset="0"/>
              </a:rPr>
              <a:t> </a:t>
            </a:r>
            <a:endParaRPr lang="en-GB" sz="1800" dirty="0">
              <a:effectLst/>
              <a:latin typeface="Times New Roman" panose="02020603050405020304" pitchFamily="18" charset="0"/>
              <a:ea typeface="Times New Roman" panose="02020603050405020304" pitchFamily="18" charset="0"/>
            </a:endParaRPr>
          </a:p>
          <a:p>
            <a:pPr>
              <a:lnSpc>
                <a:spcPct val="115000"/>
              </a:lnSpc>
              <a:spcAft>
                <a:spcPts val="1000"/>
              </a:spcAft>
            </a:pPr>
            <a:r>
              <a:rPr lang="en-GB" sz="1800" dirty="0">
                <a:effectLst/>
                <a:latin typeface="Arial" panose="020B0604020202020204" pitchFamily="34" charset="0"/>
                <a:ea typeface="Calibri" panose="020F0502020204030204" pitchFamily="34" charset="0"/>
              </a:rPr>
              <a:t>Keenan, T. Evans, S. and Crowley, K. (2016) </a:t>
            </a:r>
            <a:r>
              <a:rPr lang="en-GB" sz="1800" i="1" dirty="0">
                <a:effectLst/>
                <a:latin typeface="Arial" panose="020B0604020202020204" pitchFamily="34" charset="0"/>
                <a:ea typeface="Calibri" panose="020F0502020204030204" pitchFamily="34" charset="0"/>
              </a:rPr>
              <a:t>An Introduction to Child Development </a:t>
            </a:r>
            <a:r>
              <a:rPr lang="en-GB" sz="1800" dirty="0">
                <a:effectLst/>
                <a:latin typeface="Arial" panose="020B0604020202020204" pitchFamily="34" charset="0"/>
                <a:ea typeface="Calibri" panose="020F0502020204030204" pitchFamily="34" charset="0"/>
              </a:rPr>
              <a:t>London: Sage</a:t>
            </a:r>
          </a:p>
          <a:p>
            <a:pPr>
              <a:lnSpc>
                <a:spcPct val="115000"/>
              </a:lnSpc>
              <a:spcAft>
                <a:spcPts val="1000"/>
              </a:spcAft>
            </a:pPr>
            <a:r>
              <a:rPr lang="cy-GB" sz="2800" b="1" dirty="0"/>
              <a:t>Darllen pellach/</a:t>
            </a:r>
            <a:r>
              <a:rPr lang="en-GB" sz="2800" b="1" dirty="0"/>
              <a:t>Further reading – Moodle</a:t>
            </a:r>
            <a:endParaRPr lang="en-GB" b="1"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631825"/>
            <a:ext cx="7886700" cy="1325563"/>
          </a:xfrm>
        </p:spPr>
        <p:txBody>
          <a:bodyPr>
            <a:normAutofit/>
          </a:bodyPr>
          <a:lstStyle/>
          <a:p>
            <a:r>
              <a:rPr lang="en-GB" dirty="0" err="1"/>
              <a:t>Cyfeiriadau</a:t>
            </a:r>
            <a:r>
              <a:rPr lang="en-GB" dirty="0"/>
              <a:t>     References </a:t>
            </a:r>
          </a:p>
        </p:txBody>
      </p:sp>
      <p:sp>
        <p:nvSpPr>
          <p:cNvPr id="2" name="Content Placeholder 1"/>
          <p:cNvSpPr>
            <a:spLocks noGrp="1"/>
          </p:cNvSpPr>
          <p:nvPr>
            <p:ph idx="1"/>
          </p:nvPr>
        </p:nvSpPr>
        <p:spPr>
          <a:xfrm>
            <a:off x="628650" y="2057400"/>
            <a:ext cx="7886700" cy="3871762"/>
          </a:xfrm>
        </p:spPr>
        <p:txBody>
          <a:bodyPr>
            <a:normAutofit fontScale="92500" lnSpcReduction="10000"/>
          </a:bodyPr>
          <a:lstStyle/>
          <a:p>
            <a:r>
              <a:rPr lang="en-GB" dirty="0"/>
              <a:t>Bee, H and  Boyd, D. (2014) </a:t>
            </a:r>
            <a:r>
              <a:rPr lang="en-GB" i="1" dirty="0"/>
              <a:t>The Developing Child</a:t>
            </a:r>
            <a:r>
              <a:rPr lang="en-GB" dirty="0"/>
              <a:t> (12</a:t>
            </a:r>
            <a:r>
              <a:rPr lang="en-GB" baseline="30000" dirty="0"/>
              <a:t>th</a:t>
            </a:r>
            <a:r>
              <a:rPr lang="en-GB" dirty="0"/>
              <a:t> Edition), London : Pearson, Allyn &amp; Bacon </a:t>
            </a:r>
          </a:p>
          <a:p>
            <a:r>
              <a:rPr lang="en-GB" dirty="0"/>
              <a:t>Berk, L. (2009) </a:t>
            </a:r>
            <a:r>
              <a:rPr lang="en-GB" i="1" dirty="0"/>
              <a:t>Child Development</a:t>
            </a:r>
            <a:r>
              <a:rPr lang="en-GB" dirty="0"/>
              <a:t>, London: Pearson, </a:t>
            </a:r>
            <a:r>
              <a:rPr lang="en-GB" dirty="0" err="1"/>
              <a:t>Allyn</a:t>
            </a:r>
            <a:r>
              <a:rPr lang="en-GB" dirty="0"/>
              <a:t> and Bacon. </a:t>
            </a:r>
          </a:p>
          <a:p>
            <a:r>
              <a:rPr lang="en-GB" dirty="0"/>
              <a:t>Doherty, J and Hughes, M. (2009) </a:t>
            </a:r>
            <a:r>
              <a:rPr lang="en-GB" i="1" dirty="0"/>
              <a:t>Child Development, Theory and Practice, </a:t>
            </a:r>
            <a:r>
              <a:rPr lang="en-GB" dirty="0"/>
              <a:t>Harlow: Pearson</a:t>
            </a:r>
          </a:p>
          <a:p>
            <a:r>
              <a:rPr lang="en-GB" sz="3000" dirty="0"/>
              <a:t>Keenan, T. &amp; Evans, S. (2009) </a:t>
            </a:r>
            <a:r>
              <a:rPr lang="en-GB" sz="3000" i="1" dirty="0"/>
              <a:t>An Introduction to Child Development </a:t>
            </a:r>
            <a:r>
              <a:rPr lang="en-GB" sz="3000" dirty="0"/>
              <a:t>London: Sage</a:t>
            </a:r>
          </a:p>
          <a:p>
            <a:r>
              <a:rPr lang="en-GB" dirty="0"/>
              <a:t>Lindon, J (2012)  </a:t>
            </a:r>
            <a:r>
              <a:rPr lang="en-GB" i="1" dirty="0"/>
              <a:t>Understanding Child Development</a:t>
            </a:r>
            <a:r>
              <a:rPr lang="en-GB" dirty="0"/>
              <a:t>. London: Hodder Arnold.</a:t>
            </a:r>
          </a:p>
          <a:p>
            <a:endParaRPr lang="en-GB" dirty="0"/>
          </a:p>
          <a:p>
            <a:endParaRPr lang="en-GB" dirty="0"/>
          </a:p>
        </p:txBody>
      </p:sp>
    </p:spTree>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3" ma:contentTypeDescription="Create a new document." ma:contentTypeScope="" ma:versionID="d204d75021c32a64983818f310756d7d">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fbcd73361fda6bc063f3061db072f80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8BDFF69-0A4A-4829-8371-37A84098486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06A1E1F-E677-4DD7-A550-402DC773BE52}">
  <ds:schemaRefs>
    <ds:schemaRef ds:uri="http://purl.org/dc/dcmitype/"/>
    <ds:schemaRef ds:uri="http://schemas.microsoft.com/office/infopath/2007/PartnerControls"/>
    <ds:schemaRef ds:uri="http://schemas.microsoft.com/office/2006/documentManagement/types"/>
    <ds:schemaRef ds:uri="http://schemas.microsoft.com/office/2006/metadata/properties"/>
    <ds:schemaRef ds:uri="5e4866c9-5473-4b36-a248-8ce6a7a4bde8"/>
    <ds:schemaRef ds:uri="http://purl.org/dc/terms/"/>
    <ds:schemaRef ds:uri="http://schemas.openxmlformats.org/package/2006/metadata/core-properties"/>
    <ds:schemaRef ds:uri="1f9d1f62-2b66-4e13-be38-f795d411800a"/>
    <ds:schemaRef ds:uri="http://www.w3.org/XML/1998/namespace"/>
    <ds:schemaRef ds:uri="http://purl.org/dc/elements/1.1/"/>
  </ds:schemaRefs>
</ds:datastoreItem>
</file>

<file path=customXml/itemProps3.xml><?xml version="1.0" encoding="utf-8"?>
<ds:datastoreItem xmlns:ds="http://schemas.openxmlformats.org/officeDocument/2006/customXml" ds:itemID="{90390D12-2F48-4D1A-A3A5-73B382FF3D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541</TotalTime>
  <Words>2335</Words>
  <Application>Microsoft Office PowerPoint</Application>
  <PresentationFormat>On-screen Show (4:3)</PresentationFormat>
  <Paragraphs>222</Paragraphs>
  <Slides>24</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Bradley Hand ITC</vt:lpstr>
      <vt:lpstr>Calibri</vt:lpstr>
      <vt:lpstr>Calibri Light</vt:lpstr>
      <vt:lpstr>Century Gothic</vt:lpstr>
      <vt:lpstr>Times New Roman</vt:lpstr>
      <vt:lpstr>Office 2013 - 2022 Theme</vt:lpstr>
      <vt:lpstr>         ECES4009C  Datblygiad ar Draws y Rhychwant Oes  Development Across the Lifespan </vt:lpstr>
      <vt:lpstr>Trosolwg                   Overview
</vt:lpstr>
      <vt:lpstr>Nodau'r Modwl                                 Module Aims</vt:lpstr>
      <vt:lpstr>Datblygiad seicolegol a ffisiolegol  Psychological and physiological development</vt:lpstr>
      <vt:lpstr>Nodau'r modwl Aims of module</vt:lpstr>
      <vt:lpstr>Deilliannau Dysgu  Learning Outcomes</vt:lpstr>
      <vt:lpstr>Deilliant Dysgu 1  Learning Outcome 1</vt:lpstr>
      <vt:lpstr>Ystyriwch…  Consider…</vt:lpstr>
      <vt:lpstr>Egwyddorion datblygiad rhychwant oes  Principles of life span development  </vt:lpstr>
      <vt:lpstr>Felly pam i ni’n astudio datblygiad unigol?  So why are we studying individual development?</vt:lpstr>
      <vt:lpstr>Deilliant Dysgu 2  Learning Outcome 2</vt:lpstr>
      <vt:lpstr>PowerPoint Presentation</vt:lpstr>
      <vt:lpstr>Deilliant Dysgu       Learning Outcome </vt:lpstr>
      <vt:lpstr>Amserlen y Modiwl</vt:lpstr>
      <vt:lpstr>Beth yw damcaniaeth? What is a theory?       </vt:lpstr>
      <vt:lpstr>Damcaniaeth yw …   Theory is … </vt:lpstr>
      <vt:lpstr>Damcaniaethau ym maes datblygiad plant  Theories in child development</vt:lpstr>
      <vt:lpstr>Termau allweddol  Key terms</vt:lpstr>
      <vt:lpstr>Diffinio’r termau allweddol 
  Key terms defined</vt:lpstr>
      <vt:lpstr>Asesu / Assessment</vt:lpstr>
      <vt:lpstr>Asesu/Assessment</vt:lpstr>
      <vt:lpstr>Cwestiynau/Questions</vt:lpstr>
      <vt:lpstr>Rhestr Ddarllen         Reading List</vt:lpstr>
      <vt:lpstr>Cyfeiriadau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ECES4008 Session 1a</dc:title>
  <dc:creator>Alison Murphy</dc:creator>
  <cp:lastModifiedBy>Helen A Griffiths</cp:lastModifiedBy>
  <cp:revision>11</cp:revision>
  <dcterms:created xsi:type="dcterms:W3CDTF">2021-03-02T08:53:53Z</dcterms:created>
  <dcterms:modified xsi:type="dcterms:W3CDTF">2025-01-16T19:12:03Z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