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notesMasterIdLst>
    <p:notesMasterId r:id="rId36"/>
  </p:notesMasterIdLst>
  <p:handoutMasterIdLst>
    <p:handoutMasterId r:id="rId37"/>
  </p:handoutMasterIdLst>
  <p:sldIdLst>
    <p:sldId id="330" r:id="rId3"/>
    <p:sldId id="268" r:id="rId4"/>
    <p:sldId id="323" r:id="rId5"/>
    <p:sldId id="325" r:id="rId6"/>
    <p:sldId id="285" r:id="rId7"/>
    <p:sldId id="286" r:id="rId8"/>
    <p:sldId id="287" r:id="rId9"/>
    <p:sldId id="289" r:id="rId10"/>
    <p:sldId id="288" r:id="rId11"/>
    <p:sldId id="331" r:id="rId12"/>
    <p:sldId id="290" r:id="rId13"/>
    <p:sldId id="292" r:id="rId14"/>
    <p:sldId id="293" r:id="rId15"/>
    <p:sldId id="294" r:id="rId16"/>
    <p:sldId id="295" r:id="rId17"/>
    <p:sldId id="301" r:id="rId18"/>
    <p:sldId id="299" r:id="rId19"/>
    <p:sldId id="298" r:id="rId20"/>
    <p:sldId id="332" r:id="rId21"/>
    <p:sldId id="333" r:id="rId22"/>
    <p:sldId id="334" r:id="rId23"/>
    <p:sldId id="335" r:id="rId24"/>
    <p:sldId id="296" r:id="rId25"/>
    <p:sldId id="308" r:id="rId26"/>
    <p:sldId id="304" r:id="rId27"/>
    <p:sldId id="303" r:id="rId28"/>
    <p:sldId id="302" r:id="rId29"/>
    <p:sldId id="310" r:id="rId30"/>
    <p:sldId id="314" r:id="rId31"/>
    <p:sldId id="316" r:id="rId32"/>
    <p:sldId id="317" r:id="rId33"/>
    <p:sldId id="336" r:id="rId34"/>
    <p:sldId id="31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aiueGpyW9DPBhkNYVzyuyA==" hashData="UhLKgcbiMYVaX5H/TUXy/dUl6TePj57JUNyc9AkkHhN19Vz91f5TObqQD1SadP3YPU8sbXt6BFUIgfuOH1xqw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388"/>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01" autoAdjust="0"/>
    <p:restoredTop sz="63374" autoAdjust="0"/>
  </p:normalViewPr>
  <p:slideViewPr>
    <p:cSldViewPr snapToGrid="0">
      <p:cViewPr varScale="1">
        <p:scale>
          <a:sx n="66" d="100"/>
          <a:sy n="66" d="100"/>
        </p:scale>
        <p:origin x="2304" y="48"/>
      </p:cViewPr>
      <p:guideLst/>
    </p:cSldViewPr>
  </p:slideViewPr>
  <p:outlineViewPr>
    <p:cViewPr>
      <p:scale>
        <a:sx n="33" d="100"/>
        <a:sy n="33" d="100"/>
      </p:scale>
      <p:origin x="0" y="-1788"/>
    </p:cViewPr>
  </p:outlineViewPr>
  <p:notesTextViewPr>
    <p:cViewPr>
      <p:scale>
        <a:sx n="66" d="100"/>
        <a:sy n="66" d="100"/>
      </p:scale>
      <p:origin x="0" y="0"/>
    </p:cViewPr>
  </p:notesTextViewPr>
  <p:sorterViewPr>
    <p:cViewPr>
      <p:scale>
        <a:sx n="100" d="100"/>
        <a:sy n="100" d="100"/>
      </p:scale>
      <p:origin x="0" y="-8022"/>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12FF03-2C00-42CF-A908-F2816A8C20D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66D8E66-74CD-4260-A1AC-6C153198227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Partnership-Orientated Policing (POPS)</a:t>
          </a:r>
        </a:p>
      </dgm:t>
    </dgm:pt>
    <dgm:pt modelId="{1C63E028-5E9F-4231-B30B-D62ABA668629}" type="parTrans" cxnId="{CD2499E5-60A0-48E4-ABF7-B6722FEED084}">
      <dgm:prSet/>
      <dgm:spPr/>
      <dgm:t>
        <a:bodyPr/>
        <a:lstStyle/>
        <a:p>
          <a:endParaRPr lang="en-GB"/>
        </a:p>
      </dgm:t>
    </dgm:pt>
    <dgm:pt modelId="{B83A17FF-EEDF-4FF7-BA86-44046F5C6CF2}" type="sibTrans" cxnId="{CD2499E5-60A0-48E4-ABF7-B6722FEED084}">
      <dgm:prSet/>
      <dgm:spPr/>
      <dgm:t>
        <a:bodyPr/>
        <a:lstStyle/>
        <a:p>
          <a:endParaRPr lang="en-GB"/>
        </a:p>
      </dgm:t>
    </dgm:pt>
    <dgm:pt modelId="{5391B5CA-37B5-4B6E-8822-09EA5B640E88}">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OSARA</a:t>
          </a:r>
        </a:p>
      </dgm:t>
    </dgm:pt>
    <dgm:pt modelId="{041D34AC-1763-4749-AD39-A786D50BC5C9}" type="parTrans" cxnId="{003F1676-DC9A-4485-9009-57D54431349F}">
      <dgm:prSet/>
      <dgm:spPr/>
      <dgm:t>
        <a:bodyPr/>
        <a:lstStyle/>
        <a:p>
          <a:endParaRPr lang="en-GB"/>
        </a:p>
      </dgm:t>
    </dgm:pt>
    <dgm:pt modelId="{35C97D40-8008-4275-A4D2-101A92FF32D1}" type="sibTrans" cxnId="{003F1676-DC9A-4485-9009-57D54431349F}">
      <dgm:prSet/>
      <dgm:spPr/>
      <dgm:t>
        <a:bodyPr/>
        <a:lstStyle/>
        <a:p>
          <a:endParaRPr lang="en-GB"/>
        </a:p>
      </dgm:t>
    </dgm:pt>
    <dgm:pt modelId="{B38C0F83-0C73-4242-AE6A-84CAA8067EB1}">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PAT</a:t>
          </a:r>
        </a:p>
      </dgm:t>
    </dgm:pt>
    <dgm:pt modelId="{EF9EB1ED-7E63-415D-BE41-1143354C42ED}" type="parTrans" cxnId="{649F6612-FDFD-4F11-9283-66F69388576B}">
      <dgm:prSet/>
      <dgm:spPr/>
      <dgm:t>
        <a:bodyPr/>
        <a:lstStyle/>
        <a:p>
          <a:endParaRPr lang="en-GB"/>
        </a:p>
      </dgm:t>
    </dgm:pt>
    <dgm:pt modelId="{F9C12F9F-CCC7-4630-88E8-9FF34E8FEE3F}" type="sibTrans" cxnId="{649F6612-FDFD-4F11-9283-66F69388576B}">
      <dgm:prSet/>
      <dgm:spPr/>
      <dgm:t>
        <a:bodyPr/>
        <a:lstStyle/>
        <a:p>
          <a:endParaRPr lang="en-GB"/>
        </a:p>
      </dgm:t>
    </dgm:pt>
    <dgm:pt modelId="{F19239D5-46AC-4D21-A922-65E4D9A02CDA}">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PAT (Enhanced)</a:t>
          </a:r>
        </a:p>
      </dgm:t>
    </dgm:pt>
    <dgm:pt modelId="{89ED2B1C-F7CE-4E51-B591-DC59A3088D3A}" type="parTrans" cxnId="{58B0E705-D988-4CF3-94B5-741AC7DF3635}">
      <dgm:prSet/>
      <dgm:spPr/>
      <dgm:t>
        <a:bodyPr/>
        <a:lstStyle/>
        <a:p>
          <a:endParaRPr lang="en-GB"/>
        </a:p>
      </dgm:t>
    </dgm:pt>
    <dgm:pt modelId="{39B7F572-00B2-4B4F-B356-104E0C6CE799}" type="sibTrans" cxnId="{58B0E705-D988-4CF3-94B5-741AC7DF3635}">
      <dgm:prSet/>
      <dgm:spPr/>
      <dgm:t>
        <a:bodyPr/>
        <a:lstStyle/>
        <a:p>
          <a:endParaRPr lang="en-GB"/>
        </a:p>
      </dgm:t>
    </dgm:pt>
    <dgm:pt modelId="{1F604C48-15FB-428A-8D1E-0192DE02BF68}">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Routine Activity Theory</a:t>
          </a:r>
        </a:p>
      </dgm:t>
    </dgm:pt>
    <dgm:pt modelId="{A921B676-743A-442F-A9D5-19A9620E7A46}" type="parTrans" cxnId="{3EEC6F82-9E10-4066-9B85-03639AA19833}">
      <dgm:prSet/>
      <dgm:spPr/>
      <dgm:t>
        <a:bodyPr/>
        <a:lstStyle/>
        <a:p>
          <a:endParaRPr lang="en-GB"/>
        </a:p>
      </dgm:t>
    </dgm:pt>
    <dgm:pt modelId="{938E3394-7F21-440E-8F8C-8640DA52249D}" type="sibTrans" cxnId="{3EEC6F82-9E10-4066-9B85-03639AA19833}">
      <dgm:prSet/>
      <dgm:spPr/>
      <dgm:t>
        <a:bodyPr/>
        <a:lstStyle/>
        <a:p>
          <a:endParaRPr lang="en-GB"/>
        </a:p>
      </dgm:t>
    </dgm:pt>
    <dgm:pt modelId="{99788036-5733-4811-9DE7-ECAF2E17C7E0}">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Rational Choice Theory</a:t>
          </a:r>
        </a:p>
      </dgm:t>
    </dgm:pt>
    <dgm:pt modelId="{481A4649-1D1E-478F-8B09-4C53F9D78EFB}" type="parTrans" cxnId="{C5BE7AC1-CF4E-4318-98EA-DFF39EB75752}">
      <dgm:prSet/>
      <dgm:spPr/>
      <dgm:t>
        <a:bodyPr/>
        <a:lstStyle/>
        <a:p>
          <a:endParaRPr lang="en-GB"/>
        </a:p>
      </dgm:t>
    </dgm:pt>
    <dgm:pt modelId="{78C8321F-5A8B-43D6-B97C-CA79B7F9719A}" type="sibTrans" cxnId="{C5BE7AC1-CF4E-4318-98EA-DFF39EB75752}">
      <dgm:prSet/>
      <dgm:spPr/>
      <dgm:t>
        <a:bodyPr/>
        <a:lstStyle/>
        <a:p>
          <a:endParaRPr lang="en-GB"/>
        </a:p>
      </dgm:t>
    </dgm:pt>
    <dgm:pt modelId="{C733E3F5-96BC-4837-B0C7-ABEAD53EC992}" type="pres">
      <dgm:prSet presAssocID="{9D12FF03-2C00-42CF-A908-F2816A8C20DE}" presName="diagram" presStyleCnt="0">
        <dgm:presLayoutVars>
          <dgm:dir/>
          <dgm:resizeHandles val="exact"/>
        </dgm:presLayoutVars>
      </dgm:prSet>
      <dgm:spPr/>
    </dgm:pt>
    <dgm:pt modelId="{C692E7A7-B055-4A12-9459-0D8090E894EC}" type="pres">
      <dgm:prSet presAssocID="{366D8E66-74CD-4260-A1AC-6C1531982272}" presName="node" presStyleLbl="node1" presStyleIdx="0" presStyleCnt="6">
        <dgm:presLayoutVars>
          <dgm:bulletEnabled val="1"/>
        </dgm:presLayoutVars>
      </dgm:prSet>
      <dgm:spPr/>
    </dgm:pt>
    <dgm:pt modelId="{B6081AEC-E030-4621-BF25-02765D040114}" type="pres">
      <dgm:prSet presAssocID="{B83A17FF-EEDF-4FF7-BA86-44046F5C6CF2}" presName="sibTrans" presStyleCnt="0"/>
      <dgm:spPr/>
    </dgm:pt>
    <dgm:pt modelId="{0F5DF27D-05EC-4935-B641-323C2DDAB729}" type="pres">
      <dgm:prSet presAssocID="{5391B5CA-37B5-4B6E-8822-09EA5B640E88}" presName="node" presStyleLbl="node1" presStyleIdx="1" presStyleCnt="6">
        <dgm:presLayoutVars>
          <dgm:bulletEnabled val="1"/>
        </dgm:presLayoutVars>
      </dgm:prSet>
      <dgm:spPr/>
    </dgm:pt>
    <dgm:pt modelId="{0F71701B-3487-44E2-AD21-D319FF217272}" type="pres">
      <dgm:prSet presAssocID="{35C97D40-8008-4275-A4D2-101A92FF32D1}" presName="sibTrans" presStyleCnt="0"/>
      <dgm:spPr/>
    </dgm:pt>
    <dgm:pt modelId="{E42A6EED-D8A9-47D9-9EFD-84F1632B13FB}" type="pres">
      <dgm:prSet presAssocID="{B38C0F83-0C73-4242-AE6A-84CAA8067EB1}" presName="node" presStyleLbl="node1" presStyleIdx="2" presStyleCnt="6">
        <dgm:presLayoutVars>
          <dgm:bulletEnabled val="1"/>
        </dgm:presLayoutVars>
      </dgm:prSet>
      <dgm:spPr/>
    </dgm:pt>
    <dgm:pt modelId="{99FA80A9-A423-4765-A107-EA71A83C5158}" type="pres">
      <dgm:prSet presAssocID="{F9C12F9F-CCC7-4630-88E8-9FF34E8FEE3F}" presName="sibTrans" presStyleCnt="0"/>
      <dgm:spPr/>
    </dgm:pt>
    <dgm:pt modelId="{38B97A92-62DE-4D28-93CC-B18F2A474678}" type="pres">
      <dgm:prSet presAssocID="{F19239D5-46AC-4D21-A922-65E4D9A02CDA}" presName="node" presStyleLbl="node1" presStyleIdx="3" presStyleCnt="6">
        <dgm:presLayoutVars>
          <dgm:bulletEnabled val="1"/>
        </dgm:presLayoutVars>
      </dgm:prSet>
      <dgm:spPr/>
    </dgm:pt>
    <dgm:pt modelId="{480735A5-AA10-47E6-8636-6467F65F6F93}" type="pres">
      <dgm:prSet presAssocID="{39B7F572-00B2-4B4F-B356-104E0C6CE799}" presName="sibTrans" presStyleCnt="0"/>
      <dgm:spPr/>
    </dgm:pt>
    <dgm:pt modelId="{6DA53555-157A-461B-B93C-752A4A3DE542}" type="pres">
      <dgm:prSet presAssocID="{1F604C48-15FB-428A-8D1E-0192DE02BF68}" presName="node" presStyleLbl="node1" presStyleIdx="4" presStyleCnt="6">
        <dgm:presLayoutVars>
          <dgm:bulletEnabled val="1"/>
        </dgm:presLayoutVars>
      </dgm:prSet>
      <dgm:spPr/>
    </dgm:pt>
    <dgm:pt modelId="{E7985EBB-C517-4638-A3A4-1F284AC43FC4}" type="pres">
      <dgm:prSet presAssocID="{938E3394-7F21-440E-8F8C-8640DA52249D}" presName="sibTrans" presStyleCnt="0"/>
      <dgm:spPr/>
    </dgm:pt>
    <dgm:pt modelId="{C15B2AE9-48B1-42F3-9FB6-087911E7831A}" type="pres">
      <dgm:prSet presAssocID="{99788036-5733-4811-9DE7-ECAF2E17C7E0}" presName="node" presStyleLbl="node1" presStyleIdx="5" presStyleCnt="6">
        <dgm:presLayoutVars>
          <dgm:bulletEnabled val="1"/>
        </dgm:presLayoutVars>
      </dgm:prSet>
      <dgm:spPr/>
    </dgm:pt>
  </dgm:ptLst>
  <dgm:cxnLst>
    <dgm:cxn modelId="{58B0E705-D988-4CF3-94B5-741AC7DF3635}" srcId="{9D12FF03-2C00-42CF-A908-F2816A8C20DE}" destId="{F19239D5-46AC-4D21-A922-65E4D9A02CDA}" srcOrd="3" destOrd="0" parTransId="{89ED2B1C-F7CE-4E51-B591-DC59A3088D3A}" sibTransId="{39B7F572-00B2-4B4F-B356-104E0C6CE799}"/>
    <dgm:cxn modelId="{C7D26F0B-EBB0-48AD-ACD0-DD2EBABB9248}" type="presOf" srcId="{366D8E66-74CD-4260-A1AC-6C1531982272}" destId="{C692E7A7-B055-4A12-9459-0D8090E894EC}" srcOrd="0" destOrd="0" presId="urn:microsoft.com/office/officeart/2005/8/layout/default"/>
    <dgm:cxn modelId="{649F6612-FDFD-4F11-9283-66F69388576B}" srcId="{9D12FF03-2C00-42CF-A908-F2816A8C20DE}" destId="{B38C0F83-0C73-4242-AE6A-84CAA8067EB1}" srcOrd="2" destOrd="0" parTransId="{EF9EB1ED-7E63-415D-BE41-1143354C42ED}" sibTransId="{F9C12F9F-CCC7-4630-88E8-9FF34E8FEE3F}"/>
    <dgm:cxn modelId="{B2380517-CF54-4C3C-8EB0-EB092EE6D750}" type="presOf" srcId="{5391B5CA-37B5-4B6E-8822-09EA5B640E88}" destId="{0F5DF27D-05EC-4935-B641-323C2DDAB729}" srcOrd="0" destOrd="0" presId="urn:microsoft.com/office/officeart/2005/8/layout/default"/>
    <dgm:cxn modelId="{9E77B95D-8B81-4A0E-9034-35991D1F2EED}" type="presOf" srcId="{B38C0F83-0C73-4242-AE6A-84CAA8067EB1}" destId="{E42A6EED-D8A9-47D9-9EFD-84F1632B13FB}" srcOrd="0" destOrd="0" presId="urn:microsoft.com/office/officeart/2005/8/layout/default"/>
    <dgm:cxn modelId="{003F1676-DC9A-4485-9009-57D54431349F}" srcId="{9D12FF03-2C00-42CF-A908-F2816A8C20DE}" destId="{5391B5CA-37B5-4B6E-8822-09EA5B640E88}" srcOrd="1" destOrd="0" parTransId="{041D34AC-1763-4749-AD39-A786D50BC5C9}" sibTransId="{35C97D40-8008-4275-A4D2-101A92FF32D1}"/>
    <dgm:cxn modelId="{3EEC6F82-9E10-4066-9B85-03639AA19833}" srcId="{9D12FF03-2C00-42CF-A908-F2816A8C20DE}" destId="{1F604C48-15FB-428A-8D1E-0192DE02BF68}" srcOrd="4" destOrd="0" parTransId="{A921B676-743A-442F-A9D5-19A9620E7A46}" sibTransId="{938E3394-7F21-440E-8F8C-8640DA52249D}"/>
    <dgm:cxn modelId="{235C058D-0325-4E5D-88FE-CF5BBB6D3D56}" type="presOf" srcId="{99788036-5733-4811-9DE7-ECAF2E17C7E0}" destId="{C15B2AE9-48B1-42F3-9FB6-087911E7831A}" srcOrd="0" destOrd="0" presId="urn:microsoft.com/office/officeart/2005/8/layout/default"/>
    <dgm:cxn modelId="{232F179B-429D-4AB9-8588-F64A69DE8E42}" type="presOf" srcId="{F19239D5-46AC-4D21-A922-65E4D9A02CDA}" destId="{38B97A92-62DE-4D28-93CC-B18F2A474678}" srcOrd="0" destOrd="0" presId="urn:microsoft.com/office/officeart/2005/8/layout/default"/>
    <dgm:cxn modelId="{662DC0AC-3AF9-4A09-B811-AD937030794A}" type="presOf" srcId="{1F604C48-15FB-428A-8D1E-0192DE02BF68}" destId="{6DA53555-157A-461B-B93C-752A4A3DE542}" srcOrd="0" destOrd="0" presId="urn:microsoft.com/office/officeart/2005/8/layout/default"/>
    <dgm:cxn modelId="{C5BE7AC1-CF4E-4318-98EA-DFF39EB75752}" srcId="{9D12FF03-2C00-42CF-A908-F2816A8C20DE}" destId="{99788036-5733-4811-9DE7-ECAF2E17C7E0}" srcOrd="5" destOrd="0" parTransId="{481A4649-1D1E-478F-8B09-4C53F9D78EFB}" sibTransId="{78C8321F-5A8B-43D6-B97C-CA79B7F9719A}"/>
    <dgm:cxn modelId="{DCB22BE4-54C2-4D47-8218-9241F72D3F2A}" type="presOf" srcId="{9D12FF03-2C00-42CF-A908-F2816A8C20DE}" destId="{C733E3F5-96BC-4837-B0C7-ABEAD53EC992}" srcOrd="0" destOrd="0" presId="urn:microsoft.com/office/officeart/2005/8/layout/default"/>
    <dgm:cxn modelId="{CD2499E5-60A0-48E4-ABF7-B6722FEED084}" srcId="{9D12FF03-2C00-42CF-A908-F2816A8C20DE}" destId="{366D8E66-74CD-4260-A1AC-6C1531982272}" srcOrd="0" destOrd="0" parTransId="{1C63E028-5E9F-4231-B30B-D62ABA668629}" sibTransId="{B83A17FF-EEDF-4FF7-BA86-44046F5C6CF2}"/>
    <dgm:cxn modelId="{0FE320D6-F7A1-4D76-86A7-16E09D42362B}" type="presParOf" srcId="{C733E3F5-96BC-4837-B0C7-ABEAD53EC992}" destId="{C692E7A7-B055-4A12-9459-0D8090E894EC}" srcOrd="0" destOrd="0" presId="urn:microsoft.com/office/officeart/2005/8/layout/default"/>
    <dgm:cxn modelId="{3150FDE2-26D3-4455-8071-A033C1FE0B2D}" type="presParOf" srcId="{C733E3F5-96BC-4837-B0C7-ABEAD53EC992}" destId="{B6081AEC-E030-4621-BF25-02765D040114}" srcOrd="1" destOrd="0" presId="urn:microsoft.com/office/officeart/2005/8/layout/default"/>
    <dgm:cxn modelId="{DEE62CD4-F1D0-4A47-A1C2-76305A2847DD}" type="presParOf" srcId="{C733E3F5-96BC-4837-B0C7-ABEAD53EC992}" destId="{0F5DF27D-05EC-4935-B641-323C2DDAB729}" srcOrd="2" destOrd="0" presId="urn:microsoft.com/office/officeart/2005/8/layout/default"/>
    <dgm:cxn modelId="{4994096C-EB7A-47D1-9C6F-3609110009A5}" type="presParOf" srcId="{C733E3F5-96BC-4837-B0C7-ABEAD53EC992}" destId="{0F71701B-3487-44E2-AD21-D319FF217272}" srcOrd="3" destOrd="0" presId="urn:microsoft.com/office/officeart/2005/8/layout/default"/>
    <dgm:cxn modelId="{A942C660-7F20-49BB-A861-585FE1E88895}" type="presParOf" srcId="{C733E3F5-96BC-4837-B0C7-ABEAD53EC992}" destId="{E42A6EED-D8A9-47D9-9EFD-84F1632B13FB}" srcOrd="4" destOrd="0" presId="urn:microsoft.com/office/officeart/2005/8/layout/default"/>
    <dgm:cxn modelId="{A20322CE-C761-46E9-9EA1-127C1A81D3AD}" type="presParOf" srcId="{C733E3F5-96BC-4837-B0C7-ABEAD53EC992}" destId="{99FA80A9-A423-4765-A107-EA71A83C5158}" srcOrd="5" destOrd="0" presId="urn:microsoft.com/office/officeart/2005/8/layout/default"/>
    <dgm:cxn modelId="{8BFC9C32-9022-4CED-9CD5-E2106B2378CE}" type="presParOf" srcId="{C733E3F5-96BC-4837-B0C7-ABEAD53EC992}" destId="{38B97A92-62DE-4D28-93CC-B18F2A474678}" srcOrd="6" destOrd="0" presId="urn:microsoft.com/office/officeart/2005/8/layout/default"/>
    <dgm:cxn modelId="{D4A46E1B-D2E4-4D23-83E0-5EB466788E5A}" type="presParOf" srcId="{C733E3F5-96BC-4837-B0C7-ABEAD53EC992}" destId="{480735A5-AA10-47E6-8636-6467F65F6F93}" srcOrd="7" destOrd="0" presId="urn:microsoft.com/office/officeart/2005/8/layout/default"/>
    <dgm:cxn modelId="{A45566B0-788C-48DE-B89F-DA211D84D146}" type="presParOf" srcId="{C733E3F5-96BC-4837-B0C7-ABEAD53EC992}" destId="{6DA53555-157A-461B-B93C-752A4A3DE542}" srcOrd="8" destOrd="0" presId="urn:microsoft.com/office/officeart/2005/8/layout/default"/>
    <dgm:cxn modelId="{524DE12C-8CB3-46D4-89E2-1F1E357CC5CE}" type="presParOf" srcId="{C733E3F5-96BC-4837-B0C7-ABEAD53EC992}" destId="{E7985EBB-C517-4638-A3A4-1F284AC43FC4}" srcOrd="9" destOrd="0" presId="urn:microsoft.com/office/officeart/2005/8/layout/default"/>
    <dgm:cxn modelId="{E2D29DAF-F51F-40E8-8D11-FD37B8494A13}" type="presParOf" srcId="{C733E3F5-96BC-4837-B0C7-ABEAD53EC992}" destId="{C15B2AE9-48B1-42F3-9FB6-087911E7831A}" srcOrd="1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C8CAA-6280-421C-8E8F-253E6DA0710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3D07955-E3CE-472A-A179-FA6A5117102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Is a way of thinking that systematically addresses identified problems</a:t>
          </a:r>
        </a:p>
      </dgm:t>
    </dgm:pt>
    <dgm:pt modelId="{9C07AE26-3E5C-43AE-8BA7-71B36519168C}" type="parTrans" cxnId="{BFC486BD-2A5C-41F3-B978-C93C6FBF1735}">
      <dgm:prSet/>
      <dgm:spPr/>
      <dgm:t>
        <a:bodyPr/>
        <a:lstStyle/>
        <a:p>
          <a:endParaRPr lang="en-GB"/>
        </a:p>
      </dgm:t>
    </dgm:pt>
    <dgm:pt modelId="{7FB7BEDE-1D5C-47C6-A6D0-A81E06B78A28}" type="sibTrans" cxnId="{BFC486BD-2A5C-41F3-B978-C93C6FBF1735}">
      <dgm:prSet/>
      <dgm:spPr>
        <a:ln w="57150">
          <a:solidFill>
            <a:schemeClr val="accent1">
              <a:lumMod val="50000"/>
            </a:schemeClr>
          </a:solidFill>
        </a:ln>
      </dgm:spPr>
      <dgm:t>
        <a:bodyPr/>
        <a:lstStyle/>
        <a:p>
          <a:endParaRPr lang="en-GB"/>
        </a:p>
      </dgm:t>
    </dgm:pt>
    <dgm:pt modelId="{FE9D1EA0-4B58-4A2D-B49B-2C343708AABB}">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It encompasses a set of tools designed to help you understand them</a:t>
          </a:r>
        </a:p>
      </dgm:t>
    </dgm:pt>
    <dgm:pt modelId="{BA0324D2-FAA5-4225-B7FC-4302E92DA00E}" type="parTrans" cxnId="{362C9B0E-A2EC-4D13-9386-2EC1451675D4}">
      <dgm:prSet/>
      <dgm:spPr/>
      <dgm:t>
        <a:bodyPr/>
        <a:lstStyle/>
        <a:p>
          <a:endParaRPr lang="en-GB"/>
        </a:p>
      </dgm:t>
    </dgm:pt>
    <dgm:pt modelId="{14D78800-8DD6-4389-9C67-6155F37E09E0}" type="sibTrans" cxnId="{362C9B0E-A2EC-4D13-9386-2EC1451675D4}">
      <dgm:prSet/>
      <dgm:spPr>
        <a:ln w="57150">
          <a:solidFill>
            <a:schemeClr val="accent1">
              <a:lumMod val="50000"/>
            </a:schemeClr>
          </a:solidFill>
        </a:ln>
      </dgm:spPr>
      <dgm:t>
        <a:bodyPr/>
        <a:lstStyle/>
        <a:p>
          <a:endParaRPr lang="en-GB"/>
        </a:p>
      </dgm:t>
    </dgm:pt>
    <dgm:pt modelId="{7B0CFD00-3F0D-45A5-8DCE-F739D61CE5E6}">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It is about dealing with the conditions that create the problems</a:t>
          </a:r>
        </a:p>
      </dgm:t>
    </dgm:pt>
    <dgm:pt modelId="{6C15CE2D-5552-4400-AC5B-55520AFFDA68}" type="parTrans" cxnId="{2922E502-40C3-4188-8ADA-5401B0618341}">
      <dgm:prSet/>
      <dgm:spPr/>
      <dgm:t>
        <a:bodyPr/>
        <a:lstStyle/>
        <a:p>
          <a:endParaRPr lang="en-GB"/>
        </a:p>
      </dgm:t>
    </dgm:pt>
    <dgm:pt modelId="{DAE121BB-A5F7-4ADD-8663-40847550D4DE}" type="sibTrans" cxnId="{2922E502-40C3-4188-8ADA-5401B0618341}">
      <dgm:prSet/>
      <dgm:spPr>
        <a:ln w="57150">
          <a:solidFill>
            <a:schemeClr val="accent1">
              <a:lumMod val="50000"/>
            </a:schemeClr>
          </a:solidFill>
        </a:ln>
      </dgm:spPr>
      <dgm:t>
        <a:bodyPr/>
        <a:lstStyle/>
        <a:p>
          <a:endParaRPr lang="en-GB"/>
        </a:p>
      </dgm:t>
    </dgm:pt>
    <dgm:pt modelId="{F51BB0E8-ED5D-401E-A611-F9325D7D4552}">
      <dgm:prSet phldrT="[Text]" custT="1"/>
      <dgm:spPr>
        <a:ln>
          <a:solidFill>
            <a:schemeClr val="tx1"/>
          </a:solidFill>
        </a:ln>
      </dgm:spPr>
      <dgm:t>
        <a:bodyPr/>
        <a:lstStyle/>
        <a:p>
          <a:r>
            <a:rPr lang="en-GB" sz="2400" dirty="0">
              <a:solidFill>
                <a:schemeClr val="tx1"/>
              </a:solidFill>
            </a:rPr>
            <a:t>It is about identifying who has the expertise to help</a:t>
          </a:r>
        </a:p>
      </dgm:t>
    </dgm:pt>
    <dgm:pt modelId="{477299DE-0C6E-4434-8967-BACDD86030CB}" type="parTrans" cxnId="{00BD8F0C-7BD2-4E79-ABB0-5C56154FC6D9}">
      <dgm:prSet/>
      <dgm:spPr/>
      <dgm:t>
        <a:bodyPr/>
        <a:lstStyle/>
        <a:p>
          <a:endParaRPr lang="en-GB"/>
        </a:p>
      </dgm:t>
    </dgm:pt>
    <dgm:pt modelId="{9B7AD0C3-43F5-47BF-BE33-DE38E08C2622}" type="sibTrans" cxnId="{00BD8F0C-7BD2-4E79-ABB0-5C56154FC6D9}">
      <dgm:prSet/>
      <dgm:spPr>
        <a:ln w="57150">
          <a:solidFill>
            <a:schemeClr val="accent1">
              <a:lumMod val="50000"/>
            </a:schemeClr>
          </a:solidFill>
        </a:ln>
      </dgm:spPr>
      <dgm:t>
        <a:bodyPr/>
        <a:lstStyle/>
        <a:p>
          <a:endParaRPr lang="en-GB"/>
        </a:p>
      </dgm:t>
    </dgm:pt>
    <dgm:pt modelId="{40C03327-406D-4996-98DA-E7D85DA9D76D}">
      <dgm:prSet phldrT="[Text]" custT="1"/>
      <dgm:spPr>
        <a:solidFill>
          <a:schemeClr val="bg2">
            <a:lumMod val="90000"/>
          </a:schemeClr>
        </a:solidFill>
        <a:ln>
          <a:solidFill>
            <a:schemeClr val="tx1"/>
          </a:solidFill>
        </a:ln>
      </dgm:spPr>
      <dgm:t>
        <a:bodyPr/>
        <a:lstStyle/>
        <a:p>
          <a:r>
            <a:rPr lang="en-GB" sz="2400" dirty="0">
              <a:solidFill>
                <a:schemeClr val="tx1"/>
              </a:solidFill>
            </a:rPr>
            <a:t>It is often about teamwork &amp; leadership</a:t>
          </a:r>
        </a:p>
      </dgm:t>
    </dgm:pt>
    <dgm:pt modelId="{13EA5D58-F5BF-4465-AA44-999FD91FBB97}" type="parTrans" cxnId="{1EDA2DE5-5800-4891-BD75-C2DA2BF17A75}">
      <dgm:prSet/>
      <dgm:spPr/>
      <dgm:t>
        <a:bodyPr/>
        <a:lstStyle/>
        <a:p>
          <a:endParaRPr lang="en-GB"/>
        </a:p>
      </dgm:t>
    </dgm:pt>
    <dgm:pt modelId="{B6308C25-1091-42FB-BAC9-D52CF47D433D}" type="sibTrans" cxnId="{1EDA2DE5-5800-4891-BD75-C2DA2BF17A75}">
      <dgm:prSet/>
      <dgm:spPr/>
      <dgm:t>
        <a:bodyPr/>
        <a:lstStyle/>
        <a:p>
          <a:endParaRPr lang="en-GB"/>
        </a:p>
      </dgm:t>
    </dgm:pt>
    <dgm:pt modelId="{281BC00F-85B9-4A54-8D36-AD1ED58E8993}" type="pres">
      <dgm:prSet presAssocID="{E5DC8CAA-6280-421C-8E8F-253E6DA07100}" presName="Name0" presStyleCnt="0">
        <dgm:presLayoutVars>
          <dgm:dir/>
          <dgm:resizeHandles val="exact"/>
        </dgm:presLayoutVars>
      </dgm:prSet>
      <dgm:spPr/>
    </dgm:pt>
    <dgm:pt modelId="{77F46141-4E47-4A52-99BF-DDCEDEBAE7A7}" type="pres">
      <dgm:prSet presAssocID="{C3D07955-E3CE-472A-A179-FA6A5117102E}" presName="node" presStyleLbl="node1" presStyleIdx="0" presStyleCnt="5">
        <dgm:presLayoutVars>
          <dgm:bulletEnabled val="1"/>
        </dgm:presLayoutVars>
      </dgm:prSet>
      <dgm:spPr/>
    </dgm:pt>
    <dgm:pt modelId="{BB1345F9-8C33-41C9-A98A-2190570CF625}" type="pres">
      <dgm:prSet presAssocID="{7FB7BEDE-1D5C-47C6-A6D0-A81E06B78A28}" presName="sibTrans" presStyleLbl="sibTrans1D1" presStyleIdx="0" presStyleCnt="4"/>
      <dgm:spPr/>
    </dgm:pt>
    <dgm:pt modelId="{4286A071-1616-4B19-A03C-36460F242AE3}" type="pres">
      <dgm:prSet presAssocID="{7FB7BEDE-1D5C-47C6-A6D0-A81E06B78A28}" presName="connectorText" presStyleLbl="sibTrans1D1" presStyleIdx="0" presStyleCnt="4"/>
      <dgm:spPr/>
    </dgm:pt>
    <dgm:pt modelId="{15A1CA36-5758-4E4E-AD51-8D8633AF3C73}" type="pres">
      <dgm:prSet presAssocID="{FE9D1EA0-4B58-4A2D-B49B-2C343708AABB}" presName="node" presStyleLbl="node1" presStyleIdx="1" presStyleCnt="5">
        <dgm:presLayoutVars>
          <dgm:bulletEnabled val="1"/>
        </dgm:presLayoutVars>
      </dgm:prSet>
      <dgm:spPr/>
    </dgm:pt>
    <dgm:pt modelId="{3CDCF004-A396-4CD6-944F-AFE63FC85379}" type="pres">
      <dgm:prSet presAssocID="{14D78800-8DD6-4389-9C67-6155F37E09E0}" presName="sibTrans" presStyleLbl="sibTrans1D1" presStyleIdx="1" presStyleCnt="4"/>
      <dgm:spPr/>
    </dgm:pt>
    <dgm:pt modelId="{C519CE44-C682-41DE-BA97-8F8BEAEF33AA}" type="pres">
      <dgm:prSet presAssocID="{14D78800-8DD6-4389-9C67-6155F37E09E0}" presName="connectorText" presStyleLbl="sibTrans1D1" presStyleIdx="1" presStyleCnt="4"/>
      <dgm:spPr/>
    </dgm:pt>
    <dgm:pt modelId="{F9636996-4651-492C-AE61-4E24E39A0AB6}" type="pres">
      <dgm:prSet presAssocID="{7B0CFD00-3F0D-45A5-8DCE-F739D61CE5E6}" presName="node" presStyleLbl="node1" presStyleIdx="2" presStyleCnt="5">
        <dgm:presLayoutVars>
          <dgm:bulletEnabled val="1"/>
        </dgm:presLayoutVars>
      </dgm:prSet>
      <dgm:spPr/>
    </dgm:pt>
    <dgm:pt modelId="{421527F5-5C2C-4A74-BCA0-52CC9AB51ABB}" type="pres">
      <dgm:prSet presAssocID="{DAE121BB-A5F7-4ADD-8663-40847550D4DE}" presName="sibTrans" presStyleLbl="sibTrans1D1" presStyleIdx="2" presStyleCnt="4"/>
      <dgm:spPr/>
    </dgm:pt>
    <dgm:pt modelId="{C3DD1D00-7374-4836-947E-4667EC3770C3}" type="pres">
      <dgm:prSet presAssocID="{DAE121BB-A5F7-4ADD-8663-40847550D4DE}" presName="connectorText" presStyleLbl="sibTrans1D1" presStyleIdx="2" presStyleCnt="4"/>
      <dgm:spPr/>
    </dgm:pt>
    <dgm:pt modelId="{A96B214D-F1E6-49DA-A0F6-BAA69E689662}" type="pres">
      <dgm:prSet presAssocID="{F51BB0E8-ED5D-401E-A611-F9325D7D4552}" presName="node" presStyleLbl="node1" presStyleIdx="3" presStyleCnt="5">
        <dgm:presLayoutVars>
          <dgm:bulletEnabled val="1"/>
        </dgm:presLayoutVars>
      </dgm:prSet>
      <dgm:spPr/>
    </dgm:pt>
    <dgm:pt modelId="{C88C4328-8F8B-4DF3-B49D-E16A28D9873E}" type="pres">
      <dgm:prSet presAssocID="{9B7AD0C3-43F5-47BF-BE33-DE38E08C2622}" presName="sibTrans" presStyleLbl="sibTrans1D1" presStyleIdx="3" presStyleCnt="4"/>
      <dgm:spPr/>
    </dgm:pt>
    <dgm:pt modelId="{2891B537-1998-46CA-9DEC-92844550B484}" type="pres">
      <dgm:prSet presAssocID="{9B7AD0C3-43F5-47BF-BE33-DE38E08C2622}" presName="connectorText" presStyleLbl="sibTrans1D1" presStyleIdx="3" presStyleCnt="4"/>
      <dgm:spPr/>
    </dgm:pt>
    <dgm:pt modelId="{E3EA57EA-A8F2-404A-927C-BB5B8DA4D5B1}" type="pres">
      <dgm:prSet presAssocID="{40C03327-406D-4996-98DA-E7D85DA9D76D}" presName="node" presStyleLbl="node1" presStyleIdx="4" presStyleCnt="5">
        <dgm:presLayoutVars>
          <dgm:bulletEnabled val="1"/>
        </dgm:presLayoutVars>
      </dgm:prSet>
      <dgm:spPr/>
    </dgm:pt>
  </dgm:ptLst>
  <dgm:cxnLst>
    <dgm:cxn modelId="{2922E502-40C3-4188-8ADA-5401B0618341}" srcId="{E5DC8CAA-6280-421C-8E8F-253E6DA07100}" destId="{7B0CFD00-3F0D-45A5-8DCE-F739D61CE5E6}" srcOrd="2" destOrd="0" parTransId="{6C15CE2D-5552-4400-AC5B-55520AFFDA68}" sibTransId="{DAE121BB-A5F7-4ADD-8663-40847550D4DE}"/>
    <dgm:cxn modelId="{00BD8F0C-7BD2-4E79-ABB0-5C56154FC6D9}" srcId="{E5DC8CAA-6280-421C-8E8F-253E6DA07100}" destId="{F51BB0E8-ED5D-401E-A611-F9325D7D4552}" srcOrd="3" destOrd="0" parTransId="{477299DE-0C6E-4434-8967-BACDD86030CB}" sibTransId="{9B7AD0C3-43F5-47BF-BE33-DE38E08C2622}"/>
    <dgm:cxn modelId="{362C9B0E-A2EC-4D13-9386-2EC1451675D4}" srcId="{E5DC8CAA-6280-421C-8E8F-253E6DA07100}" destId="{FE9D1EA0-4B58-4A2D-B49B-2C343708AABB}" srcOrd="1" destOrd="0" parTransId="{BA0324D2-FAA5-4225-B7FC-4302E92DA00E}" sibTransId="{14D78800-8DD6-4389-9C67-6155F37E09E0}"/>
    <dgm:cxn modelId="{20225D14-9755-44C2-93E1-ED9AFF10EE56}" type="presOf" srcId="{14D78800-8DD6-4389-9C67-6155F37E09E0}" destId="{3CDCF004-A396-4CD6-944F-AFE63FC85379}" srcOrd="0" destOrd="0" presId="urn:microsoft.com/office/officeart/2005/8/layout/bProcess3"/>
    <dgm:cxn modelId="{A58CE914-D9AC-489A-842F-BD3B5A881520}" type="presOf" srcId="{9B7AD0C3-43F5-47BF-BE33-DE38E08C2622}" destId="{2891B537-1998-46CA-9DEC-92844550B484}" srcOrd="1" destOrd="0" presId="urn:microsoft.com/office/officeart/2005/8/layout/bProcess3"/>
    <dgm:cxn modelId="{9E826916-4ADC-40F1-BCD9-7E36396B44FC}" type="presOf" srcId="{9B7AD0C3-43F5-47BF-BE33-DE38E08C2622}" destId="{C88C4328-8F8B-4DF3-B49D-E16A28D9873E}" srcOrd="0" destOrd="0" presId="urn:microsoft.com/office/officeart/2005/8/layout/bProcess3"/>
    <dgm:cxn modelId="{AAE51C19-4518-403A-B78A-E880BAB69D2F}" type="presOf" srcId="{DAE121BB-A5F7-4ADD-8663-40847550D4DE}" destId="{C3DD1D00-7374-4836-947E-4667EC3770C3}" srcOrd="1" destOrd="0" presId="urn:microsoft.com/office/officeart/2005/8/layout/bProcess3"/>
    <dgm:cxn modelId="{8B53341E-86C3-4C27-94E4-A200483A6E8C}" type="presOf" srcId="{FE9D1EA0-4B58-4A2D-B49B-2C343708AABB}" destId="{15A1CA36-5758-4E4E-AD51-8D8633AF3C73}" srcOrd="0" destOrd="0" presId="urn:microsoft.com/office/officeart/2005/8/layout/bProcess3"/>
    <dgm:cxn modelId="{C018F432-1202-4F6F-AC2A-5FCB5C0E5C19}" type="presOf" srcId="{DAE121BB-A5F7-4ADD-8663-40847550D4DE}" destId="{421527F5-5C2C-4A74-BCA0-52CC9AB51ABB}" srcOrd="0" destOrd="0" presId="urn:microsoft.com/office/officeart/2005/8/layout/bProcess3"/>
    <dgm:cxn modelId="{D1F10F49-07AC-4B10-8E1D-19368B857C8A}" type="presOf" srcId="{7FB7BEDE-1D5C-47C6-A6D0-A81E06B78A28}" destId="{BB1345F9-8C33-41C9-A98A-2190570CF625}" srcOrd="0" destOrd="0" presId="urn:microsoft.com/office/officeart/2005/8/layout/bProcess3"/>
    <dgm:cxn modelId="{817F5AA3-2884-4782-ABFF-2F9D1936D2F6}" type="presOf" srcId="{40C03327-406D-4996-98DA-E7D85DA9D76D}" destId="{E3EA57EA-A8F2-404A-927C-BB5B8DA4D5B1}" srcOrd="0" destOrd="0" presId="urn:microsoft.com/office/officeart/2005/8/layout/bProcess3"/>
    <dgm:cxn modelId="{82244BB1-B186-471F-8565-7767440872FC}" type="presOf" srcId="{7B0CFD00-3F0D-45A5-8DCE-F739D61CE5E6}" destId="{F9636996-4651-492C-AE61-4E24E39A0AB6}" srcOrd="0" destOrd="0" presId="urn:microsoft.com/office/officeart/2005/8/layout/bProcess3"/>
    <dgm:cxn modelId="{BFC486BD-2A5C-41F3-B978-C93C6FBF1735}" srcId="{E5DC8CAA-6280-421C-8E8F-253E6DA07100}" destId="{C3D07955-E3CE-472A-A179-FA6A5117102E}" srcOrd="0" destOrd="0" parTransId="{9C07AE26-3E5C-43AE-8BA7-71B36519168C}" sibTransId="{7FB7BEDE-1D5C-47C6-A6D0-A81E06B78A28}"/>
    <dgm:cxn modelId="{4D19E7C9-464D-4F4E-BA28-DD171E5AEA6D}" type="presOf" srcId="{F51BB0E8-ED5D-401E-A611-F9325D7D4552}" destId="{A96B214D-F1E6-49DA-A0F6-BAA69E689662}" srcOrd="0" destOrd="0" presId="urn:microsoft.com/office/officeart/2005/8/layout/bProcess3"/>
    <dgm:cxn modelId="{31963FD2-0EFC-491D-B35E-F4A0DAC38540}" type="presOf" srcId="{E5DC8CAA-6280-421C-8E8F-253E6DA07100}" destId="{281BC00F-85B9-4A54-8D36-AD1ED58E8993}" srcOrd="0" destOrd="0" presId="urn:microsoft.com/office/officeart/2005/8/layout/bProcess3"/>
    <dgm:cxn modelId="{1C924CDF-0EDF-48AD-B356-69ACC322624B}" type="presOf" srcId="{C3D07955-E3CE-472A-A179-FA6A5117102E}" destId="{77F46141-4E47-4A52-99BF-DDCEDEBAE7A7}" srcOrd="0" destOrd="0" presId="urn:microsoft.com/office/officeart/2005/8/layout/bProcess3"/>
    <dgm:cxn modelId="{3BE32EE1-7206-47BB-84F3-D1AF84C62CBB}" type="presOf" srcId="{14D78800-8DD6-4389-9C67-6155F37E09E0}" destId="{C519CE44-C682-41DE-BA97-8F8BEAEF33AA}" srcOrd="1" destOrd="0" presId="urn:microsoft.com/office/officeart/2005/8/layout/bProcess3"/>
    <dgm:cxn modelId="{1EDA2DE5-5800-4891-BD75-C2DA2BF17A75}" srcId="{E5DC8CAA-6280-421C-8E8F-253E6DA07100}" destId="{40C03327-406D-4996-98DA-E7D85DA9D76D}" srcOrd="4" destOrd="0" parTransId="{13EA5D58-F5BF-4465-AA44-999FD91FBB97}" sibTransId="{B6308C25-1091-42FB-BAC9-D52CF47D433D}"/>
    <dgm:cxn modelId="{BFFFE0E6-AD49-4AB4-9285-451088AE2ECD}" type="presOf" srcId="{7FB7BEDE-1D5C-47C6-A6D0-A81E06B78A28}" destId="{4286A071-1616-4B19-A03C-36460F242AE3}" srcOrd="1" destOrd="0" presId="urn:microsoft.com/office/officeart/2005/8/layout/bProcess3"/>
    <dgm:cxn modelId="{2D299372-DACA-4760-A7F9-A2B564F94703}" type="presParOf" srcId="{281BC00F-85B9-4A54-8D36-AD1ED58E8993}" destId="{77F46141-4E47-4A52-99BF-DDCEDEBAE7A7}" srcOrd="0" destOrd="0" presId="urn:microsoft.com/office/officeart/2005/8/layout/bProcess3"/>
    <dgm:cxn modelId="{7258A5B7-38D5-46AE-99E6-5EF7EFE8A2B7}" type="presParOf" srcId="{281BC00F-85B9-4A54-8D36-AD1ED58E8993}" destId="{BB1345F9-8C33-41C9-A98A-2190570CF625}" srcOrd="1" destOrd="0" presId="urn:microsoft.com/office/officeart/2005/8/layout/bProcess3"/>
    <dgm:cxn modelId="{5EE3B394-2E1B-420A-A95E-494C2DD7661B}" type="presParOf" srcId="{BB1345F9-8C33-41C9-A98A-2190570CF625}" destId="{4286A071-1616-4B19-A03C-36460F242AE3}" srcOrd="0" destOrd="0" presId="urn:microsoft.com/office/officeart/2005/8/layout/bProcess3"/>
    <dgm:cxn modelId="{2278F59C-0932-4340-87D8-A73364059673}" type="presParOf" srcId="{281BC00F-85B9-4A54-8D36-AD1ED58E8993}" destId="{15A1CA36-5758-4E4E-AD51-8D8633AF3C73}" srcOrd="2" destOrd="0" presId="urn:microsoft.com/office/officeart/2005/8/layout/bProcess3"/>
    <dgm:cxn modelId="{EA05CCF2-0BE6-4660-872E-08BC56F8FE08}" type="presParOf" srcId="{281BC00F-85B9-4A54-8D36-AD1ED58E8993}" destId="{3CDCF004-A396-4CD6-944F-AFE63FC85379}" srcOrd="3" destOrd="0" presId="urn:microsoft.com/office/officeart/2005/8/layout/bProcess3"/>
    <dgm:cxn modelId="{0B5B25D8-D66B-4659-8D69-A1C5870AB986}" type="presParOf" srcId="{3CDCF004-A396-4CD6-944F-AFE63FC85379}" destId="{C519CE44-C682-41DE-BA97-8F8BEAEF33AA}" srcOrd="0" destOrd="0" presId="urn:microsoft.com/office/officeart/2005/8/layout/bProcess3"/>
    <dgm:cxn modelId="{5298B82B-F72E-4BA2-BB47-010AF0AAEB3F}" type="presParOf" srcId="{281BC00F-85B9-4A54-8D36-AD1ED58E8993}" destId="{F9636996-4651-492C-AE61-4E24E39A0AB6}" srcOrd="4" destOrd="0" presId="urn:microsoft.com/office/officeart/2005/8/layout/bProcess3"/>
    <dgm:cxn modelId="{2063A74D-379A-4900-BD0D-3B4157A941FB}" type="presParOf" srcId="{281BC00F-85B9-4A54-8D36-AD1ED58E8993}" destId="{421527F5-5C2C-4A74-BCA0-52CC9AB51ABB}" srcOrd="5" destOrd="0" presId="urn:microsoft.com/office/officeart/2005/8/layout/bProcess3"/>
    <dgm:cxn modelId="{1797C07F-67AA-477F-8EBE-FCF9AE6C2D12}" type="presParOf" srcId="{421527F5-5C2C-4A74-BCA0-52CC9AB51ABB}" destId="{C3DD1D00-7374-4836-947E-4667EC3770C3}" srcOrd="0" destOrd="0" presId="urn:microsoft.com/office/officeart/2005/8/layout/bProcess3"/>
    <dgm:cxn modelId="{BD70477B-1341-4215-AC56-02A01DDCDFB6}" type="presParOf" srcId="{281BC00F-85B9-4A54-8D36-AD1ED58E8993}" destId="{A96B214D-F1E6-49DA-A0F6-BAA69E689662}" srcOrd="6" destOrd="0" presId="urn:microsoft.com/office/officeart/2005/8/layout/bProcess3"/>
    <dgm:cxn modelId="{A2A2D16A-7DC8-46FA-B3B9-C11348142D1B}" type="presParOf" srcId="{281BC00F-85B9-4A54-8D36-AD1ED58E8993}" destId="{C88C4328-8F8B-4DF3-B49D-E16A28D9873E}" srcOrd="7" destOrd="0" presId="urn:microsoft.com/office/officeart/2005/8/layout/bProcess3"/>
    <dgm:cxn modelId="{DB902BBB-43D8-4C31-AB1B-FCA67F618FDB}" type="presParOf" srcId="{C88C4328-8F8B-4DF3-B49D-E16A28D9873E}" destId="{2891B537-1998-46CA-9DEC-92844550B484}" srcOrd="0" destOrd="0" presId="urn:microsoft.com/office/officeart/2005/8/layout/bProcess3"/>
    <dgm:cxn modelId="{1030C6AA-DDCB-4601-A51D-B02CCECB951A}" type="presParOf" srcId="{281BC00F-85B9-4A54-8D36-AD1ED58E8993}" destId="{E3EA57EA-A8F2-404A-927C-BB5B8DA4D5B1}" srcOrd="8"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D6F2B8-4995-4D0A-8E52-CB331E157A0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BA250FB-AFFE-433A-BD16-328D6D2A6C25}">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Underlying conditions create problems</a:t>
          </a:r>
        </a:p>
      </dgm:t>
    </dgm:pt>
    <dgm:pt modelId="{E1F26AA9-7EAF-4DAD-BD42-1C6950EF86CF}" type="parTrans" cxnId="{4D732024-3D8E-4548-8876-F73FC70AD102}">
      <dgm:prSet/>
      <dgm:spPr/>
      <dgm:t>
        <a:bodyPr/>
        <a:lstStyle/>
        <a:p>
          <a:endParaRPr lang="en-GB"/>
        </a:p>
      </dgm:t>
    </dgm:pt>
    <dgm:pt modelId="{FA6EE3F8-8962-4283-83AE-901226D3DD06}" type="sibTrans" cxnId="{4D732024-3D8E-4548-8876-F73FC70AD102}">
      <dgm:prSet/>
      <dgm:spPr>
        <a:solidFill>
          <a:schemeClr val="accent1">
            <a:lumMod val="50000"/>
          </a:schemeClr>
        </a:solidFill>
        <a:ln>
          <a:solidFill>
            <a:schemeClr val="tx1"/>
          </a:solidFill>
        </a:ln>
      </dgm:spPr>
      <dgm:t>
        <a:bodyPr/>
        <a:lstStyle/>
        <a:p>
          <a:endParaRPr lang="en-GB"/>
        </a:p>
      </dgm:t>
    </dgm:pt>
    <dgm:pt modelId="{300DD6A2-BBD6-4029-8FC0-87E3825982D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Problems in turn lead to incidents</a:t>
          </a:r>
        </a:p>
      </dgm:t>
    </dgm:pt>
    <dgm:pt modelId="{CE9B9FC9-F976-4D30-8D0A-3586B306AD39}" type="parTrans" cxnId="{AE124787-291C-4585-AE97-BE4D4B779156}">
      <dgm:prSet/>
      <dgm:spPr/>
      <dgm:t>
        <a:bodyPr/>
        <a:lstStyle/>
        <a:p>
          <a:endParaRPr lang="en-GB"/>
        </a:p>
      </dgm:t>
    </dgm:pt>
    <dgm:pt modelId="{0FEBBF86-7D6A-40B1-9B0B-A58A80C2F015}" type="sibTrans" cxnId="{AE124787-291C-4585-AE97-BE4D4B779156}">
      <dgm:prSet/>
      <dgm:spPr>
        <a:solidFill>
          <a:schemeClr val="accent1">
            <a:lumMod val="50000"/>
          </a:schemeClr>
        </a:solidFill>
        <a:ln>
          <a:solidFill>
            <a:schemeClr val="tx1"/>
          </a:solidFill>
        </a:ln>
      </dgm:spPr>
      <dgm:t>
        <a:bodyPr/>
        <a:lstStyle/>
        <a:p>
          <a:endParaRPr lang="en-GB"/>
        </a:p>
      </dgm:t>
    </dgm:pt>
    <dgm:pt modelId="{EBBD581C-4707-4C19-9876-190C058212E5}">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Many incidents lead to police calls</a:t>
          </a:r>
        </a:p>
      </dgm:t>
    </dgm:pt>
    <dgm:pt modelId="{1031364C-6332-4F8E-8005-87053AF06FC5}" type="parTrans" cxnId="{6AA58D6A-0A52-4E56-B9B3-74A8476C5901}">
      <dgm:prSet/>
      <dgm:spPr/>
      <dgm:t>
        <a:bodyPr/>
        <a:lstStyle/>
        <a:p>
          <a:endParaRPr lang="en-GB"/>
        </a:p>
      </dgm:t>
    </dgm:pt>
    <dgm:pt modelId="{DA3D0B51-991F-4421-BAAF-A940E7F5D702}" type="sibTrans" cxnId="{6AA58D6A-0A52-4E56-B9B3-74A8476C5901}">
      <dgm:prSet/>
      <dgm:spPr>
        <a:solidFill>
          <a:schemeClr val="accent1">
            <a:lumMod val="50000"/>
          </a:schemeClr>
        </a:solidFill>
        <a:ln>
          <a:solidFill>
            <a:schemeClr val="tx1"/>
          </a:solidFill>
        </a:ln>
      </dgm:spPr>
      <dgm:t>
        <a:bodyPr/>
        <a:lstStyle/>
        <a:p>
          <a:endParaRPr lang="en-GB"/>
        </a:p>
      </dgm:t>
    </dgm:pt>
    <dgm:pt modelId="{78798A57-9BB5-40AA-9DCD-E521B8AB0C58}">
      <dgm:prSet phldrT="[Text]" custT="1"/>
      <dgm:spPr>
        <a:solidFill>
          <a:schemeClr val="bg2">
            <a:lumMod val="75000"/>
          </a:schemeClr>
        </a:solidFill>
        <a:ln>
          <a:solidFill>
            <a:schemeClr val="tx1"/>
          </a:solidFill>
        </a:ln>
      </dgm:spPr>
      <dgm:t>
        <a:bodyPr/>
        <a:lstStyle/>
        <a:p>
          <a:r>
            <a:rPr lang="en-GB" sz="2400" dirty="0">
              <a:solidFill>
                <a:schemeClr val="tx1"/>
              </a:solidFill>
            </a:rPr>
            <a:t>Incidents appear to be isolated</a:t>
          </a:r>
        </a:p>
      </dgm:t>
    </dgm:pt>
    <dgm:pt modelId="{29A1FAF7-CF9C-48D2-BF74-B69DA094FDD3}" type="parTrans" cxnId="{693E6F2F-DEA8-4BA3-B72D-C462DA561F91}">
      <dgm:prSet/>
      <dgm:spPr/>
      <dgm:t>
        <a:bodyPr/>
        <a:lstStyle/>
        <a:p>
          <a:endParaRPr lang="en-GB"/>
        </a:p>
      </dgm:t>
    </dgm:pt>
    <dgm:pt modelId="{8E4F286F-CA60-4193-BB98-E9B53326304C}" type="sibTrans" cxnId="{693E6F2F-DEA8-4BA3-B72D-C462DA561F91}">
      <dgm:prSet/>
      <dgm:spPr>
        <a:solidFill>
          <a:schemeClr val="accent1">
            <a:lumMod val="50000"/>
          </a:schemeClr>
        </a:solidFill>
        <a:ln>
          <a:solidFill>
            <a:schemeClr val="tx1"/>
          </a:solidFill>
        </a:ln>
      </dgm:spPr>
      <dgm:t>
        <a:bodyPr/>
        <a:lstStyle/>
        <a:p>
          <a:endParaRPr lang="en-GB"/>
        </a:p>
      </dgm:t>
    </dgm:pt>
    <dgm:pt modelId="{F8E6DEE2-B62A-426D-921E-8DE3E7349FD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They can arise from a single common source</a:t>
          </a:r>
        </a:p>
      </dgm:t>
    </dgm:pt>
    <dgm:pt modelId="{9F00EA43-6BF9-41FE-B172-8C2CA3DA8BF8}" type="parTrans" cxnId="{8B264204-3D38-4384-8AAB-8A70AEFCDC8E}">
      <dgm:prSet/>
      <dgm:spPr/>
      <dgm:t>
        <a:bodyPr/>
        <a:lstStyle/>
        <a:p>
          <a:endParaRPr lang="en-GB"/>
        </a:p>
      </dgm:t>
    </dgm:pt>
    <dgm:pt modelId="{9E143125-651A-4DB4-9CF5-916F5AE36D81}" type="sibTrans" cxnId="{8B264204-3D38-4384-8AAB-8A70AEFCDC8E}">
      <dgm:prSet/>
      <dgm:spPr>
        <a:solidFill>
          <a:schemeClr val="accent1">
            <a:lumMod val="50000"/>
          </a:schemeClr>
        </a:solidFill>
        <a:ln>
          <a:solidFill>
            <a:schemeClr val="tx1"/>
          </a:solidFill>
        </a:ln>
      </dgm:spPr>
      <dgm:t>
        <a:bodyPr/>
        <a:lstStyle/>
        <a:p>
          <a:endParaRPr lang="en-GB"/>
        </a:p>
      </dgm:t>
    </dgm:pt>
    <dgm:pt modelId="{7B98597F-06B5-49C6-B93E-F429BCB9556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Police usually only deal with the symptom of the cause</a:t>
          </a:r>
        </a:p>
      </dgm:t>
    </dgm:pt>
    <dgm:pt modelId="{0619AFFD-C780-4A51-B5A3-84221994537D}" type="parTrans" cxnId="{BB035479-9B13-47E1-A34E-BF139294F6E5}">
      <dgm:prSet/>
      <dgm:spPr/>
      <dgm:t>
        <a:bodyPr/>
        <a:lstStyle/>
        <a:p>
          <a:endParaRPr lang="en-GB"/>
        </a:p>
      </dgm:t>
    </dgm:pt>
    <dgm:pt modelId="{093E14AF-1086-4B1C-84C5-DD53BA0374D8}" type="sibTrans" cxnId="{BB035479-9B13-47E1-A34E-BF139294F6E5}">
      <dgm:prSet/>
      <dgm:spPr/>
      <dgm:t>
        <a:bodyPr/>
        <a:lstStyle/>
        <a:p>
          <a:endParaRPr lang="en-GB"/>
        </a:p>
      </dgm:t>
    </dgm:pt>
    <dgm:pt modelId="{E37C3714-BABB-439B-8EA0-AA21272A5615}" type="pres">
      <dgm:prSet presAssocID="{D3D6F2B8-4995-4D0A-8E52-CB331E157A0F}" presName="diagram" presStyleCnt="0">
        <dgm:presLayoutVars>
          <dgm:dir/>
          <dgm:resizeHandles val="exact"/>
        </dgm:presLayoutVars>
      </dgm:prSet>
      <dgm:spPr/>
    </dgm:pt>
    <dgm:pt modelId="{92A0E795-783A-42ED-8979-9E59B496A068}" type="pres">
      <dgm:prSet presAssocID="{ABA250FB-AFFE-433A-BD16-328D6D2A6C25}" presName="node" presStyleLbl="node1" presStyleIdx="0" presStyleCnt="6">
        <dgm:presLayoutVars>
          <dgm:bulletEnabled val="1"/>
        </dgm:presLayoutVars>
      </dgm:prSet>
      <dgm:spPr/>
    </dgm:pt>
    <dgm:pt modelId="{1E209CFF-F98A-4B18-83C5-F388344F510D}" type="pres">
      <dgm:prSet presAssocID="{FA6EE3F8-8962-4283-83AE-901226D3DD06}" presName="sibTrans" presStyleLbl="sibTrans2D1" presStyleIdx="0" presStyleCnt="5"/>
      <dgm:spPr/>
    </dgm:pt>
    <dgm:pt modelId="{73CC5DA7-0CA7-42CE-AD85-F45FCF091B84}" type="pres">
      <dgm:prSet presAssocID="{FA6EE3F8-8962-4283-83AE-901226D3DD06}" presName="connectorText" presStyleLbl="sibTrans2D1" presStyleIdx="0" presStyleCnt="5"/>
      <dgm:spPr/>
    </dgm:pt>
    <dgm:pt modelId="{78C00AC9-E114-408C-81F7-E0A99FB48CC9}" type="pres">
      <dgm:prSet presAssocID="{300DD6A2-BBD6-4029-8FC0-87E3825982DF}" presName="node" presStyleLbl="node1" presStyleIdx="1" presStyleCnt="6">
        <dgm:presLayoutVars>
          <dgm:bulletEnabled val="1"/>
        </dgm:presLayoutVars>
      </dgm:prSet>
      <dgm:spPr/>
    </dgm:pt>
    <dgm:pt modelId="{08E6013B-461D-4367-9C31-9F92436479CE}" type="pres">
      <dgm:prSet presAssocID="{0FEBBF86-7D6A-40B1-9B0B-A58A80C2F015}" presName="sibTrans" presStyleLbl="sibTrans2D1" presStyleIdx="1" presStyleCnt="5"/>
      <dgm:spPr/>
    </dgm:pt>
    <dgm:pt modelId="{3F07C797-5C02-44B3-95B4-48A4DA7BE21D}" type="pres">
      <dgm:prSet presAssocID="{0FEBBF86-7D6A-40B1-9B0B-A58A80C2F015}" presName="connectorText" presStyleLbl="sibTrans2D1" presStyleIdx="1" presStyleCnt="5"/>
      <dgm:spPr/>
    </dgm:pt>
    <dgm:pt modelId="{148BF246-4AD5-405B-A6D6-B590A2C09EAA}" type="pres">
      <dgm:prSet presAssocID="{EBBD581C-4707-4C19-9876-190C058212E5}" presName="node" presStyleLbl="node1" presStyleIdx="2" presStyleCnt="6">
        <dgm:presLayoutVars>
          <dgm:bulletEnabled val="1"/>
        </dgm:presLayoutVars>
      </dgm:prSet>
      <dgm:spPr/>
    </dgm:pt>
    <dgm:pt modelId="{B4FBE0E5-893A-428A-B042-F878D811C635}" type="pres">
      <dgm:prSet presAssocID="{DA3D0B51-991F-4421-BAAF-A940E7F5D702}" presName="sibTrans" presStyleLbl="sibTrans2D1" presStyleIdx="2" presStyleCnt="5"/>
      <dgm:spPr/>
    </dgm:pt>
    <dgm:pt modelId="{41F3A464-29CE-41C4-9872-CC832BD9EE4D}" type="pres">
      <dgm:prSet presAssocID="{DA3D0B51-991F-4421-BAAF-A940E7F5D702}" presName="connectorText" presStyleLbl="sibTrans2D1" presStyleIdx="2" presStyleCnt="5"/>
      <dgm:spPr/>
    </dgm:pt>
    <dgm:pt modelId="{6AF0C97B-CAB8-4288-A517-B1060A55129B}" type="pres">
      <dgm:prSet presAssocID="{78798A57-9BB5-40AA-9DCD-E521B8AB0C58}" presName="node" presStyleLbl="node1" presStyleIdx="3" presStyleCnt="6">
        <dgm:presLayoutVars>
          <dgm:bulletEnabled val="1"/>
        </dgm:presLayoutVars>
      </dgm:prSet>
      <dgm:spPr/>
    </dgm:pt>
    <dgm:pt modelId="{65D83B88-BE33-4036-A361-B86AB27C98DF}" type="pres">
      <dgm:prSet presAssocID="{8E4F286F-CA60-4193-BB98-E9B53326304C}" presName="sibTrans" presStyleLbl="sibTrans2D1" presStyleIdx="3" presStyleCnt="5"/>
      <dgm:spPr/>
    </dgm:pt>
    <dgm:pt modelId="{F3BA650A-3E53-47F0-BDD9-F598083FDAC6}" type="pres">
      <dgm:prSet presAssocID="{8E4F286F-CA60-4193-BB98-E9B53326304C}" presName="connectorText" presStyleLbl="sibTrans2D1" presStyleIdx="3" presStyleCnt="5"/>
      <dgm:spPr/>
    </dgm:pt>
    <dgm:pt modelId="{4A16B872-E99A-48FA-91AF-D8A7D8910817}" type="pres">
      <dgm:prSet presAssocID="{F8E6DEE2-B62A-426D-921E-8DE3E7349FDB}" presName="node" presStyleLbl="node1" presStyleIdx="4" presStyleCnt="6">
        <dgm:presLayoutVars>
          <dgm:bulletEnabled val="1"/>
        </dgm:presLayoutVars>
      </dgm:prSet>
      <dgm:spPr/>
    </dgm:pt>
    <dgm:pt modelId="{D31227B2-16B3-4EA1-8612-08D4E2DEE584}" type="pres">
      <dgm:prSet presAssocID="{9E143125-651A-4DB4-9CF5-916F5AE36D81}" presName="sibTrans" presStyleLbl="sibTrans2D1" presStyleIdx="4" presStyleCnt="5"/>
      <dgm:spPr/>
    </dgm:pt>
    <dgm:pt modelId="{2B2EE454-53E5-4366-996C-76B3DD6D9B91}" type="pres">
      <dgm:prSet presAssocID="{9E143125-651A-4DB4-9CF5-916F5AE36D81}" presName="connectorText" presStyleLbl="sibTrans2D1" presStyleIdx="4" presStyleCnt="5"/>
      <dgm:spPr/>
    </dgm:pt>
    <dgm:pt modelId="{D922D7E1-5483-438F-AF7B-5C6488BCABB4}" type="pres">
      <dgm:prSet presAssocID="{7B98597F-06B5-49C6-B93E-F429BCB95568}" presName="node" presStyleLbl="node1" presStyleIdx="5" presStyleCnt="6">
        <dgm:presLayoutVars>
          <dgm:bulletEnabled val="1"/>
        </dgm:presLayoutVars>
      </dgm:prSet>
      <dgm:spPr/>
    </dgm:pt>
  </dgm:ptLst>
  <dgm:cxnLst>
    <dgm:cxn modelId="{E4060200-BAE6-4E6C-9E56-FEFC6F3C3B8B}" type="presOf" srcId="{DA3D0B51-991F-4421-BAAF-A940E7F5D702}" destId="{B4FBE0E5-893A-428A-B042-F878D811C635}" srcOrd="0" destOrd="0" presId="urn:microsoft.com/office/officeart/2005/8/layout/process5"/>
    <dgm:cxn modelId="{8B264204-3D38-4384-8AAB-8A70AEFCDC8E}" srcId="{D3D6F2B8-4995-4D0A-8E52-CB331E157A0F}" destId="{F8E6DEE2-B62A-426D-921E-8DE3E7349FDB}" srcOrd="4" destOrd="0" parTransId="{9F00EA43-6BF9-41FE-B172-8C2CA3DA8BF8}" sibTransId="{9E143125-651A-4DB4-9CF5-916F5AE36D81}"/>
    <dgm:cxn modelId="{3325F918-71A1-4BF0-8120-A7051EA89D7E}" type="presOf" srcId="{FA6EE3F8-8962-4283-83AE-901226D3DD06}" destId="{73CC5DA7-0CA7-42CE-AD85-F45FCF091B84}" srcOrd="1" destOrd="0" presId="urn:microsoft.com/office/officeart/2005/8/layout/process5"/>
    <dgm:cxn modelId="{4D732024-3D8E-4548-8876-F73FC70AD102}" srcId="{D3D6F2B8-4995-4D0A-8E52-CB331E157A0F}" destId="{ABA250FB-AFFE-433A-BD16-328D6D2A6C25}" srcOrd="0" destOrd="0" parTransId="{E1F26AA9-7EAF-4DAD-BD42-1C6950EF86CF}" sibTransId="{FA6EE3F8-8962-4283-83AE-901226D3DD06}"/>
    <dgm:cxn modelId="{805CA42A-C1A3-439F-A6EB-2F7C91152CF3}" type="presOf" srcId="{8E4F286F-CA60-4193-BB98-E9B53326304C}" destId="{65D83B88-BE33-4036-A361-B86AB27C98DF}" srcOrd="0" destOrd="0" presId="urn:microsoft.com/office/officeart/2005/8/layout/process5"/>
    <dgm:cxn modelId="{8713D52D-44E2-45AC-B7AF-A9606B22DCBD}" type="presOf" srcId="{0FEBBF86-7D6A-40B1-9B0B-A58A80C2F015}" destId="{08E6013B-461D-4367-9C31-9F92436479CE}" srcOrd="0" destOrd="0" presId="urn:microsoft.com/office/officeart/2005/8/layout/process5"/>
    <dgm:cxn modelId="{693E6F2F-DEA8-4BA3-B72D-C462DA561F91}" srcId="{D3D6F2B8-4995-4D0A-8E52-CB331E157A0F}" destId="{78798A57-9BB5-40AA-9DCD-E521B8AB0C58}" srcOrd="3" destOrd="0" parTransId="{29A1FAF7-CF9C-48D2-BF74-B69DA094FDD3}" sibTransId="{8E4F286F-CA60-4193-BB98-E9B53326304C}"/>
    <dgm:cxn modelId="{D165B661-13DE-44AA-A781-9640916B48CF}" type="presOf" srcId="{0FEBBF86-7D6A-40B1-9B0B-A58A80C2F015}" destId="{3F07C797-5C02-44B3-95B4-48A4DA7BE21D}" srcOrd="1" destOrd="0" presId="urn:microsoft.com/office/officeart/2005/8/layout/process5"/>
    <dgm:cxn modelId="{6AA58D6A-0A52-4E56-B9B3-74A8476C5901}" srcId="{D3D6F2B8-4995-4D0A-8E52-CB331E157A0F}" destId="{EBBD581C-4707-4C19-9876-190C058212E5}" srcOrd="2" destOrd="0" parTransId="{1031364C-6332-4F8E-8005-87053AF06FC5}" sibTransId="{DA3D0B51-991F-4421-BAAF-A940E7F5D702}"/>
    <dgm:cxn modelId="{4D50B56E-7AF4-4D24-8ED8-2F33D943C31C}" type="presOf" srcId="{FA6EE3F8-8962-4283-83AE-901226D3DD06}" destId="{1E209CFF-F98A-4B18-83C5-F388344F510D}" srcOrd="0" destOrd="0" presId="urn:microsoft.com/office/officeart/2005/8/layout/process5"/>
    <dgm:cxn modelId="{2DD39571-83C2-433C-B187-86832A35F375}" type="presOf" srcId="{ABA250FB-AFFE-433A-BD16-328D6D2A6C25}" destId="{92A0E795-783A-42ED-8979-9E59B496A068}" srcOrd="0" destOrd="0" presId="urn:microsoft.com/office/officeart/2005/8/layout/process5"/>
    <dgm:cxn modelId="{6BFD0A59-904B-413A-A58D-FF2436957C51}" type="presOf" srcId="{EBBD581C-4707-4C19-9876-190C058212E5}" destId="{148BF246-4AD5-405B-A6D6-B590A2C09EAA}" srcOrd="0" destOrd="0" presId="urn:microsoft.com/office/officeart/2005/8/layout/process5"/>
    <dgm:cxn modelId="{BB035479-9B13-47E1-A34E-BF139294F6E5}" srcId="{D3D6F2B8-4995-4D0A-8E52-CB331E157A0F}" destId="{7B98597F-06B5-49C6-B93E-F429BCB95568}" srcOrd="5" destOrd="0" parTransId="{0619AFFD-C780-4A51-B5A3-84221994537D}" sibTransId="{093E14AF-1086-4B1C-84C5-DD53BA0374D8}"/>
    <dgm:cxn modelId="{AE124787-291C-4585-AE97-BE4D4B779156}" srcId="{D3D6F2B8-4995-4D0A-8E52-CB331E157A0F}" destId="{300DD6A2-BBD6-4029-8FC0-87E3825982DF}" srcOrd="1" destOrd="0" parTransId="{CE9B9FC9-F976-4D30-8D0A-3586B306AD39}" sibTransId="{0FEBBF86-7D6A-40B1-9B0B-A58A80C2F015}"/>
    <dgm:cxn modelId="{667D0396-0EDB-4EB8-AE91-B9F2C3950E90}" type="presOf" srcId="{78798A57-9BB5-40AA-9DCD-E521B8AB0C58}" destId="{6AF0C97B-CAB8-4288-A517-B1060A55129B}" srcOrd="0" destOrd="0" presId="urn:microsoft.com/office/officeart/2005/8/layout/process5"/>
    <dgm:cxn modelId="{8F625C9B-69E2-456E-B0A8-4BBA13AF253C}" type="presOf" srcId="{300DD6A2-BBD6-4029-8FC0-87E3825982DF}" destId="{78C00AC9-E114-408C-81F7-E0A99FB48CC9}" srcOrd="0" destOrd="0" presId="urn:microsoft.com/office/officeart/2005/8/layout/process5"/>
    <dgm:cxn modelId="{6424B7AE-2F8E-4405-96F3-1878467972C0}" type="presOf" srcId="{9E143125-651A-4DB4-9CF5-916F5AE36D81}" destId="{2B2EE454-53E5-4366-996C-76B3DD6D9B91}" srcOrd="1" destOrd="0" presId="urn:microsoft.com/office/officeart/2005/8/layout/process5"/>
    <dgm:cxn modelId="{BFC75FAF-1C68-4485-B373-27D5272FD1DD}" type="presOf" srcId="{D3D6F2B8-4995-4D0A-8E52-CB331E157A0F}" destId="{E37C3714-BABB-439B-8EA0-AA21272A5615}" srcOrd="0" destOrd="0" presId="urn:microsoft.com/office/officeart/2005/8/layout/process5"/>
    <dgm:cxn modelId="{B561F4B6-19B2-4705-9E0C-7EF092CAE91A}" type="presOf" srcId="{7B98597F-06B5-49C6-B93E-F429BCB95568}" destId="{D922D7E1-5483-438F-AF7B-5C6488BCABB4}" srcOrd="0" destOrd="0" presId="urn:microsoft.com/office/officeart/2005/8/layout/process5"/>
    <dgm:cxn modelId="{67807DBD-74D0-4FA5-BE72-6D4FFFDA027B}" type="presOf" srcId="{9E143125-651A-4DB4-9CF5-916F5AE36D81}" destId="{D31227B2-16B3-4EA1-8612-08D4E2DEE584}" srcOrd="0" destOrd="0" presId="urn:microsoft.com/office/officeart/2005/8/layout/process5"/>
    <dgm:cxn modelId="{7D882DC9-3A03-472D-A861-D0D1A5C03601}" type="presOf" srcId="{F8E6DEE2-B62A-426D-921E-8DE3E7349FDB}" destId="{4A16B872-E99A-48FA-91AF-D8A7D8910817}" srcOrd="0" destOrd="0" presId="urn:microsoft.com/office/officeart/2005/8/layout/process5"/>
    <dgm:cxn modelId="{4DCEE7EA-9854-4750-B9F3-004D998EFABB}" type="presOf" srcId="{8E4F286F-CA60-4193-BB98-E9B53326304C}" destId="{F3BA650A-3E53-47F0-BDD9-F598083FDAC6}" srcOrd="1" destOrd="0" presId="urn:microsoft.com/office/officeart/2005/8/layout/process5"/>
    <dgm:cxn modelId="{002295F3-5F6D-4B36-9996-2A782AF266DA}" type="presOf" srcId="{DA3D0B51-991F-4421-BAAF-A940E7F5D702}" destId="{41F3A464-29CE-41C4-9872-CC832BD9EE4D}" srcOrd="1" destOrd="0" presId="urn:microsoft.com/office/officeart/2005/8/layout/process5"/>
    <dgm:cxn modelId="{02381E0A-85FA-4221-BC2B-C79A04483F70}" type="presParOf" srcId="{E37C3714-BABB-439B-8EA0-AA21272A5615}" destId="{92A0E795-783A-42ED-8979-9E59B496A068}" srcOrd="0" destOrd="0" presId="urn:microsoft.com/office/officeart/2005/8/layout/process5"/>
    <dgm:cxn modelId="{933784EF-3F14-4F3B-A8E5-A6FA7DB8FF18}" type="presParOf" srcId="{E37C3714-BABB-439B-8EA0-AA21272A5615}" destId="{1E209CFF-F98A-4B18-83C5-F388344F510D}" srcOrd="1" destOrd="0" presId="urn:microsoft.com/office/officeart/2005/8/layout/process5"/>
    <dgm:cxn modelId="{4AEDEE68-7C39-4195-99D1-84C8BECDBE44}" type="presParOf" srcId="{1E209CFF-F98A-4B18-83C5-F388344F510D}" destId="{73CC5DA7-0CA7-42CE-AD85-F45FCF091B84}" srcOrd="0" destOrd="0" presId="urn:microsoft.com/office/officeart/2005/8/layout/process5"/>
    <dgm:cxn modelId="{557D3C0F-F219-47FC-A7F4-15AB1BD9678C}" type="presParOf" srcId="{E37C3714-BABB-439B-8EA0-AA21272A5615}" destId="{78C00AC9-E114-408C-81F7-E0A99FB48CC9}" srcOrd="2" destOrd="0" presId="urn:microsoft.com/office/officeart/2005/8/layout/process5"/>
    <dgm:cxn modelId="{047BC5C5-D6D8-4BA1-975D-60C53B6F8A31}" type="presParOf" srcId="{E37C3714-BABB-439B-8EA0-AA21272A5615}" destId="{08E6013B-461D-4367-9C31-9F92436479CE}" srcOrd="3" destOrd="0" presId="urn:microsoft.com/office/officeart/2005/8/layout/process5"/>
    <dgm:cxn modelId="{7A349235-41E6-47DB-BC6B-D5FCBD609B13}" type="presParOf" srcId="{08E6013B-461D-4367-9C31-9F92436479CE}" destId="{3F07C797-5C02-44B3-95B4-48A4DA7BE21D}" srcOrd="0" destOrd="0" presId="urn:microsoft.com/office/officeart/2005/8/layout/process5"/>
    <dgm:cxn modelId="{BB1BFE55-AA00-4169-A652-8D06C3AE56F5}" type="presParOf" srcId="{E37C3714-BABB-439B-8EA0-AA21272A5615}" destId="{148BF246-4AD5-405B-A6D6-B590A2C09EAA}" srcOrd="4" destOrd="0" presId="urn:microsoft.com/office/officeart/2005/8/layout/process5"/>
    <dgm:cxn modelId="{D7FCF0E1-4D58-4A92-9FA6-ABADC384B4EE}" type="presParOf" srcId="{E37C3714-BABB-439B-8EA0-AA21272A5615}" destId="{B4FBE0E5-893A-428A-B042-F878D811C635}" srcOrd="5" destOrd="0" presId="urn:microsoft.com/office/officeart/2005/8/layout/process5"/>
    <dgm:cxn modelId="{34C5557F-DE7B-4E1D-8A2A-11F2949F07CD}" type="presParOf" srcId="{B4FBE0E5-893A-428A-B042-F878D811C635}" destId="{41F3A464-29CE-41C4-9872-CC832BD9EE4D}" srcOrd="0" destOrd="0" presId="urn:microsoft.com/office/officeart/2005/8/layout/process5"/>
    <dgm:cxn modelId="{BD0812A1-A32C-4E5C-831F-40700D7FF8DA}" type="presParOf" srcId="{E37C3714-BABB-439B-8EA0-AA21272A5615}" destId="{6AF0C97B-CAB8-4288-A517-B1060A55129B}" srcOrd="6" destOrd="0" presId="urn:microsoft.com/office/officeart/2005/8/layout/process5"/>
    <dgm:cxn modelId="{E945BABC-8CD3-4774-8BB1-F7B4CAF98F2E}" type="presParOf" srcId="{E37C3714-BABB-439B-8EA0-AA21272A5615}" destId="{65D83B88-BE33-4036-A361-B86AB27C98DF}" srcOrd="7" destOrd="0" presId="urn:microsoft.com/office/officeart/2005/8/layout/process5"/>
    <dgm:cxn modelId="{D93BCD3B-F301-42E6-BFCB-EA5D96CD9E1B}" type="presParOf" srcId="{65D83B88-BE33-4036-A361-B86AB27C98DF}" destId="{F3BA650A-3E53-47F0-BDD9-F598083FDAC6}" srcOrd="0" destOrd="0" presId="urn:microsoft.com/office/officeart/2005/8/layout/process5"/>
    <dgm:cxn modelId="{4B16452F-19A9-43B0-A649-D71AEAFFDAA8}" type="presParOf" srcId="{E37C3714-BABB-439B-8EA0-AA21272A5615}" destId="{4A16B872-E99A-48FA-91AF-D8A7D8910817}" srcOrd="8" destOrd="0" presId="urn:microsoft.com/office/officeart/2005/8/layout/process5"/>
    <dgm:cxn modelId="{1F431783-489B-47FD-BF1B-6AE4AE3A15AA}" type="presParOf" srcId="{E37C3714-BABB-439B-8EA0-AA21272A5615}" destId="{D31227B2-16B3-4EA1-8612-08D4E2DEE584}" srcOrd="9" destOrd="0" presId="urn:microsoft.com/office/officeart/2005/8/layout/process5"/>
    <dgm:cxn modelId="{F3C03E40-C77E-49AB-936E-2ED4A0C62C38}" type="presParOf" srcId="{D31227B2-16B3-4EA1-8612-08D4E2DEE584}" destId="{2B2EE454-53E5-4366-996C-76B3DD6D9B91}" srcOrd="0" destOrd="0" presId="urn:microsoft.com/office/officeart/2005/8/layout/process5"/>
    <dgm:cxn modelId="{562DEC2E-095A-4A28-9DFE-EC7F45DD5924}" type="presParOf" srcId="{E37C3714-BABB-439B-8EA0-AA21272A5615}" destId="{D922D7E1-5483-438F-AF7B-5C6488BCABB4}" srcOrd="10"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593853-FC30-458F-BE6E-E265DB117705}"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180598C-1E36-454A-B6F8-3F5D0C49DC9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Failure to recognise the problem</a:t>
          </a:r>
        </a:p>
      </dgm:t>
    </dgm:pt>
    <dgm:pt modelId="{2C95D4BE-E0D3-4DC1-9992-53F833B76B60}" type="parTrans" cxnId="{593F202E-4805-44A0-B016-5499CFB2AE5A}">
      <dgm:prSet/>
      <dgm:spPr/>
      <dgm:t>
        <a:bodyPr/>
        <a:lstStyle/>
        <a:p>
          <a:endParaRPr lang="en-GB"/>
        </a:p>
      </dgm:t>
    </dgm:pt>
    <dgm:pt modelId="{807DD9A0-9AB1-467C-AE23-13FB06BF9D83}" type="sibTrans" cxnId="{593F202E-4805-44A0-B016-5499CFB2AE5A}">
      <dgm:prSet/>
      <dgm:spPr>
        <a:ln w="57150">
          <a:solidFill>
            <a:schemeClr val="accent1">
              <a:lumMod val="50000"/>
            </a:schemeClr>
          </a:solidFill>
        </a:ln>
      </dgm:spPr>
      <dgm:t>
        <a:bodyPr/>
        <a:lstStyle/>
        <a:p>
          <a:endParaRPr lang="en-GB"/>
        </a:p>
      </dgm:t>
    </dgm:pt>
    <dgm:pt modelId="{1CC4FEEE-035F-4B60-9448-105EFD1B8D17}">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Conceiving the problem too narrowly</a:t>
          </a:r>
        </a:p>
      </dgm:t>
    </dgm:pt>
    <dgm:pt modelId="{D333D066-3C7C-46D9-820D-65365890E29F}" type="parTrans" cxnId="{01FFACD9-448D-4A54-AE1F-05CBEDD51A2C}">
      <dgm:prSet/>
      <dgm:spPr/>
      <dgm:t>
        <a:bodyPr/>
        <a:lstStyle/>
        <a:p>
          <a:endParaRPr lang="en-GB"/>
        </a:p>
      </dgm:t>
    </dgm:pt>
    <dgm:pt modelId="{E44C023C-3B1C-4981-A28E-DD11D771241A}" type="sibTrans" cxnId="{01FFACD9-448D-4A54-AE1F-05CBEDD51A2C}">
      <dgm:prSet/>
      <dgm:spPr>
        <a:ln w="57150">
          <a:solidFill>
            <a:schemeClr val="accent1">
              <a:lumMod val="50000"/>
            </a:schemeClr>
          </a:solidFill>
        </a:ln>
      </dgm:spPr>
      <dgm:t>
        <a:bodyPr/>
        <a:lstStyle/>
        <a:p>
          <a:endParaRPr lang="en-GB"/>
        </a:p>
      </dgm:t>
    </dgm:pt>
    <dgm:pt modelId="{465845E8-3997-44C7-99DD-83ECF90E9D11}">
      <dgm:prSet phldrT="[Text]" custT="1"/>
      <dgm:spPr>
        <a:solidFill>
          <a:schemeClr val="bg1">
            <a:lumMod val="85000"/>
          </a:schemeClr>
        </a:solidFill>
        <a:ln>
          <a:solidFill>
            <a:schemeClr val="tx1"/>
          </a:solidFill>
        </a:ln>
      </dgm:spPr>
      <dgm:t>
        <a:bodyPr/>
        <a:lstStyle/>
        <a:p>
          <a:r>
            <a:rPr lang="en-GB" sz="2400" dirty="0">
              <a:solidFill>
                <a:schemeClr val="tx1"/>
              </a:solidFill>
            </a:rPr>
            <a:t>Making a hasty choice</a:t>
          </a:r>
        </a:p>
      </dgm:t>
    </dgm:pt>
    <dgm:pt modelId="{6DB0FC62-93D8-4DC9-B1F7-729459E6CC03}" type="parTrans" cxnId="{CCAFA28B-E47E-4E6A-8001-D39806B10A0C}">
      <dgm:prSet/>
      <dgm:spPr/>
      <dgm:t>
        <a:bodyPr/>
        <a:lstStyle/>
        <a:p>
          <a:endParaRPr lang="en-GB"/>
        </a:p>
      </dgm:t>
    </dgm:pt>
    <dgm:pt modelId="{4EEEC59E-DD00-45D5-95CB-351B8A0D3DFD}" type="sibTrans" cxnId="{CCAFA28B-E47E-4E6A-8001-D39806B10A0C}">
      <dgm:prSet/>
      <dgm:spPr>
        <a:ln w="57150">
          <a:solidFill>
            <a:schemeClr val="accent1">
              <a:lumMod val="50000"/>
            </a:schemeClr>
          </a:solidFill>
        </a:ln>
      </dgm:spPr>
      <dgm:t>
        <a:bodyPr/>
        <a:lstStyle/>
        <a:p>
          <a:endParaRPr lang="en-GB"/>
        </a:p>
      </dgm:t>
    </dgm:pt>
    <dgm:pt modelId="{8DE33E81-D9C1-4E2C-A6E4-D027CB82681C}">
      <dgm:prSet phldrT="[Text]" custT="1"/>
      <dgm:spPr>
        <a:ln>
          <a:solidFill>
            <a:schemeClr val="tx1"/>
          </a:solidFill>
        </a:ln>
      </dgm:spPr>
      <dgm:t>
        <a:bodyPr/>
        <a:lstStyle/>
        <a:p>
          <a:r>
            <a:rPr lang="en-GB" sz="2400" dirty="0">
              <a:solidFill>
                <a:schemeClr val="tx1"/>
              </a:solidFill>
            </a:rPr>
            <a:t>Failure to consider all consequences</a:t>
          </a:r>
        </a:p>
      </dgm:t>
    </dgm:pt>
    <dgm:pt modelId="{6DB95606-48A6-4BF9-9ECF-A2ED50E893D0}" type="parTrans" cxnId="{3B15FD9B-2703-4FE8-B392-B899C4C120CE}">
      <dgm:prSet/>
      <dgm:spPr/>
      <dgm:t>
        <a:bodyPr/>
        <a:lstStyle/>
        <a:p>
          <a:endParaRPr lang="en-GB"/>
        </a:p>
      </dgm:t>
    </dgm:pt>
    <dgm:pt modelId="{D9322DB8-B737-47F3-BB63-C91DCD7E65B8}" type="sibTrans" cxnId="{3B15FD9B-2703-4FE8-B392-B899C4C120CE}">
      <dgm:prSet/>
      <dgm:spPr>
        <a:ln w="57150">
          <a:solidFill>
            <a:schemeClr val="accent1">
              <a:lumMod val="50000"/>
            </a:schemeClr>
          </a:solidFill>
        </a:ln>
      </dgm:spPr>
      <dgm:t>
        <a:bodyPr/>
        <a:lstStyle/>
        <a:p>
          <a:endParaRPr lang="en-GB"/>
        </a:p>
      </dgm:t>
    </dgm:pt>
    <dgm:pt modelId="{A4E7831A-F8FE-44FC-94CE-BF6633F4CB45}">
      <dgm:prSet phldrT="[Text]" custT="1"/>
      <dgm:spPr>
        <a:solidFill>
          <a:schemeClr val="bg1">
            <a:lumMod val="65000"/>
          </a:schemeClr>
        </a:solidFill>
        <a:ln>
          <a:solidFill>
            <a:schemeClr val="tx1"/>
          </a:solidFill>
        </a:ln>
      </dgm:spPr>
      <dgm:t>
        <a:bodyPr/>
        <a:lstStyle/>
        <a:p>
          <a:r>
            <a:rPr lang="en-GB" sz="2400" dirty="0">
              <a:solidFill>
                <a:schemeClr val="tx1"/>
              </a:solidFill>
            </a:rPr>
            <a:t>Failure to consider the feasibility of the solution</a:t>
          </a:r>
        </a:p>
      </dgm:t>
    </dgm:pt>
    <dgm:pt modelId="{00DD3661-B37A-4E52-A8B0-2E4B996F6368}" type="parTrans" cxnId="{AA9B8FA8-458E-4081-8C2F-932CC72680CE}">
      <dgm:prSet/>
      <dgm:spPr/>
      <dgm:t>
        <a:bodyPr/>
        <a:lstStyle/>
        <a:p>
          <a:endParaRPr lang="en-GB"/>
        </a:p>
      </dgm:t>
    </dgm:pt>
    <dgm:pt modelId="{E368330F-AAF5-493C-BD16-A1AA010DC8CC}" type="sibTrans" cxnId="{AA9B8FA8-458E-4081-8C2F-932CC72680CE}">
      <dgm:prSet/>
      <dgm:spPr/>
      <dgm:t>
        <a:bodyPr/>
        <a:lstStyle/>
        <a:p>
          <a:endParaRPr lang="en-GB"/>
        </a:p>
      </dgm:t>
    </dgm:pt>
    <dgm:pt modelId="{3F0152B6-7746-4A24-9BC9-6E21C2420315}" type="pres">
      <dgm:prSet presAssocID="{CD593853-FC30-458F-BE6E-E265DB117705}" presName="Name0" presStyleCnt="0">
        <dgm:presLayoutVars>
          <dgm:dir/>
          <dgm:resizeHandles val="exact"/>
        </dgm:presLayoutVars>
      </dgm:prSet>
      <dgm:spPr/>
    </dgm:pt>
    <dgm:pt modelId="{BCF2904A-52F3-413F-A6E1-84F114361FE7}" type="pres">
      <dgm:prSet presAssocID="{5180598C-1E36-454A-B6F8-3F5D0C49DC9E}" presName="node" presStyleLbl="node1" presStyleIdx="0" presStyleCnt="5">
        <dgm:presLayoutVars>
          <dgm:bulletEnabled val="1"/>
        </dgm:presLayoutVars>
      </dgm:prSet>
      <dgm:spPr/>
    </dgm:pt>
    <dgm:pt modelId="{1CEF8FA9-A122-4D34-B649-F2CD9EC2351F}" type="pres">
      <dgm:prSet presAssocID="{807DD9A0-9AB1-467C-AE23-13FB06BF9D83}" presName="sibTrans" presStyleLbl="sibTrans1D1" presStyleIdx="0" presStyleCnt="4"/>
      <dgm:spPr/>
    </dgm:pt>
    <dgm:pt modelId="{60F816DA-E978-49E8-BA0A-A4923CA488BB}" type="pres">
      <dgm:prSet presAssocID="{807DD9A0-9AB1-467C-AE23-13FB06BF9D83}" presName="connectorText" presStyleLbl="sibTrans1D1" presStyleIdx="0" presStyleCnt="4"/>
      <dgm:spPr/>
    </dgm:pt>
    <dgm:pt modelId="{7420222C-7C68-4337-9CE3-120D91AA01E8}" type="pres">
      <dgm:prSet presAssocID="{1CC4FEEE-035F-4B60-9448-105EFD1B8D17}" presName="node" presStyleLbl="node1" presStyleIdx="1" presStyleCnt="5">
        <dgm:presLayoutVars>
          <dgm:bulletEnabled val="1"/>
        </dgm:presLayoutVars>
      </dgm:prSet>
      <dgm:spPr/>
    </dgm:pt>
    <dgm:pt modelId="{20317CF1-8457-40AE-BD0D-45885B7A0EF5}" type="pres">
      <dgm:prSet presAssocID="{E44C023C-3B1C-4981-A28E-DD11D771241A}" presName="sibTrans" presStyleLbl="sibTrans1D1" presStyleIdx="1" presStyleCnt="4"/>
      <dgm:spPr/>
    </dgm:pt>
    <dgm:pt modelId="{A3AE8933-E87F-4E5F-950E-2E7135F15CC0}" type="pres">
      <dgm:prSet presAssocID="{E44C023C-3B1C-4981-A28E-DD11D771241A}" presName="connectorText" presStyleLbl="sibTrans1D1" presStyleIdx="1" presStyleCnt="4"/>
      <dgm:spPr/>
    </dgm:pt>
    <dgm:pt modelId="{736DA975-CFE7-4A34-A313-6E355682A58C}" type="pres">
      <dgm:prSet presAssocID="{465845E8-3997-44C7-99DD-83ECF90E9D11}" presName="node" presStyleLbl="node1" presStyleIdx="2" presStyleCnt="5">
        <dgm:presLayoutVars>
          <dgm:bulletEnabled val="1"/>
        </dgm:presLayoutVars>
      </dgm:prSet>
      <dgm:spPr/>
    </dgm:pt>
    <dgm:pt modelId="{8CE9F7C4-660C-47A0-B57A-4F74CAF8E5B3}" type="pres">
      <dgm:prSet presAssocID="{4EEEC59E-DD00-45D5-95CB-351B8A0D3DFD}" presName="sibTrans" presStyleLbl="sibTrans1D1" presStyleIdx="2" presStyleCnt="4"/>
      <dgm:spPr/>
    </dgm:pt>
    <dgm:pt modelId="{A5F6C38B-9DF1-4E63-9FEC-83CB6556DC60}" type="pres">
      <dgm:prSet presAssocID="{4EEEC59E-DD00-45D5-95CB-351B8A0D3DFD}" presName="connectorText" presStyleLbl="sibTrans1D1" presStyleIdx="2" presStyleCnt="4"/>
      <dgm:spPr/>
    </dgm:pt>
    <dgm:pt modelId="{EDA36790-BD49-4BDE-B221-58461E4B0B6C}" type="pres">
      <dgm:prSet presAssocID="{8DE33E81-D9C1-4E2C-A6E4-D027CB82681C}" presName="node" presStyleLbl="node1" presStyleIdx="3" presStyleCnt="5">
        <dgm:presLayoutVars>
          <dgm:bulletEnabled val="1"/>
        </dgm:presLayoutVars>
      </dgm:prSet>
      <dgm:spPr/>
    </dgm:pt>
    <dgm:pt modelId="{ECF5F7EE-36D6-44BF-AAAE-D63F6D79E9A2}" type="pres">
      <dgm:prSet presAssocID="{D9322DB8-B737-47F3-BB63-C91DCD7E65B8}" presName="sibTrans" presStyleLbl="sibTrans1D1" presStyleIdx="3" presStyleCnt="4"/>
      <dgm:spPr/>
    </dgm:pt>
    <dgm:pt modelId="{E86BBC6D-E99C-43E8-8D3A-EFC70713D0B2}" type="pres">
      <dgm:prSet presAssocID="{D9322DB8-B737-47F3-BB63-C91DCD7E65B8}" presName="connectorText" presStyleLbl="sibTrans1D1" presStyleIdx="3" presStyleCnt="4"/>
      <dgm:spPr/>
    </dgm:pt>
    <dgm:pt modelId="{ABEF0085-A69F-4737-96EC-74B2ACBEAE8B}" type="pres">
      <dgm:prSet presAssocID="{A4E7831A-F8FE-44FC-94CE-BF6633F4CB45}" presName="node" presStyleLbl="node1" presStyleIdx="4" presStyleCnt="5">
        <dgm:presLayoutVars>
          <dgm:bulletEnabled val="1"/>
        </dgm:presLayoutVars>
      </dgm:prSet>
      <dgm:spPr/>
    </dgm:pt>
  </dgm:ptLst>
  <dgm:cxnLst>
    <dgm:cxn modelId="{90655405-81E0-4CC7-B38A-54DD872E5701}" type="presOf" srcId="{4EEEC59E-DD00-45D5-95CB-351B8A0D3DFD}" destId="{8CE9F7C4-660C-47A0-B57A-4F74CAF8E5B3}" srcOrd="0" destOrd="0" presId="urn:microsoft.com/office/officeart/2005/8/layout/bProcess3"/>
    <dgm:cxn modelId="{593F202E-4805-44A0-B016-5499CFB2AE5A}" srcId="{CD593853-FC30-458F-BE6E-E265DB117705}" destId="{5180598C-1E36-454A-B6F8-3F5D0C49DC9E}" srcOrd="0" destOrd="0" parTransId="{2C95D4BE-E0D3-4DC1-9992-53F833B76B60}" sibTransId="{807DD9A0-9AB1-467C-AE23-13FB06BF9D83}"/>
    <dgm:cxn modelId="{CC14EA3B-15FE-4A35-A2A7-57DC2C312D20}" type="presOf" srcId="{8DE33E81-D9C1-4E2C-A6E4-D027CB82681C}" destId="{EDA36790-BD49-4BDE-B221-58461E4B0B6C}" srcOrd="0" destOrd="0" presId="urn:microsoft.com/office/officeart/2005/8/layout/bProcess3"/>
    <dgm:cxn modelId="{EFF03F53-6075-40C4-B8FE-61F114257C15}" type="presOf" srcId="{D9322DB8-B737-47F3-BB63-C91DCD7E65B8}" destId="{ECF5F7EE-36D6-44BF-AAAE-D63F6D79E9A2}" srcOrd="0" destOrd="0" presId="urn:microsoft.com/office/officeart/2005/8/layout/bProcess3"/>
    <dgm:cxn modelId="{A3DE1A57-A47D-43C7-B3F8-E1351956011E}" type="presOf" srcId="{CD593853-FC30-458F-BE6E-E265DB117705}" destId="{3F0152B6-7746-4A24-9BC9-6E21C2420315}" srcOrd="0" destOrd="0" presId="urn:microsoft.com/office/officeart/2005/8/layout/bProcess3"/>
    <dgm:cxn modelId="{C2EA5181-6353-4C5A-A84F-EF59FBC69787}" type="presOf" srcId="{807DD9A0-9AB1-467C-AE23-13FB06BF9D83}" destId="{1CEF8FA9-A122-4D34-B649-F2CD9EC2351F}" srcOrd="0" destOrd="0" presId="urn:microsoft.com/office/officeart/2005/8/layout/bProcess3"/>
    <dgm:cxn modelId="{CCAFA28B-E47E-4E6A-8001-D39806B10A0C}" srcId="{CD593853-FC30-458F-BE6E-E265DB117705}" destId="{465845E8-3997-44C7-99DD-83ECF90E9D11}" srcOrd="2" destOrd="0" parTransId="{6DB0FC62-93D8-4DC9-B1F7-729459E6CC03}" sibTransId="{4EEEC59E-DD00-45D5-95CB-351B8A0D3DFD}"/>
    <dgm:cxn modelId="{AD2A2290-D3FC-4C44-9E22-CAD3857213A6}" type="presOf" srcId="{1CC4FEEE-035F-4B60-9448-105EFD1B8D17}" destId="{7420222C-7C68-4337-9CE3-120D91AA01E8}" srcOrd="0" destOrd="0" presId="urn:microsoft.com/office/officeart/2005/8/layout/bProcess3"/>
    <dgm:cxn modelId="{3B15FD9B-2703-4FE8-B392-B899C4C120CE}" srcId="{CD593853-FC30-458F-BE6E-E265DB117705}" destId="{8DE33E81-D9C1-4E2C-A6E4-D027CB82681C}" srcOrd="3" destOrd="0" parTransId="{6DB95606-48A6-4BF9-9ECF-A2ED50E893D0}" sibTransId="{D9322DB8-B737-47F3-BB63-C91DCD7E65B8}"/>
    <dgm:cxn modelId="{7F0213A6-25B7-40FB-A197-20874D3B345B}" type="presOf" srcId="{D9322DB8-B737-47F3-BB63-C91DCD7E65B8}" destId="{E86BBC6D-E99C-43E8-8D3A-EFC70713D0B2}" srcOrd="1" destOrd="0" presId="urn:microsoft.com/office/officeart/2005/8/layout/bProcess3"/>
    <dgm:cxn modelId="{AA9B8FA8-458E-4081-8C2F-932CC72680CE}" srcId="{CD593853-FC30-458F-BE6E-E265DB117705}" destId="{A4E7831A-F8FE-44FC-94CE-BF6633F4CB45}" srcOrd="4" destOrd="0" parTransId="{00DD3661-B37A-4E52-A8B0-2E4B996F6368}" sibTransId="{E368330F-AAF5-493C-BD16-A1AA010DC8CC}"/>
    <dgm:cxn modelId="{FCB84BAC-0EC4-42FC-BA87-2942CB00BF52}" type="presOf" srcId="{A4E7831A-F8FE-44FC-94CE-BF6633F4CB45}" destId="{ABEF0085-A69F-4737-96EC-74B2ACBEAE8B}" srcOrd="0" destOrd="0" presId="urn:microsoft.com/office/officeart/2005/8/layout/bProcess3"/>
    <dgm:cxn modelId="{15F180B4-2420-42F8-B805-7C8D110A1D64}" type="presOf" srcId="{465845E8-3997-44C7-99DD-83ECF90E9D11}" destId="{736DA975-CFE7-4A34-A313-6E355682A58C}" srcOrd="0" destOrd="0" presId="urn:microsoft.com/office/officeart/2005/8/layout/bProcess3"/>
    <dgm:cxn modelId="{B3DCA7BB-8607-4D14-8AFF-3442809FB602}" type="presOf" srcId="{E44C023C-3B1C-4981-A28E-DD11D771241A}" destId="{A3AE8933-E87F-4E5F-950E-2E7135F15CC0}" srcOrd="1" destOrd="0" presId="urn:microsoft.com/office/officeart/2005/8/layout/bProcess3"/>
    <dgm:cxn modelId="{4BD747BD-10C7-4352-B7D7-DBA656783949}" type="presOf" srcId="{E44C023C-3B1C-4981-A28E-DD11D771241A}" destId="{20317CF1-8457-40AE-BD0D-45885B7A0EF5}" srcOrd="0" destOrd="0" presId="urn:microsoft.com/office/officeart/2005/8/layout/bProcess3"/>
    <dgm:cxn modelId="{587B91BE-65CE-4795-9C86-40090FEC6A3F}" type="presOf" srcId="{4EEEC59E-DD00-45D5-95CB-351B8A0D3DFD}" destId="{A5F6C38B-9DF1-4E63-9FEC-83CB6556DC60}" srcOrd="1" destOrd="0" presId="urn:microsoft.com/office/officeart/2005/8/layout/bProcess3"/>
    <dgm:cxn modelId="{97F0E6C1-EC1E-4184-80F3-CBC44915ABB0}" type="presOf" srcId="{807DD9A0-9AB1-467C-AE23-13FB06BF9D83}" destId="{60F816DA-E978-49E8-BA0A-A4923CA488BB}" srcOrd="1" destOrd="0" presId="urn:microsoft.com/office/officeart/2005/8/layout/bProcess3"/>
    <dgm:cxn modelId="{01FFACD9-448D-4A54-AE1F-05CBEDD51A2C}" srcId="{CD593853-FC30-458F-BE6E-E265DB117705}" destId="{1CC4FEEE-035F-4B60-9448-105EFD1B8D17}" srcOrd="1" destOrd="0" parTransId="{D333D066-3C7C-46D9-820D-65365890E29F}" sibTransId="{E44C023C-3B1C-4981-A28E-DD11D771241A}"/>
    <dgm:cxn modelId="{771E08E3-9B7A-4DE7-BB10-B70E2352C4F5}" type="presOf" srcId="{5180598C-1E36-454A-B6F8-3F5D0C49DC9E}" destId="{BCF2904A-52F3-413F-A6E1-84F114361FE7}" srcOrd="0" destOrd="0" presId="urn:microsoft.com/office/officeart/2005/8/layout/bProcess3"/>
    <dgm:cxn modelId="{F2010276-5BB1-4D75-ACA8-30BD009FDEFF}" type="presParOf" srcId="{3F0152B6-7746-4A24-9BC9-6E21C2420315}" destId="{BCF2904A-52F3-413F-A6E1-84F114361FE7}" srcOrd="0" destOrd="0" presId="urn:microsoft.com/office/officeart/2005/8/layout/bProcess3"/>
    <dgm:cxn modelId="{739F6FEF-DF51-417F-A64B-3ED2874435BE}" type="presParOf" srcId="{3F0152B6-7746-4A24-9BC9-6E21C2420315}" destId="{1CEF8FA9-A122-4D34-B649-F2CD9EC2351F}" srcOrd="1" destOrd="0" presId="urn:microsoft.com/office/officeart/2005/8/layout/bProcess3"/>
    <dgm:cxn modelId="{680C9451-9FE9-4436-84B7-379DC28636D5}" type="presParOf" srcId="{1CEF8FA9-A122-4D34-B649-F2CD9EC2351F}" destId="{60F816DA-E978-49E8-BA0A-A4923CA488BB}" srcOrd="0" destOrd="0" presId="urn:microsoft.com/office/officeart/2005/8/layout/bProcess3"/>
    <dgm:cxn modelId="{E6A99363-AC74-4EBF-AEA6-480F0B896388}" type="presParOf" srcId="{3F0152B6-7746-4A24-9BC9-6E21C2420315}" destId="{7420222C-7C68-4337-9CE3-120D91AA01E8}" srcOrd="2" destOrd="0" presId="urn:microsoft.com/office/officeart/2005/8/layout/bProcess3"/>
    <dgm:cxn modelId="{548348E9-C254-4789-BC6F-2F0C5E5DF36C}" type="presParOf" srcId="{3F0152B6-7746-4A24-9BC9-6E21C2420315}" destId="{20317CF1-8457-40AE-BD0D-45885B7A0EF5}" srcOrd="3" destOrd="0" presId="urn:microsoft.com/office/officeart/2005/8/layout/bProcess3"/>
    <dgm:cxn modelId="{5E5B2948-14F9-4C9A-BC09-E9D2AA15EBFB}" type="presParOf" srcId="{20317CF1-8457-40AE-BD0D-45885B7A0EF5}" destId="{A3AE8933-E87F-4E5F-950E-2E7135F15CC0}" srcOrd="0" destOrd="0" presId="urn:microsoft.com/office/officeart/2005/8/layout/bProcess3"/>
    <dgm:cxn modelId="{0F3F0D99-9A0B-4AB3-AE9C-F6AFC4C305E6}" type="presParOf" srcId="{3F0152B6-7746-4A24-9BC9-6E21C2420315}" destId="{736DA975-CFE7-4A34-A313-6E355682A58C}" srcOrd="4" destOrd="0" presId="urn:microsoft.com/office/officeart/2005/8/layout/bProcess3"/>
    <dgm:cxn modelId="{296AF49D-209E-4212-B4E7-B54B539ADA2F}" type="presParOf" srcId="{3F0152B6-7746-4A24-9BC9-6E21C2420315}" destId="{8CE9F7C4-660C-47A0-B57A-4F74CAF8E5B3}" srcOrd="5" destOrd="0" presId="urn:microsoft.com/office/officeart/2005/8/layout/bProcess3"/>
    <dgm:cxn modelId="{3135AF19-47C4-432A-8D46-B704485F6662}" type="presParOf" srcId="{8CE9F7C4-660C-47A0-B57A-4F74CAF8E5B3}" destId="{A5F6C38B-9DF1-4E63-9FEC-83CB6556DC60}" srcOrd="0" destOrd="0" presId="urn:microsoft.com/office/officeart/2005/8/layout/bProcess3"/>
    <dgm:cxn modelId="{DB8AC12A-BADF-4AB5-91ED-1F272ADD93DC}" type="presParOf" srcId="{3F0152B6-7746-4A24-9BC9-6E21C2420315}" destId="{EDA36790-BD49-4BDE-B221-58461E4B0B6C}" srcOrd="6" destOrd="0" presId="urn:microsoft.com/office/officeart/2005/8/layout/bProcess3"/>
    <dgm:cxn modelId="{85CB39A1-2FBB-414D-8313-4A841BCA05AD}" type="presParOf" srcId="{3F0152B6-7746-4A24-9BC9-6E21C2420315}" destId="{ECF5F7EE-36D6-44BF-AAAE-D63F6D79E9A2}" srcOrd="7" destOrd="0" presId="urn:microsoft.com/office/officeart/2005/8/layout/bProcess3"/>
    <dgm:cxn modelId="{29225831-4978-4FFA-97B4-591A90299029}" type="presParOf" srcId="{ECF5F7EE-36D6-44BF-AAAE-D63F6D79E9A2}" destId="{E86BBC6D-E99C-43E8-8D3A-EFC70713D0B2}" srcOrd="0" destOrd="0" presId="urn:microsoft.com/office/officeart/2005/8/layout/bProcess3"/>
    <dgm:cxn modelId="{E7517FAE-39C0-4011-9FC2-6E1A9AC084DC}" type="presParOf" srcId="{3F0152B6-7746-4A24-9BC9-6E21C2420315}" destId="{ABEF0085-A69F-4737-96EC-74B2ACBEAE8B}" srcOrd="8"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1F6071-66B4-4021-9EBD-580AC5CB835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D905983-E687-44D6-A66A-9F46D5EF1FEF}">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Scanning</a:t>
          </a:r>
        </a:p>
      </dgm:t>
    </dgm:pt>
    <dgm:pt modelId="{E637F7AB-768B-4885-B2AB-E1DF77D41AEB}" type="parTrans" cxnId="{3F23282F-5DDA-4310-BB65-ECD105AC2C98}">
      <dgm:prSet/>
      <dgm:spPr/>
      <dgm:t>
        <a:bodyPr/>
        <a:lstStyle/>
        <a:p>
          <a:endParaRPr lang="en-GB"/>
        </a:p>
      </dgm:t>
    </dgm:pt>
    <dgm:pt modelId="{1602FAF4-8050-4F21-883A-A93C0EC0356D}" type="sibTrans" cxnId="{3F23282F-5DDA-4310-BB65-ECD105AC2C98}">
      <dgm:prSet/>
      <dgm:spPr/>
      <dgm:t>
        <a:bodyPr/>
        <a:lstStyle/>
        <a:p>
          <a:endParaRPr lang="en-GB"/>
        </a:p>
      </dgm:t>
    </dgm:pt>
    <dgm:pt modelId="{740BE751-706B-407E-86BA-03B30C3E5E61}">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Identify problems</a:t>
          </a:r>
        </a:p>
      </dgm:t>
    </dgm:pt>
    <dgm:pt modelId="{33D2EFFC-B8BA-4091-8527-8E4B16AE7D18}" type="parTrans" cxnId="{3A90E54C-52A8-4FB9-980E-30BD89B05BF2}">
      <dgm:prSet/>
      <dgm:spPr/>
      <dgm:t>
        <a:bodyPr/>
        <a:lstStyle/>
        <a:p>
          <a:endParaRPr lang="en-GB"/>
        </a:p>
      </dgm:t>
    </dgm:pt>
    <dgm:pt modelId="{74A71662-CD7D-4C15-AE0D-CA193C95466A}" type="sibTrans" cxnId="{3A90E54C-52A8-4FB9-980E-30BD89B05BF2}">
      <dgm:prSet/>
      <dgm:spPr/>
      <dgm:t>
        <a:bodyPr/>
        <a:lstStyle/>
        <a:p>
          <a:endParaRPr lang="en-GB"/>
        </a:p>
      </dgm:t>
    </dgm:pt>
    <dgm:pt modelId="{F88B0997-B7EC-4212-8792-9C901F258E2A}">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Analysis</a:t>
          </a:r>
        </a:p>
      </dgm:t>
    </dgm:pt>
    <dgm:pt modelId="{B85E344F-66C1-4116-8CCA-F6C7F7A05FD9}" type="parTrans" cxnId="{9D61B8B3-4FDC-4F69-AE8E-B0FFA207659C}">
      <dgm:prSet/>
      <dgm:spPr/>
      <dgm:t>
        <a:bodyPr/>
        <a:lstStyle/>
        <a:p>
          <a:endParaRPr lang="en-GB"/>
        </a:p>
      </dgm:t>
    </dgm:pt>
    <dgm:pt modelId="{9736F369-3883-4A9F-9938-D6C78F6FCC9F}" type="sibTrans" cxnId="{9D61B8B3-4FDC-4F69-AE8E-B0FFA207659C}">
      <dgm:prSet/>
      <dgm:spPr/>
      <dgm:t>
        <a:bodyPr/>
        <a:lstStyle/>
        <a:p>
          <a:endParaRPr lang="en-GB"/>
        </a:p>
      </dgm:t>
    </dgm:pt>
    <dgm:pt modelId="{69260CF3-5493-498C-93A2-086AA5332B70}">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Understand conditions that cause problems to occur</a:t>
          </a:r>
        </a:p>
      </dgm:t>
    </dgm:pt>
    <dgm:pt modelId="{A2DC6D55-E1F3-4FEB-B7AB-A4EA0FAC2555}" type="parTrans" cxnId="{19DCB6EB-B411-42A8-BBAD-BA144830E913}">
      <dgm:prSet/>
      <dgm:spPr/>
      <dgm:t>
        <a:bodyPr/>
        <a:lstStyle/>
        <a:p>
          <a:endParaRPr lang="en-GB"/>
        </a:p>
      </dgm:t>
    </dgm:pt>
    <dgm:pt modelId="{6B6D28C6-EFCC-4ED0-A203-5D496A431F5E}" type="sibTrans" cxnId="{19DCB6EB-B411-42A8-BBAD-BA144830E913}">
      <dgm:prSet/>
      <dgm:spPr/>
      <dgm:t>
        <a:bodyPr/>
        <a:lstStyle/>
        <a:p>
          <a:endParaRPr lang="en-GB"/>
        </a:p>
      </dgm:t>
    </dgm:pt>
    <dgm:pt modelId="{DC7C27C3-7F85-46DF-8BB9-8231E73E7B11}">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Response</a:t>
          </a:r>
        </a:p>
      </dgm:t>
    </dgm:pt>
    <dgm:pt modelId="{57DF10FE-93A6-424F-8786-1635994C33E3}" type="parTrans" cxnId="{68DCFD50-FF06-4F72-8681-EF7B403A992A}">
      <dgm:prSet/>
      <dgm:spPr/>
      <dgm:t>
        <a:bodyPr/>
        <a:lstStyle/>
        <a:p>
          <a:endParaRPr lang="en-GB"/>
        </a:p>
      </dgm:t>
    </dgm:pt>
    <dgm:pt modelId="{E13209FA-0EE0-42E1-BF85-6DBBF66016BE}" type="sibTrans" cxnId="{68DCFD50-FF06-4F72-8681-EF7B403A992A}">
      <dgm:prSet/>
      <dgm:spPr/>
      <dgm:t>
        <a:bodyPr/>
        <a:lstStyle/>
        <a:p>
          <a:endParaRPr lang="en-GB"/>
        </a:p>
      </dgm:t>
    </dgm:pt>
    <dgm:pt modelId="{60C57B4A-BCA6-4DD6-893F-3E2BE294ECC5}">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Develop &amp; implement solutions</a:t>
          </a:r>
        </a:p>
      </dgm:t>
    </dgm:pt>
    <dgm:pt modelId="{06242BCF-BA77-424F-A077-71EC0CA671CE}" type="parTrans" cxnId="{50545403-6FFE-49A4-8195-76E6D246F161}">
      <dgm:prSet/>
      <dgm:spPr/>
      <dgm:t>
        <a:bodyPr/>
        <a:lstStyle/>
        <a:p>
          <a:endParaRPr lang="en-GB"/>
        </a:p>
      </dgm:t>
    </dgm:pt>
    <dgm:pt modelId="{0374B796-1667-4C45-94F2-21E3FB63FC17}" type="sibTrans" cxnId="{50545403-6FFE-49A4-8195-76E6D246F161}">
      <dgm:prSet/>
      <dgm:spPr/>
      <dgm:t>
        <a:bodyPr/>
        <a:lstStyle/>
        <a:p>
          <a:endParaRPr lang="en-GB"/>
        </a:p>
      </dgm:t>
    </dgm:pt>
    <dgm:pt modelId="{0ECB78D3-B4FD-4965-9160-2FD7661C31AD}">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Assessment</a:t>
          </a:r>
        </a:p>
      </dgm:t>
    </dgm:pt>
    <dgm:pt modelId="{F564911B-2806-430A-9990-966658273DB7}" type="parTrans" cxnId="{4C187E6C-0139-47F0-835E-F5B49C18EC3E}">
      <dgm:prSet/>
      <dgm:spPr/>
      <dgm:t>
        <a:bodyPr/>
        <a:lstStyle/>
        <a:p>
          <a:endParaRPr lang="en-GB"/>
        </a:p>
      </dgm:t>
    </dgm:pt>
    <dgm:pt modelId="{CF5FCBF2-C99B-49A7-87F1-500C0FEC4665}" type="sibTrans" cxnId="{4C187E6C-0139-47F0-835E-F5B49C18EC3E}">
      <dgm:prSet/>
      <dgm:spPr/>
      <dgm:t>
        <a:bodyPr/>
        <a:lstStyle/>
        <a:p>
          <a:endParaRPr lang="en-GB"/>
        </a:p>
      </dgm:t>
    </dgm:pt>
    <dgm:pt modelId="{8ED4665C-BEA2-4A56-8BED-A6C92F374479}">
      <dgm:prSet custT="1"/>
      <dgm:spPr>
        <a:solidFill>
          <a:schemeClr val="accent1">
            <a:lumMod val="40000"/>
            <a:lumOff val="60000"/>
            <a:alpha val="90000"/>
          </a:schemeClr>
        </a:solidFill>
        <a:ln>
          <a:solidFill>
            <a:schemeClr val="tx1">
              <a:alpha val="90000"/>
            </a:schemeClr>
          </a:solidFill>
        </a:ln>
      </dgm:spPr>
      <dgm:t>
        <a:bodyPr/>
        <a:lstStyle/>
        <a:p>
          <a:r>
            <a:rPr lang="en-GB" sz="2400" dirty="0"/>
            <a:t>Determine the impact</a:t>
          </a:r>
        </a:p>
      </dgm:t>
    </dgm:pt>
    <dgm:pt modelId="{119C4132-AD6E-43B2-8D2D-F1B441C13DC4}" type="parTrans" cxnId="{99E129DB-4B2F-4665-8379-D3D79F4F5E2D}">
      <dgm:prSet/>
      <dgm:spPr/>
      <dgm:t>
        <a:bodyPr/>
        <a:lstStyle/>
        <a:p>
          <a:endParaRPr lang="en-GB"/>
        </a:p>
      </dgm:t>
    </dgm:pt>
    <dgm:pt modelId="{C65C070A-3B31-4236-9AC0-868810985B41}" type="sibTrans" cxnId="{99E129DB-4B2F-4665-8379-D3D79F4F5E2D}">
      <dgm:prSet/>
      <dgm:spPr/>
      <dgm:t>
        <a:bodyPr/>
        <a:lstStyle/>
        <a:p>
          <a:endParaRPr lang="en-GB"/>
        </a:p>
      </dgm:t>
    </dgm:pt>
    <dgm:pt modelId="{CCE4289E-CB2A-4CE1-A996-2603E127DDBB}" type="pres">
      <dgm:prSet presAssocID="{C51F6071-66B4-4021-9EBD-580AC5CB835E}" presName="Name0" presStyleCnt="0">
        <dgm:presLayoutVars>
          <dgm:dir/>
          <dgm:animLvl val="lvl"/>
          <dgm:resizeHandles val="exact"/>
        </dgm:presLayoutVars>
      </dgm:prSet>
      <dgm:spPr/>
    </dgm:pt>
    <dgm:pt modelId="{CDA8C271-6182-4A52-B243-3B910E2910BD}" type="pres">
      <dgm:prSet presAssocID="{3D905983-E687-44D6-A66A-9F46D5EF1FEF}" presName="composite" presStyleCnt="0"/>
      <dgm:spPr/>
    </dgm:pt>
    <dgm:pt modelId="{993069A8-66BA-4796-9E9F-3F98AE62C0BC}" type="pres">
      <dgm:prSet presAssocID="{3D905983-E687-44D6-A66A-9F46D5EF1FEF}" presName="parTx" presStyleLbl="alignNode1" presStyleIdx="0" presStyleCnt="4">
        <dgm:presLayoutVars>
          <dgm:chMax val="0"/>
          <dgm:chPref val="0"/>
          <dgm:bulletEnabled val="1"/>
        </dgm:presLayoutVars>
      </dgm:prSet>
      <dgm:spPr/>
    </dgm:pt>
    <dgm:pt modelId="{5659EF64-9E71-4267-8EB3-2A07BE767878}" type="pres">
      <dgm:prSet presAssocID="{3D905983-E687-44D6-A66A-9F46D5EF1FEF}" presName="desTx" presStyleLbl="alignAccFollowNode1" presStyleIdx="0" presStyleCnt="4">
        <dgm:presLayoutVars>
          <dgm:bulletEnabled val="1"/>
        </dgm:presLayoutVars>
      </dgm:prSet>
      <dgm:spPr/>
    </dgm:pt>
    <dgm:pt modelId="{A2A042EF-4FB5-4421-A5E5-7B4546128721}" type="pres">
      <dgm:prSet presAssocID="{1602FAF4-8050-4F21-883A-A93C0EC0356D}" presName="space" presStyleCnt="0"/>
      <dgm:spPr/>
    </dgm:pt>
    <dgm:pt modelId="{6A9215FB-EDD8-4073-BB6A-0179BB4108E5}" type="pres">
      <dgm:prSet presAssocID="{F88B0997-B7EC-4212-8792-9C901F258E2A}" presName="composite" presStyleCnt="0"/>
      <dgm:spPr/>
    </dgm:pt>
    <dgm:pt modelId="{7B32190B-39C4-4754-B4AB-46DDF5CD9F62}" type="pres">
      <dgm:prSet presAssocID="{F88B0997-B7EC-4212-8792-9C901F258E2A}" presName="parTx" presStyleLbl="alignNode1" presStyleIdx="1" presStyleCnt="4">
        <dgm:presLayoutVars>
          <dgm:chMax val="0"/>
          <dgm:chPref val="0"/>
          <dgm:bulletEnabled val="1"/>
        </dgm:presLayoutVars>
      </dgm:prSet>
      <dgm:spPr/>
    </dgm:pt>
    <dgm:pt modelId="{F6F004FC-0C11-413A-8BF7-DF83CDCAFA5C}" type="pres">
      <dgm:prSet presAssocID="{F88B0997-B7EC-4212-8792-9C901F258E2A}" presName="desTx" presStyleLbl="alignAccFollowNode1" presStyleIdx="1" presStyleCnt="4">
        <dgm:presLayoutVars>
          <dgm:bulletEnabled val="1"/>
        </dgm:presLayoutVars>
      </dgm:prSet>
      <dgm:spPr/>
    </dgm:pt>
    <dgm:pt modelId="{F0CC0CD4-27A8-41B5-89F6-4DC890019925}" type="pres">
      <dgm:prSet presAssocID="{9736F369-3883-4A9F-9938-D6C78F6FCC9F}" presName="space" presStyleCnt="0"/>
      <dgm:spPr/>
    </dgm:pt>
    <dgm:pt modelId="{19A69600-E6A9-44AA-8387-AD795B47FD5F}" type="pres">
      <dgm:prSet presAssocID="{DC7C27C3-7F85-46DF-8BB9-8231E73E7B11}" presName="composite" presStyleCnt="0"/>
      <dgm:spPr/>
    </dgm:pt>
    <dgm:pt modelId="{94534EB9-8AA1-45F5-99EA-23975BB01764}" type="pres">
      <dgm:prSet presAssocID="{DC7C27C3-7F85-46DF-8BB9-8231E73E7B11}" presName="parTx" presStyleLbl="alignNode1" presStyleIdx="2" presStyleCnt="4">
        <dgm:presLayoutVars>
          <dgm:chMax val="0"/>
          <dgm:chPref val="0"/>
          <dgm:bulletEnabled val="1"/>
        </dgm:presLayoutVars>
      </dgm:prSet>
      <dgm:spPr/>
    </dgm:pt>
    <dgm:pt modelId="{2F7FEF28-5822-4C34-A922-8FEA0153BECA}" type="pres">
      <dgm:prSet presAssocID="{DC7C27C3-7F85-46DF-8BB9-8231E73E7B11}" presName="desTx" presStyleLbl="alignAccFollowNode1" presStyleIdx="2" presStyleCnt="4">
        <dgm:presLayoutVars>
          <dgm:bulletEnabled val="1"/>
        </dgm:presLayoutVars>
      </dgm:prSet>
      <dgm:spPr/>
    </dgm:pt>
    <dgm:pt modelId="{AC936B66-01B9-48BB-9ADC-1ED129B11B49}" type="pres">
      <dgm:prSet presAssocID="{E13209FA-0EE0-42E1-BF85-6DBBF66016BE}" presName="space" presStyleCnt="0"/>
      <dgm:spPr/>
    </dgm:pt>
    <dgm:pt modelId="{3344FEA0-F945-4857-A814-B5789D21A3F2}" type="pres">
      <dgm:prSet presAssocID="{0ECB78D3-B4FD-4965-9160-2FD7661C31AD}" presName="composite" presStyleCnt="0"/>
      <dgm:spPr/>
    </dgm:pt>
    <dgm:pt modelId="{7A4E0475-906C-4396-AC15-E1634CA81A94}" type="pres">
      <dgm:prSet presAssocID="{0ECB78D3-B4FD-4965-9160-2FD7661C31AD}" presName="parTx" presStyleLbl="alignNode1" presStyleIdx="3" presStyleCnt="4">
        <dgm:presLayoutVars>
          <dgm:chMax val="0"/>
          <dgm:chPref val="0"/>
          <dgm:bulletEnabled val="1"/>
        </dgm:presLayoutVars>
      </dgm:prSet>
      <dgm:spPr/>
    </dgm:pt>
    <dgm:pt modelId="{2015D6A2-1AE0-4D32-A6A4-067BBBAEB852}" type="pres">
      <dgm:prSet presAssocID="{0ECB78D3-B4FD-4965-9160-2FD7661C31AD}" presName="desTx" presStyleLbl="alignAccFollowNode1" presStyleIdx="3" presStyleCnt="4">
        <dgm:presLayoutVars>
          <dgm:bulletEnabled val="1"/>
        </dgm:presLayoutVars>
      </dgm:prSet>
      <dgm:spPr/>
    </dgm:pt>
  </dgm:ptLst>
  <dgm:cxnLst>
    <dgm:cxn modelId="{50545403-6FFE-49A4-8195-76E6D246F161}" srcId="{DC7C27C3-7F85-46DF-8BB9-8231E73E7B11}" destId="{60C57B4A-BCA6-4DD6-893F-3E2BE294ECC5}" srcOrd="0" destOrd="0" parTransId="{06242BCF-BA77-424F-A077-71EC0CA671CE}" sibTransId="{0374B796-1667-4C45-94F2-21E3FB63FC17}"/>
    <dgm:cxn modelId="{34F6C114-BA7E-4912-8BE7-3D51C0C5DB16}" type="presOf" srcId="{F88B0997-B7EC-4212-8792-9C901F258E2A}" destId="{7B32190B-39C4-4754-B4AB-46DDF5CD9F62}" srcOrd="0" destOrd="0" presId="urn:microsoft.com/office/officeart/2005/8/layout/hList1"/>
    <dgm:cxn modelId="{3F23282F-5DDA-4310-BB65-ECD105AC2C98}" srcId="{C51F6071-66B4-4021-9EBD-580AC5CB835E}" destId="{3D905983-E687-44D6-A66A-9F46D5EF1FEF}" srcOrd="0" destOrd="0" parTransId="{E637F7AB-768B-4885-B2AB-E1DF77D41AEB}" sibTransId="{1602FAF4-8050-4F21-883A-A93C0EC0356D}"/>
    <dgm:cxn modelId="{F1AC1A62-F09E-4297-8EA8-310A2FD7BAE6}" type="presOf" srcId="{0ECB78D3-B4FD-4965-9160-2FD7661C31AD}" destId="{7A4E0475-906C-4396-AC15-E1634CA81A94}" srcOrd="0" destOrd="0" presId="urn:microsoft.com/office/officeart/2005/8/layout/hList1"/>
    <dgm:cxn modelId="{4C187E6C-0139-47F0-835E-F5B49C18EC3E}" srcId="{C51F6071-66B4-4021-9EBD-580AC5CB835E}" destId="{0ECB78D3-B4FD-4965-9160-2FD7661C31AD}" srcOrd="3" destOrd="0" parTransId="{F564911B-2806-430A-9990-966658273DB7}" sibTransId="{CF5FCBF2-C99B-49A7-87F1-500C0FEC4665}"/>
    <dgm:cxn modelId="{3A90E54C-52A8-4FB9-980E-30BD89B05BF2}" srcId="{3D905983-E687-44D6-A66A-9F46D5EF1FEF}" destId="{740BE751-706B-407E-86BA-03B30C3E5E61}" srcOrd="0" destOrd="0" parTransId="{33D2EFFC-B8BA-4091-8527-8E4B16AE7D18}" sibTransId="{74A71662-CD7D-4C15-AE0D-CA193C95466A}"/>
    <dgm:cxn modelId="{68DCFD50-FF06-4F72-8681-EF7B403A992A}" srcId="{C51F6071-66B4-4021-9EBD-580AC5CB835E}" destId="{DC7C27C3-7F85-46DF-8BB9-8231E73E7B11}" srcOrd="2" destOrd="0" parTransId="{57DF10FE-93A6-424F-8786-1635994C33E3}" sibTransId="{E13209FA-0EE0-42E1-BF85-6DBBF66016BE}"/>
    <dgm:cxn modelId="{2754CD74-A684-4E7F-9B2A-6889ED9BFCFE}" type="presOf" srcId="{8ED4665C-BEA2-4A56-8BED-A6C92F374479}" destId="{2015D6A2-1AE0-4D32-A6A4-067BBBAEB852}" srcOrd="0" destOrd="0" presId="urn:microsoft.com/office/officeart/2005/8/layout/hList1"/>
    <dgm:cxn modelId="{77B00D8C-94F9-401A-BB93-DDCB1C1BC626}" type="presOf" srcId="{3D905983-E687-44D6-A66A-9F46D5EF1FEF}" destId="{993069A8-66BA-4796-9E9F-3F98AE62C0BC}" srcOrd="0" destOrd="0" presId="urn:microsoft.com/office/officeart/2005/8/layout/hList1"/>
    <dgm:cxn modelId="{2BD48D97-D2FE-47C6-B579-CB8DE639E54E}" type="presOf" srcId="{740BE751-706B-407E-86BA-03B30C3E5E61}" destId="{5659EF64-9E71-4267-8EB3-2A07BE767878}" srcOrd="0" destOrd="0" presId="urn:microsoft.com/office/officeart/2005/8/layout/hList1"/>
    <dgm:cxn modelId="{27AA149C-359F-4799-9EA1-5D4F7402A914}" type="presOf" srcId="{C51F6071-66B4-4021-9EBD-580AC5CB835E}" destId="{CCE4289E-CB2A-4CE1-A996-2603E127DDBB}" srcOrd="0" destOrd="0" presId="urn:microsoft.com/office/officeart/2005/8/layout/hList1"/>
    <dgm:cxn modelId="{B21134B3-A269-409C-9419-7F76120AE615}" type="presOf" srcId="{69260CF3-5493-498C-93A2-086AA5332B70}" destId="{F6F004FC-0C11-413A-8BF7-DF83CDCAFA5C}" srcOrd="0" destOrd="0" presId="urn:microsoft.com/office/officeart/2005/8/layout/hList1"/>
    <dgm:cxn modelId="{9D61B8B3-4FDC-4F69-AE8E-B0FFA207659C}" srcId="{C51F6071-66B4-4021-9EBD-580AC5CB835E}" destId="{F88B0997-B7EC-4212-8792-9C901F258E2A}" srcOrd="1" destOrd="0" parTransId="{B85E344F-66C1-4116-8CCA-F6C7F7A05FD9}" sibTransId="{9736F369-3883-4A9F-9938-D6C78F6FCC9F}"/>
    <dgm:cxn modelId="{8BB06CBA-8819-4E1B-A921-395C28720B58}" type="presOf" srcId="{60C57B4A-BCA6-4DD6-893F-3E2BE294ECC5}" destId="{2F7FEF28-5822-4C34-A922-8FEA0153BECA}" srcOrd="0" destOrd="0" presId="urn:microsoft.com/office/officeart/2005/8/layout/hList1"/>
    <dgm:cxn modelId="{F15653D3-671B-45C1-8A5C-D47764F3E912}" type="presOf" srcId="{DC7C27C3-7F85-46DF-8BB9-8231E73E7B11}" destId="{94534EB9-8AA1-45F5-99EA-23975BB01764}" srcOrd="0" destOrd="0" presId="urn:microsoft.com/office/officeart/2005/8/layout/hList1"/>
    <dgm:cxn modelId="{99E129DB-4B2F-4665-8379-D3D79F4F5E2D}" srcId="{0ECB78D3-B4FD-4965-9160-2FD7661C31AD}" destId="{8ED4665C-BEA2-4A56-8BED-A6C92F374479}" srcOrd="0" destOrd="0" parTransId="{119C4132-AD6E-43B2-8D2D-F1B441C13DC4}" sibTransId="{C65C070A-3B31-4236-9AC0-868810985B41}"/>
    <dgm:cxn modelId="{19DCB6EB-B411-42A8-BBAD-BA144830E913}" srcId="{F88B0997-B7EC-4212-8792-9C901F258E2A}" destId="{69260CF3-5493-498C-93A2-086AA5332B70}" srcOrd="0" destOrd="0" parTransId="{A2DC6D55-E1F3-4FEB-B7AB-A4EA0FAC2555}" sibTransId="{6B6D28C6-EFCC-4ED0-A203-5D496A431F5E}"/>
    <dgm:cxn modelId="{D4A17123-45D8-4D9E-BDE0-D9AD82DAF695}" type="presParOf" srcId="{CCE4289E-CB2A-4CE1-A996-2603E127DDBB}" destId="{CDA8C271-6182-4A52-B243-3B910E2910BD}" srcOrd="0" destOrd="0" presId="urn:microsoft.com/office/officeart/2005/8/layout/hList1"/>
    <dgm:cxn modelId="{D18571D3-74A1-4A99-BC7B-22F8EFF87C85}" type="presParOf" srcId="{CDA8C271-6182-4A52-B243-3B910E2910BD}" destId="{993069A8-66BA-4796-9E9F-3F98AE62C0BC}" srcOrd="0" destOrd="0" presId="urn:microsoft.com/office/officeart/2005/8/layout/hList1"/>
    <dgm:cxn modelId="{A9300EA4-B23B-487A-9AF7-4149BE25A1B0}" type="presParOf" srcId="{CDA8C271-6182-4A52-B243-3B910E2910BD}" destId="{5659EF64-9E71-4267-8EB3-2A07BE767878}" srcOrd="1" destOrd="0" presId="urn:microsoft.com/office/officeart/2005/8/layout/hList1"/>
    <dgm:cxn modelId="{9E54BF0A-8B03-46B2-9D24-B389D21073C7}" type="presParOf" srcId="{CCE4289E-CB2A-4CE1-A996-2603E127DDBB}" destId="{A2A042EF-4FB5-4421-A5E5-7B4546128721}" srcOrd="1" destOrd="0" presId="urn:microsoft.com/office/officeart/2005/8/layout/hList1"/>
    <dgm:cxn modelId="{F95702A1-DC16-41C6-B647-630910A9C120}" type="presParOf" srcId="{CCE4289E-CB2A-4CE1-A996-2603E127DDBB}" destId="{6A9215FB-EDD8-4073-BB6A-0179BB4108E5}" srcOrd="2" destOrd="0" presId="urn:microsoft.com/office/officeart/2005/8/layout/hList1"/>
    <dgm:cxn modelId="{7F0E7A13-C9B1-46BA-9029-D9AE663B0929}" type="presParOf" srcId="{6A9215FB-EDD8-4073-BB6A-0179BB4108E5}" destId="{7B32190B-39C4-4754-B4AB-46DDF5CD9F62}" srcOrd="0" destOrd="0" presId="urn:microsoft.com/office/officeart/2005/8/layout/hList1"/>
    <dgm:cxn modelId="{47D47AA9-A494-4866-8ECB-7C6181E73092}" type="presParOf" srcId="{6A9215FB-EDD8-4073-BB6A-0179BB4108E5}" destId="{F6F004FC-0C11-413A-8BF7-DF83CDCAFA5C}" srcOrd="1" destOrd="0" presId="urn:microsoft.com/office/officeart/2005/8/layout/hList1"/>
    <dgm:cxn modelId="{6B04F3A6-1AE9-4B46-9DBC-03FBA8892679}" type="presParOf" srcId="{CCE4289E-CB2A-4CE1-A996-2603E127DDBB}" destId="{F0CC0CD4-27A8-41B5-89F6-4DC890019925}" srcOrd="3" destOrd="0" presId="urn:microsoft.com/office/officeart/2005/8/layout/hList1"/>
    <dgm:cxn modelId="{D1E2F8D0-F1E7-4CEE-9015-E17C9C65BAB6}" type="presParOf" srcId="{CCE4289E-CB2A-4CE1-A996-2603E127DDBB}" destId="{19A69600-E6A9-44AA-8387-AD795B47FD5F}" srcOrd="4" destOrd="0" presId="urn:microsoft.com/office/officeart/2005/8/layout/hList1"/>
    <dgm:cxn modelId="{205441D5-F944-4369-8A59-B68EBDA20495}" type="presParOf" srcId="{19A69600-E6A9-44AA-8387-AD795B47FD5F}" destId="{94534EB9-8AA1-45F5-99EA-23975BB01764}" srcOrd="0" destOrd="0" presId="urn:microsoft.com/office/officeart/2005/8/layout/hList1"/>
    <dgm:cxn modelId="{0DF878C7-3C37-4967-A320-C9C8AD77335B}" type="presParOf" srcId="{19A69600-E6A9-44AA-8387-AD795B47FD5F}" destId="{2F7FEF28-5822-4C34-A922-8FEA0153BECA}" srcOrd="1" destOrd="0" presId="urn:microsoft.com/office/officeart/2005/8/layout/hList1"/>
    <dgm:cxn modelId="{6228042B-03EC-40E9-8912-6478480B6049}" type="presParOf" srcId="{CCE4289E-CB2A-4CE1-A996-2603E127DDBB}" destId="{AC936B66-01B9-48BB-9ADC-1ED129B11B49}" srcOrd="5" destOrd="0" presId="urn:microsoft.com/office/officeart/2005/8/layout/hList1"/>
    <dgm:cxn modelId="{102B0812-37FD-43A7-9D79-1934A538EE14}" type="presParOf" srcId="{CCE4289E-CB2A-4CE1-A996-2603E127DDBB}" destId="{3344FEA0-F945-4857-A814-B5789D21A3F2}" srcOrd="6" destOrd="0" presId="urn:microsoft.com/office/officeart/2005/8/layout/hList1"/>
    <dgm:cxn modelId="{4916ED58-EDD9-4D72-A3F5-282635D5A915}" type="presParOf" srcId="{3344FEA0-F945-4857-A814-B5789D21A3F2}" destId="{7A4E0475-906C-4396-AC15-E1634CA81A94}" srcOrd="0" destOrd="0" presId="urn:microsoft.com/office/officeart/2005/8/layout/hList1"/>
    <dgm:cxn modelId="{589453B4-00D6-4BC6-8B22-235FB9E305D1}" type="presParOf" srcId="{3344FEA0-F945-4857-A814-B5789D21A3F2}" destId="{2015D6A2-1AE0-4D32-A6A4-067BBBAEB852}"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1F6071-66B4-4021-9EBD-580AC5CB835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D905983-E687-44D6-A66A-9F46D5EF1FEF}">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Scanning</a:t>
          </a:r>
        </a:p>
      </dgm:t>
    </dgm:pt>
    <dgm:pt modelId="{E637F7AB-768B-4885-B2AB-E1DF77D41AEB}" type="parTrans" cxnId="{3F23282F-5DDA-4310-BB65-ECD105AC2C98}">
      <dgm:prSet/>
      <dgm:spPr/>
      <dgm:t>
        <a:bodyPr/>
        <a:lstStyle/>
        <a:p>
          <a:endParaRPr lang="en-GB"/>
        </a:p>
      </dgm:t>
    </dgm:pt>
    <dgm:pt modelId="{1602FAF4-8050-4F21-883A-A93C0EC0356D}" type="sibTrans" cxnId="{3F23282F-5DDA-4310-BB65-ECD105AC2C98}">
      <dgm:prSet/>
      <dgm:spPr/>
      <dgm:t>
        <a:bodyPr/>
        <a:lstStyle/>
        <a:p>
          <a:endParaRPr lang="en-GB"/>
        </a:p>
      </dgm:t>
    </dgm:pt>
    <dgm:pt modelId="{740BE751-706B-407E-86BA-03B30C3E5E61}">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Identify problems</a:t>
          </a:r>
        </a:p>
      </dgm:t>
    </dgm:pt>
    <dgm:pt modelId="{33D2EFFC-B8BA-4091-8527-8E4B16AE7D18}" type="parTrans" cxnId="{3A90E54C-52A8-4FB9-980E-30BD89B05BF2}">
      <dgm:prSet/>
      <dgm:spPr/>
      <dgm:t>
        <a:bodyPr/>
        <a:lstStyle/>
        <a:p>
          <a:endParaRPr lang="en-GB"/>
        </a:p>
      </dgm:t>
    </dgm:pt>
    <dgm:pt modelId="{74A71662-CD7D-4C15-AE0D-CA193C95466A}" type="sibTrans" cxnId="{3A90E54C-52A8-4FB9-980E-30BD89B05BF2}">
      <dgm:prSet/>
      <dgm:spPr/>
      <dgm:t>
        <a:bodyPr/>
        <a:lstStyle/>
        <a:p>
          <a:endParaRPr lang="en-GB"/>
        </a:p>
      </dgm:t>
    </dgm:pt>
    <dgm:pt modelId="{F88B0997-B7EC-4212-8792-9C901F258E2A}">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Analysis</a:t>
          </a:r>
        </a:p>
      </dgm:t>
    </dgm:pt>
    <dgm:pt modelId="{B85E344F-66C1-4116-8CCA-F6C7F7A05FD9}" type="parTrans" cxnId="{9D61B8B3-4FDC-4F69-AE8E-B0FFA207659C}">
      <dgm:prSet/>
      <dgm:spPr/>
      <dgm:t>
        <a:bodyPr/>
        <a:lstStyle/>
        <a:p>
          <a:endParaRPr lang="en-GB"/>
        </a:p>
      </dgm:t>
    </dgm:pt>
    <dgm:pt modelId="{9736F369-3883-4A9F-9938-D6C78F6FCC9F}" type="sibTrans" cxnId="{9D61B8B3-4FDC-4F69-AE8E-B0FFA207659C}">
      <dgm:prSet/>
      <dgm:spPr/>
      <dgm:t>
        <a:bodyPr/>
        <a:lstStyle/>
        <a:p>
          <a:endParaRPr lang="en-GB"/>
        </a:p>
      </dgm:t>
    </dgm:pt>
    <dgm:pt modelId="{69260CF3-5493-498C-93A2-086AA5332B70}">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Understand conditions that cause problems to occur</a:t>
          </a:r>
        </a:p>
      </dgm:t>
    </dgm:pt>
    <dgm:pt modelId="{A2DC6D55-E1F3-4FEB-B7AB-A4EA0FAC2555}" type="parTrans" cxnId="{19DCB6EB-B411-42A8-BBAD-BA144830E913}">
      <dgm:prSet/>
      <dgm:spPr/>
      <dgm:t>
        <a:bodyPr/>
        <a:lstStyle/>
        <a:p>
          <a:endParaRPr lang="en-GB"/>
        </a:p>
      </dgm:t>
    </dgm:pt>
    <dgm:pt modelId="{6B6D28C6-EFCC-4ED0-A203-5D496A431F5E}" type="sibTrans" cxnId="{19DCB6EB-B411-42A8-BBAD-BA144830E913}">
      <dgm:prSet/>
      <dgm:spPr/>
      <dgm:t>
        <a:bodyPr/>
        <a:lstStyle/>
        <a:p>
          <a:endParaRPr lang="en-GB"/>
        </a:p>
      </dgm:t>
    </dgm:pt>
    <dgm:pt modelId="{DC7C27C3-7F85-46DF-8BB9-8231E73E7B11}">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Response</a:t>
          </a:r>
        </a:p>
      </dgm:t>
    </dgm:pt>
    <dgm:pt modelId="{57DF10FE-93A6-424F-8786-1635994C33E3}" type="parTrans" cxnId="{68DCFD50-FF06-4F72-8681-EF7B403A992A}">
      <dgm:prSet/>
      <dgm:spPr/>
      <dgm:t>
        <a:bodyPr/>
        <a:lstStyle/>
        <a:p>
          <a:endParaRPr lang="en-GB"/>
        </a:p>
      </dgm:t>
    </dgm:pt>
    <dgm:pt modelId="{E13209FA-0EE0-42E1-BF85-6DBBF66016BE}" type="sibTrans" cxnId="{68DCFD50-FF06-4F72-8681-EF7B403A992A}">
      <dgm:prSet/>
      <dgm:spPr/>
      <dgm:t>
        <a:bodyPr/>
        <a:lstStyle/>
        <a:p>
          <a:endParaRPr lang="en-GB"/>
        </a:p>
      </dgm:t>
    </dgm:pt>
    <dgm:pt modelId="{60C57B4A-BCA6-4DD6-893F-3E2BE294ECC5}">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Develop &amp; implement solutions</a:t>
          </a:r>
        </a:p>
      </dgm:t>
    </dgm:pt>
    <dgm:pt modelId="{06242BCF-BA77-424F-A077-71EC0CA671CE}" type="parTrans" cxnId="{50545403-6FFE-49A4-8195-76E6D246F161}">
      <dgm:prSet/>
      <dgm:spPr/>
      <dgm:t>
        <a:bodyPr/>
        <a:lstStyle/>
        <a:p>
          <a:endParaRPr lang="en-GB"/>
        </a:p>
      </dgm:t>
    </dgm:pt>
    <dgm:pt modelId="{0374B796-1667-4C45-94F2-21E3FB63FC17}" type="sibTrans" cxnId="{50545403-6FFE-49A4-8195-76E6D246F161}">
      <dgm:prSet/>
      <dgm:spPr/>
      <dgm:t>
        <a:bodyPr/>
        <a:lstStyle/>
        <a:p>
          <a:endParaRPr lang="en-GB"/>
        </a:p>
      </dgm:t>
    </dgm:pt>
    <dgm:pt modelId="{0ECB78D3-B4FD-4965-9160-2FD7661C31AD}">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Assessment</a:t>
          </a:r>
        </a:p>
      </dgm:t>
    </dgm:pt>
    <dgm:pt modelId="{F564911B-2806-430A-9990-966658273DB7}" type="parTrans" cxnId="{4C187E6C-0139-47F0-835E-F5B49C18EC3E}">
      <dgm:prSet/>
      <dgm:spPr/>
      <dgm:t>
        <a:bodyPr/>
        <a:lstStyle/>
        <a:p>
          <a:endParaRPr lang="en-GB"/>
        </a:p>
      </dgm:t>
    </dgm:pt>
    <dgm:pt modelId="{CF5FCBF2-C99B-49A7-87F1-500C0FEC4665}" type="sibTrans" cxnId="{4C187E6C-0139-47F0-835E-F5B49C18EC3E}">
      <dgm:prSet/>
      <dgm:spPr/>
      <dgm:t>
        <a:bodyPr/>
        <a:lstStyle/>
        <a:p>
          <a:endParaRPr lang="en-GB"/>
        </a:p>
      </dgm:t>
    </dgm:pt>
    <dgm:pt modelId="{8ED4665C-BEA2-4A56-8BED-A6C92F374479}">
      <dgm:prSet custT="1"/>
      <dgm:spPr>
        <a:solidFill>
          <a:schemeClr val="accent1">
            <a:lumMod val="20000"/>
            <a:lumOff val="80000"/>
            <a:alpha val="90000"/>
          </a:schemeClr>
        </a:solidFill>
        <a:ln>
          <a:solidFill>
            <a:schemeClr val="tx1">
              <a:alpha val="90000"/>
            </a:schemeClr>
          </a:solidFill>
        </a:ln>
      </dgm:spPr>
      <dgm:t>
        <a:bodyPr/>
        <a:lstStyle/>
        <a:p>
          <a:r>
            <a:rPr lang="en-GB" sz="2400" dirty="0"/>
            <a:t>Determine the impact</a:t>
          </a:r>
        </a:p>
      </dgm:t>
    </dgm:pt>
    <dgm:pt modelId="{119C4132-AD6E-43B2-8D2D-F1B441C13DC4}" type="parTrans" cxnId="{99E129DB-4B2F-4665-8379-D3D79F4F5E2D}">
      <dgm:prSet/>
      <dgm:spPr/>
      <dgm:t>
        <a:bodyPr/>
        <a:lstStyle/>
        <a:p>
          <a:endParaRPr lang="en-GB"/>
        </a:p>
      </dgm:t>
    </dgm:pt>
    <dgm:pt modelId="{C65C070A-3B31-4236-9AC0-868810985B41}" type="sibTrans" cxnId="{99E129DB-4B2F-4665-8379-D3D79F4F5E2D}">
      <dgm:prSet/>
      <dgm:spPr/>
      <dgm:t>
        <a:bodyPr/>
        <a:lstStyle/>
        <a:p>
          <a:endParaRPr lang="en-GB"/>
        </a:p>
      </dgm:t>
    </dgm:pt>
    <dgm:pt modelId="{CCE4289E-CB2A-4CE1-A996-2603E127DDBB}" type="pres">
      <dgm:prSet presAssocID="{C51F6071-66B4-4021-9EBD-580AC5CB835E}" presName="Name0" presStyleCnt="0">
        <dgm:presLayoutVars>
          <dgm:dir/>
          <dgm:animLvl val="lvl"/>
          <dgm:resizeHandles val="exact"/>
        </dgm:presLayoutVars>
      </dgm:prSet>
      <dgm:spPr/>
    </dgm:pt>
    <dgm:pt modelId="{CDA8C271-6182-4A52-B243-3B910E2910BD}" type="pres">
      <dgm:prSet presAssocID="{3D905983-E687-44D6-A66A-9F46D5EF1FEF}" presName="composite" presStyleCnt="0"/>
      <dgm:spPr/>
    </dgm:pt>
    <dgm:pt modelId="{993069A8-66BA-4796-9E9F-3F98AE62C0BC}" type="pres">
      <dgm:prSet presAssocID="{3D905983-E687-44D6-A66A-9F46D5EF1FEF}" presName="parTx" presStyleLbl="alignNode1" presStyleIdx="0" presStyleCnt="4">
        <dgm:presLayoutVars>
          <dgm:chMax val="0"/>
          <dgm:chPref val="0"/>
          <dgm:bulletEnabled val="1"/>
        </dgm:presLayoutVars>
      </dgm:prSet>
      <dgm:spPr/>
    </dgm:pt>
    <dgm:pt modelId="{5659EF64-9E71-4267-8EB3-2A07BE767878}" type="pres">
      <dgm:prSet presAssocID="{3D905983-E687-44D6-A66A-9F46D5EF1FEF}" presName="desTx" presStyleLbl="alignAccFollowNode1" presStyleIdx="0" presStyleCnt="4">
        <dgm:presLayoutVars>
          <dgm:bulletEnabled val="1"/>
        </dgm:presLayoutVars>
      </dgm:prSet>
      <dgm:spPr/>
    </dgm:pt>
    <dgm:pt modelId="{A2A042EF-4FB5-4421-A5E5-7B4546128721}" type="pres">
      <dgm:prSet presAssocID="{1602FAF4-8050-4F21-883A-A93C0EC0356D}" presName="space" presStyleCnt="0"/>
      <dgm:spPr/>
    </dgm:pt>
    <dgm:pt modelId="{6A9215FB-EDD8-4073-BB6A-0179BB4108E5}" type="pres">
      <dgm:prSet presAssocID="{F88B0997-B7EC-4212-8792-9C901F258E2A}" presName="composite" presStyleCnt="0"/>
      <dgm:spPr/>
    </dgm:pt>
    <dgm:pt modelId="{7B32190B-39C4-4754-B4AB-46DDF5CD9F62}" type="pres">
      <dgm:prSet presAssocID="{F88B0997-B7EC-4212-8792-9C901F258E2A}" presName="parTx" presStyleLbl="alignNode1" presStyleIdx="1" presStyleCnt="4">
        <dgm:presLayoutVars>
          <dgm:chMax val="0"/>
          <dgm:chPref val="0"/>
          <dgm:bulletEnabled val="1"/>
        </dgm:presLayoutVars>
      </dgm:prSet>
      <dgm:spPr/>
    </dgm:pt>
    <dgm:pt modelId="{F6F004FC-0C11-413A-8BF7-DF83CDCAFA5C}" type="pres">
      <dgm:prSet presAssocID="{F88B0997-B7EC-4212-8792-9C901F258E2A}" presName="desTx" presStyleLbl="alignAccFollowNode1" presStyleIdx="1" presStyleCnt="4">
        <dgm:presLayoutVars>
          <dgm:bulletEnabled val="1"/>
        </dgm:presLayoutVars>
      </dgm:prSet>
      <dgm:spPr/>
    </dgm:pt>
    <dgm:pt modelId="{F0CC0CD4-27A8-41B5-89F6-4DC890019925}" type="pres">
      <dgm:prSet presAssocID="{9736F369-3883-4A9F-9938-D6C78F6FCC9F}" presName="space" presStyleCnt="0"/>
      <dgm:spPr/>
    </dgm:pt>
    <dgm:pt modelId="{19A69600-E6A9-44AA-8387-AD795B47FD5F}" type="pres">
      <dgm:prSet presAssocID="{DC7C27C3-7F85-46DF-8BB9-8231E73E7B11}" presName="composite" presStyleCnt="0"/>
      <dgm:spPr/>
    </dgm:pt>
    <dgm:pt modelId="{94534EB9-8AA1-45F5-99EA-23975BB01764}" type="pres">
      <dgm:prSet presAssocID="{DC7C27C3-7F85-46DF-8BB9-8231E73E7B11}" presName="parTx" presStyleLbl="alignNode1" presStyleIdx="2" presStyleCnt="4">
        <dgm:presLayoutVars>
          <dgm:chMax val="0"/>
          <dgm:chPref val="0"/>
          <dgm:bulletEnabled val="1"/>
        </dgm:presLayoutVars>
      </dgm:prSet>
      <dgm:spPr/>
    </dgm:pt>
    <dgm:pt modelId="{2F7FEF28-5822-4C34-A922-8FEA0153BECA}" type="pres">
      <dgm:prSet presAssocID="{DC7C27C3-7F85-46DF-8BB9-8231E73E7B11}" presName="desTx" presStyleLbl="alignAccFollowNode1" presStyleIdx="2" presStyleCnt="4">
        <dgm:presLayoutVars>
          <dgm:bulletEnabled val="1"/>
        </dgm:presLayoutVars>
      </dgm:prSet>
      <dgm:spPr/>
    </dgm:pt>
    <dgm:pt modelId="{AC936B66-01B9-48BB-9ADC-1ED129B11B49}" type="pres">
      <dgm:prSet presAssocID="{E13209FA-0EE0-42E1-BF85-6DBBF66016BE}" presName="space" presStyleCnt="0"/>
      <dgm:spPr/>
    </dgm:pt>
    <dgm:pt modelId="{3344FEA0-F945-4857-A814-B5789D21A3F2}" type="pres">
      <dgm:prSet presAssocID="{0ECB78D3-B4FD-4965-9160-2FD7661C31AD}" presName="composite" presStyleCnt="0"/>
      <dgm:spPr/>
    </dgm:pt>
    <dgm:pt modelId="{7A4E0475-906C-4396-AC15-E1634CA81A94}" type="pres">
      <dgm:prSet presAssocID="{0ECB78D3-B4FD-4965-9160-2FD7661C31AD}" presName="parTx" presStyleLbl="alignNode1" presStyleIdx="3" presStyleCnt="4">
        <dgm:presLayoutVars>
          <dgm:chMax val="0"/>
          <dgm:chPref val="0"/>
          <dgm:bulletEnabled val="1"/>
        </dgm:presLayoutVars>
      </dgm:prSet>
      <dgm:spPr/>
    </dgm:pt>
    <dgm:pt modelId="{2015D6A2-1AE0-4D32-A6A4-067BBBAEB852}" type="pres">
      <dgm:prSet presAssocID="{0ECB78D3-B4FD-4965-9160-2FD7661C31AD}" presName="desTx" presStyleLbl="alignAccFollowNode1" presStyleIdx="3" presStyleCnt="4">
        <dgm:presLayoutVars>
          <dgm:bulletEnabled val="1"/>
        </dgm:presLayoutVars>
      </dgm:prSet>
      <dgm:spPr/>
    </dgm:pt>
  </dgm:ptLst>
  <dgm:cxnLst>
    <dgm:cxn modelId="{50545403-6FFE-49A4-8195-76E6D246F161}" srcId="{DC7C27C3-7F85-46DF-8BB9-8231E73E7B11}" destId="{60C57B4A-BCA6-4DD6-893F-3E2BE294ECC5}" srcOrd="0" destOrd="0" parTransId="{06242BCF-BA77-424F-A077-71EC0CA671CE}" sibTransId="{0374B796-1667-4C45-94F2-21E3FB63FC17}"/>
    <dgm:cxn modelId="{34F6C114-BA7E-4912-8BE7-3D51C0C5DB16}" type="presOf" srcId="{F88B0997-B7EC-4212-8792-9C901F258E2A}" destId="{7B32190B-39C4-4754-B4AB-46DDF5CD9F62}" srcOrd="0" destOrd="0" presId="urn:microsoft.com/office/officeart/2005/8/layout/hList1"/>
    <dgm:cxn modelId="{3F23282F-5DDA-4310-BB65-ECD105AC2C98}" srcId="{C51F6071-66B4-4021-9EBD-580AC5CB835E}" destId="{3D905983-E687-44D6-A66A-9F46D5EF1FEF}" srcOrd="0" destOrd="0" parTransId="{E637F7AB-768B-4885-B2AB-E1DF77D41AEB}" sibTransId="{1602FAF4-8050-4F21-883A-A93C0EC0356D}"/>
    <dgm:cxn modelId="{F1AC1A62-F09E-4297-8EA8-310A2FD7BAE6}" type="presOf" srcId="{0ECB78D3-B4FD-4965-9160-2FD7661C31AD}" destId="{7A4E0475-906C-4396-AC15-E1634CA81A94}" srcOrd="0" destOrd="0" presId="urn:microsoft.com/office/officeart/2005/8/layout/hList1"/>
    <dgm:cxn modelId="{4C187E6C-0139-47F0-835E-F5B49C18EC3E}" srcId="{C51F6071-66B4-4021-9EBD-580AC5CB835E}" destId="{0ECB78D3-B4FD-4965-9160-2FD7661C31AD}" srcOrd="3" destOrd="0" parTransId="{F564911B-2806-430A-9990-966658273DB7}" sibTransId="{CF5FCBF2-C99B-49A7-87F1-500C0FEC4665}"/>
    <dgm:cxn modelId="{3A90E54C-52A8-4FB9-980E-30BD89B05BF2}" srcId="{3D905983-E687-44D6-A66A-9F46D5EF1FEF}" destId="{740BE751-706B-407E-86BA-03B30C3E5E61}" srcOrd="0" destOrd="0" parTransId="{33D2EFFC-B8BA-4091-8527-8E4B16AE7D18}" sibTransId="{74A71662-CD7D-4C15-AE0D-CA193C95466A}"/>
    <dgm:cxn modelId="{68DCFD50-FF06-4F72-8681-EF7B403A992A}" srcId="{C51F6071-66B4-4021-9EBD-580AC5CB835E}" destId="{DC7C27C3-7F85-46DF-8BB9-8231E73E7B11}" srcOrd="2" destOrd="0" parTransId="{57DF10FE-93A6-424F-8786-1635994C33E3}" sibTransId="{E13209FA-0EE0-42E1-BF85-6DBBF66016BE}"/>
    <dgm:cxn modelId="{2754CD74-A684-4E7F-9B2A-6889ED9BFCFE}" type="presOf" srcId="{8ED4665C-BEA2-4A56-8BED-A6C92F374479}" destId="{2015D6A2-1AE0-4D32-A6A4-067BBBAEB852}" srcOrd="0" destOrd="0" presId="urn:microsoft.com/office/officeart/2005/8/layout/hList1"/>
    <dgm:cxn modelId="{77B00D8C-94F9-401A-BB93-DDCB1C1BC626}" type="presOf" srcId="{3D905983-E687-44D6-A66A-9F46D5EF1FEF}" destId="{993069A8-66BA-4796-9E9F-3F98AE62C0BC}" srcOrd="0" destOrd="0" presId="urn:microsoft.com/office/officeart/2005/8/layout/hList1"/>
    <dgm:cxn modelId="{2BD48D97-D2FE-47C6-B579-CB8DE639E54E}" type="presOf" srcId="{740BE751-706B-407E-86BA-03B30C3E5E61}" destId="{5659EF64-9E71-4267-8EB3-2A07BE767878}" srcOrd="0" destOrd="0" presId="urn:microsoft.com/office/officeart/2005/8/layout/hList1"/>
    <dgm:cxn modelId="{27AA149C-359F-4799-9EA1-5D4F7402A914}" type="presOf" srcId="{C51F6071-66B4-4021-9EBD-580AC5CB835E}" destId="{CCE4289E-CB2A-4CE1-A996-2603E127DDBB}" srcOrd="0" destOrd="0" presId="urn:microsoft.com/office/officeart/2005/8/layout/hList1"/>
    <dgm:cxn modelId="{B21134B3-A269-409C-9419-7F76120AE615}" type="presOf" srcId="{69260CF3-5493-498C-93A2-086AA5332B70}" destId="{F6F004FC-0C11-413A-8BF7-DF83CDCAFA5C}" srcOrd="0" destOrd="0" presId="urn:microsoft.com/office/officeart/2005/8/layout/hList1"/>
    <dgm:cxn modelId="{9D61B8B3-4FDC-4F69-AE8E-B0FFA207659C}" srcId="{C51F6071-66B4-4021-9EBD-580AC5CB835E}" destId="{F88B0997-B7EC-4212-8792-9C901F258E2A}" srcOrd="1" destOrd="0" parTransId="{B85E344F-66C1-4116-8CCA-F6C7F7A05FD9}" sibTransId="{9736F369-3883-4A9F-9938-D6C78F6FCC9F}"/>
    <dgm:cxn modelId="{8BB06CBA-8819-4E1B-A921-395C28720B58}" type="presOf" srcId="{60C57B4A-BCA6-4DD6-893F-3E2BE294ECC5}" destId="{2F7FEF28-5822-4C34-A922-8FEA0153BECA}" srcOrd="0" destOrd="0" presId="urn:microsoft.com/office/officeart/2005/8/layout/hList1"/>
    <dgm:cxn modelId="{F15653D3-671B-45C1-8A5C-D47764F3E912}" type="presOf" srcId="{DC7C27C3-7F85-46DF-8BB9-8231E73E7B11}" destId="{94534EB9-8AA1-45F5-99EA-23975BB01764}" srcOrd="0" destOrd="0" presId="urn:microsoft.com/office/officeart/2005/8/layout/hList1"/>
    <dgm:cxn modelId="{99E129DB-4B2F-4665-8379-D3D79F4F5E2D}" srcId="{0ECB78D3-B4FD-4965-9160-2FD7661C31AD}" destId="{8ED4665C-BEA2-4A56-8BED-A6C92F374479}" srcOrd="0" destOrd="0" parTransId="{119C4132-AD6E-43B2-8D2D-F1B441C13DC4}" sibTransId="{C65C070A-3B31-4236-9AC0-868810985B41}"/>
    <dgm:cxn modelId="{19DCB6EB-B411-42A8-BBAD-BA144830E913}" srcId="{F88B0997-B7EC-4212-8792-9C901F258E2A}" destId="{69260CF3-5493-498C-93A2-086AA5332B70}" srcOrd="0" destOrd="0" parTransId="{A2DC6D55-E1F3-4FEB-B7AB-A4EA0FAC2555}" sibTransId="{6B6D28C6-EFCC-4ED0-A203-5D496A431F5E}"/>
    <dgm:cxn modelId="{D4A17123-45D8-4D9E-BDE0-D9AD82DAF695}" type="presParOf" srcId="{CCE4289E-CB2A-4CE1-A996-2603E127DDBB}" destId="{CDA8C271-6182-4A52-B243-3B910E2910BD}" srcOrd="0" destOrd="0" presId="urn:microsoft.com/office/officeart/2005/8/layout/hList1"/>
    <dgm:cxn modelId="{D18571D3-74A1-4A99-BC7B-22F8EFF87C85}" type="presParOf" srcId="{CDA8C271-6182-4A52-B243-3B910E2910BD}" destId="{993069A8-66BA-4796-9E9F-3F98AE62C0BC}" srcOrd="0" destOrd="0" presId="urn:microsoft.com/office/officeart/2005/8/layout/hList1"/>
    <dgm:cxn modelId="{A9300EA4-B23B-487A-9AF7-4149BE25A1B0}" type="presParOf" srcId="{CDA8C271-6182-4A52-B243-3B910E2910BD}" destId="{5659EF64-9E71-4267-8EB3-2A07BE767878}" srcOrd="1" destOrd="0" presId="urn:microsoft.com/office/officeart/2005/8/layout/hList1"/>
    <dgm:cxn modelId="{9E54BF0A-8B03-46B2-9D24-B389D21073C7}" type="presParOf" srcId="{CCE4289E-CB2A-4CE1-A996-2603E127DDBB}" destId="{A2A042EF-4FB5-4421-A5E5-7B4546128721}" srcOrd="1" destOrd="0" presId="urn:microsoft.com/office/officeart/2005/8/layout/hList1"/>
    <dgm:cxn modelId="{F95702A1-DC16-41C6-B647-630910A9C120}" type="presParOf" srcId="{CCE4289E-CB2A-4CE1-A996-2603E127DDBB}" destId="{6A9215FB-EDD8-4073-BB6A-0179BB4108E5}" srcOrd="2" destOrd="0" presId="urn:microsoft.com/office/officeart/2005/8/layout/hList1"/>
    <dgm:cxn modelId="{7F0E7A13-C9B1-46BA-9029-D9AE663B0929}" type="presParOf" srcId="{6A9215FB-EDD8-4073-BB6A-0179BB4108E5}" destId="{7B32190B-39C4-4754-B4AB-46DDF5CD9F62}" srcOrd="0" destOrd="0" presId="urn:microsoft.com/office/officeart/2005/8/layout/hList1"/>
    <dgm:cxn modelId="{47D47AA9-A494-4866-8ECB-7C6181E73092}" type="presParOf" srcId="{6A9215FB-EDD8-4073-BB6A-0179BB4108E5}" destId="{F6F004FC-0C11-413A-8BF7-DF83CDCAFA5C}" srcOrd="1" destOrd="0" presId="urn:microsoft.com/office/officeart/2005/8/layout/hList1"/>
    <dgm:cxn modelId="{6B04F3A6-1AE9-4B46-9DBC-03FBA8892679}" type="presParOf" srcId="{CCE4289E-CB2A-4CE1-A996-2603E127DDBB}" destId="{F0CC0CD4-27A8-41B5-89F6-4DC890019925}" srcOrd="3" destOrd="0" presId="urn:microsoft.com/office/officeart/2005/8/layout/hList1"/>
    <dgm:cxn modelId="{D1E2F8D0-F1E7-4CEE-9015-E17C9C65BAB6}" type="presParOf" srcId="{CCE4289E-CB2A-4CE1-A996-2603E127DDBB}" destId="{19A69600-E6A9-44AA-8387-AD795B47FD5F}" srcOrd="4" destOrd="0" presId="urn:microsoft.com/office/officeart/2005/8/layout/hList1"/>
    <dgm:cxn modelId="{205441D5-F944-4369-8A59-B68EBDA20495}" type="presParOf" srcId="{19A69600-E6A9-44AA-8387-AD795B47FD5F}" destId="{94534EB9-8AA1-45F5-99EA-23975BB01764}" srcOrd="0" destOrd="0" presId="urn:microsoft.com/office/officeart/2005/8/layout/hList1"/>
    <dgm:cxn modelId="{0DF878C7-3C37-4967-A320-C9C8AD77335B}" type="presParOf" srcId="{19A69600-E6A9-44AA-8387-AD795B47FD5F}" destId="{2F7FEF28-5822-4C34-A922-8FEA0153BECA}" srcOrd="1" destOrd="0" presId="urn:microsoft.com/office/officeart/2005/8/layout/hList1"/>
    <dgm:cxn modelId="{6228042B-03EC-40E9-8912-6478480B6049}" type="presParOf" srcId="{CCE4289E-CB2A-4CE1-A996-2603E127DDBB}" destId="{AC936B66-01B9-48BB-9ADC-1ED129B11B49}" srcOrd="5" destOrd="0" presId="urn:microsoft.com/office/officeart/2005/8/layout/hList1"/>
    <dgm:cxn modelId="{102B0812-37FD-43A7-9D79-1934A538EE14}" type="presParOf" srcId="{CCE4289E-CB2A-4CE1-A996-2603E127DDBB}" destId="{3344FEA0-F945-4857-A814-B5789D21A3F2}" srcOrd="6" destOrd="0" presId="urn:microsoft.com/office/officeart/2005/8/layout/hList1"/>
    <dgm:cxn modelId="{4916ED58-EDD9-4D72-A3F5-282635D5A915}" type="presParOf" srcId="{3344FEA0-F945-4857-A814-B5789D21A3F2}" destId="{7A4E0475-906C-4396-AC15-E1634CA81A94}" srcOrd="0" destOrd="0" presId="urn:microsoft.com/office/officeart/2005/8/layout/hList1"/>
    <dgm:cxn modelId="{589453B4-00D6-4BC6-8B22-235FB9E305D1}" type="presParOf" srcId="{3344FEA0-F945-4857-A814-B5789D21A3F2}" destId="{2015D6A2-1AE0-4D32-A6A4-067BBBAEB852}"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51F6071-66B4-4021-9EBD-580AC5CB835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D905983-E687-44D6-A66A-9F46D5EF1FEF}">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Scanning</a:t>
          </a:r>
        </a:p>
      </dgm:t>
    </dgm:pt>
    <dgm:pt modelId="{E637F7AB-768B-4885-B2AB-E1DF77D41AEB}" type="parTrans" cxnId="{3F23282F-5DDA-4310-BB65-ECD105AC2C98}">
      <dgm:prSet/>
      <dgm:spPr/>
      <dgm:t>
        <a:bodyPr/>
        <a:lstStyle/>
        <a:p>
          <a:endParaRPr lang="en-GB"/>
        </a:p>
      </dgm:t>
    </dgm:pt>
    <dgm:pt modelId="{1602FAF4-8050-4F21-883A-A93C0EC0356D}" type="sibTrans" cxnId="{3F23282F-5DDA-4310-BB65-ECD105AC2C98}">
      <dgm:prSet/>
      <dgm:spPr/>
      <dgm:t>
        <a:bodyPr/>
        <a:lstStyle/>
        <a:p>
          <a:endParaRPr lang="en-GB"/>
        </a:p>
      </dgm:t>
    </dgm:pt>
    <dgm:pt modelId="{740BE751-706B-407E-86BA-03B30C3E5E61}">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Identify problems</a:t>
          </a:r>
        </a:p>
      </dgm:t>
    </dgm:pt>
    <dgm:pt modelId="{33D2EFFC-B8BA-4091-8527-8E4B16AE7D18}" type="parTrans" cxnId="{3A90E54C-52A8-4FB9-980E-30BD89B05BF2}">
      <dgm:prSet/>
      <dgm:spPr/>
      <dgm:t>
        <a:bodyPr/>
        <a:lstStyle/>
        <a:p>
          <a:endParaRPr lang="en-GB"/>
        </a:p>
      </dgm:t>
    </dgm:pt>
    <dgm:pt modelId="{74A71662-CD7D-4C15-AE0D-CA193C95466A}" type="sibTrans" cxnId="{3A90E54C-52A8-4FB9-980E-30BD89B05BF2}">
      <dgm:prSet/>
      <dgm:spPr/>
      <dgm:t>
        <a:bodyPr/>
        <a:lstStyle/>
        <a:p>
          <a:endParaRPr lang="en-GB"/>
        </a:p>
      </dgm:t>
    </dgm:pt>
    <dgm:pt modelId="{F88B0997-B7EC-4212-8792-9C901F258E2A}">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Analysis</a:t>
          </a:r>
        </a:p>
      </dgm:t>
    </dgm:pt>
    <dgm:pt modelId="{B85E344F-66C1-4116-8CCA-F6C7F7A05FD9}" type="parTrans" cxnId="{9D61B8B3-4FDC-4F69-AE8E-B0FFA207659C}">
      <dgm:prSet/>
      <dgm:spPr/>
      <dgm:t>
        <a:bodyPr/>
        <a:lstStyle/>
        <a:p>
          <a:endParaRPr lang="en-GB"/>
        </a:p>
      </dgm:t>
    </dgm:pt>
    <dgm:pt modelId="{9736F369-3883-4A9F-9938-D6C78F6FCC9F}" type="sibTrans" cxnId="{9D61B8B3-4FDC-4F69-AE8E-B0FFA207659C}">
      <dgm:prSet/>
      <dgm:spPr/>
      <dgm:t>
        <a:bodyPr/>
        <a:lstStyle/>
        <a:p>
          <a:endParaRPr lang="en-GB"/>
        </a:p>
      </dgm:t>
    </dgm:pt>
    <dgm:pt modelId="{69260CF3-5493-498C-93A2-086AA5332B70}">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Understand conditions that cause problems to occur</a:t>
          </a:r>
        </a:p>
      </dgm:t>
    </dgm:pt>
    <dgm:pt modelId="{A2DC6D55-E1F3-4FEB-B7AB-A4EA0FAC2555}" type="parTrans" cxnId="{19DCB6EB-B411-42A8-BBAD-BA144830E913}">
      <dgm:prSet/>
      <dgm:spPr/>
      <dgm:t>
        <a:bodyPr/>
        <a:lstStyle/>
        <a:p>
          <a:endParaRPr lang="en-GB"/>
        </a:p>
      </dgm:t>
    </dgm:pt>
    <dgm:pt modelId="{6B6D28C6-EFCC-4ED0-A203-5D496A431F5E}" type="sibTrans" cxnId="{19DCB6EB-B411-42A8-BBAD-BA144830E913}">
      <dgm:prSet/>
      <dgm:spPr/>
      <dgm:t>
        <a:bodyPr/>
        <a:lstStyle/>
        <a:p>
          <a:endParaRPr lang="en-GB"/>
        </a:p>
      </dgm:t>
    </dgm:pt>
    <dgm:pt modelId="{DC7C27C3-7F85-46DF-8BB9-8231E73E7B11}">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Response</a:t>
          </a:r>
        </a:p>
      </dgm:t>
    </dgm:pt>
    <dgm:pt modelId="{57DF10FE-93A6-424F-8786-1635994C33E3}" type="parTrans" cxnId="{68DCFD50-FF06-4F72-8681-EF7B403A992A}">
      <dgm:prSet/>
      <dgm:spPr/>
      <dgm:t>
        <a:bodyPr/>
        <a:lstStyle/>
        <a:p>
          <a:endParaRPr lang="en-GB"/>
        </a:p>
      </dgm:t>
    </dgm:pt>
    <dgm:pt modelId="{E13209FA-0EE0-42E1-BF85-6DBBF66016BE}" type="sibTrans" cxnId="{68DCFD50-FF06-4F72-8681-EF7B403A992A}">
      <dgm:prSet/>
      <dgm:spPr/>
      <dgm:t>
        <a:bodyPr/>
        <a:lstStyle/>
        <a:p>
          <a:endParaRPr lang="en-GB"/>
        </a:p>
      </dgm:t>
    </dgm:pt>
    <dgm:pt modelId="{60C57B4A-BCA6-4DD6-893F-3E2BE294ECC5}">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Develop &amp; implement solutions</a:t>
          </a:r>
        </a:p>
      </dgm:t>
    </dgm:pt>
    <dgm:pt modelId="{06242BCF-BA77-424F-A077-71EC0CA671CE}" type="parTrans" cxnId="{50545403-6FFE-49A4-8195-76E6D246F161}">
      <dgm:prSet/>
      <dgm:spPr/>
      <dgm:t>
        <a:bodyPr/>
        <a:lstStyle/>
        <a:p>
          <a:endParaRPr lang="en-GB"/>
        </a:p>
      </dgm:t>
    </dgm:pt>
    <dgm:pt modelId="{0374B796-1667-4C45-94F2-21E3FB63FC17}" type="sibTrans" cxnId="{50545403-6FFE-49A4-8195-76E6D246F161}">
      <dgm:prSet/>
      <dgm:spPr/>
      <dgm:t>
        <a:bodyPr/>
        <a:lstStyle/>
        <a:p>
          <a:endParaRPr lang="en-GB"/>
        </a:p>
      </dgm:t>
    </dgm:pt>
    <dgm:pt modelId="{0ECB78D3-B4FD-4965-9160-2FD7661C31AD}">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Assessment</a:t>
          </a:r>
        </a:p>
      </dgm:t>
    </dgm:pt>
    <dgm:pt modelId="{F564911B-2806-430A-9990-966658273DB7}" type="parTrans" cxnId="{4C187E6C-0139-47F0-835E-F5B49C18EC3E}">
      <dgm:prSet/>
      <dgm:spPr/>
      <dgm:t>
        <a:bodyPr/>
        <a:lstStyle/>
        <a:p>
          <a:endParaRPr lang="en-GB"/>
        </a:p>
      </dgm:t>
    </dgm:pt>
    <dgm:pt modelId="{CF5FCBF2-C99B-49A7-87F1-500C0FEC4665}" type="sibTrans" cxnId="{4C187E6C-0139-47F0-835E-F5B49C18EC3E}">
      <dgm:prSet/>
      <dgm:spPr/>
      <dgm:t>
        <a:bodyPr/>
        <a:lstStyle/>
        <a:p>
          <a:endParaRPr lang="en-GB"/>
        </a:p>
      </dgm:t>
    </dgm:pt>
    <dgm:pt modelId="{8ED4665C-BEA2-4A56-8BED-A6C92F374479}">
      <dgm:prSet custT="1"/>
      <dgm:spPr>
        <a:solidFill>
          <a:schemeClr val="accent1">
            <a:lumMod val="20000"/>
            <a:lumOff val="80000"/>
            <a:alpha val="90000"/>
          </a:schemeClr>
        </a:solidFill>
        <a:ln>
          <a:solidFill>
            <a:schemeClr val="tx1">
              <a:alpha val="90000"/>
            </a:schemeClr>
          </a:solidFill>
        </a:ln>
      </dgm:spPr>
      <dgm:t>
        <a:bodyPr/>
        <a:lstStyle/>
        <a:p>
          <a:r>
            <a:rPr lang="en-GB" sz="2400" dirty="0"/>
            <a:t>Determine the impact</a:t>
          </a:r>
        </a:p>
      </dgm:t>
    </dgm:pt>
    <dgm:pt modelId="{119C4132-AD6E-43B2-8D2D-F1B441C13DC4}" type="parTrans" cxnId="{99E129DB-4B2F-4665-8379-D3D79F4F5E2D}">
      <dgm:prSet/>
      <dgm:spPr/>
      <dgm:t>
        <a:bodyPr/>
        <a:lstStyle/>
        <a:p>
          <a:endParaRPr lang="en-GB"/>
        </a:p>
      </dgm:t>
    </dgm:pt>
    <dgm:pt modelId="{C65C070A-3B31-4236-9AC0-868810985B41}" type="sibTrans" cxnId="{99E129DB-4B2F-4665-8379-D3D79F4F5E2D}">
      <dgm:prSet/>
      <dgm:spPr/>
      <dgm:t>
        <a:bodyPr/>
        <a:lstStyle/>
        <a:p>
          <a:endParaRPr lang="en-GB"/>
        </a:p>
      </dgm:t>
    </dgm:pt>
    <dgm:pt modelId="{CCE4289E-CB2A-4CE1-A996-2603E127DDBB}" type="pres">
      <dgm:prSet presAssocID="{C51F6071-66B4-4021-9EBD-580AC5CB835E}" presName="Name0" presStyleCnt="0">
        <dgm:presLayoutVars>
          <dgm:dir/>
          <dgm:animLvl val="lvl"/>
          <dgm:resizeHandles val="exact"/>
        </dgm:presLayoutVars>
      </dgm:prSet>
      <dgm:spPr/>
    </dgm:pt>
    <dgm:pt modelId="{CDA8C271-6182-4A52-B243-3B910E2910BD}" type="pres">
      <dgm:prSet presAssocID="{3D905983-E687-44D6-A66A-9F46D5EF1FEF}" presName="composite" presStyleCnt="0"/>
      <dgm:spPr/>
    </dgm:pt>
    <dgm:pt modelId="{993069A8-66BA-4796-9E9F-3F98AE62C0BC}" type="pres">
      <dgm:prSet presAssocID="{3D905983-E687-44D6-A66A-9F46D5EF1FEF}" presName="parTx" presStyleLbl="alignNode1" presStyleIdx="0" presStyleCnt="4">
        <dgm:presLayoutVars>
          <dgm:chMax val="0"/>
          <dgm:chPref val="0"/>
          <dgm:bulletEnabled val="1"/>
        </dgm:presLayoutVars>
      </dgm:prSet>
      <dgm:spPr/>
    </dgm:pt>
    <dgm:pt modelId="{5659EF64-9E71-4267-8EB3-2A07BE767878}" type="pres">
      <dgm:prSet presAssocID="{3D905983-E687-44D6-A66A-9F46D5EF1FEF}" presName="desTx" presStyleLbl="alignAccFollowNode1" presStyleIdx="0" presStyleCnt="4">
        <dgm:presLayoutVars>
          <dgm:bulletEnabled val="1"/>
        </dgm:presLayoutVars>
      </dgm:prSet>
      <dgm:spPr/>
    </dgm:pt>
    <dgm:pt modelId="{A2A042EF-4FB5-4421-A5E5-7B4546128721}" type="pres">
      <dgm:prSet presAssocID="{1602FAF4-8050-4F21-883A-A93C0EC0356D}" presName="space" presStyleCnt="0"/>
      <dgm:spPr/>
    </dgm:pt>
    <dgm:pt modelId="{6A9215FB-EDD8-4073-BB6A-0179BB4108E5}" type="pres">
      <dgm:prSet presAssocID="{F88B0997-B7EC-4212-8792-9C901F258E2A}" presName="composite" presStyleCnt="0"/>
      <dgm:spPr/>
    </dgm:pt>
    <dgm:pt modelId="{7B32190B-39C4-4754-B4AB-46DDF5CD9F62}" type="pres">
      <dgm:prSet presAssocID="{F88B0997-B7EC-4212-8792-9C901F258E2A}" presName="parTx" presStyleLbl="alignNode1" presStyleIdx="1" presStyleCnt="4">
        <dgm:presLayoutVars>
          <dgm:chMax val="0"/>
          <dgm:chPref val="0"/>
          <dgm:bulletEnabled val="1"/>
        </dgm:presLayoutVars>
      </dgm:prSet>
      <dgm:spPr/>
    </dgm:pt>
    <dgm:pt modelId="{F6F004FC-0C11-413A-8BF7-DF83CDCAFA5C}" type="pres">
      <dgm:prSet presAssocID="{F88B0997-B7EC-4212-8792-9C901F258E2A}" presName="desTx" presStyleLbl="alignAccFollowNode1" presStyleIdx="1" presStyleCnt="4">
        <dgm:presLayoutVars>
          <dgm:bulletEnabled val="1"/>
        </dgm:presLayoutVars>
      </dgm:prSet>
      <dgm:spPr/>
    </dgm:pt>
    <dgm:pt modelId="{F0CC0CD4-27A8-41B5-89F6-4DC890019925}" type="pres">
      <dgm:prSet presAssocID="{9736F369-3883-4A9F-9938-D6C78F6FCC9F}" presName="space" presStyleCnt="0"/>
      <dgm:spPr/>
    </dgm:pt>
    <dgm:pt modelId="{19A69600-E6A9-44AA-8387-AD795B47FD5F}" type="pres">
      <dgm:prSet presAssocID="{DC7C27C3-7F85-46DF-8BB9-8231E73E7B11}" presName="composite" presStyleCnt="0"/>
      <dgm:spPr/>
    </dgm:pt>
    <dgm:pt modelId="{94534EB9-8AA1-45F5-99EA-23975BB01764}" type="pres">
      <dgm:prSet presAssocID="{DC7C27C3-7F85-46DF-8BB9-8231E73E7B11}" presName="parTx" presStyleLbl="alignNode1" presStyleIdx="2" presStyleCnt="4">
        <dgm:presLayoutVars>
          <dgm:chMax val="0"/>
          <dgm:chPref val="0"/>
          <dgm:bulletEnabled val="1"/>
        </dgm:presLayoutVars>
      </dgm:prSet>
      <dgm:spPr/>
    </dgm:pt>
    <dgm:pt modelId="{2F7FEF28-5822-4C34-A922-8FEA0153BECA}" type="pres">
      <dgm:prSet presAssocID="{DC7C27C3-7F85-46DF-8BB9-8231E73E7B11}" presName="desTx" presStyleLbl="alignAccFollowNode1" presStyleIdx="2" presStyleCnt="4">
        <dgm:presLayoutVars>
          <dgm:bulletEnabled val="1"/>
        </dgm:presLayoutVars>
      </dgm:prSet>
      <dgm:spPr/>
    </dgm:pt>
    <dgm:pt modelId="{AC936B66-01B9-48BB-9ADC-1ED129B11B49}" type="pres">
      <dgm:prSet presAssocID="{E13209FA-0EE0-42E1-BF85-6DBBF66016BE}" presName="space" presStyleCnt="0"/>
      <dgm:spPr/>
    </dgm:pt>
    <dgm:pt modelId="{3344FEA0-F945-4857-A814-B5789D21A3F2}" type="pres">
      <dgm:prSet presAssocID="{0ECB78D3-B4FD-4965-9160-2FD7661C31AD}" presName="composite" presStyleCnt="0"/>
      <dgm:spPr/>
    </dgm:pt>
    <dgm:pt modelId="{7A4E0475-906C-4396-AC15-E1634CA81A94}" type="pres">
      <dgm:prSet presAssocID="{0ECB78D3-B4FD-4965-9160-2FD7661C31AD}" presName="parTx" presStyleLbl="alignNode1" presStyleIdx="3" presStyleCnt="4">
        <dgm:presLayoutVars>
          <dgm:chMax val="0"/>
          <dgm:chPref val="0"/>
          <dgm:bulletEnabled val="1"/>
        </dgm:presLayoutVars>
      </dgm:prSet>
      <dgm:spPr/>
    </dgm:pt>
    <dgm:pt modelId="{2015D6A2-1AE0-4D32-A6A4-067BBBAEB852}" type="pres">
      <dgm:prSet presAssocID="{0ECB78D3-B4FD-4965-9160-2FD7661C31AD}" presName="desTx" presStyleLbl="alignAccFollowNode1" presStyleIdx="3" presStyleCnt="4">
        <dgm:presLayoutVars>
          <dgm:bulletEnabled val="1"/>
        </dgm:presLayoutVars>
      </dgm:prSet>
      <dgm:spPr/>
    </dgm:pt>
  </dgm:ptLst>
  <dgm:cxnLst>
    <dgm:cxn modelId="{50545403-6FFE-49A4-8195-76E6D246F161}" srcId="{DC7C27C3-7F85-46DF-8BB9-8231E73E7B11}" destId="{60C57B4A-BCA6-4DD6-893F-3E2BE294ECC5}" srcOrd="0" destOrd="0" parTransId="{06242BCF-BA77-424F-A077-71EC0CA671CE}" sibTransId="{0374B796-1667-4C45-94F2-21E3FB63FC17}"/>
    <dgm:cxn modelId="{34F6C114-BA7E-4912-8BE7-3D51C0C5DB16}" type="presOf" srcId="{F88B0997-B7EC-4212-8792-9C901F258E2A}" destId="{7B32190B-39C4-4754-B4AB-46DDF5CD9F62}" srcOrd="0" destOrd="0" presId="urn:microsoft.com/office/officeart/2005/8/layout/hList1"/>
    <dgm:cxn modelId="{3F23282F-5DDA-4310-BB65-ECD105AC2C98}" srcId="{C51F6071-66B4-4021-9EBD-580AC5CB835E}" destId="{3D905983-E687-44D6-A66A-9F46D5EF1FEF}" srcOrd="0" destOrd="0" parTransId="{E637F7AB-768B-4885-B2AB-E1DF77D41AEB}" sibTransId="{1602FAF4-8050-4F21-883A-A93C0EC0356D}"/>
    <dgm:cxn modelId="{F1AC1A62-F09E-4297-8EA8-310A2FD7BAE6}" type="presOf" srcId="{0ECB78D3-B4FD-4965-9160-2FD7661C31AD}" destId="{7A4E0475-906C-4396-AC15-E1634CA81A94}" srcOrd="0" destOrd="0" presId="urn:microsoft.com/office/officeart/2005/8/layout/hList1"/>
    <dgm:cxn modelId="{4C187E6C-0139-47F0-835E-F5B49C18EC3E}" srcId="{C51F6071-66B4-4021-9EBD-580AC5CB835E}" destId="{0ECB78D3-B4FD-4965-9160-2FD7661C31AD}" srcOrd="3" destOrd="0" parTransId="{F564911B-2806-430A-9990-966658273DB7}" sibTransId="{CF5FCBF2-C99B-49A7-87F1-500C0FEC4665}"/>
    <dgm:cxn modelId="{3A90E54C-52A8-4FB9-980E-30BD89B05BF2}" srcId="{3D905983-E687-44D6-A66A-9F46D5EF1FEF}" destId="{740BE751-706B-407E-86BA-03B30C3E5E61}" srcOrd="0" destOrd="0" parTransId="{33D2EFFC-B8BA-4091-8527-8E4B16AE7D18}" sibTransId="{74A71662-CD7D-4C15-AE0D-CA193C95466A}"/>
    <dgm:cxn modelId="{68DCFD50-FF06-4F72-8681-EF7B403A992A}" srcId="{C51F6071-66B4-4021-9EBD-580AC5CB835E}" destId="{DC7C27C3-7F85-46DF-8BB9-8231E73E7B11}" srcOrd="2" destOrd="0" parTransId="{57DF10FE-93A6-424F-8786-1635994C33E3}" sibTransId="{E13209FA-0EE0-42E1-BF85-6DBBF66016BE}"/>
    <dgm:cxn modelId="{2754CD74-A684-4E7F-9B2A-6889ED9BFCFE}" type="presOf" srcId="{8ED4665C-BEA2-4A56-8BED-A6C92F374479}" destId="{2015D6A2-1AE0-4D32-A6A4-067BBBAEB852}" srcOrd="0" destOrd="0" presId="urn:microsoft.com/office/officeart/2005/8/layout/hList1"/>
    <dgm:cxn modelId="{77B00D8C-94F9-401A-BB93-DDCB1C1BC626}" type="presOf" srcId="{3D905983-E687-44D6-A66A-9F46D5EF1FEF}" destId="{993069A8-66BA-4796-9E9F-3F98AE62C0BC}" srcOrd="0" destOrd="0" presId="urn:microsoft.com/office/officeart/2005/8/layout/hList1"/>
    <dgm:cxn modelId="{2BD48D97-D2FE-47C6-B579-CB8DE639E54E}" type="presOf" srcId="{740BE751-706B-407E-86BA-03B30C3E5E61}" destId="{5659EF64-9E71-4267-8EB3-2A07BE767878}" srcOrd="0" destOrd="0" presId="urn:microsoft.com/office/officeart/2005/8/layout/hList1"/>
    <dgm:cxn modelId="{27AA149C-359F-4799-9EA1-5D4F7402A914}" type="presOf" srcId="{C51F6071-66B4-4021-9EBD-580AC5CB835E}" destId="{CCE4289E-CB2A-4CE1-A996-2603E127DDBB}" srcOrd="0" destOrd="0" presId="urn:microsoft.com/office/officeart/2005/8/layout/hList1"/>
    <dgm:cxn modelId="{B21134B3-A269-409C-9419-7F76120AE615}" type="presOf" srcId="{69260CF3-5493-498C-93A2-086AA5332B70}" destId="{F6F004FC-0C11-413A-8BF7-DF83CDCAFA5C}" srcOrd="0" destOrd="0" presId="urn:microsoft.com/office/officeart/2005/8/layout/hList1"/>
    <dgm:cxn modelId="{9D61B8B3-4FDC-4F69-AE8E-B0FFA207659C}" srcId="{C51F6071-66B4-4021-9EBD-580AC5CB835E}" destId="{F88B0997-B7EC-4212-8792-9C901F258E2A}" srcOrd="1" destOrd="0" parTransId="{B85E344F-66C1-4116-8CCA-F6C7F7A05FD9}" sibTransId="{9736F369-3883-4A9F-9938-D6C78F6FCC9F}"/>
    <dgm:cxn modelId="{8BB06CBA-8819-4E1B-A921-395C28720B58}" type="presOf" srcId="{60C57B4A-BCA6-4DD6-893F-3E2BE294ECC5}" destId="{2F7FEF28-5822-4C34-A922-8FEA0153BECA}" srcOrd="0" destOrd="0" presId="urn:microsoft.com/office/officeart/2005/8/layout/hList1"/>
    <dgm:cxn modelId="{F15653D3-671B-45C1-8A5C-D47764F3E912}" type="presOf" srcId="{DC7C27C3-7F85-46DF-8BB9-8231E73E7B11}" destId="{94534EB9-8AA1-45F5-99EA-23975BB01764}" srcOrd="0" destOrd="0" presId="urn:microsoft.com/office/officeart/2005/8/layout/hList1"/>
    <dgm:cxn modelId="{99E129DB-4B2F-4665-8379-D3D79F4F5E2D}" srcId="{0ECB78D3-B4FD-4965-9160-2FD7661C31AD}" destId="{8ED4665C-BEA2-4A56-8BED-A6C92F374479}" srcOrd="0" destOrd="0" parTransId="{119C4132-AD6E-43B2-8D2D-F1B441C13DC4}" sibTransId="{C65C070A-3B31-4236-9AC0-868810985B41}"/>
    <dgm:cxn modelId="{19DCB6EB-B411-42A8-BBAD-BA144830E913}" srcId="{F88B0997-B7EC-4212-8792-9C901F258E2A}" destId="{69260CF3-5493-498C-93A2-086AA5332B70}" srcOrd="0" destOrd="0" parTransId="{A2DC6D55-E1F3-4FEB-B7AB-A4EA0FAC2555}" sibTransId="{6B6D28C6-EFCC-4ED0-A203-5D496A431F5E}"/>
    <dgm:cxn modelId="{D4A17123-45D8-4D9E-BDE0-D9AD82DAF695}" type="presParOf" srcId="{CCE4289E-CB2A-4CE1-A996-2603E127DDBB}" destId="{CDA8C271-6182-4A52-B243-3B910E2910BD}" srcOrd="0" destOrd="0" presId="urn:microsoft.com/office/officeart/2005/8/layout/hList1"/>
    <dgm:cxn modelId="{D18571D3-74A1-4A99-BC7B-22F8EFF87C85}" type="presParOf" srcId="{CDA8C271-6182-4A52-B243-3B910E2910BD}" destId="{993069A8-66BA-4796-9E9F-3F98AE62C0BC}" srcOrd="0" destOrd="0" presId="urn:microsoft.com/office/officeart/2005/8/layout/hList1"/>
    <dgm:cxn modelId="{A9300EA4-B23B-487A-9AF7-4149BE25A1B0}" type="presParOf" srcId="{CDA8C271-6182-4A52-B243-3B910E2910BD}" destId="{5659EF64-9E71-4267-8EB3-2A07BE767878}" srcOrd="1" destOrd="0" presId="urn:microsoft.com/office/officeart/2005/8/layout/hList1"/>
    <dgm:cxn modelId="{9E54BF0A-8B03-46B2-9D24-B389D21073C7}" type="presParOf" srcId="{CCE4289E-CB2A-4CE1-A996-2603E127DDBB}" destId="{A2A042EF-4FB5-4421-A5E5-7B4546128721}" srcOrd="1" destOrd="0" presId="urn:microsoft.com/office/officeart/2005/8/layout/hList1"/>
    <dgm:cxn modelId="{F95702A1-DC16-41C6-B647-630910A9C120}" type="presParOf" srcId="{CCE4289E-CB2A-4CE1-A996-2603E127DDBB}" destId="{6A9215FB-EDD8-4073-BB6A-0179BB4108E5}" srcOrd="2" destOrd="0" presId="urn:microsoft.com/office/officeart/2005/8/layout/hList1"/>
    <dgm:cxn modelId="{7F0E7A13-C9B1-46BA-9029-D9AE663B0929}" type="presParOf" srcId="{6A9215FB-EDD8-4073-BB6A-0179BB4108E5}" destId="{7B32190B-39C4-4754-B4AB-46DDF5CD9F62}" srcOrd="0" destOrd="0" presId="urn:microsoft.com/office/officeart/2005/8/layout/hList1"/>
    <dgm:cxn modelId="{47D47AA9-A494-4866-8ECB-7C6181E73092}" type="presParOf" srcId="{6A9215FB-EDD8-4073-BB6A-0179BB4108E5}" destId="{F6F004FC-0C11-413A-8BF7-DF83CDCAFA5C}" srcOrd="1" destOrd="0" presId="urn:microsoft.com/office/officeart/2005/8/layout/hList1"/>
    <dgm:cxn modelId="{6B04F3A6-1AE9-4B46-9DBC-03FBA8892679}" type="presParOf" srcId="{CCE4289E-CB2A-4CE1-A996-2603E127DDBB}" destId="{F0CC0CD4-27A8-41B5-89F6-4DC890019925}" srcOrd="3" destOrd="0" presId="urn:microsoft.com/office/officeart/2005/8/layout/hList1"/>
    <dgm:cxn modelId="{D1E2F8D0-F1E7-4CEE-9015-E17C9C65BAB6}" type="presParOf" srcId="{CCE4289E-CB2A-4CE1-A996-2603E127DDBB}" destId="{19A69600-E6A9-44AA-8387-AD795B47FD5F}" srcOrd="4" destOrd="0" presId="urn:microsoft.com/office/officeart/2005/8/layout/hList1"/>
    <dgm:cxn modelId="{205441D5-F944-4369-8A59-B68EBDA20495}" type="presParOf" srcId="{19A69600-E6A9-44AA-8387-AD795B47FD5F}" destId="{94534EB9-8AA1-45F5-99EA-23975BB01764}" srcOrd="0" destOrd="0" presId="urn:microsoft.com/office/officeart/2005/8/layout/hList1"/>
    <dgm:cxn modelId="{0DF878C7-3C37-4967-A320-C9C8AD77335B}" type="presParOf" srcId="{19A69600-E6A9-44AA-8387-AD795B47FD5F}" destId="{2F7FEF28-5822-4C34-A922-8FEA0153BECA}" srcOrd="1" destOrd="0" presId="urn:microsoft.com/office/officeart/2005/8/layout/hList1"/>
    <dgm:cxn modelId="{6228042B-03EC-40E9-8912-6478480B6049}" type="presParOf" srcId="{CCE4289E-CB2A-4CE1-A996-2603E127DDBB}" destId="{AC936B66-01B9-48BB-9ADC-1ED129B11B49}" srcOrd="5" destOrd="0" presId="urn:microsoft.com/office/officeart/2005/8/layout/hList1"/>
    <dgm:cxn modelId="{102B0812-37FD-43A7-9D79-1934A538EE14}" type="presParOf" srcId="{CCE4289E-CB2A-4CE1-A996-2603E127DDBB}" destId="{3344FEA0-F945-4857-A814-B5789D21A3F2}" srcOrd="6" destOrd="0" presId="urn:microsoft.com/office/officeart/2005/8/layout/hList1"/>
    <dgm:cxn modelId="{4916ED58-EDD9-4D72-A3F5-282635D5A915}" type="presParOf" srcId="{3344FEA0-F945-4857-A814-B5789D21A3F2}" destId="{7A4E0475-906C-4396-AC15-E1634CA81A94}" srcOrd="0" destOrd="0" presId="urn:microsoft.com/office/officeart/2005/8/layout/hList1"/>
    <dgm:cxn modelId="{589453B4-00D6-4BC6-8B22-235FB9E305D1}" type="presParOf" srcId="{3344FEA0-F945-4857-A814-B5789D21A3F2}" destId="{2015D6A2-1AE0-4D32-A6A4-067BBBAEB852}"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1F6071-66B4-4021-9EBD-580AC5CB835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D905983-E687-44D6-A66A-9F46D5EF1FEF}">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Scanning</a:t>
          </a:r>
        </a:p>
      </dgm:t>
    </dgm:pt>
    <dgm:pt modelId="{E637F7AB-768B-4885-B2AB-E1DF77D41AEB}" type="parTrans" cxnId="{3F23282F-5DDA-4310-BB65-ECD105AC2C98}">
      <dgm:prSet/>
      <dgm:spPr/>
      <dgm:t>
        <a:bodyPr/>
        <a:lstStyle/>
        <a:p>
          <a:endParaRPr lang="en-GB"/>
        </a:p>
      </dgm:t>
    </dgm:pt>
    <dgm:pt modelId="{1602FAF4-8050-4F21-883A-A93C0EC0356D}" type="sibTrans" cxnId="{3F23282F-5DDA-4310-BB65-ECD105AC2C98}">
      <dgm:prSet/>
      <dgm:spPr/>
      <dgm:t>
        <a:bodyPr/>
        <a:lstStyle/>
        <a:p>
          <a:endParaRPr lang="en-GB"/>
        </a:p>
      </dgm:t>
    </dgm:pt>
    <dgm:pt modelId="{740BE751-706B-407E-86BA-03B30C3E5E61}">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Identify problems</a:t>
          </a:r>
        </a:p>
      </dgm:t>
    </dgm:pt>
    <dgm:pt modelId="{33D2EFFC-B8BA-4091-8527-8E4B16AE7D18}" type="parTrans" cxnId="{3A90E54C-52A8-4FB9-980E-30BD89B05BF2}">
      <dgm:prSet/>
      <dgm:spPr/>
      <dgm:t>
        <a:bodyPr/>
        <a:lstStyle/>
        <a:p>
          <a:endParaRPr lang="en-GB"/>
        </a:p>
      </dgm:t>
    </dgm:pt>
    <dgm:pt modelId="{74A71662-CD7D-4C15-AE0D-CA193C95466A}" type="sibTrans" cxnId="{3A90E54C-52A8-4FB9-980E-30BD89B05BF2}">
      <dgm:prSet/>
      <dgm:spPr/>
      <dgm:t>
        <a:bodyPr/>
        <a:lstStyle/>
        <a:p>
          <a:endParaRPr lang="en-GB"/>
        </a:p>
      </dgm:t>
    </dgm:pt>
    <dgm:pt modelId="{F88B0997-B7EC-4212-8792-9C901F258E2A}">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Analysis</a:t>
          </a:r>
        </a:p>
      </dgm:t>
    </dgm:pt>
    <dgm:pt modelId="{B85E344F-66C1-4116-8CCA-F6C7F7A05FD9}" type="parTrans" cxnId="{9D61B8B3-4FDC-4F69-AE8E-B0FFA207659C}">
      <dgm:prSet/>
      <dgm:spPr/>
      <dgm:t>
        <a:bodyPr/>
        <a:lstStyle/>
        <a:p>
          <a:endParaRPr lang="en-GB"/>
        </a:p>
      </dgm:t>
    </dgm:pt>
    <dgm:pt modelId="{9736F369-3883-4A9F-9938-D6C78F6FCC9F}" type="sibTrans" cxnId="{9D61B8B3-4FDC-4F69-AE8E-B0FFA207659C}">
      <dgm:prSet/>
      <dgm:spPr/>
      <dgm:t>
        <a:bodyPr/>
        <a:lstStyle/>
        <a:p>
          <a:endParaRPr lang="en-GB"/>
        </a:p>
      </dgm:t>
    </dgm:pt>
    <dgm:pt modelId="{69260CF3-5493-498C-93A2-086AA5332B70}">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Understand conditions that cause problems to occur</a:t>
          </a:r>
        </a:p>
      </dgm:t>
    </dgm:pt>
    <dgm:pt modelId="{A2DC6D55-E1F3-4FEB-B7AB-A4EA0FAC2555}" type="parTrans" cxnId="{19DCB6EB-B411-42A8-BBAD-BA144830E913}">
      <dgm:prSet/>
      <dgm:spPr/>
      <dgm:t>
        <a:bodyPr/>
        <a:lstStyle/>
        <a:p>
          <a:endParaRPr lang="en-GB"/>
        </a:p>
      </dgm:t>
    </dgm:pt>
    <dgm:pt modelId="{6B6D28C6-EFCC-4ED0-A203-5D496A431F5E}" type="sibTrans" cxnId="{19DCB6EB-B411-42A8-BBAD-BA144830E913}">
      <dgm:prSet/>
      <dgm:spPr/>
      <dgm:t>
        <a:bodyPr/>
        <a:lstStyle/>
        <a:p>
          <a:endParaRPr lang="en-GB"/>
        </a:p>
      </dgm:t>
    </dgm:pt>
    <dgm:pt modelId="{DC7C27C3-7F85-46DF-8BB9-8231E73E7B11}">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Response</a:t>
          </a:r>
        </a:p>
      </dgm:t>
    </dgm:pt>
    <dgm:pt modelId="{57DF10FE-93A6-424F-8786-1635994C33E3}" type="parTrans" cxnId="{68DCFD50-FF06-4F72-8681-EF7B403A992A}">
      <dgm:prSet/>
      <dgm:spPr/>
      <dgm:t>
        <a:bodyPr/>
        <a:lstStyle/>
        <a:p>
          <a:endParaRPr lang="en-GB"/>
        </a:p>
      </dgm:t>
    </dgm:pt>
    <dgm:pt modelId="{E13209FA-0EE0-42E1-BF85-6DBBF66016BE}" type="sibTrans" cxnId="{68DCFD50-FF06-4F72-8681-EF7B403A992A}">
      <dgm:prSet/>
      <dgm:spPr/>
      <dgm:t>
        <a:bodyPr/>
        <a:lstStyle/>
        <a:p>
          <a:endParaRPr lang="en-GB"/>
        </a:p>
      </dgm:t>
    </dgm:pt>
    <dgm:pt modelId="{60C57B4A-BCA6-4DD6-893F-3E2BE294ECC5}">
      <dgm:prSet phldrT="[Text]" custT="1"/>
      <dgm:spPr>
        <a:solidFill>
          <a:schemeClr val="accent1">
            <a:lumMod val="60000"/>
            <a:lumOff val="40000"/>
            <a:alpha val="90000"/>
          </a:schemeClr>
        </a:solidFill>
        <a:ln>
          <a:solidFill>
            <a:schemeClr val="tx1">
              <a:alpha val="90000"/>
            </a:schemeClr>
          </a:solidFill>
        </a:ln>
      </dgm:spPr>
      <dgm:t>
        <a:bodyPr/>
        <a:lstStyle/>
        <a:p>
          <a:r>
            <a:rPr lang="en-GB" sz="2400" dirty="0"/>
            <a:t>Develop &amp; implement solutions</a:t>
          </a:r>
        </a:p>
      </dgm:t>
    </dgm:pt>
    <dgm:pt modelId="{06242BCF-BA77-424F-A077-71EC0CA671CE}" type="parTrans" cxnId="{50545403-6FFE-49A4-8195-76E6D246F161}">
      <dgm:prSet/>
      <dgm:spPr/>
      <dgm:t>
        <a:bodyPr/>
        <a:lstStyle/>
        <a:p>
          <a:endParaRPr lang="en-GB"/>
        </a:p>
      </dgm:t>
    </dgm:pt>
    <dgm:pt modelId="{0374B796-1667-4C45-94F2-21E3FB63FC17}" type="sibTrans" cxnId="{50545403-6FFE-49A4-8195-76E6D246F161}">
      <dgm:prSet/>
      <dgm:spPr/>
      <dgm:t>
        <a:bodyPr/>
        <a:lstStyle/>
        <a:p>
          <a:endParaRPr lang="en-GB"/>
        </a:p>
      </dgm:t>
    </dgm:pt>
    <dgm:pt modelId="{0ECB78D3-B4FD-4965-9160-2FD7661C31AD}">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Assessment</a:t>
          </a:r>
        </a:p>
      </dgm:t>
    </dgm:pt>
    <dgm:pt modelId="{F564911B-2806-430A-9990-966658273DB7}" type="parTrans" cxnId="{4C187E6C-0139-47F0-835E-F5B49C18EC3E}">
      <dgm:prSet/>
      <dgm:spPr/>
      <dgm:t>
        <a:bodyPr/>
        <a:lstStyle/>
        <a:p>
          <a:endParaRPr lang="en-GB"/>
        </a:p>
      </dgm:t>
    </dgm:pt>
    <dgm:pt modelId="{CF5FCBF2-C99B-49A7-87F1-500C0FEC4665}" type="sibTrans" cxnId="{4C187E6C-0139-47F0-835E-F5B49C18EC3E}">
      <dgm:prSet/>
      <dgm:spPr/>
      <dgm:t>
        <a:bodyPr/>
        <a:lstStyle/>
        <a:p>
          <a:endParaRPr lang="en-GB"/>
        </a:p>
      </dgm:t>
    </dgm:pt>
    <dgm:pt modelId="{8ED4665C-BEA2-4A56-8BED-A6C92F374479}">
      <dgm:prSet custT="1"/>
      <dgm:spPr>
        <a:solidFill>
          <a:schemeClr val="accent1">
            <a:lumMod val="20000"/>
            <a:lumOff val="80000"/>
            <a:alpha val="90000"/>
          </a:schemeClr>
        </a:solidFill>
        <a:ln>
          <a:solidFill>
            <a:schemeClr val="tx1">
              <a:alpha val="90000"/>
            </a:schemeClr>
          </a:solidFill>
        </a:ln>
      </dgm:spPr>
      <dgm:t>
        <a:bodyPr/>
        <a:lstStyle/>
        <a:p>
          <a:r>
            <a:rPr lang="en-GB" sz="2400" dirty="0"/>
            <a:t>Determine the impact</a:t>
          </a:r>
        </a:p>
      </dgm:t>
    </dgm:pt>
    <dgm:pt modelId="{119C4132-AD6E-43B2-8D2D-F1B441C13DC4}" type="parTrans" cxnId="{99E129DB-4B2F-4665-8379-D3D79F4F5E2D}">
      <dgm:prSet/>
      <dgm:spPr/>
      <dgm:t>
        <a:bodyPr/>
        <a:lstStyle/>
        <a:p>
          <a:endParaRPr lang="en-GB"/>
        </a:p>
      </dgm:t>
    </dgm:pt>
    <dgm:pt modelId="{C65C070A-3B31-4236-9AC0-868810985B41}" type="sibTrans" cxnId="{99E129DB-4B2F-4665-8379-D3D79F4F5E2D}">
      <dgm:prSet/>
      <dgm:spPr/>
      <dgm:t>
        <a:bodyPr/>
        <a:lstStyle/>
        <a:p>
          <a:endParaRPr lang="en-GB"/>
        </a:p>
      </dgm:t>
    </dgm:pt>
    <dgm:pt modelId="{CCE4289E-CB2A-4CE1-A996-2603E127DDBB}" type="pres">
      <dgm:prSet presAssocID="{C51F6071-66B4-4021-9EBD-580AC5CB835E}" presName="Name0" presStyleCnt="0">
        <dgm:presLayoutVars>
          <dgm:dir/>
          <dgm:animLvl val="lvl"/>
          <dgm:resizeHandles val="exact"/>
        </dgm:presLayoutVars>
      </dgm:prSet>
      <dgm:spPr/>
    </dgm:pt>
    <dgm:pt modelId="{CDA8C271-6182-4A52-B243-3B910E2910BD}" type="pres">
      <dgm:prSet presAssocID="{3D905983-E687-44D6-A66A-9F46D5EF1FEF}" presName="composite" presStyleCnt="0"/>
      <dgm:spPr/>
    </dgm:pt>
    <dgm:pt modelId="{993069A8-66BA-4796-9E9F-3F98AE62C0BC}" type="pres">
      <dgm:prSet presAssocID="{3D905983-E687-44D6-A66A-9F46D5EF1FEF}" presName="parTx" presStyleLbl="alignNode1" presStyleIdx="0" presStyleCnt="4">
        <dgm:presLayoutVars>
          <dgm:chMax val="0"/>
          <dgm:chPref val="0"/>
          <dgm:bulletEnabled val="1"/>
        </dgm:presLayoutVars>
      </dgm:prSet>
      <dgm:spPr/>
    </dgm:pt>
    <dgm:pt modelId="{5659EF64-9E71-4267-8EB3-2A07BE767878}" type="pres">
      <dgm:prSet presAssocID="{3D905983-E687-44D6-A66A-9F46D5EF1FEF}" presName="desTx" presStyleLbl="alignAccFollowNode1" presStyleIdx="0" presStyleCnt="4">
        <dgm:presLayoutVars>
          <dgm:bulletEnabled val="1"/>
        </dgm:presLayoutVars>
      </dgm:prSet>
      <dgm:spPr/>
    </dgm:pt>
    <dgm:pt modelId="{A2A042EF-4FB5-4421-A5E5-7B4546128721}" type="pres">
      <dgm:prSet presAssocID="{1602FAF4-8050-4F21-883A-A93C0EC0356D}" presName="space" presStyleCnt="0"/>
      <dgm:spPr/>
    </dgm:pt>
    <dgm:pt modelId="{6A9215FB-EDD8-4073-BB6A-0179BB4108E5}" type="pres">
      <dgm:prSet presAssocID="{F88B0997-B7EC-4212-8792-9C901F258E2A}" presName="composite" presStyleCnt="0"/>
      <dgm:spPr/>
    </dgm:pt>
    <dgm:pt modelId="{7B32190B-39C4-4754-B4AB-46DDF5CD9F62}" type="pres">
      <dgm:prSet presAssocID="{F88B0997-B7EC-4212-8792-9C901F258E2A}" presName="parTx" presStyleLbl="alignNode1" presStyleIdx="1" presStyleCnt="4">
        <dgm:presLayoutVars>
          <dgm:chMax val="0"/>
          <dgm:chPref val="0"/>
          <dgm:bulletEnabled val="1"/>
        </dgm:presLayoutVars>
      </dgm:prSet>
      <dgm:spPr/>
    </dgm:pt>
    <dgm:pt modelId="{F6F004FC-0C11-413A-8BF7-DF83CDCAFA5C}" type="pres">
      <dgm:prSet presAssocID="{F88B0997-B7EC-4212-8792-9C901F258E2A}" presName="desTx" presStyleLbl="alignAccFollowNode1" presStyleIdx="1" presStyleCnt="4">
        <dgm:presLayoutVars>
          <dgm:bulletEnabled val="1"/>
        </dgm:presLayoutVars>
      </dgm:prSet>
      <dgm:spPr/>
    </dgm:pt>
    <dgm:pt modelId="{F0CC0CD4-27A8-41B5-89F6-4DC890019925}" type="pres">
      <dgm:prSet presAssocID="{9736F369-3883-4A9F-9938-D6C78F6FCC9F}" presName="space" presStyleCnt="0"/>
      <dgm:spPr/>
    </dgm:pt>
    <dgm:pt modelId="{19A69600-E6A9-44AA-8387-AD795B47FD5F}" type="pres">
      <dgm:prSet presAssocID="{DC7C27C3-7F85-46DF-8BB9-8231E73E7B11}" presName="composite" presStyleCnt="0"/>
      <dgm:spPr/>
    </dgm:pt>
    <dgm:pt modelId="{94534EB9-8AA1-45F5-99EA-23975BB01764}" type="pres">
      <dgm:prSet presAssocID="{DC7C27C3-7F85-46DF-8BB9-8231E73E7B11}" presName="parTx" presStyleLbl="alignNode1" presStyleIdx="2" presStyleCnt="4">
        <dgm:presLayoutVars>
          <dgm:chMax val="0"/>
          <dgm:chPref val="0"/>
          <dgm:bulletEnabled val="1"/>
        </dgm:presLayoutVars>
      </dgm:prSet>
      <dgm:spPr/>
    </dgm:pt>
    <dgm:pt modelId="{2F7FEF28-5822-4C34-A922-8FEA0153BECA}" type="pres">
      <dgm:prSet presAssocID="{DC7C27C3-7F85-46DF-8BB9-8231E73E7B11}" presName="desTx" presStyleLbl="alignAccFollowNode1" presStyleIdx="2" presStyleCnt="4">
        <dgm:presLayoutVars>
          <dgm:bulletEnabled val="1"/>
        </dgm:presLayoutVars>
      </dgm:prSet>
      <dgm:spPr/>
    </dgm:pt>
    <dgm:pt modelId="{AC936B66-01B9-48BB-9ADC-1ED129B11B49}" type="pres">
      <dgm:prSet presAssocID="{E13209FA-0EE0-42E1-BF85-6DBBF66016BE}" presName="space" presStyleCnt="0"/>
      <dgm:spPr/>
    </dgm:pt>
    <dgm:pt modelId="{3344FEA0-F945-4857-A814-B5789D21A3F2}" type="pres">
      <dgm:prSet presAssocID="{0ECB78D3-B4FD-4965-9160-2FD7661C31AD}" presName="composite" presStyleCnt="0"/>
      <dgm:spPr/>
    </dgm:pt>
    <dgm:pt modelId="{7A4E0475-906C-4396-AC15-E1634CA81A94}" type="pres">
      <dgm:prSet presAssocID="{0ECB78D3-B4FD-4965-9160-2FD7661C31AD}" presName="parTx" presStyleLbl="alignNode1" presStyleIdx="3" presStyleCnt="4">
        <dgm:presLayoutVars>
          <dgm:chMax val="0"/>
          <dgm:chPref val="0"/>
          <dgm:bulletEnabled val="1"/>
        </dgm:presLayoutVars>
      </dgm:prSet>
      <dgm:spPr/>
    </dgm:pt>
    <dgm:pt modelId="{2015D6A2-1AE0-4D32-A6A4-067BBBAEB852}" type="pres">
      <dgm:prSet presAssocID="{0ECB78D3-B4FD-4965-9160-2FD7661C31AD}" presName="desTx" presStyleLbl="alignAccFollowNode1" presStyleIdx="3" presStyleCnt="4">
        <dgm:presLayoutVars>
          <dgm:bulletEnabled val="1"/>
        </dgm:presLayoutVars>
      </dgm:prSet>
      <dgm:spPr/>
    </dgm:pt>
  </dgm:ptLst>
  <dgm:cxnLst>
    <dgm:cxn modelId="{50545403-6FFE-49A4-8195-76E6D246F161}" srcId="{DC7C27C3-7F85-46DF-8BB9-8231E73E7B11}" destId="{60C57B4A-BCA6-4DD6-893F-3E2BE294ECC5}" srcOrd="0" destOrd="0" parTransId="{06242BCF-BA77-424F-A077-71EC0CA671CE}" sibTransId="{0374B796-1667-4C45-94F2-21E3FB63FC17}"/>
    <dgm:cxn modelId="{34F6C114-BA7E-4912-8BE7-3D51C0C5DB16}" type="presOf" srcId="{F88B0997-B7EC-4212-8792-9C901F258E2A}" destId="{7B32190B-39C4-4754-B4AB-46DDF5CD9F62}" srcOrd="0" destOrd="0" presId="urn:microsoft.com/office/officeart/2005/8/layout/hList1"/>
    <dgm:cxn modelId="{3F23282F-5DDA-4310-BB65-ECD105AC2C98}" srcId="{C51F6071-66B4-4021-9EBD-580AC5CB835E}" destId="{3D905983-E687-44D6-A66A-9F46D5EF1FEF}" srcOrd="0" destOrd="0" parTransId="{E637F7AB-768B-4885-B2AB-E1DF77D41AEB}" sibTransId="{1602FAF4-8050-4F21-883A-A93C0EC0356D}"/>
    <dgm:cxn modelId="{F1AC1A62-F09E-4297-8EA8-310A2FD7BAE6}" type="presOf" srcId="{0ECB78D3-B4FD-4965-9160-2FD7661C31AD}" destId="{7A4E0475-906C-4396-AC15-E1634CA81A94}" srcOrd="0" destOrd="0" presId="urn:microsoft.com/office/officeart/2005/8/layout/hList1"/>
    <dgm:cxn modelId="{4C187E6C-0139-47F0-835E-F5B49C18EC3E}" srcId="{C51F6071-66B4-4021-9EBD-580AC5CB835E}" destId="{0ECB78D3-B4FD-4965-9160-2FD7661C31AD}" srcOrd="3" destOrd="0" parTransId="{F564911B-2806-430A-9990-966658273DB7}" sibTransId="{CF5FCBF2-C99B-49A7-87F1-500C0FEC4665}"/>
    <dgm:cxn modelId="{3A90E54C-52A8-4FB9-980E-30BD89B05BF2}" srcId="{3D905983-E687-44D6-A66A-9F46D5EF1FEF}" destId="{740BE751-706B-407E-86BA-03B30C3E5E61}" srcOrd="0" destOrd="0" parTransId="{33D2EFFC-B8BA-4091-8527-8E4B16AE7D18}" sibTransId="{74A71662-CD7D-4C15-AE0D-CA193C95466A}"/>
    <dgm:cxn modelId="{68DCFD50-FF06-4F72-8681-EF7B403A992A}" srcId="{C51F6071-66B4-4021-9EBD-580AC5CB835E}" destId="{DC7C27C3-7F85-46DF-8BB9-8231E73E7B11}" srcOrd="2" destOrd="0" parTransId="{57DF10FE-93A6-424F-8786-1635994C33E3}" sibTransId="{E13209FA-0EE0-42E1-BF85-6DBBF66016BE}"/>
    <dgm:cxn modelId="{2754CD74-A684-4E7F-9B2A-6889ED9BFCFE}" type="presOf" srcId="{8ED4665C-BEA2-4A56-8BED-A6C92F374479}" destId="{2015D6A2-1AE0-4D32-A6A4-067BBBAEB852}" srcOrd="0" destOrd="0" presId="urn:microsoft.com/office/officeart/2005/8/layout/hList1"/>
    <dgm:cxn modelId="{77B00D8C-94F9-401A-BB93-DDCB1C1BC626}" type="presOf" srcId="{3D905983-E687-44D6-A66A-9F46D5EF1FEF}" destId="{993069A8-66BA-4796-9E9F-3F98AE62C0BC}" srcOrd="0" destOrd="0" presId="urn:microsoft.com/office/officeart/2005/8/layout/hList1"/>
    <dgm:cxn modelId="{2BD48D97-D2FE-47C6-B579-CB8DE639E54E}" type="presOf" srcId="{740BE751-706B-407E-86BA-03B30C3E5E61}" destId="{5659EF64-9E71-4267-8EB3-2A07BE767878}" srcOrd="0" destOrd="0" presId="urn:microsoft.com/office/officeart/2005/8/layout/hList1"/>
    <dgm:cxn modelId="{27AA149C-359F-4799-9EA1-5D4F7402A914}" type="presOf" srcId="{C51F6071-66B4-4021-9EBD-580AC5CB835E}" destId="{CCE4289E-CB2A-4CE1-A996-2603E127DDBB}" srcOrd="0" destOrd="0" presId="urn:microsoft.com/office/officeart/2005/8/layout/hList1"/>
    <dgm:cxn modelId="{B21134B3-A269-409C-9419-7F76120AE615}" type="presOf" srcId="{69260CF3-5493-498C-93A2-086AA5332B70}" destId="{F6F004FC-0C11-413A-8BF7-DF83CDCAFA5C}" srcOrd="0" destOrd="0" presId="urn:microsoft.com/office/officeart/2005/8/layout/hList1"/>
    <dgm:cxn modelId="{9D61B8B3-4FDC-4F69-AE8E-B0FFA207659C}" srcId="{C51F6071-66B4-4021-9EBD-580AC5CB835E}" destId="{F88B0997-B7EC-4212-8792-9C901F258E2A}" srcOrd="1" destOrd="0" parTransId="{B85E344F-66C1-4116-8CCA-F6C7F7A05FD9}" sibTransId="{9736F369-3883-4A9F-9938-D6C78F6FCC9F}"/>
    <dgm:cxn modelId="{8BB06CBA-8819-4E1B-A921-395C28720B58}" type="presOf" srcId="{60C57B4A-BCA6-4DD6-893F-3E2BE294ECC5}" destId="{2F7FEF28-5822-4C34-A922-8FEA0153BECA}" srcOrd="0" destOrd="0" presId="urn:microsoft.com/office/officeart/2005/8/layout/hList1"/>
    <dgm:cxn modelId="{F15653D3-671B-45C1-8A5C-D47764F3E912}" type="presOf" srcId="{DC7C27C3-7F85-46DF-8BB9-8231E73E7B11}" destId="{94534EB9-8AA1-45F5-99EA-23975BB01764}" srcOrd="0" destOrd="0" presId="urn:microsoft.com/office/officeart/2005/8/layout/hList1"/>
    <dgm:cxn modelId="{99E129DB-4B2F-4665-8379-D3D79F4F5E2D}" srcId="{0ECB78D3-B4FD-4965-9160-2FD7661C31AD}" destId="{8ED4665C-BEA2-4A56-8BED-A6C92F374479}" srcOrd="0" destOrd="0" parTransId="{119C4132-AD6E-43B2-8D2D-F1B441C13DC4}" sibTransId="{C65C070A-3B31-4236-9AC0-868810985B41}"/>
    <dgm:cxn modelId="{19DCB6EB-B411-42A8-BBAD-BA144830E913}" srcId="{F88B0997-B7EC-4212-8792-9C901F258E2A}" destId="{69260CF3-5493-498C-93A2-086AA5332B70}" srcOrd="0" destOrd="0" parTransId="{A2DC6D55-E1F3-4FEB-B7AB-A4EA0FAC2555}" sibTransId="{6B6D28C6-EFCC-4ED0-A203-5D496A431F5E}"/>
    <dgm:cxn modelId="{D4A17123-45D8-4D9E-BDE0-D9AD82DAF695}" type="presParOf" srcId="{CCE4289E-CB2A-4CE1-A996-2603E127DDBB}" destId="{CDA8C271-6182-4A52-B243-3B910E2910BD}" srcOrd="0" destOrd="0" presId="urn:microsoft.com/office/officeart/2005/8/layout/hList1"/>
    <dgm:cxn modelId="{D18571D3-74A1-4A99-BC7B-22F8EFF87C85}" type="presParOf" srcId="{CDA8C271-6182-4A52-B243-3B910E2910BD}" destId="{993069A8-66BA-4796-9E9F-3F98AE62C0BC}" srcOrd="0" destOrd="0" presId="urn:microsoft.com/office/officeart/2005/8/layout/hList1"/>
    <dgm:cxn modelId="{A9300EA4-B23B-487A-9AF7-4149BE25A1B0}" type="presParOf" srcId="{CDA8C271-6182-4A52-B243-3B910E2910BD}" destId="{5659EF64-9E71-4267-8EB3-2A07BE767878}" srcOrd="1" destOrd="0" presId="urn:microsoft.com/office/officeart/2005/8/layout/hList1"/>
    <dgm:cxn modelId="{9E54BF0A-8B03-46B2-9D24-B389D21073C7}" type="presParOf" srcId="{CCE4289E-CB2A-4CE1-A996-2603E127DDBB}" destId="{A2A042EF-4FB5-4421-A5E5-7B4546128721}" srcOrd="1" destOrd="0" presId="urn:microsoft.com/office/officeart/2005/8/layout/hList1"/>
    <dgm:cxn modelId="{F95702A1-DC16-41C6-B647-630910A9C120}" type="presParOf" srcId="{CCE4289E-CB2A-4CE1-A996-2603E127DDBB}" destId="{6A9215FB-EDD8-4073-BB6A-0179BB4108E5}" srcOrd="2" destOrd="0" presId="urn:microsoft.com/office/officeart/2005/8/layout/hList1"/>
    <dgm:cxn modelId="{7F0E7A13-C9B1-46BA-9029-D9AE663B0929}" type="presParOf" srcId="{6A9215FB-EDD8-4073-BB6A-0179BB4108E5}" destId="{7B32190B-39C4-4754-B4AB-46DDF5CD9F62}" srcOrd="0" destOrd="0" presId="urn:microsoft.com/office/officeart/2005/8/layout/hList1"/>
    <dgm:cxn modelId="{47D47AA9-A494-4866-8ECB-7C6181E73092}" type="presParOf" srcId="{6A9215FB-EDD8-4073-BB6A-0179BB4108E5}" destId="{F6F004FC-0C11-413A-8BF7-DF83CDCAFA5C}" srcOrd="1" destOrd="0" presId="urn:microsoft.com/office/officeart/2005/8/layout/hList1"/>
    <dgm:cxn modelId="{6B04F3A6-1AE9-4B46-9DBC-03FBA8892679}" type="presParOf" srcId="{CCE4289E-CB2A-4CE1-A996-2603E127DDBB}" destId="{F0CC0CD4-27A8-41B5-89F6-4DC890019925}" srcOrd="3" destOrd="0" presId="urn:microsoft.com/office/officeart/2005/8/layout/hList1"/>
    <dgm:cxn modelId="{D1E2F8D0-F1E7-4CEE-9015-E17C9C65BAB6}" type="presParOf" srcId="{CCE4289E-CB2A-4CE1-A996-2603E127DDBB}" destId="{19A69600-E6A9-44AA-8387-AD795B47FD5F}" srcOrd="4" destOrd="0" presId="urn:microsoft.com/office/officeart/2005/8/layout/hList1"/>
    <dgm:cxn modelId="{205441D5-F944-4369-8A59-B68EBDA20495}" type="presParOf" srcId="{19A69600-E6A9-44AA-8387-AD795B47FD5F}" destId="{94534EB9-8AA1-45F5-99EA-23975BB01764}" srcOrd="0" destOrd="0" presId="urn:microsoft.com/office/officeart/2005/8/layout/hList1"/>
    <dgm:cxn modelId="{0DF878C7-3C37-4967-A320-C9C8AD77335B}" type="presParOf" srcId="{19A69600-E6A9-44AA-8387-AD795B47FD5F}" destId="{2F7FEF28-5822-4C34-A922-8FEA0153BECA}" srcOrd="1" destOrd="0" presId="urn:microsoft.com/office/officeart/2005/8/layout/hList1"/>
    <dgm:cxn modelId="{6228042B-03EC-40E9-8912-6478480B6049}" type="presParOf" srcId="{CCE4289E-CB2A-4CE1-A996-2603E127DDBB}" destId="{AC936B66-01B9-48BB-9ADC-1ED129B11B49}" srcOrd="5" destOrd="0" presId="urn:microsoft.com/office/officeart/2005/8/layout/hList1"/>
    <dgm:cxn modelId="{102B0812-37FD-43A7-9D79-1934A538EE14}" type="presParOf" srcId="{CCE4289E-CB2A-4CE1-A996-2603E127DDBB}" destId="{3344FEA0-F945-4857-A814-B5789D21A3F2}" srcOrd="6" destOrd="0" presId="urn:microsoft.com/office/officeart/2005/8/layout/hList1"/>
    <dgm:cxn modelId="{4916ED58-EDD9-4D72-A3F5-282635D5A915}" type="presParOf" srcId="{3344FEA0-F945-4857-A814-B5789D21A3F2}" destId="{7A4E0475-906C-4396-AC15-E1634CA81A94}" srcOrd="0" destOrd="0" presId="urn:microsoft.com/office/officeart/2005/8/layout/hList1"/>
    <dgm:cxn modelId="{589453B4-00D6-4BC6-8B22-235FB9E305D1}" type="presParOf" srcId="{3344FEA0-F945-4857-A814-B5789D21A3F2}" destId="{2015D6A2-1AE0-4D32-A6A4-067BBBAEB852}"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51F6071-66B4-4021-9EBD-580AC5CB835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D905983-E687-44D6-A66A-9F46D5EF1FEF}">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Scanning</a:t>
          </a:r>
        </a:p>
      </dgm:t>
    </dgm:pt>
    <dgm:pt modelId="{E637F7AB-768B-4885-B2AB-E1DF77D41AEB}" type="parTrans" cxnId="{3F23282F-5DDA-4310-BB65-ECD105AC2C98}">
      <dgm:prSet/>
      <dgm:spPr/>
      <dgm:t>
        <a:bodyPr/>
        <a:lstStyle/>
        <a:p>
          <a:endParaRPr lang="en-GB"/>
        </a:p>
      </dgm:t>
    </dgm:pt>
    <dgm:pt modelId="{1602FAF4-8050-4F21-883A-A93C0EC0356D}" type="sibTrans" cxnId="{3F23282F-5DDA-4310-BB65-ECD105AC2C98}">
      <dgm:prSet/>
      <dgm:spPr/>
      <dgm:t>
        <a:bodyPr/>
        <a:lstStyle/>
        <a:p>
          <a:endParaRPr lang="en-GB"/>
        </a:p>
      </dgm:t>
    </dgm:pt>
    <dgm:pt modelId="{740BE751-706B-407E-86BA-03B30C3E5E61}">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Identify problems</a:t>
          </a:r>
        </a:p>
      </dgm:t>
    </dgm:pt>
    <dgm:pt modelId="{33D2EFFC-B8BA-4091-8527-8E4B16AE7D18}" type="parTrans" cxnId="{3A90E54C-52A8-4FB9-980E-30BD89B05BF2}">
      <dgm:prSet/>
      <dgm:spPr/>
      <dgm:t>
        <a:bodyPr/>
        <a:lstStyle/>
        <a:p>
          <a:endParaRPr lang="en-GB"/>
        </a:p>
      </dgm:t>
    </dgm:pt>
    <dgm:pt modelId="{74A71662-CD7D-4C15-AE0D-CA193C95466A}" type="sibTrans" cxnId="{3A90E54C-52A8-4FB9-980E-30BD89B05BF2}">
      <dgm:prSet/>
      <dgm:spPr/>
      <dgm:t>
        <a:bodyPr/>
        <a:lstStyle/>
        <a:p>
          <a:endParaRPr lang="en-GB"/>
        </a:p>
      </dgm:t>
    </dgm:pt>
    <dgm:pt modelId="{F88B0997-B7EC-4212-8792-9C901F258E2A}">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Analysis</a:t>
          </a:r>
        </a:p>
      </dgm:t>
    </dgm:pt>
    <dgm:pt modelId="{B85E344F-66C1-4116-8CCA-F6C7F7A05FD9}" type="parTrans" cxnId="{9D61B8B3-4FDC-4F69-AE8E-B0FFA207659C}">
      <dgm:prSet/>
      <dgm:spPr/>
      <dgm:t>
        <a:bodyPr/>
        <a:lstStyle/>
        <a:p>
          <a:endParaRPr lang="en-GB"/>
        </a:p>
      </dgm:t>
    </dgm:pt>
    <dgm:pt modelId="{9736F369-3883-4A9F-9938-D6C78F6FCC9F}" type="sibTrans" cxnId="{9D61B8B3-4FDC-4F69-AE8E-B0FFA207659C}">
      <dgm:prSet/>
      <dgm:spPr/>
      <dgm:t>
        <a:bodyPr/>
        <a:lstStyle/>
        <a:p>
          <a:endParaRPr lang="en-GB"/>
        </a:p>
      </dgm:t>
    </dgm:pt>
    <dgm:pt modelId="{69260CF3-5493-498C-93A2-086AA5332B70}">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Understand conditions that cause problems to occur</a:t>
          </a:r>
        </a:p>
      </dgm:t>
    </dgm:pt>
    <dgm:pt modelId="{A2DC6D55-E1F3-4FEB-B7AB-A4EA0FAC2555}" type="parTrans" cxnId="{19DCB6EB-B411-42A8-BBAD-BA144830E913}">
      <dgm:prSet/>
      <dgm:spPr/>
      <dgm:t>
        <a:bodyPr/>
        <a:lstStyle/>
        <a:p>
          <a:endParaRPr lang="en-GB"/>
        </a:p>
      </dgm:t>
    </dgm:pt>
    <dgm:pt modelId="{6B6D28C6-EFCC-4ED0-A203-5D496A431F5E}" type="sibTrans" cxnId="{19DCB6EB-B411-42A8-BBAD-BA144830E913}">
      <dgm:prSet/>
      <dgm:spPr/>
      <dgm:t>
        <a:bodyPr/>
        <a:lstStyle/>
        <a:p>
          <a:endParaRPr lang="en-GB"/>
        </a:p>
      </dgm:t>
    </dgm:pt>
    <dgm:pt modelId="{DC7C27C3-7F85-46DF-8BB9-8231E73E7B11}">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Response</a:t>
          </a:r>
        </a:p>
      </dgm:t>
    </dgm:pt>
    <dgm:pt modelId="{57DF10FE-93A6-424F-8786-1635994C33E3}" type="parTrans" cxnId="{68DCFD50-FF06-4F72-8681-EF7B403A992A}">
      <dgm:prSet/>
      <dgm:spPr/>
      <dgm:t>
        <a:bodyPr/>
        <a:lstStyle/>
        <a:p>
          <a:endParaRPr lang="en-GB"/>
        </a:p>
      </dgm:t>
    </dgm:pt>
    <dgm:pt modelId="{E13209FA-0EE0-42E1-BF85-6DBBF66016BE}" type="sibTrans" cxnId="{68DCFD50-FF06-4F72-8681-EF7B403A992A}">
      <dgm:prSet/>
      <dgm:spPr/>
      <dgm:t>
        <a:bodyPr/>
        <a:lstStyle/>
        <a:p>
          <a:endParaRPr lang="en-GB"/>
        </a:p>
      </dgm:t>
    </dgm:pt>
    <dgm:pt modelId="{60C57B4A-BCA6-4DD6-893F-3E2BE294ECC5}">
      <dgm:prSet phldrT="[Text]" custT="1"/>
      <dgm:spPr>
        <a:solidFill>
          <a:schemeClr val="accent1">
            <a:lumMod val="20000"/>
            <a:lumOff val="80000"/>
            <a:alpha val="90000"/>
          </a:schemeClr>
        </a:solidFill>
        <a:ln>
          <a:solidFill>
            <a:schemeClr val="tx1">
              <a:alpha val="90000"/>
            </a:schemeClr>
          </a:solidFill>
        </a:ln>
      </dgm:spPr>
      <dgm:t>
        <a:bodyPr/>
        <a:lstStyle/>
        <a:p>
          <a:r>
            <a:rPr lang="en-GB" sz="2400" dirty="0"/>
            <a:t>Develop &amp; implement solutions</a:t>
          </a:r>
        </a:p>
      </dgm:t>
    </dgm:pt>
    <dgm:pt modelId="{06242BCF-BA77-424F-A077-71EC0CA671CE}" type="parTrans" cxnId="{50545403-6FFE-49A4-8195-76E6D246F161}">
      <dgm:prSet/>
      <dgm:spPr/>
      <dgm:t>
        <a:bodyPr/>
        <a:lstStyle/>
        <a:p>
          <a:endParaRPr lang="en-GB"/>
        </a:p>
      </dgm:t>
    </dgm:pt>
    <dgm:pt modelId="{0374B796-1667-4C45-94F2-21E3FB63FC17}" type="sibTrans" cxnId="{50545403-6FFE-49A4-8195-76E6D246F161}">
      <dgm:prSet/>
      <dgm:spPr/>
      <dgm:t>
        <a:bodyPr/>
        <a:lstStyle/>
        <a:p>
          <a:endParaRPr lang="en-GB"/>
        </a:p>
      </dgm:t>
    </dgm:pt>
    <dgm:pt modelId="{0ECB78D3-B4FD-4965-9160-2FD7661C31AD}">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Assessment</a:t>
          </a:r>
        </a:p>
      </dgm:t>
    </dgm:pt>
    <dgm:pt modelId="{F564911B-2806-430A-9990-966658273DB7}" type="parTrans" cxnId="{4C187E6C-0139-47F0-835E-F5B49C18EC3E}">
      <dgm:prSet/>
      <dgm:spPr/>
      <dgm:t>
        <a:bodyPr/>
        <a:lstStyle/>
        <a:p>
          <a:endParaRPr lang="en-GB"/>
        </a:p>
      </dgm:t>
    </dgm:pt>
    <dgm:pt modelId="{CF5FCBF2-C99B-49A7-87F1-500C0FEC4665}" type="sibTrans" cxnId="{4C187E6C-0139-47F0-835E-F5B49C18EC3E}">
      <dgm:prSet/>
      <dgm:spPr/>
      <dgm:t>
        <a:bodyPr/>
        <a:lstStyle/>
        <a:p>
          <a:endParaRPr lang="en-GB"/>
        </a:p>
      </dgm:t>
    </dgm:pt>
    <dgm:pt modelId="{8ED4665C-BEA2-4A56-8BED-A6C92F374479}">
      <dgm:prSet custT="1"/>
      <dgm:spPr>
        <a:solidFill>
          <a:schemeClr val="accent1">
            <a:lumMod val="60000"/>
            <a:lumOff val="40000"/>
            <a:alpha val="90000"/>
          </a:schemeClr>
        </a:solidFill>
        <a:ln>
          <a:solidFill>
            <a:schemeClr val="tx1">
              <a:alpha val="90000"/>
            </a:schemeClr>
          </a:solidFill>
        </a:ln>
      </dgm:spPr>
      <dgm:t>
        <a:bodyPr/>
        <a:lstStyle/>
        <a:p>
          <a:r>
            <a:rPr lang="en-GB" sz="2400" dirty="0"/>
            <a:t>Determine the impact</a:t>
          </a:r>
        </a:p>
      </dgm:t>
    </dgm:pt>
    <dgm:pt modelId="{119C4132-AD6E-43B2-8D2D-F1B441C13DC4}" type="parTrans" cxnId="{99E129DB-4B2F-4665-8379-D3D79F4F5E2D}">
      <dgm:prSet/>
      <dgm:spPr/>
      <dgm:t>
        <a:bodyPr/>
        <a:lstStyle/>
        <a:p>
          <a:endParaRPr lang="en-GB"/>
        </a:p>
      </dgm:t>
    </dgm:pt>
    <dgm:pt modelId="{C65C070A-3B31-4236-9AC0-868810985B41}" type="sibTrans" cxnId="{99E129DB-4B2F-4665-8379-D3D79F4F5E2D}">
      <dgm:prSet/>
      <dgm:spPr/>
      <dgm:t>
        <a:bodyPr/>
        <a:lstStyle/>
        <a:p>
          <a:endParaRPr lang="en-GB"/>
        </a:p>
      </dgm:t>
    </dgm:pt>
    <dgm:pt modelId="{CCE4289E-CB2A-4CE1-A996-2603E127DDBB}" type="pres">
      <dgm:prSet presAssocID="{C51F6071-66B4-4021-9EBD-580AC5CB835E}" presName="Name0" presStyleCnt="0">
        <dgm:presLayoutVars>
          <dgm:dir/>
          <dgm:animLvl val="lvl"/>
          <dgm:resizeHandles val="exact"/>
        </dgm:presLayoutVars>
      </dgm:prSet>
      <dgm:spPr/>
    </dgm:pt>
    <dgm:pt modelId="{CDA8C271-6182-4A52-B243-3B910E2910BD}" type="pres">
      <dgm:prSet presAssocID="{3D905983-E687-44D6-A66A-9F46D5EF1FEF}" presName="composite" presStyleCnt="0"/>
      <dgm:spPr/>
    </dgm:pt>
    <dgm:pt modelId="{993069A8-66BA-4796-9E9F-3F98AE62C0BC}" type="pres">
      <dgm:prSet presAssocID="{3D905983-E687-44D6-A66A-9F46D5EF1FEF}" presName="parTx" presStyleLbl="alignNode1" presStyleIdx="0" presStyleCnt="4">
        <dgm:presLayoutVars>
          <dgm:chMax val="0"/>
          <dgm:chPref val="0"/>
          <dgm:bulletEnabled val="1"/>
        </dgm:presLayoutVars>
      </dgm:prSet>
      <dgm:spPr/>
    </dgm:pt>
    <dgm:pt modelId="{5659EF64-9E71-4267-8EB3-2A07BE767878}" type="pres">
      <dgm:prSet presAssocID="{3D905983-E687-44D6-A66A-9F46D5EF1FEF}" presName="desTx" presStyleLbl="alignAccFollowNode1" presStyleIdx="0" presStyleCnt="4">
        <dgm:presLayoutVars>
          <dgm:bulletEnabled val="1"/>
        </dgm:presLayoutVars>
      </dgm:prSet>
      <dgm:spPr/>
    </dgm:pt>
    <dgm:pt modelId="{A2A042EF-4FB5-4421-A5E5-7B4546128721}" type="pres">
      <dgm:prSet presAssocID="{1602FAF4-8050-4F21-883A-A93C0EC0356D}" presName="space" presStyleCnt="0"/>
      <dgm:spPr/>
    </dgm:pt>
    <dgm:pt modelId="{6A9215FB-EDD8-4073-BB6A-0179BB4108E5}" type="pres">
      <dgm:prSet presAssocID="{F88B0997-B7EC-4212-8792-9C901F258E2A}" presName="composite" presStyleCnt="0"/>
      <dgm:spPr/>
    </dgm:pt>
    <dgm:pt modelId="{7B32190B-39C4-4754-B4AB-46DDF5CD9F62}" type="pres">
      <dgm:prSet presAssocID="{F88B0997-B7EC-4212-8792-9C901F258E2A}" presName="parTx" presStyleLbl="alignNode1" presStyleIdx="1" presStyleCnt="4">
        <dgm:presLayoutVars>
          <dgm:chMax val="0"/>
          <dgm:chPref val="0"/>
          <dgm:bulletEnabled val="1"/>
        </dgm:presLayoutVars>
      </dgm:prSet>
      <dgm:spPr/>
    </dgm:pt>
    <dgm:pt modelId="{F6F004FC-0C11-413A-8BF7-DF83CDCAFA5C}" type="pres">
      <dgm:prSet presAssocID="{F88B0997-B7EC-4212-8792-9C901F258E2A}" presName="desTx" presStyleLbl="alignAccFollowNode1" presStyleIdx="1" presStyleCnt="4">
        <dgm:presLayoutVars>
          <dgm:bulletEnabled val="1"/>
        </dgm:presLayoutVars>
      </dgm:prSet>
      <dgm:spPr/>
    </dgm:pt>
    <dgm:pt modelId="{F0CC0CD4-27A8-41B5-89F6-4DC890019925}" type="pres">
      <dgm:prSet presAssocID="{9736F369-3883-4A9F-9938-D6C78F6FCC9F}" presName="space" presStyleCnt="0"/>
      <dgm:spPr/>
    </dgm:pt>
    <dgm:pt modelId="{19A69600-E6A9-44AA-8387-AD795B47FD5F}" type="pres">
      <dgm:prSet presAssocID="{DC7C27C3-7F85-46DF-8BB9-8231E73E7B11}" presName="composite" presStyleCnt="0"/>
      <dgm:spPr/>
    </dgm:pt>
    <dgm:pt modelId="{94534EB9-8AA1-45F5-99EA-23975BB01764}" type="pres">
      <dgm:prSet presAssocID="{DC7C27C3-7F85-46DF-8BB9-8231E73E7B11}" presName="parTx" presStyleLbl="alignNode1" presStyleIdx="2" presStyleCnt="4">
        <dgm:presLayoutVars>
          <dgm:chMax val="0"/>
          <dgm:chPref val="0"/>
          <dgm:bulletEnabled val="1"/>
        </dgm:presLayoutVars>
      </dgm:prSet>
      <dgm:spPr/>
    </dgm:pt>
    <dgm:pt modelId="{2F7FEF28-5822-4C34-A922-8FEA0153BECA}" type="pres">
      <dgm:prSet presAssocID="{DC7C27C3-7F85-46DF-8BB9-8231E73E7B11}" presName="desTx" presStyleLbl="alignAccFollowNode1" presStyleIdx="2" presStyleCnt="4">
        <dgm:presLayoutVars>
          <dgm:bulletEnabled val="1"/>
        </dgm:presLayoutVars>
      </dgm:prSet>
      <dgm:spPr/>
    </dgm:pt>
    <dgm:pt modelId="{AC936B66-01B9-48BB-9ADC-1ED129B11B49}" type="pres">
      <dgm:prSet presAssocID="{E13209FA-0EE0-42E1-BF85-6DBBF66016BE}" presName="space" presStyleCnt="0"/>
      <dgm:spPr/>
    </dgm:pt>
    <dgm:pt modelId="{3344FEA0-F945-4857-A814-B5789D21A3F2}" type="pres">
      <dgm:prSet presAssocID="{0ECB78D3-B4FD-4965-9160-2FD7661C31AD}" presName="composite" presStyleCnt="0"/>
      <dgm:spPr/>
    </dgm:pt>
    <dgm:pt modelId="{7A4E0475-906C-4396-AC15-E1634CA81A94}" type="pres">
      <dgm:prSet presAssocID="{0ECB78D3-B4FD-4965-9160-2FD7661C31AD}" presName="parTx" presStyleLbl="alignNode1" presStyleIdx="3" presStyleCnt="4">
        <dgm:presLayoutVars>
          <dgm:chMax val="0"/>
          <dgm:chPref val="0"/>
          <dgm:bulletEnabled val="1"/>
        </dgm:presLayoutVars>
      </dgm:prSet>
      <dgm:spPr/>
    </dgm:pt>
    <dgm:pt modelId="{2015D6A2-1AE0-4D32-A6A4-067BBBAEB852}" type="pres">
      <dgm:prSet presAssocID="{0ECB78D3-B4FD-4965-9160-2FD7661C31AD}" presName="desTx" presStyleLbl="alignAccFollowNode1" presStyleIdx="3" presStyleCnt="4">
        <dgm:presLayoutVars>
          <dgm:bulletEnabled val="1"/>
        </dgm:presLayoutVars>
      </dgm:prSet>
      <dgm:spPr/>
    </dgm:pt>
  </dgm:ptLst>
  <dgm:cxnLst>
    <dgm:cxn modelId="{50545403-6FFE-49A4-8195-76E6D246F161}" srcId="{DC7C27C3-7F85-46DF-8BB9-8231E73E7B11}" destId="{60C57B4A-BCA6-4DD6-893F-3E2BE294ECC5}" srcOrd="0" destOrd="0" parTransId="{06242BCF-BA77-424F-A077-71EC0CA671CE}" sibTransId="{0374B796-1667-4C45-94F2-21E3FB63FC17}"/>
    <dgm:cxn modelId="{34F6C114-BA7E-4912-8BE7-3D51C0C5DB16}" type="presOf" srcId="{F88B0997-B7EC-4212-8792-9C901F258E2A}" destId="{7B32190B-39C4-4754-B4AB-46DDF5CD9F62}" srcOrd="0" destOrd="0" presId="urn:microsoft.com/office/officeart/2005/8/layout/hList1"/>
    <dgm:cxn modelId="{3F23282F-5DDA-4310-BB65-ECD105AC2C98}" srcId="{C51F6071-66B4-4021-9EBD-580AC5CB835E}" destId="{3D905983-E687-44D6-A66A-9F46D5EF1FEF}" srcOrd="0" destOrd="0" parTransId="{E637F7AB-768B-4885-B2AB-E1DF77D41AEB}" sibTransId="{1602FAF4-8050-4F21-883A-A93C0EC0356D}"/>
    <dgm:cxn modelId="{F1AC1A62-F09E-4297-8EA8-310A2FD7BAE6}" type="presOf" srcId="{0ECB78D3-B4FD-4965-9160-2FD7661C31AD}" destId="{7A4E0475-906C-4396-AC15-E1634CA81A94}" srcOrd="0" destOrd="0" presId="urn:microsoft.com/office/officeart/2005/8/layout/hList1"/>
    <dgm:cxn modelId="{4C187E6C-0139-47F0-835E-F5B49C18EC3E}" srcId="{C51F6071-66B4-4021-9EBD-580AC5CB835E}" destId="{0ECB78D3-B4FD-4965-9160-2FD7661C31AD}" srcOrd="3" destOrd="0" parTransId="{F564911B-2806-430A-9990-966658273DB7}" sibTransId="{CF5FCBF2-C99B-49A7-87F1-500C0FEC4665}"/>
    <dgm:cxn modelId="{3A90E54C-52A8-4FB9-980E-30BD89B05BF2}" srcId="{3D905983-E687-44D6-A66A-9F46D5EF1FEF}" destId="{740BE751-706B-407E-86BA-03B30C3E5E61}" srcOrd="0" destOrd="0" parTransId="{33D2EFFC-B8BA-4091-8527-8E4B16AE7D18}" sibTransId="{74A71662-CD7D-4C15-AE0D-CA193C95466A}"/>
    <dgm:cxn modelId="{68DCFD50-FF06-4F72-8681-EF7B403A992A}" srcId="{C51F6071-66B4-4021-9EBD-580AC5CB835E}" destId="{DC7C27C3-7F85-46DF-8BB9-8231E73E7B11}" srcOrd="2" destOrd="0" parTransId="{57DF10FE-93A6-424F-8786-1635994C33E3}" sibTransId="{E13209FA-0EE0-42E1-BF85-6DBBF66016BE}"/>
    <dgm:cxn modelId="{2754CD74-A684-4E7F-9B2A-6889ED9BFCFE}" type="presOf" srcId="{8ED4665C-BEA2-4A56-8BED-A6C92F374479}" destId="{2015D6A2-1AE0-4D32-A6A4-067BBBAEB852}" srcOrd="0" destOrd="0" presId="urn:microsoft.com/office/officeart/2005/8/layout/hList1"/>
    <dgm:cxn modelId="{77B00D8C-94F9-401A-BB93-DDCB1C1BC626}" type="presOf" srcId="{3D905983-E687-44D6-A66A-9F46D5EF1FEF}" destId="{993069A8-66BA-4796-9E9F-3F98AE62C0BC}" srcOrd="0" destOrd="0" presId="urn:microsoft.com/office/officeart/2005/8/layout/hList1"/>
    <dgm:cxn modelId="{2BD48D97-D2FE-47C6-B579-CB8DE639E54E}" type="presOf" srcId="{740BE751-706B-407E-86BA-03B30C3E5E61}" destId="{5659EF64-9E71-4267-8EB3-2A07BE767878}" srcOrd="0" destOrd="0" presId="urn:microsoft.com/office/officeart/2005/8/layout/hList1"/>
    <dgm:cxn modelId="{27AA149C-359F-4799-9EA1-5D4F7402A914}" type="presOf" srcId="{C51F6071-66B4-4021-9EBD-580AC5CB835E}" destId="{CCE4289E-CB2A-4CE1-A996-2603E127DDBB}" srcOrd="0" destOrd="0" presId="urn:microsoft.com/office/officeart/2005/8/layout/hList1"/>
    <dgm:cxn modelId="{B21134B3-A269-409C-9419-7F76120AE615}" type="presOf" srcId="{69260CF3-5493-498C-93A2-086AA5332B70}" destId="{F6F004FC-0C11-413A-8BF7-DF83CDCAFA5C}" srcOrd="0" destOrd="0" presId="urn:microsoft.com/office/officeart/2005/8/layout/hList1"/>
    <dgm:cxn modelId="{9D61B8B3-4FDC-4F69-AE8E-B0FFA207659C}" srcId="{C51F6071-66B4-4021-9EBD-580AC5CB835E}" destId="{F88B0997-B7EC-4212-8792-9C901F258E2A}" srcOrd="1" destOrd="0" parTransId="{B85E344F-66C1-4116-8CCA-F6C7F7A05FD9}" sibTransId="{9736F369-3883-4A9F-9938-D6C78F6FCC9F}"/>
    <dgm:cxn modelId="{8BB06CBA-8819-4E1B-A921-395C28720B58}" type="presOf" srcId="{60C57B4A-BCA6-4DD6-893F-3E2BE294ECC5}" destId="{2F7FEF28-5822-4C34-A922-8FEA0153BECA}" srcOrd="0" destOrd="0" presId="urn:microsoft.com/office/officeart/2005/8/layout/hList1"/>
    <dgm:cxn modelId="{F15653D3-671B-45C1-8A5C-D47764F3E912}" type="presOf" srcId="{DC7C27C3-7F85-46DF-8BB9-8231E73E7B11}" destId="{94534EB9-8AA1-45F5-99EA-23975BB01764}" srcOrd="0" destOrd="0" presId="urn:microsoft.com/office/officeart/2005/8/layout/hList1"/>
    <dgm:cxn modelId="{99E129DB-4B2F-4665-8379-D3D79F4F5E2D}" srcId="{0ECB78D3-B4FD-4965-9160-2FD7661C31AD}" destId="{8ED4665C-BEA2-4A56-8BED-A6C92F374479}" srcOrd="0" destOrd="0" parTransId="{119C4132-AD6E-43B2-8D2D-F1B441C13DC4}" sibTransId="{C65C070A-3B31-4236-9AC0-868810985B41}"/>
    <dgm:cxn modelId="{19DCB6EB-B411-42A8-BBAD-BA144830E913}" srcId="{F88B0997-B7EC-4212-8792-9C901F258E2A}" destId="{69260CF3-5493-498C-93A2-086AA5332B70}" srcOrd="0" destOrd="0" parTransId="{A2DC6D55-E1F3-4FEB-B7AB-A4EA0FAC2555}" sibTransId="{6B6D28C6-EFCC-4ED0-A203-5D496A431F5E}"/>
    <dgm:cxn modelId="{D4A17123-45D8-4D9E-BDE0-D9AD82DAF695}" type="presParOf" srcId="{CCE4289E-CB2A-4CE1-A996-2603E127DDBB}" destId="{CDA8C271-6182-4A52-B243-3B910E2910BD}" srcOrd="0" destOrd="0" presId="urn:microsoft.com/office/officeart/2005/8/layout/hList1"/>
    <dgm:cxn modelId="{D18571D3-74A1-4A99-BC7B-22F8EFF87C85}" type="presParOf" srcId="{CDA8C271-6182-4A52-B243-3B910E2910BD}" destId="{993069A8-66BA-4796-9E9F-3F98AE62C0BC}" srcOrd="0" destOrd="0" presId="urn:microsoft.com/office/officeart/2005/8/layout/hList1"/>
    <dgm:cxn modelId="{A9300EA4-B23B-487A-9AF7-4149BE25A1B0}" type="presParOf" srcId="{CDA8C271-6182-4A52-B243-3B910E2910BD}" destId="{5659EF64-9E71-4267-8EB3-2A07BE767878}" srcOrd="1" destOrd="0" presId="urn:microsoft.com/office/officeart/2005/8/layout/hList1"/>
    <dgm:cxn modelId="{9E54BF0A-8B03-46B2-9D24-B389D21073C7}" type="presParOf" srcId="{CCE4289E-CB2A-4CE1-A996-2603E127DDBB}" destId="{A2A042EF-4FB5-4421-A5E5-7B4546128721}" srcOrd="1" destOrd="0" presId="urn:microsoft.com/office/officeart/2005/8/layout/hList1"/>
    <dgm:cxn modelId="{F95702A1-DC16-41C6-B647-630910A9C120}" type="presParOf" srcId="{CCE4289E-CB2A-4CE1-A996-2603E127DDBB}" destId="{6A9215FB-EDD8-4073-BB6A-0179BB4108E5}" srcOrd="2" destOrd="0" presId="urn:microsoft.com/office/officeart/2005/8/layout/hList1"/>
    <dgm:cxn modelId="{7F0E7A13-C9B1-46BA-9029-D9AE663B0929}" type="presParOf" srcId="{6A9215FB-EDD8-4073-BB6A-0179BB4108E5}" destId="{7B32190B-39C4-4754-B4AB-46DDF5CD9F62}" srcOrd="0" destOrd="0" presId="urn:microsoft.com/office/officeart/2005/8/layout/hList1"/>
    <dgm:cxn modelId="{47D47AA9-A494-4866-8ECB-7C6181E73092}" type="presParOf" srcId="{6A9215FB-EDD8-4073-BB6A-0179BB4108E5}" destId="{F6F004FC-0C11-413A-8BF7-DF83CDCAFA5C}" srcOrd="1" destOrd="0" presId="urn:microsoft.com/office/officeart/2005/8/layout/hList1"/>
    <dgm:cxn modelId="{6B04F3A6-1AE9-4B46-9DBC-03FBA8892679}" type="presParOf" srcId="{CCE4289E-CB2A-4CE1-A996-2603E127DDBB}" destId="{F0CC0CD4-27A8-41B5-89F6-4DC890019925}" srcOrd="3" destOrd="0" presId="urn:microsoft.com/office/officeart/2005/8/layout/hList1"/>
    <dgm:cxn modelId="{D1E2F8D0-F1E7-4CEE-9015-E17C9C65BAB6}" type="presParOf" srcId="{CCE4289E-CB2A-4CE1-A996-2603E127DDBB}" destId="{19A69600-E6A9-44AA-8387-AD795B47FD5F}" srcOrd="4" destOrd="0" presId="urn:microsoft.com/office/officeart/2005/8/layout/hList1"/>
    <dgm:cxn modelId="{205441D5-F944-4369-8A59-B68EBDA20495}" type="presParOf" srcId="{19A69600-E6A9-44AA-8387-AD795B47FD5F}" destId="{94534EB9-8AA1-45F5-99EA-23975BB01764}" srcOrd="0" destOrd="0" presId="urn:microsoft.com/office/officeart/2005/8/layout/hList1"/>
    <dgm:cxn modelId="{0DF878C7-3C37-4967-A320-C9C8AD77335B}" type="presParOf" srcId="{19A69600-E6A9-44AA-8387-AD795B47FD5F}" destId="{2F7FEF28-5822-4C34-A922-8FEA0153BECA}" srcOrd="1" destOrd="0" presId="urn:microsoft.com/office/officeart/2005/8/layout/hList1"/>
    <dgm:cxn modelId="{6228042B-03EC-40E9-8912-6478480B6049}" type="presParOf" srcId="{CCE4289E-CB2A-4CE1-A996-2603E127DDBB}" destId="{AC936B66-01B9-48BB-9ADC-1ED129B11B49}" srcOrd="5" destOrd="0" presId="urn:microsoft.com/office/officeart/2005/8/layout/hList1"/>
    <dgm:cxn modelId="{102B0812-37FD-43A7-9D79-1934A538EE14}" type="presParOf" srcId="{CCE4289E-CB2A-4CE1-A996-2603E127DDBB}" destId="{3344FEA0-F945-4857-A814-B5789D21A3F2}" srcOrd="6" destOrd="0" presId="urn:microsoft.com/office/officeart/2005/8/layout/hList1"/>
    <dgm:cxn modelId="{4916ED58-EDD9-4D72-A3F5-282635D5A915}" type="presParOf" srcId="{3344FEA0-F945-4857-A814-B5789D21A3F2}" destId="{7A4E0475-906C-4396-AC15-E1634CA81A94}" srcOrd="0" destOrd="0" presId="urn:microsoft.com/office/officeart/2005/8/layout/hList1"/>
    <dgm:cxn modelId="{589453B4-00D6-4BC6-8B22-235FB9E305D1}" type="presParOf" srcId="{3344FEA0-F945-4857-A814-B5789D21A3F2}" destId="{2015D6A2-1AE0-4D32-A6A4-067BBBAEB852}"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0398E3-BA44-4010-801D-6283455DC70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DB340D64-F4D2-4D8E-BE03-638657F4D28F}">
      <dgm:prSet phldrT="[Text]" custT="1"/>
      <dgm:spPr>
        <a:solidFill>
          <a:schemeClr val="bg2">
            <a:lumMod val="90000"/>
          </a:schemeClr>
        </a:solidFill>
        <a:ln>
          <a:solidFill>
            <a:schemeClr val="tx1"/>
          </a:solidFill>
        </a:ln>
      </dgm:spPr>
      <dgm:t>
        <a:bodyPr/>
        <a:lstStyle/>
        <a:p>
          <a:r>
            <a:rPr lang="en-GB" sz="2400" dirty="0">
              <a:solidFill>
                <a:schemeClr val="tx1"/>
              </a:solidFill>
            </a:rPr>
            <a:t>Routine Activity Theory</a:t>
          </a:r>
        </a:p>
      </dgm:t>
    </dgm:pt>
    <dgm:pt modelId="{A933D0ED-350C-471A-873C-12ABDD957DA9}" type="parTrans" cxnId="{78DA0037-B019-4907-91A7-561C6C6F3C2F}">
      <dgm:prSet/>
      <dgm:spPr/>
      <dgm:t>
        <a:bodyPr/>
        <a:lstStyle/>
        <a:p>
          <a:endParaRPr lang="en-GB"/>
        </a:p>
      </dgm:t>
    </dgm:pt>
    <dgm:pt modelId="{2428BA61-05C9-4633-BD8F-C94004DA233D}" type="sibTrans" cxnId="{78DA0037-B019-4907-91A7-561C6C6F3C2F}">
      <dgm:prSet/>
      <dgm:spPr>
        <a:solidFill>
          <a:schemeClr val="accent1">
            <a:lumMod val="50000"/>
          </a:schemeClr>
        </a:solidFill>
        <a:ln>
          <a:solidFill>
            <a:schemeClr val="tx1"/>
          </a:solidFill>
        </a:ln>
      </dgm:spPr>
      <dgm:t>
        <a:bodyPr/>
        <a:lstStyle/>
        <a:p>
          <a:endParaRPr lang="en-GB"/>
        </a:p>
      </dgm:t>
    </dgm:pt>
    <dgm:pt modelId="{94095A06-ECA5-4372-A777-77A289C2C26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Repeat (&amp; near repeat) victimisation</a:t>
          </a:r>
        </a:p>
      </dgm:t>
    </dgm:pt>
    <dgm:pt modelId="{B3C7E018-1655-414B-AD6E-085D1A2B73C0}" type="parTrans" cxnId="{ACBF5818-F48E-4532-A032-87EF545C637E}">
      <dgm:prSet/>
      <dgm:spPr/>
      <dgm:t>
        <a:bodyPr/>
        <a:lstStyle/>
        <a:p>
          <a:endParaRPr lang="en-GB"/>
        </a:p>
      </dgm:t>
    </dgm:pt>
    <dgm:pt modelId="{0B9C17C6-13E5-40C6-87B4-CFEE6CA759A7}" type="sibTrans" cxnId="{ACBF5818-F48E-4532-A032-87EF545C637E}">
      <dgm:prSet/>
      <dgm:spPr>
        <a:solidFill>
          <a:schemeClr val="accent1">
            <a:lumMod val="50000"/>
          </a:schemeClr>
        </a:solidFill>
        <a:ln>
          <a:solidFill>
            <a:schemeClr val="tx1"/>
          </a:solidFill>
        </a:ln>
      </dgm:spPr>
      <dgm:t>
        <a:bodyPr/>
        <a:lstStyle/>
        <a:p>
          <a:endParaRPr lang="en-GB"/>
        </a:p>
      </dgm:t>
    </dgm:pt>
    <dgm:pt modelId="{3070ECD0-BFD9-4FA5-B998-9E4277BF1F6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Rational Choice Theory</a:t>
          </a:r>
        </a:p>
      </dgm:t>
    </dgm:pt>
    <dgm:pt modelId="{712B0A82-6EA4-4314-B6AA-8ADE25533ACE}" type="parTrans" cxnId="{EF6B1EE1-4F65-4E7A-825F-E8C1CB9B2074}">
      <dgm:prSet/>
      <dgm:spPr/>
      <dgm:t>
        <a:bodyPr/>
        <a:lstStyle/>
        <a:p>
          <a:endParaRPr lang="en-GB"/>
        </a:p>
      </dgm:t>
    </dgm:pt>
    <dgm:pt modelId="{6089D328-79A1-4C9B-A3CB-B76698B81917}" type="sibTrans" cxnId="{EF6B1EE1-4F65-4E7A-825F-E8C1CB9B2074}">
      <dgm:prSet/>
      <dgm:spPr>
        <a:solidFill>
          <a:schemeClr val="accent1">
            <a:lumMod val="50000"/>
          </a:schemeClr>
        </a:solidFill>
        <a:ln>
          <a:solidFill>
            <a:schemeClr val="tx1"/>
          </a:solidFill>
        </a:ln>
      </dgm:spPr>
      <dgm:t>
        <a:bodyPr/>
        <a:lstStyle/>
        <a:p>
          <a:endParaRPr lang="en-GB"/>
        </a:p>
      </dgm:t>
    </dgm:pt>
    <dgm:pt modelId="{74857F8B-C6CB-4D4F-81DF-28F9A1FE6ADC}">
      <dgm:prSet phldrT="[Text]" custT="1"/>
      <dgm:spPr>
        <a:solidFill>
          <a:schemeClr val="accent1"/>
        </a:solidFill>
        <a:ln>
          <a:solidFill>
            <a:schemeClr val="tx1"/>
          </a:solidFill>
        </a:ln>
      </dgm:spPr>
      <dgm:t>
        <a:bodyPr/>
        <a:lstStyle/>
        <a:p>
          <a:r>
            <a:rPr lang="en-GB" sz="2400" dirty="0">
              <a:solidFill>
                <a:schemeClr val="tx1"/>
              </a:solidFill>
            </a:rPr>
            <a:t>Incident Pattern Theory</a:t>
          </a:r>
        </a:p>
      </dgm:t>
    </dgm:pt>
    <dgm:pt modelId="{F274DFF3-ACDF-4A79-973D-C71213A29AE7}" type="parTrans" cxnId="{D5A35F7C-5ACA-4786-9618-3BA2DA020CB4}">
      <dgm:prSet/>
      <dgm:spPr/>
      <dgm:t>
        <a:bodyPr/>
        <a:lstStyle/>
        <a:p>
          <a:endParaRPr lang="en-GB"/>
        </a:p>
      </dgm:t>
    </dgm:pt>
    <dgm:pt modelId="{B4A077B1-DB9C-4BF4-9BAC-BA1C51A953D2}" type="sibTrans" cxnId="{D5A35F7C-5ACA-4786-9618-3BA2DA020CB4}">
      <dgm:prSet/>
      <dgm:spPr>
        <a:solidFill>
          <a:schemeClr val="accent1">
            <a:lumMod val="50000"/>
          </a:schemeClr>
        </a:solidFill>
        <a:ln>
          <a:solidFill>
            <a:schemeClr val="tx1"/>
          </a:solidFill>
        </a:ln>
      </dgm:spPr>
      <dgm:t>
        <a:bodyPr/>
        <a:lstStyle/>
        <a:p>
          <a:endParaRPr lang="en-GB"/>
        </a:p>
      </dgm:t>
    </dgm:pt>
    <dgm:pt modelId="{40B5231E-6C0A-4520-B2FB-F48541CC8015}">
      <dgm:prSet phldrT="[Text]" custT="1"/>
      <dgm:spPr>
        <a:solidFill>
          <a:schemeClr val="bg2">
            <a:lumMod val="75000"/>
          </a:schemeClr>
        </a:solidFill>
        <a:ln>
          <a:solidFill>
            <a:schemeClr val="tx1"/>
          </a:solidFill>
        </a:ln>
      </dgm:spPr>
      <dgm:t>
        <a:bodyPr/>
        <a:lstStyle/>
        <a:p>
          <a:r>
            <a:rPr lang="en-GB" sz="2400" dirty="0">
              <a:solidFill>
                <a:schemeClr val="tx1"/>
              </a:solidFill>
            </a:rPr>
            <a:t>Broken Windows</a:t>
          </a:r>
        </a:p>
      </dgm:t>
    </dgm:pt>
    <dgm:pt modelId="{33EFFA29-833F-4286-BBC0-1F906CB9E4B6}" type="parTrans" cxnId="{4A5A633E-1AFC-49CB-AA12-7E9CEEF82918}">
      <dgm:prSet/>
      <dgm:spPr/>
      <dgm:t>
        <a:bodyPr/>
        <a:lstStyle/>
        <a:p>
          <a:endParaRPr lang="en-GB"/>
        </a:p>
      </dgm:t>
    </dgm:pt>
    <dgm:pt modelId="{880F1345-47A4-41D1-ADAF-2F0158E3A9A5}" type="sibTrans" cxnId="{4A5A633E-1AFC-49CB-AA12-7E9CEEF82918}">
      <dgm:prSet/>
      <dgm:spPr/>
      <dgm:t>
        <a:bodyPr/>
        <a:lstStyle/>
        <a:p>
          <a:endParaRPr lang="en-GB"/>
        </a:p>
      </dgm:t>
    </dgm:pt>
    <dgm:pt modelId="{9A0A125B-E860-4364-BDBB-282649699279}" type="pres">
      <dgm:prSet presAssocID="{960398E3-BA44-4010-801D-6283455DC70F}" presName="diagram" presStyleCnt="0">
        <dgm:presLayoutVars>
          <dgm:dir/>
          <dgm:resizeHandles val="exact"/>
        </dgm:presLayoutVars>
      </dgm:prSet>
      <dgm:spPr/>
    </dgm:pt>
    <dgm:pt modelId="{47FE9B2F-51B7-4160-8A0B-3F873958D6BF}" type="pres">
      <dgm:prSet presAssocID="{DB340D64-F4D2-4D8E-BE03-638657F4D28F}" presName="node" presStyleLbl="node1" presStyleIdx="0" presStyleCnt="5">
        <dgm:presLayoutVars>
          <dgm:bulletEnabled val="1"/>
        </dgm:presLayoutVars>
      </dgm:prSet>
      <dgm:spPr/>
    </dgm:pt>
    <dgm:pt modelId="{94DC6B7C-F3AD-4D39-B755-E32BE14984E7}" type="pres">
      <dgm:prSet presAssocID="{2428BA61-05C9-4633-BD8F-C94004DA233D}" presName="sibTrans" presStyleLbl="sibTrans2D1" presStyleIdx="0" presStyleCnt="4"/>
      <dgm:spPr/>
    </dgm:pt>
    <dgm:pt modelId="{4F25481F-40FD-42B8-A450-5487039AA75C}" type="pres">
      <dgm:prSet presAssocID="{2428BA61-05C9-4633-BD8F-C94004DA233D}" presName="connectorText" presStyleLbl="sibTrans2D1" presStyleIdx="0" presStyleCnt="4"/>
      <dgm:spPr/>
    </dgm:pt>
    <dgm:pt modelId="{B8478EC0-181D-4478-84B1-0CB9E404DD70}" type="pres">
      <dgm:prSet presAssocID="{94095A06-ECA5-4372-A777-77A289C2C26E}" presName="node" presStyleLbl="node1" presStyleIdx="1" presStyleCnt="5">
        <dgm:presLayoutVars>
          <dgm:bulletEnabled val="1"/>
        </dgm:presLayoutVars>
      </dgm:prSet>
      <dgm:spPr/>
    </dgm:pt>
    <dgm:pt modelId="{B50DD3AD-690E-4DCF-92AF-BA886803BB2F}" type="pres">
      <dgm:prSet presAssocID="{0B9C17C6-13E5-40C6-87B4-CFEE6CA759A7}" presName="sibTrans" presStyleLbl="sibTrans2D1" presStyleIdx="1" presStyleCnt="4"/>
      <dgm:spPr/>
    </dgm:pt>
    <dgm:pt modelId="{F90928C5-30DC-46B0-9AA8-C7CF7AD0B57D}" type="pres">
      <dgm:prSet presAssocID="{0B9C17C6-13E5-40C6-87B4-CFEE6CA759A7}" presName="connectorText" presStyleLbl="sibTrans2D1" presStyleIdx="1" presStyleCnt="4"/>
      <dgm:spPr/>
    </dgm:pt>
    <dgm:pt modelId="{16E58E48-A20A-41D8-B3E7-549C1E0A07ED}" type="pres">
      <dgm:prSet presAssocID="{3070ECD0-BFD9-4FA5-B998-9E4277BF1F69}" presName="node" presStyleLbl="node1" presStyleIdx="2" presStyleCnt="5">
        <dgm:presLayoutVars>
          <dgm:bulletEnabled val="1"/>
        </dgm:presLayoutVars>
      </dgm:prSet>
      <dgm:spPr/>
    </dgm:pt>
    <dgm:pt modelId="{EAF5783E-4E44-44CE-B4B9-D8311896231D}" type="pres">
      <dgm:prSet presAssocID="{6089D328-79A1-4C9B-A3CB-B76698B81917}" presName="sibTrans" presStyleLbl="sibTrans2D1" presStyleIdx="2" presStyleCnt="4"/>
      <dgm:spPr/>
    </dgm:pt>
    <dgm:pt modelId="{D5A68CA0-0852-4617-A7F0-3303725BAE85}" type="pres">
      <dgm:prSet presAssocID="{6089D328-79A1-4C9B-A3CB-B76698B81917}" presName="connectorText" presStyleLbl="sibTrans2D1" presStyleIdx="2" presStyleCnt="4"/>
      <dgm:spPr/>
    </dgm:pt>
    <dgm:pt modelId="{A2ED1276-B5F2-461D-BCFA-1901076CEE89}" type="pres">
      <dgm:prSet presAssocID="{74857F8B-C6CB-4D4F-81DF-28F9A1FE6ADC}" presName="node" presStyleLbl="node1" presStyleIdx="3" presStyleCnt="5">
        <dgm:presLayoutVars>
          <dgm:bulletEnabled val="1"/>
        </dgm:presLayoutVars>
      </dgm:prSet>
      <dgm:spPr/>
    </dgm:pt>
    <dgm:pt modelId="{09385BBA-5766-479C-BF5C-8E4B35A69CFF}" type="pres">
      <dgm:prSet presAssocID="{B4A077B1-DB9C-4BF4-9BAC-BA1C51A953D2}" presName="sibTrans" presStyleLbl="sibTrans2D1" presStyleIdx="3" presStyleCnt="4"/>
      <dgm:spPr/>
    </dgm:pt>
    <dgm:pt modelId="{30CF6337-B22A-4C4A-B0B6-519555D59F4B}" type="pres">
      <dgm:prSet presAssocID="{B4A077B1-DB9C-4BF4-9BAC-BA1C51A953D2}" presName="connectorText" presStyleLbl="sibTrans2D1" presStyleIdx="3" presStyleCnt="4"/>
      <dgm:spPr/>
    </dgm:pt>
    <dgm:pt modelId="{45292163-6C74-48FB-9794-1C527F7CBA9A}" type="pres">
      <dgm:prSet presAssocID="{40B5231E-6C0A-4520-B2FB-F48541CC8015}" presName="node" presStyleLbl="node1" presStyleIdx="4" presStyleCnt="5">
        <dgm:presLayoutVars>
          <dgm:bulletEnabled val="1"/>
        </dgm:presLayoutVars>
      </dgm:prSet>
      <dgm:spPr/>
    </dgm:pt>
  </dgm:ptLst>
  <dgm:cxnLst>
    <dgm:cxn modelId="{67AC780F-216A-48EC-BAE0-C48E848E2FCA}" type="presOf" srcId="{2428BA61-05C9-4633-BD8F-C94004DA233D}" destId="{4F25481F-40FD-42B8-A450-5487039AA75C}" srcOrd="1" destOrd="0" presId="urn:microsoft.com/office/officeart/2005/8/layout/process5"/>
    <dgm:cxn modelId="{EFDC3211-9509-4A56-B0A3-C21A682F86EB}" type="presOf" srcId="{B4A077B1-DB9C-4BF4-9BAC-BA1C51A953D2}" destId="{30CF6337-B22A-4C4A-B0B6-519555D59F4B}" srcOrd="1" destOrd="0" presId="urn:microsoft.com/office/officeart/2005/8/layout/process5"/>
    <dgm:cxn modelId="{B666E213-F29D-46C7-B5F8-06E530C9C42F}" type="presOf" srcId="{B4A077B1-DB9C-4BF4-9BAC-BA1C51A953D2}" destId="{09385BBA-5766-479C-BF5C-8E4B35A69CFF}" srcOrd="0" destOrd="0" presId="urn:microsoft.com/office/officeart/2005/8/layout/process5"/>
    <dgm:cxn modelId="{ACBF5818-F48E-4532-A032-87EF545C637E}" srcId="{960398E3-BA44-4010-801D-6283455DC70F}" destId="{94095A06-ECA5-4372-A777-77A289C2C26E}" srcOrd="1" destOrd="0" parTransId="{B3C7E018-1655-414B-AD6E-085D1A2B73C0}" sibTransId="{0B9C17C6-13E5-40C6-87B4-CFEE6CA759A7}"/>
    <dgm:cxn modelId="{78DA0037-B019-4907-91A7-561C6C6F3C2F}" srcId="{960398E3-BA44-4010-801D-6283455DC70F}" destId="{DB340D64-F4D2-4D8E-BE03-638657F4D28F}" srcOrd="0" destOrd="0" parTransId="{A933D0ED-350C-471A-873C-12ABDD957DA9}" sibTransId="{2428BA61-05C9-4633-BD8F-C94004DA233D}"/>
    <dgm:cxn modelId="{4A5A633E-1AFC-49CB-AA12-7E9CEEF82918}" srcId="{960398E3-BA44-4010-801D-6283455DC70F}" destId="{40B5231E-6C0A-4520-B2FB-F48541CC8015}" srcOrd="4" destOrd="0" parTransId="{33EFFA29-833F-4286-BBC0-1F906CB9E4B6}" sibTransId="{880F1345-47A4-41D1-ADAF-2F0158E3A9A5}"/>
    <dgm:cxn modelId="{275F195E-0486-4E76-A853-86F8559BF7DA}" type="presOf" srcId="{2428BA61-05C9-4633-BD8F-C94004DA233D}" destId="{94DC6B7C-F3AD-4D39-B755-E32BE14984E7}" srcOrd="0" destOrd="0" presId="urn:microsoft.com/office/officeart/2005/8/layout/process5"/>
    <dgm:cxn modelId="{7F002144-9950-4F82-AFEE-98E9F9F30AB3}" type="presOf" srcId="{0B9C17C6-13E5-40C6-87B4-CFEE6CA759A7}" destId="{F90928C5-30DC-46B0-9AA8-C7CF7AD0B57D}" srcOrd="1" destOrd="0" presId="urn:microsoft.com/office/officeart/2005/8/layout/process5"/>
    <dgm:cxn modelId="{A43E6A49-35B0-48E6-B040-5485D4FF1F32}" type="presOf" srcId="{DB340D64-F4D2-4D8E-BE03-638657F4D28F}" destId="{47FE9B2F-51B7-4160-8A0B-3F873958D6BF}" srcOrd="0" destOrd="0" presId="urn:microsoft.com/office/officeart/2005/8/layout/process5"/>
    <dgm:cxn modelId="{E91FFB49-D449-482E-A640-7CF5FD050916}" type="presOf" srcId="{94095A06-ECA5-4372-A777-77A289C2C26E}" destId="{B8478EC0-181D-4478-84B1-0CB9E404DD70}" srcOrd="0" destOrd="0" presId="urn:microsoft.com/office/officeart/2005/8/layout/process5"/>
    <dgm:cxn modelId="{F6714276-805D-4259-BD5C-43B933274D1A}" type="presOf" srcId="{960398E3-BA44-4010-801D-6283455DC70F}" destId="{9A0A125B-E860-4364-BDBB-282649699279}" srcOrd="0" destOrd="0" presId="urn:microsoft.com/office/officeart/2005/8/layout/process5"/>
    <dgm:cxn modelId="{D5A35F7C-5ACA-4786-9618-3BA2DA020CB4}" srcId="{960398E3-BA44-4010-801D-6283455DC70F}" destId="{74857F8B-C6CB-4D4F-81DF-28F9A1FE6ADC}" srcOrd="3" destOrd="0" parTransId="{F274DFF3-ACDF-4A79-973D-C71213A29AE7}" sibTransId="{B4A077B1-DB9C-4BF4-9BAC-BA1C51A953D2}"/>
    <dgm:cxn modelId="{93E9AF82-780C-48B2-9087-0607D002347A}" type="presOf" srcId="{6089D328-79A1-4C9B-A3CB-B76698B81917}" destId="{EAF5783E-4E44-44CE-B4B9-D8311896231D}" srcOrd="0" destOrd="0" presId="urn:microsoft.com/office/officeart/2005/8/layout/process5"/>
    <dgm:cxn modelId="{6FDEAE8F-476C-4597-9FA9-B87FBCB6BC6D}" type="presOf" srcId="{40B5231E-6C0A-4520-B2FB-F48541CC8015}" destId="{45292163-6C74-48FB-9794-1C527F7CBA9A}" srcOrd="0" destOrd="0" presId="urn:microsoft.com/office/officeart/2005/8/layout/process5"/>
    <dgm:cxn modelId="{4A22739F-DF9F-49A8-80B4-4D69D8D6105C}" type="presOf" srcId="{6089D328-79A1-4C9B-A3CB-B76698B81917}" destId="{D5A68CA0-0852-4617-A7F0-3303725BAE85}" srcOrd="1" destOrd="0" presId="urn:microsoft.com/office/officeart/2005/8/layout/process5"/>
    <dgm:cxn modelId="{9D2D32B3-6DA3-4967-8353-0886926DF07B}" type="presOf" srcId="{3070ECD0-BFD9-4FA5-B998-9E4277BF1F69}" destId="{16E58E48-A20A-41D8-B3E7-549C1E0A07ED}" srcOrd="0" destOrd="0" presId="urn:microsoft.com/office/officeart/2005/8/layout/process5"/>
    <dgm:cxn modelId="{D2DD14D1-7B3E-4677-B8F1-EFE3809AD260}" type="presOf" srcId="{74857F8B-C6CB-4D4F-81DF-28F9A1FE6ADC}" destId="{A2ED1276-B5F2-461D-BCFA-1901076CEE89}" srcOrd="0" destOrd="0" presId="urn:microsoft.com/office/officeart/2005/8/layout/process5"/>
    <dgm:cxn modelId="{FD3940D8-AEB0-4A05-91D8-19E690F5CAE5}" type="presOf" srcId="{0B9C17C6-13E5-40C6-87B4-CFEE6CA759A7}" destId="{B50DD3AD-690E-4DCF-92AF-BA886803BB2F}" srcOrd="0" destOrd="0" presId="urn:microsoft.com/office/officeart/2005/8/layout/process5"/>
    <dgm:cxn modelId="{EF6B1EE1-4F65-4E7A-825F-E8C1CB9B2074}" srcId="{960398E3-BA44-4010-801D-6283455DC70F}" destId="{3070ECD0-BFD9-4FA5-B998-9E4277BF1F69}" srcOrd="2" destOrd="0" parTransId="{712B0A82-6EA4-4314-B6AA-8ADE25533ACE}" sibTransId="{6089D328-79A1-4C9B-A3CB-B76698B81917}"/>
    <dgm:cxn modelId="{AA456D9C-69FF-40BF-AF73-C78175DB5F59}" type="presParOf" srcId="{9A0A125B-E860-4364-BDBB-282649699279}" destId="{47FE9B2F-51B7-4160-8A0B-3F873958D6BF}" srcOrd="0" destOrd="0" presId="urn:microsoft.com/office/officeart/2005/8/layout/process5"/>
    <dgm:cxn modelId="{4AAB0EAA-1FB5-4B75-9406-56DC5C983CBA}" type="presParOf" srcId="{9A0A125B-E860-4364-BDBB-282649699279}" destId="{94DC6B7C-F3AD-4D39-B755-E32BE14984E7}" srcOrd="1" destOrd="0" presId="urn:microsoft.com/office/officeart/2005/8/layout/process5"/>
    <dgm:cxn modelId="{E8133251-E46C-4B2A-8DE3-A38ABF4CF4BD}" type="presParOf" srcId="{94DC6B7C-F3AD-4D39-B755-E32BE14984E7}" destId="{4F25481F-40FD-42B8-A450-5487039AA75C}" srcOrd="0" destOrd="0" presId="urn:microsoft.com/office/officeart/2005/8/layout/process5"/>
    <dgm:cxn modelId="{D9529D8D-234B-4440-A7CF-4D5275241833}" type="presParOf" srcId="{9A0A125B-E860-4364-BDBB-282649699279}" destId="{B8478EC0-181D-4478-84B1-0CB9E404DD70}" srcOrd="2" destOrd="0" presId="urn:microsoft.com/office/officeart/2005/8/layout/process5"/>
    <dgm:cxn modelId="{B58AF9E0-0989-45A3-B17B-3B8EFBC5DB0F}" type="presParOf" srcId="{9A0A125B-E860-4364-BDBB-282649699279}" destId="{B50DD3AD-690E-4DCF-92AF-BA886803BB2F}" srcOrd="3" destOrd="0" presId="urn:microsoft.com/office/officeart/2005/8/layout/process5"/>
    <dgm:cxn modelId="{A86BE25B-3963-45FD-8F7C-68B589134C4A}" type="presParOf" srcId="{B50DD3AD-690E-4DCF-92AF-BA886803BB2F}" destId="{F90928C5-30DC-46B0-9AA8-C7CF7AD0B57D}" srcOrd="0" destOrd="0" presId="urn:microsoft.com/office/officeart/2005/8/layout/process5"/>
    <dgm:cxn modelId="{2949471D-24DA-408F-A168-73362BCCEA34}" type="presParOf" srcId="{9A0A125B-E860-4364-BDBB-282649699279}" destId="{16E58E48-A20A-41D8-B3E7-549C1E0A07ED}" srcOrd="4" destOrd="0" presId="urn:microsoft.com/office/officeart/2005/8/layout/process5"/>
    <dgm:cxn modelId="{523732E8-0DD4-4074-B1D7-22C0B46A2A9D}" type="presParOf" srcId="{9A0A125B-E860-4364-BDBB-282649699279}" destId="{EAF5783E-4E44-44CE-B4B9-D8311896231D}" srcOrd="5" destOrd="0" presId="urn:microsoft.com/office/officeart/2005/8/layout/process5"/>
    <dgm:cxn modelId="{D1F74054-469F-4A8F-ACA2-A279469C145D}" type="presParOf" srcId="{EAF5783E-4E44-44CE-B4B9-D8311896231D}" destId="{D5A68CA0-0852-4617-A7F0-3303725BAE85}" srcOrd="0" destOrd="0" presId="urn:microsoft.com/office/officeart/2005/8/layout/process5"/>
    <dgm:cxn modelId="{AEFB1BCF-FBBE-4B2B-B86C-A98EFCCF7FBC}" type="presParOf" srcId="{9A0A125B-E860-4364-BDBB-282649699279}" destId="{A2ED1276-B5F2-461D-BCFA-1901076CEE89}" srcOrd="6" destOrd="0" presId="urn:microsoft.com/office/officeart/2005/8/layout/process5"/>
    <dgm:cxn modelId="{AAE0FFBA-EF33-4CD4-933C-5A8DDF2F6F19}" type="presParOf" srcId="{9A0A125B-E860-4364-BDBB-282649699279}" destId="{09385BBA-5766-479C-BF5C-8E4B35A69CFF}" srcOrd="7" destOrd="0" presId="urn:microsoft.com/office/officeart/2005/8/layout/process5"/>
    <dgm:cxn modelId="{E7258708-F887-4266-BA1F-767CB03D0BA5}" type="presParOf" srcId="{09385BBA-5766-479C-BF5C-8E4B35A69CFF}" destId="{30CF6337-B22A-4C4A-B0B6-519555D59F4B}" srcOrd="0" destOrd="0" presId="urn:microsoft.com/office/officeart/2005/8/layout/process5"/>
    <dgm:cxn modelId="{5EAADA1A-9F2A-4DA3-AC21-39F86F97678E}" type="presParOf" srcId="{9A0A125B-E860-4364-BDBB-282649699279}" destId="{45292163-6C74-48FB-9794-1C527F7CBA9A}" srcOrd="8" destOrd="0" presId="urn:microsoft.com/office/officeart/2005/8/layout/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769470-84C2-49CD-ADFD-D57776778026}" type="doc">
      <dgm:prSet loTypeId="urn:microsoft.com/office/officeart/2005/8/layout/process2" loCatId="process" qsTypeId="urn:microsoft.com/office/officeart/2005/8/quickstyle/simple1" qsCatId="simple" csTypeId="urn:microsoft.com/office/officeart/2005/8/colors/accent1_2" csCatId="accent1" phldr="1"/>
      <dgm:spPr/>
    </dgm:pt>
    <dgm:pt modelId="{8E48808F-A9B3-4484-A291-7241FF53CB7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This rule argues that typically 80% of unfocussed effort generates only 20% of results</a:t>
          </a:r>
        </a:p>
      </dgm:t>
    </dgm:pt>
    <dgm:pt modelId="{A7E2F53C-F8A2-465A-908E-D0B204DC7BD2}" type="parTrans" cxnId="{E33D3C3C-2521-43B7-B701-349DC1C2F17F}">
      <dgm:prSet/>
      <dgm:spPr/>
      <dgm:t>
        <a:bodyPr/>
        <a:lstStyle/>
        <a:p>
          <a:endParaRPr lang="en-GB"/>
        </a:p>
      </dgm:t>
    </dgm:pt>
    <dgm:pt modelId="{ACF1723D-37FE-4881-B045-71A8B3283F14}" type="sibTrans" cxnId="{E33D3C3C-2521-43B7-B701-349DC1C2F17F}">
      <dgm:prSet/>
      <dgm:spPr>
        <a:solidFill>
          <a:schemeClr val="accent1">
            <a:lumMod val="50000"/>
          </a:schemeClr>
        </a:solidFill>
        <a:ln>
          <a:solidFill>
            <a:schemeClr val="tx1"/>
          </a:solidFill>
        </a:ln>
      </dgm:spPr>
      <dgm:t>
        <a:bodyPr/>
        <a:lstStyle/>
        <a:p>
          <a:endParaRPr lang="en-GB"/>
        </a:p>
      </dgm:t>
    </dgm:pt>
    <dgm:pt modelId="{AE8C57EF-F058-40F9-B5CD-4DEBC98C57EB}">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The remaining 80% of results are achieved with only 20% of effort</a:t>
          </a:r>
        </a:p>
      </dgm:t>
    </dgm:pt>
    <dgm:pt modelId="{5E1748DE-2050-46F4-8F3B-3BD2B0D809C3}" type="parTrans" cxnId="{403830BD-1FBF-4786-A676-402E57742147}">
      <dgm:prSet/>
      <dgm:spPr/>
      <dgm:t>
        <a:bodyPr/>
        <a:lstStyle/>
        <a:p>
          <a:endParaRPr lang="en-GB"/>
        </a:p>
      </dgm:t>
    </dgm:pt>
    <dgm:pt modelId="{35C477E4-6A01-42E4-BD7D-F0368EAAA642}" type="sibTrans" cxnId="{403830BD-1FBF-4786-A676-402E57742147}">
      <dgm:prSet/>
      <dgm:spPr/>
      <dgm:t>
        <a:bodyPr/>
        <a:lstStyle/>
        <a:p>
          <a:endParaRPr lang="en-GB"/>
        </a:p>
      </dgm:t>
    </dgm:pt>
    <dgm:pt modelId="{C85C4E31-223A-466D-8A08-1A81C4E17257}" type="pres">
      <dgm:prSet presAssocID="{0E769470-84C2-49CD-ADFD-D57776778026}" presName="linearFlow" presStyleCnt="0">
        <dgm:presLayoutVars>
          <dgm:resizeHandles val="exact"/>
        </dgm:presLayoutVars>
      </dgm:prSet>
      <dgm:spPr/>
    </dgm:pt>
    <dgm:pt modelId="{75AB7621-D4D9-4F2F-A4A6-9A4DA2CEC564}" type="pres">
      <dgm:prSet presAssocID="{8E48808F-A9B3-4484-A291-7241FF53CB73}" presName="node" presStyleLbl="node1" presStyleIdx="0" presStyleCnt="2" custScaleX="138649">
        <dgm:presLayoutVars>
          <dgm:bulletEnabled val="1"/>
        </dgm:presLayoutVars>
      </dgm:prSet>
      <dgm:spPr/>
    </dgm:pt>
    <dgm:pt modelId="{38BC735E-1A04-48E3-8EF2-121BF8B84789}" type="pres">
      <dgm:prSet presAssocID="{ACF1723D-37FE-4881-B045-71A8B3283F14}" presName="sibTrans" presStyleLbl="sibTrans2D1" presStyleIdx="0" presStyleCnt="1"/>
      <dgm:spPr/>
    </dgm:pt>
    <dgm:pt modelId="{79D738D3-CAC1-49C5-AA03-BAE544BFFE53}" type="pres">
      <dgm:prSet presAssocID="{ACF1723D-37FE-4881-B045-71A8B3283F14}" presName="connectorText" presStyleLbl="sibTrans2D1" presStyleIdx="0" presStyleCnt="1"/>
      <dgm:spPr/>
    </dgm:pt>
    <dgm:pt modelId="{B25E9738-B309-4326-8D5C-30F5FF5B09AB}" type="pres">
      <dgm:prSet presAssocID="{AE8C57EF-F058-40F9-B5CD-4DEBC98C57EB}" presName="node" presStyleLbl="node1" presStyleIdx="1" presStyleCnt="2" custScaleX="132790">
        <dgm:presLayoutVars>
          <dgm:bulletEnabled val="1"/>
        </dgm:presLayoutVars>
      </dgm:prSet>
      <dgm:spPr/>
    </dgm:pt>
  </dgm:ptLst>
  <dgm:cxnLst>
    <dgm:cxn modelId="{E33D3C3C-2521-43B7-B701-349DC1C2F17F}" srcId="{0E769470-84C2-49CD-ADFD-D57776778026}" destId="{8E48808F-A9B3-4484-A291-7241FF53CB73}" srcOrd="0" destOrd="0" parTransId="{A7E2F53C-F8A2-465A-908E-D0B204DC7BD2}" sibTransId="{ACF1723D-37FE-4881-B045-71A8B3283F14}"/>
    <dgm:cxn modelId="{336E3D57-29ED-49C3-BEA1-D626FF8CDDA8}" type="presOf" srcId="{0E769470-84C2-49CD-ADFD-D57776778026}" destId="{C85C4E31-223A-466D-8A08-1A81C4E17257}" srcOrd="0" destOrd="0" presId="urn:microsoft.com/office/officeart/2005/8/layout/process2"/>
    <dgm:cxn modelId="{52C3617F-CB5D-49FE-896D-C0C9DF20BB65}" type="presOf" srcId="{8E48808F-A9B3-4484-A291-7241FF53CB73}" destId="{75AB7621-D4D9-4F2F-A4A6-9A4DA2CEC564}" srcOrd="0" destOrd="0" presId="urn:microsoft.com/office/officeart/2005/8/layout/process2"/>
    <dgm:cxn modelId="{3CD3939A-2746-4DE1-9757-C4936B180C35}" type="presOf" srcId="{AE8C57EF-F058-40F9-B5CD-4DEBC98C57EB}" destId="{B25E9738-B309-4326-8D5C-30F5FF5B09AB}" srcOrd="0" destOrd="0" presId="urn:microsoft.com/office/officeart/2005/8/layout/process2"/>
    <dgm:cxn modelId="{403830BD-1FBF-4786-A676-402E57742147}" srcId="{0E769470-84C2-49CD-ADFD-D57776778026}" destId="{AE8C57EF-F058-40F9-B5CD-4DEBC98C57EB}" srcOrd="1" destOrd="0" parTransId="{5E1748DE-2050-46F4-8F3B-3BD2B0D809C3}" sibTransId="{35C477E4-6A01-42E4-BD7D-F0368EAAA642}"/>
    <dgm:cxn modelId="{8950CFC8-6E83-4540-BFD4-0BDAE4A1150D}" type="presOf" srcId="{ACF1723D-37FE-4881-B045-71A8B3283F14}" destId="{79D738D3-CAC1-49C5-AA03-BAE544BFFE53}" srcOrd="1" destOrd="0" presId="urn:microsoft.com/office/officeart/2005/8/layout/process2"/>
    <dgm:cxn modelId="{32702DEB-A66A-470D-82C7-253235E56848}" type="presOf" srcId="{ACF1723D-37FE-4881-B045-71A8B3283F14}" destId="{38BC735E-1A04-48E3-8EF2-121BF8B84789}" srcOrd="0" destOrd="0" presId="urn:microsoft.com/office/officeart/2005/8/layout/process2"/>
    <dgm:cxn modelId="{38C13CC4-0D2D-4FAE-ABF7-5398C62DB6DD}" type="presParOf" srcId="{C85C4E31-223A-466D-8A08-1A81C4E17257}" destId="{75AB7621-D4D9-4F2F-A4A6-9A4DA2CEC564}" srcOrd="0" destOrd="0" presId="urn:microsoft.com/office/officeart/2005/8/layout/process2"/>
    <dgm:cxn modelId="{AAD06988-AD2F-4E9C-8CED-0586F04877C4}" type="presParOf" srcId="{C85C4E31-223A-466D-8A08-1A81C4E17257}" destId="{38BC735E-1A04-48E3-8EF2-121BF8B84789}" srcOrd="1" destOrd="0" presId="urn:microsoft.com/office/officeart/2005/8/layout/process2"/>
    <dgm:cxn modelId="{80E414A2-914F-4A3A-B8C5-0EB692185FCB}" type="presParOf" srcId="{38BC735E-1A04-48E3-8EF2-121BF8B84789}" destId="{79D738D3-CAC1-49C5-AA03-BAE544BFFE53}" srcOrd="0" destOrd="0" presId="urn:microsoft.com/office/officeart/2005/8/layout/process2"/>
    <dgm:cxn modelId="{C19C1D9D-6355-4898-BBA8-1FADEF39F110}" type="presParOf" srcId="{C85C4E31-223A-466D-8A08-1A81C4E17257}" destId="{B25E9738-B309-4326-8D5C-30F5FF5B09AB}" srcOrd="2"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C002C3F-D944-4773-971E-70AAA6383128}" type="doc">
      <dgm:prSet loTypeId="urn:microsoft.com/office/officeart/2005/8/layout/venn1" loCatId="relationship" qsTypeId="urn:microsoft.com/office/officeart/2005/8/quickstyle/simple5" qsCatId="simple" csTypeId="urn:microsoft.com/office/officeart/2005/8/colors/colorful3" csCatId="colorful" phldr="1"/>
      <dgm:spPr/>
    </dgm:pt>
    <dgm:pt modelId="{DD71224B-2537-4EC3-BE5E-ECEF1796B1C9}">
      <dgm:prSet phldrT="[Text]" custT="1"/>
      <dgm:spPr>
        <a:xfrm>
          <a:off x="2800386" y="127059"/>
          <a:ext cx="2628826" cy="2628826"/>
        </a:xfrm>
        <a:prstGeom prst="ellipse">
          <a:avLst/>
        </a:prstGeom>
        <a:solidFill>
          <a:schemeClr val="accent1">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0" dirty="0">
              <a:solidFill>
                <a:schemeClr val="tx1"/>
              </a:solidFill>
              <a:latin typeface="Calibri"/>
              <a:ea typeface="+mn-ea"/>
              <a:cs typeface="+mn-cs"/>
            </a:rPr>
            <a:t>A likely offender</a:t>
          </a:r>
        </a:p>
      </dgm:t>
    </dgm:pt>
    <dgm:pt modelId="{DDC071FA-13BB-45CC-96D0-B08604D74D42}" type="parTrans" cxnId="{778AB1D0-F316-4B73-80BE-E5713DD92EFA}">
      <dgm:prSet/>
      <dgm:spPr/>
      <dgm:t>
        <a:bodyPr/>
        <a:lstStyle/>
        <a:p>
          <a:endParaRPr lang="en-GB"/>
        </a:p>
      </dgm:t>
    </dgm:pt>
    <dgm:pt modelId="{715D965D-57D0-4A22-AD26-D853A48A61BD}" type="sibTrans" cxnId="{778AB1D0-F316-4B73-80BE-E5713DD92EFA}">
      <dgm:prSet/>
      <dgm:spPr/>
      <dgm:t>
        <a:bodyPr/>
        <a:lstStyle/>
        <a:p>
          <a:endParaRPr lang="en-GB"/>
        </a:p>
      </dgm:t>
    </dgm:pt>
    <dgm:pt modelId="{A87EEEE0-DA57-434B-9018-B26E3A491467}">
      <dgm:prSet phldrT="[Text]" custT="1"/>
      <dgm:spPr>
        <a:xfrm>
          <a:off x="3748954" y="1770076"/>
          <a:ext cx="2628826" cy="2628826"/>
        </a:xfrm>
        <a:prstGeom prst="ellipse">
          <a:avLst/>
        </a:prstGeom>
        <a:solidFill>
          <a:schemeClr val="accent3">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0" dirty="0">
              <a:solidFill>
                <a:schemeClr val="tx1"/>
              </a:solidFill>
              <a:latin typeface="Calibri"/>
              <a:ea typeface="+mn-ea"/>
              <a:cs typeface="+mn-cs"/>
            </a:rPr>
            <a:t>The absence of a capable guardian</a:t>
          </a:r>
        </a:p>
      </dgm:t>
    </dgm:pt>
    <dgm:pt modelId="{C6B22372-E6A8-4D81-8E6E-E4C9360FCED7}" type="parTrans" cxnId="{505A7BFB-5704-494D-8172-446E547381E4}">
      <dgm:prSet/>
      <dgm:spPr/>
      <dgm:t>
        <a:bodyPr/>
        <a:lstStyle/>
        <a:p>
          <a:endParaRPr lang="en-GB"/>
        </a:p>
      </dgm:t>
    </dgm:pt>
    <dgm:pt modelId="{E2F55CAE-BFE2-4E72-8B6A-9FA64D5F6873}" type="sibTrans" cxnId="{505A7BFB-5704-494D-8172-446E547381E4}">
      <dgm:prSet/>
      <dgm:spPr/>
      <dgm:t>
        <a:bodyPr/>
        <a:lstStyle/>
        <a:p>
          <a:endParaRPr lang="en-GB"/>
        </a:p>
      </dgm:t>
    </dgm:pt>
    <dgm:pt modelId="{18F67180-B5DB-45CE-A55D-1022F5AABFF8}">
      <dgm:prSet phldrT="[Text]" custT="1"/>
      <dgm:spPr>
        <a:xfrm>
          <a:off x="1851818" y="1770076"/>
          <a:ext cx="2628826" cy="2628826"/>
        </a:xfrm>
        <a:prstGeom prst="ellipse">
          <a:avLst/>
        </a:prstGeom>
        <a:solidFill>
          <a:schemeClr val="accent5">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sz="2800" b="0" dirty="0">
              <a:solidFill>
                <a:schemeClr val="tx1"/>
              </a:solidFill>
              <a:latin typeface="Calibri"/>
              <a:ea typeface="+mn-ea"/>
              <a:cs typeface="+mn-cs"/>
            </a:rPr>
            <a:t>A suitable target</a:t>
          </a:r>
        </a:p>
      </dgm:t>
    </dgm:pt>
    <dgm:pt modelId="{61A40B63-1C75-45CA-966B-55A7FAA61AFD}" type="parTrans" cxnId="{20FFCA44-CD41-43C5-9F09-C8A26FA7B60E}">
      <dgm:prSet/>
      <dgm:spPr/>
      <dgm:t>
        <a:bodyPr/>
        <a:lstStyle/>
        <a:p>
          <a:endParaRPr lang="en-GB"/>
        </a:p>
      </dgm:t>
    </dgm:pt>
    <dgm:pt modelId="{0D21E827-4860-4B8D-929E-BE09C3198D93}" type="sibTrans" cxnId="{20FFCA44-CD41-43C5-9F09-C8A26FA7B60E}">
      <dgm:prSet/>
      <dgm:spPr/>
      <dgm:t>
        <a:bodyPr/>
        <a:lstStyle/>
        <a:p>
          <a:endParaRPr lang="en-GB"/>
        </a:p>
      </dgm:t>
    </dgm:pt>
    <dgm:pt modelId="{65507C94-4DEE-422A-A4F2-94FF34F17BED}" type="pres">
      <dgm:prSet presAssocID="{EC002C3F-D944-4773-971E-70AAA6383128}" presName="compositeShape" presStyleCnt="0">
        <dgm:presLayoutVars>
          <dgm:chMax val="7"/>
          <dgm:dir/>
          <dgm:resizeHandles val="exact"/>
        </dgm:presLayoutVars>
      </dgm:prSet>
      <dgm:spPr/>
    </dgm:pt>
    <dgm:pt modelId="{B73A8686-5F30-4688-A6A1-EB89B2CC0966}" type="pres">
      <dgm:prSet presAssocID="{DD71224B-2537-4EC3-BE5E-ECEF1796B1C9}" presName="circ1" presStyleLbl="vennNode1" presStyleIdx="0" presStyleCnt="3" custScaleX="120075"/>
      <dgm:spPr/>
    </dgm:pt>
    <dgm:pt modelId="{A6F8852F-6317-4EFD-98C8-60C107279FE5}" type="pres">
      <dgm:prSet presAssocID="{DD71224B-2537-4EC3-BE5E-ECEF1796B1C9}" presName="circ1Tx" presStyleLbl="revTx" presStyleIdx="0" presStyleCnt="0">
        <dgm:presLayoutVars>
          <dgm:chMax val="0"/>
          <dgm:chPref val="0"/>
          <dgm:bulletEnabled val="1"/>
        </dgm:presLayoutVars>
      </dgm:prSet>
      <dgm:spPr/>
    </dgm:pt>
    <dgm:pt modelId="{E26FB72B-DFA3-4118-80FF-B9D2F09DF1ED}" type="pres">
      <dgm:prSet presAssocID="{A87EEEE0-DA57-434B-9018-B26E3A491467}" presName="circ2" presStyleLbl="vennNode1" presStyleIdx="1" presStyleCnt="3" custScaleX="129621"/>
      <dgm:spPr/>
    </dgm:pt>
    <dgm:pt modelId="{46D3C772-3A0C-4594-9D21-7F6A746B62B5}" type="pres">
      <dgm:prSet presAssocID="{A87EEEE0-DA57-434B-9018-B26E3A491467}" presName="circ2Tx" presStyleLbl="revTx" presStyleIdx="0" presStyleCnt="0">
        <dgm:presLayoutVars>
          <dgm:chMax val="0"/>
          <dgm:chPref val="0"/>
          <dgm:bulletEnabled val="1"/>
        </dgm:presLayoutVars>
      </dgm:prSet>
      <dgm:spPr/>
    </dgm:pt>
    <dgm:pt modelId="{B30C1367-7CCD-4D18-A635-57B3FA20A2B5}" type="pres">
      <dgm:prSet presAssocID="{18F67180-B5DB-45CE-A55D-1022F5AABFF8}" presName="circ3" presStyleLbl="vennNode1" presStyleIdx="2" presStyleCnt="3" custScaleX="119671"/>
      <dgm:spPr/>
    </dgm:pt>
    <dgm:pt modelId="{DD906EFE-CB26-48E7-AFD0-49DC62EF05F0}" type="pres">
      <dgm:prSet presAssocID="{18F67180-B5DB-45CE-A55D-1022F5AABFF8}" presName="circ3Tx" presStyleLbl="revTx" presStyleIdx="0" presStyleCnt="0">
        <dgm:presLayoutVars>
          <dgm:chMax val="0"/>
          <dgm:chPref val="0"/>
          <dgm:bulletEnabled val="1"/>
        </dgm:presLayoutVars>
      </dgm:prSet>
      <dgm:spPr/>
    </dgm:pt>
  </dgm:ptLst>
  <dgm:cxnLst>
    <dgm:cxn modelId="{BC887E1C-E0E1-4389-AF1D-D43CAF6A9FE5}" type="presOf" srcId="{DD71224B-2537-4EC3-BE5E-ECEF1796B1C9}" destId="{A6F8852F-6317-4EFD-98C8-60C107279FE5}" srcOrd="1" destOrd="0" presId="urn:microsoft.com/office/officeart/2005/8/layout/venn1"/>
    <dgm:cxn modelId="{20FFCA44-CD41-43C5-9F09-C8A26FA7B60E}" srcId="{EC002C3F-D944-4773-971E-70AAA6383128}" destId="{18F67180-B5DB-45CE-A55D-1022F5AABFF8}" srcOrd="2" destOrd="0" parTransId="{61A40B63-1C75-45CA-966B-55A7FAA61AFD}" sibTransId="{0D21E827-4860-4B8D-929E-BE09C3198D93}"/>
    <dgm:cxn modelId="{5FFAD992-11D2-4C80-A86B-4A7FB509E7D2}" type="presOf" srcId="{EC002C3F-D944-4773-971E-70AAA6383128}" destId="{65507C94-4DEE-422A-A4F2-94FF34F17BED}" srcOrd="0" destOrd="0" presId="urn:microsoft.com/office/officeart/2005/8/layout/venn1"/>
    <dgm:cxn modelId="{F36E85A0-176A-497B-AE4F-2964F8DB2446}" type="presOf" srcId="{18F67180-B5DB-45CE-A55D-1022F5AABFF8}" destId="{DD906EFE-CB26-48E7-AFD0-49DC62EF05F0}" srcOrd="1" destOrd="0" presId="urn:microsoft.com/office/officeart/2005/8/layout/venn1"/>
    <dgm:cxn modelId="{B7A06FA2-71BF-45BB-8D2B-F09768373661}" type="presOf" srcId="{A87EEEE0-DA57-434B-9018-B26E3A491467}" destId="{E26FB72B-DFA3-4118-80FF-B9D2F09DF1ED}" srcOrd="0" destOrd="0" presId="urn:microsoft.com/office/officeart/2005/8/layout/venn1"/>
    <dgm:cxn modelId="{F831ACCC-385D-4240-8983-68C3948CC0AC}" type="presOf" srcId="{DD71224B-2537-4EC3-BE5E-ECEF1796B1C9}" destId="{B73A8686-5F30-4688-A6A1-EB89B2CC0966}" srcOrd="0" destOrd="0" presId="urn:microsoft.com/office/officeart/2005/8/layout/venn1"/>
    <dgm:cxn modelId="{778AB1D0-F316-4B73-80BE-E5713DD92EFA}" srcId="{EC002C3F-D944-4773-971E-70AAA6383128}" destId="{DD71224B-2537-4EC3-BE5E-ECEF1796B1C9}" srcOrd="0" destOrd="0" parTransId="{DDC071FA-13BB-45CC-96D0-B08604D74D42}" sibTransId="{715D965D-57D0-4A22-AD26-D853A48A61BD}"/>
    <dgm:cxn modelId="{B8C26BDF-93BE-401A-9E00-FD000A5A1473}" type="presOf" srcId="{A87EEEE0-DA57-434B-9018-B26E3A491467}" destId="{46D3C772-3A0C-4594-9D21-7F6A746B62B5}" srcOrd="1" destOrd="0" presId="urn:microsoft.com/office/officeart/2005/8/layout/venn1"/>
    <dgm:cxn modelId="{E9D2F8F3-1FBD-48BD-975B-0EA4DDE6FA80}" type="presOf" srcId="{18F67180-B5DB-45CE-A55D-1022F5AABFF8}" destId="{B30C1367-7CCD-4D18-A635-57B3FA20A2B5}" srcOrd="0" destOrd="0" presId="urn:microsoft.com/office/officeart/2005/8/layout/venn1"/>
    <dgm:cxn modelId="{505A7BFB-5704-494D-8172-446E547381E4}" srcId="{EC002C3F-D944-4773-971E-70AAA6383128}" destId="{A87EEEE0-DA57-434B-9018-B26E3A491467}" srcOrd="1" destOrd="0" parTransId="{C6B22372-E6A8-4D81-8E6E-E4C9360FCED7}" sibTransId="{E2F55CAE-BFE2-4E72-8B6A-9FA64D5F6873}"/>
    <dgm:cxn modelId="{14C0F643-48D2-441E-B260-849D07314BFB}" type="presParOf" srcId="{65507C94-4DEE-422A-A4F2-94FF34F17BED}" destId="{B73A8686-5F30-4688-A6A1-EB89B2CC0966}" srcOrd="0" destOrd="0" presId="urn:microsoft.com/office/officeart/2005/8/layout/venn1"/>
    <dgm:cxn modelId="{3FE2FD5E-117A-419F-BE42-CF8C309701FA}" type="presParOf" srcId="{65507C94-4DEE-422A-A4F2-94FF34F17BED}" destId="{A6F8852F-6317-4EFD-98C8-60C107279FE5}" srcOrd="1" destOrd="0" presId="urn:microsoft.com/office/officeart/2005/8/layout/venn1"/>
    <dgm:cxn modelId="{CF0E4C82-2440-4F13-9AB4-AB8FCDA9DF20}" type="presParOf" srcId="{65507C94-4DEE-422A-A4F2-94FF34F17BED}" destId="{E26FB72B-DFA3-4118-80FF-B9D2F09DF1ED}" srcOrd="2" destOrd="0" presId="urn:microsoft.com/office/officeart/2005/8/layout/venn1"/>
    <dgm:cxn modelId="{8252731B-290B-40E4-8135-7D2266B44567}" type="presParOf" srcId="{65507C94-4DEE-422A-A4F2-94FF34F17BED}" destId="{46D3C772-3A0C-4594-9D21-7F6A746B62B5}" srcOrd="3" destOrd="0" presId="urn:microsoft.com/office/officeart/2005/8/layout/venn1"/>
    <dgm:cxn modelId="{44ECAAA1-3B26-4DCC-8F02-2104AEF7CDF1}" type="presParOf" srcId="{65507C94-4DEE-422A-A4F2-94FF34F17BED}" destId="{B30C1367-7CCD-4D18-A635-57B3FA20A2B5}" srcOrd="4" destOrd="0" presId="urn:microsoft.com/office/officeart/2005/8/layout/venn1"/>
    <dgm:cxn modelId="{2F422DFC-7D06-41D5-932D-47EB024963A0}" type="presParOf" srcId="{65507C94-4DEE-422A-A4F2-94FF34F17BED}" destId="{DD906EFE-CB26-48E7-AFD0-49DC62EF05F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ECBF56A-BBC3-4213-9146-975DE329EEB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19F5537E-4DAA-4184-B0E3-6B22D8D62707}">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Assessment: What’s different?</a:t>
          </a:r>
        </a:p>
      </dgm:t>
    </dgm:pt>
    <dgm:pt modelId="{0518BB79-6C17-44E3-A514-E7E1397D57C1}" type="parTrans" cxnId="{3DFBCCB9-0A63-471C-91AD-EDA09B3DD767}">
      <dgm:prSet/>
      <dgm:spPr/>
      <dgm:t>
        <a:bodyPr/>
        <a:lstStyle/>
        <a:p>
          <a:endParaRPr lang="en-GB"/>
        </a:p>
      </dgm:t>
    </dgm:pt>
    <dgm:pt modelId="{DEC3BBAE-7753-452B-B6D1-42CFBE13D451}" type="sibTrans" cxnId="{3DFBCCB9-0A63-471C-91AD-EDA09B3DD767}">
      <dgm:prSet/>
      <dgm:spPr/>
      <dgm:t>
        <a:bodyPr/>
        <a:lstStyle/>
        <a:p>
          <a:endParaRPr lang="en-GB"/>
        </a:p>
      </dgm:t>
    </dgm:pt>
    <dgm:pt modelId="{451E920C-5C43-4721-8DE9-01AC08822D29}">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1. Did the problem decline?</a:t>
          </a:r>
        </a:p>
      </dgm:t>
    </dgm:pt>
    <dgm:pt modelId="{95A07DB4-88BC-4AB2-A879-8C0FA790CE07}" type="parTrans" cxnId="{80E73B29-5068-40E2-89E2-739A62B5AB81}">
      <dgm:prSet/>
      <dgm:spPr/>
      <dgm:t>
        <a:bodyPr/>
        <a:lstStyle/>
        <a:p>
          <a:endParaRPr lang="en-GB"/>
        </a:p>
      </dgm:t>
    </dgm:pt>
    <dgm:pt modelId="{E52BB19F-5F7D-443B-A7DA-8B37ACF7311F}" type="sibTrans" cxnId="{80E73B29-5068-40E2-89E2-739A62B5AB81}">
      <dgm:prSet/>
      <dgm:spPr/>
      <dgm:t>
        <a:bodyPr/>
        <a:lstStyle/>
        <a:p>
          <a:endParaRPr lang="en-GB"/>
        </a:p>
      </dgm:t>
    </dgm:pt>
    <dgm:pt modelId="{B19D83F8-4DE4-42BD-AE5B-3C4026A3B35D}">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If so, did the response </a:t>
          </a:r>
          <a:r>
            <a:rPr lang="en-GB" sz="2400" b="1" i="1" dirty="0"/>
            <a:t>cause</a:t>
          </a:r>
          <a:r>
            <a:rPr lang="en-GB" sz="2400" dirty="0"/>
            <a:t> the decline?</a:t>
          </a:r>
        </a:p>
      </dgm:t>
    </dgm:pt>
    <dgm:pt modelId="{DAE942BB-02AD-4EB4-8FC4-8F995E93A2EF}" type="parTrans" cxnId="{72E62777-31A7-4D0F-802C-3B310A5D6086}">
      <dgm:prSet/>
      <dgm:spPr/>
      <dgm:t>
        <a:bodyPr/>
        <a:lstStyle/>
        <a:p>
          <a:endParaRPr lang="en-GB"/>
        </a:p>
      </dgm:t>
    </dgm:pt>
    <dgm:pt modelId="{1312331A-78D7-4C56-B6C6-E25228DFDA2F}" type="sibTrans" cxnId="{72E62777-31A7-4D0F-802C-3B310A5D6086}">
      <dgm:prSet/>
      <dgm:spPr/>
      <dgm:t>
        <a:bodyPr/>
        <a:lstStyle/>
        <a:p>
          <a:endParaRPr lang="en-GB"/>
        </a:p>
      </dgm:t>
    </dgm:pt>
    <dgm:pt modelId="{B6C5DCF6-A0C3-4816-B399-F8E2D72CAC40}" type="pres">
      <dgm:prSet presAssocID="{4ECBF56A-BBC3-4213-9146-975DE329EEB0}" presName="Name0" presStyleCnt="0">
        <dgm:presLayoutVars>
          <dgm:dir/>
          <dgm:animLvl val="lvl"/>
          <dgm:resizeHandles val="exact"/>
        </dgm:presLayoutVars>
      </dgm:prSet>
      <dgm:spPr/>
    </dgm:pt>
    <dgm:pt modelId="{657FBA12-9EE8-45DD-B0E5-A42FD25A3667}" type="pres">
      <dgm:prSet presAssocID="{19F5537E-4DAA-4184-B0E3-6B22D8D62707}" presName="boxAndChildren" presStyleCnt="0"/>
      <dgm:spPr/>
    </dgm:pt>
    <dgm:pt modelId="{70067DFA-CAA5-4797-BFFB-C6350966CE03}" type="pres">
      <dgm:prSet presAssocID="{19F5537E-4DAA-4184-B0E3-6B22D8D62707}" presName="parentTextBox" presStyleLbl="node1" presStyleIdx="0" presStyleCnt="1"/>
      <dgm:spPr/>
    </dgm:pt>
    <dgm:pt modelId="{5B8DDAF2-92B9-4AC2-B5FA-9064AE8F27EF}" type="pres">
      <dgm:prSet presAssocID="{19F5537E-4DAA-4184-B0E3-6B22D8D62707}" presName="entireBox" presStyleLbl="node1" presStyleIdx="0" presStyleCnt="1" custLinFactNeighborX="841" custLinFactNeighborY="8068"/>
      <dgm:spPr/>
    </dgm:pt>
    <dgm:pt modelId="{ABA5ED1B-AFF4-43FD-9A73-FD9B8F15C629}" type="pres">
      <dgm:prSet presAssocID="{19F5537E-4DAA-4184-B0E3-6B22D8D62707}" presName="descendantBox" presStyleCnt="0"/>
      <dgm:spPr/>
    </dgm:pt>
    <dgm:pt modelId="{D968AE20-A721-4CC8-B76F-20812C48C8DD}" type="pres">
      <dgm:prSet presAssocID="{451E920C-5C43-4721-8DE9-01AC08822D29}" presName="childTextBox" presStyleLbl="fgAccFollowNode1" presStyleIdx="0" presStyleCnt="2">
        <dgm:presLayoutVars>
          <dgm:bulletEnabled val="1"/>
        </dgm:presLayoutVars>
      </dgm:prSet>
      <dgm:spPr/>
    </dgm:pt>
    <dgm:pt modelId="{854F713D-DECE-46E1-8C37-3DC2D3B99923}" type="pres">
      <dgm:prSet presAssocID="{B19D83F8-4DE4-42BD-AE5B-3C4026A3B35D}" presName="childTextBox" presStyleLbl="fgAccFollowNode1" presStyleIdx="1" presStyleCnt="2">
        <dgm:presLayoutVars>
          <dgm:bulletEnabled val="1"/>
        </dgm:presLayoutVars>
      </dgm:prSet>
      <dgm:spPr/>
    </dgm:pt>
  </dgm:ptLst>
  <dgm:cxnLst>
    <dgm:cxn modelId="{EDEF6109-0518-438A-8064-B4F84EBE8E04}" type="presOf" srcId="{451E920C-5C43-4721-8DE9-01AC08822D29}" destId="{D968AE20-A721-4CC8-B76F-20812C48C8DD}" srcOrd="0" destOrd="0" presId="urn:microsoft.com/office/officeart/2005/8/layout/process4"/>
    <dgm:cxn modelId="{80E73B29-5068-40E2-89E2-739A62B5AB81}" srcId="{19F5537E-4DAA-4184-B0E3-6B22D8D62707}" destId="{451E920C-5C43-4721-8DE9-01AC08822D29}" srcOrd="0" destOrd="0" parTransId="{95A07DB4-88BC-4AB2-A879-8C0FA790CE07}" sibTransId="{E52BB19F-5F7D-443B-A7DA-8B37ACF7311F}"/>
    <dgm:cxn modelId="{09873F3C-7DEE-4B12-B39C-5CB2CB58CFD6}" type="presOf" srcId="{4ECBF56A-BBC3-4213-9146-975DE329EEB0}" destId="{B6C5DCF6-A0C3-4816-B399-F8E2D72CAC40}" srcOrd="0" destOrd="0" presId="urn:microsoft.com/office/officeart/2005/8/layout/process4"/>
    <dgm:cxn modelId="{5421826F-32DF-4A37-AF9D-ABABE8ADC525}" type="presOf" srcId="{19F5537E-4DAA-4184-B0E3-6B22D8D62707}" destId="{70067DFA-CAA5-4797-BFFB-C6350966CE03}" srcOrd="0" destOrd="0" presId="urn:microsoft.com/office/officeart/2005/8/layout/process4"/>
    <dgm:cxn modelId="{72E62777-31A7-4D0F-802C-3B310A5D6086}" srcId="{19F5537E-4DAA-4184-B0E3-6B22D8D62707}" destId="{B19D83F8-4DE4-42BD-AE5B-3C4026A3B35D}" srcOrd="1" destOrd="0" parTransId="{DAE942BB-02AD-4EB4-8FC4-8F995E93A2EF}" sibTransId="{1312331A-78D7-4C56-B6C6-E25228DFDA2F}"/>
    <dgm:cxn modelId="{3DFBCCB9-0A63-471C-91AD-EDA09B3DD767}" srcId="{4ECBF56A-BBC3-4213-9146-975DE329EEB0}" destId="{19F5537E-4DAA-4184-B0E3-6B22D8D62707}" srcOrd="0" destOrd="0" parTransId="{0518BB79-6C17-44E3-A514-E7E1397D57C1}" sibTransId="{DEC3BBAE-7753-452B-B6D1-42CFBE13D451}"/>
    <dgm:cxn modelId="{ABC0B6CC-BE1E-4061-A17A-BAA7DFC18A7D}" type="presOf" srcId="{19F5537E-4DAA-4184-B0E3-6B22D8D62707}" destId="{5B8DDAF2-92B9-4AC2-B5FA-9064AE8F27EF}" srcOrd="1" destOrd="0" presId="urn:microsoft.com/office/officeart/2005/8/layout/process4"/>
    <dgm:cxn modelId="{D635B8F0-6029-41D7-801B-DA4F99E9DC43}" type="presOf" srcId="{B19D83F8-4DE4-42BD-AE5B-3C4026A3B35D}" destId="{854F713D-DECE-46E1-8C37-3DC2D3B99923}" srcOrd="0" destOrd="0" presId="urn:microsoft.com/office/officeart/2005/8/layout/process4"/>
    <dgm:cxn modelId="{3E6597E5-9F9D-42F7-A116-C8D1AF9A2471}" type="presParOf" srcId="{B6C5DCF6-A0C3-4816-B399-F8E2D72CAC40}" destId="{657FBA12-9EE8-45DD-B0E5-A42FD25A3667}" srcOrd="0" destOrd="0" presId="urn:microsoft.com/office/officeart/2005/8/layout/process4"/>
    <dgm:cxn modelId="{A20BB29D-DA7E-4D27-B4E5-5C48EF6A1A91}" type="presParOf" srcId="{657FBA12-9EE8-45DD-B0E5-A42FD25A3667}" destId="{70067DFA-CAA5-4797-BFFB-C6350966CE03}" srcOrd="0" destOrd="0" presId="urn:microsoft.com/office/officeart/2005/8/layout/process4"/>
    <dgm:cxn modelId="{0BC05CCF-24B4-470F-8A27-E27C3CCE1720}" type="presParOf" srcId="{657FBA12-9EE8-45DD-B0E5-A42FD25A3667}" destId="{5B8DDAF2-92B9-4AC2-B5FA-9064AE8F27EF}" srcOrd="1" destOrd="0" presId="urn:microsoft.com/office/officeart/2005/8/layout/process4"/>
    <dgm:cxn modelId="{C8C38086-F12F-4F41-98F3-682D57792F08}" type="presParOf" srcId="{657FBA12-9EE8-45DD-B0E5-A42FD25A3667}" destId="{ABA5ED1B-AFF4-43FD-9A73-FD9B8F15C629}" srcOrd="2" destOrd="0" presId="urn:microsoft.com/office/officeart/2005/8/layout/process4"/>
    <dgm:cxn modelId="{DAC3C202-566D-4355-A677-7B40C03CC9DD}" type="presParOf" srcId="{ABA5ED1B-AFF4-43FD-9A73-FD9B8F15C629}" destId="{D968AE20-A721-4CC8-B76F-20812C48C8DD}" srcOrd="0" destOrd="0" presId="urn:microsoft.com/office/officeart/2005/8/layout/process4"/>
    <dgm:cxn modelId="{BAE4AC3C-101B-4C43-A4B7-8E6BDEAF0D46}" type="presParOf" srcId="{ABA5ED1B-AFF4-43FD-9A73-FD9B8F15C629}" destId="{854F713D-DECE-46E1-8C37-3DC2D3B9992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2E7A7-B055-4A12-9459-0D8090E894EC}">
      <dsp:nvSpPr>
        <dsp:cNvPr id="0" name=""/>
        <dsp:cNvSpPr/>
      </dsp:nvSpPr>
      <dsp:spPr>
        <a:xfrm>
          <a:off x="0" y="216154"/>
          <a:ext cx="3092350" cy="185541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Partnership-Orientated Policing (POPS)</a:t>
          </a:r>
        </a:p>
      </dsp:txBody>
      <dsp:txXfrm>
        <a:off x="0" y="216154"/>
        <a:ext cx="3092350" cy="1855410"/>
      </dsp:txXfrm>
    </dsp:sp>
    <dsp:sp modelId="{0F5DF27D-05EC-4935-B641-323C2DDAB729}">
      <dsp:nvSpPr>
        <dsp:cNvPr id="0" name=""/>
        <dsp:cNvSpPr/>
      </dsp:nvSpPr>
      <dsp:spPr>
        <a:xfrm>
          <a:off x="3401586" y="216154"/>
          <a:ext cx="3092350" cy="185541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OSARA</a:t>
          </a:r>
        </a:p>
      </dsp:txBody>
      <dsp:txXfrm>
        <a:off x="3401586" y="216154"/>
        <a:ext cx="3092350" cy="1855410"/>
      </dsp:txXfrm>
    </dsp:sp>
    <dsp:sp modelId="{E42A6EED-D8A9-47D9-9EFD-84F1632B13FB}">
      <dsp:nvSpPr>
        <dsp:cNvPr id="0" name=""/>
        <dsp:cNvSpPr/>
      </dsp:nvSpPr>
      <dsp:spPr>
        <a:xfrm>
          <a:off x="6803172" y="216154"/>
          <a:ext cx="3092350" cy="185541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PAT</a:t>
          </a:r>
        </a:p>
      </dsp:txBody>
      <dsp:txXfrm>
        <a:off x="6803172" y="216154"/>
        <a:ext cx="3092350" cy="1855410"/>
      </dsp:txXfrm>
    </dsp:sp>
    <dsp:sp modelId="{38B97A92-62DE-4D28-93CC-B18F2A474678}">
      <dsp:nvSpPr>
        <dsp:cNvPr id="0" name=""/>
        <dsp:cNvSpPr/>
      </dsp:nvSpPr>
      <dsp:spPr>
        <a:xfrm>
          <a:off x="0" y="2380800"/>
          <a:ext cx="3092350" cy="185541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PAT (Enhanced)</a:t>
          </a:r>
        </a:p>
      </dsp:txBody>
      <dsp:txXfrm>
        <a:off x="0" y="2380800"/>
        <a:ext cx="3092350" cy="1855410"/>
      </dsp:txXfrm>
    </dsp:sp>
    <dsp:sp modelId="{6DA53555-157A-461B-B93C-752A4A3DE542}">
      <dsp:nvSpPr>
        <dsp:cNvPr id="0" name=""/>
        <dsp:cNvSpPr/>
      </dsp:nvSpPr>
      <dsp:spPr>
        <a:xfrm>
          <a:off x="3401586" y="2380800"/>
          <a:ext cx="3092350" cy="185541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Routine Activity Theory</a:t>
          </a:r>
        </a:p>
      </dsp:txBody>
      <dsp:txXfrm>
        <a:off x="3401586" y="2380800"/>
        <a:ext cx="3092350" cy="1855410"/>
      </dsp:txXfrm>
    </dsp:sp>
    <dsp:sp modelId="{C15B2AE9-48B1-42F3-9FB6-087911E7831A}">
      <dsp:nvSpPr>
        <dsp:cNvPr id="0" name=""/>
        <dsp:cNvSpPr/>
      </dsp:nvSpPr>
      <dsp:spPr>
        <a:xfrm>
          <a:off x="6803172" y="2380800"/>
          <a:ext cx="3092350" cy="185541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Rational Choice Theory</a:t>
          </a:r>
        </a:p>
      </dsp:txBody>
      <dsp:txXfrm>
        <a:off x="6803172" y="2380800"/>
        <a:ext cx="3092350" cy="1855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345F9-8C33-41C9-A98A-2190570CF625}">
      <dsp:nvSpPr>
        <dsp:cNvPr id="0" name=""/>
        <dsp:cNvSpPr/>
      </dsp:nvSpPr>
      <dsp:spPr>
        <a:xfrm>
          <a:off x="2975414" y="873284"/>
          <a:ext cx="652344" cy="91440"/>
        </a:xfrm>
        <a:custGeom>
          <a:avLst/>
          <a:gdLst/>
          <a:ahLst/>
          <a:cxnLst/>
          <a:rect l="0" t="0" r="0" b="0"/>
          <a:pathLst>
            <a:path>
              <a:moveTo>
                <a:pt x="0" y="45720"/>
              </a:moveTo>
              <a:lnTo>
                <a:pt x="652344"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4512" y="915589"/>
        <a:ext cx="34147" cy="6829"/>
      </dsp:txXfrm>
    </dsp:sp>
    <dsp:sp modelId="{77F46141-4E47-4A52-99BF-DDCEDEBAE7A7}">
      <dsp:nvSpPr>
        <dsp:cNvPr id="0" name=""/>
        <dsp:cNvSpPr/>
      </dsp:nvSpPr>
      <dsp:spPr>
        <a:xfrm>
          <a:off x="7888" y="28206"/>
          <a:ext cx="2969325" cy="1781595"/>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 a way of thinking that systematically addresses identified problems</a:t>
          </a:r>
        </a:p>
      </dsp:txBody>
      <dsp:txXfrm>
        <a:off x="7888" y="28206"/>
        <a:ext cx="2969325" cy="1781595"/>
      </dsp:txXfrm>
    </dsp:sp>
    <dsp:sp modelId="{3CDCF004-A396-4CD6-944F-AFE63FC85379}">
      <dsp:nvSpPr>
        <dsp:cNvPr id="0" name=""/>
        <dsp:cNvSpPr/>
      </dsp:nvSpPr>
      <dsp:spPr>
        <a:xfrm>
          <a:off x="6627684" y="873284"/>
          <a:ext cx="652344" cy="91440"/>
        </a:xfrm>
        <a:custGeom>
          <a:avLst/>
          <a:gdLst/>
          <a:ahLst/>
          <a:cxnLst/>
          <a:rect l="0" t="0" r="0" b="0"/>
          <a:pathLst>
            <a:path>
              <a:moveTo>
                <a:pt x="0" y="45720"/>
              </a:moveTo>
              <a:lnTo>
                <a:pt x="652344"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936783" y="915589"/>
        <a:ext cx="34147" cy="6829"/>
      </dsp:txXfrm>
    </dsp:sp>
    <dsp:sp modelId="{15A1CA36-5758-4E4E-AD51-8D8633AF3C73}">
      <dsp:nvSpPr>
        <dsp:cNvPr id="0" name=""/>
        <dsp:cNvSpPr/>
      </dsp:nvSpPr>
      <dsp:spPr>
        <a:xfrm>
          <a:off x="3660159" y="28206"/>
          <a:ext cx="2969325" cy="1781595"/>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encompasses a set of tools designed to help you understand them</a:t>
          </a:r>
        </a:p>
      </dsp:txBody>
      <dsp:txXfrm>
        <a:off x="3660159" y="28206"/>
        <a:ext cx="2969325" cy="1781595"/>
      </dsp:txXfrm>
    </dsp:sp>
    <dsp:sp modelId="{421527F5-5C2C-4A74-BCA0-52CC9AB51ABB}">
      <dsp:nvSpPr>
        <dsp:cNvPr id="0" name=""/>
        <dsp:cNvSpPr/>
      </dsp:nvSpPr>
      <dsp:spPr>
        <a:xfrm>
          <a:off x="1492551" y="1808002"/>
          <a:ext cx="7304541" cy="652344"/>
        </a:xfrm>
        <a:custGeom>
          <a:avLst/>
          <a:gdLst/>
          <a:ahLst/>
          <a:cxnLst/>
          <a:rect l="0" t="0" r="0" b="0"/>
          <a:pathLst>
            <a:path>
              <a:moveTo>
                <a:pt x="7304541" y="0"/>
              </a:moveTo>
              <a:lnTo>
                <a:pt x="7304541" y="343272"/>
              </a:lnTo>
              <a:lnTo>
                <a:pt x="0" y="343272"/>
              </a:lnTo>
              <a:lnTo>
                <a:pt x="0" y="652344"/>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61412" y="2130759"/>
        <a:ext cx="366819" cy="6829"/>
      </dsp:txXfrm>
    </dsp:sp>
    <dsp:sp modelId="{F9636996-4651-492C-AE61-4E24E39A0AB6}">
      <dsp:nvSpPr>
        <dsp:cNvPr id="0" name=""/>
        <dsp:cNvSpPr/>
      </dsp:nvSpPr>
      <dsp:spPr>
        <a:xfrm>
          <a:off x="7312429" y="28206"/>
          <a:ext cx="2969325" cy="178159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about dealing with the conditions that create the problems</a:t>
          </a:r>
        </a:p>
      </dsp:txBody>
      <dsp:txXfrm>
        <a:off x="7312429" y="28206"/>
        <a:ext cx="2969325" cy="1781595"/>
      </dsp:txXfrm>
    </dsp:sp>
    <dsp:sp modelId="{C88C4328-8F8B-4DF3-B49D-E16A28D9873E}">
      <dsp:nvSpPr>
        <dsp:cNvPr id="0" name=""/>
        <dsp:cNvSpPr/>
      </dsp:nvSpPr>
      <dsp:spPr>
        <a:xfrm>
          <a:off x="2975414" y="3337824"/>
          <a:ext cx="652344" cy="91440"/>
        </a:xfrm>
        <a:custGeom>
          <a:avLst/>
          <a:gdLst/>
          <a:ahLst/>
          <a:cxnLst/>
          <a:rect l="0" t="0" r="0" b="0"/>
          <a:pathLst>
            <a:path>
              <a:moveTo>
                <a:pt x="0" y="45720"/>
              </a:moveTo>
              <a:lnTo>
                <a:pt x="652344"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4512" y="3380130"/>
        <a:ext cx="34147" cy="6829"/>
      </dsp:txXfrm>
    </dsp:sp>
    <dsp:sp modelId="{A96B214D-F1E6-49DA-A0F6-BAA69E689662}">
      <dsp:nvSpPr>
        <dsp:cNvPr id="0" name=""/>
        <dsp:cNvSpPr/>
      </dsp:nvSpPr>
      <dsp:spPr>
        <a:xfrm>
          <a:off x="7888" y="2492746"/>
          <a:ext cx="2969325" cy="1781595"/>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about identifying who has the expertise to help</a:t>
          </a:r>
        </a:p>
      </dsp:txBody>
      <dsp:txXfrm>
        <a:off x="7888" y="2492746"/>
        <a:ext cx="2969325" cy="1781595"/>
      </dsp:txXfrm>
    </dsp:sp>
    <dsp:sp modelId="{E3EA57EA-A8F2-404A-927C-BB5B8DA4D5B1}">
      <dsp:nvSpPr>
        <dsp:cNvPr id="0" name=""/>
        <dsp:cNvSpPr/>
      </dsp:nvSpPr>
      <dsp:spPr>
        <a:xfrm>
          <a:off x="3660159" y="2492746"/>
          <a:ext cx="2969325" cy="178159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often about teamwork &amp; leadership</a:t>
          </a:r>
        </a:p>
      </dsp:txBody>
      <dsp:txXfrm>
        <a:off x="3660159" y="2492746"/>
        <a:ext cx="2969325" cy="17815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0E795-783A-42ED-8979-9E59B496A068}">
      <dsp:nvSpPr>
        <dsp:cNvPr id="0" name=""/>
        <dsp:cNvSpPr/>
      </dsp:nvSpPr>
      <dsp:spPr>
        <a:xfrm>
          <a:off x="8678" y="285619"/>
          <a:ext cx="2593766" cy="1556260"/>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Underlying conditions create problems</a:t>
          </a:r>
        </a:p>
      </dsp:txBody>
      <dsp:txXfrm>
        <a:off x="54259" y="331200"/>
        <a:ext cx="2502604" cy="1465098"/>
      </dsp:txXfrm>
    </dsp:sp>
    <dsp:sp modelId="{1E209CFF-F98A-4B18-83C5-F388344F510D}">
      <dsp:nvSpPr>
        <dsp:cNvPr id="0" name=""/>
        <dsp:cNvSpPr/>
      </dsp:nvSpPr>
      <dsp:spPr>
        <a:xfrm>
          <a:off x="2830696" y="742122"/>
          <a:ext cx="549878" cy="6432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30696" y="870773"/>
        <a:ext cx="384915" cy="385952"/>
      </dsp:txXfrm>
    </dsp:sp>
    <dsp:sp modelId="{78C00AC9-E114-408C-81F7-E0A99FB48CC9}">
      <dsp:nvSpPr>
        <dsp:cNvPr id="0" name=""/>
        <dsp:cNvSpPr/>
      </dsp:nvSpPr>
      <dsp:spPr>
        <a:xfrm>
          <a:off x="3639951" y="285619"/>
          <a:ext cx="2593766" cy="1556260"/>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Problems in turn lead to incidents</a:t>
          </a:r>
        </a:p>
      </dsp:txBody>
      <dsp:txXfrm>
        <a:off x="3685532" y="331200"/>
        <a:ext cx="2502604" cy="1465098"/>
      </dsp:txXfrm>
    </dsp:sp>
    <dsp:sp modelId="{08E6013B-461D-4367-9C31-9F92436479CE}">
      <dsp:nvSpPr>
        <dsp:cNvPr id="0" name=""/>
        <dsp:cNvSpPr/>
      </dsp:nvSpPr>
      <dsp:spPr>
        <a:xfrm>
          <a:off x="6461969" y="742122"/>
          <a:ext cx="549878" cy="6432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461969" y="870773"/>
        <a:ext cx="384915" cy="385952"/>
      </dsp:txXfrm>
    </dsp:sp>
    <dsp:sp modelId="{148BF246-4AD5-405B-A6D6-B590A2C09EAA}">
      <dsp:nvSpPr>
        <dsp:cNvPr id="0" name=""/>
        <dsp:cNvSpPr/>
      </dsp:nvSpPr>
      <dsp:spPr>
        <a:xfrm>
          <a:off x="7271225" y="285619"/>
          <a:ext cx="2593766" cy="155626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Many incidents lead to police calls</a:t>
          </a:r>
        </a:p>
      </dsp:txBody>
      <dsp:txXfrm>
        <a:off x="7316806" y="331200"/>
        <a:ext cx="2502604" cy="1465098"/>
      </dsp:txXfrm>
    </dsp:sp>
    <dsp:sp modelId="{B4FBE0E5-893A-428A-B042-F878D811C635}">
      <dsp:nvSpPr>
        <dsp:cNvPr id="0" name=""/>
        <dsp:cNvSpPr/>
      </dsp:nvSpPr>
      <dsp:spPr>
        <a:xfrm rot="5400000">
          <a:off x="8293169" y="2023443"/>
          <a:ext cx="549878" cy="6432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375133" y="2070131"/>
        <a:ext cx="385952" cy="384915"/>
      </dsp:txXfrm>
    </dsp:sp>
    <dsp:sp modelId="{6AF0C97B-CAB8-4288-A517-B1060A55129B}">
      <dsp:nvSpPr>
        <dsp:cNvPr id="0" name=""/>
        <dsp:cNvSpPr/>
      </dsp:nvSpPr>
      <dsp:spPr>
        <a:xfrm>
          <a:off x="7271225" y="2879386"/>
          <a:ext cx="2593766" cy="1556260"/>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Incidents appear to be isolated</a:t>
          </a:r>
        </a:p>
      </dsp:txBody>
      <dsp:txXfrm>
        <a:off x="7316806" y="2924967"/>
        <a:ext cx="2502604" cy="1465098"/>
      </dsp:txXfrm>
    </dsp:sp>
    <dsp:sp modelId="{65D83B88-BE33-4036-A361-B86AB27C98DF}">
      <dsp:nvSpPr>
        <dsp:cNvPr id="0" name=""/>
        <dsp:cNvSpPr/>
      </dsp:nvSpPr>
      <dsp:spPr>
        <a:xfrm rot="10800000">
          <a:off x="6493095" y="3335889"/>
          <a:ext cx="549878" cy="6432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658058" y="3464540"/>
        <a:ext cx="384915" cy="385952"/>
      </dsp:txXfrm>
    </dsp:sp>
    <dsp:sp modelId="{4A16B872-E99A-48FA-91AF-D8A7D8910817}">
      <dsp:nvSpPr>
        <dsp:cNvPr id="0" name=""/>
        <dsp:cNvSpPr/>
      </dsp:nvSpPr>
      <dsp:spPr>
        <a:xfrm>
          <a:off x="3639951" y="2879386"/>
          <a:ext cx="2593766" cy="1556260"/>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can arise from a single common source</a:t>
          </a:r>
        </a:p>
      </dsp:txBody>
      <dsp:txXfrm>
        <a:off x="3685532" y="2924967"/>
        <a:ext cx="2502604" cy="1465098"/>
      </dsp:txXfrm>
    </dsp:sp>
    <dsp:sp modelId="{D31227B2-16B3-4EA1-8612-08D4E2DEE584}">
      <dsp:nvSpPr>
        <dsp:cNvPr id="0" name=""/>
        <dsp:cNvSpPr/>
      </dsp:nvSpPr>
      <dsp:spPr>
        <a:xfrm rot="10800000">
          <a:off x="2861821" y="3335889"/>
          <a:ext cx="549878" cy="64325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3026784" y="3464540"/>
        <a:ext cx="384915" cy="385952"/>
      </dsp:txXfrm>
    </dsp:sp>
    <dsp:sp modelId="{D922D7E1-5483-438F-AF7B-5C6488BCABB4}">
      <dsp:nvSpPr>
        <dsp:cNvPr id="0" name=""/>
        <dsp:cNvSpPr/>
      </dsp:nvSpPr>
      <dsp:spPr>
        <a:xfrm>
          <a:off x="8678" y="2879386"/>
          <a:ext cx="2593766" cy="155626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usually only deal with the symptom of the cause</a:t>
          </a:r>
        </a:p>
      </dsp:txBody>
      <dsp:txXfrm>
        <a:off x="54259" y="2924967"/>
        <a:ext cx="2502604" cy="1465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F8FA9-A122-4D34-B649-F2CD9EC2351F}">
      <dsp:nvSpPr>
        <dsp:cNvPr id="0" name=""/>
        <dsp:cNvSpPr/>
      </dsp:nvSpPr>
      <dsp:spPr>
        <a:xfrm>
          <a:off x="3785641" y="815430"/>
          <a:ext cx="629307" cy="91440"/>
        </a:xfrm>
        <a:custGeom>
          <a:avLst/>
          <a:gdLst/>
          <a:ahLst/>
          <a:cxnLst/>
          <a:rect l="0" t="0" r="0" b="0"/>
          <a:pathLst>
            <a:path>
              <a:moveTo>
                <a:pt x="0" y="45720"/>
              </a:moveTo>
              <a:lnTo>
                <a:pt x="629307"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83797" y="857851"/>
        <a:ext cx="32995" cy="6599"/>
      </dsp:txXfrm>
    </dsp:sp>
    <dsp:sp modelId="{BCF2904A-52F3-413F-A6E1-84F114361FE7}">
      <dsp:nvSpPr>
        <dsp:cNvPr id="0" name=""/>
        <dsp:cNvSpPr/>
      </dsp:nvSpPr>
      <dsp:spPr>
        <a:xfrm>
          <a:off x="918276" y="401"/>
          <a:ext cx="2869165" cy="172149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Failure to recognise the problem</a:t>
          </a:r>
        </a:p>
      </dsp:txBody>
      <dsp:txXfrm>
        <a:off x="918276" y="401"/>
        <a:ext cx="2869165" cy="1721499"/>
      </dsp:txXfrm>
    </dsp:sp>
    <dsp:sp modelId="{20317CF1-8457-40AE-BD0D-45885B7A0EF5}">
      <dsp:nvSpPr>
        <dsp:cNvPr id="0" name=""/>
        <dsp:cNvSpPr/>
      </dsp:nvSpPr>
      <dsp:spPr>
        <a:xfrm>
          <a:off x="7314714" y="815430"/>
          <a:ext cx="629307" cy="91440"/>
        </a:xfrm>
        <a:custGeom>
          <a:avLst/>
          <a:gdLst/>
          <a:ahLst/>
          <a:cxnLst/>
          <a:rect l="0" t="0" r="0" b="0"/>
          <a:pathLst>
            <a:path>
              <a:moveTo>
                <a:pt x="0" y="45720"/>
              </a:moveTo>
              <a:lnTo>
                <a:pt x="629307"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612870" y="857851"/>
        <a:ext cx="32995" cy="6599"/>
      </dsp:txXfrm>
    </dsp:sp>
    <dsp:sp modelId="{7420222C-7C68-4337-9CE3-120D91AA01E8}">
      <dsp:nvSpPr>
        <dsp:cNvPr id="0" name=""/>
        <dsp:cNvSpPr/>
      </dsp:nvSpPr>
      <dsp:spPr>
        <a:xfrm>
          <a:off x="4447349" y="401"/>
          <a:ext cx="2869165" cy="1721499"/>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Conceiving the problem too narrowly</a:t>
          </a:r>
        </a:p>
      </dsp:txBody>
      <dsp:txXfrm>
        <a:off x="4447349" y="401"/>
        <a:ext cx="2869165" cy="1721499"/>
      </dsp:txXfrm>
    </dsp:sp>
    <dsp:sp modelId="{8CE9F7C4-660C-47A0-B57A-4F74CAF8E5B3}">
      <dsp:nvSpPr>
        <dsp:cNvPr id="0" name=""/>
        <dsp:cNvSpPr/>
      </dsp:nvSpPr>
      <dsp:spPr>
        <a:xfrm>
          <a:off x="2352858" y="1720100"/>
          <a:ext cx="7058146" cy="629307"/>
        </a:xfrm>
        <a:custGeom>
          <a:avLst/>
          <a:gdLst/>
          <a:ahLst/>
          <a:cxnLst/>
          <a:rect l="0" t="0" r="0" b="0"/>
          <a:pathLst>
            <a:path>
              <a:moveTo>
                <a:pt x="7058146" y="0"/>
              </a:moveTo>
              <a:lnTo>
                <a:pt x="7058146" y="331753"/>
              </a:lnTo>
              <a:lnTo>
                <a:pt x="0" y="331753"/>
              </a:lnTo>
              <a:lnTo>
                <a:pt x="0" y="629307"/>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04708" y="2031454"/>
        <a:ext cx="354446" cy="6599"/>
      </dsp:txXfrm>
    </dsp:sp>
    <dsp:sp modelId="{736DA975-CFE7-4A34-A313-6E355682A58C}">
      <dsp:nvSpPr>
        <dsp:cNvPr id="0" name=""/>
        <dsp:cNvSpPr/>
      </dsp:nvSpPr>
      <dsp:spPr>
        <a:xfrm>
          <a:off x="7976422" y="401"/>
          <a:ext cx="2869165" cy="1721499"/>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Making a hasty choice</a:t>
          </a:r>
        </a:p>
      </dsp:txBody>
      <dsp:txXfrm>
        <a:off x="7976422" y="401"/>
        <a:ext cx="2869165" cy="1721499"/>
      </dsp:txXfrm>
    </dsp:sp>
    <dsp:sp modelId="{ECF5F7EE-36D6-44BF-AAAE-D63F6D79E9A2}">
      <dsp:nvSpPr>
        <dsp:cNvPr id="0" name=""/>
        <dsp:cNvSpPr/>
      </dsp:nvSpPr>
      <dsp:spPr>
        <a:xfrm>
          <a:off x="3785641" y="3196838"/>
          <a:ext cx="629307" cy="91440"/>
        </a:xfrm>
        <a:custGeom>
          <a:avLst/>
          <a:gdLst/>
          <a:ahLst/>
          <a:cxnLst/>
          <a:rect l="0" t="0" r="0" b="0"/>
          <a:pathLst>
            <a:path>
              <a:moveTo>
                <a:pt x="0" y="45720"/>
              </a:moveTo>
              <a:lnTo>
                <a:pt x="629307"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83797" y="3239258"/>
        <a:ext cx="32995" cy="6599"/>
      </dsp:txXfrm>
    </dsp:sp>
    <dsp:sp modelId="{EDA36790-BD49-4BDE-B221-58461E4B0B6C}">
      <dsp:nvSpPr>
        <dsp:cNvPr id="0" name=""/>
        <dsp:cNvSpPr/>
      </dsp:nvSpPr>
      <dsp:spPr>
        <a:xfrm>
          <a:off x="918276" y="2381808"/>
          <a:ext cx="2869165" cy="1721499"/>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Failure to consider all consequences</a:t>
          </a:r>
        </a:p>
      </dsp:txBody>
      <dsp:txXfrm>
        <a:off x="918276" y="2381808"/>
        <a:ext cx="2869165" cy="1721499"/>
      </dsp:txXfrm>
    </dsp:sp>
    <dsp:sp modelId="{ABEF0085-A69F-4737-96EC-74B2ACBEAE8B}">
      <dsp:nvSpPr>
        <dsp:cNvPr id="0" name=""/>
        <dsp:cNvSpPr/>
      </dsp:nvSpPr>
      <dsp:spPr>
        <a:xfrm>
          <a:off x="4447349" y="2381808"/>
          <a:ext cx="2869165" cy="1721499"/>
        </a:xfrm>
        <a:prstGeom prst="rect">
          <a:avLst/>
        </a:prstGeom>
        <a:solidFill>
          <a:schemeClr val="bg1">
            <a:lumMod val="6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Failure to consider the feasibility of the solution</a:t>
          </a:r>
        </a:p>
      </dsp:txBody>
      <dsp:txXfrm>
        <a:off x="4447349" y="2381808"/>
        <a:ext cx="2869165" cy="1721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069A8-66BA-4796-9E9F-3F98AE62C0BC}">
      <dsp:nvSpPr>
        <dsp:cNvPr id="0" name=""/>
        <dsp:cNvSpPr/>
      </dsp:nvSpPr>
      <dsp:spPr>
        <a:xfrm>
          <a:off x="3702"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Scanning</a:t>
          </a:r>
        </a:p>
      </dsp:txBody>
      <dsp:txXfrm>
        <a:off x="3702" y="786885"/>
        <a:ext cx="2226140" cy="890456"/>
      </dsp:txXfrm>
    </dsp:sp>
    <dsp:sp modelId="{5659EF64-9E71-4267-8EB3-2A07BE767878}">
      <dsp:nvSpPr>
        <dsp:cNvPr id="0" name=""/>
        <dsp:cNvSpPr/>
      </dsp:nvSpPr>
      <dsp:spPr>
        <a:xfrm>
          <a:off x="3702" y="1677342"/>
          <a:ext cx="2226140" cy="285480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Identify problems</a:t>
          </a:r>
        </a:p>
      </dsp:txBody>
      <dsp:txXfrm>
        <a:off x="3702" y="1677342"/>
        <a:ext cx="2226140" cy="2854800"/>
      </dsp:txXfrm>
    </dsp:sp>
    <dsp:sp modelId="{7B32190B-39C4-4754-B4AB-46DDF5CD9F62}">
      <dsp:nvSpPr>
        <dsp:cNvPr id="0" name=""/>
        <dsp:cNvSpPr/>
      </dsp:nvSpPr>
      <dsp:spPr>
        <a:xfrm>
          <a:off x="2541502"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Analysis</a:t>
          </a:r>
        </a:p>
      </dsp:txBody>
      <dsp:txXfrm>
        <a:off x="2541502" y="786885"/>
        <a:ext cx="2226140" cy="890456"/>
      </dsp:txXfrm>
    </dsp:sp>
    <dsp:sp modelId="{F6F004FC-0C11-413A-8BF7-DF83CDCAFA5C}">
      <dsp:nvSpPr>
        <dsp:cNvPr id="0" name=""/>
        <dsp:cNvSpPr/>
      </dsp:nvSpPr>
      <dsp:spPr>
        <a:xfrm>
          <a:off x="2541502" y="1677342"/>
          <a:ext cx="2226140" cy="285480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Understand conditions that cause problems to occur</a:t>
          </a:r>
        </a:p>
      </dsp:txBody>
      <dsp:txXfrm>
        <a:off x="2541502" y="1677342"/>
        <a:ext cx="2226140" cy="2854800"/>
      </dsp:txXfrm>
    </dsp:sp>
    <dsp:sp modelId="{94534EB9-8AA1-45F5-99EA-23975BB01764}">
      <dsp:nvSpPr>
        <dsp:cNvPr id="0" name=""/>
        <dsp:cNvSpPr/>
      </dsp:nvSpPr>
      <dsp:spPr>
        <a:xfrm>
          <a:off x="5079301"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Response</a:t>
          </a:r>
        </a:p>
      </dsp:txBody>
      <dsp:txXfrm>
        <a:off x="5079301" y="786885"/>
        <a:ext cx="2226140" cy="890456"/>
      </dsp:txXfrm>
    </dsp:sp>
    <dsp:sp modelId="{2F7FEF28-5822-4C34-A922-8FEA0153BECA}">
      <dsp:nvSpPr>
        <dsp:cNvPr id="0" name=""/>
        <dsp:cNvSpPr/>
      </dsp:nvSpPr>
      <dsp:spPr>
        <a:xfrm>
          <a:off x="5079301" y="1677342"/>
          <a:ext cx="2226140" cy="285480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Develop &amp; implement solutions</a:t>
          </a:r>
        </a:p>
      </dsp:txBody>
      <dsp:txXfrm>
        <a:off x="5079301" y="1677342"/>
        <a:ext cx="2226140" cy="2854800"/>
      </dsp:txXfrm>
    </dsp:sp>
    <dsp:sp modelId="{7A4E0475-906C-4396-AC15-E1634CA81A94}">
      <dsp:nvSpPr>
        <dsp:cNvPr id="0" name=""/>
        <dsp:cNvSpPr/>
      </dsp:nvSpPr>
      <dsp:spPr>
        <a:xfrm>
          <a:off x="7617101"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Assessment</a:t>
          </a:r>
        </a:p>
      </dsp:txBody>
      <dsp:txXfrm>
        <a:off x="7617101" y="786885"/>
        <a:ext cx="2226140" cy="890456"/>
      </dsp:txXfrm>
    </dsp:sp>
    <dsp:sp modelId="{2015D6A2-1AE0-4D32-A6A4-067BBBAEB852}">
      <dsp:nvSpPr>
        <dsp:cNvPr id="0" name=""/>
        <dsp:cNvSpPr/>
      </dsp:nvSpPr>
      <dsp:spPr>
        <a:xfrm>
          <a:off x="7617101" y="1677342"/>
          <a:ext cx="2226140" cy="285480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Determine the impact</a:t>
          </a:r>
        </a:p>
      </dsp:txBody>
      <dsp:txXfrm>
        <a:off x="7617101" y="1677342"/>
        <a:ext cx="2226140" cy="285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069A8-66BA-4796-9E9F-3F98AE62C0BC}">
      <dsp:nvSpPr>
        <dsp:cNvPr id="0" name=""/>
        <dsp:cNvSpPr/>
      </dsp:nvSpPr>
      <dsp:spPr>
        <a:xfrm>
          <a:off x="3702"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Scanning</a:t>
          </a:r>
        </a:p>
      </dsp:txBody>
      <dsp:txXfrm>
        <a:off x="3702" y="786885"/>
        <a:ext cx="2226140" cy="890456"/>
      </dsp:txXfrm>
    </dsp:sp>
    <dsp:sp modelId="{5659EF64-9E71-4267-8EB3-2A07BE767878}">
      <dsp:nvSpPr>
        <dsp:cNvPr id="0" name=""/>
        <dsp:cNvSpPr/>
      </dsp:nvSpPr>
      <dsp:spPr>
        <a:xfrm>
          <a:off x="3702" y="1677342"/>
          <a:ext cx="2226140" cy="285480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Identify problems</a:t>
          </a:r>
        </a:p>
      </dsp:txBody>
      <dsp:txXfrm>
        <a:off x="3702" y="1677342"/>
        <a:ext cx="2226140" cy="2854800"/>
      </dsp:txXfrm>
    </dsp:sp>
    <dsp:sp modelId="{7B32190B-39C4-4754-B4AB-46DDF5CD9F62}">
      <dsp:nvSpPr>
        <dsp:cNvPr id="0" name=""/>
        <dsp:cNvSpPr/>
      </dsp:nvSpPr>
      <dsp:spPr>
        <a:xfrm>
          <a:off x="25415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Analysis</a:t>
          </a:r>
        </a:p>
      </dsp:txBody>
      <dsp:txXfrm>
        <a:off x="2541502" y="786885"/>
        <a:ext cx="2226140" cy="890456"/>
      </dsp:txXfrm>
    </dsp:sp>
    <dsp:sp modelId="{F6F004FC-0C11-413A-8BF7-DF83CDCAFA5C}">
      <dsp:nvSpPr>
        <dsp:cNvPr id="0" name=""/>
        <dsp:cNvSpPr/>
      </dsp:nvSpPr>
      <dsp:spPr>
        <a:xfrm>
          <a:off x="25415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Understand conditions that cause problems to occur</a:t>
          </a:r>
        </a:p>
      </dsp:txBody>
      <dsp:txXfrm>
        <a:off x="2541502" y="1677342"/>
        <a:ext cx="2226140" cy="2854800"/>
      </dsp:txXfrm>
    </dsp:sp>
    <dsp:sp modelId="{94534EB9-8AA1-45F5-99EA-23975BB01764}">
      <dsp:nvSpPr>
        <dsp:cNvPr id="0" name=""/>
        <dsp:cNvSpPr/>
      </dsp:nvSpPr>
      <dsp:spPr>
        <a:xfrm>
          <a:off x="50793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Response</a:t>
          </a:r>
        </a:p>
      </dsp:txBody>
      <dsp:txXfrm>
        <a:off x="5079301" y="786885"/>
        <a:ext cx="2226140" cy="890456"/>
      </dsp:txXfrm>
    </dsp:sp>
    <dsp:sp modelId="{2F7FEF28-5822-4C34-A922-8FEA0153BECA}">
      <dsp:nvSpPr>
        <dsp:cNvPr id="0" name=""/>
        <dsp:cNvSpPr/>
      </dsp:nvSpPr>
      <dsp:spPr>
        <a:xfrm>
          <a:off x="50793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Develop &amp; implement solutions</a:t>
          </a:r>
        </a:p>
      </dsp:txBody>
      <dsp:txXfrm>
        <a:off x="5079301" y="1677342"/>
        <a:ext cx="2226140" cy="2854800"/>
      </dsp:txXfrm>
    </dsp:sp>
    <dsp:sp modelId="{7A4E0475-906C-4396-AC15-E1634CA81A94}">
      <dsp:nvSpPr>
        <dsp:cNvPr id="0" name=""/>
        <dsp:cNvSpPr/>
      </dsp:nvSpPr>
      <dsp:spPr>
        <a:xfrm>
          <a:off x="76171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Assessment</a:t>
          </a:r>
        </a:p>
      </dsp:txBody>
      <dsp:txXfrm>
        <a:off x="7617101" y="786885"/>
        <a:ext cx="2226140" cy="890456"/>
      </dsp:txXfrm>
    </dsp:sp>
    <dsp:sp modelId="{2015D6A2-1AE0-4D32-A6A4-067BBBAEB852}">
      <dsp:nvSpPr>
        <dsp:cNvPr id="0" name=""/>
        <dsp:cNvSpPr/>
      </dsp:nvSpPr>
      <dsp:spPr>
        <a:xfrm>
          <a:off x="76171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Determine the impact</a:t>
          </a:r>
        </a:p>
      </dsp:txBody>
      <dsp:txXfrm>
        <a:off x="7617101" y="1677342"/>
        <a:ext cx="2226140" cy="2854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069A8-66BA-4796-9E9F-3F98AE62C0BC}">
      <dsp:nvSpPr>
        <dsp:cNvPr id="0" name=""/>
        <dsp:cNvSpPr/>
      </dsp:nvSpPr>
      <dsp:spPr>
        <a:xfrm>
          <a:off x="37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Scanning</a:t>
          </a:r>
        </a:p>
      </dsp:txBody>
      <dsp:txXfrm>
        <a:off x="3702" y="786885"/>
        <a:ext cx="2226140" cy="890456"/>
      </dsp:txXfrm>
    </dsp:sp>
    <dsp:sp modelId="{5659EF64-9E71-4267-8EB3-2A07BE767878}">
      <dsp:nvSpPr>
        <dsp:cNvPr id="0" name=""/>
        <dsp:cNvSpPr/>
      </dsp:nvSpPr>
      <dsp:spPr>
        <a:xfrm>
          <a:off x="37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Identify problems</a:t>
          </a:r>
        </a:p>
      </dsp:txBody>
      <dsp:txXfrm>
        <a:off x="3702" y="1677342"/>
        <a:ext cx="2226140" cy="2854800"/>
      </dsp:txXfrm>
    </dsp:sp>
    <dsp:sp modelId="{7B32190B-39C4-4754-B4AB-46DDF5CD9F62}">
      <dsp:nvSpPr>
        <dsp:cNvPr id="0" name=""/>
        <dsp:cNvSpPr/>
      </dsp:nvSpPr>
      <dsp:spPr>
        <a:xfrm>
          <a:off x="2541502"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Analysis</a:t>
          </a:r>
        </a:p>
      </dsp:txBody>
      <dsp:txXfrm>
        <a:off x="2541502" y="786885"/>
        <a:ext cx="2226140" cy="890456"/>
      </dsp:txXfrm>
    </dsp:sp>
    <dsp:sp modelId="{F6F004FC-0C11-413A-8BF7-DF83CDCAFA5C}">
      <dsp:nvSpPr>
        <dsp:cNvPr id="0" name=""/>
        <dsp:cNvSpPr/>
      </dsp:nvSpPr>
      <dsp:spPr>
        <a:xfrm>
          <a:off x="2541502" y="1677342"/>
          <a:ext cx="2226140" cy="285480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Understand conditions that cause problems to occur</a:t>
          </a:r>
        </a:p>
      </dsp:txBody>
      <dsp:txXfrm>
        <a:off x="2541502" y="1677342"/>
        <a:ext cx="2226140" cy="2854800"/>
      </dsp:txXfrm>
    </dsp:sp>
    <dsp:sp modelId="{94534EB9-8AA1-45F5-99EA-23975BB01764}">
      <dsp:nvSpPr>
        <dsp:cNvPr id="0" name=""/>
        <dsp:cNvSpPr/>
      </dsp:nvSpPr>
      <dsp:spPr>
        <a:xfrm>
          <a:off x="50793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Response</a:t>
          </a:r>
        </a:p>
      </dsp:txBody>
      <dsp:txXfrm>
        <a:off x="5079301" y="786885"/>
        <a:ext cx="2226140" cy="890456"/>
      </dsp:txXfrm>
    </dsp:sp>
    <dsp:sp modelId="{2F7FEF28-5822-4C34-A922-8FEA0153BECA}">
      <dsp:nvSpPr>
        <dsp:cNvPr id="0" name=""/>
        <dsp:cNvSpPr/>
      </dsp:nvSpPr>
      <dsp:spPr>
        <a:xfrm>
          <a:off x="50793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Develop &amp; implement solutions</a:t>
          </a:r>
        </a:p>
      </dsp:txBody>
      <dsp:txXfrm>
        <a:off x="5079301" y="1677342"/>
        <a:ext cx="2226140" cy="2854800"/>
      </dsp:txXfrm>
    </dsp:sp>
    <dsp:sp modelId="{7A4E0475-906C-4396-AC15-E1634CA81A94}">
      <dsp:nvSpPr>
        <dsp:cNvPr id="0" name=""/>
        <dsp:cNvSpPr/>
      </dsp:nvSpPr>
      <dsp:spPr>
        <a:xfrm>
          <a:off x="76171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Assessment</a:t>
          </a:r>
        </a:p>
      </dsp:txBody>
      <dsp:txXfrm>
        <a:off x="7617101" y="786885"/>
        <a:ext cx="2226140" cy="890456"/>
      </dsp:txXfrm>
    </dsp:sp>
    <dsp:sp modelId="{2015D6A2-1AE0-4D32-A6A4-067BBBAEB852}">
      <dsp:nvSpPr>
        <dsp:cNvPr id="0" name=""/>
        <dsp:cNvSpPr/>
      </dsp:nvSpPr>
      <dsp:spPr>
        <a:xfrm>
          <a:off x="76171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Determine the impact</a:t>
          </a:r>
        </a:p>
      </dsp:txBody>
      <dsp:txXfrm>
        <a:off x="7617101" y="1677342"/>
        <a:ext cx="2226140" cy="2854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069A8-66BA-4796-9E9F-3F98AE62C0BC}">
      <dsp:nvSpPr>
        <dsp:cNvPr id="0" name=""/>
        <dsp:cNvSpPr/>
      </dsp:nvSpPr>
      <dsp:spPr>
        <a:xfrm>
          <a:off x="37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Scanning</a:t>
          </a:r>
        </a:p>
      </dsp:txBody>
      <dsp:txXfrm>
        <a:off x="3702" y="786885"/>
        <a:ext cx="2226140" cy="890456"/>
      </dsp:txXfrm>
    </dsp:sp>
    <dsp:sp modelId="{5659EF64-9E71-4267-8EB3-2A07BE767878}">
      <dsp:nvSpPr>
        <dsp:cNvPr id="0" name=""/>
        <dsp:cNvSpPr/>
      </dsp:nvSpPr>
      <dsp:spPr>
        <a:xfrm>
          <a:off x="37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Identify problems</a:t>
          </a:r>
        </a:p>
      </dsp:txBody>
      <dsp:txXfrm>
        <a:off x="3702" y="1677342"/>
        <a:ext cx="2226140" cy="2854800"/>
      </dsp:txXfrm>
    </dsp:sp>
    <dsp:sp modelId="{7B32190B-39C4-4754-B4AB-46DDF5CD9F62}">
      <dsp:nvSpPr>
        <dsp:cNvPr id="0" name=""/>
        <dsp:cNvSpPr/>
      </dsp:nvSpPr>
      <dsp:spPr>
        <a:xfrm>
          <a:off x="25415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Analysis</a:t>
          </a:r>
        </a:p>
      </dsp:txBody>
      <dsp:txXfrm>
        <a:off x="2541502" y="786885"/>
        <a:ext cx="2226140" cy="890456"/>
      </dsp:txXfrm>
    </dsp:sp>
    <dsp:sp modelId="{F6F004FC-0C11-413A-8BF7-DF83CDCAFA5C}">
      <dsp:nvSpPr>
        <dsp:cNvPr id="0" name=""/>
        <dsp:cNvSpPr/>
      </dsp:nvSpPr>
      <dsp:spPr>
        <a:xfrm>
          <a:off x="25415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Understand conditions that cause problems to occur</a:t>
          </a:r>
        </a:p>
      </dsp:txBody>
      <dsp:txXfrm>
        <a:off x="2541502" y="1677342"/>
        <a:ext cx="2226140" cy="2854800"/>
      </dsp:txXfrm>
    </dsp:sp>
    <dsp:sp modelId="{94534EB9-8AA1-45F5-99EA-23975BB01764}">
      <dsp:nvSpPr>
        <dsp:cNvPr id="0" name=""/>
        <dsp:cNvSpPr/>
      </dsp:nvSpPr>
      <dsp:spPr>
        <a:xfrm>
          <a:off x="5079301"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Response</a:t>
          </a:r>
        </a:p>
      </dsp:txBody>
      <dsp:txXfrm>
        <a:off x="5079301" y="786885"/>
        <a:ext cx="2226140" cy="890456"/>
      </dsp:txXfrm>
    </dsp:sp>
    <dsp:sp modelId="{2F7FEF28-5822-4C34-A922-8FEA0153BECA}">
      <dsp:nvSpPr>
        <dsp:cNvPr id="0" name=""/>
        <dsp:cNvSpPr/>
      </dsp:nvSpPr>
      <dsp:spPr>
        <a:xfrm>
          <a:off x="5079301" y="1677342"/>
          <a:ext cx="2226140" cy="285480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Develop &amp; implement solutions</a:t>
          </a:r>
        </a:p>
      </dsp:txBody>
      <dsp:txXfrm>
        <a:off x="5079301" y="1677342"/>
        <a:ext cx="2226140" cy="2854800"/>
      </dsp:txXfrm>
    </dsp:sp>
    <dsp:sp modelId="{7A4E0475-906C-4396-AC15-E1634CA81A94}">
      <dsp:nvSpPr>
        <dsp:cNvPr id="0" name=""/>
        <dsp:cNvSpPr/>
      </dsp:nvSpPr>
      <dsp:spPr>
        <a:xfrm>
          <a:off x="76171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Assessment</a:t>
          </a:r>
        </a:p>
      </dsp:txBody>
      <dsp:txXfrm>
        <a:off x="7617101" y="786885"/>
        <a:ext cx="2226140" cy="890456"/>
      </dsp:txXfrm>
    </dsp:sp>
    <dsp:sp modelId="{2015D6A2-1AE0-4D32-A6A4-067BBBAEB852}">
      <dsp:nvSpPr>
        <dsp:cNvPr id="0" name=""/>
        <dsp:cNvSpPr/>
      </dsp:nvSpPr>
      <dsp:spPr>
        <a:xfrm>
          <a:off x="76171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Determine the impact</a:t>
          </a:r>
        </a:p>
      </dsp:txBody>
      <dsp:txXfrm>
        <a:off x="7617101" y="1677342"/>
        <a:ext cx="2226140" cy="28548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069A8-66BA-4796-9E9F-3F98AE62C0BC}">
      <dsp:nvSpPr>
        <dsp:cNvPr id="0" name=""/>
        <dsp:cNvSpPr/>
      </dsp:nvSpPr>
      <dsp:spPr>
        <a:xfrm>
          <a:off x="37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Scanning</a:t>
          </a:r>
        </a:p>
      </dsp:txBody>
      <dsp:txXfrm>
        <a:off x="3702" y="786885"/>
        <a:ext cx="2226140" cy="890456"/>
      </dsp:txXfrm>
    </dsp:sp>
    <dsp:sp modelId="{5659EF64-9E71-4267-8EB3-2A07BE767878}">
      <dsp:nvSpPr>
        <dsp:cNvPr id="0" name=""/>
        <dsp:cNvSpPr/>
      </dsp:nvSpPr>
      <dsp:spPr>
        <a:xfrm>
          <a:off x="37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Identify problems</a:t>
          </a:r>
        </a:p>
      </dsp:txBody>
      <dsp:txXfrm>
        <a:off x="3702" y="1677342"/>
        <a:ext cx="2226140" cy="2854800"/>
      </dsp:txXfrm>
    </dsp:sp>
    <dsp:sp modelId="{7B32190B-39C4-4754-B4AB-46DDF5CD9F62}">
      <dsp:nvSpPr>
        <dsp:cNvPr id="0" name=""/>
        <dsp:cNvSpPr/>
      </dsp:nvSpPr>
      <dsp:spPr>
        <a:xfrm>
          <a:off x="2541502"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Analysis</a:t>
          </a:r>
        </a:p>
      </dsp:txBody>
      <dsp:txXfrm>
        <a:off x="2541502" y="786885"/>
        <a:ext cx="2226140" cy="890456"/>
      </dsp:txXfrm>
    </dsp:sp>
    <dsp:sp modelId="{F6F004FC-0C11-413A-8BF7-DF83CDCAFA5C}">
      <dsp:nvSpPr>
        <dsp:cNvPr id="0" name=""/>
        <dsp:cNvSpPr/>
      </dsp:nvSpPr>
      <dsp:spPr>
        <a:xfrm>
          <a:off x="2541502"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Understand conditions that cause problems to occur</a:t>
          </a:r>
        </a:p>
      </dsp:txBody>
      <dsp:txXfrm>
        <a:off x="2541502" y="1677342"/>
        <a:ext cx="2226140" cy="2854800"/>
      </dsp:txXfrm>
    </dsp:sp>
    <dsp:sp modelId="{94534EB9-8AA1-45F5-99EA-23975BB01764}">
      <dsp:nvSpPr>
        <dsp:cNvPr id="0" name=""/>
        <dsp:cNvSpPr/>
      </dsp:nvSpPr>
      <dsp:spPr>
        <a:xfrm>
          <a:off x="5079301" y="786885"/>
          <a:ext cx="2226140" cy="8904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Response</a:t>
          </a:r>
        </a:p>
      </dsp:txBody>
      <dsp:txXfrm>
        <a:off x="5079301" y="786885"/>
        <a:ext cx="2226140" cy="890456"/>
      </dsp:txXfrm>
    </dsp:sp>
    <dsp:sp modelId="{2F7FEF28-5822-4C34-A922-8FEA0153BECA}">
      <dsp:nvSpPr>
        <dsp:cNvPr id="0" name=""/>
        <dsp:cNvSpPr/>
      </dsp:nvSpPr>
      <dsp:spPr>
        <a:xfrm>
          <a:off x="5079301" y="1677342"/>
          <a:ext cx="2226140" cy="2854800"/>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Develop &amp; implement solutions</a:t>
          </a:r>
        </a:p>
      </dsp:txBody>
      <dsp:txXfrm>
        <a:off x="5079301" y="1677342"/>
        <a:ext cx="2226140" cy="2854800"/>
      </dsp:txXfrm>
    </dsp:sp>
    <dsp:sp modelId="{7A4E0475-906C-4396-AC15-E1634CA81A94}">
      <dsp:nvSpPr>
        <dsp:cNvPr id="0" name=""/>
        <dsp:cNvSpPr/>
      </dsp:nvSpPr>
      <dsp:spPr>
        <a:xfrm>
          <a:off x="7617101" y="786885"/>
          <a:ext cx="2226140" cy="89045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Assessment</a:t>
          </a:r>
        </a:p>
      </dsp:txBody>
      <dsp:txXfrm>
        <a:off x="7617101" y="786885"/>
        <a:ext cx="2226140" cy="890456"/>
      </dsp:txXfrm>
    </dsp:sp>
    <dsp:sp modelId="{2015D6A2-1AE0-4D32-A6A4-067BBBAEB852}">
      <dsp:nvSpPr>
        <dsp:cNvPr id="0" name=""/>
        <dsp:cNvSpPr/>
      </dsp:nvSpPr>
      <dsp:spPr>
        <a:xfrm>
          <a:off x="7617101" y="1677342"/>
          <a:ext cx="2226140" cy="2854800"/>
        </a:xfrm>
        <a:prstGeom prst="rect">
          <a:avLst/>
        </a:prstGeom>
        <a:solidFill>
          <a:schemeClr val="accent1">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Determine the impact</a:t>
          </a:r>
        </a:p>
      </dsp:txBody>
      <dsp:txXfrm>
        <a:off x="7617101" y="1677342"/>
        <a:ext cx="2226140" cy="2854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E9B2F-51B7-4160-8A0B-3F873958D6BF}">
      <dsp:nvSpPr>
        <dsp:cNvPr id="0" name=""/>
        <dsp:cNvSpPr/>
      </dsp:nvSpPr>
      <dsp:spPr>
        <a:xfrm>
          <a:off x="8889" y="352518"/>
          <a:ext cx="2656963" cy="1594177"/>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Routine Activity Theory</a:t>
          </a:r>
        </a:p>
      </dsp:txBody>
      <dsp:txXfrm>
        <a:off x="55581" y="399210"/>
        <a:ext cx="2563579" cy="1500793"/>
      </dsp:txXfrm>
    </dsp:sp>
    <dsp:sp modelId="{94DC6B7C-F3AD-4D39-B755-E32BE14984E7}">
      <dsp:nvSpPr>
        <dsp:cNvPr id="0" name=""/>
        <dsp:cNvSpPr/>
      </dsp:nvSpPr>
      <dsp:spPr>
        <a:xfrm>
          <a:off x="2899665" y="820143"/>
          <a:ext cx="563276" cy="65892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899665" y="951928"/>
        <a:ext cx="394293" cy="395356"/>
      </dsp:txXfrm>
    </dsp:sp>
    <dsp:sp modelId="{B8478EC0-181D-4478-84B1-0CB9E404DD70}">
      <dsp:nvSpPr>
        <dsp:cNvPr id="0" name=""/>
        <dsp:cNvSpPr/>
      </dsp:nvSpPr>
      <dsp:spPr>
        <a:xfrm>
          <a:off x="3728637" y="352518"/>
          <a:ext cx="2656963" cy="159417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Repeat (&amp; near repeat) victimisation</a:t>
          </a:r>
        </a:p>
      </dsp:txBody>
      <dsp:txXfrm>
        <a:off x="3775329" y="399210"/>
        <a:ext cx="2563579" cy="1500793"/>
      </dsp:txXfrm>
    </dsp:sp>
    <dsp:sp modelId="{B50DD3AD-690E-4DCF-92AF-BA886803BB2F}">
      <dsp:nvSpPr>
        <dsp:cNvPr id="0" name=""/>
        <dsp:cNvSpPr/>
      </dsp:nvSpPr>
      <dsp:spPr>
        <a:xfrm>
          <a:off x="6619413" y="820143"/>
          <a:ext cx="563276" cy="65892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619413" y="951928"/>
        <a:ext cx="394293" cy="395356"/>
      </dsp:txXfrm>
    </dsp:sp>
    <dsp:sp modelId="{16E58E48-A20A-41D8-B3E7-549C1E0A07ED}">
      <dsp:nvSpPr>
        <dsp:cNvPr id="0" name=""/>
        <dsp:cNvSpPr/>
      </dsp:nvSpPr>
      <dsp:spPr>
        <a:xfrm>
          <a:off x="7448386" y="352518"/>
          <a:ext cx="2656963" cy="159417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Rational Choice Theory</a:t>
          </a:r>
        </a:p>
      </dsp:txBody>
      <dsp:txXfrm>
        <a:off x="7495078" y="399210"/>
        <a:ext cx="2563579" cy="1500793"/>
      </dsp:txXfrm>
    </dsp:sp>
    <dsp:sp modelId="{EAF5783E-4E44-44CE-B4B9-D8311896231D}">
      <dsp:nvSpPr>
        <dsp:cNvPr id="0" name=""/>
        <dsp:cNvSpPr/>
      </dsp:nvSpPr>
      <dsp:spPr>
        <a:xfrm rot="5400000">
          <a:off x="8495229" y="2132683"/>
          <a:ext cx="563276" cy="65892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5400000">
        <a:off x="8579190" y="2180508"/>
        <a:ext cx="395356" cy="394293"/>
      </dsp:txXfrm>
    </dsp:sp>
    <dsp:sp modelId="{A2ED1276-B5F2-461D-BCFA-1901076CEE89}">
      <dsp:nvSpPr>
        <dsp:cNvPr id="0" name=""/>
        <dsp:cNvSpPr/>
      </dsp:nvSpPr>
      <dsp:spPr>
        <a:xfrm>
          <a:off x="7448386" y="3009481"/>
          <a:ext cx="2656963" cy="1594177"/>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Incident Pattern Theory</a:t>
          </a:r>
        </a:p>
      </dsp:txBody>
      <dsp:txXfrm>
        <a:off x="7495078" y="3056173"/>
        <a:ext cx="2563579" cy="1500793"/>
      </dsp:txXfrm>
    </dsp:sp>
    <dsp:sp modelId="{09385BBA-5766-479C-BF5C-8E4B35A69CFF}">
      <dsp:nvSpPr>
        <dsp:cNvPr id="0" name=""/>
        <dsp:cNvSpPr/>
      </dsp:nvSpPr>
      <dsp:spPr>
        <a:xfrm rot="10800000">
          <a:off x="6651297" y="3477107"/>
          <a:ext cx="563276" cy="658926"/>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10800000">
        <a:off x="6820280" y="3608892"/>
        <a:ext cx="394293" cy="395356"/>
      </dsp:txXfrm>
    </dsp:sp>
    <dsp:sp modelId="{45292163-6C74-48FB-9794-1C527F7CBA9A}">
      <dsp:nvSpPr>
        <dsp:cNvPr id="0" name=""/>
        <dsp:cNvSpPr/>
      </dsp:nvSpPr>
      <dsp:spPr>
        <a:xfrm>
          <a:off x="3728637" y="3009481"/>
          <a:ext cx="2656963" cy="1594177"/>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Broken Windows</a:t>
          </a:r>
        </a:p>
      </dsp:txBody>
      <dsp:txXfrm>
        <a:off x="3775329" y="3056173"/>
        <a:ext cx="2563579" cy="15007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B7621-D4D9-4F2F-A4A6-9A4DA2CEC564}">
      <dsp:nvSpPr>
        <dsp:cNvPr id="0" name=""/>
        <dsp:cNvSpPr/>
      </dsp:nvSpPr>
      <dsp:spPr>
        <a:xfrm>
          <a:off x="1443397" y="575"/>
          <a:ext cx="5241205" cy="18842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rule argues that typically 80% of unfocussed effort generates only 20% of results</a:t>
          </a:r>
        </a:p>
      </dsp:txBody>
      <dsp:txXfrm>
        <a:off x="1498584" y="55762"/>
        <a:ext cx="5130831" cy="1773836"/>
      </dsp:txXfrm>
    </dsp:sp>
    <dsp:sp modelId="{38BC735E-1A04-48E3-8EF2-121BF8B84789}">
      <dsp:nvSpPr>
        <dsp:cNvPr id="0" name=""/>
        <dsp:cNvSpPr/>
      </dsp:nvSpPr>
      <dsp:spPr>
        <a:xfrm rot="5400000">
          <a:off x="3710710" y="1931890"/>
          <a:ext cx="706578" cy="847894"/>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rot="-5400000">
        <a:off x="3809632" y="2002548"/>
        <a:ext cx="508736" cy="494605"/>
      </dsp:txXfrm>
    </dsp:sp>
    <dsp:sp modelId="{B25E9738-B309-4326-8D5C-30F5FF5B09AB}">
      <dsp:nvSpPr>
        <dsp:cNvPr id="0" name=""/>
        <dsp:cNvSpPr/>
      </dsp:nvSpPr>
      <dsp:spPr>
        <a:xfrm>
          <a:off x="1554138" y="2826890"/>
          <a:ext cx="5019723" cy="1884210"/>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remaining 80% of results are achieved with only 20% of effort</a:t>
          </a:r>
        </a:p>
      </dsp:txBody>
      <dsp:txXfrm>
        <a:off x="1609325" y="2882077"/>
        <a:ext cx="4909349" cy="17738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A8686-5F30-4688-A6A1-EB89B2CC0966}">
      <dsp:nvSpPr>
        <dsp:cNvPr id="0" name=""/>
        <dsp:cNvSpPr/>
      </dsp:nvSpPr>
      <dsp:spPr>
        <a:xfrm>
          <a:off x="2471126" y="127059"/>
          <a:ext cx="3156563" cy="2628826"/>
        </a:xfrm>
        <a:prstGeom prst="ellipse">
          <a:avLst/>
        </a:prstGeom>
        <a:solidFill>
          <a:schemeClr val="accent1">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latin typeface="Calibri"/>
              <a:ea typeface="+mn-ea"/>
              <a:cs typeface="+mn-cs"/>
            </a:rPr>
            <a:t>A likely offender</a:t>
          </a:r>
        </a:p>
      </dsp:txBody>
      <dsp:txXfrm>
        <a:off x="3230998" y="760346"/>
        <a:ext cx="1636819" cy="836487"/>
      </dsp:txXfrm>
    </dsp:sp>
    <dsp:sp modelId="{E26FB72B-DFA3-4118-80FF-B9D2F09DF1ED}">
      <dsp:nvSpPr>
        <dsp:cNvPr id="0" name=""/>
        <dsp:cNvSpPr/>
      </dsp:nvSpPr>
      <dsp:spPr>
        <a:xfrm>
          <a:off x="3294220" y="1770076"/>
          <a:ext cx="3407511" cy="2628826"/>
        </a:xfrm>
        <a:prstGeom prst="ellipse">
          <a:avLst/>
        </a:prstGeom>
        <a:solidFill>
          <a:schemeClr val="accent3">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latin typeface="Calibri"/>
              <a:ea typeface="+mn-ea"/>
              <a:cs typeface="+mn-cs"/>
            </a:rPr>
            <a:t>The absence of a capable guardian</a:t>
          </a:r>
        </a:p>
      </dsp:txBody>
      <dsp:txXfrm>
        <a:off x="4635762" y="2660930"/>
        <a:ext cx="1445684" cy="1022374"/>
      </dsp:txXfrm>
    </dsp:sp>
    <dsp:sp modelId="{B30C1367-7CCD-4D18-A635-57B3FA20A2B5}">
      <dsp:nvSpPr>
        <dsp:cNvPr id="0" name=""/>
        <dsp:cNvSpPr/>
      </dsp:nvSpPr>
      <dsp:spPr>
        <a:xfrm>
          <a:off x="1527868" y="1770076"/>
          <a:ext cx="3145942" cy="2628826"/>
        </a:xfrm>
        <a:prstGeom prst="ellipse">
          <a:avLst/>
        </a:prstGeom>
        <a:solidFill>
          <a:schemeClr val="accent5">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latin typeface="Calibri"/>
              <a:ea typeface="+mn-ea"/>
              <a:cs typeface="+mn-cs"/>
            </a:rPr>
            <a:t>A suitable target</a:t>
          </a:r>
        </a:p>
      </dsp:txBody>
      <dsp:txXfrm>
        <a:off x="2100538" y="2660930"/>
        <a:ext cx="1334711" cy="102237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DDAF2-92B9-4AC2-B5FA-9064AE8F27EF}">
      <dsp:nvSpPr>
        <dsp:cNvPr id="0" name=""/>
        <dsp:cNvSpPr/>
      </dsp:nvSpPr>
      <dsp:spPr>
        <a:xfrm>
          <a:off x="0" y="0"/>
          <a:ext cx="5622208" cy="2702057"/>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Assessment: What’s different?</a:t>
          </a:r>
        </a:p>
      </dsp:txBody>
      <dsp:txXfrm>
        <a:off x="0" y="0"/>
        <a:ext cx="5622208" cy="1459110"/>
      </dsp:txXfrm>
    </dsp:sp>
    <dsp:sp modelId="{D968AE20-A721-4CC8-B76F-20812C48C8DD}">
      <dsp:nvSpPr>
        <dsp:cNvPr id="0" name=""/>
        <dsp:cNvSpPr/>
      </dsp:nvSpPr>
      <dsp:spPr>
        <a:xfrm>
          <a:off x="0" y="1405069"/>
          <a:ext cx="2811104" cy="1242946"/>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Did the problem decline?</a:t>
          </a:r>
        </a:p>
      </dsp:txBody>
      <dsp:txXfrm>
        <a:off x="0" y="1405069"/>
        <a:ext cx="2811104" cy="1242946"/>
      </dsp:txXfrm>
    </dsp:sp>
    <dsp:sp modelId="{854F713D-DECE-46E1-8C37-3DC2D3B99923}">
      <dsp:nvSpPr>
        <dsp:cNvPr id="0" name=""/>
        <dsp:cNvSpPr/>
      </dsp:nvSpPr>
      <dsp:spPr>
        <a:xfrm>
          <a:off x="2811104" y="1405069"/>
          <a:ext cx="2811104" cy="1242946"/>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If so, did the response </a:t>
          </a:r>
          <a:r>
            <a:rPr lang="en-GB" sz="2400" b="1" i="1" kern="1200" dirty="0"/>
            <a:t>cause</a:t>
          </a:r>
          <a:r>
            <a:rPr lang="en-GB" sz="2400" kern="1200" dirty="0"/>
            <a:t> the decline?</a:t>
          </a:r>
        </a:p>
      </dsp:txBody>
      <dsp:txXfrm>
        <a:off x="2811104" y="1405069"/>
        <a:ext cx="2811104" cy="12429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03/05/2023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Arial" panose="020B0604020202020204" pitchFamily="34" charset="0"/>
              </a:rPr>
              <a:t>On successful completion of this module, learners will be able to:</a:t>
            </a:r>
          </a:p>
          <a:p>
            <a:pPr>
              <a:lnSpc>
                <a:spcPct val="100000"/>
              </a:lnSpc>
            </a:pPr>
            <a:endParaRPr lang="en-GB" sz="1200" b="0" kern="1200" dirty="0">
              <a:solidFill>
                <a:schemeClr val="tx1"/>
              </a:solidFill>
              <a:effectLst/>
              <a:latin typeface="+mn-lt"/>
              <a:ea typeface="+mn-ea"/>
              <a:cs typeface="Arial" panose="020B0604020202020204" pitchFamily="34" charset="0"/>
            </a:endParaRP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Define the term ‘problem’ in the context of neighbourhood policing.</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Outline the difference between traditional policing methods and a problem-orientated policing approach.</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Explain the Partnership-Orientated Problem-Solving approach.</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Give examples of when a ‘POPS’ approach may be used.</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Identify barriers to effective problem solving.</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Recognise the stages which should be applied in the ‘OSARA’ approach to problem solving.</a:t>
            </a:r>
          </a:p>
          <a:p>
            <a:pPr marL="228600" lvl="0" indent="-228600">
              <a:lnSpc>
                <a:spcPct val="100000"/>
              </a:lnSpc>
              <a:buFont typeface="+mj-lt"/>
              <a:buAutoNum type="arabicPeriod"/>
            </a:pPr>
            <a:r>
              <a:rPr lang="en-GB" sz="1200" b="0" kern="1200">
                <a:solidFill>
                  <a:schemeClr val="tx1"/>
                </a:solidFill>
                <a:effectLst/>
                <a:latin typeface="+mn-lt"/>
                <a:ea typeface="+mn-ea"/>
                <a:cs typeface="Arial" panose="020B0604020202020204" pitchFamily="34" charset="0"/>
              </a:rPr>
              <a:t>Outline </a:t>
            </a:r>
            <a:r>
              <a:rPr lang="en-GB" sz="1200" b="0" kern="1200" dirty="0">
                <a:solidFill>
                  <a:schemeClr val="tx1"/>
                </a:solidFill>
                <a:effectLst/>
                <a:latin typeface="+mn-lt"/>
                <a:ea typeface="+mn-ea"/>
                <a:cs typeface="Arial" panose="020B0604020202020204" pitchFamily="34" charset="0"/>
              </a:rPr>
              <a:t>the benefits of partnership working in the problem solving process.</a:t>
            </a:r>
          </a:p>
          <a:p>
            <a:pPr marL="228600" lvl="0" indent="-228600">
              <a:lnSpc>
                <a:spcPct val="100000"/>
              </a:lnSpc>
              <a:buFont typeface="+mj-lt"/>
              <a:buAutoNum type="arabicPeriod"/>
            </a:pPr>
            <a:r>
              <a:rPr lang="en-GB" sz="1200" b="0" kern="1200" dirty="0">
                <a:solidFill>
                  <a:schemeClr val="tx1"/>
                </a:solidFill>
                <a:effectLst/>
                <a:latin typeface="+mn-lt"/>
                <a:ea typeface="+mn-ea"/>
                <a:cs typeface="Arial" panose="020B0604020202020204" pitchFamily="34" charset="0"/>
              </a:rPr>
              <a:t>Outline two areas of consideration when evaluating the effectiveness of a problem solving approach.</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059913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mn-lt"/>
                <a:cs typeface="Arial" panose="020B0604020202020204" pitchFamily="34" charset="0"/>
              </a:rPr>
              <a:t>Many operational front-line officers would say that they “solve problems” on a daily basis and have done for years.</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This is not strictly true, in that the service </a:t>
            </a:r>
            <a:r>
              <a:rPr lang="en-GB" altLang="en-US" sz="1200" b="1" dirty="0">
                <a:latin typeface="+mn-lt"/>
                <a:cs typeface="Arial" panose="020B0604020202020204" pitchFamily="34" charset="0"/>
              </a:rPr>
              <a:t>responds</a:t>
            </a:r>
            <a:r>
              <a:rPr lang="en-GB" altLang="en-US" sz="1200" dirty="0">
                <a:latin typeface="+mn-lt"/>
                <a:cs typeface="Arial" panose="020B0604020202020204" pitchFamily="34" charset="0"/>
              </a:rPr>
              <a:t> to calls and provides temporary relief by an arrest or other form of sanction, but we cannot say that we solve the underlying problem which led to the call in the first instance.</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Indeed, we often find ourselves responding to the same call, from the same people or the same location, time after time, which in truth is a drain on precious resources and which can have a detrimental effect for the victim and/or community.</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Fewer victims, fewer offences and less demand on policing by addressing the causes of crime utilising sophisticated partnership orientated problem solving.</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HMIC “core business” is to bring prevention back up the agenda.  Crime prevention is more than “locks, nuts and bolts” and can be achieved by mainstreaming preventive policing and partnership based problem solving.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085026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solidFill>
                  <a:schemeClr val="tx1"/>
                </a:solidFill>
                <a:latin typeface="+mn-lt"/>
                <a:ea typeface="ＭＳ Ｐゴシック" pitchFamily="34" charset="-128"/>
                <a:cs typeface="Arial" panose="020B0604020202020204" pitchFamily="34" charset="0"/>
              </a:rPr>
              <a:t>QTS -  What is a problem?</a:t>
            </a:r>
            <a:r>
              <a:rPr lang="en-GB" altLang="en-US" sz="1200" b="1" baseline="0" dirty="0">
                <a:solidFill>
                  <a:schemeClr val="tx1"/>
                </a:solidFill>
                <a:latin typeface="+mn-lt"/>
                <a:ea typeface="ＭＳ Ｐゴシック" pitchFamily="34" charset="-128"/>
                <a:cs typeface="Arial" panose="020B0604020202020204" pitchFamily="34" charset="0"/>
              </a:rPr>
              <a:t>  </a:t>
            </a:r>
            <a:r>
              <a:rPr lang="en-GB" altLang="en-US" sz="1200" dirty="0">
                <a:solidFill>
                  <a:schemeClr val="tx1"/>
                </a:solidFill>
                <a:latin typeface="+mn-lt"/>
                <a:ea typeface="ＭＳ Ｐゴシック" pitchFamily="34" charset="-128"/>
                <a:cs typeface="Arial" panose="020B0604020202020204" pitchFamily="34" charset="0"/>
              </a:rPr>
              <a:t>For the purpose of neighbourhood policing a problem is:</a:t>
            </a:r>
          </a:p>
          <a:p>
            <a:endParaRPr lang="en-GB" altLang="en-US" sz="1200" dirty="0">
              <a:solidFill>
                <a:schemeClr val="tx1"/>
              </a:solidFill>
              <a:latin typeface="+mn-lt"/>
              <a:ea typeface="ＭＳ Ｐゴシック" pitchFamily="34" charset="-128"/>
              <a:cs typeface="Arial" panose="020B0604020202020204" pitchFamily="34" charset="0"/>
            </a:endParaRPr>
          </a:p>
          <a:p>
            <a:r>
              <a:rPr lang="en-GB" altLang="en-US" sz="1200" b="1" dirty="0">
                <a:solidFill>
                  <a:schemeClr val="tx1"/>
                </a:solidFill>
                <a:latin typeface="+mn-lt"/>
                <a:ea typeface="ＭＳ Ｐゴシック" pitchFamily="34" charset="-128"/>
                <a:cs typeface="Arial" panose="020B0604020202020204" pitchFamily="34" charset="0"/>
              </a:rPr>
              <a:t>Further QTS </a:t>
            </a:r>
          </a:p>
          <a:p>
            <a:r>
              <a:rPr lang="en-GB" altLang="en-US" sz="1200" b="1" dirty="0">
                <a:solidFill>
                  <a:schemeClr val="tx1"/>
                </a:solidFill>
                <a:latin typeface="+mn-lt"/>
                <a:ea typeface="ＭＳ Ｐゴシック" pitchFamily="34" charset="-128"/>
                <a:cs typeface="Arial" panose="020B0604020202020204" pitchFamily="34" charset="0"/>
              </a:rPr>
              <a:t>Is it something that concerns or causes harm to the people of our communities?</a:t>
            </a:r>
          </a:p>
          <a:p>
            <a:r>
              <a:rPr lang="en-GB" altLang="en-US" sz="1200" b="1" dirty="0">
                <a:solidFill>
                  <a:schemeClr val="tx1"/>
                </a:solidFill>
                <a:latin typeface="+mn-lt"/>
                <a:ea typeface="ＭＳ Ｐゴシック" pitchFamily="34" charset="-128"/>
                <a:cs typeface="Arial" panose="020B0604020202020204" pitchFamily="34" charset="0"/>
              </a:rPr>
              <a:t>Is it something that occurs on more than one occasion, and if often similar in nature?</a:t>
            </a:r>
          </a:p>
          <a:p>
            <a:endParaRPr lang="en-GB" altLang="en-US" sz="1200" dirty="0">
              <a:solidFill>
                <a:schemeClr val="tx1"/>
              </a:solidFill>
              <a:latin typeface="+mn-lt"/>
              <a:ea typeface="ＭＳ Ｐゴシック" pitchFamily="34" charset="-128"/>
              <a:cs typeface="Arial" panose="020B0604020202020204" pitchFamily="34" charset="0"/>
            </a:endParaRPr>
          </a:p>
          <a:p>
            <a:pPr marL="171450" indent="-171450">
              <a:buFont typeface="Arial" panose="020B0604020202020204" pitchFamily="34" charset="0"/>
              <a:buChar char="•"/>
            </a:pPr>
            <a:r>
              <a:rPr lang="en-GB" altLang="en-US" sz="1200" dirty="0">
                <a:solidFill>
                  <a:schemeClr val="tx1"/>
                </a:solidFill>
                <a:latin typeface="+mn-lt"/>
                <a:ea typeface="ＭＳ Ｐゴシック" pitchFamily="34" charset="-128"/>
                <a:cs typeface="Arial" panose="020B0604020202020204" pitchFamily="34" charset="0"/>
              </a:rPr>
              <a:t>A group of incidents occurring in a community that are similar or connected in one or more ways and that is of concern to the public and require a police response.</a:t>
            </a:r>
          </a:p>
          <a:p>
            <a:endParaRPr lang="en-GB" altLang="en-US" sz="1200" dirty="0">
              <a:solidFill>
                <a:schemeClr val="tx1"/>
              </a:solidFill>
              <a:latin typeface="+mn-lt"/>
              <a:ea typeface="ＭＳ Ｐゴシック" pitchFamily="34" charset="-128"/>
              <a:cs typeface="Arial" panose="020B0604020202020204" pitchFamily="34" charset="0"/>
            </a:endParaRPr>
          </a:p>
          <a:p>
            <a:r>
              <a:rPr lang="en-GB" altLang="en-US" sz="1200" dirty="0">
                <a:solidFill>
                  <a:schemeClr val="tx1"/>
                </a:solidFill>
                <a:latin typeface="+mn-lt"/>
                <a:ea typeface="ＭＳ Ｐゴシック" pitchFamily="34" charset="-128"/>
                <a:cs typeface="Arial" panose="020B0604020202020204" pitchFamily="34" charset="0"/>
              </a:rPr>
              <a:t>So, a problem for the police will not be a one-off incident.  It will be a series of incidents either of the same type or connected in some way.</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Problems can be defined or described in many ways – based on: </a:t>
            </a:r>
          </a:p>
          <a:p>
            <a:pPr marL="171450" indent="-171450">
              <a:buFont typeface="Arial" panose="020B0604020202020204" pitchFamily="34" charset="0"/>
              <a:buChar char="•"/>
            </a:pPr>
            <a:r>
              <a:rPr lang="en-GB" altLang="en-US" sz="1200" b="1" dirty="0">
                <a:latin typeface="+mn-lt"/>
                <a:cs typeface="Arial" panose="020B0604020202020204" pitchFamily="34" charset="0"/>
              </a:rPr>
              <a:t>the</a:t>
            </a:r>
            <a:r>
              <a:rPr lang="en-GB" altLang="en-US" sz="1200" dirty="0">
                <a:latin typeface="+mn-lt"/>
                <a:cs typeface="Arial" panose="020B0604020202020204" pitchFamily="34" charset="0"/>
              </a:rPr>
              <a:t> </a:t>
            </a:r>
            <a:r>
              <a:rPr lang="en-GB" altLang="en-US" sz="1200" b="1" dirty="0">
                <a:latin typeface="+mn-lt"/>
                <a:cs typeface="Arial" panose="020B0604020202020204" pitchFamily="34" charset="0"/>
              </a:rPr>
              <a:t>offence type</a:t>
            </a:r>
          </a:p>
          <a:p>
            <a:pPr marL="171450" indent="-171450">
              <a:buFont typeface="Arial" panose="020B0604020202020204" pitchFamily="34" charset="0"/>
              <a:buChar char="•"/>
            </a:pPr>
            <a:r>
              <a:rPr lang="en-GB" altLang="en-US" sz="1200" b="1" dirty="0">
                <a:latin typeface="+mn-lt"/>
                <a:cs typeface="Arial" panose="020B0604020202020204" pitchFamily="34" charset="0"/>
              </a:rPr>
              <a:t>the people involved</a:t>
            </a:r>
          </a:p>
          <a:p>
            <a:pPr marL="171450" indent="-171450">
              <a:buFont typeface="Arial" panose="020B0604020202020204" pitchFamily="34" charset="0"/>
              <a:buChar char="•"/>
            </a:pPr>
            <a:r>
              <a:rPr lang="en-GB" altLang="en-US" sz="1200" b="1" dirty="0">
                <a:latin typeface="+mn-lt"/>
                <a:cs typeface="Arial" panose="020B0604020202020204" pitchFamily="34" charset="0"/>
              </a:rPr>
              <a:t>where the problem occurs</a:t>
            </a:r>
          </a:p>
          <a:p>
            <a:pPr marL="171450" indent="-171450">
              <a:buFont typeface="Arial" panose="020B0604020202020204" pitchFamily="34" charset="0"/>
              <a:buChar char="•"/>
            </a:pPr>
            <a:r>
              <a:rPr lang="en-GB" altLang="en-US" sz="1200" b="1" dirty="0">
                <a:latin typeface="+mn-lt"/>
                <a:cs typeface="Arial" panose="020B0604020202020204" pitchFamily="34" charset="0"/>
              </a:rPr>
              <a:t>when the problem occurs, etc.</a:t>
            </a:r>
            <a:endParaRPr lang="en-GB" altLang="en-US" sz="1200" dirty="0">
              <a:latin typeface="+mn-lt"/>
              <a:cs typeface="Arial" panose="020B0604020202020204" pitchFamily="34" charset="0"/>
            </a:endParaRP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Most incidents are linked by one or a number of the above.  </a:t>
            </a: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416111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solidFill>
                  <a:schemeClr val="tx1"/>
                </a:solidFill>
                <a:latin typeface="+mn-lt"/>
                <a:ea typeface="ＭＳ Ｐゴシック" pitchFamily="34" charset="-128"/>
                <a:cs typeface="Arial" panose="020B0604020202020204" pitchFamily="34" charset="0"/>
              </a:rPr>
              <a:t>We are going to look at a number of problem solving models/theories during the lesson, they include: </a:t>
            </a:r>
          </a:p>
          <a:p>
            <a:pPr>
              <a:lnSpc>
                <a:spcPct val="100000"/>
              </a:lnSpc>
            </a:pPr>
            <a:endParaRPr lang="en-GB" altLang="en-US" sz="1200" dirty="0">
              <a:solidFill>
                <a:schemeClr val="tx1"/>
              </a:solidFill>
              <a:latin typeface="+mn-lt"/>
              <a:ea typeface="ＭＳ Ｐゴシック" pitchFamily="34" charset="-128"/>
              <a:cs typeface="Arial" panose="020B0604020202020204" pitchFamily="34" charset="0"/>
            </a:endParaRPr>
          </a:p>
          <a:p>
            <a:pPr marL="171450" indent="-171450">
              <a:lnSpc>
                <a:spcPct val="100000"/>
              </a:lnSpc>
              <a:buFont typeface="Arial" panose="020B0604020202020204" pitchFamily="34" charset="0"/>
              <a:buChar char="•"/>
            </a:pPr>
            <a:r>
              <a:rPr lang="en-GB" altLang="en-US" sz="1200" dirty="0">
                <a:solidFill>
                  <a:schemeClr val="tx1"/>
                </a:solidFill>
                <a:latin typeface="+mn-lt"/>
                <a:ea typeface="ＭＳ Ｐゴシック" pitchFamily="34" charset="-128"/>
                <a:cs typeface="Arial" panose="020B0604020202020204" pitchFamily="34" charset="0"/>
              </a:rPr>
              <a:t>Partnership Orientated Problem Solving </a:t>
            </a:r>
          </a:p>
          <a:p>
            <a:pPr marL="171450" indent="-171450">
              <a:lnSpc>
                <a:spcPct val="100000"/>
              </a:lnSpc>
              <a:buFont typeface="Arial" panose="020B0604020202020204" pitchFamily="34" charset="0"/>
              <a:buChar char="•"/>
            </a:pPr>
            <a:r>
              <a:rPr lang="en-GB" altLang="en-US" sz="1200" dirty="0">
                <a:solidFill>
                  <a:schemeClr val="tx1"/>
                </a:solidFill>
                <a:latin typeface="+mn-lt"/>
                <a:ea typeface="ＭＳ Ｐゴシック" pitchFamily="34" charset="-128"/>
                <a:cs typeface="Arial" panose="020B0604020202020204" pitchFamily="34" charset="0"/>
              </a:rPr>
              <a:t>OSARA</a:t>
            </a:r>
          </a:p>
          <a:p>
            <a:pPr marL="171450" indent="-171450">
              <a:lnSpc>
                <a:spcPct val="100000"/>
              </a:lnSpc>
              <a:buFont typeface="Arial" panose="020B0604020202020204" pitchFamily="34" charset="0"/>
              <a:buChar char="•"/>
            </a:pPr>
            <a:r>
              <a:rPr lang="en-GB" altLang="en-US" sz="1200" dirty="0">
                <a:solidFill>
                  <a:schemeClr val="tx1"/>
                </a:solidFill>
                <a:latin typeface="+mn-lt"/>
                <a:ea typeface="ＭＳ Ｐゴシック" pitchFamily="34" charset="-128"/>
                <a:cs typeface="Arial" panose="020B0604020202020204" pitchFamily="34" charset="0"/>
              </a:rPr>
              <a:t>PAT</a:t>
            </a:r>
          </a:p>
          <a:p>
            <a:pPr marL="171450" indent="-171450">
              <a:lnSpc>
                <a:spcPct val="100000"/>
              </a:lnSpc>
              <a:buFont typeface="Arial" panose="020B0604020202020204" pitchFamily="34" charset="0"/>
              <a:buChar char="•"/>
            </a:pPr>
            <a:r>
              <a:rPr lang="en-GB" altLang="en-US" sz="1200" dirty="0">
                <a:solidFill>
                  <a:schemeClr val="tx1"/>
                </a:solidFill>
                <a:latin typeface="+mn-lt"/>
                <a:ea typeface="ＭＳ Ｐゴシック" pitchFamily="34" charset="-128"/>
                <a:cs typeface="Arial" panose="020B0604020202020204" pitchFamily="34" charset="0"/>
              </a:rPr>
              <a:t>Enhanced PAT </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Routine Activity Theory</a:t>
            </a:r>
          </a:p>
          <a:p>
            <a:pPr marL="171450" marR="0" lvl="0" indent="-1714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Rational Choice Theory</a:t>
            </a:r>
          </a:p>
          <a:p>
            <a:pPr>
              <a:lnSpc>
                <a:spcPct val="100000"/>
              </a:lnSpc>
            </a:pPr>
            <a:endParaRPr lang="en-GB" altLang="en-US" sz="1200" dirty="0">
              <a:solidFill>
                <a:schemeClr val="tx1"/>
              </a:solidFill>
              <a:latin typeface="+mn-lt"/>
              <a:ea typeface="ＭＳ Ｐゴシック" pitchFamily="34" charset="-128"/>
              <a:cs typeface="Arial" panose="020B0604020202020204" pitchFamily="34" charset="0"/>
            </a:endParaRPr>
          </a:p>
          <a:p>
            <a:endParaRPr lang="en-GB" altLang="en-US" sz="1200" dirty="0">
              <a:solidFill>
                <a:schemeClr val="tx1"/>
              </a:solidFill>
              <a:latin typeface="Arial" charset="0"/>
              <a:ea typeface="ＭＳ Ｐゴシック" pitchFamily="34" charset="-128"/>
            </a:endParaRPr>
          </a:p>
          <a:p>
            <a:endParaRPr lang="en-GB" altLang="en-US" sz="1200" dirty="0">
              <a:solidFill>
                <a:schemeClr val="tx1"/>
              </a:solidFill>
              <a:latin typeface="Arial" charset="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32281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b="1" dirty="0">
                <a:latin typeface="+mn-lt"/>
                <a:cs typeface="Arial" panose="020B0604020202020204" pitchFamily="34" charset="0"/>
              </a:rPr>
              <a:t>QTS – what do you think the problem is with the traditional  approach to policing?</a:t>
            </a:r>
          </a:p>
          <a:p>
            <a:pPr eaLnBrk="1" hangingPunct="1"/>
            <a:r>
              <a:rPr lang="en-US" altLang="en-US" sz="1200" b="1" dirty="0">
                <a:latin typeface="+mn-lt"/>
                <a:cs typeface="Arial" panose="020B0604020202020204" pitchFamily="34" charset="0"/>
              </a:rPr>
              <a:t>QTS – How does POPS differ to the traditional policing approach?</a:t>
            </a:r>
          </a:p>
          <a:p>
            <a:pPr eaLnBrk="1" hangingPunct="1"/>
            <a:endParaRPr lang="en-US" altLang="en-US" sz="1200" b="1" dirty="0">
              <a:latin typeface="+mn-lt"/>
              <a:cs typeface="Arial" panose="020B0604020202020204" pitchFamily="34" charset="0"/>
            </a:endParaRPr>
          </a:p>
          <a:p>
            <a:pPr eaLnBrk="1" hangingPunct="1"/>
            <a:endParaRPr lang="en-US" altLang="en-US" sz="1200" dirty="0">
              <a:latin typeface="+mn-lt"/>
              <a:cs typeface="Arial" panose="020B0604020202020204" pitchFamily="34" charset="0"/>
            </a:endParaRPr>
          </a:p>
          <a:p>
            <a:pPr eaLnBrk="1" hangingPunct="1"/>
            <a:r>
              <a:rPr lang="en-US" altLang="en-US" sz="1200" dirty="0">
                <a:latin typeface="+mn-lt"/>
                <a:cs typeface="Arial" panose="020B0604020202020204" pitchFamily="34" charset="0"/>
              </a:rPr>
              <a:t>This slide identifies a contrast between the traditional and Partnership-Orientated Problem Solving solution-oriented approaches.</a:t>
            </a:r>
          </a:p>
          <a:p>
            <a:pPr eaLnBrk="1" hangingPunct="1"/>
            <a:endParaRPr lang="en-US" altLang="en-US" sz="1200" dirty="0">
              <a:latin typeface="+mn-lt"/>
              <a:cs typeface="Arial" panose="020B0604020202020204" pitchFamily="34" charset="0"/>
            </a:endParaRPr>
          </a:p>
          <a:p>
            <a:pPr eaLnBrk="1" hangingPunct="1"/>
            <a:r>
              <a:rPr lang="en-US" altLang="en-US" sz="1200" dirty="0">
                <a:latin typeface="+mn-lt"/>
                <a:cs typeface="Arial" panose="020B0604020202020204" pitchFamily="34" charset="0"/>
              </a:rPr>
              <a:t>As an example use youths congregating in a park.</a:t>
            </a:r>
          </a:p>
          <a:p>
            <a:pPr eaLnBrk="1" hangingPunct="1"/>
            <a:endParaRPr lang="en-US" altLang="en-US" sz="1200" dirty="0">
              <a:latin typeface="+mn-lt"/>
              <a:cs typeface="Arial" panose="020B0604020202020204" pitchFamily="34" charset="0"/>
            </a:endParaRPr>
          </a:p>
          <a:p>
            <a:pPr eaLnBrk="1" hangingPunct="1"/>
            <a:r>
              <a:rPr lang="en-US" altLang="en-US" sz="1200" dirty="0">
                <a:latin typeface="+mn-lt"/>
                <a:cs typeface="Arial" panose="020B0604020202020204" pitchFamily="34" charset="0"/>
              </a:rPr>
              <a:t>POPS is about identifying how can we “SOLVE” the problem rather than just moving it somewhere else and ignoring the root or real problem, etc.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001891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200" b="1"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A partnership orientated approach focuses upon effective resolution of underlying problems that impact upon our communities rather than simply reacting to calls for service.  </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The majority of problems we deal with seem relatively straightforward on the surface (</a:t>
            </a:r>
            <a:r>
              <a:rPr lang="en-GB" altLang="en-US" sz="1200" dirty="0" err="1">
                <a:latin typeface="+mn-lt"/>
                <a:cs typeface="Arial" panose="020B0604020202020204" pitchFamily="34" charset="0"/>
              </a:rPr>
              <a:t>eg</a:t>
            </a:r>
            <a:r>
              <a:rPr lang="en-GB" altLang="en-US" sz="1200" dirty="0">
                <a:latin typeface="+mn-lt"/>
                <a:cs typeface="Arial" panose="020B0604020202020204" pitchFamily="34" charset="0"/>
              </a:rPr>
              <a:t> youths causing ASB) and we assume we know how to solve them.  Nevertheless, problems often fail to respond to our interventions.  Quite often this is because we haven’t taken the time to properly understand the underlying causes of the problem.  </a:t>
            </a:r>
          </a:p>
          <a:p>
            <a:pPr>
              <a:lnSpc>
                <a:spcPct val="100000"/>
              </a:lnSpc>
            </a:pPr>
            <a:endParaRPr lang="en-GB" altLang="en-US" sz="1200" dirty="0">
              <a:latin typeface="+mn-lt"/>
              <a:cs typeface="Arial" panose="020B0604020202020204" pitchFamily="34" charset="0"/>
            </a:endParaRPr>
          </a:p>
          <a:p>
            <a:pPr algn="just" eaLnBrk="1" hangingPunct="1">
              <a:lnSpc>
                <a:spcPct val="100000"/>
              </a:lnSpc>
            </a:pPr>
            <a:r>
              <a:rPr lang="en-US" altLang="en-US" sz="1200" dirty="0">
                <a:latin typeface="+mn-lt"/>
                <a:cs typeface="Arial" panose="020B0604020202020204" pitchFamily="34" charset="0"/>
              </a:rPr>
              <a:t>It is very  important to point out that this approach is not necessarily easier &amp; takes more time, planning, resources, cooperation, &amp; community interactions--in fact, it may take much more time in the short term. </a:t>
            </a:r>
          </a:p>
          <a:p>
            <a:pPr algn="just" eaLnBrk="1" hangingPunct="1">
              <a:lnSpc>
                <a:spcPct val="100000"/>
              </a:lnSpc>
            </a:pPr>
            <a:endParaRPr lang="en-US" altLang="en-US" sz="1200" dirty="0">
              <a:latin typeface="+mn-lt"/>
              <a:cs typeface="Arial" panose="020B0604020202020204" pitchFamily="34" charset="0"/>
            </a:endParaRPr>
          </a:p>
          <a:p>
            <a:pPr algn="just" eaLnBrk="1" hangingPunct="1">
              <a:lnSpc>
                <a:spcPct val="100000"/>
              </a:lnSpc>
            </a:pPr>
            <a:r>
              <a:rPr lang="en-US" altLang="en-US" sz="1200" dirty="0">
                <a:latin typeface="+mn-lt"/>
                <a:cs typeface="Arial" panose="020B0604020202020204" pitchFamily="34" charset="0"/>
              </a:rPr>
              <a:t>The benefit is in long-term effectiveness.  If we can remove the problem associated with the calls for service so that repeat calls for the same incident are significantly reduced how more efficient and effective will we be?</a:t>
            </a:r>
          </a:p>
          <a:p>
            <a:pPr algn="just" eaLnBrk="1" hangingPunct="1">
              <a:lnSpc>
                <a:spcPct val="100000"/>
              </a:lnSpc>
            </a:pPr>
            <a:endParaRPr lang="en-US" altLang="en-US" sz="1200" dirty="0">
              <a:latin typeface="+mn-lt"/>
              <a:cs typeface="Arial" panose="020B0604020202020204" pitchFamily="34" charset="0"/>
            </a:endParaRPr>
          </a:p>
          <a:p>
            <a:pPr>
              <a:lnSpc>
                <a:spcPct val="100000"/>
              </a:lnSpc>
            </a:pPr>
            <a:r>
              <a:rPr lang="en-US" sz="1200" b="1" kern="1200" dirty="0">
                <a:solidFill>
                  <a:schemeClr val="tx1"/>
                </a:solidFill>
                <a:effectLst/>
                <a:latin typeface="+mn-lt"/>
                <a:ea typeface="+mn-ea"/>
                <a:cs typeface="Arial" panose="020B0604020202020204" pitchFamily="34" charset="0"/>
              </a:rPr>
              <a:t>Q. How does this approach differ to the previous one? </a:t>
            </a:r>
            <a:endParaRPr lang="en-GB" sz="1200" kern="1200" dirty="0">
              <a:solidFill>
                <a:schemeClr val="tx1"/>
              </a:solidFill>
              <a:effectLst/>
              <a:latin typeface="+mn-lt"/>
              <a:ea typeface="+mn-ea"/>
              <a:cs typeface="Arial" panose="020B0604020202020204" pitchFamily="34" charset="0"/>
            </a:endParaRPr>
          </a:p>
          <a:p>
            <a:pPr>
              <a:lnSpc>
                <a:spcPct val="100000"/>
              </a:lnSpc>
            </a:pPr>
            <a:r>
              <a:rPr lang="en-US" sz="1200" kern="1200" dirty="0">
                <a:solidFill>
                  <a:schemeClr val="tx1"/>
                </a:solidFill>
                <a:effectLst/>
                <a:latin typeface="+mn-lt"/>
                <a:ea typeface="+mn-ea"/>
                <a:cs typeface="Arial" panose="020B0604020202020204" pitchFamily="34" charset="0"/>
              </a:rPr>
              <a:t>Through discussion, trainer to emphasise the following points: </a:t>
            </a:r>
            <a:endParaRPr lang="en-GB" sz="1200" kern="1200" dirty="0">
              <a:solidFill>
                <a:schemeClr val="tx1"/>
              </a:solidFill>
              <a:effectLst/>
              <a:latin typeface="+mn-lt"/>
              <a:ea typeface="+mn-ea"/>
              <a:cs typeface="Arial" panose="020B0604020202020204" pitchFamily="34" charset="0"/>
            </a:endParaRPr>
          </a:p>
          <a:p>
            <a:pPr>
              <a:lnSpc>
                <a:spcPct val="100000"/>
              </a:lnSpc>
            </a:pPr>
            <a:endParaRPr lang="en-US" sz="1200" b="1" i="1" kern="1200" dirty="0">
              <a:solidFill>
                <a:schemeClr val="tx1"/>
              </a:solidFill>
              <a:effectLst/>
              <a:latin typeface="+mn-lt"/>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1" kern="1200" dirty="0">
                <a:solidFill>
                  <a:schemeClr val="tx1"/>
                </a:solidFill>
                <a:effectLst/>
                <a:latin typeface="+mn-lt"/>
                <a:ea typeface="+mn-ea"/>
                <a:cs typeface="Arial" panose="020B0604020202020204" pitchFamily="34" charset="0"/>
              </a:rPr>
              <a:t>A partnership-orientated approach </a:t>
            </a:r>
            <a:r>
              <a:rPr lang="en-US" sz="1200" i="1" kern="1200" dirty="0">
                <a:solidFill>
                  <a:schemeClr val="tx1"/>
                </a:solidFill>
                <a:effectLst/>
                <a:latin typeface="+mn-lt"/>
                <a:ea typeface="+mn-ea"/>
                <a:cs typeface="Arial" panose="020B0604020202020204" pitchFamily="34" charset="0"/>
              </a:rPr>
              <a:t>is about identifying how can we </a:t>
            </a:r>
            <a:r>
              <a:rPr lang="en-US" sz="1200" b="1" i="1" kern="1200" dirty="0">
                <a:solidFill>
                  <a:schemeClr val="tx1"/>
                </a:solidFill>
                <a:effectLst/>
                <a:latin typeface="+mn-lt"/>
                <a:ea typeface="+mn-ea"/>
                <a:cs typeface="Arial" panose="020B0604020202020204" pitchFamily="34" charset="0"/>
              </a:rPr>
              <a:t>‘SOLVE’</a:t>
            </a:r>
            <a:r>
              <a:rPr lang="en-US" sz="1200" i="1" kern="1200" dirty="0">
                <a:solidFill>
                  <a:schemeClr val="tx1"/>
                </a:solidFill>
                <a:effectLst/>
                <a:latin typeface="+mn-lt"/>
                <a:ea typeface="+mn-ea"/>
                <a:cs typeface="Arial" panose="020B0604020202020204" pitchFamily="34" charset="0"/>
              </a:rPr>
              <a:t> the problem rather than just moving it somewhere else and ignoring the root or real problem, etc.</a:t>
            </a:r>
            <a:endParaRPr lang="en-GB" sz="1200" kern="1200" dirty="0">
              <a:solidFill>
                <a:schemeClr val="tx1"/>
              </a:solidFill>
              <a:effectLst/>
              <a:latin typeface="+mn-lt"/>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i="1" kern="1200" dirty="0">
                <a:solidFill>
                  <a:schemeClr val="tx1"/>
                </a:solidFill>
                <a:effectLst/>
                <a:latin typeface="+mn-lt"/>
                <a:ea typeface="+mn-ea"/>
                <a:cs typeface="Arial" panose="020B0604020202020204" pitchFamily="34" charset="0"/>
              </a:rPr>
              <a:t>A partnership-orientated approach focuses upon effective resolution. </a:t>
            </a:r>
          </a:p>
          <a:p>
            <a:pPr marL="171450" indent="-171450">
              <a:lnSpc>
                <a:spcPct val="100000"/>
              </a:lnSpc>
              <a:buFont typeface="Arial" panose="020B0604020202020204" pitchFamily="34" charset="0"/>
              <a:buChar char="•"/>
            </a:pPr>
            <a:r>
              <a:rPr lang="en-GB" sz="1200" i="1" kern="1200" dirty="0">
                <a:solidFill>
                  <a:schemeClr val="tx1"/>
                </a:solidFill>
                <a:effectLst/>
                <a:latin typeface="+mn-lt"/>
                <a:ea typeface="+mn-ea"/>
                <a:cs typeface="Arial" panose="020B0604020202020204" pitchFamily="34" charset="0"/>
              </a:rPr>
              <a:t>The majority of problems we deal with seem relatively straightforward on the surface, however, we often don’t take the time to properly understand the underlying causes of the problem.  </a:t>
            </a:r>
          </a:p>
          <a:p>
            <a:pPr marL="171450" indent="-171450">
              <a:lnSpc>
                <a:spcPct val="100000"/>
              </a:lnSpc>
              <a:buFont typeface="Arial" panose="020B0604020202020204" pitchFamily="34" charset="0"/>
              <a:buChar char="•"/>
            </a:pPr>
            <a:r>
              <a:rPr lang="en-GB" sz="1200" i="1" kern="1200" dirty="0">
                <a:solidFill>
                  <a:schemeClr val="tx1"/>
                </a:solidFill>
                <a:effectLst/>
                <a:latin typeface="+mn-lt"/>
                <a:ea typeface="+mn-ea"/>
                <a:cs typeface="Arial" panose="020B0604020202020204" pitchFamily="34" charset="0"/>
              </a:rPr>
              <a:t>A partnership-orientated approach </a:t>
            </a:r>
            <a:r>
              <a:rPr lang="en-US" sz="1200" i="1" kern="1200" dirty="0">
                <a:solidFill>
                  <a:schemeClr val="tx1"/>
                </a:solidFill>
                <a:effectLst/>
                <a:latin typeface="+mn-lt"/>
                <a:ea typeface="+mn-ea"/>
                <a:cs typeface="Arial" panose="020B0604020202020204" pitchFamily="34" charset="0"/>
              </a:rPr>
              <a:t>is not necessarily easier &amp; takes more time in the short term, however the benefit is long-term effectiveness.  </a:t>
            </a:r>
            <a:endParaRPr lang="en-GB" sz="1200" i="1" kern="1200" dirty="0">
              <a:solidFill>
                <a:schemeClr val="tx1"/>
              </a:solidFill>
              <a:effectLst/>
              <a:latin typeface="+mn-lt"/>
              <a:ea typeface="+mn-ea"/>
              <a:cs typeface="Arial" panose="020B0604020202020204" pitchFamily="34" charset="0"/>
            </a:endParaRPr>
          </a:p>
          <a:p>
            <a:pPr algn="just" eaLnBrk="1" hangingPunct="1"/>
            <a:endParaRPr lang="en-US" altLang="en-US" sz="12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933401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Arial" panose="020B0604020202020204" pitchFamily="34" charset="0"/>
              </a:rPr>
              <a:t>Having established a basic understanding of the ‘POPS’ approach to problem solving, trainer to ask:</a:t>
            </a:r>
          </a:p>
          <a:p>
            <a:r>
              <a:rPr lang="en-GB" sz="1200" b="1" kern="1200" dirty="0">
                <a:solidFill>
                  <a:schemeClr val="tx1"/>
                </a:solidFill>
                <a:effectLst/>
                <a:latin typeface="+mn-lt"/>
                <a:ea typeface="+mn-ea"/>
                <a:cs typeface="Arial" panose="020B0604020202020204" pitchFamily="34" charset="0"/>
              </a:rPr>
              <a:t>Q. When might we use it? </a:t>
            </a:r>
          </a:p>
          <a:p>
            <a:pPr>
              <a:buFont typeface="Arial" panose="020B0604020202020204" pitchFamily="34" charset="0"/>
              <a:buNone/>
              <a:defRPr/>
            </a:pPr>
            <a:endParaRPr lang="en-GB" sz="1200" b="1" dirty="0">
              <a:latin typeface="+mn-lt"/>
              <a:cs typeface="Arial" panose="020B0604020202020204" pitchFamily="34" charset="0"/>
            </a:endParaRPr>
          </a:p>
          <a:p>
            <a:pPr marL="171450" indent="-171450">
              <a:buFont typeface="Arial" panose="020B0604020202020204" pitchFamily="34" charset="0"/>
              <a:buChar char="•"/>
              <a:defRPr/>
            </a:pPr>
            <a:r>
              <a:rPr lang="en-GB" sz="1200" b="0" dirty="0">
                <a:latin typeface="+mn-lt"/>
                <a:cs typeface="Arial" panose="020B0604020202020204" pitchFamily="34" charset="0"/>
              </a:rPr>
              <a:t>Burglary</a:t>
            </a:r>
          </a:p>
          <a:p>
            <a:pPr marL="171450" indent="-171450">
              <a:buFont typeface="Arial" panose="020B0604020202020204" pitchFamily="34" charset="0"/>
              <a:buChar char="•"/>
              <a:defRPr/>
            </a:pPr>
            <a:r>
              <a:rPr lang="en-GB" sz="1200" b="0" dirty="0">
                <a:latin typeface="+mn-lt"/>
                <a:cs typeface="Arial" panose="020B0604020202020204" pitchFamily="34" charset="0"/>
              </a:rPr>
              <a:t>ASB</a:t>
            </a:r>
          </a:p>
          <a:p>
            <a:pPr marL="171450" indent="-171450">
              <a:buFont typeface="Arial" panose="020B0604020202020204" pitchFamily="34" charset="0"/>
              <a:buChar char="•"/>
              <a:defRPr/>
            </a:pPr>
            <a:r>
              <a:rPr lang="en-GB" sz="1200" b="0" dirty="0">
                <a:latin typeface="+mn-lt"/>
                <a:cs typeface="Arial" panose="020B0604020202020204" pitchFamily="34" charset="0"/>
              </a:rPr>
              <a:t>Disorder</a:t>
            </a:r>
          </a:p>
          <a:p>
            <a:pPr marL="171450" indent="-171450">
              <a:buFont typeface="Arial" panose="020B0604020202020204" pitchFamily="34" charset="0"/>
              <a:buChar char="•"/>
              <a:defRPr/>
            </a:pPr>
            <a:r>
              <a:rPr lang="en-GB" sz="1200" b="0" dirty="0">
                <a:latin typeface="+mn-lt"/>
                <a:cs typeface="Arial" panose="020B0604020202020204" pitchFamily="34" charset="0"/>
              </a:rPr>
              <a:t>Child abuse</a:t>
            </a:r>
          </a:p>
          <a:p>
            <a:pPr marL="171450" indent="-171450">
              <a:buFont typeface="Arial" panose="020B0604020202020204" pitchFamily="34" charset="0"/>
              <a:buChar char="•"/>
              <a:defRPr/>
            </a:pPr>
            <a:r>
              <a:rPr lang="en-GB" sz="1200" b="0" dirty="0">
                <a:latin typeface="+mn-lt"/>
                <a:cs typeface="Arial" panose="020B0604020202020204" pitchFamily="34" charset="0"/>
              </a:rPr>
              <a:t>CSE</a:t>
            </a:r>
          </a:p>
          <a:p>
            <a:pPr marL="171450" indent="-171450">
              <a:buFont typeface="Arial" panose="020B0604020202020204" pitchFamily="34" charset="0"/>
              <a:buChar char="•"/>
              <a:defRPr/>
            </a:pPr>
            <a:r>
              <a:rPr lang="en-GB" sz="1200" b="0" dirty="0">
                <a:latin typeface="+mn-lt"/>
                <a:cs typeface="Arial" panose="020B0604020202020204" pitchFamily="34" charset="0"/>
              </a:rPr>
              <a:t>Domestics</a:t>
            </a:r>
          </a:p>
          <a:p>
            <a:pPr marL="171450" indent="-171450">
              <a:buFont typeface="Arial" panose="020B0604020202020204" pitchFamily="34" charset="0"/>
              <a:buChar char="•"/>
              <a:defRPr/>
            </a:pPr>
            <a:r>
              <a:rPr lang="en-GB" sz="1200" b="0" dirty="0">
                <a:latin typeface="+mn-lt"/>
                <a:cs typeface="Arial" panose="020B0604020202020204" pitchFamily="34" charset="0"/>
              </a:rPr>
              <a:t>Alcohol related</a:t>
            </a:r>
          </a:p>
          <a:p>
            <a:pPr marL="171450" indent="-171450">
              <a:buFont typeface="Arial" panose="020B0604020202020204" pitchFamily="34" charset="0"/>
              <a:buChar char="•"/>
              <a:defRPr/>
            </a:pPr>
            <a:r>
              <a:rPr lang="en-GB" sz="1200" b="0" dirty="0">
                <a:latin typeface="+mn-lt"/>
                <a:cs typeface="Arial" panose="020B0604020202020204" pitchFamily="34" charset="0"/>
              </a:rPr>
              <a:t>Neighbourhood disputes</a:t>
            </a:r>
          </a:p>
          <a:p>
            <a:pPr marL="171450" indent="-171450">
              <a:buFont typeface="Arial" panose="020B0604020202020204" pitchFamily="34" charset="0"/>
              <a:buChar char="•"/>
              <a:defRPr/>
            </a:pPr>
            <a:r>
              <a:rPr lang="en-GB" sz="1200" b="0" dirty="0">
                <a:latin typeface="+mn-lt"/>
                <a:cs typeface="Arial" panose="020B0604020202020204" pitchFamily="34" charset="0"/>
              </a:rPr>
              <a:t>RTCs</a:t>
            </a:r>
          </a:p>
          <a:p>
            <a:pPr marL="171450" indent="-171450">
              <a:buFont typeface="Arial" panose="020B0604020202020204" pitchFamily="34" charset="0"/>
              <a:buChar char="•"/>
              <a:defRPr/>
            </a:pPr>
            <a:r>
              <a:rPr lang="en-GB" sz="1200" b="0" dirty="0">
                <a:latin typeface="+mn-lt"/>
                <a:cs typeface="Arial" panose="020B0604020202020204" pitchFamily="34" charset="0"/>
              </a:rPr>
              <a:t>Thefts</a:t>
            </a:r>
          </a:p>
          <a:p>
            <a:pPr marL="171450" indent="-171450">
              <a:buFont typeface="Arial" panose="020B0604020202020204" pitchFamily="34" charset="0"/>
              <a:buChar char="•"/>
              <a:defRPr/>
            </a:pPr>
            <a:r>
              <a:rPr lang="en-GB" sz="1200" b="0" dirty="0">
                <a:latin typeface="+mn-lt"/>
                <a:cs typeface="Arial" panose="020B0604020202020204" pitchFamily="34" charset="0"/>
              </a:rPr>
              <a:t>Cybercrime and internet crime/fraud can also be dealt with at a local level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966192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latin typeface="+mn-lt"/>
                <a:cs typeface="Arial" panose="020B0604020202020204" pitchFamily="34" charset="0"/>
              </a:rPr>
              <a:t>WHAT IS INVOLVED IN PROBLEM SOLVING?</a:t>
            </a:r>
          </a:p>
          <a:p>
            <a:pPr>
              <a:defRPr/>
            </a:pPr>
            <a:endParaRPr lang="en-GB" sz="1200" dirty="0">
              <a:latin typeface="+mn-lt"/>
              <a:cs typeface="Arial" panose="020B0604020202020204" pitchFamily="34" charset="0"/>
            </a:endParaRPr>
          </a:p>
          <a:p>
            <a:pPr>
              <a:defRPr/>
            </a:pPr>
            <a:r>
              <a:rPr lang="en-GB" sz="1200" b="1" dirty="0">
                <a:latin typeface="+mn-lt"/>
                <a:cs typeface="Arial" panose="020B0604020202020204" pitchFamily="34" charset="0"/>
              </a:rPr>
              <a:t>Activity 1  </a:t>
            </a:r>
          </a:p>
          <a:p>
            <a:pPr>
              <a:defRPr/>
            </a:pPr>
            <a:endParaRPr lang="en-GB" sz="1200" b="1" dirty="0">
              <a:latin typeface="+mn-lt"/>
              <a:cs typeface="Arial" panose="020B0604020202020204" pitchFamily="34" charset="0"/>
            </a:endParaRPr>
          </a:p>
          <a:p>
            <a:pPr>
              <a:defRPr/>
            </a:pPr>
            <a:r>
              <a:rPr lang="en-GB" sz="1200" dirty="0">
                <a:latin typeface="+mn-lt"/>
                <a:cs typeface="Arial" panose="020B0604020202020204" pitchFamily="34" charset="0"/>
              </a:rPr>
              <a:t>Trainer to place students into their groups and the Trainer  to show the boulder slide and ask how do we solve this problem?  (</a:t>
            </a:r>
            <a:r>
              <a:rPr lang="en-GB" sz="1200" i="1" dirty="0">
                <a:latin typeface="+mn-lt"/>
                <a:cs typeface="Arial" panose="020B0604020202020204" pitchFamily="34" charset="0"/>
              </a:rPr>
              <a:t>Hopefully they will answer “break it down into smaller rocks”)  </a:t>
            </a:r>
            <a:r>
              <a:rPr lang="en-GB" sz="1200" dirty="0">
                <a:latin typeface="+mn-lt"/>
                <a:cs typeface="Arial" panose="020B0604020202020204" pitchFamily="34" charset="0"/>
              </a:rPr>
              <a:t>Then explain that problem solving is (reveal each picture):</a:t>
            </a:r>
          </a:p>
          <a:p>
            <a:pP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dirty="0">
                <a:latin typeface="+mn-lt"/>
                <a:cs typeface="Arial" panose="020B0604020202020204" pitchFamily="34" charset="0"/>
              </a:rPr>
              <a:t>It is about breaking down a problem.</a:t>
            </a:r>
          </a:p>
          <a:p>
            <a:pPr marL="171424" indent="-171424">
              <a:buFont typeface="Arial" panose="020B0604020202020204" pitchFamily="34" charset="0"/>
              <a:buChar char="•"/>
              <a:defRPr/>
            </a:pPr>
            <a:r>
              <a:rPr lang="en-GB" sz="1200" dirty="0">
                <a:latin typeface="+mn-lt"/>
                <a:cs typeface="Arial" panose="020B0604020202020204" pitchFamily="34" charset="0"/>
              </a:rPr>
              <a:t>Being more scientific in your approach.</a:t>
            </a:r>
          </a:p>
          <a:p>
            <a:pPr marL="171424" indent="-171424">
              <a:buFont typeface="Arial" panose="020B0604020202020204" pitchFamily="34" charset="0"/>
              <a:buChar char="•"/>
              <a:defRPr/>
            </a:pPr>
            <a:r>
              <a:rPr lang="en-GB" sz="1200" dirty="0">
                <a:latin typeface="+mn-lt"/>
                <a:cs typeface="Arial" panose="020B0604020202020204" pitchFamily="34" charset="0"/>
              </a:rPr>
              <a:t>Being like a medical practitioner – knowing what is causing the problem and what treatment to provide (headache example – ask the group who has ever had a headache?  Ask for different reasons for their headache followed by different solutions.  “Headache” is a generic label.</a:t>
            </a:r>
          </a:p>
          <a:p>
            <a:pPr marL="171424" indent="-171424">
              <a:buFont typeface="Arial" panose="020B0604020202020204" pitchFamily="34" charset="0"/>
              <a:buChar char="•"/>
              <a:defRPr/>
            </a:pPr>
            <a:r>
              <a:rPr lang="en-GB" sz="1200" dirty="0">
                <a:latin typeface="+mn-lt"/>
                <a:cs typeface="Arial" panose="020B0604020202020204" pitchFamily="34" charset="0"/>
              </a:rPr>
              <a:t>It is about being like engineers who are systematic and test theory.</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dirty="0">
                <a:latin typeface="+mn-lt"/>
                <a:cs typeface="Arial" panose="020B0604020202020204" pitchFamily="34" charset="0"/>
              </a:rPr>
              <a:t>The other two examples are criminological theories : problem analysis triangle (understanding victim, location and offender) and about rational choice theory, which is that every offender takes a cost benefit analysis of whether it is worth committing that offence.  Rational choice looks at what might deter an offender .  . .  Tell them you will talk about these two theories in more detail later.</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The purpose of a problem solving approach is to address the underlying conditions that may be causing the problem and recognise, and use the expertise of others in order to solve, or manage it better.  A systematic approach encourages more lateral and creative thinking and uses a wider range of resources in developing solutions.  </a:t>
            </a:r>
          </a:p>
          <a:p>
            <a:pP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It must be described precisely and accurately</a:t>
            </a:r>
            <a:r>
              <a:rPr lang="en-GB" sz="1200" dirty="0">
                <a:latin typeface="+mn-lt"/>
                <a:cs typeface="Arial" panose="020B0604020202020204" pitchFamily="34" charset="0"/>
              </a:rPr>
              <a:t> and broken down into specific aspects of the problem.  It is important to understand that problems often aren’t what they first appear to be;</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It must be understood</a:t>
            </a:r>
            <a:r>
              <a:rPr lang="en-GB" sz="1200" dirty="0">
                <a:latin typeface="+mn-lt"/>
                <a:cs typeface="Arial" panose="020B0604020202020204" pitchFamily="34" charset="0"/>
              </a:rPr>
              <a:t> in terms of the various interests at stake.  Individuals and groups of people are affected in different ways by a problem and have different ideas about what should be done about the problem;</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The way the problem is currently being handled must be understood </a:t>
            </a:r>
            <a:r>
              <a:rPr lang="en-GB" sz="1200" dirty="0">
                <a:latin typeface="+mn-lt"/>
                <a:cs typeface="Arial" panose="020B0604020202020204" pitchFamily="34" charset="0"/>
              </a:rPr>
              <a:t>and the limits of effectiveness must be openly acknowledged in order to come up with a better response.</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All possible responses should be considered</a:t>
            </a:r>
            <a:r>
              <a:rPr lang="en-GB" sz="1200" dirty="0">
                <a:latin typeface="+mn-lt"/>
                <a:cs typeface="Arial" panose="020B0604020202020204" pitchFamily="34" charset="0"/>
              </a:rPr>
              <a:t> so as not to cut short potentially effective responses.  Possible responses should follow from what is learned during the analysis.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75171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latin typeface="+mn-lt"/>
                <a:cs typeface="Arial" panose="020B0604020202020204" pitchFamily="34" charset="0"/>
              </a:rPr>
              <a:t>Partnership-Orientated Policing: (POP) on a Beermat:</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Devised by Michael Barton, now Chief Constable of Durham Constabulary.  At the time he was a Chief Inspector in Lancashire Police when this was devised.  The ethos behind POP on a Beermat is that since 1970s police demand has risen and there is a shallower rise in resources available and the resulting gap, which means poor or non existent service to customers and stressed, over-stretched people in the organisation.</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In order to close the gap we have to do something different.  At the moment we keep doing what we have always done and expect a different result.</a:t>
            </a:r>
          </a:p>
          <a:p>
            <a:pPr>
              <a:defRPr/>
            </a:pPr>
            <a:endParaRPr lang="en-GB" sz="1200" b="1" kern="1200" dirty="0">
              <a:solidFill>
                <a:schemeClr val="tx1"/>
              </a:solidFill>
              <a:effectLst/>
              <a:latin typeface="+mn-lt"/>
              <a:ea typeface="+mn-ea"/>
              <a:cs typeface="Arial" panose="020B0604020202020204" pitchFamily="34" charset="0"/>
            </a:endParaRPr>
          </a:p>
          <a:p>
            <a:pPr>
              <a:defRPr/>
            </a:pPr>
            <a:r>
              <a:rPr lang="en-GB" sz="1200" b="1" kern="1200" dirty="0">
                <a:solidFill>
                  <a:schemeClr val="tx1"/>
                </a:solidFill>
                <a:effectLst/>
                <a:latin typeface="+mn-lt"/>
                <a:ea typeface="+mn-ea"/>
                <a:cs typeface="Arial" panose="020B0604020202020204" pitchFamily="34" charset="0"/>
              </a:rPr>
              <a:t>Partnership-Orientated Policing is a way of bridging the gap. </a:t>
            </a:r>
            <a:r>
              <a:rPr lang="en-GB" sz="1200" b="1" dirty="0">
                <a:latin typeface="+mn-lt"/>
                <a:cs typeface="Arial" panose="020B0604020202020204" pitchFamily="34" charset="0"/>
              </a:rPr>
              <a:t>  </a:t>
            </a:r>
          </a:p>
          <a:p>
            <a:pPr>
              <a:defRPr/>
            </a:pPr>
            <a:r>
              <a:rPr lang="en-GB" sz="1200" b="1" dirty="0">
                <a:latin typeface="+mn-lt"/>
                <a:cs typeface="Arial" panose="020B0604020202020204" pitchFamily="34" charset="0"/>
              </a:rPr>
              <a:t>Q. Which element of reducing the gap can we influence?  </a:t>
            </a:r>
            <a:r>
              <a:rPr lang="en-GB" sz="1200" dirty="0">
                <a:latin typeface="+mn-lt"/>
                <a:cs typeface="Arial" panose="020B0604020202020204" pitchFamily="34" charset="0"/>
              </a:rPr>
              <a:t>Decrease the red line or increase the green line?  There is more scope to increase the resources than there is to reduce demand.  </a:t>
            </a:r>
          </a:p>
          <a:p>
            <a:pPr>
              <a:defRPr/>
            </a:pPr>
            <a:endParaRPr lang="en-GB" sz="1200" dirty="0">
              <a:latin typeface="+mn-lt"/>
              <a:cs typeface="Arial" panose="020B0604020202020204" pitchFamily="34" charset="0"/>
            </a:endParaRPr>
          </a:p>
          <a:p>
            <a:pPr>
              <a:defRPr/>
            </a:pPr>
            <a:r>
              <a:rPr lang="en-GB" sz="1200" b="1" dirty="0">
                <a:latin typeface="+mn-lt"/>
                <a:cs typeface="Arial" panose="020B0604020202020204" pitchFamily="34" charset="0"/>
              </a:rPr>
              <a:t>Q. How can we increase our resources?</a:t>
            </a:r>
            <a:endParaRPr lang="en-GB" sz="1200" dirty="0">
              <a:latin typeface="+mn-lt"/>
              <a:cs typeface="Arial" panose="020B0604020202020204" pitchFamily="34" charset="0"/>
            </a:endParaRPr>
          </a:p>
          <a:p>
            <a:pPr marL="172641" indent="-172641">
              <a:buFont typeface="Arial" panose="020B0604020202020204" pitchFamily="34" charset="0"/>
              <a:buChar char="•"/>
              <a:defRPr/>
            </a:pPr>
            <a:r>
              <a:rPr lang="en-GB" sz="1200" dirty="0">
                <a:latin typeface="+mn-lt"/>
                <a:cs typeface="Arial" panose="020B0604020202020204" pitchFamily="34" charset="0"/>
              </a:rPr>
              <a:t>Neighbourhood Watch</a:t>
            </a:r>
          </a:p>
          <a:p>
            <a:pPr marL="172641" indent="-172641">
              <a:buFont typeface="Arial" panose="020B0604020202020204" pitchFamily="34" charset="0"/>
              <a:buChar char="•"/>
              <a:defRPr/>
            </a:pPr>
            <a:r>
              <a:rPr lang="en-GB" sz="1200" dirty="0">
                <a:latin typeface="+mn-lt"/>
                <a:cs typeface="Arial" panose="020B0604020202020204" pitchFamily="34" charset="0"/>
              </a:rPr>
              <a:t>CPS</a:t>
            </a:r>
          </a:p>
          <a:p>
            <a:pPr marL="172641" indent="-172641">
              <a:buFont typeface="Arial" panose="020B0604020202020204" pitchFamily="34" charset="0"/>
              <a:buChar char="•"/>
              <a:defRPr/>
            </a:pPr>
            <a:r>
              <a:rPr lang="en-GB" sz="1200" dirty="0">
                <a:latin typeface="+mn-lt"/>
                <a:cs typeface="Arial" panose="020B0604020202020204" pitchFamily="34" charset="0"/>
              </a:rPr>
              <a:t>Media</a:t>
            </a:r>
          </a:p>
          <a:p>
            <a:pPr marL="172641" indent="-172641">
              <a:buFont typeface="Arial" panose="020B0604020202020204" pitchFamily="34" charset="0"/>
              <a:buChar char="•"/>
              <a:defRPr/>
            </a:pPr>
            <a:r>
              <a:rPr lang="en-GB" sz="1200" dirty="0">
                <a:latin typeface="+mn-lt"/>
                <a:cs typeface="Arial" panose="020B0604020202020204" pitchFamily="34" charset="0"/>
              </a:rPr>
              <a:t>Local Authorities</a:t>
            </a:r>
          </a:p>
          <a:p>
            <a:pPr marL="172641" indent="-172641">
              <a:buFont typeface="Arial" panose="020B0604020202020204" pitchFamily="34" charset="0"/>
              <a:buChar char="•"/>
              <a:defRPr/>
            </a:pPr>
            <a:r>
              <a:rPr lang="en-GB" sz="1200" dirty="0">
                <a:latin typeface="+mn-lt"/>
                <a:cs typeface="Arial" panose="020B0604020202020204" pitchFamily="34" charset="0"/>
              </a:rPr>
              <a:t>Crime and Disorder Partners</a:t>
            </a:r>
          </a:p>
          <a:p>
            <a:pPr marL="172641" indent="-172641">
              <a:buFont typeface="Arial" panose="020B0604020202020204" pitchFamily="34" charset="0"/>
              <a:buChar char="•"/>
              <a:defRPr/>
            </a:pPr>
            <a:r>
              <a:rPr lang="en-GB" sz="1200" dirty="0">
                <a:latin typeface="+mn-lt"/>
                <a:cs typeface="Arial" panose="020B0604020202020204" pitchFamily="34" charset="0"/>
              </a:rPr>
              <a:t>Communities</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All can be on the red line but they can all be on the green line – the difference is the way we see them.</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However, to effectively close the gap, the red line has to be reduced in addition to raising the green line.  This can be achieved using a problem solving approach and using the OSARA and PAT models.</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Partnership Orientated Problem</a:t>
            </a:r>
            <a:r>
              <a:rPr lang="en-GB" sz="1200" baseline="0" dirty="0">
                <a:latin typeface="+mn-lt"/>
                <a:cs typeface="Arial" panose="020B0604020202020204" pitchFamily="34" charset="0"/>
              </a:rPr>
              <a:t> Solving</a:t>
            </a:r>
            <a:r>
              <a:rPr lang="en-GB" sz="1200" dirty="0">
                <a:latin typeface="+mn-lt"/>
                <a:cs typeface="Arial" panose="020B0604020202020204" pitchFamily="34" charset="0"/>
              </a:rPr>
              <a:t> (POPS) in its simplest format is about </a:t>
            </a:r>
            <a:r>
              <a:rPr lang="en-GB" sz="1200" b="1" dirty="0">
                <a:latin typeface="+mn-lt"/>
                <a:cs typeface="Arial" panose="020B0604020202020204" pitchFamily="34" charset="0"/>
              </a:rPr>
              <a:t>“working smarter rather than working harder”</a:t>
            </a:r>
            <a:r>
              <a:rPr lang="en-GB" sz="1200" dirty="0">
                <a:latin typeface="+mn-lt"/>
                <a:cs typeface="Arial" panose="020B0604020202020204" pitchFamily="34" charset="0"/>
              </a:rPr>
              <a:t>.  It is about examining patterns of incidents to identify existing and emerging problems, and tackle the underlying issues.</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One of the major success factors in POP is getting the active involvement of the community and other agencies.  It makes use of the OSARA model and PAT setting out a logical approach to problem solving.</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It is vitally important that crime reduction involves </a:t>
            </a:r>
            <a:r>
              <a:rPr lang="en-GB" sz="1200" u="sng" dirty="0">
                <a:latin typeface="+mn-lt"/>
                <a:cs typeface="Arial" panose="020B0604020202020204" pitchFamily="34" charset="0"/>
              </a:rPr>
              <a:t>everyone</a:t>
            </a:r>
            <a:r>
              <a:rPr lang="en-GB" sz="1200" dirty="0">
                <a:latin typeface="+mn-lt"/>
                <a:cs typeface="Arial" panose="020B0604020202020204" pitchFamily="34" charset="0"/>
              </a:rPr>
              <a:t> and not just the police; involving local agencies and communities contributes to success.</a:t>
            </a: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When you attend a call ask yourself – have I been here before; have my colleagues been here before – how can I stop us being called here in the future.</a:t>
            </a:r>
            <a:endParaRPr lang="en-GB" sz="1200" b="1" dirty="0">
              <a:latin typeface="+mn-lt"/>
              <a:cs typeface="Arial" panose="020B0604020202020204" pitchFamily="34" charset="0"/>
            </a:endParaRPr>
          </a:p>
          <a:p>
            <a:pPr>
              <a:buFont typeface="Arial" panose="020B0604020202020204" pitchFamily="34" charset="0"/>
              <a:buNone/>
              <a:defRPr/>
            </a:pPr>
            <a:endParaRPr lang="en-GB" sz="1200" dirty="0">
              <a:latin typeface="+mn-lt"/>
              <a:cs typeface="Arial" panose="020B0604020202020204" pitchFamily="34" charset="0"/>
            </a:endParaRPr>
          </a:p>
          <a:p>
            <a:pPr>
              <a:buFont typeface="Arial" panose="020B0604020202020204" pitchFamily="34" charset="0"/>
              <a:buNone/>
              <a:defRPr/>
            </a:pPr>
            <a:r>
              <a:rPr lang="en-GB" sz="1200" b="1" dirty="0">
                <a:latin typeface="+mn-lt"/>
                <a:cs typeface="Arial" panose="020B0604020202020204" pitchFamily="34" charset="0"/>
              </a:rPr>
              <a:t>Benefits of POP:</a:t>
            </a:r>
          </a:p>
          <a:p>
            <a:pPr marL="171424" indent="-171424">
              <a:buFont typeface="Arial" panose="020B0604020202020204" pitchFamily="34" charset="0"/>
              <a:buChar char="•"/>
              <a:defRPr/>
            </a:pPr>
            <a:r>
              <a:rPr lang="en-GB" sz="1200" dirty="0">
                <a:latin typeface="+mn-lt"/>
                <a:cs typeface="Arial" panose="020B0604020202020204" pitchFamily="34" charset="0"/>
              </a:rPr>
              <a:t>A better served public whose concerns are attended to at source;</a:t>
            </a:r>
          </a:p>
          <a:p>
            <a:pPr marL="171424" indent="-171424">
              <a:buFont typeface="Arial" panose="020B0604020202020204" pitchFamily="34" charset="0"/>
              <a:buChar char="•"/>
              <a:defRPr/>
            </a:pPr>
            <a:r>
              <a:rPr lang="en-GB" sz="1200" dirty="0">
                <a:latin typeface="+mn-lt"/>
                <a:cs typeface="Arial" panose="020B0604020202020204" pitchFamily="34" charset="0"/>
              </a:rPr>
              <a:t>Officers with enhanced job satisfaction from bringing the public real benefits; and</a:t>
            </a:r>
          </a:p>
          <a:p>
            <a:pPr marL="171424" indent="-171424">
              <a:buFont typeface="Arial" panose="020B0604020202020204" pitchFamily="34" charset="0"/>
              <a:buChar char="•"/>
              <a:defRPr/>
            </a:pPr>
            <a:r>
              <a:rPr lang="en-GB" sz="1200" dirty="0">
                <a:latin typeface="+mn-lt"/>
                <a:cs typeface="Arial" panose="020B0604020202020204" pitchFamily="34" charset="0"/>
              </a:rPr>
              <a:t>More manageable demands on the policing be3cause underlying problems are solved, reducing repeat calls.</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951276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200" dirty="0">
              <a:latin typeface="+mn-lt"/>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707056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latin typeface="+mn-lt"/>
                <a:cs typeface="Arial" panose="020B0604020202020204" pitchFamily="34" charset="0"/>
              </a:rPr>
              <a:t>We need to take a more sophisticated approach.  Think creatively.  </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We mentioned engineers earlier.</a:t>
            </a:r>
          </a:p>
          <a:p>
            <a:pPr>
              <a:defRPr/>
            </a:pPr>
            <a:r>
              <a:rPr lang="en-GB" sz="1200" b="1" dirty="0">
                <a:latin typeface="+mn-lt"/>
                <a:cs typeface="Arial" panose="020B0604020202020204" pitchFamily="34" charset="0"/>
              </a:rPr>
              <a:t>Q.</a:t>
            </a:r>
            <a:r>
              <a:rPr lang="en-GB" sz="1200" b="1" baseline="0" dirty="0">
                <a:latin typeface="+mn-lt"/>
                <a:cs typeface="Arial" panose="020B0604020202020204" pitchFamily="34" charset="0"/>
              </a:rPr>
              <a:t> </a:t>
            </a:r>
            <a:r>
              <a:rPr lang="en-GB" sz="1200" b="1" dirty="0">
                <a:latin typeface="+mn-lt"/>
                <a:cs typeface="Arial" panose="020B0604020202020204" pitchFamily="34" charset="0"/>
              </a:rPr>
              <a:t>Why are engineers good problem solvers?</a:t>
            </a:r>
          </a:p>
          <a:p>
            <a:pP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dirty="0">
                <a:latin typeface="+mn-lt"/>
                <a:cs typeface="Arial" panose="020B0604020202020204" pitchFamily="34" charset="0"/>
              </a:rPr>
              <a:t>They have a “can do” attitude</a:t>
            </a:r>
          </a:p>
          <a:p>
            <a:pPr marL="171424" indent="-171424">
              <a:buFont typeface="Arial" panose="020B0604020202020204" pitchFamily="34" charset="0"/>
              <a:buChar char="•"/>
              <a:defRPr/>
            </a:pPr>
            <a:r>
              <a:rPr lang="en-GB" sz="1200" dirty="0">
                <a:latin typeface="+mn-lt"/>
                <a:cs typeface="Arial" panose="020B0604020202020204" pitchFamily="34" charset="0"/>
              </a:rPr>
              <a:t>They focus on practical problems and try to formulate solutions.</a:t>
            </a:r>
          </a:p>
          <a:p>
            <a:pPr marL="171424" indent="-171424">
              <a:buFont typeface="Arial" panose="020B0604020202020204" pitchFamily="34" charset="0"/>
              <a:buChar char="•"/>
              <a:defRPr/>
            </a:pPr>
            <a:r>
              <a:rPr lang="en-GB" sz="1200" dirty="0">
                <a:latin typeface="+mn-lt"/>
                <a:cs typeface="Arial" panose="020B0604020202020204" pitchFamily="34" charset="0"/>
              </a:rPr>
              <a:t>They take the human and environmental dimensions into account.</a:t>
            </a:r>
          </a:p>
          <a:p>
            <a:pPr marL="0" indent="0">
              <a:buFont typeface="Arial" panose="020B0604020202020204" pitchFamily="34" charset="0"/>
              <a:buNone/>
              <a:defRPr/>
            </a:pPr>
            <a:r>
              <a:rPr lang="en-GB" sz="1200" i="1" dirty="0">
                <a:latin typeface="+mn-lt"/>
                <a:cs typeface="Arial" panose="020B0604020202020204" pitchFamily="34" charset="0"/>
              </a:rPr>
              <a:t>But, like the police, they make serious mistakes from time to time.</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a:buFont typeface="Arial" panose="020B0604020202020204" pitchFamily="34" charset="0"/>
              <a:buNone/>
              <a:defRPr/>
            </a:pPr>
            <a:r>
              <a:rPr lang="en-GB" sz="1200" dirty="0">
                <a:latin typeface="+mn-lt"/>
                <a:cs typeface="Arial" panose="020B0604020202020204" pitchFamily="34" charset="0"/>
              </a:rPr>
              <a:t>However, </a:t>
            </a:r>
          </a:p>
          <a:p>
            <a:pPr>
              <a:buFont typeface="Arial" panose="020B0604020202020204" pitchFamily="34" charset="0"/>
              <a:buNone/>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dirty="0">
                <a:latin typeface="+mn-lt"/>
                <a:cs typeface="Arial" panose="020B0604020202020204" pitchFamily="34" charset="0"/>
              </a:rPr>
              <a:t>They have a huge depth of achievement that is evident in modern engineering.</a:t>
            </a:r>
          </a:p>
          <a:p>
            <a:pPr marL="0" indent="0">
              <a:buFont typeface="Arial" panose="020B0604020202020204" pitchFamily="34" charset="0"/>
              <a:buNone/>
              <a:defRPr/>
            </a:pPr>
            <a:endParaRPr lang="en-GB" sz="1200" dirty="0">
              <a:latin typeface="+mn-lt"/>
              <a:cs typeface="Arial" panose="020B0604020202020204" pitchFamily="34" charset="0"/>
            </a:endParaRPr>
          </a:p>
          <a:p>
            <a:pPr marL="0" indent="0">
              <a:buFont typeface="Arial" panose="020B0604020202020204" pitchFamily="34" charset="0"/>
              <a:buNone/>
              <a:defRPr/>
            </a:pPr>
            <a:r>
              <a:rPr lang="en-GB" sz="1200" b="1" dirty="0">
                <a:latin typeface="+mn-lt"/>
                <a:cs typeface="Arial" panose="020B0604020202020204" pitchFamily="34" charset="0"/>
              </a:rPr>
              <a:t>Q.</a:t>
            </a:r>
            <a:r>
              <a:rPr lang="en-GB" sz="1200" b="1" baseline="0" dirty="0">
                <a:latin typeface="+mn-lt"/>
                <a:cs typeface="Arial" panose="020B0604020202020204" pitchFamily="34" charset="0"/>
              </a:rPr>
              <a:t> </a:t>
            </a:r>
            <a:r>
              <a:rPr lang="en-GB" sz="1200" b="1" dirty="0">
                <a:latin typeface="+mn-lt"/>
                <a:cs typeface="Arial" panose="020B0604020202020204" pitchFamily="34" charset="0"/>
              </a:rPr>
              <a:t>So why are they so successful?</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50" indent="-171450">
              <a:buFont typeface="Arial" panose="020B0604020202020204" pitchFamily="34" charset="0"/>
              <a:buChar char="•"/>
              <a:defRPr/>
            </a:pPr>
            <a:r>
              <a:rPr lang="en-GB" sz="1200" dirty="0">
                <a:latin typeface="+mn-lt"/>
                <a:cs typeface="Arial" panose="020B0604020202020204" pitchFamily="34" charset="0"/>
              </a:rPr>
              <a:t>They test theory</a:t>
            </a:r>
          </a:p>
          <a:p>
            <a:pPr marL="171450" indent="-171450">
              <a:buFont typeface="Arial" panose="020B0604020202020204" pitchFamily="34" charset="0"/>
              <a:buChar char="•"/>
              <a:defRPr/>
            </a:pPr>
            <a:r>
              <a:rPr lang="en-GB" sz="1200" dirty="0">
                <a:latin typeface="+mn-lt"/>
                <a:cs typeface="Arial" panose="020B0604020202020204" pitchFamily="34" charset="0"/>
              </a:rPr>
              <a:t>They are systematic</a:t>
            </a:r>
          </a:p>
          <a:p>
            <a:pPr marL="171450" indent="-171450">
              <a:buFont typeface="Arial" panose="020B0604020202020204" pitchFamily="34" charset="0"/>
              <a:buChar char="•"/>
              <a:defRPr/>
            </a:pPr>
            <a:r>
              <a:rPr lang="en-GB" sz="1200" dirty="0">
                <a:latin typeface="+mn-lt"/>
                <a:cs typeface="Arial" panose="020B0604020202020204" pitchFamily="34" charset="0"/>
              </a:rPr>
              <a:t>They are creative</a:t>
            </a:r>
          </a:p>
          <a:p>
            <a:pPr marL="171450" indent="-171450">
              <a:buFont typeface="Arial" panose="020B0604020202020204" pitchFamily="34" charset="0"/>
              <a:buChar char="•"/>
              <a:defRPr/>
            </a:pPr>
            <a:r>
              <a:rPr lang="en-GB" sz="1200" dirty="0">
                <a:latin typeface="+mn-lt"/>
                <a:cs typeface="Arial" panose="020B0604020202020204" pitchFamily="34" charset="0"/>
              </a:rPr>
              <a:t>They investigate why they failed</a:t>
            </a:r>
          </a:p>
          <a:p>
            <a:pPr>
              <a:buFont typeface="Wingdings" panose="05000000000000000000" pitchFamily="2" charset="2"/>
              <a:buNone/>
              <a:defRPr/>
            </a:pPr>
            <a:endParaRPr lang="en-GB" sz="1200" dirty="0">
              <a:latin typeface="+mn-lt"/>
              <a:cs typeface="Arial" panose="020B0604020202020204" pitchFamily="34" charset="0"/>
            </a:endParaRPr>
          </a:p>
          <a:p>
            <a:pPr>
              <a:buFont typeface="Wingdings" panose="05000000000000000000" pitchFamily="2" charset="2"/>
              <a:buNone/>
              <a:defRPr/>
            </a:pPr>
            <a:r>
              <a:rPr lang="en-GB" sz="1200" b="1" dirty="0">
                <a:latin typeface="+mn-lt"/>
                <a:cs typeface="Arial" panose="020B0604020202020204" pitchFamily="34" charset="0"/>
              </a:rPr>
              <a:t>Dyson</a:t>
            </a:r>
            <a:r>
              <a:rPr lang="en-GB" sz="1200" dirty="0">
                <a:latin typeface="+mn-lt"/>
                <a:cs typeface="Arial" panose="020B0604020202020204" pitchFamily="34" charset="0"/>
              </a:rPr>
              <a:t> – thousands of prototypes of vacuum cleaners before he succeeded – but he did not give up!</a:t>
            </a:r>
          </a:p>
          <a:p>
            <a:pPr>
              <a:buFont typeface="Wingdings" panose="05000000000000000000" pitchFamily="2" charset="2"/>
              <a:buNone/>
              <a:defRPr/>
            </a:pPr>
            <a:endParaRPr lang="en-GB" sz="1200" dirty="0">
              <a:latin typeface="+mn-lt"/>
              <a:cs typeface="Arial" panose="020B0604020202020204" pitchFamily="34" charset="0"/>
            </a:endParaRPr>
          </a:p>
          <a:p>
            <a:pPr>
              <a:buFont typeface="Wingdings" panose="05000000000000000000" pitchFamily="2" charset="2"/>
              <a:buNone/>
              <a:defRPr/>
            </a:pPr>
            <a:r>
              <a:rPr lang="en-GB" sz="1200" b="1" dirty="0">
                <a:latin typeface="+mn-lt"/>
                <a:cs typeface="Arial" panose="020B0604020202020204" pitchFamily="34" charset="0"/>
              </a:rPr>
              <a:t>Q. What can help us be more systematic?  PROBLEM SOLVING MODEL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01330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effectLst/>
                <a:latin typeface="+mn-lt"/>
                <a:cs typeface="Arial" panose="020B0604020202020204" pitchFamily="34" charset="0"/>
              </a:rPr>
              <a:t>Goldstein’s theory:  Partnership-orientated policing (POP)</a:t>
            </a:r>
            <a:r>
              <a:rPr lang="en-GB" sz="1200" dirty="0">
                <a:effectLst/>
                <a:latin typeface="+mn-lt"/>
                <a:cs typeface="Arial" panose="020B0604020202020204" pitchFamily="34" charset="0"/>
              </a:rPr>
              <a:t>, </a:t>
            </a:r>
            <a:r>
              <a:rPr lang="en-GB" sz="1200" u="none" dirty="0">
                <a:solidFill>
                  <a:srgbClr val="002060"/>
                </a:solidFill>
                <a:effectLst/>
                <a:latin typeface="+mn-lt"/>
                <a:cs typeface="Arial" panose="020B0604020202020204" pitchFamily="34" charset="0"/>
              </a:rPr>
              <a:t>coined by Professor Herman Goldstein, is a policing strategy that involves the identification and analysis of specific crime and disorder problems</a:t>
            </a:r>
            <a:r>
              <a:rPr lang="en-GB" sz="1200" dirty="0">
                <a:effectLst/>
                <a:latin typeface="+mn-lt"/>
                <a:cs typeface="Arial" panose="020B0604020202020204" pitchFamily="34" charset="0"/>
              </a:rPr>
              <a:t>, in order to develop effective response strategies. For years, police focused on the “</a:t>
            </a:r>
            <a:r>
              <a:rPr lang="en-GB" sz="1200" b="1" dirty="0">
                <a:effectLst/>
                <a:latin typeface="+mn-lt"/>
                <a:cs typeface="Arial" panose="020B0604020202020204" pitchFamily="34" charset="0"/>
              </a:rPr>
              <a:t>means</a:t>
            </a:r>
            <a:r>
              <a:rPr lang="en-GB" sz="1200" dirty="0">
                <a:effectLst/>
                <a:latin typeface="+mn-lt"/>
                <a:cs typeface="Arial" panose="020B0604020202020204" pitchFamily="34" charset="0"/>
              </a:rPr>
              <a:t>” of policing rather than its “</a:t>
            </a:r>
            <a:r>
              <a:rPr lang="en-GB" sz="1200" b="1" dirty="0">
                <a:effectLst/>
                <a:latin typeface="+mn-lt"/>
                <a:cs typeface="Arial" panose="020B0604020202020204" pitchFamily="34" charset="0"/>
              </a:rPr>
              <a:t>ends</a:t>
            </a:r>
            <a:r>
              <a:rPr lang="en-GB" sz="1200" dirty="0">
                <a:effectLst/>
                <a:latin typeface="+mn-lt"/>
                <a:cs typeface="Arial" panose="020B0604020202020204" pitchFamily="34" charset="0"/>
              </a:rPr>
              <a:t>”, according to Goldstein. </a:t>
            </a:r>
          </a:p>
          <a:p>
            <a:r>
              <a:rPr lang="en-GB" sz="1200" dirty="0">
                <a:effectLst/>
                <a:latin typeface="+mn-lt"/>
                <a:cs typeface="Arial" panose="020B0604020202020204" pitchFamily="34" charset="0"/>
              </a:rPr>
              <a:t>Goldstein (1979) called to replace what he termed the </a:t>
            </a:r>
            <a:r>
              <a:rPr lang="en-GB" sz="1200" b="1" dirty="0">
                <a:effectLst/>
                <a:latin typeface="+mn-lt"/>
                <a:cs typeface="Arial" panose="020B0604020202020204" pitchFamily="34" charset="0"/>
              </a:rPr>
              <a:t>reactive, incident-driven </a:t>
            </a:r>
            <a:r>
              <a:rPr lang="en-GB" sz="1200" dirty="0">
                <a:effectLst/>
                <a:latin typeface="+mn-lt"/>
                <a:cs typeface="Arial" panose="020B0604020202020204" pitchFamily="34" charset="0"/>
              </a:rPr>
              <a:t>“standard model of policing”.</a:t>
            </a:r>
            <a:r>
              <a:rPr lang="en-GB" sz="1200" baseline="30000" dirty="0">
                <a:effectLst/>
                <a:latin typeface="+mn-lt"/>
                <a:cs typeface="Arial" panose="020B0604020202020204" pitchFamily="34" charset="0"/>
              </a:rPr>
              <a:t> </a:t>
            </a:r>
            <a:r>
              <a:rPr lang="en-GB" sz="1200" baseline="0" dirty="0">
                <a:effectLst/>
                <a:latin typeface="+mn-lt"/>
                <a:cs typeface="Arial" panose="020B0604020202020204" pitchFamily="34" charset="0"/>
              </a:rPr>
              <a:t> </a:t>
            </a:r>
            <a:r>
              <a:rPr lang="en-GB" sz="1200" dirty="0">
                <a:effectLst/>
                <a:latin typeface="+mn-lt"/>
                <a:cs typeface="Arial" panose="020B0604020202020204" pitchFamily="34" charset="0"/>
              </a:rPr>
              <a:t>This approach requires police to be </a:t>
            </a:r>
            <a:r>
              <a:rPr lang="en-GB" sz="1200" b="1" dirty="0">
                <a:effectLst/>
                <a:latin typeface="+mn-lt"/>
                <a:cs typeface="Arial" panose="020B0604020202020204" pitchFamily="34" charset="0"/>
              </a:rPr>
              <a:t>proactive</a:t>
            </a:r>
            <a:r>
              <a:rPr lang="en-GB" sz="1200" dirty="0">
                <a:effectLst/>
                <a:latin typeface="+mn-lt"/>
                <a:cs typeface="Arial" panose="020B0604020202020204" pitchFamily="34" charset="0"/>
              </a:rPr>
              <a:t> in identifying underlying problems, which can be targeted to reduce crime and disorder at their roots.  </a:t>
            </a:r>
          </a:p>
          <a:p>
            <a:endParaRPr lang="en-GB" altLang="en-US" sz="1200" dirty="0">
              <a:effectLst/>
              <a:latin typeface="+mn-lt"/>
              <a:cs typeface="Arial" panose="020B0604020202020204" pitchFamily="34" charset="0"/>
            </a:endParaRP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Police often deal with the symptoms of a problem when answering calls for service.</a:t>
            </a:r>
          </a:p>
          <a:p>
            <a:pPr marL="171450" indent="-171450">
              <a:buFont typeface="Arial" panose="020B0604020202020204" pitchFamily="34" charset="0"/>
              <a:buChar char="•"/>
            </a:pPr>
            <a:r>
              <a:rPr lang="en-GB" altLang="en-US" sz="1200" dirty="0">
                <a:latin typeface="+mn-lt"/>
                <a:cs typeface="Arial" panose="020B0604020202020204" pitchFamily="34" charset="0"/>
              </a:rPr>
              <a:t>Characteristics of people who live or enter into the community/area</a:t>
            </a:r>
          </a:p>
          <a:p>
            <a:pPr marL="171450" indent="-171450">
              <a:buFont typeface="Arial" panose="020B0604020202020204" pitchFamily="34" charset="0"/>
              <a:buChar char="•"/>
            </a:pPr>
            <a:r>
              <a:rPr lang="en-GB" altLang="en-US" sz="1200" dirty="0">
                <a:latin typeface="+mn-lt"/>
                <a:cs typeface="Arial" panose="020B0604020202020204" pitchFamily="34" charset="0"/>
              </a:rPr>
              <a:t>How people feel about where they live</a:t>
            </a:r>
          </a:p>
          <a:p>
            <a:pPr marL="171450" indent="-171450">
              <a:buFont typeface="Arial" panose="020B0604020202020204" pitchFamily="34" charset="0"/>
              <a:buChar char="•"/>
            </a:pPr>
            <a:r>
              <a:rPr lang="en-GB" altLang="en-US" sz="1200" dirty="0">
                <a:latin typeface="+mn-lt"/>
                <a:cs typeface="Arial" panose="020B0604020202020204" pitchFamily="34" charset="0"/>
              </a:rPr>
              <a:t>The condition of the community/area</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Expected outcomes of POP:</a:t>
            </a:r>
          </a:p>
          <a:p>
            <a:pPr marL="171450" indent="-171450">
              <a:buFont typeface="Arial" panose="020B0604020202020204" pitchFamily="34" charset="0"/>
              <a:buChar char="•"/>
            </a:pPr>
            <a:r>
              <a:rPr lang="en-GB" altLang="en-US" sz="1200" dirty="0">
                <a:latin typeface="+mn-lt"/>
                <a:cs typeface="Arial" panose="020B0604020202020204" pitchFamily="34" charset="0"/>
              </a:rPr>
              <a:t>Eliminate the problem entirely</a:t>
            </a:r>
          </a:p>
          <a:p>
            <a:pPr marL="171450" indent="-171450">
              <a:buFont typeface="Arial" panose="020B0604020202020204" pitchFamily="34" charset="0"/>
              <a:buChar char="•"/>
            </a:pPr>
            <a:r>
              <a:rPr lang="en-GB" altLang="en-US" sz="1200" dirty="0">
                <a:latin typeface="+mn-lt"/>
                <a:cs typeface="Arial" panose="020B0604020202020204" pitchFamily="34" charset="0"/>
              </a:rPr>
              <a:t>Reduce the number of occurrences of the problem</a:t>
            </a:r>
          </a:p>
          <a:p>
            <a:pPr marL="171450" indent="-171450">
              <a:buFont typeface="Arial" panose="020B0604020202020204" pitchFamily="34" charset="0"/>
              <a:buChar char="•"/>
            </a:pPr>
            <a:r>
              <a:rPr lang="en-GB" altLang="en-US" sz="1200" dirty="0">
                <a:latin typeface="+mn-lt"/>
                <a:cs typeface="Arial" panose="020B0604020202020204" pitchFamily="34" charset="0"/>
              </a:rPr>
              <a:t>To reduce the degree of harm that has been caused by the problem</a:t>
            </a:r>
          </a:p>
          <a:p>
            <a:pPr marL="171450" indent="-171450">
              <a:buFont typeface="Arial" panose="020B0604020202020204" pitchFamily="34" charset="0"/>
              <a:buChar char="•"/>
            </a:pPr>
            <a:r>
              <a:rPr lang="en-GB" altLang="en-US" sz="1200" dirty="0">
                <a:latin typeface="+mn-lt"/>
                <a:cs typeface="Arial" panose="020B0604020202020204" pitchFamily="34" charset="0"/>
              </a:rPr>
              <a:t>To improve the way that the problem is being dealt with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068505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Based on our discussion so far, can you anticipate any barriers when it comes to problem solving? </a:t>
            </a:r>
            <a:r>
              <a:rPr lang="en-GB" b="0" dirty="0"/>
              <a:t>Trainer to </a:t>
            </a:r>
            <a:r>
              <a:rPr lang="en-GB" b="0" dirty="0" err="1"/>
              <a:t>Boardblast</a:t>
            </a:r>
            <a:r>
              <a:rPr lang="en-GB" b="0" dirty="0"/>
              <a:t> answers</a:t>
            </a: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851829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013820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mn-lt"/>
                <a:cs typeface="Arial" panose="020B0604020202020204" pitchFamily="34" charset="0"/>
              </a:rPr>
              <a:t>There are many problem solving models, and police officers are probably most familiar with the National Decision Making Model (NDM) which is used most frequently in tactical operational situations.  However, the OSARA model is the one most frequently used in the Neighbourhood Policing and Partnership environment, and encompasses five main stages of a problem solving approach which are:</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Objective, Scanning, Analysis, Response and Assessment</a:t>
            </a:r>
          </a:p>
          <a:p>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The OSARA model has been around since the 1970s.  We have adopted the OSARA version to highlight our objective at the very start of the problem solving process.  Applying the process will help to ensure that a crime problem is effectively identified and tackled and will also help organisations in partnerships to deal with local problems.  Briefly describe each stage of the model on this slide before splitting up into each one.</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OSARA is about taking the problem (remember the big boulder in the road) and breaking it down in order to understand the different parts of the problem.  Rarely is one problem due to just one reason … the analysis is about helping understand what is causing it to happen.</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Examples:  </a:t>
            </a:r>
          </a:p>
          <a:p>
            <a:r>
              <a:rPr lang="en-GB" altLang="en-US" sz="1200" dirty="0">
                <a:latin typeface="+mn-lt"/>
                <a:cs typeface="Arial" panose="020B0604020202020204" pitchFamily="34" charset="0"/>
              </a:rPr>
              <a:t>Street beggars could be doing it for different reasons: alcohol or drug dependency/homelessness or just for financial gain.  It is always useful to know the reasons, as each would involve different responses and different partners to work with.  There is no point in just moving them on if they have a dependency, or if they are homeless.  You  need then to work with different agencies who can help.</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We will go through each stage in the following slides and introduce you to some tools which can assist in various stages.</a:t>
            </a: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42127488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OBJECTIVE:</a:t>
            </a:r>
          </a:p>
          <a:p>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Your objective should be SMART – see next slide.  The objective is a simple statement, which sets out the purpose of the project – for example </a:t>
            </a:r>
            <a:r>
              <a:rPr lang="en-GB" altLang="en-US" sz="1200" b="1" dirty="0">
                <a:latin typeface="+mn-lt"/>
                <a:cs typeface="Arial" panose="020B0604020202020204" pitchFamily="34" charset="0"/>
              </a:rPr>
              <a:t>“to reduce anti-social behaviour in Newtown Bus Station”</a:t>
            </a:r>
            <a:r>
              <a:rPr lang="en-GB" altLang="en-US" sz="1200" dirty="0">
                <a:latin typeface="+mn-lt"/>
                <a:cs typeface="Arial" panose="020B0604020202020204" pitchFamily="34" charset="0"/>
              </a:rPr>
              <a:t>.  Ideally, it should be one sentence long stating what the aim of your POP plan is.</a:t>
            </a:r>
          </a:p>
          <a:p>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Your problem is not to “reduce demand on police resources”; it is the effect the problem is having on victims, which then places a demand on police resources.  </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Your response to your problem should not be included in the objective; your response should be based on your analysis.</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Having defined your objective you need to identify how you are going to measure this.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1741698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latin typeface="+mn-lt"/>
                <a:cs typeface="Arial" panose="020B0604020202020204" pitchFamily="34" charset="0"/>
              </a:rPr>
              <a:t>You should set SMART objectives for a specific project before you start work on it.  This is when you should also set objectives for the evaluation of the project/initiative.</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SMART objectives should be recorded right at the beginning – providing an overview of what you intend to achieve.</a:t>
            </a:r>
            <a:endParaRPr lang="en-GB" altLang="en-US" sz="1200" b="1" dirty="0">
              <a:latin typeface="+mn-lt"/>
              <a:cs typeface="Arial" panose="020B0604020202020204" pitchFamily="34" charset="0"/>
            </a:endParaRPr>
          </a:p>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endPar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endParaRP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Specific</a:t>
            </a:r>
            <a:r>
              <a:rPr kumimoji="0" lang="en-US" altLang="en-US" sz="1200" b="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 – target a specific area for improvement.</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Measureable</a:t>
            </a:r>
            <a:r>
              <a:rPr kumimoji="0" lang="en-US" altLang="en-US" sz="1200" b="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 – quantify or at least suggest an indicator of progress.</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Assignable (Achievable)</a:t>
            </a:r>
            <a:r>
              <a:rPr kumimoji="0" lang="en-US" altLang="en-US" sz="1200" b="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 – specify who will do it.</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Realistic</a:t>
            </a:r>
            <a:r>
              <a:rPr kumimoji="0" lang="en-US" altLang="en-US" sz="1200" b="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 – what results can realistically be achieved, given available resources.</a:t>
            </a:r>
          </a:p>
          <a:p>
            <a:pPr marL="171450" marR="0" lvl="0" indent="-1714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1200" b="1"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Timely</a:t>
            </a:r>
            <a:r>
              <a:rPr kumimoji="0" lang="en-US" altLang="en-US" sz="1200" b="0" u="none" strike="noStrike" kern="1200" cap="none" spc="0" normalizeH="0" baseline="0" noProof="0" dirty="0">
                <a:ln>
                  <a:noFill/>
                </a:ln>
                <a:solidFill>
                  <a:srgbClr val="1F497D"/>
                </a:solidFill>
                <a:effectLst/>
                <a:uLnTx/>
                <a:uFillTx/>
                <a:latin typeface="+mn-lt"/>
                <a:ea typeface="MS PGothic" pitchFamily="34" charset="-128"/>
                <a:cs typeface="Arial" panose="020B0604020202020204" pitchFamily="34" charset="0"/>
              </a:rPr>
              <a:t> – specify when the results can be achieved</a:t>
            </a:r>
            <a:endParaRPr lang="en-GB" altLang="en-US" sz="1200" dirty="0">
              <a:latin typeface="+mn-lt"/>
              <a:cs typeface="Arial" panose="020B0604020202020204" pitchFamily="34" charset="0"/>
            </a:endParaRPr>
          </a:p>
          <a:p>
            <a:pPr>
              <a:lnSpc>
                <a:spcPct val="100000"/>
              </a:lnSpc>
            </a:pPr>
            <a:endParaRPr lang="en-GB" altLang="en-US" sz="120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How might you go about this?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Does it meet with Sergeant or Inspector approval?</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Who will work with you – </a:t>
            </a:r>
            <a:r>
              <a:rPr lang="en-GB" altLang="en-US" sz="1200" dirty="0" err="1">
                <a:latin typeface="+mn-lt"/>
                <a:cs typeface="Arial" panose="020B0604020202020204" pitchFamily="34" charset="0"/>
              </a:rPr>
              <a:t>ie</a:t>
            </a:r>
            <a:r>
              <a:rPr lang="en-GB" altLang="en-US" sz="1200" dirty="0">
                <a:latin typeface="+mn-lt"/>
                <a:cs typeface="Arial" panose="020B0604020202020204" pitchFamily="34" charset="0"/>
              </a:rPr>
              <a:t> which partners?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Do you have an idea of how long it may take to achieve?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Who is likely to be affected by your work?  Are you targeting offenders, reducing victims, improving an area, for example?</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Are there any risks involved – do you have a plan should things not go the way you want them to?</a:t>
            </a:r>
          </a:p>
          <a:p>
            <a:pPr>
              <a:lnSpc>
                <a:spcPct val="100000"/>
              </a:lnSpc>
            </a:pPr>
            <a:r>
              <a:rPr lang="en-GB" altLang="en-US" sz="1200" dirty="0">
                <a:latin typeface="+mn-lt"/>
                <a:cs typeface="Arial" panose="020B0604020202020204" pitchFamily="34" charset="0"/>
              </a:rPr>
              <a:t>This is very much like the NDM – it is all about planning – plan and prepare!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87205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latin typeface="+mn-lt"/>
                <a:cs typeface="Arial" panose="020B0604020202020204" pitchFamily="34" charset="0"/>
              </a:rPr>
              <a:t>SPECIFIC – </a:t>
            </a:r>
            <a:r>
              <a:rPr lang="en-GB" altLang="en-US" sz="1200" b="1" dirty="0">
                <a:latin typeface="+mn-lt"/>
                <a:cs typeface="Arial" panose="020B0604020202020204" pitchFamily="34" charset="0"/>
              </a:rPr>
              <a:t>NUMBER, ASB INCIDENTS, REDUCED</a:t>
            </a:r>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MEASUREABLE – </a:t>
            </a:r>
            <a:r>
              <a:rPr lang="en-GB" altLang="en-US" sz="1200" b="1" dirty="0">
                <a:latin typeface="+mn-lt"/>
                <a:cs typeface="Arial" panose="020B0604020202020204" pitchFamily="34" charset="0"/>
              </a:rPr>
              <a:t>20%</a:t>
            </a:r>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ACHIEVEABLE – </a:t>
            </a:r>
            <a:r>
              <a:rPr lang="en-GB" altLang="en-US" sz="1200" b="1" dirty="0">
                <a:latin typeface="+mn-lt"/>
                <a:cs typeface="Arial" panose="020B0604020202020204" pitchFamily="34" charset="0"/>
              </a:rPr>
              <a:t>NUMBER, ASB INCIDENTS, REDUCED, 20%</a:t>
            </a:r>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REALISTIC  - </a:t>
            </a:r>
            <a:r>
              <a:rPr lang="en-GB" altLang="en-US" sz="1200" b="1" dirty="0">
                <a:latin typeface="+mn-lt"/>
                <a:cs typeface="Arial" panose="020B0604020202020204" pitchFamily="34" charset="0"/>
              </a:rPr>
              <a:t>20%</a:t>
            </a:r>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TIMEBOUND – </a:t>
            </a:r>
            <a:r>
              <a:rPr lang="en-GB" altLang="en-US" sz="1200" b="1" dirty="0">
                <a:latin typeface="+mn-lt"/>
                <a:cs typeface="Arial" panose="020B0604020202020204" pitchFamily="34" charset="0"/>
              </a:rPr>
              <a:t>SIX MONTHS TIME</a:t>
            </a:r>
            <a:endParaRPr lang="en-GB" altLang="en-US" sz="12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043671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So, we have established our objective – what we want to achieve.  We now move through the stages of the model.</a:t>
            </a:r>
          </a:p>
          <a:p>
            <a:endParaRPr lang="en-GB" altLang="en-US" sz="1200" b="1" dirty="0">
              <a:latin typeface="+mn-lt"/>
              <a:cs typeface="Arial" panose="020B0604020202020204" pitchFamily="34" charset="0"/>
            </a:endParaRPr>
          </a:p>
          <a:p>
            <a:r>
              <a:rPr lang="en-GB" altLang="en-US" sz="1200" b="1" dirty="0">
                <a:latin typeface="+mn-lt"/>
                <a:cs typeface="Arial" panose="020B0604020202020204" pitchFamily="34" charset="0"/>
              </a:rPr>
              <a:t>SCANNING</a:t>
            </a:r>
          </a:p>
          <a:p>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Allows incidents to be grouped into clusters or “problems”.  These problems comprise similar, related or recurring incidents and are identified from police and partnership data and intelligence and from community information.</a:t>
            </a:r>
          </a:p>
          <a:p>
            <a:pPr>
              <a:buFontTx/>
              <a:buChar char="•"/>
            </a:pPr>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The definition of what constitutes a “problem” is deliberately left open as there is an almost endless range of situations where the public may call for help.  Incidents may vary in terms of their seriousness, particularly in crime terms, but they are all of concern to the community and many call for a partnership response.</a:t>
            </a:r>
          </a:p>
          <a:p>
            <a:pPr>
              <a:buFontTx/>
              <a:buChar char="•"/>
            </a:pPr>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Problems identified in the scanning phase of the process should not be “one-offs”; they should be problems which have been recurring for some time, certainly over a period of months.  It makes more sense to spend time and resources on a long-term problem than on one that has only been around for a couple of weeks.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4482519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200" b="1" dirty="0">
                <a:latin typeface="+mn-lt"/>
              </a:rPr>
              <a:t>ANALYSIS AND ASSESSING RISKS</a:t>
            </a:r>
            <a:endParaRPr lang="en-GB" altLang="en-US" sz="1200" dirty="0">
              <a:latin typeface="+mn-lt"/>
            </a:endParaRPr>
          </a:p>
          <a:p>
            <a:pPr>
              <a:defRPr/>
            </a:pPr>
            <a:endParaRPr lang="en-GB" altLang="en-US" sz="1200" b="1" dirty="0">
              <a:latin typeface="+mn-lt"/>
            </a:endParaRPr>
          </a:p>
          <a:p>
            <a:pPr marL="171424" indent="-171424">
              <a:buFont typeface="Arial" panose="020B0604020202020204" pitchFamily="34" charset="0"/>
              <a:buChar char="•"/>
              <a:defRPr/>
            </a:pPr>
            <a:r>
              <a:rPr lang="en-GB" altLang="en-US" sz="1200" dirty="0">
                <a:latin typeface="+mn-lt"/>
              </a:rPr>
              <a:t>In this phase, crime reduction practitioners identify the conditions that give rise to a particular problem by examining the characteristics and impact of the problem in greater detail.  For example, scanning might have revealed that there were many abandoned vehicles in a particular area, but analysis will provide information on whether the vehicles were stolen, and if so the hour, day or month that the thefts took place and from which particular locations.</a:t>
            </a:r>
          </a:p>
          <a:p>
            <a:pPr marL="171424" indent="-171424">
              <a:buFont typeface="Arial" panose="020B0604020202020204" pitchFamily="34" charset="0"/>
              <a:buChar char="•"/>
              <a:defRPr/>
            </a:pPr>
            <a:endParaRPr lang="en-GB" altLang="en-US" sz="1200" dirty="0">
              <a:latin typeface="+mn-lt"/>
            </a:endParaRPr>
          </a:p>
          <a:p>
            <a:pPr marL="171424" indent="-171424">
              <a:buFont typeface="Arial" panose="020B0604020202020204" pitchFamily="34" charset="0"/>
              <a:buChar char="•"/>
              <a:defRPr/>
            </a:pPr>
            <a:r>
              <a:rPr lang="en-GB" altLang="en-US" sz="1200" dirty="0">
                <a:latin typeface="+mn-lt"/>
              </a:rPr>
              <a:t>Analysis may involve collecting information about offenders and victims, the time of occurrence, location and other details of the physical environment, the history of the current problem, the motivations, gains and losses of involved parties, the apparent (and hidden) causes and competing interests and the results of current responses.</a:t>
            </a:r>
          </a:p>
          <a:p>
            <a:pPr marL="171424" indent="-171424">
              <a:buFont typeface="Arial" panose="020B0604020202020204" pitchFamily="34" charset="0"/>
              <a:buChar char="•"/>
              <a:defRPr/>
            </a:pPr>
            <a:endParaRPr lang="en-GB" altLang="en-US" sz="1200" dirty="0">
              <a:latin typeface="+mn-lt"/>
            </a:endParaRPr>
          </a:p>
          <a:p>
            <a:pPr marL="171424" indent="-171424">
              <a:buFont typeface="Arial" panose="020B0604020202020204" pitchFamily="34" charset="0"/>
              <a:buChar char="•"/>
              <a:defRPr/>
            </a:pPr>
            <a:r>
              <a:rPr lang="en-GB" altLang="en-US" sz="1200" dirty="0">
                <a:latin typeface="+mn-lt"/>
              </a:rPr>
              <a:t>Officers may need to talk to colleagues, partners, local businesses, or to members of the community to better understand the problem.  As well as other agency data, information held by other organisations such as insurance companies, hospitals, local authorities, probation and schools may be useful.</a:t>
            </a:r>
          </a:p>
          <a:p>
            <a:pPr marL="171424" indent="-171424">
              <a:buFont typeface="Arial" panose="020B0604020202020204" pitchFamily="34" charset="0"/>
              <a:buChar char="•"/>
              <a:defRPr/>
            </a:pPr>
            <a:endParaRPr lang="en-GB" altLang="en-US" sz="1200" dirty="0">
              <a:latin typeface="+mn-lt"/>
            </a:endParaRPr>
          </a:p>
          <a:p>
            <a:pPr marL="171424" indent="-171424">
              <a:buFont typeface="Arial" panose="020B0604020202020204" pitchFamily="34" charset="0"/>
              <a:buChar char="•"/>
              <a:defRPr/>
            </a:pPr>
            <a:r>
              <a:rPr lang="en-GB" altLang="en-US" sz="1200" dirty="0">
                <a:latin typeface="+mn-lt"/>
              </a:rPr>
              <a:t>Mention that a tool which can be useful at this stage in the process is the </a:t>
            </a:r>
            <a:r>
              <a:rPr lang="en-GB" altLang="en-US" sz="1200" b="1" dirty="0">
                <a:latin typeface="+mn-lt"/>
              </a:rPr>
              <a:t>PROBLEM ANALYSIS TRIANGLE</a:t>
            </a:r>
            <a:r>
              <a:rPr lang="en-GB" altLang="en-US" sz="1200" dirty="0">
                <a:latin typeface="+mn-lt"/>
              </a:rPr>
              <a:t> and this will be covered in more detail shortly.</a:t>
            </a:r>
          </a:p>
          <a:p>
            <a:pPr marL="171424" indent="-171424">
              <a:buFont typeface="Arial" panose="020B0604020202020204" pitchFamily="34" charset="0"/>
              <a:buChar char="•"/>
              <a:defRPr/>
            </a:pPr>
            <a:endParaRPr lang="en-GB" altLang="en-US" sz="1200" dirty="0">
              <a:latin typeface="+mn-lt"/>
            </a:endParaRPr>
          </a:p>
          <a:p>
            <a:pPr>
              <a:buFont typeface="Arial" panose="020B0604020202020204" pitchFamily="34" charset="0"/>
              <a:buNone/>
              <a:defRPr/>
            </a:pPr>
            <a:r>
              <a:rPr lang="en-GB" altLang="en-US" sz="1200" b="1" dirty="0">
                <a:latin typeface="+mn-lt"/>
              </a:rPr>
              <a:t>In the analysis stage, ask the right questions – WHY is it happening there?  WHY is it happening to them?  WHY is it happening then?  WHY is it happening in that way?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50693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RESPONSE AND IDENTIFYING PROBLEMS</a:t>
            </a:r>
            <a:endParaRPr lang="en-GB" altLang="en-US" sz="1200" dirty="0">
              <a:latin typeface="+mn-lt"/>
              <a:cs typeface="Arial" panose="020B0604020202020204" pitchFamily="34" charset="0"/>
            </a:endParaRPr>
          </a:p>
          <a:p>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Refers to any action taken to try to address a problem.  This might vary from the simple – for example advising someone what they should or should not be doing – to the complex, such as involving the community and local bodies to set up a project.</a:t>
            </a:r>
          </a:p>
          <a:p>
            <a:pPr>
              <a:buFontTx/>
              <a:buChar char="•"/>
            </a:pPr>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Work done in the analysis phase helps to identify or isolate the element that can most easily and effectively be tackled to try to resolve a problem. Often, responses will combine actions to tackle more than one aspect of the problem identified during the analysis phase.</a:t>
            </a:r>
          </a:p>
          <a:p>
            <a:pPr>
              <a:buFontTx/>
              <a:buChar char="•"/>
            </a:pPr>
            <a:endParaRPr lang="en-GB" altLang="en-US" sz="1200" dirty="0">
              <a:latin typeface="+mn-lt"/>
              <a:cs typeface="Arial" panose="020B0604020202020204" pitchFamily="34" charset="0"/>
            </a:endParaRPr>
          </a:p>
          <a:p>
            <a:pPr>
              <a:buFontTx/>
              <a:buChar char="•"/>
            </a:pPr>
            <a:r>
              <a:rPr lang="en-GB" altLang="en-US" sz="1200" dirty="0">
                <a:latin typeface="+mn-lt"/>
                <a:cs typeface="Arial" panose="020B0604020202020204" pitchFamily="34" charset="0"/>
              </a:rPr>
              <a:t>In selecting responses, it is crucial to work out in detail how they are expected to produce their intended effects.</a:t>
            </a:r>
          </a:p>
          <a:p>
            <a:pPr>
              <a:buFontTx/>
              <a:buChar char="•"/>
            </a:pPr>
            <a:endParaRPr lang="en-GB" altLang="en-US" sz="1200" dirty="0">
              <a:latin typeface="+mn-lt"/>
              <a:cs typeface="Arial" panose="020B0604020202020204" pitchFamily="34" charset="0"/>
            </a:endParaRPr>
          </a:p>
          <a:p>
            <a:pPr>
              <a:buFontTx/>
              <a:buChar char="•"/>
            </a:pPr>
            <a:r>
              <a:rPr lang="en-GB" altLang="en-US" sz="1200" b="1" dirty="0">
                <a:latin typeface="+mn-lt"/>
                <a:cs typeface="Arial" panose="020B0604020202020204" pitchFamily="34" charset="0"/>
              </a:rPr>
              <a:t>A TOOL WHICH CAN BE USEFUL AT THIS STAGE IS THE </a:t>
            </a:r>
            <a:r>
              <a:rPr lang="en-GB" altLang="en-US" sz="1200" b="1" u="sng" dirty="0">
                <a:latin typeface="+mn-lt"/>
                <a:cs typeface="Arial" panose="020B0604020202020204" pitchFamily="34" charset="0"/>
              </a:rPr>
              <a:t>ROUTINE ACTIVITY THEORY</a:t>
            </a:r>
            <a:r>
              <a:rPr lang="en-GB" altLang="en-US" sz="1200" b="1" dirty="0">
                <a:latin typeface="+mn-lt"/>
                <a:cs typeface="Arial" panose="020B0604020202020204" pitchFamily="34" charset="0"/>
              </a:rPr>
              <a:t> which will be covered shortly</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34012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ASSESSMENT AND REVIEW</a:t>
            </a:r>
            <a:endParaRPr lang="en-GB" altLang="en-US" sz="1200" dirty="0">
              <a:latin typeface="+mn-lt"/>
              <a:cs typeface="Arial" panose="020B0604020202020204" pitchFamily="34" charset="0"/>
            </a:endParaRP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The final stages of any problem solving model involves reviewing any attempts to deal with a problem and evaluate how successful they have been.  There are three major reasons why the review and assessment stage is very important.</a:t>
            </a:r>
          </a:p>
          <a:p>
            <a:endParaRPr lang="en-GB" altLang="en-US" sz="1200" dirty="0">
              <a:latin typeface="+mn-lt"/>
              <a:cs typeface="Arial" panose="020B0604020202020204" pitchFamily="34" charset="0"/>
            </a:endParaRPr>
          </a:p>
          <a:p>
            <a:pPr>
              <a:buFontTx/>
              <a:buAutoNum type="arabicPeriod"/>
            </a:pPr>
            <a:r>
              <a:rPr lang="en-GB" altLang="en-US" sz="1200" dirty="0">
                <a:latin typeface="+mn-lt"/>
                <a:cs typeface="Arial" panose="020B0604020202020204" pitchFamily="34" charset="0"/>
              </a:rPr>
              <a:t>To find out whether a particular problem still exists and requires continuing attention.  This is important in deciding whether to continue to deploy resources to respond effectively to the problem.</a:t>
            </a:r>
          </a:p>
          <a:p>
            <a:pPr>
              <a:buFontTx/>
              <a:buAutoNum type="arabicPeriod"/>
            </a:pPr>
            <a:endParaRPr lang="en-GB" altLang="en-US" sz="1200" dirty="0">
              <a:latin typeface="+mn-lt"/>
              <a:cs typeface="Arial" panose="020B0604020202020204" pitchFamily="34" charset="0"/>
            </a:endParaRPr>
          </a:p>
          <a:p>
            <a:pPr>
              <a:buFontTx/>
              <a:buAutoNum type="arabicPeriod"/>
            </a:pPr>
            <a:r>
              <a:rPr lang="en-GB" altLang="en-US" sz="1200" dirty="0">
                <a:latin typeface="+mn-lt"/>
                <a:cs typeface="Arial" panose="020B0604020202020204" pitchFamily="34" charset="0"/>
              </a:rPr>
              <a:t>To improve problem-solving skills by finding out what seems to work in differing circumstances.  This avoids reinventing the wheel and contributes to the “what works” knowledgebase and the dissemination to good practice.</a:t>
            </a:r>
          </a:p>
          <a:p>
            <a:pPr>
              <a:buFontTx/>
              <a:buAutoNum type="arabicPeriod"/>
            </a:pPr>
            <a:endParaRPr lang="en-GB" altLang="en-US" sz="1200" dirty="0">
              <a:latin typeface="+mn-lt"/>
              <a:cs typeface="Arial" panose="020B0604020202020204" pitchFamily="34" charset="0"/>
            </a:endParaRPr>
          </a:p>
          <a:p>
            <a:pPr>
              <a:buFontTx/>
              <a:buAutoNum type="arabicPeriod"/>
            </a:pPr>
            <a:r>
              <a:rPr lang="en-GB" altLang="en-US" sz="1200" dirty="0">
                <a:latin typeface="+mn-lt"/>
                <a:cs typeface="Arial" panose="020B0604020202020204" pitchFamily="34" charset="0"/>
              </a:rPr>
              <a:t>To enable effective problem-solving to be recognised acknowledging individual efforts.</a:t>
            </a:r>
          </a:p>
          <a:p>
            <a:pPr>
              <a:buFontTx/>
              <a:buAutoNum type="arabicPeriod"/>
            </a:pPr>
            <a:endParaRPr lang="en-GB" altLang="en-US" sz="1200" dirty="0">
              <a:latin typeface="+mn-lt"/>
              <a:cs typeface="Arial" panose="020B0604020202020204" pitchFamily="34" charset="0"/>
            </a:endParaRPr>
          </a:p>
          <a:p>
            <a:pPr>
              <a:buFontTx/>
              <a:buAutoNum type="arabicPeriod"/>
            </a:pPr>
            <a:r>
              <a:rPr lang="en-GB" altLang="en-US" sz="1200" dirty="0">
                <a:latin typeface="+mn-lt"/>
                <a:cs typeface="Arial" panose="020B0604020202020204" pitchFamily="34" charset="0"/>
              </a:rPr>
              <a:t>To share the information and process with others so that lessons can be learned and others can implement beneficial practice.  </a:t>
            </a:r>
          </a:p>
          <a:p>
            <a:pPr>
              <a:buFontTx/>
              <a:buNone/>
            </a:pPr>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5.There are many different types of success – </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	- </a:t>
            </a:r>
            <a:r>
              <a:rPr lang="en-GB" altLang="en-US" sz="1200" b="1" dirty="0">
                <a:latin typeface="+mn-lt"/>
                <a:cs typeface="Arial" panose="020B0604020202020204" pitchFamily="34" charset="0"/>
              </a:rPr>
              <a:t>The problem and its impact remain the same but the </a:t>
            </a:r>
          </a:p>
          <a:p>
            <a:r>
              <a:rPr lang="en-GB" altLang="en-US" sz="1200" b="1" dirty="0">
                <a:latin typeface="+mn-lt"/>
                <a:cs typeface="Arial" panose="020B0604020202020204" pitchFamily="34" charset="0"/>
              </a:rPr>
              <a:t>	   volume of police effort to respond to it may be reduced</a:t>
            </a:r>
          </a:p>
          <a:p>
            <a:endParaRPr lang="en-GB" altLang="en-US" sz="1200" b="1" dirty="0">
              <a:latin typeface="+mn-lt"/>
              <a:cs typeface="Arial" panose="020B0604020202020204" pitchFamily="34" charset="0"/>
            </a:endParaRPr>
          </a:p>
          <a:p>
            <a:r>
              <a:rPr lang="en-GB" altLang="en-US" sz="1200" b="1" dirty="0">
                <a:latin typeface="+mn-lt"/>
                <a:cs typeface="Arial" panose="020B0604020202020204" pitchFamily="34" charset="0"/>
              </a:rPr>
              <a:t>	- The harm to the public may be reduced even though the </a:t>
            </a:r>
          </a:p>
          <a:p>
            <a:r>
              <a:rPr lang="en-GB" altLang="en-US" sz="1200" b="1" dirty="0">
                <a:latin typeface="+mn-lt"/>
                <a:cs typeface="Arial" panose="020B0604020202020204" pitchFamily="34" charset="0"/>
              </a:rPr>
              <a:t>	   number of incidents remains the same</a:t>
            </a:r>
          </a:p>
          <a:p>
            <a:endParaRPr lang="en-GB" altLang="en-US" sz="1200" b="1" dirty="0">
              <a:latin typeface="+mn-lt"/>
              <a:cs typeface="Arial" panose="020B0604020202020204" pitchFamily="34" charset="0"/>
            </a:endParaRPr>
          </a:p>
          <a:p>
            <a:r>
              <a:rPr lang="en-GB" altLang="en-US" sz="1200" b="1" dirty="0">
                <a:latin typeface="+mn-lt"/>
                <a:cs typeface="Arial" panose="020B0604020202020204" pitchFamily="34" charset="0"/>
              </a:rPr>
              <a:t>	- The number of problem incidents may be reduced</a:t>
            </a:r>
          </a:p>
          <a:p>
            <a:endParaRPr lang="en-GB" altLang="en-US" sz="1200" b="1" dirty="0">
              <a:latin typeface="+mn-lt"/>
              <a:cs typeface="Arial" panose="020B0604020202020204" pitchFamily="34" charset="0"/>
            </a:endParaRPr>
          </a:p>
          <a:p>
            <a:r>
              <a:rPr lang="en-GB" altLang="en-US" sz="1200" b="1" dirty="0">
                <a:latin typeface="+mn-lt"/>
                <a:cs typeface="Arial" panose="020B0604020202020204" pitchFamily="34" charset="0"/>
              </a:rPr>
              <a:t>	- The problem may be entirely eliminated</a:t>
            </a:r>
            <a:endParaRPr lang="en-GB" altLang="en-US" sz="1200" dirty="0">
              <a:latin typeface="+mn-lt"/>
              <a:cs typeface="Arial" panose="020B0604020202020204" pitchFamily="34" charset="0"/>
            </a:endParaRP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In the past, a problem solving approach may have been used and even followed the model – however, generally only the SAR has been followed – the assessment phase has been disregarded and if a problem has not worked it has been discarded, rather than trying again with a different approach.  </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Group Exercise - OSARA</a:t>
            </a:r>
          </a:p>
          <a:p>
            <a:endParaRPr lang="en-GB" sz="1200" dirty="0">
              <a:latin typeface="+mn-lt"/>
            </a:endParaRPr>
          </a:p>
          <a:p>
            <a:r>
              <a:rPr lang="en-GB" sz="1200" b="1" u="sng" dirty="0">
                <a:latin typeface="+mn-lt"/>
              </a:rPr>
              <a:t>Example from Durham Constabulary</a:t>
            </a:r>
          </a:p>
          <a:p>
            <a:endParaRPr lang="en-GB" sz="1200" b="1" u="sng" dirty="0">
              <a:latin typeface="+mn-lt"/>
            </a:endParaRPr>
          </a:p>
          <a:p>
            <a:r>
              <a:rPr lang="en-GB" sz="1200" dirty="0">
                <a:effectLst/>
                <a:latin typeface="+mn-lt"/>
              </a:rPr>
              <a:t>Durham Constabulary adopted this style of policing when Chief Constable Michael Barton joined the force as Assistant Chief Constable in 2008. </a:t>
            </a:r>
            <a:r>
              <a:rPr lang="en-GB" sz="1200" baseline="0" dirty="0">
                <a:effectLst/>
                <a:latin typeface="+mn-lt"/>
              </a:rPr>
              <a:t> </a:t>
            </a:r>
            <a:r>
              <a:rPr lang="en-GB" sz="1200" dirty="0">
                <a:effectLst/>
                <a:latin typeface="+mn-lt"/>
              </a:rPr>
              <a:t>POP identifies the root causes of a problem and develops tailored solutions to improve the quality of life for our communities. This approach has been successful in addressing a wide range of crime and anti-social behaviour problems that traditional policing methods alone have not been able to. </a:t>
            </a:r>
          </a:p>
          <a:p>
            <a:r>
              <a:rPr lang="en-GB" sz="1200" dirty="0">
                <a:effectLst/>
                <a:latin typeface="+mn-lt"/>
              </a:rPr>
              <a:t> </a:t>
            </a:r>
          </a:p>
          <a:p>
            <a:r>
              <a:rPr lang="en-GB" sz="1200" dirty="0">
                <a:effectLst/>
                <a:latin typeface="+mn-lt"/>
              </a:rPr>
              <a:t>Durham Constabulary adopted the “OSARA” model,</a:t>
            </a:r>
          </a:p>
          <a:p>
            <a:endParaRPr lang="en-GB" sz="1200" dirty="0">
              <a:effectLst/>
              <a:latin typeface="+mn-lt"/>
            </a:endParaRPr>
          </a:p>
          <a:p>
            <a:r>
              <a:rPr lang="en-GB" sz="1200" dirty="0">
                <a:effectLst/>
                <a:latin typeface="+mn-lt"/>
              </a:rPr>
              <a:t>For the last nine years, Durham Constabulary have held an “Annual POP Conference”, where Chief Constable Michael Barton invites all employees and partner organisations to attend. Numerous examples of joint agency problem solving initiatives are showcased with an overall winner announced. It’s also an opportunity to thank everyone for the innovative ways in which staff have worked within their communities to make County Durham and Darlington a safe place to live. </a:t>
            </a:r>
          </a:p>
          <a:p>
            <a:r>
              <a:rPr lang="en-GB" sz="1200" dirty="0">
                <a:effectLst/>
                <a:latin typeface="+mn-lt"/>
              </a:rPr>
              <a:t>2018 saw a project called “Cultivating Change” take the overall title. The team, in Peterlee, introduced the Young Heroes event which honours people under 18 who have done something positive in their community. They created a Peterlee Community Garden and secured £70,000 worth of funding from Peterlee Town Council for sustainable youth provision. The monthly Young Heroes award teases out inspirational stories from the community with nominations coming from schools, parents and police. The winner is presented with a trophy, certificate and gift voucher presented by the Neighbourhood Inspector. </a:t>
            </a:r>
          </a:p>
          <a:p>
            <a:r>
              <a:rPr lang="en-GB" sz="1200" dirty="0">
                <a:effectLst/>
                <a:latin typeface="+mn-lt"/>
              </a:rPr>
              <a:t>Chief Constable Michael Barton said “we are proud to embed problem solving as the core element of how we think about making a change to the way society works, the way crime operates, how victims can look after themselves and how communities can thrive. From around 50 initiatives, 12 of those projects were selected to be at our conference. The winners, ‘Cultivating Change’ is a far sighted, multi-faceted idea where they are doing so many things, not least challenging people who are on the cusp of criminality to take a second look at their anti-social behaviour.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516903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ROUTINE ACTIVITY THEORY (RAT)</a:t>
            </a:r>
          </a:p>
          <a:p>
            <a:pPr marL="171450" indent="-171450">
              <a:buFont typeface="Arial" panose="020B0604020202020204" pitchFamily="34" charset="0"/>
              <a:buChar char="•"/>
            </a:pPr>
            <a:r>
              <a:rPr lang="en-GB" altLang="en-US" sz="1200" dirty="0">
                <a:latin typeface="+mn-lt"/>
                <a:cs typeface="Arial" panose="020B0604020202020204" pitchFamily="34" charset="0"/>
              </a:rPr>
              <a:t>Including the Problem Analysis Triangle (PAT) …. This helps understand the interaction between offender/victim and location.  This is one of the main theories of environmental criminology.  </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REPEAT VICTIMISATION</a:t>
            </a:r>
            <a:endParaRPr lang="en-GB" altLang="en-US" sz="1200" dirty="0">
              <a:latin typeface="+mn-lt"/>
              <a:cs typeface="Arial" panose="020B0604020202020204" pitchFamily="34" charset="0"/>
            </a:endParaRPr>
          </a:p>
          <a:p>
            <a:pPr marL="171450" indent="-171450">
              <a:buFont typeface="Arial" panose="020B0604020202020204" pitchFamily="34" charset="0"/>
              <a:buChar char="•"/>
            </a:pPr>
            <a:r>
              <a:rPr lang="en-GB" altLang="en-US" sz="1200" dirty="0">
                <a:latin typeface="+mn-lt"/>
                <a:cs typeface="Arial" panose="020B0604020202020204" pitchFamily="34" charset="0"/>
              </a:rPr>
              <a:t>Where things happened in the past, help predict where it will be in the future – all crime predictive mapping is based on RV.</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RATIONAL CHOICE THEORY</a:t>
            </a:r>
            <a:r>
              <a:rPr lang="en-GB" altLang="en-US" sz="1200" dirty="0">
                <a:latin typeface="+mn-lt"/>
                <a:cs typeface="Arial" panose="020B0604020202020204" pitchFamily="34" charset="0"/>
              </a:rPr>
              <a:t> </a:t>
            </a:r>
          </a:p>
          <a:p>
            <a:pPr marL="171450" indent="-171450">
              <a:buFont typeface="Arial" panose="020B0604020202020204" pitchFamily="34" charset="0"/>
              <a:buChar char="•"/>
            </a:pPr>
            <a:r>
              <a:rPr lang="en-GB" altLang="en-US" sz="1200" dirty="0">
                <a:latin typeface="+mn-lt"/>
                <a:cs typeface="Arial" panose="020B0604020202020204" pitchFamily="34" charset="0"/>
              </a:rPr>
              <a:t>How things work – how can we prevent happening in the future?</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INCIDENT PATTERN THEORY</a:t>
            </a:r>
            <a:endParaRPr lang="en-GB" altLang="en-US" sz="1200" dirty="0">
              <a:latin typeface="+mn-lt"/>
              <a:cs typeface="Arial" panose="020B0604020202020204" pitchFamily="34" charset="0"/>
            </a:endParaRPr>
          </a:p>
          <a:p>
            <a:pPr marL="171450" indent="-171450">
              <a:buFont typeface="Arial" panose="020B0604020202020204" pitchFamily="34" charset="0"/>
              <a:buChar char="•"/>
            </a:pPr>
            <a:r>
              <a:rPr lang="en-GB" altLang="en-US" sz="1200" dirty="0">
                <a:latin typeface="+mn-lt"/>
                <a:cs typeface="Arial" panose="020B0604020202020204" pitchFamily="34" charset="0"/>
              </a:rPr>
              <a:t>Why things happen in specific locations . . .  Looking at use of space, awareness and opportunity)</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BROKEN WINDOWS THEORY</a:t>
            </a:r>
          </a:p>
          <a:p>
            <a:pPr marL="171450" indent="-171450">
              <a:buFont typeface="Arial" panose="020B0604020202020204" pitchFamily="34" charset="0"/>
              <a:buChar char="•"/>
            </a:pPr>
            <a:r>
              <a:rPr lang="en-GB" altLang="en-US" sz="1200" dirty="0">
                <a:latin typeface="+mn-lt"/>
                <a:cs typeface="Arial" panose="020B0604020202020204" pitchFamily="34" charset="0"/>
              </a:rPr>
              <a:t>Dealing with the minor stuff … can prevent more serious crimes from happening.</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Broken-Windows Policing in Action</a:t>
            </a:r>
          </a:p>
          <a:p>
            <a:r>
              <a:rPr lang="en-GB" altLang="en-US" sz="1200" dirty="0">
                <a:latin typeface="+mn-lt"/>
                <a:cs typeface="Arial" panose="020B0604020202020204" pitchFamily="34" charset="0"/>
              </a:rPr>
              <a:t>• Broken Windows is not a silver-bullet. You don’t “do” Broken Windows. You act based on community input of disorder, fear, foot patrol,</a:t>
            </a:r>
          </a:p>
          <a:p>
            <a:r>
              <a:rPr lang="en-GB" altLang="en-US" sz="1200" dirty="0">
                <a:latin typeface="+mn-lt"/>
                <a:cs typeface="Arial" panose="020B0604020202020204" pitchFamily="34" charset="0"/>
              </a:rPr>
              <a:t>and police discretion.</a:t>
            </a:r>
          </a:p>
          <a:p>
            <a:r>
              <a:rPr lang="en-GB" altLang="en-US" sz="1200" dirty="0">
                <a:latin typeface="+mn-lt"/>
                <a:cs typeface="Arial" panose="020B0604020202020204" pitchFamily="34" charset="0"/>
              </a:rPr>
              <a:t>• Broken Windows is problem-solving process of police action.</a:t>
            </a:r>
          </a:p>
          <a:p>
            <a:r>
              <a:rPr lang="en-GB" altLang="en-US" sz="1200" dirty="0">
                <a:latin typeface="+mn-lt"/>
                <a:cs typeface="Arial" panose="020B0604020202020204" pitchFamily="34" charset="0"/>
              </a:rPr>
              <a:t>• Broken Windows asks how can police work </a:t>
            </a:r>
            <a:r>
              <a:rPr lang="en-GB" altLang="en-US" sz="1200" i="1" dirty="0">
                <a:latin typeface="+mn-lt"/>
                <a:cs typeface="Arial" panose="020B0604020202020204" pitchFamily="34" charset="0"/>
              </a:rPr>
              <a:t>with </a:t>
            </a:r>
            <a:r>
              <a:rPr lang="en-GB" altLang="en-US" sz="1200" dirty="0">
                <a:latin typeface="+mn-lt"/>
                <a:cs typeface="Arial" panose="020B0604020202020204" pitchFamily="34" charset="0"/>
              </a:rPr>
              <a:t>the community to reduce fear and create a less criminal environment?</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“Signal Crime” as a mechanism</a:t>
            </a:r>
          </a:p>
          <a:p>
            <a:r>
              <a:rPr lang="en-GB" altLang="en-US" sz="1200" dirty="0">
                <a:latin typeface="+mn-lt"/>
                <a:cs typeface="Arial" panose="020B0604020202020204" pitchFamily="34" charset="0"/>
              </a:rPr>
              <a:t>• The presence of signal crimes [Broken Windows] is more likely to stimulate a decline in levels of social cohesion and collective efficacy by</a:t>
            </a:r>
          </a:p>
          <a:p>
            <a:r>
              <a:rPr lang="en-GB" altLang="en-US" sz="1200" dirty="0">
                <a:latin typeface="+mn-lt"/>
                <a:cs typeface="Arial" panose="020B0604020202020204" pitchFamily="34" charset="0"/>
              </a:rPr>
              <a:t>degrading levels of mutual trust and confidence.</a:t>
            </a:r>
          </a:p>
          <a:p>
            <a:r>
              <a:rPr lang="en-GB" altLang="en-US" sz="1200" dirty="0">
                <a:latin typeface="+mn-lt"/>
                <a:cs typeface="Arial" panose="020B0604020202020204" pitchFamily="34" charset="0"/>
              </a:rPr>
              <a:t>Signal crimes shape people’s risk perceptions, encouraging higher levels of fear and anxiety.</a:t>
            </a:r>
          </a:p>
          <a:p>
            <a:r>
              <a:rPr lang="en-GB" altLang="en-US" sz="1200" b="1" dirty="0">
                <a:latin typeface="+mn-lt"/>
                <a:cs typeface="Arial" panose="020B0604020202020204" pitchFamily="34" charset="0"/>
              </a:rPr>
              <a:t>Innes, Martin. 2004. “Signal Crimes and Signal Disorders: Notes on</a:t>
            </a:r>
          </a:p>
          <a:p>
            <a:r>
              <a:rPr lang="en-GB" altLang="en-US" sz="1200" b="1" dirty="0">
                <a:latin typeface="+mn-lt"/>
                <a:cs typeface="Arial" panose="020B0604020202020204" pitchFamily="34" charset="0"/>
              </a:rPr>
              <a:t>Deviance as Communicative Action.”</a:t>
            </a:r>
          </a:p>
          <a:p>
            <a:r>
              <a:rPr lang="en-GB" altLang="en-US" sz="1200" b="1" i="1" dirty="0">
                <a:latin typeface="+mn-lt"/>
                <a:cs typeface="Arial" panose="020B0604020202020204" pitchFamily="34" charset="0"/>
              </a:rPr>
              <a:t>The British Journal of Sociology</a:t>
            </a:r>
            <a:r>
              <a:rPr lang="en-GB" altLang="en-US" sz="1200" b="1" dirty="0">
                <a:latin typeface="+mn-lt"/>
                <a:cs typeface="Arial" panose="020B0604020202020204" pitchFamily="34" charset="0"/>
              </a:rPr>
              <a:t>. Vol. 55(3) pp. 335-355.</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WE WILL NOW LOOK AT THE RAT/PAT and RATIONAL CHOICE THEORIES IN MORE DETAIL.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5473878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2746459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QTS – who has heard of the Problem Analysis Triangle? </a:t>
            </a:r>
          </a:p>
          <a:p>
            <a:r>
              <a:rPr lang="en-GB" altLang="en-US" sz="1200" b="1" dirty="0">
                <a:latin typeface="+mn-lt"/>
                <a:cs typeface="Arial" panose="020B0604020202020204" pitchFamily="34" charset="0"/>
              </a:rPr>
              <a:t>QTS – What things need to be in place for a crime to occur?</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The Problem Analysis Triangle (PAT) breaks incidents down into three constituent elements.  PAT triangle will be used during the analysis stage.</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Keep it simple!</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PAT = WHAT IS OUR PROBLEM, WHY HAVE THESE CRIMES OCCURRED</a:t>
            </a:r>
            <a:endParaRPr lang="en-GB" altLang="en-US" sz="1200" dirty="0">
              <a:latin typeface="+mn-lt"/>
              <a:cs typeface="Arial" panose="020B0604020202020204" pitchFamily="34" charset="0"/>
            </a:endParaRPr>
          </a:p>
          <a:p>
            <a:endParaRPr lang="en-GB" altLang="en-US" sz="1200" b="1" dirty="0">
              <a:latin typeface="+mn-lt"/>
              <a:cs typeface="Arial" panose="020B0604020202020204" pitchFamily="34" charset="0"/>
            </a:endParaRPr>
          </a:p>
          <a:p>
            <a:r>
              <a:rPr lang="en-GB" altLang="en-US" sz="1200" b="1" dirty="0">
                <a:latin typeface="+mn-lt"/>
                <a:cs typeface="Arial" panose="020B0604020202020204" pitchFamily="34" charset="0"/>
              </a:rPr>
              <a:t>This is based on the idea that a problem can only exist if an offender and victim/target are located at the same place at the same time without the presence of a capable guardian (more about this when we look at RAT).  If you take away one element of the triangle then the problem may not occur (Routine Activity Theory – </a:t>
            </a:r>
            <a:r>
              <a:rPr lang="en-GB" altLang="en-US" sz="1200" b="1" dirty="0" err="1">
                <a:latin typeface="+mn-lt"/>
                <a:cs typeface="Arial" panose="020B0604020202020204" pitchFamily="34" charset="0"/>
              </a:rPr>
              <a:t>Felson</a:t>
            </a:r>
            <a:r>
              <a:rPr lang="en-GB" altLang="en-US" sz="1200" b="1" dirty="0">
                <a:latin typeface="+mn-lt"/>
                <a:cs typeface="Arial" panose="020B0604020202020204" pitchFamily="34" charset="0"/>
              </a:rPr>
              <a:t> &amp; Cohen)</a:t>
            </a:r>
            <a:endParaRPr lang="en-GB" altLang="en-US" sz="1200" dirty="0">
              <a:latin typeface="+mn-lt"/>
              <a:cs typeface="Arial" panose="020B0604020202020204" pitchFamily="34" charset="0"/>
            </a:endParaRPr>
          </a:p>
          <a:p>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The triangle offers the opportunity to seek relationships between two or more elements and identify their importance in relation to Who, What, Where, When and How of the offence and, perhaps most importantly, Why the incident occurred or the offences were committed.</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By analysing the relationship of the three elements and asking “Why this crime occurred” we are better able to rationalise our next step in reducing/preventing opportunities for it to reoccur.  For most problems, changing some elements of the triangle will have more of an impact than changing others would.  In general, focus on the parts of the triangle that you and your partners can have the most impact upon.</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It helps to be as precise as possible when defining the problem, having identified what incidents to be included in the analysis.  It is crucial to establish what it is about the place, victim and the offender or source of the problem that causes it to arise and how and when it happens.  It may need some lateral thinking to define the factors behind a problem.</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By using the PAT you can identify all the features that may have an impact.</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Note down as much information as you can about each of the three areas – knowing the causes will help you to find the right solutions.  </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The PAT triangle should enable you to explore what you know about your problem, what you don’t know about your problem or would need to know about the problem.  </a:t>
            </a:r>
          </a:p>
          <a:p>
            <a:endParaRPr lang="en-GB" altLang="en-US" sz="1200" b="1" dirty="0">
              <a:latin typeface="+mn-lt"/>
              <a:cs typeface="Arial" panose="020B0604020202020204" pitchFamily="34" charset="0"/>
            </a:endParaRPr>
          </a:p>
          <a:p>
            <a:r>
              <a:rPr lang="en-GB" altLang="en-US" sz="1200" dirty="0">
                <a:latin typeface="+mn-lt"/>
                <a:cs typeface="Arial" panose="020B0604020202020204" pitchFamily="34" charset="0"/>
              </a:rPr>
              <a:t>In the final part of your analysis, you should begin to develop a working hypotheses about why the problem is happening (</a:t>
            </a:r>
            <a:r>
              <a:rPr lang="en-GB" altLang="en-US" sz="1200" dirty="0" err="1">
                <a:latin typeface="+mn-lt"/>
                <a:cs typeface="Arial" panose="020B0604020202020204" pitchFamily="34" charset="0"/>
              </a:rPr>
              <a:t>eg</a:t>
            </a:r>
            <a:r>
              <a:rPr lang="en-GB" altLang="en-US" sz="1200" dirty="0">
                <a:latin typeface="+mn-lt"/>
                <a:cs typeface="Arial" panose="020B0604020202020204" pitchFamily="34" charset="0"/>
              </a:rPr>
              <a:t> in a series of burglaries specific houses are being targeted because of their location on estates and their design making them susceptible to a particular MO by a small group of offenders).</a:t>
            </a:r>
          </a:p>
          <a:p>
            <a:endParaRPr lang="en-GB" altLang="en-US" sz="12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3681671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b="1" dirty="0">
                <a:latin typeface="+mn-lt"/>
                <a:cs typeface="Arial" panose="020B0604020202020204" pitchFamily="34" charset="0"/>
              </a:rPr>
              <a:t>Activity 2 - Group Exercise:</a:t>
            </a:r>
            <a:r>
              <a:rPr lang="en-GB" altLang="en-US" sz="1200" b="1" baseline="0" dirty="0">
                <a:latin typeface="+mn-lt"/>
                <a:cs typeface="Arial" panose="020B0604020202020204" pitchFamily="34" charset="0"/>
              </a:rPr>
              <a:t> </a:t>
            </a:r>
            <a:r>
              <a:rPr lang="en-GB" altLang="en-US" sz="1200" dirty="0">
                <a:latin typeface="+mn-lt"/>
                <a:cs typeface="Arial" panose="020B0604020202020204" pitchFamily="34" charset="0"/>
              </a:rPr>
              <a:t>Scenario to get them thinking about the problem (also just to illustrate problem solving isn’t just about ASB!).</a:t>
            </a:r>
          </a:p>
          <a:p>
            <a:pPr>
              <a:lnSpc>
                <a:spcPct val="100000"/>
              </a:lnSpc>
            </a:pPr>
            <a:endParaRPr lang="en-GB" altLang="en-US"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Arial" panose="020B0604020202020204" pitchFamily="34" charset="0"/>
              </a:rPr>
              <a:t>Trainer to explain</a:t>
            </a:r>
            <a:r>
              <a:rPr lang="en-GB" sz="1200" kern="1200" baseline="0" dirty="0">
                <a:solidFill>
                  <a:schemeClr val="tx1"/>
                </a:solidFill>
                <a:effectLst/>
                <a:latin typeface="+mn-lt"/>
                <a:ea typeface="+mn-ea"/>
                <a:cs typeface="Arial" panose="020B0604020202020204" pitchFamily="34" charset="0"/>
              </a:rPr>
              <a:t> that they are going to watch a video clip of the Russian Tunnel and then </a:t>
            </a:r>
            <a:r>
              <a:rPr lang="en-GB" sz="1200" kern="1200" dirty="0">
                <a:solidFill>
                  <a:schemeClr val="tx1"/>
                </a:solidFill>
                <a:effectLst/>
                <a:latin typeface="+mn-lt"/>
                <a:ea typeface="+mn-ea"/>
                <a:cs typeface="Arial" panose="020B0604020202020204" pitchFamily="34" charset="0"/>
              </a:rPr>
              <a:t>go through the process of completing a Problem Analysis Triangle together.</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Show the video clip of the Russian Tunnel and then draw</a:t>
            </a:r>
            <a:r>
              <a:rPr lang="en-GB" altLang="en-US" sz="1200" baseline="0" dirty="0">
                <a:latin typeface="+mn-lt"/>
                <a:cs typeface="Arial" panose="020B0604020202020204" pitchFamily="34" charset="0"/>
              </a:rPr>
              <a:t> </a:t>
            </a:r>
            <a:r>
              <a:rPr lang="en-GB" altLang="en-US" sz="1200" dirty="0">
                <a:latin typeface="+mn-lt"/>
                <a:cs typeface="Arial" panose="020B0604020202020204" pitchFamily="34" charset="0"/>
              </a:rPr>
              <a:t>the PAT triangle on the Flip Chart Paper.</a:t>
            </a:r>
            <a:r>
              <a:rPr lang="en-GB" altLang="en-US" sz="1200" baseline="0" dirty="0">
                <a:latin typeface="+mn-lt"/>
                <a:cs typeface="Arial" panose="020B0604020202020204" pitchFamily="34" charset="0"/>
              </a:rPr>
              <a:t> </a:t>
            </a:r>
          </a:p>
          <a:p>
            <a:pPr>
              <a:lnSpc>
                <a:spcPct val="100000"/>
              </a:lnSpc>
            </a:pPr>
            <a:endParaRPr lang="en-GB" altLang="en-US" sz="1200" baseline="0" dirty="0">
              <a:latin typeface="+mn-lt"/>
              <a:cs typeface="Arial" panose="020B0604020202020204" pitchFamily="34" charset="0"/>
            </a:endParaRPr>
          </a:p>
          <a:p>
            <a:pPr>
              <a:lnSpc>
                <a:spcPct val="100000"/>
              </a:lnSpc>
            </a:pPr>
            <a:r>
              <a:rPr lang="en-GB" altLang="en-US" sz="1200" baseline="0" dirty="0">
                <a:latin typeface="+mn-lt"/>
                <a:cs typeface="Arial" panose="020B0604020202020204" pitchFamily="34" charset="0"/>
              </a:rPr>
              <a:t>A</a:t>
            </a:r>
            <a:r>
              <a:rPr lang="en-GB" altLang="en-US" sz="1200" dirty="0">
                <a:latin typeface="+mn-lt"/>
                <a:cs typeface="Arial" panose="020B0604020202020204" pitchFamily="34" charset="0"/>
              </a:rPr>
              <a:t>sk the students to shout out what they know from the video, about the Location, Victim(s) and Offender(s).</a:t>
            </a:r>
          </a:p>
          <a:p>
            <a:pPr>
              <a:lnSpc>
                <a:spcPct val="100000"/>
              </a:lnSpc>
            </a:pPr>
            <a:endParaRPr lang="en-GB" altLang="en-US"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n-lt"/>
                <a:cs typeface="Arial" panose="020B0604020202020204" pitchFamily="34" charset="0"/>
              </a:rPr>
              <a:t>Students</a:t>
            </a:r>
            <a:r>
              <a:rPr lang="en-GB" altLang="en-US" sz="1200" baseline="0" dirty="0">
                <a:latin typeface="+mn-lt"/>
                <a:cs typeface="Arial" panose="020B0604020202020204" pitchFamily="34" charset="0"/>
              </a:rPr>
              <a:t> s</a:t>
            </a:r>
            <a:r>
              <a:rPr lang="en-GB" altLang="en-US" sz="1200" dirty="0">
                <a:latin typeface="+mn-lt"/>
                <a:cs typeface="Arial" panose="020B0604020202020204" pitchFamily="34" charset="0"/>
              </a:rPr>
              <a:t>hould come up with a list as follows</a:t>
            </a:r>
            <a:r>
              <a:rPr lang="en-GB" altLang="en-US" sz="1200" baseline="0" dirty="0">
                <a:latin typeface="+mn-lt"/>
                <a:cs typeface="Arial" panose="020B0604020202020204" pitchFamily="34" charset="0"/>
              </a:rPr>
              <a:t> (a q</a:t>
            </a:r>
            <a:r>
              <a:rPr lang="en-GB" altLang="en-US" sz="1200" dirty="0">
                <a:latin typeface="+mn-lt"/>
                <a:cs typeface="Arial" panose="020B0604020202020204" pitchFamily="34" charset="0"/>
              </a:rPr>
              <a:t>uestion mark indicates</a:t>
            </a:r>
            <a:r>
              <a:rPr lang="en-GB" altLang="en-US" sz="1200" baseline="0" dirty="0">
                <a:latin typeface="+mn-lt"/>
                <a:cs typeface="Arial" panose="020B0604020202020204" pitchFamily="34" charset="0"/>
              </a:rPr>
              <a:t> </a:t>
            </a:r>
            <a:r>
              <a:rPr lang="en-GB" altLang="en-US" sz="1200" dirty="0">
                <a:latin typeface="+mn-lt"/>
                <a:cs typeface="Arial" panose="020B0604020202020204" pitchFamily="34" charset="0"/>
              </a:rPr>
              <a:t>information that we need to find out):</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b="1" u="sng" dirty="0">
                <a:latin typeface="+mn-lt"/>
                <a:cs typeface="Arial" panose="020B0604020202020204" pitchFamily="34" charset="0"/>
              </a:rPr>
              <a:t>LOCATION</a:t>
            </a:r>
            <a:endParaRPr lang="en-GB" altLang="en-US" sz="1200" b="0" u="none"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Tunnel</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3 lanes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Speed?</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Chevrons?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Narrow</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Reaction to camera?</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No hard shoulder</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Curve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Camber?</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What is on the approach the to location?</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Times?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Lighting</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Road surface?</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b="1" u="sng" dirty="0">
                <a:latin typeface="+mn-lt"/>
                <a:cs typeface="Arial" panose="020B0604020202020204" pitchFamily="34" charset="0"/>
              </a:rPr>
              <a:t>VICTIM(S)</a:t>
            </a:r>
            <a:endParaRPr lang="en-GB" altLang="en-US" sz="120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Drivers </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Passengers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Speed?</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Age?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Type of vehicle?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Other road users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Employees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Businesses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Family members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Tax payers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Insurance companies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Police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Fire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Ambulance</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Hospitals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Local Authority</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b="1" u="sng" dirty="0">
                <a:latin typeface="+mn-lt"/>
                <a:cs typeface="Arial" panose="020B0604020202020204" pitchFamily="34" charset="0"/>
              </a:rPr>
              <a:t>OFFENDER(S)</a:t>
            </a:r>
            <a:endParaRPr lang="en-GB" altLang="en-US" sz="120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Highways Authority</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Drivers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Legal?</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Distractions?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Injuries?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Intoxication?</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Sight?</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Architects</a:t>
            </a:r>
          </a:p>
          <a:p>
            <a:pPr marL="171450" indent="-171450">
              <a:lnSpc>
                <a:spcPct val="100000"/>
              </a:lnSpc>
              <a:buFont typeface="Arial" panose="020B0604020202020204" pitchFamily="34" charset="0"/>
              <a:buChar char="•"/>
            </a:pPr>
            <a:r>
              <a:rPr lang="en-GB" altLang="en-US" sz="1200" dirty="0">
                <a:latin typeface="+mn-lt"/>
                <a:cs typeface="Arial" panose="020B0604020202020204" pitchFamily="34" charset="0"/>
              </a:rPr>
              <a:t>Police</a:t>
            </a:r>
          </a:p>
          <a:p>
            <a:pPr>
              <a:lnSpc>
                <a:spcPct val="100000"/>
              </a:lnSpc>
            </a:pPr>
            <a:endParaRPr lang="en-GB" altLang="en-US" sz="1200" dirty="0">
              <a:latin typeface="+mn-lt"/>
              <a:cs typeface="Arial" panose="020B0604020202020204" pitchFamily="34" charset="0"/>
            </a:endParaRPr>
          </a:p>
          <a:p>
            <a:pPr>
              <a:lnSpc>
                <a:spcPct val="100000"/>
              </a:lnSpc>
            </a:pPr>
            <a:endParaRPr lang="en-GB" altLang="en-US" sz="1200" b="1" u="sng" dirty="0">
              <a:latin typeface="+mn-lt"/>
              <a:cs typeface="Arial" panose="020B0604020202020204" pitchFamily="34" charset="0"/>
            </a:endParaRPr>
          </a:p>
          <a:p>
            <a:pPr>
              <a:lnSpc>
                <a:spcPct val="100000"/>
              </a:lnSpc>
            </a:pPr>
            <a:r>
              <a:rPr lang="en-GB" altLang="en-US" sz="1200" b="1" dirty="0">
                <a:latin typeface="+mn-lt"/>
                <a:cs typeface="Arial" panose="020B0604020202020204" pitchFamily="34" charset="0"/>
              </a:rPr>
              <a:t>SO, IN CONCLUSION – THE PAT WILL ENABLE US TO EXPLORE WHAT YOU KNOW ABOUT THE PROBLEM, WHAT YOU DON’T KNOW ABOUT THE PROBLEM AND WHAT YOU NEED TO KNOW ABOUT THE PROBLEM.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41398020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b="1" dirty="0">
                <a:latin typeface="+mn-lt"/>
                <a:cs typeface="Arial" panose="020B0604020202020204" pitchFamily="34" charset="0"/>
              </a:rPr>
              <a:t>The Problem Analysis Triangle  is based within the Routine Activity Theory – so lets build upon it.</a:t>
            </a:r>
          </a:p>
          <a:p>
            <a:pPr>
              <a:defRPr/>
            </a:pPr>
            <a:endParaRPr lang="en-GB" sz="1200" b="1" dirty="0">
              <a:latin typeface="+mn-lt"/>
              <a:cs typeface="Arial" panose="020B0604020202020204" pitchFamily="34" charset="0"/>
            </a:endParaRPr>
          </a:p>
          <a:p>
            <a:pPr>
              <a:defRPr/>
            </a:pPr>
            <a:r>
              <a:rPr lang="en-GB" sz="1200" b="1" dirty="0">
                <a:latin typeface="+mn-lt"/>
                <a:cs typeface="Arial" panose="020B0604020202020204" pitchFamily="34" charset="0"/>
              </a:rPr>
              <a:t>RAT = WHAT IS OUR RESPONSE?  HOW CAN WE REDUCE THE RISK OF THE CRIME(S) OCCURRING?</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This tool can be used in the Fourth stage of OSARA to identify effective responses.  RAT was developed by Marcus </a:t>
            </a:r>
            <a:r>
              <a:rPr lang="en-GB" sz="1200" dirty="0" err="1">
                <a:latin typeface="+mn-lt"/>
                <a:cs typeface="Arial" panose="020B0604020202020204" pitchFamily="34" charset="0"/>
              </a:rPr>
              <a:t>Felson</a:t>
            </a:r>
            <a:r>
              <a:rPr lang="en-GB" sz="1200" dirty="0">
                <a:latin typeface="+mn-lt"/>
                <a:cs typeface="Arial" panose="020B0604020202020204" pitchFamily="34" charset="0"/>
              </a:rPr>
              <a:t>, a criminologist who has worked on crime reduction theories for a number of years.  This theory will help you understand why crimes occur by analysing the three elements present when any crime is committed.  RAT is a well known and straightforward explanation that can be used as a practical tool by practitioners in the field.</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The theory states that in order for a crime to occur 3 things must happen at the same time and in the same place – there is a suitable target, a likely offender and the absence of a capable guardian.</a:t>
            </a:r>
          </a:p>
          <a:p>
            <a:pP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A SUITABLE TARGET</a:t>
            </a:r>
            <a:r>
              <a:rPr lang="en-GB" sz="1200" dirty="0">
                <a:latin typeface="+mn-lt"/>
                <a:cs typeface="Arial" panose="020B0604020202020204" pitchFamily="34" charset="0"/>
              </a:rPr>
              <a:t> – can be a person, an object, a place.  Four things make a target suitable to an offender (click for second box and explain the following):</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a:defRPr/>
            </a:pPr>
            <a:r>
              <a:rPr lang="en-GB" sz="1200" b="1" dirty="0">
                <a:latin typeface="+mn-lt"/>
                <a:cs typeface="Arial" panose="020B0604020202020204" pitchFamily="34" charset="0"/>
              </a:rPr>
              <a:t>	Value</a:t>
            </a:r>
            <a:r>
              <a:rPr lang="en-GB" sz="1200" dirty="0">
                <a:latin typeface="+mn-lt"/>
                <a:cs typeface="Arial" panose="020B0604020202020204" pitchFamily="34" charset="0"/>
              </a:rPr>
              <a:t> – offender must either value the target for what they may gain from it or value the effect they may have on it.</a:t>
            </a:r>
          </a:p>
          <a:p>
            <a:pPr>
              <a:defRPr/>
            </a:pPr>
            <a:r>
              <a:rPr lang="en-GB" sz="1200" b="1" dirty="0">
                <a:latin typeface="+mn-lt"/>
                <a:cs typeface="Arial" panose="020B0604020202020204" pitchFamily="34" charset="0"/>
              </a:rPr>
              <a:t>	Inertia</a:t>
            </a:r>
            <a:r>
              <a:rPr lang="en-GB" sz="1200" dirty="0">
                <a:latin typeface="+mn-lt"/>
                <a:cs typeface="Arial" panose="020B0604020202020204" pitchFamily="34" charset="0"/>
              </a:rPr>
              <a:t> – how easily can it be removed/moved.  Size &amp; weight can affect how suitable it is to the offender.</a:t>
            </a:r>
          </a:p>
          <a:p>
            <a:pPr>
              <a:defRPr/>
            </a:pPr>
            <a:r>
              <a:rPr lang="en-GB" sz="1200" b="1" dirty="0">
                <a:latin typeface="+mn-lt"/>
                <a:cs typeface="Arial" panose="020B0604020202020204" pitchFamily="34" charset="0"/>
              </a:rPr>
              <a:t>	Visibility</a:t>
            </a:r>
            <a:r>
              <a:rPr lang="en-GB" sz="1200" dirty="0">
                <a:latin typeface="+mn-lt"/>
                <a:cs typeface="Arial" panose="020B0604020202020204" pitchFamily="34" charset="0"/>
              </a:rPr>
              <a:t> – how easy is it to see a target will affect how suitable it is.</a:t>
            </a:r>
          </a:p>
          <a:p>
            <a:pPr>
              <a:defRPr/>
            </a:pPr>
            <a:r>
              <a:rPr lang="en-GB" sz="1200" b="1" dirty="0">
                <a:latin typeface="+mn-lt"/>
                <a:cs typeface="Arial" panose="020B0604020202020204" pitchFamily="34" charset="0"/>
              </a:rPr>
              <a:t>	Access</a:t>
            </a:r>
            <a:r>
              <a:rPr lang="en-GB" sz="1200" dirty="0">
                <a:latin typeface="+mn-lt"/>
                <a:cs typeface="Arial" panose="020B0604020202020204" pitchFamily="34" charset="0"/>
              </a:rPr>
              <a:t> – if a potential target is easy to get to, the suitability is increased.</a:t>
            </a:r>
            <a:endParaRPr lang="en-GB" sz="1200" b="1" dirty="0">
              <a:latin typeface="+mn-lt"/>
              <a:cs typeface="Arial" panose="020B0604020202020204" pitchFamily="34" charset="0"/>
            </a:endParaRP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ABSENCE OF A CAPABLE GUARDIAN</a:t>
            </a:r>
            <a:r>
              <a:rPr lang="en-GB" sz="1200" dirty="0">
                <a:latin typeface="+mn-lt"/>
                <a:cs typeface="Arial" panose="020B0604020202020204" pitchFamily="34" charset="0"/>
              </a:rPr>
              <a:t> – a capable guardian whose presence would discourage a crime from taking place must be absent – examples : police patrols, security guards, Neighbourhood Watch Schemes, door staff, vigilant staff and co-workers, friends and/or neighbours, alarms, CCTV.</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marL="171424" indent="-171424">
              <a:buFont typeface="Arial" panose="020B0604020202020204" pitchFamily="34" charset="0"/>
              <a:buChar char="•"/>
              <a:defRPr/>
            </a:pPr>
            <a:r>
              <a:rPr lang="en-GB" sz="1200" b="1" dirty="0">
                <a:latin typeface="+mn-lt"/>
                <a:cs typeface="Arial" panose="020B0604020202020204" pitchFamily="34" charset="0"/>
              </a:rPr>
              <a:t>LIKELY OFFENDERS</a:t>
            </a:r>
            <a:r>
              <a:rPr lang="en-GB" sz="1200" dirty="0">
                <a:latin typeface="+mn-lt"/>
                <a:cs typeface="Arial" panose="020B0604020202020204" pitchFamily="34" charset="0"/>
              </a:rPr>
              <a:t> – This is the final element – a crime will only be committed if a likely offender thinks that a target is suitable and a capable guardian is absent.  It is their assessment of the situation that determines whether a crime will take place.</a:t>
            </a:r>
          </a:p>
          <a:p>
            <a:pPr marL="171424" indent="-171424">
              <a:buFont typeface="Arial" panose="020B0604020202020204" pitchFamily="34" charset="0"/>
              <a:buChar cha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To reduce the risk of an offence taking place, you should make sure the </a:t>
            </a:r>
            <a:r>
              <a:rPr lang="en-GB" sz="1200" b="1" dirty="0">
                <a:latin typeface="+mn-lt"/>
                <a:cs typeface="Arial" panose="020B0604020202020204" pitchFamily="34" charset="0"/>
              </a:rPr>
              <a:t>3 elements cannot happen at the same time and in the same place.</a:t>
            </a:r>
            <a:r>
              <a:rPr lang="en-GB" sz="1200" dirty="0">
                <a:latin typeface="+mn-lt"/>
                <a:cs typeface="Arial" panose="020B0604020202020204" pitchFamily="34" charset="0"/>
              </a:rPr>
              <a:t>  If you have a </a:t>
            </a:r>
            <a:r>
              <a:rPr lang="en-GB" sz="1200" b="1" dirty="0">
                <a:latin typeface="+mn-lt"/>
                <a:cs typeface="Arial" panose="020B0604020202020204" pitchFamily="34" charset="0"/>
              </a:rPr>
              <a:t>potential target</a:t>
            </a:r>
            <a:r>
              <a:rPr lang="en-GB" sz="1200" dirty="0">
                <a:latin typeface="+mn-lt"/>
                <a:cs typeface="Arial" panose="020B0604020202020204" pitchFamily="34" charset="0"/>
              </a:rPr>
              <a:t> but access is denied, the potential </a:t>
            </a:r>
            <a:r>
              <a:rPr lang="en-GB" sz="1200" b="1" dirty="0">
                <a:latin typeface="+mn-lt"/>
                <a:cs typeface="Arial" panose="020B0604020202020204" pitchFamily="34" charset="0"/>
              </a:rPr>
              <a:t>offender</a:t>
            </a:r>
            <a:r>
              <a:rPr lang="en-GB" sz="1200" dirty="0">
                <a:latin typeface="+mn-lt"/>
                <a:cs typeface="Arial" panose="020B0604020202020204" pitchFamily="34" charset="0"/>
              </a:rPr>
              <a:t> will be unable to carry out the offence.</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Similarly, making sure that there is a </a:t>
            </a:r>
            <a:r>
              <a:rPr lang="en-GB" sz="1200" b="1" dirty="0">
                <a:latin typeface="+mn-lt"/>
                <a:cs typeface="Arial" panose="020B0604020202020204" pitchFamily="34" charset="0"/>
              </a:rPr>
              <a:t>capable guardian</a:t>
            </a:r>
            <a:r>
              <a:rPr lang="en-GB" sz="1200" dirty="0">
                <a:latin typeface="+mn-lt"/>
                <a:cs typeface="Arial" panose="020B0604020202020204" pitchFamily="34" charset="0"/>
              </a:rPr>
              <a:t> in place will help to protect the target.</a:t>
            </a:r>
          </a:p>
          <a:p>
            <a:pPr>
              <a:defRPr/>
            </a:pPr>
            <a:endParaRPr lang="en-GB" sz="1200" dirty="0">
              <a:latin typeface="+mn-lt"/>
              <a:cs typeface="Arial" panose="020B0604020202020204" pitchFamily="34" charset="0"/>
            </a:endParaRPr>
          </a:p>
          <a:p>
            <a:pPr>
              <a:defRPr/>
            </a:pPr>
            <a:r>
              <a:rPr lang="en-GB" sz="1200" dirty="0">
                <a:latin typeface="+mn-lt"/>
                <a:cs typeface="Arial" panose="020B0604020202020204" pitchFamily="34" charset="0"/>
              </a:rPr>
              <a:t>Once you have used RAT to identify which element of a potential crime situation you want to alter to reduce the risk, you can then use the </a:t>
            </a:r>
            <a:r>
              <a:rPr lang="en-GB" sz="1200" b="1" dirty="0">
                <a:latin typeface="+mn-lt"/>
                <a:cs typeface="Arial" panose="020B0604020202020204" pitchFamily="34" charset="0"/>
              </a:rPr>
              <a:t>TEN PRINCIPLES OF CRIME PREVENTION</a:t>
            </a:r>
            <a:r>
              <a:rPr lang="en-GB" sz="1200" dirty="0">
                <a:latin typeface="+mn-lt"/>
                <a:cs typeface="Arial" panose="020B0604020202020204" pitchFamily="34" charset="0"/>
              </a:rPr>
              <a:t> to select the exact method.  The following principles can be used to be pro-active and therefore prevent crime from occurring in the first instance.  Be the “eyes” of the criminal when you look and see the opportunities that can prevent crime and the consequences.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41203612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n-lt"/>
                <a:cs typeface="Arial" panose="020B0604020202020204" pitchFamily="34" charset="0"/>
              </a:rPr>
              <a:t>Finally, the rational choice theory.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n-lt"/>
                <a:cs typeface="Arial" panose="020B0604020202020204" pitchFamily="34" charset="0"/>
              </a:rPr>
              <a:t>We can change the mind or behaviour of the offender in a number of different ways.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n-lt"/>
                <a:cs typeface="Arial" panose="020B0604020202020204" pitchFamily="34" charset="0"/>
              </a:rPr>
              <a:t>The key is to understand how they see the victim, the target or the 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1" dirty="0">
              <a:latin typeface="+mn-lt"/>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mn-lt"/>
                <a:cs typeface="Arial" panose="020B0604020202020204" pitchFamily="34" charset="0"/>
              </a:rPr>
              <a:t>Every offender takes a cost benefit analysis on whether it is worth it to commit that offence</a:t>
            </a:r>
            <a:r>
              <a:rPr lang="en-GB" altLang="en-US" sz="1200" dirty="0">
                <a:latin typeface="+mn-lt"/>
                <a:cs typeface="Arial" panose="020B0604020202020204" pitchFamily="34" charset="0"/>
              </a:rPr>
              <a:t>.  It is up to us to change their perceptions and this can be done in a number of ways . . .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7566377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QTS -  do you think it would be beneficial to involve other individuals or organisations in the problem solving process?</a:t>
            </a:r>
          </a:p>
          <a:p>
            <a:r>
              <a:rPr lang="en-GB" altLang="en-US" sz="1200" b="1" dirty="0">
                <a:latin typeface="+mn-lt"/>
                <a:cs typeface="Arial" panose="020B0604020202020204" pitchFamily="34" charset="0"/>
              </a:rPr>
              <a:t>QTS – If this is  an effective method to use when dealing with community issues, what sort of ‘partners’ could we utilise?</a:t>
            </a:r>
          </a:p>
          <a:p>
            <a:r>
              <a:rPr lang="en-GB" altLang="en-US" sz="1200" b="1" dirty="0">
                <a:latin typeface="+mn-lt"/>
                <a:cs typeface="Arial" panose="020B0604020202020204" pitchFamily="34" charset="0"/>
              </a:rPr>
              <a:t>QTS – Can you give some examples of potential partners in a problem-solving approach to community issues?</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Here is an illustration of the types of partnerships we can engage with for our problem orientated approach – this is not a definitive list – there are more partnerships out there.</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However, partnership working should not be taken for granted.  Now, more than ever, you need to identify skills and pool resources (they are facing cuts just the same as we are).  You should aim to have a shared vision and have less silo working.  We Should recognise our partners’ strengths and weaknesses.  We need to have the skills to do it properly.</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Partnership working is not always easy.  It is important to understand the remits of other agencies – not all are concerned about crime and disorder.  The Health Service, for example, only care about peoples’ health, so compromises will often have to be sought. </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You should aim to have some shared visions about what you want to achieve, and recognise that not everyone is good at everything . . .  Including us!</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Working in partnership effectively is a skill.  It is about good communication and negotiation.</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DON’T FORGET THE PUBLIC ARE OUR PARTNERS TOO!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979438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latin typeface="+mn-lt"/>
                <a:cs typeface="Arial" panose="020B0604020202020204" pitchFamily="34" charset="0"/>
              </a:rPr>
              <a:t>This version combines the PAT and RAT theories.  It also adds another layer to the triangle – Super Controllers.  This is the version of the triangle that will be included on our POP plans.</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The problem analysis triangle should not be solely relied upon.</a:t>
            </a:r>
          </a:p>
          <a:p>
            <a:pPr>
              <a:lnSpc>
                <a:spcPct val="100000"/>
              </a:lnSpc>
            </a:pPr>
            <a:r>
              <a:rPr lang="en-GB" altLang="en-US" sz="1200" dirty="0">
                <a:latin typeface="+mn-lt"/>
                <a:cs typeface="Arial" panose="020B0604020202020204" pitchFamily="34" charset="0"/>
              </a:rPr>
              <a:t> </a:t>
            </a:r>
          </a:p>
          <a:p>
            <a:pPr>
              <a:lnSpc>
                <a:spcPct val="100000"/>
              </a:lnSpc>
            </a:pPr>
            <a:r>
              <a:rPr lang="en-GB" altLang="en-US" sz="1200" dirty="0">
                <a:latin typeface="+mn-lt"/>
                <a:cs typeface="Arial" panose="020B0604020202020204" pitchFamily="34" charset="0"/>
              </a:rPr>
              <a:t>It provides a way of thinking about recurring problems of crime and disorder. </a:t>
            </a:r>
          </a:p>
          <a:p>
            <a:pPr>
              <a:lnSpc>
                <a:spcPct val="100000"/>
              </a:lnSpc>
            </a:pPr>
            <a:r>
              <a:rPr lang="en-GB" altLang="en-US" sz="1200" dirty="0">
                <a:latin typeface="+mn-lt"/>
                <a:cs typeface="Arial" panose="020B0604020202020204" pitchFamily="34" charset="0"/>
              </a:rPr>
              <a:t> </a:t>
            </a:r>
          </a:p>
          <a:p>
            <a:pPr>
              <a:lnSpc>
                <a:spcPct val="100000"/>
              </a:lnSpc>
            </a:pPr>
            <a:r>
              <a:rPr lang="en-GB" altLang="en-US" sz="1200" dirty="0">
                <a:latin typeface="+mn-lt"/>
                <a:cs typeface="Arial" panose="020B0604020202020204" pitchFamily="34" charset="0"/>
              </a:rPr>
              <a:t>Understanding the weakness in the problem analysis triangle in the context of a particular problem will point the way to new involvements.</a:t>
            </a:r>
          </a:p>
          <a:p>
            <a:pPr>
              <a:lnSpc>
                <a:spcPct val="100000"/>
              </a:lnSpc>
            </a:pPr>
            <a:r>
              <a:rPr lang="en-GB" altLang="en-US" sz="1200" dirty="0">
                <a:latin typeface="+mn-lt"/>
                <a:cs typeface="Arial" panose="020B0604020202020204" pitchFamily="34" charset="0"/>
              </a:rPr>
              <a:t> </a:t>
            </a:r>
          </a:p>
          <a:p>
            <a:pPr>
              <a:lnSpc>
                <a:spcPct val="100000"/>
              </a:lnSpc>
            </a:pPr>
            <a:r>
              <a:rPr lang="en-GB" altLang="en-US" sz="1200" b="1" dirty="0">
                <a:latin typeface="+mn-lt"/>
                <a:cs typeface="Arial" panose="020B0604020202020204" pitchFamily="34" charset="0"/>
              </a:rPr>
              <a:t>Handler/offender</a:t>
            </a:r>
            <a:r>
              <a:rPr lang="en-GB" altLang="en-US" sz="1200" dirty="0">
                <a:latin typeface="+mn-lt"/>
                <a:cs typeface="Arial" panose="020B0604020202020204" pitchFamily="34" charset="0"/>
              </a:rPr>
              <a:t> – </a:t>
            </a:r>
            <a:r>
              <a:rPr lang="en-GB" altLang="en-US" sz="1200" dirty="0">
                <a:latin typeface="+mn-lt"/>
                <a:ea typeface="ＭＳ Ｐゴシック" pitchFamily="34" charset="-128"/>
                <a:cs typeface="Arial" panose="020B0604020202020204" pitchFamily="34" charset="0"/>
              </a:rPr>
              <a:t>this is someone who knows the offender well and who is in a position to exert some control over his or her actions. Handlers include parents, siblings, teachers, friends and spouses. Probation and parole authorities often augment or substitute for normal handlers</a:t>
            </a:r>
            <a:r>
              <a:rPr lang="en-GB" altLang="en-US" sz="1200" dirty="0">
                <a:latin typeface="+mn-lt"/>
                <a:cs typeface="Arial" panose="020B0604020202020204" pitchFamily="34" charset="0"/>
              </a:rPr>
              <a:t>. </a:t>
            </a:r>
          </a:p>
          <a:p>
            <a:pPr>
              <a:lnSpc>
                <a:spcPct val="100000"/>
              </a:lnSpc>
            </a:pPr>
            <a:r>
              <a:rPr lang="en-GB" altLang="en-US" sz="1200" dirty="0">
                <a:latin typeface="+mn-lt"/>
                <a:cs typeface="Arial" panose="020B0604020202020204" pitchFamily="34" charset="0"/>
              </a:rPr>
              <a:t> </a:t>
            </a:r>
          </a:p>
          <a:p>
            <a:pPr marL="0" indent="0">
              <a:lnSpc>
                <a:spcPct val="100000"/>
              </a:lnSpc>
              <a:buFont typeface="Arial" panose="020B0604020202020204" pitchFamily="34" charset="0"/>
              <a:buNone/>
            </a:pPr>
            <a:r>
              <a:rPr lang="en-GB" altLang="en-US" sz="1200" b="1" dirty="0">
                <a:latin typeface="+mn-lt"/>
                <a:cs typeface="Arial" panose="020B0604020202020204" pitchFamily="34" charset="0"/>
              </a:rPr>
              <a:t>Guardian/target/victim</a:t>
            </a:r>
            <a:r>
              <a:rPr lang="en-GB" altLang="en-US" sz="1200" dirty="0">
                <a:latin typeface="+mn-lt"/>
                <a:cs typeface="Arial" panose="020B0604020202020204" pitchFamily="34" charset="0"/>
              </a:rPr>
              <a:t> – </a:t>
            </a:r>
            <a:r>
              <a:rPr lang="en-GB" altLang="en-US" sz="1200" dirty="0">
                <a:latin typeface="+mn-lt"/>
                <a:ea typeface="ＭＳ Ｐゴシック" pitchFamily="34" charset="-128"/>
                <a:cs typeface="Arial" panose="020B0604020202020204" pitchFamily="34" charset="0"/>
              </a:rPr>
              <a:t>this is usually people protecting themselves, their own belongings or those of family members, friends, and co-workers. Guardians also include Police and private security.</a:t>
            </a:r>
          </a:p>
          <a:p>
            <a:pPr>
              <a:lnSpc>
                <a:spcPct val="100000"/>
              </a:lnSpc>
            </a:pPr>
            <a:r>
              <a:rPr lang="en-GB" altLang="en-US" sz="1200" dirty="0">
                <a:latin typeface="+mn-lt"/>
                <a:cs typeface="Arial" panose="020B0604020202020204" pitchFamily="34" charset="0"/>
              </a:rPr>
              <a:t> </a:t>
            </a:r>
          </a:p>
          <a:p>
            <a:pPr>
              <a:lnSpc>
                <a:spcPct val="100000"/>
              </a:lnSpc>
            </a:pPr>
            <a:r>
              <a:rPr lang="en-GB" altLang="en-US" sz="1200" b="1" dirty="0">
                <a:latin typeface="+mn-lt"/>
                <a:cs typeface="Arial" panose="020B0604020202020204" pitchFamily="34" charset="0"/>
              </a:rPr>
              <a:t>Manager/place/location</a:t>
            </a:r>
            <a:r>
              <a:rPr lang="en-GB" altLang="en-US" sz="1200" dirty="0">
                <a:latin typeface="+mn-lt"/>
                <a:cs typeface="Arial" panose="020B0604020202020204" pitchFamily="34" charset="0"/>
              </a:rPr>
              <a:t> – </a:t>
            </a:r>
            <a:r>
              <a:rPr lang="en-GB" altLang="en-US" sz="1200" dirty="0">
                <a:latin typeface="+mn-lt"/>
                <a:ea typeface="ＭＳ Ｐゴシック" pitchFamily="34" charset="-128"/>
                <a:cs typeface="Arial" panose="020B0604020202020204" pitchFamily="34" charset="0"/>
              </a:rPr>
              <a:t>is the owner or designee who has some responsibility for controlling behaviour in the specific location such as a bus driver or teacher in a school, bar owners in drinking establishments, landlords in rental housing, or flight attendants on commercial airliner</a:t>
            </a:r>
            <a:r>
              <a:rPr lang="en-GB" altLang="en-US" sz="1200" dirty="0">
                <a:latin typeface="+mn-lt"/>
                <a:cs typeface="Arial" panose="020B0604020202020204" pitchFamily="34" charset="0"/>
              </a:rPr>
              <a:t>  </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When working with partners, it is useful to consider who has the power (and interest) to make things happen.  We are working on the problem on the Problem Analysis Triangle (PAT) and you and your partners will be aiming to provide some handling, management or guardianship around the triangle.</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Fostering</a:t>
            </a:r>
            <a:r>
              <a:rPr lang="en-GB" altLang="en-US" sz="1200" baseline="0" dirty="0">
                <a:latin typeface="+mn-lt"/>
                <a:cs typeface="Arial" panose="020B0604020202020204" pitchFamily="34" charset="0"/>
              </a:rPr>
              <a:t> effective community partnership working helps with problem solving approaches</a:t>
            </a:r>
          </a:p>
          <a:p>
            <a:pPr>
              <a:lnSpc>
                <a:spcPct val="100000"/>
              </a:lnSpc>
            </a:pPr>
            <a:endParaRPr lang="en-GB" altLang="en-US" sz="120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u="none" dirty="0">
                <a:latin typeface="+mn-lt"/>
                <a:cs typeface="Arial" panose="020B0604020202020204" pitchFamily="34" charset="0"/>
              </a:rPr>
              <a:t>Blue Light Partnership</a:t>
            </a:r>
            <a:r>
              <a:rPr lang="en-GB" altLang="en-US" sz="1200" u="none" baseline="0" dirty="0">
                <a:latin typeface="+mn-lt"/>
                <a:cs typeface="Arial" panose="020B0604020202020204" pitchFamily="34" charset="0"/>
              </a:rPr>
              <a:t> working: Fire &amp; Rescue Service, Ambulance, Police, NHS</a:t>
            </a:r>
          </a:p>
          <a:p>
            <a:pPr marL="0" indent="0">
              <a:lnSpc>
                <a:spcPct val="100000"/>
              </a:lnSpc>
              <a:buFont typeface="Arial" panose="020B0604020202020204" pitchFamily="34" charset="0"/>
              <a:buNone/>
            </a:pPr>
            <a:r>
              <a:rPr lang="en-GB" altLang="en-US" sz="1200" u="none" baseline="0" dirty="0">
                <a:latin typeface="+mn-lt"/>
                <a:cs typeface="Arial" panose="020B0604020202020204" pitchFamily="34" charset="0"/>
              </a:rPr>
              <a:t>Various initiatives around the county have been piloted and adopted </a:t>
            </a:r>
            <a:r>
              <a:rPr lang="en-GB" altLang="en-US" sz="1200" u="none" baseline="0" dirty="0" err="1">
                <a:latin typeface="+mn-lt"/>
                <a:cs typeface="Arial" panose="020B0604020202020204" pitchFamily="34" charset="0"/>
              </a:rPr>
              <a:t>eg</a:t>
            </a:r>
            <a:r>
              <a:rPr lang="en-GB" altLang="en-US" sz="1200" u="none" baseline="0" dirty="0">
                <a:latin typeface="+mn-lt"/>
                <a:cs typeface="Arial" panose="020B0604020202020204" pitchFamily="34" charset="0"/>
              </a:rPr>
              <a:t>: </a:t>
            </a:r>
            <a:r>
              <a:rPr lang="en-GB" sz="1200" dirty="0">
                <a:effectLst/>
                <a:latin typeface="+mn-lt"/>
                <a:cs typeface="Arial" panose="020B0604020202020204" pitchFamily="34" charset="0"/>
              </a:rPr>
              <a:t>Royal Berkshire Fire and Rescue Service (RBFRS) has joined its emergency service partners in the Thames Valley for a six month trial which aims to improve access to patients who are experiencing certain medical emergencies. This initiative and the associated trial aims to reduce the delay delivering medical care to patients, minimise the time ambulance crews are delayed at incidents of this nature and reduce overall cost to the public.</a:t>
            </a:r>
          </a:p>
          <a:p>
            <a:pPr marL="0" indent="0">
              <a:lnSpc>
                <a:spcPct val="100000"/>
              </a:lnSpc>
              <a:buFont typeface="Arial" panose="020B0604020202020204" pitchFamily="34" charset="0"/>
              <a:buNone/>
            </a:pPr>
            <a:endParaRPr lang="en-GB" altLang="en-US" sz="1200" u="none" baseline="0" dirty="0">
              <a:latin typeface="+mn-lt"/>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200" u="none" baseline="0" dirty="0">
                <a:latin typeface="+mn-lt"/>
                <a:cs typeface="Arial" panose="020B0604020202020204" pitchFamily="34" charset="0"/>
              </a:rPr>
              <a:t>Formal &amp; Informal partnership approaches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dirty="0">
                <a:latin typeface="+mn-lt"/>
                <a:cs typeface="Arial" panose="020B0604020202020204" pitchFamily="34" charset="0"/>
              </a:rPr>
              <a:t>Formal partners are working towards the same goal, such as</a:t>
            </a:r>
            <a:r>
              <a:rPr lang="en-GB" sz="1200" baseline="0" dirty="0">
                <a:latin typeface="+mn-lt"/>
                <a:cs typeface="Arial" panose="020B0604020202020204" pitchFamily="34" charset="0"/>
              </a:rPr>
              <a:t> national reduction in knife crime and will share a strategy or plan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aseline="0" dirty="0">
                <a:latin typeface="+mn-lt"/>
                <a:cs typeface="Arial" panose="020B0604020202020204" pitchFamily="34" charset="0"/>
              </a:rPr>
              <a:t>Informal p</a:t>
            </a:r>
            <a:r>
              <a:rPr lang="en-GB" sz="1200" dirty="0">
                <a:latin typeface="+mn-lt"/>
                <a:cs typeface="Arial" panose="020B0604020202020204" pitchFamily="34" charset="0"/>
              </a:rPr>
              <a:t>artners are working towards the same goal, such as</a:t>
            </a:r>
            <a:r>
              <a:rPr lang="en-GB" sz="1200" baseline="0" dirty="0">
                <a:latin typeface="+mn-lt"/>
                <a:cs typeface="Arial" panose="020B0604020202020204" pitchFamily="34" charset="0"/>
              </a:rPr>
              <a:t> national reduction in knife crime </a:t>
            </a:r>
            <a:r>
              <a:rPr lang="en-GB" sz="1200" dirty="0">
                <a:latin typeface="+mn-lt"/>
                <a:cs typeface="Arial" panose="020B0604020202020204" pitchFamily="34" charset="0"/>
              </a:rPr>
              <a:t>but may not share a strategy or plan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ltLang="en-US" sz="1200" u="none" baseline="0" dirty="0">
              <a:latin typeface="+mn-lt"/>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200" u="none" baseline="0" dirty="0">
                <a:latin typeface="+mn-lt"/>
                <a:cs typeface="Arial" panose="020B0604020202020204" pitchFamily="34" charset="0"/>
              </a:rPr>
              <a:t>Partnership building &amp; Networking</a:t>
            </a:r>
          </a:p>
          <a:p>
            <a:pPr marL="0" indent="0">
              <a:lnSpc>
                <a:spcPct val="100000"/>
              </a:lnSpc>
              <a:buFont typeface="Arial" panose="020B0604020202020204" pitchFamily="34" charset="0"/>
              <a:buNone/>
            </a:pPr>
            <a:r>
              <a:rPr lang="en-GB" sz="1200" dirty="0">
                <a:latin typeface="+mn-lt"/>
                <a:cs typeface="Arial" panose="020B0604020202020204" pitchFamily="34" charset="0"/>
              </a:rPr>
              <a:t>Partnerships are intended for joint solving of problems, resource exchange, cooperation, coordination and coalition building. A partnership brings together institutional capabilities and human resources in the form of skills, experiences and ideas to tackle common problems that are often beyond the capacity of a single organisation.</a:t>
            </a:r>
            <a:r>
              <a:rPr lang="en-GB" sz="1200" baseline="0" dirty="0">
                <a:latin typeface="+mn-lt"/>
                <a:cs typeface="Arial" panose="020B0604020202020204" pitchFamily="34" charset="0"/>
              </a:rPr>
              <a:t> </a:t>
            </a:r>
            <a:endParaRPr lang="en-GB" sz="1200" dirty="0">
              <a:latin typeface="+mn-lt"/>
              <a:cs typeface="Arial" panose="020B0604020202020204" pitchFamily="34" charset="0"/>
            </a:endParaRPr>
          </a:p>
          <a:p>
            <a:pPr marL="0" indent="0">
              <a:lnSpc>
                <a:spcPct val="100000"/>
              </a:lnSpc>
              <a:buFont typeface="Arial" panose="020B0604020202020204" pitchFamily="34" charset="0"/>
              <a:buNone/>
            </a:pPr>
            <a:endParaRPr lang="en-GB" altLang="en-US" sz="1200" u="none" baseline="0" dirty="0">
              <a:latin typeface="+mn-lt"/>
              <a:cs typeface="Arial" panose="020B0604020202020204" pitchFamily="34" charset="0"/>
            </a:endParaRPr>
          </a:p>
          <a:p>
            <a:pPr marL="171450" indent="-171450">
              <a:lnSpc>
                <a:spcPct val="100000"/>
              </a:lnSpc>
              <a:buFont typeface="Arial" panose="020B0604020202020204" pitchFamily="34" charset="0"/>
              <a:buChar char="•"/>
            </a:pPr>
            <a:r>
              <a:rPr lang="en-GB" altLang="en-US" sz="1200" u="none" baseline="0" dirty="0">
                <a:latin typeface="+mn-lt"/>
                <a:cs typeface="Arial" panose="020B0604020202020204" pitchFamily="34" charset="0"/>
              </a:rPr>
              <a:t>Police Volunteers</a:t>
            </a:r>
          </a:p>
          <a:p>
            <a:pPr>
              <a:lnSpc>
                <a:spcPct val="100000"/>
              </a:lnSpc>
            </a:pPr>
            <a:r>
              <a:rPr lang="en-GB" altLang="en-US" sz="1200" dirty="0">
                <a:latin typeface="+mn-lt"/>
                <a:cs typeface="Arial" panose="020B0604020202020204" pitchFamily="34" charset="0"/>
              </a:rPr>
              <a:t>Special Constabulary, Police Support Volunteers, Neighbourhood Watch, Crime stoppers, Street Pastors, Victim</a:t>
            </a:r>
            <a:r>
              <a:rPr lang="en-GB" altLang="en-US" sz="1200" baseline="0" dirty="0">
                <a:latin typeface="+mn-lt"/>
                <a:cs typeface="Arial" panose="020B0604020202020204" pitchFamily="34" charset="0"/>
              </a:rPr>
              <a:t> Support, Independent Custody Visitors, </a:t>
            </a:r>
            <a:r>
              <a:rPr lang="en-GB" altLang="en-US" sz="1200" baseline="0" dirty="0" err="1">
                <a:latin typeface="+mn-lt"/>
                <a:cs typeface="Arial" panose="020B0604020202020204" pitchFamily="34" charset="0"/>
              </a:rPr>
              <a:t>etc</a:t>
            </a:r>
            <a:endParaRPr lang="en-GB" altLang="en-US" sz="1200" dirty="0">
              <a:latin typeface="+mn-lt"/>
              <a:cs typeface="Arial" panose="020B0604020202020204" pitchFamily="34" charset="0"/>
            </a:endParaRP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dirty="0">
                <a:latin typeface="+mn-lt"/>
                <a:cs typeface="Arial" panose="020B0604020202020204" pitchFamily="34" charset="0"/>
              </a:rPr>
              <a:t>However, responses may need resources (either money or people) that will involve decisions being made by people who have authority.  These we call </a:t>
            </a:r>
            <a:r>
              <a:rPr lang="en-GB" altLang="en-US" sz="1200" b="1" dirty="0">
                <a:latin typeface="+mn-lt"/>
                <a:cs typeface="Arial" panose="020B0604020202020204" pitchFamily="34" charset="0"/>
              </a:rPr>
              <a:t>Super Controllers</a:t>
            </a:r>
            <a:r>
              <a:rPr lang="en-GB" altLang="en-US" sz="1200" dirty="0">
                <a:latin typeface="+mn-lt"/>
                <a:cs typeface="Arial" panose="020B0604020202020204" pitchFamily="34" charset="0"/>
              </a:rPr>
              <a:t>.  It is always worth considering “who has the power to make something happen?”  In the police it could be an Inspector; in the local authority it could be a senior manager; a family member of a problem teenager, or a person with drug or alcohol dependency can also be a Super Controller – you need these people on your side.  These people can have a positive impact on decisions made about responses, but if they are not in agreement then the impact can be negative and things may not get done.</a:t>
            </a:r>
          </a:p>
          <a:p>
            <a:pPr>
              <a:lnSpc>
                <a:spcPct val="100000"/>
              </a:lnSpc>
            </a:pPr>
            <a:endParaRPr lang="en-GB" altLang="en-US" sz="1200" dirty="0">
              <a:latin typeface="+mn-lt"/>
              <a:cs typeface="Arial" panose="020B0604020202020204" pitchFamily="34" charset="0"/>
            </a:endParaRPr>
          </a:p>
          <a:p>
            <a:pPr>
              <a:lnSpc>
                <a:spcPct val="100000"/>
              </a:lnSpc>
            </a:pPr>
            <a:r>
              <a:rPr lang="en-GB" altLang="en-US" sz="1200" b="1" dirty="0">
                <a:latin typeface="+mn-lt"/>
                <a:cs typeface="Arial" panose="020B0604020202020204" pitchFamily="34" charset="0"/>
              </a:rPr>
              <a:t>QTS – Why do you think that it is important that you assess any responses you may have implemented?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6557105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mn-lt"/>
                <a:cs typeface="Arial" panose="020B0604020202020204" pitchFamily="34" charset="0"/>
              </a:rPr>
              <a:t>QTS- How can we ensure that any assessment we do is effective?</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The purpose of assessing a problem-solving effort is to help you make better decisions by answering two specific questions:</a:t>
            </a:r>
          </a:p>
          <a:p>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First, did the problem decline?  Answering this question helps you decide whether to end the problem-solving effort and focus resources on other problems.</a:t>
            </a:r>
          </a:p>
          <a:p>
            <a:pPr>
              <a:buFontTx/>
              <a:buAutoNum type="arabicPeriod"/>
            </a:pPr>
            <a:endParaRPr lang="en-GB" altLang="en-US" sz="1200" dirty="0">
              <a:latin typeface="+mn-lt"/>
              <a:cs typeface="Arial" panose="020B0604020202020204" pitchFamily="34" charset="0"/>
            </a:endParaRPr>
          </a:p>
          <a:p>
            <a:r>
              <a:rPr lang="en-GB" altLang="en-US" sz="1200" dirty="0">
                <a:latin typeface="+mn-lt"/>
                <a:cs typeface="Arial" panose="020B0604020202020204" pitchFamily="34" charset="0"/>
              </a:rPr>
              <a:t>Secondly, if the problem </a:t>
            </a:r>
            <a:r>
              <a:rPr lang="en-GB" altLang="en-US" sz="1200" i="1" dirty="0">
                <a:latin typeface="+mn-lt"/>
                <a:cs typeface="Arial" panose="020B0604020202020204" pitchFamily="34" charset="0"/>
              </a:rPr>
              <a:t>did</a:t>
            </a:r>
            <a:r>
              <a:rPr lang="en-GB" altLang="en-US" sz="1200" dirty="0">
                <a:latin typeface="+mn-lt"/>
                <a:cs typeface="Arial" panose="020B0604020202020204" pitchFamily="34" charset="0"/>
              </a:rPr>
              <a:t> decline, did the response </a:t>
            </a:r>
            <a:r>
              <a:rPr lang="en-GB" altLang="en-US" sz="1200" i="1" dirty="0">
                <a:latin typeface="+mn-lt"/>
                <a:cs typeface="Arial" panose="020B0604020202020204" pitchFamily="34" charset="0"/>
              </a:rPr>
              <a:t>cause </a:t>
            </a:r>
            <a:r>
              <a:rPr lang="en-GB" altLang="en-US" sz="1200" dirty="0">
                <a:latin typeface="+mn-lt"/>
                <a:cs typeface="Arial" panose="020B0604020202020204" pitchFamily="34" charset="0"/>
              </a:rPr>
              <a:t>the decline? Answering this question helps you decide whether to apply the response to similar problems</a:t>
            </a:r>
          </a:p>
          <a:p>
            <a:endParaRPr lang="en-GB" altLang="en-US" sz="1200" dirty="0">
              <a:latin typeface="+mn-lt"/>
              <a:cs typeface="Arial" panose="020B0604020202020204" pitchFamily="34" charset="0"/>
            </a:endParaRPr>
          </a:p>
          <a:p>
            <a:r>
              <a:rPr lang="en-GB" altLang="en-US" sz="1200" b="1" dirty="0">
                <a:latin typeface="+mn-lt"/>
                <a:cs typeface="Arial" panose="020B0604020202020204" pitchFamily="34" charset="0"/>
              </a:rPr>
              <a:t>(Source: </a:t>
            </a:r>
            <a:r>
              <a:rPr lang="en-GB" altLang="en-US" sz="1200" dirty="0">
                <a:latin typeface="+mn-lt"/>
                <a:cs typeface="Arial" panose="020B0604020202020204" pitchFamily="34" charset="0"/>
              </a:rPr>
              <a:t>Eck, John (2002) </a:t>
            </a:r>
            <a:r>
              <a:rPr lang="en-US" altLang="en-US" sz="1200" dirty="0">
                <a:latin typeface="+mn-lt"/>
                <a:cs typeface="Arial" panose="020B0604020202020204" pitchFamily="34" charset="0"/>
              </a:rPr>
              <a:t>Assessing Responses to Problems: An Introductory Guide for Police Problem-Solvers. Problem-Oriented Guides for Police, Problem-Solving Tools Guide No. 1. Washington, DC.  Office of Community Oriented Policing Services, U.S. Department of Justice.)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840638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n-lt"/>
                <a:cs typeface="Arial" panose="020B0604020202020204" pitchFamily="34" charset="0"/>
              </a:rPr>
              <a:t>And finally – did you achieve your SMART objectives?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7539757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862883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8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0.jpeg"/><Relationship Id="rId5" Type="http://schemas.openxmlformats.org/officeDocument/2006/relationships/image" Target="../media/image9.jpeg"/><Relationship Id="rId10" Type="http://schemas.openxmlformats.org/officeDocument/2006/relationships/image" Target="../media/image8.png"/><Relationship Id="rId4" Type="http://schemas.openxmlformats.org/officeDocument/2006/relationships/notesSlide" Target="../notesSlides/notesSlide3.xml"/><Relationship Id="rId9"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5.png"/><Relationship Id="rId7" Type="http://schemas.openxmlformats.org/officeDocument/2006/relationships/diagramData" Target="../diagrams/data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1.xml"/><Relationship Id="rId5" Type="http://schemas.openxmlformats.org/officeDocument/2006/relationships/image" Target="../media/image7.jpg"/><Relationship Id="rId10" Type="http://schemas.openxmlformats.org/officeDocument/2006/relationships/diagramColors" Target="../diagrams/colors1.xml"/><Relationship Id="rId4" Type="http://schemas.openxmlformats.org/officeDocument/2006/relationships/image" Target="../media/image6.png"/><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11.png"/><Relationship Id="rId7" Type="http://schemas.openxmlformats.org/officeDocument/2006/relationships/image" Target="../media/image8.png"/><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2.xml"/><Relationship Id="rId5" Type="http://schemas.openxmlformats.org/officeDocument/2006/relationships/image" Target="../media/image6.png"/><Relationship Id="rId10" Type="http://schemas.openxmlformats.org/officeDocument/2006/relationships/diagramQuickStyle" Target="../diagrams/quickStyle2.xml"/><Relationship Id="rId4" Type="http://schemas.openxmlformats.org/officeDocument/2006/relationships/image" Target="../media/image5.png"/><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8.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6.png"/><Relationship Id="rId5" Type="http://schemas.openxmlformats.org/officeDocument/2006/relationships/image" Target="../media/image14.png"/><Relationship Id="rId10" Type="http://schemas.openxmlformats.org/officeDocument/2006/relationships/image" Target="../media/image5.png"/><Relationship Id="rId4" Type="http://schemas.openxmlformats.org/officeDocument/2006/relationships/image" Target="../media/image13.png"/><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7.jpg"/><Relationship Id="rId5" Type="http://schemas.openxmlformats.org/officeDocument/2006/relationships/image" Target="../media/image21.png"/><Relationship Id="rId10" Type="http://schemas.openxmlformats.org/officeDocument/2006/relationships/image" Target="../media/image6.png"/><Relationship Id="rId4" Type="http://schemas.openxmlformats.org/officeDocument/2006/relationships/image" Target="../media/image20.pn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5.png"/><Relationship Id="rId7" Type="http://schemas.openxmlformats.org/officeDocument/2006/relationships/diagramData" Target="../diagrams/data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3.xml"/><Relationship Id="rId5" Type="http://schemas.openxmlformats.org/officeDocument/2006/relationships/image" Target="../media/image7.jpg"/><Relationship Id="rId10" Type="http://schemas.openxmlformats.org/officeDocument/2006/relationships/diagramColors" Target="../diagrams/colors3.xml"/><Relationship Id="rId4" Type="http://schemas.openxmlformats.org/officeDocument/2006/relationships/image" Target="../media/image6.png"/><Relationship Id="rId9"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image" Target="../media/image28.png"/><Relationship Id="rId7" Type="http://schemas.openxmlformats.org/officeDocument/2006/relationships/image" Target="../media/image8.png"/><Relationship Id="rId12"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4.xml"/><Relationship Id="rId5" Type="http://schemas.openxmlformats.org/officeDocument/2006/relationships/image" Target="../media/image6.png"/><Relationship Id="rId10" Type="http://schemas.openxmlformats.org/officeDocument/2006/relationships/diagramQuickStyle" Target="../diagrams/quickStyle4.xml"/><Relationship Id="rId4" Type="http://schemas.openxmlformats.org/officeDocument/2006/relationships/image" Target="../media/image5.png"/><Relationship Id="rId9"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9.png"/><Relationship Id="rId7"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5.png"/><Relationship Id="rId7" Type="http://schemas.openxmlformats.org/officeDocument/2006/relationships/diagramData" Target="../diagrams/data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5.xml"/><Relationship Id="rId5" Type="http://schemas.openxmlformats.org/officeDocument/2006/relationships/image" Target="../media/image7.jpg"/><Relationship Id="rId10" Type="http://schemas.openxmlformats.org/officeDocument/2006/relationships/diagramColors" Target="../diagrams/colors5.xml"/><Relationship Id="rId4" Type="http://schemas.openxmlformats.org/officeDocument/2006/relationships/image" Target="../media/image6.png"/><Relationship Id="rId9"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5.png"/><Relationship Id="rId7" Type="http://schemas.openxmlformats.org/officeDocument/2006/relationships/diagramData" Target="../diagrams/data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6.xml"/><Relationship Id="rId5" Type="http://schemas.openxmlformats.org/officeDocument/2006/relationships/image" Target="../media/image7.jpg"/><Relationship Id="rId10" Type="http://schemas.openxmlformats.org/officeDocument/2006/relationships/diagramColors" Target="../diagrams/colors6.xml"/><Relationship Id="rId4" Type="http://schemas.openxmlformats.org/officeDocument/2006/relationships/image" Target="../media/image6.png"/><Relationship Id="rId9"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5.png"/><Relationship Id="rId7" Type="http://schemas.openxmlformats.org/officeDocument/2006/relationships/diagramData" Target="../diagrams/data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7.xml"/><Relationship Id="rId5" Type="http://schemas.openxmlformats.org/officeDocument/2006/relationships/image" Target="../media/image7.jpg"/><Relationship Id="rId10" Type="http://schemas.openxmlformats.org/officeDocument/2006/relationships/diagramColors" Target="../diagrams/colors7.xml"/><Relationship Id="rId4" Type="http://schemas.openxmlformats.org/officeDocument/2006/relationships/image" Target="../media/image6.png"/><Relationship Id="rId9"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5.png"/><Relationship Id="rId7" Type="http://schemas.openxmlformats.org/officeDocument/2006/relationships/diagramData" Target="../diagrams/data8.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8.xml"/><Relationship Id="rId5" Type="http://schemas.openxmlformats.org/officeDocument/2006/relationships/image" Target="../media/image7.jpg"/><Relationship Id="rId10" Type="http://schemas.openxmlformats.org/officeDocument/2006/relationships/diagramColors" Target="../diagrams/colors8.xml"/><Relationship Id="rId4" Type="http://schemas.openxmlformats.org/officeDocument/2006/relationships/image" Target="../media/image6.png"/><Relationship Id="rId9"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image" Target="../media/image5.png"/><Relationship Id="rId7" Type="http://schemas.openxmlformats.org/officeDocument/2006/relationships/diagramData" Target="../diagrams/data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9.xml"/><Relationship Id="rId5" Type="http://schemas.openxmlformats.org/officeDocument/2006/relationships/image" Target="../media/image7.jpg"/><Relationship Id="rId10" Type="http://schemas.openxmlformats.org/officeDocument/2006/relationships/diagramColors" Target="../diagrams/colors9.xml"/><Relationship Id="rId4" Type="http://schemas.openxmlformats.org/officeDocument/2006/relationships/image" Target="../media/image6.png"/><Relationship Id="rId9"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image" Target="../media/image31.png"/><Relationship Id="rId7" Type="http://schemas.openxmlformats.org/officeDocument/2006/relationships/image" Target="../media/image8.png"/><Relationship Id="rId12"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10.xml"/><Relationship Id="rId5" Type="http://schemas.openxmlformats.org/officeDocument/2006/relationships/image" Target="../media/image6.png"/><Relationship Id="rId10" Type="http://schemas.openxmlformats.org/officeDocument/2006/relationships/diagramQuickStyle" Target="../diagrams/quickStyle10.xml"/><Relationship Id="rId4" Type="http://schemas.openxmlformats.org/officeDocument/2006/relationships/image" Target="../media/image5.png"/><Relationship Id="rId9"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image" Target="../media/image32.png"/><Relationship Id="rId7" Type="http://schemas.openxmlformats.org/officeDocument/2006/relationships/image" Target="../media/image8.png"/><Relationship Id="rId12"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11.xml"/><Relationship Id="rId5" Type="http://schemas.openxmlformats.org/officeDocument/2006/relationships/image" Target="../media/image6.png"/><Relationship Id="rId10" Type="http://schemas.openxmlformats.org/officeDocument/2006/relationships/diagramQuickStyle" Target="../diagrams/quickStyle11.xml"/><Relationship Id="rId4" Type="http://schemas.openxmlformats.org/officeDocument/2006/relationships/image" Target="../media/image5.png"/><Relationship Id="rId9"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vY4jmVfBAyQ" TargetMode="External"/><Relationship Id="rId7"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8.png"/><Relationship Id="rId5" Type="http://schemas.openxmlformats.org/officeDocument/2006/relationships/diagramQuickStyle" Target="../diagrams/quickStyle12.xml"/><Relationship Id="rId10" Type="http://schemas.openxmlformats.org/officeDocument/2006/relationships/image" Target="../media/image7.jpg"/><Relationship Id="rId4" Type="http://schemas.openxmlformats.org/officeDocument/2006/relationships/diagramLayout" Target="../diagrams/layout12.xml"/><Relationship Id="rId9"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image" Target="../media/image36.png"/><Relationship Id="rId7" Type="http://schemas.openxmlformats.org/officeDocument/2006/relationships/image" Target="../media/image8.png"/><Relationship Id="rId12" Type="http://schemas.microsoft.com/office/2007/relationships/diagramDrawing" Target="../diagrams/drawing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13.xml"/><Relationship Id="rId5" Type="http://schemas.openxmlformats.org/officeDocument/2006/relationships/image" Target="../media/image6.png"/><Relationship Id="rId10" Type="http://schemas.openxmlformats.org/officeDocument/2006/relationships/diagramQuickStyle" Target="../diagrams/quickStyle13.xml"/><Relationship Id="rId4" Type="http://schemas.openxmlformats.org/officeDocument/2006/relationships/image" Target="../media/image5.png"/><Relationship Id="rId9"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5230269"/>
            <a:ext cx="7287298" cy="938719"/>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Problem Solving</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3" name="Picture 2" descr="A picture containing outdoor, night&#10;&#10;Description automatically generated">
            <a:extLst>
              <a:ext uri="{FF2B5EF4-FFF2-40B4-BE49-F238E27FC236}">
                <a16:creationId xmlns:a16="http://schemas.microsoft.com/office/drawing/2014/main" id="{0D0EC699-71BF-41A3-BD98-F1347CEB5D6E}"/>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colorTemperature colorTemp="4700"/>
                    </a14:imgEffect>
                    <a14:imgEffect>
                      <a14:brightnessContrast bright="-20000" contrast="20000"/>
                    </a14:imgEffect>
                  </a14:imgLayer>
                </a14:imgProps>
              </a:ext>
              <a:ext uri="{28A0092B-C50C-407E-A947-70E740481C1C}">
                <a14:useLocalDpi xmlns:a14="http://schemas.microsoft.com/office/drawing/2010/main" val="0"/>
              </a:ext>
            </a:extLst>
          </a:blip>
          <a:srcRect l="6040" r="11023"/>
          <a:stretch/>
        </p:blipFill>
        <p:spPr>
          <a:xfrm>
            <a:off x="971560" y="1720800"/>
            <a:ext cx="2328862" cy="2106000"/>
          </a:xfrm>
          <a:prstGeom prst="parallelogram">
            <a:avLst>
              <a:gd name="adj" fmla="val 19755"/>
            </a:avLst>
          </a:prstGeom>
        </p:spPr>
      </p:pic>
      <p:sp>
        <p:nvSpPr>
          <p:cNvPr id="4" name="TextBox 3">
            <a:extLst>
              <a:ext uri="{FF2B5EF4-FFF2-40B4-BE49-F238E27FC236}">
                <a16:creationId xmlns:a16="http://schemas.microsoft.com/office/drawing/2014/main" id="{D136A733-A901-4124-A19F-138F2AA188DB}"/>
              </a:ext>
            </a:extLst>
          </p:cNvPr>
          <p:cNvSpPr txBox="1"/>
          <p:nvPr/>
        </p:nvSpPr>
        <p:spPr>
          <a:xfrm>
            <a:off x="11766884" y="6657945"/>
            <a:ext cx="425116" cy="400110"/>
          </a:xfrm>
          <a:prstGeom prst="rect">
            <a:avLst/>
          </a:prstGeom>
          <a:noFill/>
        </p:spPr>
        <p:txBody>
          <a:bodyPr wrap="none" rtlCol="0">
            <a:spAutoFit/>
          </a:bodyPr>
          <a:lstStyle/>
          <a:p>
            <a:r>
              <a:rPr lang="en-GB" sz="1000" b="1" dirty="0">
                <a:solidFill>
                  <a:schemeClr val="bg1"/>
                </a:solidFill>
              </a:rPr>
              <a:t>V2.0</a:t>
            </a:r>
          </a:p>
          <a:p>
            <a:endParaRPr lang="en-GB" sz="1000" b="1" dirty="0">
              <a:solidFill>
                <a:schemeClr val="bg1"/>
              </a:solidFill>
            </a:endParaRPr>
          </a:p>
        </p:txBody>
      </p:sp>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8341" y="1142801"/>
            <a:ext cx="4026298" cy="4024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3" name="Group 2">
            <a:extLst>
              <a:ext uri="{FF2B5EF4-FFF2-40B4-BE49-F238E27FC236}">
                <a16:creationId xmlns:a16="http://schemas.microsoft.com/office/drawing/2014/main" id="{D290BBE2-FE43-4CFE-9158-905AFF39F74C}"/>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F9946485-0486-4D65-BC98-4AA4B391F4E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10C47A78-D82C-4D0C-85FC-4AEE3A207D9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BE47B200-1A52-4307-98C7-78E39F4F53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BB85761E-A914-4A1D-92C5-7BEEB319AF6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563A7FE9-49E9-4FA7-9032-8C9E320A75D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90EF50A8-7C39-4948-AC20-BCBA15D8A7D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l="9624" r="12547"/>
          <a:stretch/>
        </p:blipFill>
        <p:spPr>
          <a:xfrm>
            <a:off x="8400426" y="1481780"/>
            <a:ext cx="3132969" cy="2137961"/>
          </a:xfrm>
          <a:prstGeom prst="rect">
            <a:avLst/>
          </a:prstGeom>
          <a:effectLst>
            <a:softEdge rad="317500"/>
          </a:effectLst>
        </p:spPr>
      </p:pic>
      <p:pic>
        <p:nvPicPr>
          <p:cNvPr id="6" name="Picture 5"/>
          <p:cNvPicPr>
            <a:picLocks noChangeAspect="1"/>
          </p:cNvPicPr>
          <p:nvPr>
            <p:custDataLst>
              <p:tags r:id="rId2"/>
            </p:custDataLst>
          </p:nvPr>
        </p:nvPicPr>
        <p:blipFill rotWithShape="1">
          <a:blip r:embed="rId6" cstate="print">
            <a:extLst>
              <a:ext uri="{28A0092B-C50C-407E-A947-70E740481C1C}">
                <a14:useLocalDpi xmlns:a14="http://schemas.microsoft.com/office/drawing/2010/main" val="0"/>
              </a:ext>
            </a:extLst>
          </a:blip>
          <a:srcRect l="18241"/>
          <a:stretch/>
        </p:blipFill>
        <p:spPr>
          <a:xfrm>
            <a:off x="7027510" y="3572172"/>
            <a:ext cx="2745831" cy="2131235"/>
          </a:xfrm>
          <a:prstGeom prst="rect">
            <a:avLst/>
          </a:prstGeom>
          <a:effectLst>
            <a:softEdge rad="317500"/>
          </a:effectLst>
        </p:spPr>
      </p:pic>
      <p:sp>
        <p:nvSpPr>
          <p:cNvPr id="7" name="TextBox 6"/>
          <p:cNvSpPr txBox="1"/>
          <p:nvPr/>
        </p:nvSpPr>
        <p:spPr>
          <a:xfrm>
            <a:off x="631118" y="327359"/>
            <a:ext cx="10371463" cy="584775"/>
          </a:xfrm>
          <a:prstGeom prst="rect">
            <a:avLst/>
          </a:prstGeom>
          <a:solidFill>
            <a:schemeClr val="accent5">
              <a:lumMod val="50000"/>
            </a:schemeClr>
          </a:solidFill>
        </p:spPr>
        <p:txBody>
          <a:bodyPr wrap="square" rtlCol="0">
            <a:spAutoFit/>
          </a:bodyPr>
          <a:lstStyle/>
          <a:p>
            <a:pPr algn="ctr"/>
            <a:r>
              <a:rPr lang="en-GB" sz="3200" b="1" dirty="0">
                <a:solidFill>
                  <a:schemeClr val="bg1"/>
                </a:solidFill>
              </a:rPr>
              <a:t>What is a problem?</a:t>
            </a:r>
          </a:p>
        </p:txBody>
      </p:sp>
      <p:grpSp>
        <p:nvGrpSpPr>
          <p:cNvPr id="8" name="Group 7">
            <a:extLst>
              <a:ext uri="{FF2B5EF4-FFF2-40B4-BE49-F238E27FC236}">
                <a16:creationId xmlns:a16="http://schemas.microsoft.com/office/drawing/2014/main" id="{4AC57E7C-6421-4F33-8194-89EB6256B1CF}"/>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B15BA7C3-3454-41B6-8D41-524D1B17BD5E}"/>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04987805-CC37-4780-AA1A-A11AA3B562A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D9248F2B-FE54-4450-86B5-88912E77B83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9CB35991-E9BE-45AF-B261-7BF9A7C7BCF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056EFEAC-A642-4F51-A441-E07B4FD2409A}"/>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295E9553-873E-4D69-8F65-6A46B014DAD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461E695D-3B44-44EB-8853-9176597D7446}"/>
              </a:ext>
            </a:extLst>
          </p:cNvPr>
          <p:cNvSpPr/>
          <p:nvPr/>
        </p:nvSpPr>
        <p:spPr>
          <a:xfrm>
            <a:off x="792448" y="1318386"/>
            <a:ext cx="5303552" cy="3935599"/>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group of incidents occurring in a community that are similar or connected in one or more ways &amp; that are of concern to the public &amp; require a police response</a:t>
            </a:r>
          </a:p>
        </p:txBody>
      </p:sp>
    </p:spTree>
    <p:extLst>
      <p:ext uri="{BB962C8B-B14F-4D97-AF65-F5344CB8AC3E}">
        <p14:creationId xmlns:p14="http://schemas.microsoft.com/office/powerpoint/2010/main" val="1610698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bg/>
                                          </p:spTgt>
                                        </p:tgtEl>
                                        <p:attrNameLst>
                                          <p:attrName>style.visibility</p:attrName>
                                        </p:attrNameLst>
                                      </p:cBhvr>
                                      <p:to>
                                        <p:strVal val="visible"/>
                                      </p:to>
                                    </p:set>
                                    <p:animEffect transition="in" filter="fade">
                                      <p:cBhvr>
                                        <p:cTn id="15" dur="500"/>
                                        <p:tgtEl>
                                          <p:spTgt spid="2">
                                            <p:bg/>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txEl>
                                              <p:pRg st="0" end="0"/>
                                            </p:txEl>
                                          </p:spTgt>
                                        </p:tgtEl>
                                        <p:attrNameLst>
                                          <p:attrName>style.visibility</p:attrName>
                                        </p:attrNameLst>
                                      </p:cBhvr>
                                      <p:to>
                                        <p:strVal val="visible"/>
                                      </p:to>
                                    </p:set>
                                    <p:animEffect transition="in" filter="fade">
                                      <p:cBhvr>
                                        <p:cTn id="18"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1200" y="338361"/>
            <a:ext cx="10871199" cy="584775"/>
          </a:xfrm>
          <a:prstGeom prst="rect">
            <a:avLst/>
          </a:prstGeom>
          <a:solidFill>
            <a:schemeClr val="accent5">
              <a:lumMod val="50000"/>
            </a:schemeClr>
          </a:solidFill>
        </p:spPr>
        <p:txBody>
          <a:bodyPr wrap="square" rtlCol="0">
            <a:spAutoFit/>
          </a:bodyPr>
          <a:lstStyle/>
          <a:p>
            <a:pPr algn="ctr"/>
            <a:r>
              <a:rPr lang="en-GB" sz="3200" b="1" dirty="0">
                <a:solidFill>
                  <a:schemeClr val="bg1"/>
                </a:solidFill>
              </a:rPr>
              <a:t>Problem-Solving Models</a:t>
            </a:r>
          </a:p>
        </p:txBody>
      </p:sp>
      <p:grpSp>
        <p:nvGrpSpPr>
          <p:cNvPr id="5" name="Group 4">
            <a:extLst>
              <a:ext uri="{FF2B5EF4-FFF2-40B4-BE49-F238E27FC236}">
                <a16:creationId xmlns:a16="http://schemas.microsoft.com/office/drawing/2014/main" id="{F0F9835C-2CEF-4CBD-ABEA-A910510BC1CD}"/>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8D086A1-F03A-41B7-B026-1CFAB148E61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6FFA6453-718B-421D-B1AD-87401BD2FA0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2733051-11C8-41F7-8EAE-90100E1DC9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73AC6CC-FF37-45E0-89A3-0B72CEE89D6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431B5F5-9903-4523-AA58-16B4A8660AE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892223C-3FB4-4D4A-A4BC-D942649642F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3DD4B351-F08C-47EE-BA25-6BCD06364A98}"/>
              </a:ext>
            </a:extLst>
          </p:cNvPr>
          <p:cNvGraphicFramePr/>
          <p:nvPr>
            <p:extLst>
              <p:ext uri="{D42A27DB-BD31-4B8C-83A1-F6EECF244321}">
                <p14:modId xmlns:p14="http://schemas.microsoft.com/office/powerpoint/2010/main" val="969268484"/>
              </p:ext>
            </p:extLst>
          </p:nvPr>
        </p:nvGraphicFramePr>
        <p:xfrm>
          <a:off x="1199037" y="1069423"/>
          <a:ext cx="9895523" cy="44523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96238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692E7A7-B055-4A12-9459-0D8090E894EC}"/>
                                            </p:graphicEl>
                                          </p:spTgt>
                                        </p:tgtEl>
                                        <p:attrNameLst>
                                          <p:attrName>style.visibility</p:attrName>
                                        </p:attrNameLst>
                                      </p:cBhvr>
                                      <p:to>
                                        <p:strVal val="visible"/>
                                      </p:to>
                                    </p:set>
                                    <p:animEffect transition="in" filter="fade">
                                      <p:cBhvr>
                                        <p:cTn id="7" dur="500"/>
                                        <p:tgtEl>
                                          <p:spTgt spid="2">
                                            <p:graphicEl>
                                              <a:dgm id="{C692E7A7-B055-4A12-9459-0D8090E894E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F5DF27D-05EC-4935-B641-323C2DDAB729}"/>
                                            </p:graphicEl>
                                          </p:spTgt>
                                        </p:tgtEl>
                                        <p:attrNameLst>
                                          <p:attrName>style.visibility</p:attrName>
                                        </p:attrNameLst>
                                      </p:cBhvr>
                                      <p:to>
                                        <p:strVal val="visible"/>
                                      </p:to>
                                    </p:set>
                                    <p:animEffect transition="in" filter="fade">
                                      <p:cBhvr>
                                        <p:cTn id="12" dur="500"/>
                                        <p:tgtEl>
                                          <p:spTgt spid="2">
                                            <p:graphicEl>
                                              <a:dgm id="{0F5DF27D-05EC-4935-B641-323C2DDAB7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42A6EED-D8A9-47D9-9EFD-84F1632B13FB}"/>
                                            </p:graphicEl>
                                          </p:spTgt>
                                        </p:tgtEl>
                                        <p:attrNameLst>
                                          <p:attrName>style.visibility</p:attrName>
                                        </p:attrNameLst>
                                      </p:cBhvr>
                                      <p:to>
                                        <p:strVal val="visible"/>
                                      </p:to>
                                    </p:set>
                                    <p:animEffect transition="in" filter="fade">
                                      <p:cBhvr>
                                        <p:cTn id="17" dur="500"/>
                                        <p:tgtEl>
                                          <p:spTgt spid="2">
                                            <p:graphicEl>
                                              <a:dgm id="{E42A6EED-D8A9-47D9-9EFD-84F1632B13F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8B97A92-62DE-4D28-93CC-B18F2A474678}"/>
                                            </p:graphicEl>
                                          </p:spTgt>
                                        </p:tgtEl>
                                        <p:attrNameLst>
                                          <p:attrName>style.visibility</p:attrName>
                                        </p:attrNameLst>
                                      </p:cBhvr>
                                      <p:to>
                                        <p:strVal val="visible"/>
                                      </p:to>
                                    </p:set>
                                    <p:animEffect transition="in" filter="fade">
                                      <p:cBhvr>
                                        <p:cTn id="22" dur="500"/>
                                        <p:tgtEl>
                                          <p:spTgt spid="2">
                                            <p:graphicEl>
                                              <a:dgm id="{38B97A92-62DE-4D28-93CC-B18F2A47467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6DA53555-157A-461B-B93C-752A4A3DE542}"/>
                                            </p:graphicEl>
                                          </p:spTgt>
                                        </p:tgtEl>
                                        <p:attrNameLst>
                                          <p:attrName>style.visibility</p:attrName>
                                        </p:attrNameLst>
                                      </p:cBhvr>
                                      <p:to>
                                        <p:strVal val="visible"/>
                                      </p:to>
                                    </p:set>
                                    <p:animEffect transition="in" filter="fade">
                                      <p:cBhvr>
                                        <p:cTn id="27" dur="500"/>
                                        <p:tgtEl>
                                          <p:spTgt spid="2">
                                            <p:graphicEl>
                                              <a:dgm id="{6DA53555-157A-461B-B93C-752A4A3DE54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C15B2AE9-48B1-42F3-9FB6-087911E7831A}"/>
                                            </p:graphicEl>
                                          </p:spTgt>
                                        </p:tgtEl>
                                        <p:attrNameLst>
                                          <p:attrName>style.visibility</p:attrName>
                                        </p:attrNameLst>
                                      </p:cBhvr>
                                      <p:to>
                                        <p:strVal val="visible"/>
                                      </p:to>
                                    </p:set>
                                    <p:animEffect transition="in" filter="fade">
                                      <p:cBhvr>
                                        <p:cTn id="32" dur="500"/>
                                        <p:tgtEl>
                                          <p:spTgt spid="2">
                                            <p:graphicEl>
                                              <a:dgm id="{C15B2AE9-48B1-42F3-9FB6-087911E78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bwMode="auto">
          <a:xfrm>
            <a:off x="775857" y="912984"/>
            <a:ext cx="4259766" cy="4880849"/>
          </a:xfrm>
          <a:custGeom>
            <a:avLst/>
            <a:gdLst>
              <a:gd name="connsiteX0" fmla="*/ 0 w 4259766"/>
              <a:gd name="connsiteY0" fmla="*/ 0 h 4880849"/>
              <a:gd name="connsiteX1" fmla="*/ 617666 w 4259766"/>
              <a:gd name="connsiteY1" fmla="*/ 0 h 4880849"/>
              <a:gd name="connsiteX2" fmla="*/ 1064942 w 4259766"/>
              <a:gd name="connsiteY2" fmla="*/ 0 h 4880849"/>
              <a:gd name="connsiteX3" fmla="*/ 1640010 w 4259766"/>
              <a:gd name="connsiteY3" fmla="*/ 0 h 4880849"/>
              <a:gd name="connsiteX4" fmla="*/ 2087285 w 4259766"/>
              <a:gd name="connsiteY4" fmla="*/ 0 h 4880849"/>
              <a:gd name="connsiteX5" fmla="*/ 2619756 w 4259766"/>
              <a:gd name="connsiteY5" fmla="*/ 0 h 4880849"/>
              <a:gd name="connsiteX6" fmla="*/ 3194825 w 4259766"/>
              <a:gd name="connsiteY6" fmla="*/ 0 h 4880849"/>
              <a:gd name="connsiteX7" fmla="*/ 3599502 w 4259766"/>
              <a:gd name="connsiteY7" fmla="*/ 0 h 4880849"/>
              <a:gd name="connsiteX8" fmla="*/ 4259766 w 4259766"/>
              <a:gd name="connsiteY8" fmla="*/ 0 h 4880849"/>
              <a:gd name="connsiteX9" fmla="*/ 4259766 w 4259766"/>
              <a:gd name="connsiteY9" fmla="*/ 639934 h 4880849"/>
              <a:gd name="connsiteX10" fmla="*/ 4259766 w 4259766"/>
              <a:gd name="connsiteY10" fmla="*/ 1279867 h 4880849"/>
              <a:gd name="connsiteX11" fmla="*/ 4259766 w 4259766"/>
              <a:gd name="connsiteY11" fmla="*/ 1870992 h 4880849"/>
              <a:gd name="connsiteX12" fmla="*/ 4259766 w 4259766"/>
              <a:gd name="connsiteY12" fmla="*/ 2364500 h 4880849"/>
              <a:gd name="connsiteX13" fmla="*/ 4259766 w 4259766"/>
              <a:gd name="connsiteY13" fmla="*/ 2955625 h 4880849"/>
              <a:gd name="connsiteX14" fmla="*/ 4259766 w 4259766"/>
              <a:gd name="connsiteY14" fmla="*/ 3400325 h 4880849"/>
              <a:gd name="connsiteX15" fmla="*/ 4259766 w 4259766"/>
              <a:gd name="connsiteY15" fmla="*/ 3942641 h 4880849"/>
              <a:gd name="connsiteX16" fmla="*/ 4259766 w 4259766"/>
              <a:gd name="connsiteY16" fmla="*/ 4338532 h 4880849"/>
              <a:gd name="connsiteX17" fmla="*/ 4259766 w 4259766"/>
              <a:gd name="connsiteY17" fmla="*/ 4880849 h 4880849"/>
              <a:gd name="connsiteX18" fmla="*/ 3727295 w 4259766"/>
              <a:gd name="connsiteY18" fmla="*/ 4880849 h 4880849"/>
              <a:gd name="connsiteX19" fmla="*/ 3152227 w 4259766"/>
              <a:gd name="connsiteY19" fmla="*/ 4880849 h 4880849"/>
              <a:gd name="connsiteX20" fmla="*/ 2577158 w 4259766"/>
              <a:gd name="connsiteY20" fmla="*/ 4880849 h 4880849"/>
              <a:gd name="connsiteX21" fmla="*/ 2129883 w 4259766"/>
              <a:gd name="connsiteY21" fmla="*/ 4880849 h 4880849"/>
              <a:gd name="connsiteX22" fmla="*/ 1512217 w 4259766"/>
              <a:gd name="connsiteY22" fmla="*/ 4880849 h 4880849"/>
              <a:gd name="connsiteX23" fmla="*/ 979746 w 4259766"/>
              <a:gd name="connsiteY23" fmla="*/ 4880849 h 4880849"/>
              <a:gd name="connsiteX24" fmla="*/ 575068 w 4259766"/>
              <a:gd name="connsiteY24" fmla="*/ 4880849 h 4880849"/>
              <a:gd name="connsiteX25" fmla="*/ 0 w 4259766"/>
              <a:gd name="connsiteY25" fmla="*/ 4880849 h 4880849"/>
              <a:gd name="connsiteX26" fmla="*/ 0 w 4259766"/>
              <a:gd name="connsiteY26" fmla="*/ 4387341 h 4880849"/>
              <a:gd name="connsiteX27" fmla="*/ 0 w 4259766"/>
              <a:gd name="connsiteY27" fmla="*/ 3845024 h 4880849"/>
              <a:gd name="connsiteX28" fmla="*/ 0 w 4259766"/>
              <a:gd name="connsiteY28" fmla="*/ 3205091 h 4880849"/>
              <a:gd name="connsiteX29" fmla="*/ 0 w 4259766"/>
              <a:gd name="connsiteY29" fmla="*/ 2565157 h 4880849"/>
              <a:gd name="connsiteX30" fmla="*/ 0 w 4259766"/>
              <a:gd name="connsiteY30" fmla="*/ 1974032 h 4880849"/>
              <a:gd name="connsiteX31" fmla="*/ 0 w 4259766"/>
              <a:gd name="connsiteY31" fmla="*/ 1480524 h 4880849"/>
              <a:gd name="connsiteX32" fmla="*/ 0 w 4259766"/>
              <a:gd name="connsiteY32" fmla="*/ 1084633 h 4880849"/>
              <a:gd name="connsiteX33" fmla="*/ 0 w 4259766"/>
              <a:gd name="connsiteY33" fmla="*/ 591125 h 4880849"/>
              <a:gd name="connsiteX34" fmla="*/ 0 w 4259766"/>
              <a:gd name="connsiteY34" fmla="*/ 0 h 488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259766" h="4880849" fill="none" extrusionOk="0">
                <a:moveTo>
                  <a:pt x="0" y="0"/>
                </a:moveTo>
                <a:cubicBezTo>
                  <a:pt x="159566" y="-3885"/>
                  <a:pt x="322707" y="50546"/>
                  <a:pt x="617666" y="0"/>
                </a:cubicBezTo>
                <a:cubicBezTo>
                  <a:pt x="912625" y="-50546"/>
                  <a:pt x="945805" y="38062"/>
                  <a:pt x="1064942" y="0"/>
                </a:cubicBezTo>
                <a:cubicBezTo>
                  <a:pt x="1184079" y="-38062"/>
                  <a:pt x="1484131" y="41088"/>
                  <a:pt x="1640010" y="0"/>
                </a:cubicBezTo>
                <a:cubicBezTo>
                  <a:pt x="1795889" y="-41088"/>
                  <a:pt x="1937698" y="8167"/>
                  <a:pt x="2087285" y="0"/>
                </a:cubicBezTo>
                <a:cubicBezTo>
                  <a:pt x="2236873" y="-8167"/>
                  <a:pt x="2417631" y="12182"/>
                  <a:pt x="2619756" y="0"/>
                </a:cubicBezTo>
                <a:cubicBezTo>
                  <a:pt x="2821881" y="-12182"/>
                  <a:pt x="3067315" y="32988"/>
                  <a:pt x="3194825" y="0"/>
                </a:cubicBezTo>
                <a:cubicBezTo>
                  <a:pt x="3322335" y="-32988"/>
                  <a:pt x="3434884" y="40048"/>
                  <a:pt x="3599502" y="0"/>
                </a:cubicBezTo>
                <a:cubicBezTo>
                  <a:pt x="3764120" y="-40048"/>
                  <a:pt x="4084547" y="46529"/>
                  <a:pt x="4259766" y="0"/>
                </a:cubicBezTo>
                <a:cubicBezTo>
                  <a:pt x="4302139" y="160610"/>
                  <a:pt x="4194309" y="486666"/>
                  <a:pt x="4259766" y="639934"/>
                </a:cubicBezTo>
                <a:cubicBezTo>
                  <a:pt x="4325223" y="793202"/>
                  <a:pt x="4225828" y="991610"/>
                  <a:pt x="4259766" y="1279867"/>
                </a:cubicBezTo>
                <a:cubicBezTo>
                  <a:pt x="4293704" y="1568124"/>
                  <a:pt x="4257234" y="1667195"/>
                  <a:pt x="4259766" y="1870992"/>
                </a:cubicBezTo>
                <a:cubicBezTo>
                  <a:pt x="4262298" y="2074790"/>
                  <a:pt x="4236696" y="2156840"/>
                  <a:pt x="4259766" y="2364500"/>
                </a:cubicBezTo>
                <a:cubicBezTo>
                  <a:pt x="4282836" y="2572160"/>
                  <a:pt x="4243696" y="2715702"/>
                  <a:pt x="4259766" y="2955625"/>
                </a:cubicBezTo>
                <a:cubicBezTo>
                  <a:pt x="4275836" y="3195549"/>
                  <a:pt x="4258046" y="3193247"/>
                  <a:pt x="4259766" y="3400325"/>
                </a:cubicBezTo>
                <a:cubicBezTo>
                  <a:pt x="4261486" y="3607403"/>
                  <a:pt x="4243218" y="3680960"/>
                  <a:pt x="4259766" y="3942641"/>
                </a:cubicBezTo>
                <a:cubicBezTo>
                  <a:pt x="4276314" y="4204322"/>
                  <a:pt x="4247449" y="4225594"/>
                  <a:pt x="4259766" y="4338532"/>
                </a:cubicBezTo>
                <a:cubicBezTo>
                  <a:pt x="4272083" y="4451470"/>
                  <a:pt x="4255005" y="4633684"/>
                  <a:pt x="4259766" y="4880849"/>
                </a:cubicBezTo>
                <a:cubicBezTo>
                  <a:pt x="4082727" y="4933857"/>
                  <a:pt x="3883405" y="4872061"/>
                  <a:pt x="3727295" y="4880849"/>
                </a:cubicBezTo>
                <a:cubicBezTo>
                  <a:pt x="3571185" y="4889637"/>
                  <a:pt x="3299958" y="4855230"/>
                  <a:pt x="3152227" y="4880849"/>
                </a:cubicBezTo>
                <a:cubicBezTo>
                  <a:pt x="3004496" y="4906468"/>
                  <a:pt x="2803076" y="4866475"/>
                  <a:pt x="2577158" y="4880849"/>
                </a:cubicBezTo>
                <a:cubicBezTo>
                  <a:pt x="2351240" y="4895223"/>
                  <a:pt x="2327149" y="4844573"/>
                  <a:pt x="2129883" y="4880849"/>
                </a:cubicBezTo>
                <a:cubicBezTo>
                  <a:pt x="1932618" y="4917125"/>
                  <a:pt x="1763931" y="4853063"/>
                  <a:pt x="1512217" y="4880849"/>
                </a:cubicBezTo>
                <a:cubicBezTo>
                  <a:pt x="1260503" y="4908635"/>
                  <a:pt x="1175379" y="4861453"/>
                  <a:pt x="979746" y="4880849"/>
                </a:cubicBezTo>
                <a:cubicBezTo>
                  <a:pt x="784113" y="4900245"/>
                  <a:pt x="738020" y="4842541"/>
                  <a:pt x="575068" y="4880849"/>
                </a:cubicBezTo>
                <a:cubicBezTo>
                  <a:pt x="412116" y="4919157"/>
                  <a:pt x="243157" y="4877840"/>
                  <a:pt x="0" y="4880849"/>
                </a:cubicBezTo>
                <a:cubicBezTo>
                  <a:pt x="-54984" y="4635101"/>
                  <a:pt x="48890" y="4618171"/>
                  <a:pt x="0" y="4387341"/>
                </a:cubicBezTo>
                <a:cubicBezTo>
                  <a:pt x="-48890" y="4156511"/>
                  <a:pt x="51226" y="3965827"/>
                  <a:pt x="0" y="3845024"/>
                </a:cubicBezTo>
                <a:cubicBezTo>
                  <a:pt x="-51226" y="3724221"/>
                  <a:pt x="2065" y="3504586"/>
                  <a:pt x="0" y="3205091"/>
                </a:cubicBezTo>
                <a:cubicBezTo>
                  <a:pt x="-2065" y="2905596"/>
                  <a:pt x="69368" y="2816988"/>
                  <a:pt x="0" y="2565157"/>
                </a:cubicBezTo>
                <a:cubicBezTo>
                  <a:pt x="-69368" y="2313326"/>
                  <a:pt x="16632" y="2155328"/>
                  <a:pt x="0" y="1974032"/>
                </a:cubicBezTo>
                <a:cubicBezTo>
                  <a:pt x="-16632" y="1792737"/>
                  <a:pt x="5257" y="1602403"/>
                  <a:pt x="0" y="1480524"/>
                </a:cubicBezTo>
                <a:cubicBezTo>
                  <a:pt x="-5257" y="1358645"/>
                  <a:pt x="52" y="1257223"/>
                  <a:pt x="0" y="1084633"/>
                </a:cubicBezTo>
                <a:cubicBezTo>
                  <a:pt x="-52" y="912043"/>
                  <a:pt x="29029" y="704947"/>
                  <a:pt x="0" y="591125"/>
                </a:cubicBezTo>
                <a:cubicBezTo>
                  <a:pt x="-29029" y="477303"/>
                  <a:pt x="3831" y="171121"/>
                  <a:pt x="0" y="0"/>
                </a:cubicBezTo>
                <a:close/>
              </a:path>
              <a:path w="4259766" h="4880849" stroke="0" extrusionOk="0">
                <a:moveTo>
                  <a:pt x="0" y="0"/>
                </a:moveTo>
                <a:cubicBezTo>
                  <a:pt x="131599" y="-37805"/>
                  <a:pt x="382457" y="44085"/>
                  <a:pt x="489873" y="0"/>
                </a:cubicBezTo>
                <a:cubicBezTo>
                  <a:pt x="597289" y="-44085"/>
                  <a:pt x="728749" y="7583"/>
                  <a:pt x="894551" y="0"/>
                </a:cubicBezTo>
                <a:cubicBezTo>
                  <a:pt x="1060353" y="-7583"/>
                  <a:pt x="1334176" y="45725"/>
                  <a:pt x="1512217" y="0"/>
                </a:cubicBezTo>
                <a:cubicBezTo>
                  <a:pt x="1690258" y="-45725"/>
                  <a:pt x="1759584" y="49771"/>
                  <a:pt x="2002090" y="0"/>
                </a:cubicBezTo>
                <a:cubicBezTo>
                  <a:pt x="2244596" y="-49771"/>
                  <a:pt x="2379354" y="23658"/>
                  <a:pt x="2491963" y="0"/>
                </a:cubicBezTo>
                <a:cubicBezTo>
                  <a:pt x="2604572" y="-23658"/>
                  <a:pt x="2871490" y="40711"/>
                  <a:pt x="3109629" y="0"/>
                </a:cubicBezTo>
                <a:cubicBezTo>
                  <a:pt x="3347768" y="-40711"/>
                  <a:pt x="3436885" y="19142"/>
                  <a:pt x="3556905" y="0"/>
                </a:cubicBezTo>
                <a:cubicBezTo>
                  <a:pt x="3676925" y="-19142"/>
                  <a:pt x="3913194" y="82827"/>
                  <a:pt x="4259766" y="0"/>
                </a:cubicBezTo>
                <a:cubicBezTo>
                  <a:pt x="4306235" y="218349"/>
                  <a:pt x="4238541" y="498720"/>
                  <a:pt x="4259766" y="639934"/>
                </a:cubicBezTo>
                <a:cubicBezTo>
                  <a:pt x="4280991" y="781148"/>
                  <a:pt x="4242144" y="992060"/>
                  <a:pt x="4259766" y="1084633"/>
                </a:cubicBezTo>
                <a:cubicBezTo>
                  <a:pt x="4277388" y="1177206"/>
                  <a:pt x="4237035" y="1356963"/>
                  <a:pt x="4259766" y="1626950"/>
                </a:cubicBezTo>
                <a:cubicBezTo>
                  <a:pt x="4282497" y="1896937"/>
                  <a:pt x="4247587" y="2095027"/>
                  <a:pt x="4259766" y="2218075"/>
                </a:cubicBezTo>
                <a:cubicBezTo>
                  <a:pt x="4271945" y="2341124"/>
                  <a:pt x="4223570" y="2487334"/>
                  <a:pt x="4259766" y="2613966"/>
                </a:cubicBezTo>
                <a:cubicBezTo>
                  <a:pt x="4295962" y="2740598"/>
                  <a:pt x="4256897" y="2904042"/>
                  <a:pt x="4259766" y="3156282"/>
                </a:cubicBezTo>
                <a:cubicBezTo>
                  <a:pt x="4262635" y="3408522"/>
                  <a:pt x="4221334" y="3525357"/>
                  <a:pt x="4259766" y="3698599"/>
                </a:cubicBezTo>
                <a:cubicBezTo>
                  <a:pt x="4298198" y="3871841"/>
                  <a:pt x="4246989" y="4049747"/>
                  <a:pt x="4259766" y="4240915"/>
                </a:cubicBezTo>
                <a:cubicBezTo>
                  <a:pt x="4272543" y="4432083"/>
                  <a:pt x="4220329" y="4701099"/>
                  <a:pt x="4259766" y="4880849"/>
                </a:cubicBezTo>
                <a:cubicBezTo>
                  <a:pt x="4038499" y="4928833"/>
                  <a:pt x="3898043" y="4874370"/>
                  <a:pt x="3684698" y="4880849"/>
                </a:cubicBezTo>
                <a:cubicBezTo>
                  <a:pt x="3471353" y="4887328"/>
                  <a:pt x="3408725" y="4847215"/>
                  <a:pt x="3280020" y="4880849"/>
                </a:cubicBezTo>
                <a:cubicBezTo>
                  <a:pt x="3151315" y="4914483"/>
                  <a:pt x="2939742" y="4838110"/>
                  <a:pt x="2832744" y="4880849"/>
                </a:cubicBezTo>
                <a:cubicBezTo>
                  <a:pt x="2725746" y="4923588"/>
                  <a:pt x="2354390" y="4856929"/>
                  <a:pt x="2215078" y="4880849"/>
                </a:cubicBezTo>
                <a:cubicBezTo>
                  <a:pt x="2075766" y="4904769"/>
                  <a:pt x="1829679" y="4862425"/>
                  <a:pt x="1682608" y="4880849"/>
                </a:cubicBezTo>
                <a:cubicBezTo>
                  <a:pt x="1535537" y="4899273"/>
                  <a:pt x="1427973" y="4846756"/>
                  <a:pt x="1235332" y="4880849"/>
                </a:cubicBezTo>
                <a:cubicBezTo>
                  <a:pt x="1042691" y="4914942"/>
                  <a:pt x="932256" y="4834771"/>
                  <a:pt x="702861" y="4880849"/>
                </a:cubicBezTo>
                <a:cubicBezTo>
                  <a:pt x="473466" y="4926927"/>
                  <a:pt x="250768" y="4816654"/>
                  <a:pt x="0" y="4880849"/>
                </a:cubicBezTo>
                <a:cubicBezTo>
                  <a:pt x="-25062" y="4769881"/>
                  <a:pt x="15190" y="4644540"/>
                  <a:pt x="0" y="4484958"/>
                </a:cubicBezTo>
                <a:cubicBezTo>
                  <a:pt x="-15190" y="4325376"/>
                  <a:pt x="28699" y="4159861"/>
                  <a:pt x="0" y="3893833"/>
                </a:cubicBezTo>
                <a:cubicBezTo>
                  <a:pt x="-28699" y="3627805"/>
                  <a:pt x="47856" y="3545565"/>
                  <a:pt x="0" y="3449133"/>
                </a:cubicBezTo>
                <a:cubicBezTo>
                  <a:pt x="-47856" y="3352701"/>
                  <a:pt x="26082" y="3120594"/>
                  <a:pt x="0" y="2809200"/>
                </a:cubicBezTo>
                <a:cubicBezTo>
                  <a:pt x="-26082" y="2497806"/>
                  <a:pt x="42431" y="2559726"/>
                  <a:pt x="0" y="2315692"/>
                </a:cubicBezTo>
                <a:cubicBezTo>
                  <a:pt x="-42431" y="2071658"/>
                  <a:pt x="7761" y="2003283"/>
                  <a:pt x="0" y="1919801"/>
                </a:cubicBezTo>
                <a:cubicBezTo>
                  <a:pt x="-7761" y="1836319"/>
                  <a:pt x="47761" y="1489254"/>
                  <a:pt x="0" y="1328676"/>
                </a:cubicBezTo>
                <a:cubicBezTo>
                  <a:pt x="-47761" y="1168098"/>
                  <a:pt x="5156" y="1090886"/>
                  <a:pt x="0" y="883976"/>
                </a:cubicBezTo>
                <a:cubicBezTo>
                  <a:pt x="-5156" y="677066"/>
                  <a:pt x="4835" y="31012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Take a report - officer attends </a:t>
            </a:r>
            <a:r>
              <a:rPr lang="en-US" altLang="en-US" sz="2400" dirty="0">
                <a:latin typeface="Calibri"/>
              </a:rPr>
              <a:t>&amp; </a:t>
            </a:r>
            <a:r>
              <a:rPr kumimoji="0" lang="en-US" altLang="en-US" sz="2400" b="0" i="0" u="none" strike="noStrike" kern="1200" cap="none" spc="0" normalizeH="0" baseline="0" noProof="0" dirty="0">
                <a:ln>
                  <a:noFill/>
                </a:ln>
                <a:effectLst/>
                <a:uLnTx/>
                <a:uFillTx/>
                <a:latin typeface="Calibri"/>
                <a:ea typeface="MS PGothic" pitchFamily="34" charset="-128"/>
              </a:rPr>
              <a:t>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Take another report - officer attends </a:t>
            </a:r>
            <a:r>
              <a:rPr lang="en-US" altLang="en-US" sz="2400" dirty="0">
                <a:latin typeface="Calibri"/>
              </a:rPr>
              <a:t>&amp;</a:t>
            </a:r>
            <a:r>
              <a:rPr kumimoji="0" lang="en-US" altLang="en-US" sz="2400" b="0" i="0" u="none" strike="noStrike" kern="1200" cap="none" spc="0" normalizeH="0" baseline="0" noProof="0" dirty="0">
                <a:ln>
                  <a:noFill/>
                </a:ln>
                <a:effectLst/>
                <a:uLnTx/>
                <a:uFillTx/>
                <a:latin typeface="Calibri"/>
                <a:ea typeface="MS PGothic" pitchFamily="34" charset="-128"/>
              </a:rPr>
              <a:t> 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Take yet another report -officer attends </a:t>
            </a:r>
            <a:r>
              <a:rPr lang="en-US" altLang="en-US" sz="2400" dirty="0">
                <a:latin typeface="Calibri"/>
              </a:rPr>
              <a:t>&amp;</a:t>
            </a:r>
            <a:r>
              <a:rPr kumimoji="0" lang="en-US" altLang="en-US" sz="2400" b="0" i="0" u="none" strike="noStrike" kern="1200" cap="none" spc="0" normalizeH="0" baseline="0" noProof="0" dirty="0">
                <a:ln>
                  <a:noFill/>
                </a:ln>
                <a:effectLst/>
                <a:uLnTx/>
                <a:uFillTx/>
                <a:latin typeface="Calibri"/>
                <a:ea typeface="MS PGothic" pitchFamily="34" charset="-128"/>
              </a:rPr>
              <a:t> deals with incident</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Random patrols in the hope of finding incident</a:t>
            </a:r>
            <a:endParaRPr kumimoji="0" lang="en-GB"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srgbClr val="1F497D"/>
              </a:solidFill>
              <a:effectLst/>
              <a:uLnTx/>
              <a:uFillTx/>
              <a:latin typeface="Calibri"/>
              <a:ea typeface="MS PGothic" pitchFamily="34" charset="-128"/>
            </a:endParaRPr>
          </a:p>
        </p:txBody>
      </p:sp>
      <p:sp>
        <p:nvSpPr>
          <p:cNvPr id="4" name="TextBox 1"/>
          <p:cNvSpPr txBox="1"/>
          <p:nvPr/>
        </p:nvSpPr>
        <p:spPr>
          <a:xfrm>
            <a:off x="5556525" y="2875002"/>
            <a:ext cx="1078950" cy="1107996"/>
          </a:xfrm>
          <a:prstGeom prst="rect">
            <a:avLst/>
          </a:prstGeom>
          <a:noFill/>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6600" b="1" i="0" u="none" strike="noStrike" kern="1200" cap="none" spc="0" normalizeH="0" baseline="0" noProof="0" dirty="0">
                <a:ln w="22225">
                  <a:solidFill>
                    <a:srgbClr val="C0504D"/>
                  </a:solidFill>
                  <a:prstDash val="solid"/>
                </a:ln>
                <a:solidFill>
                  <a:srgbClr val="FF0000"/>
                </a:solidFill>
                <a:effectLst/>
                <a:uLnTx/>
                <a:uFillTx/>
                <a:latin typeface="Calibri"/>
                <a:ea typeface="+mn-ea"/>
                <a:cs typeface="+mn-cs"/>
              </a:rPr>
              <a:t>VS</a:t>
            </a:r>
          </a:p>
        </p:txBody>
      </p:sp>
      <p:sp>
        <p:nvSpPr>
          <p:cNvPr id="5" name="Content Placeholder 5"/>
          <p:cNvSpPr txBox="1">
            <a:spLocks/>
          </p:cNvSpPr>
          <p:nvPr/>
        </p:nvSpPr>
        <p:spPr bwMode="auto">
          <a:xfrm>
            <a:off x="7249529" y="865940"/>
            <a:ext cx="4494236" cy="4880849"/>
          </a:xfrm>
          <a:custGeom>
            <a:avLst/>
            <a:gdLst>
              <a:gd name="connsiteX0" fmla="*/ 0 w 4494236"/>
              <a:gd name="connsiteY0" fmla="*/ 0 h 4880849"/>
              <a:gd name="connsiteX1" fmla="*/ 651664 w 4494236"/>
              <a:gd name="connsiteY1" fmla="*/ 0 h 4880849"/>
              <a:gd name="connsiteX2" fmla="*/ 1123559 w 4494236"/>
              <a:gd name="connsiteY2" fmla="*/ 0 h 4880849"/>
              <a:gd name="connsiteX3" fmla="*/ 1730281 w 4494236"/>
              <a:gd name="connsiteY3" fmla="*/ 0 h 4880849"/>
              <a:gd name="connsiteX4" fmla="*/ 2202176 w 4494236"/>
              <a:gd name="connsiteY4" fmla="*/ 0 h 4880849"/>
              <a:gd name="connsiteX5" fmla="*/ 2763955 w 4494236"/>
              <a:gd name="connsiteY5" fmla="*/ 0 h 4880849"/>
              <a:gd name="connsiteX6" fmla="*/ 3370677 w 4494236"/>
              <a:gd name="connsiteY6" fmla="*/ 0 h 4880849"/>
              <a:gd name="connsiteX7" fmla="*/ 3797629 w 4494236"/>
              <a:gd name="connsiteY7" fmla="*/ 0 h 4880849"/>
              <a:gd name="connsiteX8" fmla="*/ 4494236 w 4494236"/>
              <a:gd name="connsiteY8" fmla="*/ 0 h 4880849"/>
              <a:gd name="connsiteX9" fmla="*/ 4494236 w 4494236"/>
              <a:gd name="connsiteY9" fmla="*/ 639934 h 4880849"/>
              <a:gd name="connsiteX10" fmla="*/ 4494236 w 4494236"/>
              <a:gd name="connsiteY10" fmla="*/ 1279867 h 4880849"/>
              <a:gd name="connsiteX11" fmla="*/ 4494236 w 4494236"/>
              <a:gd name="connsiteY11" fmla="*/ 1870992 h 4880849"/>
              <a:gd name="connsiteX12" fmla="*/ 4494236 w 4494236"/>
              <a:gd name="connsiteY12" fmla="*/ 2364500 h 4880849"/>
              <a:gd name="connsiteX13" fmla="*/ 4494236 w 4494236"/>
              <a:gd name="connsiteY13" fmla="*/ 2955625 h 4880849"/>
              <a:gd name="connsiteX14" fmla="*/ 4494236 w 4494236"/>
              <a:gd name="connsiteY14" fmla="*/ 3400325 h 4880849"/>
              <a:gd name="connsiteX15" fmla="*/ 4494236 w 4494236"/>
              <a:gd name="connsiteY15" fmla="*/ 3942641 h 4880849"/>
              <a:gd name="connsiteX16" fmla="*/ 4494236 w 4494236"/>
              <a:gd name="connsiteY16" fmla="*/ 4338532 h 4880849"/>
              <a:gd name="connsiteX17" fmla="*/ 4494236 w 4494236"/>
              <a:gd name="connsiteY17" fmla="*/ 4880849 h 4880849"/>
              <a:gd name="connsiteX18" fmla="*/ 3932457 w 4494236"/>
              <a:gd name="connsiteY18" fmla="*/ 4880849 h 4880849"/>
              <a:gd name="connsiteX19" fmla="*/ 3325735 w 4494236"/>
              <a:gd name="connsiteY19" fmla="*/ 4880849 h 4880849"/>
              <a:gd name="connsiteX20" fmla="*/ 2719013 w 4494236"/>
              <a:gd name="connsiteY20" fmla="*/ 4880849 h 4880849"/>
              <a:gd name="connsiteX21" fmla="*/ 2247118 w 4494236"/>
              <a:gd name="connsiteY21" fmla="*/ 4880849 h 4880849"/>
              <a:gd name="connsiteX22" fmla="*/ 1595454 w 4494236"/>
              <a:gd name="connsiteY22" fmla="*/ 4880849 h 4880849"/>
              <a:gd name="connsiteX23" fmla="*/ 1033674 w 4494236"/>
              <a:gd name="connsiteY23" fmla="*/ 4880849 h 4880849"/>
              <a:gd name="connsiteX24" fmla="*/ 606722 w 4494236"/>
              <a:gd name="connsiteY24" fmla="*/ 4880849 h 4880849"/>
              <a:gd name="connsiteX25" fmla="*/ 0 w 4494236"/>
              <a:gd name="connsiteY25" fmla="*/ 4880849 h 4880849"/>
              <a:gd name="connsiteX26" fmla="*/ 0 w 4494236"/>
              <a:gd name="connsiteY26" fmla="*/ 4387341 h 4880849"/>
              <a:gd name="connsiteX27" fmla="*/ 0 w 4494236"/>
              <a:gd name="connsiteY27" fmla="*/ 3845024 h 4880849"/>
              <a:gd name="connsiteX28" fmla="*/ 0 w 4494236"/>
              <a:gd name="connsiteY28" fmla="*/ 3205091 h 4880849"/>
              <a:gd name="connsiteX29" fmla="*/ 0 w 4494236"/>
              <a:gd name="connsiteY29" fmla="*/ 2565157 h 4880849"/>
              <a:gd name="connsiteX30" fmla="*/ 0 w 4494236"/>
              <a:gd name="connsiteY30" fmla="*/ 1974032 h 4880849"/>
              <a:gd name="connsiteX31" fmla="*/ 0 w 4494236"/>
              <a:gd name="connsiteY31" fmla="*/ 1480524 h 4880849"/>
              <a:gd name="connsiteX32" fmla="*/ 0 w 4494236"/>
              <a:gd name="connsiteY32" fmla="*/ 1084633 h 4880849"/>
              <a:gd name="connsiteX33" fmla="*/ 0 w 4494236"/>
              <a:gd name="connsiteY33" fmla="*/ 591125 h 4880849"/>
              <a:gd name="connsiteX34" fmla="*/ 0 w 4494236"/>
              <a:gd name="connsiteY34" fmla="*/ 0 h 488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494236" h="4880849" fill="none" extrusionOk="0">
                <a:moveTo>
                  <a:pt x="0" y="0"/>
                </a:moveTo>
                <a:cubicBezTo>
                  <a:pt x="168321" y="-16345"/>
                  <a:pt x="377367" y="40385"/>
                  <a:pt x="651664" y="0"/>
                </a:cubicBezTo>
                <a:cubicBezTo>
                  <a:pt x="925961" y="-40385"/>
                  <a:pt x="1017915" y="2313"/>
                  <a:pt x="1123559" y="0"/>
                </a:cubicBezTo>
                <a:cubicBezTo>
                  <a:pt x="1229203" y="-2313"/>
                  <a:pt x="1565219" y="46964"/>
                  <a:pt x="1730281" y="0"/>
                </a:cubicBezTo>
                <a:cubicBezTo>
                  <a:pt x="1895343" y="-46964"/>
                  <a:pt x="2078781" y="26145"/>
                  <a:pt x="2202176" y="0"/>
                </a:cubicBezTo>
                <a:cubicBezTo>
                  <a:pt x="2325571" y="-26145"/>
                  <a:pt x="2575777" y="23636"/>
                  <a:pt x="2763955" y="0"/>
                </a:cubicBezTo>
                <a:cubicBezTo>
                  <a:pt x="2952133" y="-23636"/>
                  <a:pt x="3129896" y="67117"/>
                  <a:pt x="3370677" y="0"/>
                </a:cubicBezTo>
                <a:cubicBezTo>
                  <a:pt x="3611458" y="-67117"/>
                  <a:pt x="3620135" y="41329"/>
                  <a:pt x="3797629" y="0"/>
                </a:cubicBezTo>
                <a:cubicBezTo>
                  <a:pt x="3975123" y="-41329"/>
                  <a:pt x="4245219" y="21517"/>
                  <a:pt x="4494236" y="0"/>
                </a:cubicBezTo>
                <a:cubicBezTo>
                  <a:pt x="4536609" y="160610"/>
                  <a:pt x="4428779" y="486666"/>
                  <a:pt x="4494236" y="639934"/>
                </a:cubicBezTo>
                <a:cubicBezTo>
                  <a:pt x="4559693" y="793202"/>
                  <a:pt x="4460298" y="991610"/>
                  <a:pt x="4494236" y="1279867"/>
                </a:cubicBezTo>
                <a:cubicBezTo>
                  <a:pt x="4528174" y="1568124"/>
                  <a:pt x="4491704" y="1667195"/>
                  <a:pt x="4494236" y="1870992"/>
                </a:cubicBezTo>
                <a:cubicBezTo>
                  <a:pt x="4496768" y="2074790"/>
                  <a:pt x="4471166" y="2156840"/>
                  <a:pt x="4494236" y="2364500"/>
                </a:cubicBezTo>
                <a:cubicBezTo>
                  <a:pt x="4517306" y="2572160"/>
                  <a:pt x="4478166" y="2715702"/>
                  <a:pt x="4494236" y="2955625"/>
                </a:cubicBezTo>
                <a:cubicBezTo>
                  <a:pt x="4510306" y="3195549"/>
                  <a:pt x="4492516" y="3193247"/>
                  <a:pt x="4494236" y="3400325"/>
                </a:cubicBezTo>
                <a:cubicBezTo>
                  <a:pt x="4495956" y="3607403"/>
                  <a:pt x="4477688" y="3680960"/>
                  <a:pt x="4494236" y="3942641"/>
                </a:cubicBezTo>
                <a:cubicBezTo>
                  <a:pt x="4510784" y="4204322"/>
                  <a:pt x="4481919" y="4225594"/>
                  <a:pt x="4494236" y="4338532"/>
                </a:cubicBezTo>
                <a:cubicBezTo>
                  <a:pt x="4506553" y="4451470"/>
                  <a:pt x="4489475" y="4633684"/>
                  <a:pt x="4494236" y="4880849"/>
                </a:cubicBezTo>
                <a:cubicBezTo>
                  <a:pt x="4236060" y="4922434"/>
                  <a:pt x="4111681" y="4833703"/>
                  <a:pt x="3932457" y="4880849"/>
                </a:cubicBezTo>
                <a:cubicBezTo>
                  <a:pt x="3753233" y="4927995"/>
                  <a:pt x="3463472" y="4830580"/>
                  <a:pt x="3325735" y="4880849"/>
                </a:cubicBezTo>
                <a:cubicBezTo>
                  <a:pt x="3187998" y="4931118"/>
                  <a:pt x="2892952" y="4850440"/>
                  <a:pt x="2719013" y="4880849"/>
                </a:cubicBezTo>
                <a:cubicBezTo>
                  <a:pt x="2545074" y="4911258"/>
                  <a:pt x="2438209" y="4837086"/>
                  <a:pt x="2247118" y="4880849"/>
                </a:cubicBezTo>
                <a:cubicBezTo>
                  <a:pt x="2056028" y="4924612"/>
                  <a:pt x="1786901" y="4823243"/>
                  <a:pt x="1595454" y="4880849"/>
                </a:cubicBezTo>
                <a:cubicBezTo>
                  <a:pt x="1404007" y="4938455"/>
                  <a:pt x="1230619" y="4813533"/>
                  <a:pt x="1033674" y="4880849"/>
                </a:cubicBezTo>
                <a:cubicBezTo>
                  <a:pt x="836729" y="4948165"/>
                  <a:pt x="754334" y="4837752"/>
                  <a:pt x="606722" y="4880849"/>
                </a:cubicBezTo>
                <a:cubicBezTo>
                  <a:pt x="459110" y="4923946"/>
                  <a:pt x="294014" y="4819367"/>
                  <a:pt x="0" y="4880849"/>
                </a:cubicBezTo>
                <a:cubicBezTo>
                  <a:pt x="-54984" y="4635101"/>
                  <a:pt x="48890" y="4618171"/>
                  <a:pt x="0" y="4387341"/>
                </a:cubicBezTo>
                <a:cubicBezTo>
                  <a:pt x="-48890" y="4156511"/>
                  <a:pt x="51226" y="3965827"/>
                  <a:pt x="0" y="3845024"/>
                </a:cubicBezTo>
                <a:cubicBezTo>
                  <a:pt x="-51226" y="3724221"/>
                  <a:pt x="2065" y="3504586"/>
                  <a:pt x="0" y="3205091"/>
                </a:cubicBezTo>
                <a:cubicBezTo>
                  <a:pt x="-2065" y="2905596"/>
                  <a:pt x="69368" y="2816988"/>
                  <a:pt x="0" y="2565157"/>
                </a:cubicBezTo>
                <a:cubicBezTo>
                  <a:pt x="-69368" y="2313326"/>
                  <a:pt x="16632" y="2155328"/>
                  <a:pt x="0" y="1974032"/>
                </a:cubicBezTo>
                <a:cubicBezTo>
                  <a:pt x="-16632" y="1792737"/>
                  <a:pt x="5257" y="1602403"/>
                  <a:pt x="0" y="1480524"/>
                </a:cubicBezTo>
                <a:cubicBezTo>
                  <a:pt x="-5257" y="1358645"/>
                  <a:pt x="52" y="1257223"/>
                  <a:pt x="0" y="1084633"/>
                </a:cubicBezTo>
                <a:cubicBezTo>
                  <a:pt x="-52" y="912043"/>
                  <a:pt x="29029" y="704947"/>
                  <a:pt x="0" y="591125"/>
                </a:cubicBezTo>
                <a:cubicBezTo>
                  <a:pt x="-29029" y="477303"/>
                  <a:pt x="3831" y="171121"/>
                  <a:pt x="0" y="0"/>
                </a:cubicBezTo>
                <a:close/>
              </a:path>
              <a:path w="4494236" h="4880849" stroke="0" extrusionOk="0">
                <a:moveTo>
                  <a:pt x="0" y="0"/>
                </a:moveTo>
                <a:cubicBezTo>
                  <a:pt x="147764" y="-8205"/>
                  <a:pt x="325663" y="56607"/>
                  <a:pt x="516837" y="0"/>
                </a:cubicBezTo>
                <a:cubicBezTo>
                  <a:pt x="708011" y="-56607"/>
                  <a:pt x="830312" y="915"/>
                  <a:pt x="943790" y="0"/>
                </a:cubicBezTo>
                <a:cubicBezTo>
                  <a:pt x="1057268" y="-915"/>
                  <a:pt x="1413956" y="77713"/>
                  <a:pt x="1595454" y="0"/>
                </a:cubicBezTo>
                <a:cubicBezTo>
                  <a:pt x="1776952" y="-77713"/>
                  <a:pt x="1909480" y="22297"/>
                  <a:pt x="2112291" y="0"/>
                </a:cubicBezTo>
                <a:cubicBezTo>
                  <a:pt x="2315102" y="-22297"/>
                  <a:pt x="2420047" y="21571"/>
                  <a:pt x="2629128" y="0"/>
                </a:cubicBezTo>
                <a:cubicBezTo>
                  <a:pt x="2838209" y="-21571"/>
                  <a:pt x="2999161" y="71971"/>
                  <a:pt x="3280792" y="0"/>
                </a:cubicBezTo>
                <a:cubicBezTo>
                  <a:pt x="3562423" y="-71971"/>
                  <a:pt x="3641463" y="7663"/>
                  <a:pt x="3752687" y="0"/>
                </a:cubicBezTo>
                <a:cubicBezTo>
                  <a:pt x="3863911" y="-7663"/>
                  <a:pt x="4286013" y="82133"/>
                  <a:pt x="4494236" y="0"/>
                </a:cubicBezTo>
                <a:cubicBezTo>
                  <a:pt x="4540705" y="218349"/>
                  <a:pt x="4473011" y="498720"/>
                  <a:pt x="4494236" y="639934"/>
                </a:cubicBezTo>
                <a:cubicBezTo>
                  <a:pt x="4515461" y="781148"/>
                  <a:pt x="4476614" y="992060"/>
                  <a:pt x="4494236" y="1084633"/>
                </a:cubicBezTo>
                <a:cubicBezTo>
                  <a:pt x="4511858" y="1177206"/>
                  <a:pt x="4471505" y="1356963"/>
                  <a:pt x="4494236" y="1626950"/>
                </a:cubicBezTo>
                <a:cubicBezTo>
                  <a:pt x="4516967" y="1896937"/>
                  <a:pt x="4482057" y="2095027"/>
                  <a:pt x="4494236" y="2218075"/>
                </a:cubicBezTo>
                <a:cubicBezTo>
                  <a:pt x="4506415" y="2341124"/>
                  <a:pt x="4458040" y="2487334"/>
                  <a:pt x="4494236" y="2613966"/>
                </a:cubicBezTo>
                <a:cubicBezTo>
                  <a:pt x="4530432" y="2740598"/>
                  <a:pt x="4491367" y="2904042"/>
                  <a:pt x="4494236" y="3156282"/>
                </a:cubicBezTo>
                <a:cubicBezTo>
                  <a:pt x="4497105" y="3408522"/>
                  <a:pt x="4455804" y="3525357"/>
                  <a:pt x="4494236" y="3698599"/>
                </a:cubicBezTo>
                <a:cubicBezTo>
                  <a:pt x="4532668" y="3871841"/>
                  <a:pt x="4481459" y="4049747"/>
                  <a:pt x="4494236" y="4240915"/>
                </a:cubicBezTo>
                <a:cubicBezTo>
                  <a:pt x="4507013" y="4432083"/>
                  <a:pt x="4454799" y="4701099"/>
                  <a:pt x="4494236" y="4880849"/>
                </a:cubicBezTo>
                <a:cubicBezTo>
                  <a:pt x="4342848" y="4949833"/>
                  <a:pt x="4133192" y="4828039"/>
                  <a:pt x="3887514" y="4880849"/>
                </a:cubicBezTo>
                <a:cubicBezTo>
                  <a:pt x="3641836" y="4933659"/>
                  <a:pt x="3616114" y="4857201"/>
                  <a:pt x="3460562" y="4880849"/>
                </a:cubicBezTo>
                <a:cubicBezTo>
                  <a:pt x="3305010" y="4904497"/>
                  <a:pt x="3184594" y="4824954"/>
                  <a:pt x="2988667" y="4880849"/>
                </a:cubicBezTo>
                <a:cubicBezTo>
                  <a:pt x="2792741" y="4936744"/>
                  <a:pt x="2578774" y="4868176"/>
                  <a:pt x="2337003" y="4880849"/>
                </a:cubicBezTo>
                <a:cubicBezTo>
                  <a:pt x="2095232" y="4893522"/>
                  <a:pt x="1920636" y="4828808"/>
                  <a:pt x="1775223" y="4880849"/>
                </a:cubicBezTo>
                <a:cubicBezTo>
                  <a:pt x="1629810" y="4932890"/>
                  <a:pt x="1432347" y="4824492"/>
                  <a:pt x="1303328" y="4880849"/>
                </a:cubicBezTo>
                <a:cubicBezTo>
                  <a:pt x="1174309" y="4937206"/>
                  <a:pt x="897097" y="4865521"/>
                  <a:pt x="741549" y="4880849"/>
                </a:cubicBezTo>
                <a:cubicBezTo>
                  <a:pt x="586001" y="4896177"/>
                  <a:pt x="167087" y="4848568"/>
                  <a:pt x="0" y="4880849"/>
                </a:cubicBezTo>
                <a:cubicBezTo>
                  <a:pt x="-25062" y="4769881"/>
                  <a:pt x="15190" y="4644540"/>
                  <a:pt x="0" y="4484958"/>
                </a:cubicBezTo>
                <a:cubicBezTo>
                  <a:pt x="-15190" y="4325376"/>
                  <a:pt x="28699" y="4159861"/>
                  <a:pt x="0" y="3893833"/>
                </a:cubicBezTo>
                <a:cubicBezTo>
                  <a:pt x="-28699" y="3627805"/>
                  <a:pt x="47856" y="3545565"/>
                  <a:pt x="0" y="3449133"/>
                </a:cubicBezTo>
                <a:cubicBezTo>
                  <a:pt x="-47856" y="3352701"/>
                  <a:pt x="26082" y="3120594"/>
                  <a:pt x="0" y="2809200"/>
                </a:cubicBezTo>
                <a:cubicBezTo>
                  <a:pt x="-26082" y="2497806"/>
                  <a:pt x="42431" y="2559726"/>
                  <a:pt x="0" y="2315692"/>
                </a:cubicBezTo>
                <a:cubicBezTo>
                  <a:pt x="-42431" y="2071658"/>
                  <a:pt x="7761" y="2003283"/>
                  <a:pt x="0" y="1919801"/>
                </a:cubicBezTo>
                <a:cubicBezTo>
                  <a:pt x="-7761" y="1836319"/>
                  <a:pt x="47761" y="1489254"/>
                  <a:pt x="0" y="1328676"/>
                </a:cubicBezTo>
                <a:cubicBezTo>
                  <a:pt x="-47761" y="1168098"/>
                  <a:pt x="5156" y="1090886"/>
                  <a:pt x="0" y="883976"/>
                </a:cubicBezTo>
                <a:cubicBezTo>
                  <a:pt x="-5156" y="677066"/>
                  <a:pt x="4835" y="310127"/>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Constantly review reports for patterns</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Look for any commonalities that can be addressed</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Look for root cause</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Find solutions to root cause</a:t>
            </a: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Calibri"/>
                <a:ea typeface="MS PGothic" pitchFamily="34" charset="-128"/>
              </a:rPr>
              <a:t>Implement solutions</a:t>
            </a:r>
            <a:endParaRPr kumimoji="0" lang="en-GB" altLang="en-US" sz="2400" b="0" i="0" u="none" strike="noStrike" kern="1200" cap="none" spc="0" normalizeH="0" baseline="0" noProof="0" dirty="0">
              <a:ln>
                <a:noFill/>
              </a:ln>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srgbClr val="1F497D"/>
              </a:solidFill>
              <a:effectLst/>
              <a:uLnTx/>
              <a:uFillTx/>
              <a:latin typeface="Calibri"/>
              <a:ea typeface="MS PGothic" pitchFamily="34" charset="-128"/>
            </a:endParaRPr>
          </a:p>
        </p:txBody>
      </p:sp>
      <p:sp>
        <p:nvSpPr>
          <p:cNvPr id="6" name="TextBox 5"/>
          <p:cNvSpPr txBox="1"/>
          <p:nvPr/>
        </p:nvSpPr>
        <p:spPr>
          <a:xfrm>
            <a:off x="627529" y="163263"/>
            <a:ext cx="11116236" cy="584775"/>
          </a:xfrm>
          <a:prstGeom prst="rect">
            <a:avLst/>
          </a:prstGeom>
          <a:solidFill>
            <a:srgbClr val="002060"/>
          </a:solidFill>
        </p:spPr>
        <p:txBody>
          <a:bodyPr wrap="square" rtlCol="0">
            <a:spAutoFit/>
          </a:bodyPr>
          <a:lstStyle/>
          <a:p>
            <a:pPr algn="ctr"/>
            <a:r>
              <a:rPr lang="en-GB" sz="3200" b="1" dirty="0">
                <a:solidFill>
                  <a:schemeClr val="bg1"/>
                </a:solidFill>
              </a:rPr>
              <a:t>Traditional vs Partnership-Orientated Policing</a:t>
            </a:r>
          </a:p>
        </p:txBody>
      </p:sp>
      <p:grpSp>
        <p:nvGrpSpPr>
          <p:cNvPr id="7" name="Group 6">
            <a:extLst>
              <a:ext uri="{FF2B5EF4-FFF2-40B4-BE49-F238E27FC236}">
                <a16:creationId xmlns:a16="http://schemas.microsoft.com/office/drawing/2014/main" id="{B17E3672-2C50-4BEE-AE92-F60BA63ED61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0BA87287-21B2-4F8A-8B5D-CECA2D0A0B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F36C0752-CAB4-4D54-AE8D-65E3CFC6A5D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FFC29D3-F915-446B-95ED-8FA0CC8995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588A64A2-F4E5-4A82-AB11-FC39669F6AD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4D03F37-5481-4376-ACDE-42BA7A5EFED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A94C2A2B-3BEE-4853-8A94-A4713197EA9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5106" y="3075677"/>
            <a:ext cx="3402275" cy="2960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40267" y="232788"/>
            <a:ext cx="11560080" cy="584775"/>
          </a:xfrm>
          <a:prstGeom prst="rect">
            <a:avLst/>
          </a:prstGeom>
          <a:solidFill>
            <a:srgbClr val="002060"/>
          </a:solidFill>
        </p:spPr>
        <p:txBody>
          <a:bodyPr wrap="square" rtlCol="0">
            <a:spAutoFit/>
          </a:bodyPr>
          <a:lstStyle/>
          <a:p>
            <a:pPr algn="ctr"/>
            <a:r>
              <a:rPr lang="en-GB" sz="3200" b="1" dirty="0">
                <a:solidFill>
                  <a:schemeClr val="bg1"/>
                </a:solidFill>
              </a:rPr>
              <a:t>Partnership-Orientated Problem-Solving</a:t>
            </a:r>
          </a:p>
        </p:txBody>
      </p:sp>
      <p:grpSp>
        <p:nvGrpSpPr>
          <p:cNvPr id="6" name="Group 5">
            <a:extLst>
              <a:ext uri="{FF2B5EF4-FFF2-40B4-BE49-F238E27FC236}">
                <a16:creationId xmlns:a16="http://schemas.microsoft.com/office/drawing/2014/main" id="{7125B834-F48A-4631-B603-57B35908B1F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8F92814-D745-4F4C-B9C2-993091F0866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FDFB5F5-8A19-4ECE-95B4-1892ABAADC2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58A57EA-A215-4E02-8D94-8422BB30B8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B4FCA79F-F339-4E2F-93C8-8C8ED8C5591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D2C5349A-F98A-4006-9E4D-4761AF5F5C9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9F311C8-160B-42D1-90A5-B608ABEC808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0FB14DB7-B27A-4359-A36C-CDBD90394480}"/>
              </a:ext>
            </a:extLst>
          </p:cNvPr>
          <p:cNvGraphicFramePr/>
          <p:nvPr>
            <p:extLst>
              <p:ext uri="{D42A27DB-BD31-4B8C-83A1-F6EECF244321}">
                <p14:modId xmlns:p14="http://schemas.microsoft.com/office/powerpoint/2010/main" val="2924336908"/>
              </p:ext>
            </p:extLst>
          </p:nvPr>
        </p:nvGraphicFramePr>
        <p:xfrm>
          <a:off x="434620" y="883646"/>
          <a:ext cx="10289644" cy="430254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77F46141-4E47-4A52-99BF-DDCEDEBAE7A7}"/>
                                            </p:graphicEl>
                                          </p:spTgt>
                                        </p:tgtEl>
                                        <p:attrNameLst>
                                          <p:attrName>style.visibility</p:attrName>
                                        </p:attrNameLst>
                                      </p:cBhvr>
                                      <p:to>
                                        <p:strVal val="visible"/>
                                      </p:to>
                                    </p:set>
                                    <p:animEffect transition="in" filter="fade">
                                      <p:cBhvr>
                                        <p:cTn id="11" dur="500"/>
                                        <p:tgtEl>
                                          <p:spTgt spid="2">
                                            <p:graphicEl>
                                              <a:dgm id="{77F46141-4E47-4A52-99BF-DDCEDEBAE7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BB1345F9-8C33-41C9-A98A-2190570CF625}"/>
                                            </p:graphicEl>
                                          </p:spTgt>
                                        </p:tgtEl>
                                        <p:attrNameLst>
                                          <p:attrName>style.visibility</p:attrName>
                                        </p:attrNameLst>
                                      </p:cBhvr>
                                      <p:to>
                                        <p:strVal val="visible"/>
                                      </p:to>
                                    </p:set>
                                    <p:animEffect transition="in" filter="fade">
                                      <p:cBhvr>
                                        <p:cTn id="16" dur="500"/>
                                        <p:tgtEl>
                                          <p:spTgt spid="2">
                                            <p:graphicEl>
                                              <a:dgm id="{BB1345F9-8C33-41C9-A98A-2190570CF62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15A1CA36-5758-4E4E-AD51-8D8633AF3C73}"/>
                                            </p:graphicEl>
                                          </p:spTgt>
                                        </p:tgtEl>
                                        <p:attrNameLst>
                                          <p:attrName>style.visibility</p:attrName>
                                        </p:attrNameLst>
                                      </p:cBhvr>
                                      <p:to>
                                        <p:strVal val="visible"/>
                                      </p:to>
                                    </p:set>
                                    <p:animEffect transition="in" filter="fade">
                                      <p:cBhvr>
                                        <p:cTn id="19" dur="500"/>
                                        <p:tgtEl>
                                          <p:spTgt spid="2">
                                            <p:graphicEl>
                                              <a:dgm id="{15A1CA36-5758-4E4E-AD51-8D8633AF3C73}"/>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CDCF004-A396-4CD6-944F-AFE63FC85379}"/>
                                            </p:graphicEl>
                                          </p:spTgt>
                                        </p:tgtEl>
                                        <p:attrNameLst>
                                          <p:attrName>style.visibility</p:attrName>
                                        </p:attrNameLst>
                                      </p:cBhvr>
                                      <p:to>
                                        <p:strVal val="visible"/>
                                      </p:to>
                                    </p:set>
                                    <p:animEffect transition="in" filter="fade">
                                      <p:cBhvr>
                                        <p:cTn id="24" dur="500"/>
                                        <p:tgtEl>
                                          <p:spTgt spid="2">
                                            <p:graphicEl>
                                              <a:dgm id="{3CDCF004-A396-4CD6-944F-AFE63FC85379}"/>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F9636996-4651-492C-AE61-4E24E39A0AB6}"/>
                                            </p:graphicEl>
                                          </p:spTgt>
                                        </p:tgtEl>
                                        <p:attrNameLst>
                                          <p:attrName>style.visibility</p:attrName>
                                        </p:attrNameLst>
                                      </p:cBhvr>
                                      <p:to>
                                        <p:strVal val="visible"/>
                                      </p:to>
                                    </p:set>
                                    <p:animEffect transition="in" filter="fade">
                                      <p:cBhvr>
                                        <p:cTn id="27" dur="500"/>
                                        <p:tgtEl>
                                          <p:spTgt spid="2">
                                            <p:graphicEl>
                                              <a:dgm id="{F9636996-4651-492C-AE61-4E24E39A0AB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21527F5-5C2C-4A74-BCA0-52CC9AB51ABB}"/>
                                            </p:graphicEl>
                                          </p:spTgt>
                                        </p:tgtEl>
                                        <p:attrNameLst>
                                          <p:attrName>style.visibility</p:attrName>
                                        </p:attrNameLst>
                                      </p:cBhvr>
                                      <p:to>
                                        <p:strVal val="visible"/>
                                      </p:to>
                                    </p:set>
                                    <p:animEffect transition="in" filter="fade">
                                      <p:cBhvr>
                                        <p:cTn id="32" dur="500"/>
                                        <p:tgtEl>
                                          <p:spTgt spid="2">
                                            <p:graphicEl>
                                              <a:dgm id="{421527F5-5C2C-4A74-BCA0-52CC9AB51ABB}"/>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A96B214D-F1E6-49DA-A0F6-BAA69E689662}"/>
                                            </p:graphicEl>
                                          </p:spTgt>
                                        </p:tgtEl>
                                        <p:attrNameLst>
                                          <p:attrName>style.visibility</p:attrName>
                                        </p:attrNameLst>
                                      </p:cBhvr>
                                      <p:to>
                                        <p:strVal val="visible"/>
                                      </p:to>
                                    </p:set>
                                    <p:animEffect transition="in" filter="fade">
                                      <p:cBhvr>
                                        <p:cTn id="35" dur="500"/>
                                        <p:tgtEl>
                                          <p:spTgt spid="2">
                                            <p:graphicEl>
                                              <a:dgm id="{A96B214D-F1E6-49DA-A0F6-BAA69E689662}"/>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88C4328-8F8B-4DF3-B49D-E16A28D9873E}"/>
                                            </p:graphicEl>
                                          </p:spTgt>
                                        </p:tgtEl>
                                        <p:attrNameLst>
                                          <p:attrName>style.visibility</p:attrName>
                                        </p:attrNameLst>
                                      </p:cBhvr>
                                      <p:to>
                                        <p:strVal val="visible"/>
                                      </p:to>
                                    </p:set>
                                    <p:animEffect transition="in" filter="fade">
                                      <p:cBhvr>
                                        <p:cTn id="40" dur="500"/>
                                        <p:tgtEl>
                                          <p:spTgt spid="2">
                                            <p:graphicEl>
                                              <a:dgm id="{C88C4328-8F8B-4DF3-B49D-E16A28D987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E3EA57EA-A8F2-404A-927C-BB5B8DA4D5B1}"/>
                                            </p:graphicEl>
                                          </p:spTgt>
                                        </p:tgtEl>
                                        <p:attrNameLst>
                                          <p:attrName>style.visibility</p:attrName>
                                        </p:attrNameLst>
                                      </p:cBhvr>
                                      <p:to>
                                        <p:strVal val="visible"/>
                                      </p:to>
                                    </p:set>
                                    <p:animEffect transition="in" filter="fade">
                                      <p:cBhvr>
                                        <p:cTn id="43" dur="500"/>
                                        <p:tgtEl>
                                          <p:spTgt spid="2">
                                            <p:graphicEl>
                                              <a:dgm id="{E3EA57EA-A8F2-404A-927C-BB5B8DA4D5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341438"/>
            <a:ext cx="3338513" cy="2552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5875" y="1196975"/>
            <a:ext cx="3960813" cy="364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1907" y="2618015"/>
            <a:ext cx="4003675" cy="3003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39587" y="2855323"/>
            <a:ext cx="3862388"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74794" y="2071688"/>
            <a:ext cx="4868862" cy="364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96615" y="1150938"/>
            <a:ext cx="3417888" cy="300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9"/>
          <p:cNvPicPr>
            <a:picLocks noChangeAspect="1" noChangeArrowheads="1"/>
          </p:cNvPicPr>
          <p:nvPr/>
        </p:nvPicPr>
        <p:blipFill>
          <a:blip r:embed="rId9">
            <a:extLst>
              <a:ext uri="{28A0092B-C50C-407E-A947-70E740481C1C}">
                <a14:useLocalDpi xmlns:a14="http://schemas.microsoft.com/office/drawing/2010/main" val="0"/>
              </a:ext>
            </a:extLst>
          </a:blip>
          <a:srcRect b="4459"/>
          <a:stretch>
            <a:fillRect/>
          </a:stretch>
        </p:blipFill>
        <p:spPr bwMode="auto">
          <a:xfrm>
            <a:off x="4071031" y="1368766"/>
            <a:ext cx="4664075" cy="3460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539750" y="338361"/>
            <a:ext cx="11174753" cy="584775"/>
          </a:xfrm>
          <a:prstGeom prst="rect">
            <a:avLst/>
          </a:prstGeom>
          <a:solidFill>
            <a:schemeClr val="accent5">
              <a:lumMod val="50000"/>
            </a:schemeClr>
          </a:solidFill>
        </p:spPr>
        <p:txBody>
          <a:bodyPr wrap="square" rtlCol="0">
            <a:spAutoFit/>
          </a:bodyPr>
          <a:lstStyle/>
          <a:p>
            <a:pPr algn="ctr"/>
            <a:r>
              <a:rPr lang="en-GB" sz="3200" b="1" dirty="0">
                <a:solidFill>
                  <a:schemeClr val="bg1"/>
                </a:solidFill>
              </a:rPr>
              <a:t>When Might We Use It?</a:t>
            </a:r>
          </a:p>
        </p:txBody>
      </p:sp>
      <p:grpSp>
        <p:nvGrpSpPr>
          <p:cNvPr id="11" name="Group 10">
            <a:extLst>
              <a:ext uri="{FF2B5EF4-FFF2-40B4-BE49-F238E27FC236}">
                <a16:creationId xmlns:a16="http://schemas.microsoft.com/office/drawing/2014/main" id="{D234CB32-9F32-4473-89AC-59C935C31C06}"/>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C3154916-2361-4BAF-B891-9AF0753EA8DA}"/>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CA6533B6-3B34-4D3E-B54C-48F0E2F2CD3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E5626EC8-3CE4-4D27-8693-9B4D6DEE57E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53C0A209-A661-438A-8721-2429E32E2A5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5F54CBAE-02E7-4105-BFA8-49D03D6D86E2}"/>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2A17614F-60F7-463F-8737-A7ED5B98098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3527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out)">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down)">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42"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outHorizont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circle(in)">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158" y="556305"/>
            <a:ext cx="3465513" cy="1695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5"/>
          <p:cNvPicPr>
            <a:picLocks noChangeAspect="1" noChangeArrowheads="1"/>
          </p:cNvPicPr>
          <p:nvPr/>
        </p:nvPicPr>
        <p:blipFill>
          <a:blip r:embed="rId4">
            <a:extLst>
              <a:ext uri="{28A0092B-C50C-407E-A947-70E740481C1C}">
                <a14:useLocalDpi xmlns:a14="http://schemas.microsoft.com/office/drawing/2010/main" val="0"/>
              </a:ext>
            </a:extLst>
          </a:blip>
          <a:srcRect b="18610"/>
          <a:stretch>
            <a:fillRect/>
          </a:stretch>
        </p:blipFill>
        <p:spPr bwMode="auto">
          <a:xfrm>
            <a:off x="1001259" y="2591254"/>
            <a:ext cx="2881312" cy="1644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22740" y="4517345"/>
            <a:ext cx="2038350" cy="135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4304" y="3589338"/>
            <a:ext cx="2663825" cy="216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03335" y="1009650"/>
            <a:ext cx="4602162" cy="237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25735" y="3822475"/>
            <a:ext cx="2571750" cy="197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638907" y="158531"/>
            <a:ext cx="6556916" cy="584775"/>
          </a:xfrm>
          <a:prstGeom prst="rect">
            <a:avLst/>
          </a:prstGeom>
          <a:solidFill>
            <a:schemeClr val="accent5">
              <a:lumMod val="50000"/>
            </a:schemeClr>
          </a:solidFill>
        </p:spPr>
        <p:txBody>
          <a:bodyPr wrap="square" rtlCol="0">
            <a:spAutoFit/>
          </a:bodyPr>
          <a:lstStyle/>
          <a:p>
            <a:pPr algn="ctr"/>
            <a:r>
              <a:rPr lang="en-GB" sz="3200" b="1" dirty="0">
                <a:solidFill>
                  <a:schemeClr val="bg1"/>
                </a:solidFill>
              </a:rPr>
              <a:t>Key Elements of Problem-Solving</a:t>
            </a:r>
          </a:p>
        </p:txBody>
      </p:sp>
      <p:grpSp>
        <p:nvGrpSpPr>
          <p:cNvPr id="10" name="Group 9">
            <a:extLst>
              <a:ext uri="{FF2B5EF4-FFF2-40B4-BE49-F238E27FC236}">
                <a16:creationId xmlns:a16="http://schemas.microsoft.com/office/drawing/2014/main" id="{E7ADA739-6151-4C3F-BCDC-3119F2122EB9}"/>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1BADD911-91EE-4A83-AFF1-8649E4BE719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6D80871E-3B13-4CF1-BEC4-9AA9030BC70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D9CFAEF8-AB8F-4246-81CF-358CA98D177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493391D-65DF-4B29-860C-CD172DF3AAB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948699D9-5431-4D40-ABE3-8F854B634913}"/>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289DF7D6-386F-4B0E-B3E4-F8724AECA01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21826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barn(inVertical)">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barn(inVertical)">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arn(inVertical)">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37851" y="1624388"/>
            <a:ext cx="8230313" cy="4523624"/>
          </a:xfrm>
          <a:prstGeom prst="rect">
            <a:avLst/>
          </a:prstGeom>
        </p:spPr>
      </p:pic>
      <p:cxnSp>
        <p:nvCxnSpPr>
          <p:cNvPr id="3" name="Straight Connector 2"/>
          <p:cNvCxnSpPr/>
          <p:nvPr/>
        </p:nvCxnSpPr>
        <p:spPr>
          <a:xfrm>
            <a:off x="5937179" y="1406297"/>
            <a:ext cx="0" cy="3311525"/>
          </a:xfrm>
          <a:prstGeom prst="line">
            <a:avLst/>
          </a:prstGeom>
          <a:noFill/>
          <a:ln w="38100" cap="flat" cmpd="sng" algn="ctr">
            <a:solidFill>
              <a:sysClr val="windowText" lastClr="000000">
                <a:shade val="95000"/>
                <a:satMod val="105000"/>
              </a:sysClr>
            </a:solidFill>
            <a:prstDash val="solid"/>
          </a:ln>
          <a:effectLst/>
        </p:spPr>
      </p:cxnSp>
      <p:cxnSp>
        <p:nvCxnSpPr>
          <p:cNvPr id="4" name="Straight Connector 3"/>
          <p:cNvCxnSpPr>
            <a:cxnSpLocks/>
          </p:cNvCxnSpPr>
          <p:nvPr/>
        </p:nvCxnSpPr>
        <p:spPr>
          <a:xfrm flipV="1">
            <a:off x="5932719" y="4619480"/>
            <a:ext cx="4832021" cy="79959"/>
          </a:xfrm>
          <a:prstGeom prst="line">
            <a:avLst/>
          </a:prstGeom>
          <a:ln w="38100"/>
        </p:spPr>
        <p:style>
          <a:lnRef idx="1">
            <a:schemeClr val="dk1"/>
          </a:lnRef>
          <a:fillRef idx="0">
            <a:schemeClr val="dk1"/>
          </a:fillRef>
          <a:effectRef idx="0">
            <a:schemeClr val="dk1"/>
          </a:effectRef>
          <a:fontRef idx="minor">
            <a:schemeClr val="tx1"/>
          </a:fontRef>
        </p:style>
      </p:cxnSp>
      <p:sp>
        <p:nvSpPr>
          <p:cNvPr id="5" name="TextBox 20"/>
          <p:cNvSpPr txBox="1">
            <a:spLocks noChangeArrowheads="1"/>
          </p:cNvSpPr>
          <p:nvPr/>
        </p:nvSpPr>
        <p:spPr bwMode="auto">
          <a:xfrm>
            <a:off x="5932719" y="4989501"/>
            <a:ext cx="757237" cy="369332"/>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prstClr val="black"/>
                </a:solidFill>
                <a:latin typeface="+mn-lt"/>
              </a:rPr>
              <a:t>1970s</a:t>
            </a:r>
          </a:p>
        </p:txBody>
      </p:sp>
      <p:sp>
        <p:nvSpPr>
          <p:cNvPr id="6" name="TextBox 22"/>
          <p:cNvSpPr txBox="1">
            <a:spLocks noChangeArrowheads="1"/>
          </p:cNvSpPr>
          <p:nvPr/>
        </p:nvSpPr>
        <p:spPr bwMode="auto">
          <a:xfrm>
            <a:off x="7839979" y="5353652"/>
            <a:ext cx="1260475" cy="461665"/>
          </a:xfrm>
          <a:custGeom>
            <a:avLst/>
            <a:gdLst>
              <a:gd name="connsiteX0" fmla="*/ 0 w 1260475"/>
              <a:gd name="connsiteY0" fmla="*/ 0 h 461665"/>
              <a:gd name="connsiteX1" fmla="*/ 394949 w 1260475"/>
              <a:gd name="connsiteY1" fmla="*/ 0 h 461665"/>
              <a:gd name="connsiteX2" fmla="*/ 777293 w 1260475"/>
              <a:gd name="connsiteY2" fmla="*/ 0 h 461665"/>
              <a:gd name="connsiteX3" fmla="*/ 1260475 w 1260475"/>
              <a:gd name="connsiteY3" fmla="*/ 0 h 461665"/>
              <a:gd name="connsiteX4" fmla="*/ 1260475 w 1260475"/>
              <a:gd name="connsiteY4" fmla="*/ 461665 h 461665"/>
              <a:gd name="connsiteX5" fmla="*/ 878131 w 1260475"/>
              <a:gd name="connsiteY5" fmla="*/ 461665 h 461665"/>
              <a:gd name="connsiteX6" fmla="*/ 457973 w 1260475"/>
              <a:gd name="connsiteY6" fmla="*/ 461665 h 461665"/>
              <a:gd name="connsiteX7" fmla="*/ 0 w 1260475"/>
              <a:gd name="connsiteY7" fmla="*/ 461665 h 461665"/>
              <a:gd name="connsiteX8" fmla="*/ 0 w 1260475"/>
              <a:gd name="connsiteY8"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0475" h="461665" fill="none" extrusionOk="0">
                <a:moveTo>
                  <a:pt x="0" y="0"/>
                </a:moveTo>
                <a:cubicBezTo>
                  <a:pt x="125165" y="-20761"/>
                  <a:pt x="246374" y="20266"/>
                  <a:pt x="394949" y="0"/>
                </a:cubicBezTo>
                <a:cubicBezTo>
                  <a:pt x="543524" y="-20266"/>
                  <a:pt x="602341" y="10961"/>
                  <a:pt x="777293" y="0"/>
                </a:cubicBezTo>
                <a:cubicBezTo>
                  <a:pt x="952245" y="-10961"/>
                  <a:pt x="1052960" y="26292"/>
                  <a:pt x="1260475" y="0"/>
                </a:cubicBezTo>
                <a:cubicBezTo>
                  <a:pt x="1302760" y="95575"/>
                  <a:pt x="1216780" y="261611"/>
                  <a:pt x="1260475" y="461665"/>
                </a:cubicBezTo>
                <a:cubicBezTo>
                  <a:pt x="1074005" y="477225"/>
                  <a:pt x="1046721" y="458224"/>
                  <a:pt x="878131" y="461665"/>
                </a:cubicBezTo>
                <a:cubicBezTo>
                  <a:pt x="709541" y="465106"/>
                  <a:pt x="582155" y="419009"/>
                  <a:pt x="457973" y="461665"/>
                </a:cubicBezTo>
                <a:cubicBezTo>
                  <a:pt x="333791" y="504321"/>
                  <a:pt x="170028" y="414251"/>
                  <a:pt x="0" y="461665"/>
                </a:cubicBezTo>
                <a:cubicBezTo>
                  <a:pt x="-4551" y="246673"/>
                  <a:pt x="40450" y="160479"/>
                  <a:pt x="0" y="0"/>
                </a:cubicBezTo>
                <a:close/>
              </a:path>
              <a:path w="1260475" h="461665" stroke="0" extrusionOk="0">
                <a:moveTo>
                  <a:pt x="0" y="0"/>
                </a:moveTo>
                <a:cubicBezTo>
                  <a:pt x="108536" y="-27624"/>
                  <a:pt x="283770" y="1638"/>
                  <a:pt x="407554" y="0"/>
                </a:cubicBezTo>
                <a:cubicBezTo>
                  <a:pt x="531338" y="-1638"/>
                  <a:pt x="709354" y="22931"/>
                  <a:pt x="789898" y="0"/>
                </a:cubicBezTo>
                <a:cubicBezTo>
                  <a:pt x="870442" y="-22931"/>
                  <a:pt x="1039097" y="30638"/>
                  <a:pt x="1260475" y="0"/>
                </a:cubicBezTo>
                <a:cubicBezTo>
                  <a:pt x="1270326" y="139139"/>
                  <a:pt x="1213205" y="362177"/>
                  <a:pt x="1260475" y="461665"/>
                </a:cubicBezTo>
                <a:cubicBezTo>
                  <a:pt x="1161998" y="465839"/>
                  <a:pt x="958999" y="423153"/>
                  <a:pt x="852921" y="461665"/>
                </a:cubicBezTo>
                <a:cubicBezTo>
                  <a:pt x="746843" y="500177"/>
                  <a:pt x="574067" y="416961"/>
                  <a:pt x="445368" y="461665"/>
                </a:cubicBezTo>
                <a:cubicBezTo>
                  <a:pt x="316669" y="506369"/>
                  <a:pt x="91099" y="458906"/>
                  <a:pt x="0" y="461665"/>
                </a:cubicBezTo>
                <a:cubicBezTo>
                  <a:pt x="-18710" y="279199"/>
                  <a:pt x="45896" y="135253"/>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4257562635">
                  <a:prstGeom prst="rect">
                    <a:avLst/>
                  </a:prstGeom>
                  <ask:type>
                    <ask:lineSketchScribble/>
                  </ask:type>
                </ask:lineSketchStyleProps>
              </a:ext>
            </a:extLst>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fontAlgn="base">
              <a:spcBef>
                <a:spcPct val="0"/>
              </a:spcBef>
              <a:spcAft>
                <a:spcPct val="0"/>
              </a:spcAft>
              <a:buFontTx/>
              <a:buNone/>
            </a:pPr>
            <a:r>
              <a:rPr lang="en-GB" altLang="en-US" sz="2400" dirty="0">
                <a:solidFill>
                  <a:prstClr val="black"/>
                </a:solidFill>
                <a:latin typeface="+mn-lt"/>
              </a:rPr>
              <a:t>Time</a:t>
            </a:r>
          </a:p>
        </p:txBody>
      </p:sp>
      <p:sp>
        <p:nvSpPr>
          <p:cNvPr id="8" name="TextBox 21"/>
          <p:cNvSpPr txBox="1">
            <a:spLocks noChangeArrowheads="1"/>
          </p:cNvSpPr>
          <p:nvPr/>
        </p:nvSpPr>
        <p:spPr bwMode="auto">
          <a:xfrm>
            <a:off x="10241658" y="4941441"/>
            <a:ext cx="10461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prstClr val="black"/>
                </a:solidFill>
                <a:latin typeface="+mn-lt"/>
              </a:rPr>
              <a:t>Now </a:t>
            </a:r>
          </a:p>
        </p:txBody>
      </p:sp>
      <p:cxnSp>
        <p:nvCxnSpPr>
          <p:cNvPr id="9" name="Straight Arrow Connector 8"/>
          <p:cNvCxnSpPr/>
          <p:nvPr/>
        </p:nvCxnSpPr>
        <p:spPr>
          <a:xfrm flipV="1">
            <a:off x="5933803" y="2007026"/>
            <a:ext cx="4608512" cy="2663825"/>
          </a:xfrm>
          <a:prstGeom prst="straightConnector1">
            <a:avLst/>
          </a:prstGeom>
          <a:noFill/>
          <a:ln w="38100" cap="flat" cmpd="sng" algn="ctr">
            <a:solidFill>
              <a:srgbClr val="FF0000"/>
            </a:solidFill>
            <a:prstDash val="solid"/>
            <a:tailEnd type="arrow"/>
          </a:ln>
          <a:effectLst/>
        </p:spPr>
      </p:cxnSp>
      <p:cxnSp>
        <p:nvCxnSpPr>
          <p:cNvPr id="10" name="Straight Arrow Connector 9"/>
          <p:cNvCxnSpPr/>
          <p:nvPr/>
        </p:nvCxnSpPr>
        <p:spPr>
          <a:xfrm flipV="1">
            <a:off x="5932719" y="3887673"/>
            <a:ext cx="4608512" cy="813239"/>
          </a:xfrm>
          <a:prstGeom prst="straightConnector1">
            <a:avLst/>
          </a:prstGeom>
          <a:noFill/>
          <a:ln w="38100" cap="flat" cmpd="sng" algn="ctr">
            <a:solidFill>
              <a:srgbClr val="00B050"/>
            </a:solidFill>
            <a:prstDash val="solid"/>
            <a:tailEnd type="arrow"/>
          </a:ln>
          <a:effectLst/>
        </p:spPr>
      </p:cxnSp>
      <p:sp>
        <p:nvSpPr>
          <p:cNvPr id="12" name="TextBox 18"/>
          <p:cNvSpPr txBox="1">
            <a:spLocks noChangeArrowheads="1"/>
          </p:cNvSpPr>
          <p:nvPr/>
        </p:nvSpPr>
        <p:spPr bwMode="auto">
          <a:xfrm>
            <a:off x="9012943" y="4311747"/>
            <a:ext cx="15113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600" b="1" dirty="0">
                <a:solidFill>
                  <a:srgbClr val="00B050"/>
                </a:solidFill>
                <a:latin typeface="Verdana" panose="020B0604030504040204" pitchFamily="34" charset="0"/>
              </a:rPr>
              <a:t>Resources</a:t>
            </a:r>
          </a:p>
        </p:txBody>
      </p:sp>
      <p:cxnSp>
        <p:nvCxnSpPr>
          <p:cNvPr id="13" name="Straight Arrow Connector 12"/>
          <p:cNvCxnSpPr/>
          <p:nvPr/>
        </p:nvCxnSpPr>
        <p:spPr>
          <a:xfrm>
            <a:off x="10515023" y="2104358"/>
            <a:ext cx="0" cy="1800225"/>
          </a:xfrm>
          <a:prstGeom prst="straightConnector1">
            <a:avLst/>
          </a:prstGeom>
          <a:noFill/>
          <a:ln w="38100" cap="flat" cmpd="sng" algn="ctr">
            <a:solidFill>
              <a:srgbClr val="0033CC"/>
            </a:solidFill>
            <a:prstDash val="solid"/>
            <a:headEnd type="arrow"/>
            <a:tailEnd type="arrow"/>
          </a:ln>
          <a:effectLst/>
        </p:spPr>
      </p:cxnSp>
      <p:sp>
        <p:nvSpPr>
          <p:cNvPr id="15" name="TextBox 19"/>
          <p:cNvSpPr txBox="1">
            <a:spLocks noChangeArrowheads="1"/>
          </p:cNvSpPr>
          <p:nvPr/>
        </p:nvSpPr>
        <p:spPr bwMode="auto">
          <a:xfrm>
            <a:off x="9612215" y="2631053"/>
            <a:ext cx="11525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2000" b="1" dirty="0">
                <a:solidFill>
                  <a:prstClr val="black"/>
                </a:solidFill>
                <a:latin typeface="+mn-lt"/>
              </a:rPr>
              <a:t>The</a:t>
            </a:r>
          </a:p>
          <a:p>
            <a:pPr fontAlgn="base">
              <a:spcBef>
                <a:spcPct val="0"/>
              </a:spcBef>
              <a:spcAft>
                <a:spcPct val="0"/>
              </a:spcAft>
              <a:buFontTx/>
              <a:buNone/>
            </a:pPr>
            <a:r>
              <a:rPr lang="en-GB" altLang="en-US" sz="2000" b="1" dirty="0">
                <a:solidFill>
                  <a:prstClr val="black"/>
                </a:solidFill>
                <a:latin typeface="+mn-lt"/>
              </a:rPr>
              <a:t>Gap</a:t>
            </a:r>
          </a:p>
        </p:txBody>
      </p:sp>
      <p:sp>
        <p:nvSpPr>
          <p:cNvPr id="17" name="TextBox 17"/>
          <p:cNvSpPr txBox="1">
            <a:spLocks noChangeArrowheads="1"/>
          </p:cNvSpPr>
          <p:nvPr/>
        </p:nvSpPr>
        <p:spPr bwMode="auto">
          <a:xfrm>
            <a:off x="6759601" y="3186610"/>
            <a:ext cx="10795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srgbClr val="FF0000"/>
                </a:solidFill>
                <a:latin typeface="+mn-lt"/>
              </a:rPr>
              <a:t>Demand</a:t>
            </a:r>
          </a:p>
        </p:txBody>
      </p:sp>
      <p:grpSp>
        <p:nvGrpSpPr>
          <p:cNvPr id="18" name="Group 17">
            <a:extLst>
              <a:ext uri="{FF2B5EF4-FFF2-40B4-BE49-F238E27FC236}">
                <a16:creationId xmlns:a16="http://schemas.microsoft.com/office/drawing/2014/main" id="{1322A9D7-A13D-4CA8-B2B9-73CDF69CDE04}"/>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53A55D84-3C94-4FBA-8DE8-E2850F1E0E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CF5EB6CA-4B82-4B6A-9A0F-18DED756BAE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43D46BC-5040-4302-933A-989B926DBD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C90444BA-0DE3-4E0F-A9BB-6928E34A218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E07FBAC5-450B-4F49-9F7C-5F94BA5CFE3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4512FFF8-62C6-4445-B253-FEEBD6CB77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7" name="Title 6">
            <a:extLst>
              <a:ext uri="{FF2B5EF4-FFF2-40B4-BE49-F238E27FC236}">
                <a16:creationId xmlns:a16="http://schemas.microsoft.com/office/drawing/2014/main" id="{82534BAF-9594-4D1A-B9E5-AE7BE6A6109C}"/>
              </a:ext>
            </a:extLst>
          </p:cNvPr>
          <p:cNvSpPr>
            <a:spLocks noGrp="1"/>
          </p:cNvSpPr>
          <p:nvPr>
            <p:ph type="title"/>
          </p:nvPr>
        </p:nvSpPr>
        <p:spPr>
          <a:xfrm>
            <a:off x="838200" y="365126"/>
            <a:ext cx="10515600" cy="570588"/>
          </a:xfrm>
          <a:solidFill>
            <a:schemeClr val="accent5">
              <a:lumMod val="50000"/>
            </a:schemeClr>
          </a:solidFill>
          <a:ln>
            <a:solidFill>
              <a:schemeClr val="bg1"/>
            </a:solidFill>
          </a:ln>
        </p:spPr>
        <p:txBody>
          <a:bodyPr>
            <a:normAutofit fontScale="90000"/>
          </a:bodyPr>
          <a:lstStyle/>
          <a:p>
            <a:pPr algn="ctr"/>
            <a:r>
              <a:rPr lang="en-GB" sz="3600" b="1" dirty="0">
                <a:solidFill>
                  <a:schemeClr val="bg1"/>
                </a:solidFill>
                <a:latin typeface="+mn-lt"/>
              </a:rPr>
              <a:t>Problem Solving</a:t>
            </a:r>
          </a:p>
        </p:txBody>
      </p:sp>
      <p:sp>
        <p:nvSpPr>
          <p:cNvPr id="14" name="Rectangle: Rounded Corners 13">
            <a:extLst>
              <a:ext uri="{FF2B5EF4-FFF2-40B4-BE49-F238E27FC236}">
                <a16:creationId xmlns:a16="http://schemas.microsoft.com/office/drawing/2014/main" id="{6AAAA667-A982-43B7-92C6-20A8BC8289D3}"/>
              </a:ext>
            </a:extLst>
          </p:cNvPr>
          <p:cNvSpPr/>
          <p:nvPr/>
        </p:nvSpPr>
        <p:spPr>
          <a:xfrm>
            <a:off x="1189097" y="1472806"/>
            <a:ext cx="3597325" cy="3686385"/>
          </a:xfrm>
          <a:custGeom>
            <a:avLst/>
            <a:gdLst>
              <a:gd name="connsiteX0" fmla="*/ 0 w 3597325"/>
              <a:gd name="connsiteY0" fmla="*/ 599566 h 3686385"/>
              <a:gd name="connsiteX1" fmla="*/ 599566 w 3597325"/>
              <a:gd name="connsiteY1" fmla="*/ 0 h 3686385"/>
              <a:gd name="connsiteX2" fmla="*/ 1199114 w 3597325"/>
              <a:gd name="connsiteY2" fmla="*/ 0 h 3686385"/>
              <a:gd name="connsiteX3" fmla="*/ 1750699 w 3597325"/>
              <a:gd name="connsiteY3" fmla="*/ 0 h 3686385"/>
              <a:gd name="connsiteX4" fmla="*/ 2374229 w 3597325"/>
              <a:gd name="connsiteY4" fmla="*/ 0 h 3686385"/>
              <a:gd name="connsiteX5" fmla="*/ 2997759 w 3597325"/>
              <a:gd name="connsiteY5" fmla="*/ 0 h 3686385"/>
              <a:gd name="connsiteX6" fmla="*/ 3597325 w 3597325"/>
              <a:gd name="connsiteY6" fmla="*/ 599566 h 3686385"/>
              <a:gd name="connsiteX7" fmla="*/ 3597325 w 3597325"/>
              <a:gd name="connsiteY7" fmla="*/ 1097017 h 3686385"/>
              <a:gd name="connsiteX8" fmla="*/ 3597325 w 3597325"/>
              <a:gd name="connsiteY8" fmla="*/ 1544722 h 3686385"/>
              <a:gd name="connsiteX9" fmla="*/ 3597325 w 3597325"/>
              <a:gd name="connsiteY9" fmla="*/ 1967555 h 3686385"/>
              <a:gd name="connsiteX10" fmla="*/ 3597325 w 3597325"/>
              <a:gd name="connsiteY10" fmla="*/ 2415261 h 3686385"/>
              <a:gd name="connsiteX11" fmla="*/ 3597325 w 3597325"/>
              <a:gd name="connsiteY11" fmla="*/ 3086819 h 3686385"/>
              <a:gd name="connsiteX12" fmla="*/ 2997759 w 3597325"/>
              <a:gd name="connsiteY12" fmla="*/ 3686385 h 3686385"/>
              <a:gd name="connsiteX13" fmla="*/ 2446175 w 3597325"/>
              <a:gd name="connsiteY13" fmla="*/ 3686385 h 3686385"/>
              <a:gd name="connsiteX14" fmla="*/ 1870608 w 3597325"/>
              <a:gd name="connsiteY14" fmla="*/ 3686385 h 3686385"/>
              <a:gd name="connsiteX15" fmla="*/ 1271060 w 3597325"/>
              <a:gd name="connsiteY15" fmla="*/ 3686385 h 3686385"/>
              <a:gd name="connsiteX16" fmla="*/ 599566 w 3597325"/>
              <a:gd name="connsiteY16" fmla="*/ 3686385 h 3686385"/>
              <a:gd name="connsiteX17" fmla="*/ 0 w 3597325"/>
              <a:gd name="connsiteY17" fmla="*/ 3086819 h 3686385"/>
              <a:gd name="connsiteX18" fmla="*/ 0 w 3597325"/>
              <a:gd name="connsiteY18" fmla="*/ 2589368 h 3686385"/>
              <a:gd name="connsiteX19" fmla="*/ 0 w 3597325"/>
              <a:gd name="connsiteY19" fmla="*/ 2067045 h 3686385"/>
              <a:gd name="connsiteX20" fmla="*/ 0 w 3597325"/>
              <a:gd name="connsiteY20" fmla="*/ 1594467 h 3686385"/>
              <a:gd name="connsiteX21" fmla="*/ 0 w 3597325"/>
              <a:gd name="connsiteY21" fmla="*/ 1072144 h 3686385"/>
              <a:gd name="connsiteX22" fmla="*/ 0 w 3597325"/>
              <a:gd name="connsiteY22" fmla="*/ 599566 h 368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597325" h="3686385" fill="none" extrusionOk="0">
                <a:moveTo>
                  <a:pt x="0" y="599566"/>
                </a:moveTo>
                <a:cubicBezTo>
                  <a:pt x="-66550" y="264669"/>
                  <a:pt x="319671" y="44111"/>
                  <a:pt x="599566" y="0"/>
                </a:cubicBezTo>
                <a:cubicBezTo>
                  <a:pt x="898371" y="-68906"/>
                  <a:pt x="946676" y="6382"/>
                  <a:pt x="1199114" y="0"/>
                </a:cubicBezTo>
                <a:cubicBezTo>
                  <a:pt x="1451552" y="-6382"/>
                  <a:pt x="1585618" y="2280"/>
                  <a:pt x="1750699" y="0"/>
                </a:cubicBezTo>
                <a:cubicBezTo>
                  <a:pt x="1915780" y="-2280"/>
                  <a:pt x="2158028" y="51868"/>
                  <a:pt x="2374229" y="0"/>
                </a:cubicBezTo>
                <a:cubicBezTo>
                  <a:pt x="2590430" y="-51868"/>
                  <a:pt x="2872160" y="37988"/>
                  <a:pt x="2997759" y="0"/>
                </a:cubicBezTo>
                <a:cubicBezTo>
                  <a:pt x="3310128" y="58494"/>
                  <a:pt x="3593978" y="257895"/>
                  <a:pt x="3597325" y="599566"/>
                </a:cubicBezTo>
                <a:cubicBezTo>
                  <a:pt x="3649163" y="846327"/>
                  <a:pt x="3573904" y="980761"/>
                  <a:pt x="3597325" y="1097017"/>
                </a:cubicBezTo>
                <a:cubicBezTo>
                  <a:pt x="3620746" y="1213273"/>
                  <a:pt x="3580576" y="1331229"/>
                  <a:pt x="3597325" y="1544722"/>
                </a:cubicBezTo>
                <a:cubicBezTo>
                  <a:pt x="3614074" y="1758216"/>
                  <a:pt x="3589213" y="1851506"/>
                  <a:pt x="3597325" y="1967555"/>
                </a:cubicBezTo>
                <a:cubicBezTo>
                  <a:pt x="3605437" y="2083604"/>
                  <a:pt x="3549608" y="2273239"/>
                  <a:pt x="3597325" y="2415261"/>
                </a:cubicBezTo>
                <a:cubicBezTo>
                  <a:pt x="3645042" y="2557283"/>
                  <a:pt x="3552496" y="2867370"/>
                  <a:pt x="3597325" y="3086819"/>
                </a:cubicBezTo>
                <a:cubicBezTo>
                  <a:pt x="3679641" y="3396163"/>
                  <a:pt x="3316685" y="3770928"/>
                  <a:pt x="2997759" y="3686385"/>
                </a:cubicBezTo>
                <a:cubicBezTo>
                  <a:pt x="2843276" y="3697299"/>
                  <a:pt x="2587384" y="3628796"/>
                  <a:pt x="2446175" y="3686385"/>
                </a:cubicBezTo>
                <a:cubicBezTo>
                  <a:pt x="2304966" y="3743974"/>
                  <a:pt x="2151505" y="3678716"/>
                  <a:pt x="1870608" y="3686385"/>
                </a:cubicBezTo>
                <a:cubicBezTo>
                  <a:pt x="1589711" y="3694054"/>
                  <a:pt x="1568272" y="3631632"/>
                  <a:pt x="1271060" y="3686385"/>
                </a:cubicBezTo>
                <a:cubicBezTo>
                  <a:pt x="973848" y="3741138"/>
                  <a:pt x="832166" y="3675587"/>
                  <a:pt x="599566" y="3686385"/>
                </a:cubicBezTo>
                <a:cubicBezTo>
                  <a:pt x="289603" y="3740794"/>
                  <a:pt x="32846" y="3433230"/>
                  <a:pt x="0" y="3086819"/>
                </a:cubicBezTo>
                <a:cubicBezTo>
                  <a:pt x="-15594" y="2926329"/>
                  <a:pt x="38702" y="2711846"/>
                  <a:pt x="0" y="2589368"/>
                </a:cubicBezTo>
                <a:cubicBezTo>
                  <a:pt x="-38702" y="2466890"/>
                  <a:pt x="103" y="2206474"/>
                  <a:pt x="0" y="2067045"/>
                </a:cubicBezTo>
                <a:cubicBezTo>
                  <a:pt x="-103" y="1927616"/>
                  <a:pt x="4539" y="1723700"/>
                  <a:pt x="0" y="1594467"/>
                </a:cubicBezTo>
                <a:cubicBezTo>
                  <a:pt x="-4539" y="1465234"/>
                  <a:pt x="2001" y="1186390"/>
                  <a:pt x="0" y="1072144"/>
                </a:cubicBezTo>
                <a:cubicBezTo>
                  <a:pt x="-2001" y="957898"/>
                  <a:pt x="42157" y="707777"/>
                  <a:pt x="0" y="599566"/>
                </a:cubicBezTo>
                <a:close/>
              </a:path>
              <a:path w="3597325" h="3686385" stroke="0" extrusionOk="0">
                <a:moveTo>
                  <a:pt x="0" y="599566"/>
                </a:moveTo>
                <a:cubicBezTo>
                  <a:pt x="-61880" y="230266"/>
                  <a:pt x="225582" y="16083"/>
                  <a:pt x="599566" y="0"/>
                </a:cubicBezTo>
                <a:cubicBezTo>
                  <a:pt x="765553" y="-47278"/>
                  <a:pt x="939555" y="45523"/>
                  <a:pt x="1247078" y="0"/>
                </a:cubicBezTo>
                <a:cubicBezTo>
                  <a:pt x="1554601" y="-45523"/>
                  <a:pt x="1614683" y="31612"/>
                  <a:pt x="1822644" y="0"/>
                </a:cubicBezTo>
                <a:cubicBezTo>
                  <a:pt x="2030605" y="-31612"/>
                  <a:pt x="2197754" y="30348"/>
                  <a:pt x="2374229" y="0"/>
                </a:cubicBezTo>
                <a:cubicBezTo>
                  <a:pt x="2550705" y="-30348"/>
                  <a:pt x="2823967" y="5785"/>
                  <a:pt x="2997759" y="0"/>
                </a:cubicBezTo>
                <a:cubicBezTo>
                  <a:pt x="3366118" y="-76615"/>
                  <a:pt x="3553127" y="261667"/>
                  <a:pt x="3597325" y="599566"/>
                </a:cubicBezTo>
                <a:cubicBezTo>
                  <a:pt x="3617962" y="836886"/>
                  <a:pt x="3563305" y="966684"/>
                  <a:pt x="3597325" y="1097017"/>
                </a:cubicBezTo>
                <a:cubicBezTo>
                  <a:pt x="3631345" y="1227350"/>
                  <a:pt x="3533340" y="1428935"/>
                  <a:pt x="3597325" y="1644212"/>
                </a:cubicBezTo>
                <a:cubicBezTo>
                  <a:pt x="3661310" y="1859489"/>
                  <a:pt x="3548364" y="1870377"/>
                  <a:pt x="3597325" y="2067045"/>
                </a:cubicBezTo>
                <a:cubicBezTo>
                  <a:pt x="3646286" y="2263713"/>
                  <a:pt x="3576710" y="2343421"/>
                  <a:pt x="3597325" y="2564496"/>
                </a:cubicBezTo>
                <a:cubicBezTo>
                  <a:pt x="3617940" y="2785571"/>
                  <a:pt x="3585772" y="2864265"/>
                  <a:pt x="3597325" y="3086819"/>
                </a:cubicBezTo>
                <a:cubicBezTo>
                  <a:pt x="3658054" y="3357939"/>
                  <a:pt x="3395703" y="3643303"/>
                  <a:pt x="2997759" y="3686385"/>
                </a:cubicBezTo>
                <a:cubicBezTo>
                  <a:pt x="2838305" y="3730232"/>
                  <a:pt x="2572188" y="3641198"/>
                  <a:pt x="2398211" y="3686385"/>
                </a:cubicBezTo>
                <a:cubicBezTo>
                  <a:pt x="2224234" y="3731572"/>
                  <a:pt x="1991468" y="3651622"/>
                  <a:pt x="1846626" y="3686385"/>
                </a:cubicBezTo>
                <a:cubicBezTo>
                  <a:pt x="1701784" y="3721148"/>
                  <a:pt x="1414201" y="3631137"/>
                  <a:pt x="1247078" y="3686385"/>
                </a:cubicBezTo>
                <a:cubicBezTo>
                  <a:pt x="1079955" y="3741633"/>
                  <a:pt x="921982" y="3614140"/>
                  <a:pt x="599566" y="3686385"/>
                </a:cubicBezTo>
                <a:cubicBezTo>
                  <a:pt x="248763" y="3627206"/>
                  <a:pt x="82209" y="3401249"/>
                  <a:pt x="0" y="3086819"/>
                </a:cubicBezTo>
                <a:cubicBezTo>
                  <a:pt x="-25112" y="2982949"/>
                  <a:pt x="15538" y="2839314"/>
                  <a:pt x="0" y="2663986"/>
                </a:cubicBezTo>
                <a:cubicBezTo>
                  <a:pt x="-15538" y="2488658"/>
                  <a:pt x="60359" y="2243460"/>
                  <a:pt x="0" y="2116790"/>
                </a:cubicBezTo>
                <a:cubicBezTo>
                  <a:pt x="-60359" y="1990120"/>
                  <a:pt x="3437" y="1783601"/>
                  <a:pt x="0" y="1619340"/>
                </a:cubicBezTo>
                <a:cubicBezTo>
                  <a:pt x="-3437" y="1455079"/>
                  <a:pt x="27550" y="1390224"/>
                  <a:pt x="0" y="1171634"/>
                </a:cubicBezTo>
                <a:cubicBezTo>
                  <a:pt x="-27550" y="953044"/>
                  <a:pt x="53589" y="841057"/>
                  <a:pt x="0" y="59956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POP on a Beer Mat</a:t>
            </a:r>
          </a:p>
          <a:p>
            <a:pPr algn="ctr"/>
            <a:endParaRPr lang="en-GB" sz="2400" dirty="0">
              <a:solidFill>
                <a:schemeClr val="tx1"/>
              </a:solidFill>
            </a:endParaRPr>
          </a:p>
          <a:p>
            <a:pPr algn="ctr"/>
            <a:r>
              <a:rPr lang="en-GB" sz="2400" dirty="0">
                <a:solidFill>
                  <a:schemeClr val="tx1"/>
                </a:solidFill>
              </a:rPr>
              <a:t>Tilley Award winner 2001 Mike Barton (Chief Constable, Durham)</a:t>
            </a:r>
          </a:p>
        </p:txBody>
      </p:sp>
    </p:spTree>
    <p:extLst>
      <p:ext uri="{BB962C8B-B14F-4D97-AF65-F5344CB8AC3E}">
        <p14:creationId xmlns:p14="http://schemas.microsoft.com/office/powerpoint/2010/main" val="2021729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37851" y="1624388"/>
            <a:ext cx="8230313" cy="4523624"/>
          </a:xfrm>
          <a:prstGeom prst="rect">
            <a:avLst/>
          </a:prstGeom>
        </p:spPr>
      </p:pic>
      <p:cxnSp>
        <p:nvCxnSpPr>
          <p:cNvPr id="3" name="Straight Connector 2"/>
          <p:cNvCxnSpPr/>
          <p:nvPr/>
        </p:nvCxnSpPr>
        <p:spPr>
          <a:xfrm>
            <a:off x="5937179" y="1406297"/>
            <a:ext cx="0" cy="3311525"/>
          </a:xfrm>
          <a:prstGeom prst="line">
            <a:avLst/>
          </a:prstGeom>
          <a:noFill/>
          <a:ln w="38100" cap="flat" cmpd="sng" algn="ctr">
            <a:solidFill>
              <a:sysClr val="windowText" lastClr="000000">
                <a:shade val="95000"/>
                <a:satMod val="105000"/>
              </a:sysClr>
            </a:solidFill>
            <a:prstDash val="solid"/>
          </a:ln>
          <a:effectLst/>
        </p:spPr>
      </p:cxnSp>
      <p:cxnSp>
        <p:nvCxnSpPr>
          <p:cNvPr id="4" name="Straight Connector 3"/>
          <p:cNvCxnSpPr>
            <a:cxnSpLocks/>
          </p:cNvCxnSpPr>
          <p:nvPr/>
        </p:nvCxnSpPr>
        <p:spPr>
          <a:xfrm flipV="1">
            <a:off x="5932719" y="4619480"/>
            <a:ext cx="4832021" cy="79959"/>
          </a:xfrm>
          <a:prstGeom prst="line">
            <a:avLst/>
          </a:prstGeom>
          <a:ln w="38100"/>
        </p:spPr>
        <p:style>
          <a:lnRef idx="1">
            <a:schemeClr val="dk1"/>
          </a:lnRef>
          <a:fillRef idx="0">
            <a:schemeClr val="dk1"/>
          </a:fillRef>
          <a:effectRef idx="0">
            <a:schemeClr val="dk1"/>
          </a:effectRef>
          <a:fontRef idx="minor">
            <a:schemeClr val="tx1"/>
          </a:fontRef>
        </p:style>
      </p:cxnSp>
      <p:sp>
        <p:nvSpPr>
          <p:cNvPr id="5" name="TextBox 20"/>
          <p:cNvSpPr txBox="1">
            <a:spLocks noChangeArrowheads="1"/>
          </p:cNvSpPr>
          <p:nvPr/>
        </p:nvSpPr>
        <p:spPr bwMode="auto">
          <a:xfrm>
            <a:off x="5932719" y="4989501"/>
            <a:ext cx="757237" cy="369332"/>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prstClr val="black"/>
                </a:solidFill>
                <a:latin typeface="+mn-lt"/>
              </a:rPr>
              <a:t>1970s</a:t>
            </a:r>
          </a:p>
        </p:txBody>
      </p:sp>
      <p:sp>
        <p:nvSpPr>
          <p:cNvPr id="6" name="TextBox 22"/>
          <p:cNvSpPr txBox="1">
            <a:spLocks noChangeArrowheads="1"/>
          </p:cNvSpPr>
          <p:nvPr/>
        </p:nvSpPr>
        <p:spPr bwMode="auto">
          <a:xfrm>
            <a:off x="7839979" y="5353652"/>
            <a:ext cx="1260475" cy="461665"/>
          </a:xfrm>
          <a:custGeom>
            <a:avLst/>
            <a:gdLst>
              <a:gd name="connsiteX0" fmla="*/ 0 w 1260475"/>
              <a:gd name="connsiteY0" fmla="*/ 0 h 461665"/>
              <a:gd name="connsiteX1" fmla="*/ 394949 w 1260475"/>
              <a:gd name="connsiteY1" fmla="*/ 0 h 461665"/>
              <a:gd name="connsiteX2" fmla="*/ 777293 w 1260475"/>
              <a:gd name="connsiteY2" fmla="*/ 0 h 461665"/>
              <a:gd name="connsiteX3" fmla="*/ 1260475 w 1260475"/>
              <a:gd name="connsiteY3" fmla="*/ 0 h 461665"/>
              <a:gd name="connsiteX4" fmla="*/ 1260475 w 1260475"/>
              <a:gd name="connsiteY4" fmla="*/ 461665 h 461665"/>
              <a:gd name="connsiteX5" fmla="*/ 878131 w 1260475"/>
              <a:gd name="connsiteY5" fmla="*/ 461665 h 461665"/>
              <a:gd name="connsiteX6" fmla="*/ 457973 w 1260475"/>
              <a:gd name="connsiteY6" fmla="*/ 461665 h 461665"/>
              <a:gd name="connsiteX7" fmla="*/ 0 w 1260475"/>
              <a:gd name="connsiteY7" fmla="*/ 461665 h 461665"/>
              <a:gd name="connsiteX8" fmla="*/ 0 w 1260475"/>
              <a:gd name="connsiteY8"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60475" h="461665" fill="none" extrusionOk="0">
                <a:moveTo>
                  <a:pt x="0" y="0"/>
                </a:moveTo>
                <a:cubicBezTo>
                  <a:pt x="125165" y="-20761"/>
                  <a:pt x="246374" y="20266"/>
                  <a:pt x="394949" y="0"/>
                </a:cubicBezTo>
                <a:cubicBezTo>
                  <a:pt x="543524" y="-20266"/>
                  <a:pt x="602341" y="10961"/>
                  <a:pt x="777293" y="0"/>
                </a:cubicBezTo>
                <a:cubicBezTo>
                  <a:pt x="952245" y="-10961"/>
                  <a:pt x="1052960" y="26292"/>
                  <a:pt x="1260475" y="0"/>
                </a:cubicBezTo>
                <a:cubicBezTo>
                  <a:pt x="1302760" y="95575"/>
                  <a:pt x="1216780" y="261611"/>
                  <a:pt x="1260475" y="461665"/>
                </a:cubicBezTo>
                <a:cubicBezTo>
                  <a:pt x="1074005" y="477225"/>
                  <a:pt x="1046721" y="458224"/>
                  <a:pt x="878131" y="461665"/>
                </a:cubicBezTo>
                <a:cubicBezTo>
                  <a:pt x="709541" y="465106"/>
                  <a:pt x="582155" y="419009"/>
                  <a:pt x="457973" y="461665"/>
                </a:cubicBezTo>
                <a:cubicBezTo>
                  <a:pt x="333791" y="504321"/>
                  <a:pt x="170028" y="414251"/>
                  <a:pt x="0" y="461665"/>
                </a:cubicBezTo>
                <a:cubicBezTo>
                  <a:pt x="-4551" y="246673"/>
                  <a:pt x="40450" y="160479"/>
                  <a:pt x="0" y="0"/>
                </a:cubicBezTo>
                <a:close/>
              </a:path>
              <a:path w="1260475" h="461665" stroke="0" extrusionOk="0">
                <a:moveTo>
                  <a:pt x="0" y="0"/>
                </a:moveTo>
                <a:cubicBezTo>
                  <a:pt x="108536" y="-27624"/>
                  <a:pt x="283770" y="1638"/>
                  <a:pt x="407554" y="0"/>
                </a:cubicBezTo>
                <a:cubicBezTo>
                  <a:pt x="531338" y="-1638"/>
                  <a:pt x="709354" y="22931"/>
                  <a:pt x="789898" y="0"/>
                </a:cubicBezTo>
                <a:cubicBezTo>
                  <a:pt x="870442" y="-22931"/>
                  <a:pt x="1039097" y="30638"/>
                  <a:pt x="1260475" y="0"/>
                </a:cubicBezTo>
                <a:cubicBezTo>
                  <a:pt x="1270326" y="139139"/>
                  <a:pt x="1213205" y="362177"/>
                  <a:pt x="1260475" y="461665"/>
                </a:cubicBezTo>
                <a:cubicBezTo>
                  <a:pt x="1161998" y="465839"/>
                  <a:pt x="958999" y="423153"/>
                  <a:pt x="852921" y="461665"/>
                </a:cubicBezTo>
                <a:cubicBezTo>
                  <a:pt x="746843" y="500177"/>
                  <a:pt x="574067" y="416961"/>
                  <a:pt x="445368" y="461665"/>
                </a:cubicBezTo>
                <a:cubicBezTo>
                  <a:pt x="316669" y="506369"/>
                  <a:pt x="91099" y="458906"/>
                  <a:pt x="0" y="461665"/>
                </a:cubicBezTo>
                <a:cubicBezTo>
                  <a:pt x="-18710" y="279199"/>
                  <a:pt x="45896" y="135253"/>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4257562635">
                  <a:prstGeom prst="rect">
                    <a:avLst/>
                  </a:prstGeom>
                  <ask:type>
                    <ask:lineSketchScribble/>
                  </ask:type>
                </ask:lineSketchStyleProps>
              </a:ext>
            </a:extLst>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fontAlgn="base">
              <a:spcBef>
                <a:spcPct val="0"/>
              </a:spcBef>
              <a:spcAft>
                <a:spcPct val="0"/>
              </a:spcAft>
              <a:buFontTx/>
              <a:buNone/>
            </a:pPr>
            <a:r>
              <a:rPr lang="en-GB" altLang="en-US" sz="2400" dirty="0">
                <a:solidFill>
                  <a:prstClr val="black"/>
                </a:solidFill>
                <a:latin typeface="+mn-lt"/>
              </a:rPr>
              <a:t>Time</a:t>
            </a:r>
          </a:p>
        </p:txBody>
      </p:sp>
      <p:sp>
        <p:nvSpPr>
          <p:cNvPr id="8" name="TextBox 21"/>
          <p:cNvSpPr txBox="1">
            <a:spLocks noChangeArrowheads="1"/>
          </p:cNvSpPr>
          <p:nvPr/>
        </p:nvSpPr>
        <p:spPr bwMode="auto">
          <a:xfrm>
            <a:off x="10241658" y="4941441"/>
            <a:ext cx="10461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prstClr val="black"/>
                </a:solidFill>
                <a:latin typeface="+mn-lt"/>
              </a:rPr>
              <a:t>Now </a:t>
            </a:r>
          </a:p>
        </p:txBody>
      </p:sp>
      <p:cxnSp>
        <p:nvCxnSpPr>
          <p:cNvPr id="9" name="Straight Arrow Connector 8"/>
          <p:cNvCxnSpPr/>
          <p:nvPr/>
        </p:nvCxnSpPr>
        <p:spPr>
          <a:xfrm flipV="1">
            <a:off x="5933803" y="2007026"/>
            <a:ext cx="4608512" cy="2663825"/>
          </a:xfrm>
          <a:prstGeom prst="straightConnector1">
            <a:avLst/>
          </a:prstGeom>
          <a:noFill/>
          <a:ln w="38100" cap="flat" cmpd="sng" algn="ctr">
            <a:solidFill>
              <a:srgbClr val="FF0000"/>
            </a:solidFill>
            <a:prstDash val="solid"/>
            <a:tailEnd type="arrow"/>
          </a:ln>
          <a:effectLst/>
        </p:spPr>
      </p:cxnSp>
      <p:cxnSp>
        <p:nvCxnSpPr>
          <p:cNvPr id="10" name="Straight Arrow Connector 9"/>
          <p:cNvCxnSpPr/>
          <p:nvPr/>
        </p:nvCxnSpPr>
        <p:spPr>
          <a:xfrm flipV="1">
            <a:off x="5932719" y="3887673"/>
            <a:ext cx="4608512" cy="813239"/>
          </a:xfrm>
          <a:prstGeom prst="straightConnector1">
            <a:avLst/>
          </a:prstGeom>
          <a:noFill/>
          <a:ln w="38100" cap="flat" cmpd="sng" algn="ctr">
            <a:solidFill>
              <a:srgbClr val="00B050"/>
            </a:solidFill>
            <a:prstDash val="solid"/>
            <a:tailEnd type="arrow"/>
          </a:ln>
          <a:effectLst/>
        </p:spPr>
      </p:cxnSp>
      <p:sp>
        <p:nvSpPr>
          <p:cNvPr id="12" name="TextBox 18"/>
          <p:cNvSpPr txBox="1">
            <a:spLocks noChangeArrowheads="1"/>
          </p:cNvSpPr>
          <p:nvPr/>
        </p:nvSpPr>
        <p:spPr bwMode="auto">
          <a:xfrm>
            <a:off x="9012943" y="4311747"/>
            <a:ext cx="15113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600" b="1" dirty="0">
                <a:solidFill>
                  <a:srgbClr val="00B050"/>
                </a:solidFill>
                <a:latin typeface="Verdana" panose="020B0604030504040204" pitchFamily="34" charset="0"/>
              </a:rPr>
              <a:t>Resources</a:t>
            </a:r>
          </a:p>
        </p:txBody>
      </p:sp>
      <p:cxnSp>
        <p:nvCxnSpPr>
          <p:cNvPr id="13" name="Straight Arrow Connector 12"/>
          <p:cNvCxnSpPr/>
          <p:nvPr/>
        </p:nvCxnSpPr>
        <p:spPr>
          <a:xfrm>
            <a:off x="10515023" y="2104358"/>
            <a:ext cx="0" cy="1800225"/>
          </a:xfrm>
          <a:prstGeom prst="straightConnector1">
            <a:avLst/>
          </a:prstGeom>
          <a:noFill/>
          <a:ln w="38100" cap="flat" cmpd="sng" algn="ctr">
            <a:solidFill>
              <a:srgbClr val="0033CC"/>
            </a:solidFill>
            <a:prstDash val="solid"/>
            <a:headEnd type="arrow"/>
            <a:tailEnd type="arrow"/>
          </a:ln>
          <a:effectLst/>
        </p:spPr>
      </p:cxnSp>
      <p:sp>
        <p:nvSpPr>
          <p:cNvPr id="15" name="TextBox 19"/>
          <p:cNvSpPr txBox="1">
            <a:spLocks noChangeArrowheads="1"/>
          </p:cNvSpPr>
          <p:nvPr/>
        </p:nvSpPr>
        <p:spPr bwMode="auto">
          <a:xfrm>
            <a:off x="9371718" y="2827143"/>
            <a:ext cx="11525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2000" b="1" dirty="0">
                <a:solidFill>
                  <a:prstClr val="black"/>
                </a:solidFill>
                <a:latin typeface="+mn-lt"/>
              </a:rPr>
              <a:t>Bridging that</a:t>
            </a:r>
          </a:p>
          <a:p>
            <a:pPr fontAlgn="base">
              <a:spcBef>
                <a:spcPct val="0"/>
              </a:spcBef>
              <a:spcAft>
                <a:spcPct val="0"/>
              </a:spcAft>
              <a:buFontTx/>
              <a:buNone/>
            </a:pPr>
            <a:r>
              <a:rPr lang="en-GB" altLang="en-US" sz="2000" b="1" dirty="0">
                <a:solidFill>
                  <a:prstClr val="black"/>
                </a:solidFill>
                <a:latin typeface="+mn-lt"/>
              </a:rPr>
              <a:t>Gap</a:t>
            </a:r>
          </a:p>
        </p:txBody>
      </p:sp>
      <p:sp>
        <p:nvSpPr>
          <p:cNvPr id="17" name="TextBox 17"/>
          <p:cNvSpPr txBox="1">
            <a:spLocks noChangeArrowheads="1"/>
          </p:cNvSpPr>
          <p:nvPr/>
        </p:nvSpPr>
        <p:spPr bwMode="auto">
          <a:xfrm>
            <a:off x="6759601" y="3186610"/>
            <a:ext cx="10795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fontAlgn="base">
              <a:spcBef>
                <a:spcPct val="0"/>
              </a:spcBef>
              <a:spcAft>
                <a:spcPct val="0"/>
              </a:spcAft>
              <a:buFontTx/>
              <a:buNone/>
            </a:pPr>
            <a:r>
              <a:rPr lang="en-GB" altLang="en-US" sz="1800" b="1" dirty="0">
                <a:solidFill>
                  <a:srgbClr val="FF0000"/>
                </a:solidFill>
                <a:latin typeface="+mn-lt"/>
              </a:rPr>
              <a:t>Demand</a:t>
            </a:r>
          </a:p>
        </p:txBody>
      </p:sp>
      <p:grpSp>
        <p:nvGrpSpPr>
          <p:cNvPr id="18" name="Group 17">
            <a:extLst>
              <a:ext uri="{FF2B5EF4-FFF2-40B4-BE49-F238E27FC236}">
                <a16:creationId xmlns:a16="http://schemas.microsoft.com/office/drawing/2014/main" id="{1322A9D7-A13D-4CA8-B2B9-73CDF69CDE04}"/>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53A55D84-3C94-4FBA-8DE8-E2850F1E0E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CF5EB6CA-4B82-4B6A-9A0F-18DED756BAE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143D46BC-5040-4302-933A-989B926DBD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C90444BA-0DE3-4E0F-A9BB-6928E34A218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E07FBAC5-450B-4F49-9F7C-5F94BA5CFE3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4512FFF8-62C6-4445-B253-FEEBD6CB77E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7" name="Title 6">
            <a:extLst>
              <a:ext uri="{FF2B5EF4-FFF2-40B4-BE49-F238E27FC236}">
                <a16:creationId xmlns:a16="http://schemas.microsoft.com/office/drawing/2014/main" id="{82534BAF-9594-4D1A-B9E5-AE7BE6A6109C}"/>
              </a:ext>
            </a:extLst>
          </p:cNvPr>
          <p:cNvSpPr>
            <a:spLocks noGrp="1"/>
          </p:cNvSpPr>
          <p:nvPr>
            <p:ph type="title"/>
          </p:nvPr>
        </p:nvSpPr>
        <p:spPr>
          <a:xfrm>
            <a:off x="838200" y="365126"/>
            <a:ext cx="10515600" cy="570588"/>
          </a:xfrm>
          <a:solidFill>
            <a:schemeClr val="accent5">
              <a:lumMod val="50000"/>
            </a:schemeClr>
          </a:solidFill>
          <a:ln>
            <a:solidFill>
              <a:schemeClr val="bg1"/>
            </a:solidFill>
          </a:ln>
        </p:spPr>
        <p:txBody>
          <a:bodyPr>
            <a:normAutofit fontScale="90000"/>
          </a:bodyPr>
          <a:lstStyle/>
          <a:p>
            <a:pPr algn="ctr"/>
            <a:r>
              <a:rPr lang="en-GB" sz="3600" b="1" dirty="0">
                <a:solidFill>
                  <a:schemeClr val="bg1"/>
                </a:solidFill>
                <a:latin typeface="+mn-lt"/>
              </a:rPr>
              <a:t>Problem Solving</a:t>
            </a:r>
          </a:p>
        </p:txBody>
      </p:sp>
      <p:sp>
        <p:nvSpPr>
          <p:cNvPr id="14" name="Rectangle: Rounded Corners 13">
            <a:extLst>
              <a:ext uri="{FF2B5EF4-FFF2-40B4-BE49-F238E27FC236}">
                <a16:creationId xmlns:a16="http://schemas.microsoft.com/office/drawing/2014/main" id="{6AAAA667-A982-43B7-92C6-20A8BC8289D3}"/>
              </a:ext>
            </a:extLst>
          </p:cNvPr>
          <p:cNvSpPr/>
          <p:nvPr/>
        </p:nvSpPr>
        <p:spPr>
          <a:xfrm>
            <a:off x="1189097" y="1472806"/>
            <a:ext cx="3597325" cy="3686385"/>
          </a:xfrm>
          <a:custGeom>
            <a:avLst/>
            <a:gdLst>
              <a:gd name="connsiteX0" fmla="*/ 0 w 3597325"/>
              <a:gd name="connsiteY0" fmla="*/ 599566 h 3686385"/>
              <a:gd name="connsiteX1" fmla="*/ 599566 w 3597325"/>
              <a:gd name="connsiteY1" fmla="*/ 0 h 3686385"/>
              <a:gd name="connsiteX2" fmla="*/ 1199114 w 3597325"/>
              <a:gd name="connsiteY2" fmla="*/ 0 h 3686385"/>
              <a:gd name="connsiteX3" fmla="*/ 1750699 w 3597325"/>
              <a:gd name="connsiteY3" fmla="*/ 0 h 3686385"/>
              <a:gd name="connsiteX4" fmla="*/ 2374229 w 3597325"/>
              <a:gd name="connsiteY4" fmla="*/ 0 h 3686385"/>
              <a:gd name="connsiteX5" fmla="*/ 2997759 w 3597325"/>
              <a:gd name="connsiteY5" fmla="*/ 0 h 3686385"/>
              <a:gd name="connsiteX6" fmla="*/ 3597325 w 3597325"/>
              <a:gd name="connsiteY6" fmla="*/ 599566 h 3686385"/>
              <a:gd name="connsiteX7" fmla="*/ 3597325 w 3597325"/>
              <a:gd name="connsiteY7" fmla="*/ 1097017 h 3686385"/>
              <a:gd name="connsiteX8" fmla="*/ 3597325 w 3597325"/>
              <a:gd name="connsiteY8" fmla="*/ 1544722 h 3686385"/>
              <a:gd name="connsiteX9" fmla="*/ 3597325 w 3597325"/>
              <a:gd name="connsiteY9" fmla="*/ 1967555 h 3686385"/>
              <a:gd name="connsiteX10" fmla="*/ 3597325 w 3597325"/>
              <a:gd name="connsiteY10" fmla="*/ 2415261 h 3686385"/>
              <a:gd name="connsiteX11" fmla="*/ 3597325 w 3597325"/>
              <a:gd name="connsiteY11" fmla="*/ 3086819 h 3686385"/>
              <a:gd name="connsiteX12" fmla="*/ 2997759 w 3597325"/>
              <a:gd name="connsiteY12" fmla="*/ 3686385 h 3686385"/>
              <a:gd name="connsiteX13" fmla="*/ 2446175 w 3597325"/>
              <a:gd name="connsiteY13" fmla="*/ 3686385 h 3686385"/>
              <a:gd name="connsiteX14" fmla="*/ 1870608 w 3597325"/>
              <a:gd name="connsiteY14" fmla="*/ 3686385 h 3686385"/>
              <a:gd name="connsiteX15" fmla="*/ 1271060 w 3597325"/>
              <a:gd name="connsiteY15" fmla="*/ 3686385 h 3686385"/>
              <a:gd name="connsiteX16" fmla="*/ 599566 w 3597325"/>
              <a:gd name="connsiteY16" fmla="*/ 3686385 h 3686385"/>
              <a:gd name="connsiteX17" fmla="*/ 0 w 3597325"/>
              <a:gd name="connsiteY17" fmla="*/ 3086819 h 3686385"/>
              <a:gd name="connsiteX18" fmla="*/ 0 w 3597325"/>
              <a:gd name="connsiteY18" fmla="*/ 2589368 h 3686385"/>
              <a:gd name="connsiteX19" fmla="*/ 0 w 3597325"/>
              <a:gd name="connsiteY19" fmla="*/ 2067045 h 3686385"/>
              <a:gd name="connsiteX20" fmla="*/ 0 w 3597325"/>
              <a:gd name="connsiteY20" fmla="*/ 1594467 h 3686385"/>
              <a:gd name="connsiteX21" fmla="*/ 0 w 3597325"/>
              <a:gd name="connsiteY21" fmla="*/ 1072144 h 3686385"/>
              <a:gd name="connsiteX22" fmla="*/ 0 w 3597325"/>
              <a:gd name="connsiteY22" fmla="*/ 599566 h 368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597325" h="3686385" fill="none" extrusionOk="0">
                <a:moveTo>
                  <a:pt x="0" y="599566"/>
                </a:moveTo>
                <a:cubicBezTo>
                  <a:pt x="-66550" y="264669"/>
                  <a:pt x="319671" y="44111"/>
                  <a:pt x="599566" y="0"/>
                </a:cubicBezTo>
                <a:cubicBezTo>
                  <a:pt x="898371" y="-68906"/>
                  <a:pt x="946676" y="6382"/>
                  <a:pt x="1199114" y="0"/>
                </a:cubicBezTo>
                <a:cubicBezTo>
                  <a:pt x="1451552" y="-6382"/>
                  <a:pt x="1585618" y="2280"/>
                  <a:pt x="1750699" y="0"/>
                </a:cubicBezTo>
                <a:cubicBezTo>
                  <a:pt x="1915780" y="-2280"/>
                  <a:pt x="2158028" y="51868"/>
                  <a:pt x="2374229" y="0"/>
                </a:cubicBezTo>
                <a:cubicBezTo>
                  <a:pt x="2590430" y="-51868"/>
                  <a:pt x="2872160" y="37988"/>
                  <a:pt x="2997759" y="0"/>
                </a:cubicBezTo>
                <a:cubicBezTo>
                  <a:pt x="3310128" y="58494"/>
                  <a:pt x="3593978" y="257895"/>
                  <a:pt x="3597325" y="599566"/>
                </a:cubicBezTo>
                <a:cubicBezTo>
                  <a:pt x="3649163" y="846327"/>
                  <a:pt x="3573904" y="980761"/>
                  <a:pt x="3597325" y="1097017"/>
                </a:cubicBezTo>
                <a:cubicBezTo>
                  <a:pt x="3620746" y="1213273"/>
                  <a:pt x="3580576" y="1331229"/>
                  <a:pt x="3597325" y="1544722"/>
                </a:cubicBezTo>
                <a:cubicBezTo>
                  <a:pt x="3614074" y="1758216"/>
                  <a:pt x="3589213" y="1851506"/>
                  <a:pt x="3597325" y="1967555"/>
                </a:cubicBezTo>
                <a:cubicBezTo>
                  <a:pt x="3605437" y="2083604"/>
                  <a:pt x="3549608" y="2273239"/>
                  <a:pt x="3597325" y="2415261"/>
                </a:cubicBezTo>
                <a:cubicBezTo>
                  <a:pt x="3645042" y="2557283"/>
                  <a:pt x="3552496" y="2867370"/>
                  <a:pt x="3597325" y="3086819"/>
                </a:cubicBezTo>
                <a:cubicBezTo>
                  <a:pt x="3679641" y="3396163"/>
                  <a:pt x="3316685" y="3770928"/>
                  <a:pt x="2997759" y="3686385"/>
                </a:cubicBezTo>
                <a:cubicBezTo>
                  <a:pt x="2843276" y="3697299"/>
                  <a:pt x="2587384" y="3628796"/>
                  <a:pt x="2446175" y="3686385"/>
                </a:cubicBezTo>
                <a:cubicBezTo>
                  <a:pt x="2304966" y="3743974"/>
                  <a:pt x="2151505" y="3678716"/>
                  <a:pt x="1870608" y="3686385"/>
                </a:cubicBezTo>
                <a:cubicBezTo>
                  <a:pt x="1589711" y="3694054"/>
                  <a:pt x="1568272" y="3631632"/>
                  <a:pt x="1271060" y="3686385"/>
                </a:cubicBezTo>
                <a:cubicBezTo>
                  <a:pt x="973848" y="3741138"/>
                  <a:pt x="832166" y="3675587"/>
                  <a:pt x="599566" y="3686385"/>
                </a:cubicBezTo>
                <a:cubicBezTo>
                  <a:pt x="289603" y="3740794"/>
                  <a:pt x="32846" y="3433230"/>
                  <a:pt x="0" y="3086819"/>
                </a:cubicBezTo>
                <a:cubicBezTo>
                  <a:pt x="-15594" y="2926329"/>
                  <a:pt x="38702" y="2711846"/>
                  <a:pt x="0" y="2589368"/>
                </a:cubicBezTo>
                <a:cubicBezTo>
                  <a:pt x="-38702" y="2466890"/>
                  <a:pt x="103" y="2206474"/>
                  <a:pt x="0" y="2067045"/>
                </a:cubicBezTo>
                <a:cubicBezTo>
                  <a:pt x="-103" y="1927616"/>
                  <a:pt x="4539" y="1723700"/>
                  <a:pt x="0" y="1594467"/>
                </a:cubicBezTo>
                <a:cubicBezTo>
                  <a:pt x="-4539" y="1465234"/>
                  <a:pt x="2001" y="1186390"/>
                  <a:pt x="0" y="1072144"/>
                </a:cubicBezTo>
                <a:cubicBezTo>
                  <a:pt x="-2001" y="957898"/>
                  <a:pt x="42157" y="707777"/>
                  <a:pt x="0" y="599566"/>
                </a:cubicBezTo>
                <a:close/>
              </a:path>
              <a:path w="3597325" h="3686385" stroke="0" extrusionOk="0">
                <a:moveTo>
                  <a:pt x="0" y="599566"/>
                </a:moveTo>
                <a:cubicBezTo>
                  <a:pt x="-61880" y="230266"/>
                  <a:pt x="225582" y="16083"/>
                  <a:pt x="599566" y="0"/>
                </a:cubicBezTo>
                <a:cubicBezTo>
                  <a:pt x="765553" y="-47278"/>
                  <a:pt x="939555" y="45523"/>
                  <a:pt x="1247078" y="0"/>
                </a:cubicBezTo>
                <a:cubicBezTo>
                  <a:pt x="1554601" y="-45523"/>
                  <a:pt x="1614683" y="31612"/>
                  <a:pt x="1822644" y="0"/>
                </a:cubicBezTo>
                <a:cubicBezTo>
                  <a:pt x="2030605" y="-31612"/>
                  <a:pt x="2197754" y="30348"/>
                  <a:pt x="2374229" y="0"/>
                </a:cubicBezTo>
                <a:cubicBezTo>
                  <a:pt x="2550705" y="-30348"/>
                  <a:pt x="2823967" y="5785"/>
                  <a:pt x="2997759" y="0"/>
                </a:cubicBezTo>
                <a:cubicBezTo>
                  <a:pt x="3366118" y="-76615"/>
                  <a:pt x="3553127" y="261667"/>
                  <a:pt x="3597325" y="599566"/>
                </a:cubicBezTo>
                <a:cubicBezTo>
                  <a:pt x="3617962" y="836886"/>
                  <a:pt x="3563305" y="966684"/>
                  <a:pt x="3597325" y="1097017"/>
                </a:cubicBezTo>
                <a:cubicBezTo>
                  <a:pt x="3631345" y="1227350"/>
                  <a:pt x="3533340" y="1428935"/>
                  <a:pt x="3597325" y="1644212"/>
                </a:cubicBezTo>
                <a:cubicBezTo>
                  <a:pt x="3661310" y="1859489"/>
                  <a:pt x="3548364" y="1870377"/>
                  <a:pt x="3597325" y="2067045"/>
                </a:cubicBezTo>
                <a:cubicBezTo>
                  <a:pt x="3646286" y="2263713"/>
                  <a:pt x="3576710" y="2343421"/>
                  <a:pt x="3597325" y="2564496"/>
                </a:cubicBezTo>
                <a:cubicBezTo>
                  <a:pt x="3617940" y="2785571"/>
                  <a:pt x="3585772" y="2864265"/>
                  <a:pt x="3597325" y="3086819"/>
                </a:cubicBezTo>
                <a:cubicBezTo>
                  <a:pt x="3658054" y="3357939"/>
                  <a:pt x="3395703" y="3643303"/>
                  <a:pt x="2997759" y="3686385"/>
                </a:cubicBezTo>
                <a:cubicBezTo>
                  <a:pt x="2838305" y="3730232"/>
                  <a:pt x="2572188" y="3641198"/>
                  <a:pt x="2398211" y="3686385"/>
                </a:cubicBezTo>
                <a:cubicBezTo>
                  <a:pt x="2224234" y="3731572"/>
                  <a:pt x="1991468" y="3651622"/>
                  <a:pt x="1846626" y="3686385"/>
                </a:cubicBezTo>
                <a:cubicBezTo>
                  <a:pt x="1701784" y="3721148"/>
                  <a:pt x="1414201" y="3631137"/>
                  <a:pt x="1247078" y="3686385"/>
                </a:cubicBezTo>
                <a:cubicBezTo>
                  <a:pt x="1079955" y="3741633"/>
                  <a:pt x="921982" y="3614140"/>
                  <a:pt x="599566" y="3686385"/>
                </a:cubicBezTo>
                <a:cubicBezTo>
                  <a:pt x="248763" y="3627206"/>
                  <a:pt x="82209" y="3401249"/>
                  <a:pt x="0" y="3086819"/>
                </a:cubicBezTo>
                <a:cubicBezTo>
                  <a:pt x="-25112" y="2982949"/>
                  <a:pt x="15538" y="2839314"/>
                  <a:pt x="0" y="2663986"/>
                </a:cubicBezTo>
                <a:cubicBezTo>
                  <a:pt x="-15538" y="2488658"/>
                  <a:pt x="60359" y="2243460"/>
                  <a:pt x="0" y="2116790"/>
                </a:cubicBezTo>
                <a:cubicBezTo>
                  <a:pt x="-60359" y="1990120"/>
                  <a:pt x="3437" y="1783601"/>
                  <a:pt x="0" y="1619340"/>
                </a:cubicBezTo>
                <a:cubicBezTo>
                  <a:pt x="-3437" y="1455079"/>
                  <a:pt x="27550" y="1390224"/>
                  <a:pt x="0" y="1171634"/>
                </a:cubicBezTo>
                <a:cubicBezTo>
                  <a:pt x="-27550" y="953044"/>
                  <a:pt x="53589" y="841057"/>
                  <a:pt x="0" y="59956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POP is about increasing resources to reduce demand</a:t>
            </a:r>
            <a:endParaRPr lang="en-GB" sz="2400" dirty="0">
              <a:solidFill>
                <a:schemeClr val="tx1"/>
              </a:solidFill>
            </a:endParaRPr>
          </a:p>
        </p:txBody>
      </p:sp>
    </p:spTree>
    <p:extLst>
      <p:ext uri="{BB962C8B-B14F-4D97-AF65-F5344CB8AC3E}">
        <p14:creationId xmlns:p14="http://schemas.microsoft.com/office/powerpoint/2010/main" val="1641056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7425" y="1014762"/>
            <a:ext cx="7974167" cy="3983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3" name="Group 2">
            <a:extLst>
              <a:ext uri="{FF2B5EF4-FFF2-40B4-BE49-F238E27FC236}">
                <a16:creationId xmlns:a16="http://schemas.microsoft.com/office/drawing/2014/main" id="{9F858F6D-238B-48C1-9B00-6E7404110DF3}"/>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5EF07B0C-B3E4-46C2-9B39-3A2EAE7E60D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74E36F6C-B2C0-486C-9DF8-358A980B719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E1FB5AC6-6750-49A2-A899-45C98CB8FF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FE9474BB-7BF9-4F5A-B59F-D8F198CD0A3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B6C7BD7C-7BBC-4001-B263-D9512765CB8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216649A0-4B1F-4077-A014-C42620F8C41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0332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7176" y="338361"/>
            <a:ext cx="10901083" cy="584775"/>
          </a:xfrm>
          <a:prstGeom prst="rect">
            <a:avLst/>
          </a:prstGeom>
          <a:solidFill>
            <a:srgbClr val="002060"/>
          </a:solidFill>
        </p:spPr>
        <p:txBody>
          <a:bodyPr wrap="square" rtlCol="0">
            <a:spAutoFit/>
          </a:bodyPr>
          <a:lstStyle/>
          <a:p>
            <a:pPr algn="ctr"/>
            <a:r>
              <a:rPr lang="en-GB" sz="3200" b="1" dirty="0">
                <a:solidFill>
                  <a:schemeClr val="bg1"/>
                </a:solidFill>
              </a:rPr>
              <a:t>Goldstein Theorised ….</a:t>
            </a:r>
          </a:p>
        </p:txBody>
      </p:sp>
      <p:grpSp>
        <p:nvGrpSpPr>
          <p:cNvPr id="5" name="Group 4">
            <a:extLst>
              <a:ext uri="{FF2B5EF4-FFF2-40B4-BE49-F238E27FC236}">
                <a16:creationId xmlns:a16="http://schemas.microsoft.com/office/drawing/2014/main" id="{4976519F-05E7-402B-B9C0-CCFE69DC895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2F20D20-0FA3-49D7-A8DD-0C406713418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1C7BCF7-63C2-4F53-B598-31B65D5761A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410282F-5A33-4407-8BA4-9A059532BD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B01824B-FDE5-43C1-9721-84445531A68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1958AD4-8C1A-48DF-90E5-C484ACE1FCA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A94B9D4-B476-4472-88F5-029A1A6BDA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BE8C40AD-79F5-44B0-849E-DAA545BD7BF4}"/>
              </a:ext>
            </a:extLst>
          </p:cNvPr>
          <p:cNvGraphicFramePr/>
          <p:nvPr>
            <p:extLst>
              <p:ext uri="{D42A27DB-BD31-4B8C-83A1-F6EECF244321}">
                <p14:modId xmlns:p14="http://schemas.microsoft.com/office/powerpoint/2010/main" val="1517496913"/>
              </p:ext>
            </p:extLst>
          </p:nvPr>
        </p:nvGraphicFramePr>
        <p:xfrm>
          <a:off x="1401113" y="1003638"/>
          <a:ext cx="9873670" cy="47212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99709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A0E795-783A-42ED-8979-9E59B496A068}"/>
                                            </p:graphicEl>
                                          </p:spTgt>
                                        </p:tgtEl>
                                        <p:attrNameLst>
                                          <p:attrName>style.visibility</p:attrName>
                                        </p:attrNameLst>
                                      </p:cBhvr>
                                      <p:to>
                                        <p:strVal val="visible"/>
                                      </p:to>
                                    </p:set>
                                    <p:animEffect transition="in" filter="fade">
                                      <p:cBhvr>
                                        <p:cTn id="7" dur="500"/>
                                        <p:tgtEl>
                                          <p:spTgt spid="2">
                                            <p:graphicEl>
                                              <a:dgm id="{92A0E795-783A-42ED-8979-9E59B496A06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E209CFF-F98A-4B18-83C5-F388344F510D}"/>
                                            </p:graphicEl>
                                          </p:spTgt>
                                        </p:tgtEl>
                                        <p:attrNameLst>
                                          <p:attrName>style.visibility</p:attrName>
                                        </p:attrNameLst>
                                      </p:cBhvr>
                                      <p:to>
                                        <p:strVal val="visible"/>
                                      </p:to>
                                    </p:set>
                                    <p:animEffect transition="in" filter="fade">
                                      <p:cBhvr>
                                        <p:cTn id="12" dur="500"/>
                                        <p:tgtEl>
                                          <p:spTgt spid="2">
                                            <p:graphicEl>
                                              <a:dgm id="{1E209CFF-F98A-4B18-83C5-F388344F510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8C00AC9-E114-408C-81F7-E0A99FB48CC9}"/>
                                            </p:graphicEl>
                                          </p:spTgt>
                                        </p:tgtEl>
                                        <p:attrNameLst>
                                          <p:attrName>style.visibility</p:attrName>
                                        </p:attrNameLst>
                                      </p:cBhvr>
                                      <p:to>
                                        <p:strVal val="visible"/>
                                      </p:to>
                                    </p:set>
                                    <p:animEffect transition="in" filter="fade">
                                      <p:cBhvr>
                                        <p:cTn id="15" dur="500"/>
                                        <p:tgtEl>
                                          <p:spTgt spid="2">
                                            <p:graphicEl>
                                              <a:dgm id="{78C00AC9-E114-408C-81F7-E0A99FB48CC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8E6013B-461D-4367-9C31-9F92436479CE}"/>
                                            </p:graphicEl>
                                          </p:spTgt>
                                        </p:tgtEl>
                                        <p:attrNameLst>
                                          <p:attrName>style.visibility</p:attrName>
                                        </p:attrNameLst>
                                      </p:cBhvr>
                                      <p:to>
                                        <p:strVal val="visible"/>
                                      </p:to>
                                    </p:set>
                                    <p:animEffect transition="in" filter="fade">
                                      <p:cBhvr>
                                        <p:cTn id="20" dur="500"/>
                                        <p:tgtEl>
                                          <p:spTgt spid="2">
                                            <p:graphicEl>
                                              <a:dgm id="{08E6013B-461D-4367-9C31-9F92436479C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48BF246-4AD5-405B-A6D6-B590A2C09EAA}"/>
                                            </p:graphicEl>
                                          </p:spTgt>
                                        </p:tgtEl>
                                        <p:attrNameLst>
                                          <p:attrName>style.visibility</p:attrName>
                                        </p:attrNameLst>
                                      </p:cBhvr>
                                      <p:to>
                                        <p:strVal val="visible"/>
                                      </p:to>
                                    </p:set>
                                    <p:animEffect transition="in" filter="fade">
                                      <p:cBhvr>
                                        <p:cTn id="23" dur="500"/>
                                        <p:tgtEl>
                                          <p:spTgt spid="2">
                                            <p:graphicEl>
                                              <a:dgm id="{148BF246-4AD5-405B-A6D6-B590A2C09EA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4FBE0E5-893A-428A-B042-F878D811C635}"/>
                                            </p:graphicEl>
                                          </p:spTgt>
                                        </p:tgtEl>
                                        <p:attrNameLst>
                                          <p:attrName>style.visibility</p:attrName>
                                        </p:attrNameLst>
                                      </p:cBhvr>
                                      <p:to>
                                        <p:strVal val="visible"/>
                                      </p:to>
                                    </p:set>
                                    <p:animEffect transition="in" filter="fade">
                                      <p:cBhvr>
                                        <p:cTn id="28" dur="500"/>
                                        <p:tgtEl>
                                          <p:spTgt spid="2">
                                            <p:graphicEl>
                                              <a:dgm id="{B4FBE0E5-893A-428A-B042-F878D811C63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AF0C97B-CAB8-4288-A517-B1060A55129B}"/>
                                            </p:graphicEl>
                                          </p:spTgt>
                                        </p:tgtEl>
                                        <p:attrNameLst>
                                          <p:attrName>style.visibility</p:attrName>
                                        </p:attrNameLst>
                                      </p:cBhvr>
                                      <p:to>
                                        <p:strVal val="visible"/>
                                      </p:to>
                                    </p:set>
                                    <p:animEffect transition="in" filter="fade">
                                      <p:cBhvr>
                                        <p:cTn id="31" dur="500"/>
                                        <p:tgtEl>
                                          <p:spTgt spid="2">
                                            <p:graphicEl>
                                              <a:dgm id="{6AF0C97B-CAB8-4288-A517-B1060A55129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65D83B88-BE33-4036-A361-B86AB27C98DF}"/>
                                            </p:graphicEl>
                                          </p:spTgt>
                                        </p:tgtEl>
                                        <p:attrNameLst>
                                          <p:attrName>style.visibility</p:attrName>
                                        </p:attrNameLst>
                                      </p:cBhvr>
                                      <p:to>
                                        <p:strVal val="visible"/>
                                      </p:to>
                                    </p:set>
                                    <p:animEffect transition="in" filter="fade">
                                      <p:cBhvr>
                                        <p:cTn id="36" dur="500"/>
                                        <p:tgtEl>
                                          <p:spTgt spid="2">
                                            <p:graphicEl>
                                              <a:dgm id="{65D83B88-BE33-4036-A361-B86AB27C98D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A16B872-E99A-48FA-91AF-D8A7D8910817}"/>
                                            </p:graphicEl>
                                          </p:spTgt>
                                        </p:tgtEl>
                                        <p:attrNameLst>
                                          <p:attrName>style.visibility</p:attrName>
                                        </p:attrNameLst>
                                      </p:cBhvr>
                                      <p:to>
                                        <p:strVal val="visible"/>
                                      </p:to>
                                    </p:set>
                                    <p:animEffect transition="in" filter="fade">
                                      <p:cBhvr>
                                        <p:cTn id="39" dur="500"/>
                                        <p:tgtEl>
                                          <p:spTgt spid="2">
                                            <p:graphicEl>
                                              <a:dgm id="{4A16B872-E99A-48FA-91AF-D8A7D891081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D31227B2-16B3-4EA1-8612-08D4E2DEE584}"/>
                                            </p:graphicEl>
                                          </p:spTgt>
                                        </p:tgtEl>
                                        <p:attrNameLst>
                                          <p:attrName>style.visibility</p:attrName>
                                        </p:attrNameLst>
                                      </p:cBhvr>
                                      <p:to>
                                        <p:strVal val="visible"/>
                                      </p:to>
                                    </p:set>
                                    <p:animEffect transition="in" filter="fade">
                                      <p:cBhvr>
                                        <p:cTn id="44" dur="500"/>
                                        <p:tgtEl>
                                          <p:spTgt spid="2">
                                            <p:graphicEl>
                                              <a:dgm id="{D31227B2-16B3-4EA1-8612-08D4E2DEE58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922D7E1-5483-438F-AF7B-5C6488BCABB4}"/>
                                            </p:graphicEl>
                                          </p:spTgt>
                                        </p:tgtEl>
                                        <p:attrNameLst>
                                          <p:attrName>style.visibility</p:attrName>
                                        </p:attrNameLst>
                                      </p:cBhvr>
                                      <p:to>
                                        <p:strVal val="visible"/>
                                      </p:to>
                                    </p:set>
                                    <p:animEffect transition="in" filter="fade">
                                      <p:cBhvr>
                                        <p:cTn id="47" dur="500"/>
                                        <p:tgtEl>
                                          <p:spTgt spid="2">
                                            <p:graphicEl>
                                              <a:dgm id="{D922D7E1-5483-438F-AF7B-5C6488BCAB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5214" y="317343"/>
            <a:ext cx="10925503" cy="584775"/>
          </a:xfrm>
          <a:prstGeom prst="rect">
            <a:avLst/>
          </a:prstGeom>
          <a:solidFill>
            <a:srgbClr val="002060"/>
          </a:solidFill>
        </p:spPr>
        <p:txBody>
          <a:bodyPr wrap="square" rtlCol="0">
            <a:spAutoFit/>
          </a:bodyPr>
          <a:lstStyle/>
          <a:p>
            <a:pPr algn="ctr"/>
            <a:r>
              <a:rPr lang="en-GB" sz="3200" b="1" dirty="0">
                <a:solidFill>
                  <a:schemeClr val="bg1"/>
                </a:solidFill>
              </a:rPr>
              <a:t>Barriers to Effective Problem-Solving</a:t>
            </a:r>
          </a:p>
        </p:txBody>
      </p:sp>
      <p:pic>
        <p:nvPicPr>
          <p:cNvPr id="5" name="Picture 4"/>
          <p:cNvPicPr>
            <a:picLocks noChangeAspect="1"/>
          </p:cNvPicPr>
          <p:nvPr/>
        </p:nvPicPr>
        <p:blipFill>
          <a:blip r:embed="rId3"/>
          <a:stretch>
            <a:fillRect/>
          </a:stretch>
        </p:blipFill>
        <p:spPr>
          <a:xfrm>
            <a:off x="7911630" y="1683316"/>
            <a:ext cx="3739087" cy="3082688"/>
          </a:xfrm>
          <a:prstGeom prst="rect">
            <a:avLst/>
          </a:prstGeom>
        </p:spPr>
      </p:pic>
      <p:grpSp>
        <p:nvGrpSpPr>
          <p:cNvPr id="6" name="Group 5">
            <a:extLst>
              <a:ext uri="{FF2B5EF4-FFF2-40B4-BE49-F238E27FC236}">
                <a16:creationId xmlns:a16="http://schemas.microsoft.com/office/drawing/2014/main" id="{48D356C3-8B5E-45C1-808E-AEECAD7F6F1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6C14793-DADC-4CD9-B371-1374E53AE0F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2BB1C43-487B-41D8-B738-F94B13E3EEB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5C0B4A6-6E23-4BF7-A4D0-A2251AB173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E381FFF-9D9C-4EDC-B645-0B2E7D2772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8639892-2829-4942-9B72-70C6590F84D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F7DD043-2CDC-411F-B545-18B2C544123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ED9FCB55-42A7-45F3-9D27-4CFE0CF6D950}"/>
              </a:ext>
            </a:extLst>
          </p:cNvPr>
          <p:cNvSpPr/>
          <p:nvPr/>
        </p:nvSpPr>
        <p:spPr>
          <a:xfrm>
            <a:off x="952434" y="1314770"/>
            <a:ext cx="5842504" cy="3819780"/>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t>
            </a:r>
            <a:r>
              <a:rPr lang="en-GB" sz="2400" i="1" dirty="0">
                <a:solidFill>
                  <a:schemeClr val="tx1"/>
                </a:solidFill>
              </a:rPr>
              <a:t>He who asks a question may be a fool for five minutes, but he who never asks a question remains a fool forever”</a:t>
            </a:r>
          </a:p>
          <a:p>
            <a:pPr algn="ctr"/>
            <a:endParaRPr lang="en-GB" sz="2400" dirty="0">
              <a:solidFill>
                <a:schemeClr val="tx1"/>
              </a:solidFill>
            </a:endParaRPr>
          </a:p>
          <a:p>
            <a:pPr algn="ctr"/>
            <a:r>
              <a:rPr lang="en-GB" sz="2400" dirty="0">
                <a:solidFill>
                  <a:schemeClr val="tx1"/>
                </a:solidFill>
              </a:rPr>
              <a:t>Tom Connelly</a:t>
            </a:r>
          </a:p>
        </p:txBody>
      </p:sp>
    </p:spTree>
    <p:extLst>
      <p:ext uri="{BB962C8B-B14F-4D97-AF65-F5344CB8AC3E}">
        <p14:creationId xmlns:p14="http://schemas.microsoft.com/office/powerpoint/2010/main" val="2457287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793" y="338361"/>
            <a:ext cx="10925504" cy="584775"/>
          </a:xfrm>
          <a:prstGeom prst="rect">
            <a:avLst/>
          </a:prstGeom>
          <a:solidFill>
            <a:srgbClr val="002060"/>
          </a:solidFill>
        </p:spPr>
        <p:txBody>
          <a:bodyPr wrap="square" rtlCol="0">
            <a:spAutoFit/>
          </a:bodyPr>
          <a:lstStyle/>
          <a:p>
            <a:pPr algn="ctr"/>
            <a:r>
              <a:rPr lang="en-GB" sz="3200" b="1" dirty="0">
                <a:solidFill>
                  <a:schemeClr val="bg1"/>
                </a:solidFill>
              </a:rPr>
              <a:t>Barriers to Effective Problem-Solving</a:t>
            </a:r>
          </a:p>
        </p:txBody>
      </p:sp>
      <p:pic>
        <p:nvPicPr>
          <p:cNvPr id="5" name="Picture 4"/>
          <p:cNvPicPr>
            <a:picLocks noChangeAspect="1"/>
          </p:cNvPicPr>
          <p:nvPr/>
        </p:nvPicPr>
        <p:blipFill>
          <a:blip r:embed="rId3"/>
          <a:stretch>
            <a:fillRect/>
          </a:stretch>
        </p:blipFill>
        <p:spPr>
          <a:xfrm>
            <a:off x="8891752" y="3479631"/>
            <a:ext cx="2081046" cy="2162886"/>
          </a:xfrm>
          <a:prstGeom prst="rect">
            <a:avLst/>
          </a:prstGeom>
        </p:spPr>
      </p:pic>
      <p:grpSp>
        <p:nvGrpSpPr>
          <p:cNvPr id="6" name="Group 5">
            <a:extLst>
              <a:ext uri="{FF2B5EF4-FFF2-40B4-BE49-F238E27FC236}">
                <a16:creationId xmlns:a16="http://schemas.microsoft.com/office/drawing/2014/main" id="{35C2DBC5-66A2-4696-B50B-8978B67A1F7C}"/>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1EC3F03-5689-49CE-834D-0BFD1D26B13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DDDC35A2-94A7-481B-854B-95432F0074B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6DDE099-95A9-42CC-B358-E671067079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EB25EF2-C41E-4667-9466-47452D6D4DE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0E30B4C6-A89F-490D-8CA6-EB629F3F8F8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61D6488-A29E-4556-B6A4-4F6ADE2979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806AA42F-3340-4A1B-876B-11FAD06FF9B7}"/>
              </a:ext>
            </a:extLst>
          </p:cNvPr>
          <p:cNvGraphicFramePr/>
          <p:nvPr>
            <p:extLst>
              <p:ext uri="{D42A27DB-BD31-4B8C-83A1-F6EECF244321}">
                <p14:modId xmlns:p14="http://schemas.microsoft.com/office/powerpoint/2010/main" val="911719375"/>
              </p:ext>
            </p:extLst>
          </p:nvPr>
        </p:nvGraphicFramePr>
        <p:xfrm>
          <a:off x="236484" y="1088082"/>
          <a:ext cx="11763864" cy="41037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36526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CF2904A-52F3-413F-A6E1-84F114361FE7}"/>
                                            </p:graphicEl>
                                          </p:spTgt>
                                        </p:tgtEl>
                                        <p:attrNameLst>
                                          <p:attrName>style.visibility</p:attrName>
                                        </p:attrNameLst>
                                      </p:cBhvr>
                                      <p:to>
                                        <p:strVal val="visible"/>
                                      </p:to>
                                    </p:set>
                                    <p:animEffect transition="in" filter="fade">
                                      <p:cBhvr>
                                        <p:cTn id="7" dur="500"/>
                                        <p:tgtEl>
                                          <p:spTgt spid="2">
                                            <p:graphicEl>
                                              <a:dgm id="{BCF2904A-52F3-413F-A6E1-84F114361F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CEF8FA9-A122-4D34-B649-F2CD9EC2351F}"/>
                                            </p:graphicEl>
                                          </p:spTgt>
                                        </p:tgtEl>
                                        <p:attrNameLst>
                                          <p:attrName>style.visibility</p:attrName>
                                        </p:attrNameLst>
                                      </p:cBhvr>
                                      <p:to>
                                        <p:strVal val="visible"/>
                                      </p:to>
                                    </p:set>
                                    <p:animEffect transition="in" filter="fade">
                                      <p:cBhvr>
                                        <p:cTn id="12" dur="500"/>
                                        <p:tgtEl>
                                          <p:spTgt spid="2">
                                            <p:graphicEl>
                                              <a:dgm id="{1CEF8FA9-A122-4D34-B649-F2CD9EC2351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420222C-7C68-4337-9CE3-120D91AA01E8}"/>
                                            </p:graphicEl>
                                          </p:spTgt>
                                        </p:tgtEl>
                                        <p:attrNameLst>
                                          <p:attrName>style.visibility</p:attrName>
                                        </p:attrNameLst>
                                      </p:cBhvr>
                                      <p:to>
                                        <p:strVal val="visible"/>
                                      </p:to>
                                    </p:set>
                                    <p:animEffect transition="in" filter="fade">
                                      <p:cBhvr>
                                        <p:cTn id="15" dur="500"/>
                                        <p:tgtEl>
                                          <p:spTgt spid="2">
                                            <p:graphicEl>
                                              <a:dgm id="{7420222C-7C68-4337-9CE3-120D91AA01E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0317CF1-8457-40AE-BD0D-45885B7A0EF5}"/>
                                            </p:graphicEl>
                                          </p:spTgt>
                                        </p:tgtEl>
                                        <p:attrNameLst>
                                          <p:attrName>style.visibility</p:attrName>
                                        </p:attrNameLst>
                                      </p:cBhvr>
                                      <p:to>
                                        <p:strVal val="visible"/>
                                      </p:to>
                                    </p:set>
                                    <p:animEffect transition="in" filter="fade">
                                      <p:cBhvr>
                                        <p:cTn id="20" dur="500"/>
                                        <p:tgtEl>
                                          <p:spTgt spid="2">
                                            <p:graphicEl>
                                              <a:dgm id="{20317CF1-8457-40AE-BD0D-45885B7A0EF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6DA975-CFE7-4A34-A313-6E355682A58C}"/>
                                            </p:graphicEl>
                                          </p:spTgt>
                                        </p:tgtEl>
                                        <p:attrNameLst>
                                          <p:attrName>style.visibility</p:attrName>
                                        </p:attrNameLst>
                                      </p:cBhvr>
                                      <p:to>
                                        <p:strVal val="visible"/>
                                      </p:to>
                                    </p:set>
                                    <p:animEffect transition="in" filter="fade">
                                      <p:cBhvr>
                                        <p:cTn id="23" dur="500"/>
                                        <p:tgtEl>
                                          <p:spTgt spid="2">
                                            <p:graphicEl>
                                              <a:dgm id="{736DA975-CFE7-4A34-A313-6E355682A58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CE9F7C4-660C-47A0-B57A-4F74CAF8E5B3}"/>
                                            </p:graphicEl>
                                          </p:spTgt>
                                        </p:tgtEl>
                                        <p:attrNameLst>
                                          <p:attrName>style.visibility</p:attrName>
                                        </p:attrNameLst>
                                      </p:cBhvr>
                                      <p:to>
                                        <p:strVal val="visible"/>
                                      </p:to>
                                    </p:set>
                                    <p:animEffect transition="in" filter="fade">
                                      <p:cBhvr>
                                        <p:cTn id="28" dur="500"/>
                                        <p:tgtEl>
                                          <p:spTgt spid="2">
                                            <p:graphicEl>
                                              <a:dgm id="{8CE9F7C4-660C-47A0-B57A-4F74CAF8E5B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DA36790-BD49-4BDE-B221-58461E4B0B6C}"/>
                                            </p:graphicEl>
                                          </p:spTgt>
                                        </p:tgtEl>
                                        <p:attrNameLst>
                                          <p:attrName>style.visibility</p:attrName>
                                        </p:attrNameLst>
                                      </p:cBhvr>
                                      <p:to>
                                        <p:strVal val="visible"/>
                                      </p:to>
                                    </p:set>
                                    <p:animEffect transition="in" filter="fade">
                                      <p:cBhvr>
                                        <p:cTn id="31" dur="500"/>
                                        <p:tgtEl>
                                          <p:spTgt spid="2">
                                            <p:graphicEl>
                                              <a:dgm id="{EDA36790-BD49-4BDE-B221-58461E4B0B6C}"/>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CF5F7EE-36D6-44BF-AAAE-D63F6D79E9A2}"/>
                                            </p:graphicEl>
                                          </p:spTgt>
                                        </p:tgtEl>
                                        <p:attrNameLst>
                                          <p:attrName>style.visibility</p:attrName>
                                        </p:attrNameLst>
                                      </p:cBhvr>
                                      <p:to>
                                        <p:strVal val="visible"/>
                                      </p:to>
                                    </p:set>
                                    <p:animEffect transition="in" filter="fade">
                                      <p:cBhvr>
                                        <p:cTn id="36" dur="500"/>
                                        <p:tgtEl>
                                          <p:spTgt spid="2">
                                            <p:graphicEl>
                                              <a:dgm id="{ECF5F7EE-36D6-44BF-AAAE-D63F6D79E9A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BEF0085-A69F-4737-96EC-74B2ACBEAE8B}"/>
                                            </p:graphicEl>
                                          </p:spTgt>
                                        </p:tgtEl>
                                        <p:attrNameLst>
                                          <p:attrName>style.visibility</p:attrName>
                                        </p:attrNameLst>
                                      </p:cBhvr>
                                      <p:to>
                                        <p:strVal val="visible"/>
                                      </p:to>
                                    </p:set>
                                    <p:animEffect transition="in" filter="fade">
                                      <p:cBhvr>
                                        <p:cTn id="39" dur="500"/>
                                        <p:tgtEl>
                                          <p:spTgt spid="2">
                                            <p:graphicEl>
                                              <a:dgm id="{ABEF0085-A69F-4737-96EC-74B2ACBEAE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7880" y="972115"/>
            <a:ext cx="6520882" cy="4961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98762" y="4864480"/>
            <a:ext cx="1431925"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a:xfrm>
            <a:off x="8798147" y="4611242"/>
            <a:ext cx="1508667" cy="800894"/>
          </a:xfrm>
          <a:prstGeom prst="line">
            <a:avLst/>
          </a:prstGeom>
        </p:spPr>
        <p:style>
          <a:lnRef idx="1">
            <a:schemeClr val="dk1"/>
          </a:lnRef>
          <a:fillRef idx="0">
            <a:schemeClr val="dk1"/>
          </a:fillRef>
          <a:effectRef idx="0">
            <a:schemeClr val="dk1"/>
          </a:effectRef>
          <a:fontRef idx="minor">
            <a:schemeClr val="tx1"/>
          </a:fontRef>
        </p:style>
      </p:cxnSp>
      <p:sp>
        <p:nvSpPr>
          <p:cNvPr id="8" name="Rectangle 3"/>
          <p:cNvSpPr>
            <a:spLocks noChangeArrowheads="1"/>
          </p:cNvSpPr>
          <p:nvPr/>
        </p:nvSpPr>
        <p:spPr bwMode="auto">
          <a:xfrm>
            <a:off x="10248515" y="4329551"/>
            <a:ext cx="18637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fontAlgn="base">
              <a:spcBef>
                <a:spcPct val="0"/>
              </a:spcBef>
              <a:spcAft>
                <a:spcPct val="0"/>
              </a:spcAft>
              <a:buFontTx/>
              <a:buNone/>
            </a:pPr>
            <a:r>
              <a:rPr lang="en-GB" altLang="en-US" sz="1200" b="1" dirty="0">
                <a:solidFill>
                  <a:prstClr val="black"/>
                </a:solidFill>
                <a:latin typeface="Verdana" panose="020B0604030504040204" pitchFamily="34" charset="0"/>
              </a:rPr>
              <a:t>The Problem Analysis Triangle</a:t>
            </a:r>
          </a:p>
        </p:txBody>
      </p:sp>
      <p:sp>
        <p:nvSpPr>
          <p:cNvPr id="7" name="TextBox 6"/>
          <p:cNvSpPr txBox="1"/>
          <p:nvPr/>
        </p:nvSpPr>
        <p:spPr>
          <a:xfrm>
            <a:off x="536029" y="222394"/>
            <a:ext cx="11051626" cy="584775"/>
          </a:xfrm>
          <a:prstGeom prst="rect">
            <a:avLst/>
          </a:prstGeom>
          <a:solidFill>
            <a:srgbClr val="002060"/>
          </a:solidFill>
        </p:spPr>
        <p:txBody>
          <a:bodyPr wrap="square" rtlCol="0">
            <a:spAutoFit/>
          </a:bodyPr>
          <a:lstStyle/>
          <a:p>
            <a:pPr algn="ctr"/>
            <a:r>
              <a:rPr lang="en-GB" sz="3200" b="1" dirty="0">
                <a:solidFill>
                  <a:schemeClr val="bg1"/>
                </a:solidFill>
              </a:rPr>
              <a:t>Problem-Solving Models: OSARA</a:t>
            </a:r>
          </a:p>
        </p:txBody>
      </p:sp>
      <p:sp>
        <p:nvSpPr>
          <p:cNvPr id="6" name="TextBox 5"/>
          <p:cNvSpPr txBox="1"/>
          <p:nvPr/>
        </p:nvSpPr>
        <p:spPr>
          <a:xfrm>
            <a:off x="737269" y="2301205"/>
            <a:ext cx="2338337" cy="1938992"/>
          </a:xfrm>
          <a:custGeom>
            <a:avLst/>
            <a:gdLst>
              <a:gd name="connsiteX0" fmla="*/ 0 w 2338337"/>
              <a:gd name="connsiteY0" fmla="*/ 0 h 1938992"/>
              <a:gd name="connsiteX1" fmla="*/ 584584 w 2338337"/>
              <a:gd name="connsiteY1" fmla="*/ 0 h 1938992"/>
              <a:gd name="connsiteX2" fmla="*/ 1192552 w 2338337"/>
              <a:gd name="connsiteY2" fmla="*/ 0 h 1938992"/>
              <a:gd name="connsiteX3" fmla="*/ 1706986 w 2338337"/>
              <a:gd name="connsiteY3" fmla="*/ 0 h 1938992"/>
              <a:gd name="connsiteX4" fmla="*/ 2338337 w 2338337"/>
              <a:gd name="connsiteY4" fmla="*/ 0 h 1938992"/>
              <a:gd name="connsiteX5" fmla="*/ 2338337 w 2338337"/>
              <a:gd name="connsiteY5" fmla="*/ 504138 h 1938992"/>
              <a:gd name="connsiteX6" fmla="*/ 2338337 w 2338337"/>
              <a:gd name="connsiteY6" fmla="*/ 950106 h 1938992"/>
              <a:gd name="connsiteX7" fmla="*/ 2338337 w 2338337"/>
              <a:gd name="connsiteY7" fmla="*/ 1434854 h 1938992"/>
              <a:gd name="connsiteX8" fmla="*/ 2338337 w 2338337"/>
              <a:gd name="connsiteY8" fmla="*/ 1938992 h 1938992"/>
              <a:gd name="connsiteX9" fmla="*/ 1823903 w 2338337"/>
              <a:gd name="connsiteY9" fmla="*/ 1938992 h 1938992"/>
              <a:gd name="connsiteX10" fmla="*/ 1215935 w 2338337"/>
              <a:gd name="connsiteY10" fmla="*/ 1938992 h 1938992"/>
              <a:gd name="connsiteX11" fmla="*/ 678118 w 2338337"/>
              <a:gd name="connsiteY11" fmla="*/ 1938992 h 1938992"/>
              <a:gd name="connsiteX12" fmla="*/ 0 w 2338337"/>
              <a:gd name="connsiteY12" fmla="*/ 1938992 h 1938992"/>
              <a:gd name="connsiteX13" fmla="*/ 0 w 2338337"/>
              <a:gd name="connsiteY13" fmla="*/ 1473634 h 1938992"/>
              <a:gd name="connsiteX14" fmla="*/ 0 w 2338337"/>
              <a:gd name="connsiteY14" fmla="*/ 988886 h 1938992"/>
              <a:gd name="connsiteX15" fmla="*/ 0 w 2338337"/>
              <a:gd name="connsiteY15" fmla="*/ 484748 h 1938992"/>
              <a:gd name="connsiteX16" fmla="*/ 0 w 2338337"/>
              <a:gd name="connsiteY16" fmla="*/ 0 h 193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38337" h="1938992" fill="none" extrusionOk="0">
                <a:moveTo>
                  <a:pt x="0" y="0"/>
                </a:moveTo>
                <a:cubicBezTo>
                  <a:pt x="212490" y="-52863"/>
                  <a:pt x="454881" y="46789"/>
                  <a:pt x="584584" y="0"/>
                </a:cubicBezTo>
                <a:cubicBezTo>
                  <a:pt x="714287" y="-46789"/>
                  <a:pt x="991609" y="41641"/>
                  <a:pt x="1192552" y="0"/>
                </a:cubicBezTo>
                <a:cubicBezTo>
                  <a:pt x="1393495" y="-41641"/>
                  <a:pt x="1468185" y="33481"/>
                  <a:pt x="1706986" y="0"/>
                </a:cubicBezTo>
                <a:cubicBezTo>
                  <a:pt x="1945787" y="-33481"/>
                  <a:pt x="2180966" y="75291"/>
                  <a:pt x="2338337" y="0"/>
                </a:cubicBezTo>
                <a:cubicBezTo>
                  <a:pt x="2383324" y="137347"/>
                  <a:pt x="2282499" y="346524"/>
                  <a:pt x="2338337" y="504138"/>
                </a:cubicBezTo>
                <a:cubicBezTo>
                  <a:pt x="2394175" y="661752"/>
                  <a:pt x="2300057" y="839155"/>
                  <a:pt x="2338337" y="950106"/>
                </a:cubicBezTo>
                <a:cubicBezTo>
                  <a:pt x="2376617" y="1061057"/>
                  <a:pt x="2314184" y="1244137"/>
                  <a:pt x="2338337" y="1434854"/>
                </a:cubicBezTo>
                <a:cubicBezTo>
                  <a:pt x="2362490" y="1625571"/>
                  <a:pt x="2301129" y="1720291"/>
                  <a:pt x="2338337" y="1938992"/>
                </a:cubicBezTo>
                <a:cubicBezTo>
                  <a:pt x="2140337" y="1984661"/>
                  <a:pt x="1973891" y="1908555"/>
                  <a:pt x="1823903" y="1938992"/>
                </a:cubicBezTo>
                <a:cubicBezTo>
                  <a:pt x="1673915" y="1969429"/>
                  <a:pt x="1363222" y="1920505"/>
                  <a:pt x="1215935" y="1938992"/>
                </a:cubicBezTo>
                <a:cubicBezTo>
                  <a:pt x="1068648" y="1957479"/>
                  <a:pt x="804847" y="1926753"/>
                  <a:pt x="678118" y="1938992"/>
                </a:cubicBezTo>
                <a:cubicBezTo>
                  <a:pt x="551389" y="1951231"/>
                  <a:pt x="291097" y="1928058"/>
                  <a:pt x="0" y="1938992"/>
                </a:cubicBezTo>
                <a:cubicBezTo>
                  <a:pt x="-14075" y="1749943"/>
                  <a:pt x="6836" y="1604614"/>
                  <a:pt x="0" y="1473634"/>
                </a:cubicBezTo>
                <a:cubicBezTo>
                  <a:pt x="-6836" y="1342654"/>
                  <a:pt x="41471" y="1149649"/>
                  <a:pt x="0" y="988886"/>
                </a:cubicBezTo>
                <a:cubicBezTo>
                  <a:pt x="-41471" y="828123"/>
                  <a:pt x="49023" y="681045"/>
                  <a:pt x="0" y="484748"/>
                </a:cubicBezTo>
                <a:cubicBezTo>
                  <a:pt x="-49023" y="288451"/>
                  <a:pt x="16476" y="115845"/>
                  <a:pt x="0" y="0"/>
                </a:cubicBezTo>
                <a:close/>
              </a:path>
              <a:path w="2338337" h="1938992" stroke="0" extrusionOk="0">
                <a:moveTo>
                  <a:pt x="0" y="0"/>
                </a:moveTo>
                <a:cubicBezTo>
                  <a:pt x="135291" y="-7688"/>
                  <a:pt x="337797" y="46355"/>
                  <a:pt x="561201" y="0"/>
                </a:cubicBezTo>
                <a:cubicBezTo>
                  <a:pt x="784605" y="-46355"/>
                  <a:pt x="852873" y="27383"/>
                  <a:pt x="1075635" y="0"/>
                </a:cubicBezTo>
                <a:cubicBezTo>
                  <a:pt x="1298397" y="-27383"/>
                  <a:pt x="1514400" y="59824"/>
                  <a:pt x="1706986" y="0"/>
                </a:cubicBezTo>
                <a:cubicBezTo>
                  <a:pt x="1899572" y="-59824"/>
                  <a:pt x="2195315" y="7354"/>
                  <a:pt x="2338337" y="0"/>
                </a:cubicBezTo>
                <a:cubicBezTo>
                  <a:pt x="2372383" y="95537"/>
                  <a:pt x="2315661" y="368772"/>
                  <a:pt x="2338337" y="465358"/>
                </a:cubicBezTo>
                <a:cubicBezTo>
                  <a:pt x="2361013" y="561944"/>
                  <a:pt x="2311863" y="764590"/>
                  <a:pt x="2338337" y="911326"/>
                </a:cubicBezTo>
                <a:cubicBezTo>
                  <a:pt x="2364811" y="1058062"/>
                  <a:pt x="2284324" y="1241080"/>
                  <a:pt x="2338337" y="1396074"/>
                </a:cubicBezTo>
                <a:cubicBezTo>
                  <a:pt x="2392350" y="1551068"/>
                  <a:pt x="2304823" y="1799460"/>
                  <a:pt x="2338337" y="1938992"/>
                </a:cubicBezTo>
                <a:cubicBezTo>
                  <a:pt x="2147435" y="1997365"/>
                  <a:pt x="1952421" y="1927775"/>
                  <a:pt x="1800519" y="1938992"/>
                </a:cubicBezTo>
                <a:cubicBezTo>
                  <a:pt x="1648617" y="1950209"/>
                  <a:pt x="1449078" y="1891829"/>
                  <a:pt x="1215935" y="1938992"/>
                </a:cubicBezTo>
                <a:cubicBezTo>
                  <a:pt x="982792" y="1986155"/>
                  <a:pt x="901796" y="1889753"/>
                  <a:pt x="631351" y="1938992"/>
                </a:cubicBezTo>
                <a:cubicBezTo>
                  <a:pt x="360906" y="1988231"/>
                  <a:pt x="287297" y="1919008"/>
                  <a:pt x="0" y="1938992"/>
                </a:cubicBezTo>
                <a:cubicBezTo>
                  <a:pt x="-11303" y="1824096"/>
                  <a:pt x="56229" y="1654725"/>
                  <a:pt x="0" y="1415464"/>
                </a:cubicBezTo>
                <a:cubicBezTo>
                  <a:pt x="-56229" y="1176203"/>
                  <a:pt x="45577" y="1031475"/>
                  <a:pt x="0" y="891936"/>
                </a:cubicBezTo>
                <a:cubicBezTo>
                  <a:pt x="-45577" y="752397"/>
                  <a:pt x="76403" y="397966"/>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r>
              <a:rPr lang="en-GB" sz="2400" b="1" dirty="0"/>
              <a:t>O</a:t>
            </a:r>
            <a:r>
              <a:rPr lang="en-GB" sz="2400" dirty="0"/>
              <a:t> – Objective</a:t>
            </a:r>
          </a:p>
          <a:p>
            <a:r>
              <a:rPr lang="en-GB" sz="2400" b="1" dirty="0"/>
              <a:t>S</a:t>
            </a:r>
            <a:r>
              <a:rPr lang="en-GB" sz="2400" dirty="0"/>
              <a:t> – Scanning</a:t>
            </a:r>
          </a:p>
          <a:p>
            <a:r>
              <a:rPr lang="en-GB" sz="2400" b="1" dirty="0"/>
              <a:t>A</a:t>
            </a:r>
            <a:r>
              <a:rPr lang="en-GB" sz="2400" dirty="0"/>
              <a:t> – Analysis</a:t>
            </a:r>
          </a:p>
          <a:p>
            <a:r>
              <a:rPr lang="en-GB" sz="2400" b="1" dirty="0"/>
              <a:t>R</a:t>
            </a:r>
            <a:r>
              <a:rPr lang="en-GB" sz="2400" dirty="0"/>
              <a:t> – Response</a:t>
            </a:r>
          </a:p>
          <a:p>
            <a:r>
              <a:rPr lang="en-GB" sz="2400" b="1" dirty="0"/>
              <a:t>A</a:t>
            </a:r>
            <a:r>
              <a:rPr lang="en-GB" sz="2400" dirty="0"/>
              <a:t> </a:t>
            </a:r>
            <a:r>
              <a:rPr lang="en-GB" sz="2400" dirty="0">
                <a:solidFill>
                  <a:srgbClr val="002060"/>
                </a:solidFill>
              </a:rPr>
              <a:t>- </a:t>
            </a:r>
            <a:r>
              <a:rPr lang="en-GB" sz="2400" dirty="0"/>
              <a:t>Assessment</a:t>
            </a:r>
          </a:p>
        </p:txBody>
      </p:sp>
      <p:grpSp>
        <p:nvGrpSpPr>
          <p:cNvPr id="9" name="Group 8">
            <a:extLst>
              <a:ext uri="{FF2B5EF4-FFF2-40B4-BE49-F238E27FC236}">
                <a16:creationId xmlns:a16="http://schemas.microsoft.com/office/drawing/2014/main" id="{45FCDCE2-81A9-46B7-981B-3A86A555FDF4}"/>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F6E8CD92-F0C3-4525-B9B5-DBDCCB94A09C}"/>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2919078B-0F5C-43B2-917C-E05A065403B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EA4E1598-53FE-4049-863F-C59148C7FD8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63EC93E9-8A2D-4178-85AE-9FDDBB459ED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4987E453-ABC5-4C4B-B095-F4C1199FE37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577528EB-5169-4157-8333-EE4B8687D83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0007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148404" y="958586"/>
            <a:ext cx="7775119" cy="624836"/>
          </a:xfrm>
          <a:custGeom>
            <a:avLst/>
            <a:gdLst>
              <a:gd name="connsiteX0" fmla="*/ 0 w 7775119"/>
              <a:gd name="connsiteY0" fmla="*/ 0 h 624836"/>
              <a:gd name="connsiteX1" fmla="*/ 675837 w 7775119"/>
              <a:gd name="connsiteY1" fmla="*/ 0 h 624836"/>
              <a:gd name="connsiteX2" fmla="*/ 1196172 w 7775119"/>
              <a:gd name="connsiteY2" fmla="*/ 0 h 624836"/>
              <a:gd name="connsiteX3" fmla="*/ 1794258 w 7775119"/>
              <a:gd name="connsiteY3" fmla="*/ 0 h 624836"/>
              <a:gd name="connsiteX4" fmla="*/ 2547847 w 7775119"/>
              <a:gd name="connsiteY4" fmla="*/ 0 h 624836"/>
              <a:gd name="connsiteX5" fmla="*/ 2990430 w 7775119"/>
              <a:gd name="connsiteY5" fmla="*/ 0 h 624836"/>
              <a:gd name="connsiteX6" fmla="*/ 3666268 w 7775119"/>
              <a:gd name="connsiteY6" fmla="*/ 0 h 624836"/>
              <a:gd name="connsiteX7" fmla="*/ 4108851 w 7775119"/>
              <a:gd name="connsiteY7" fmla="*/ 0 h 624836"/>
              <a:gd name="connsiteX8" fmla="*/ 4706937 w 7775119"/>
              <a:gd name="connsiteY8" fmla="*/ 0 h 624836"/>
              <a:gd name="connsiteX9" fmla="*/ 5382775 w 7775119"/>
              <a:gd name="connsiteY9" fmla="*/ 0 h 624836"/>
              <a:gd name="connsiteX10" fmla="*/ 5747607 w 7775119"/>
              <a:gd name="connsiteY10" fmla="*/ 0 h 624836"/>
              <a:gd name="connsiteX11" fmla="*/ 6112440 w 7775119"/>
              <a:gd name="connsiteY11" fmla="*/ 0 h 624836"/>
              <a:gd name="connsiteX12" fmla="*/ 6866028 w 7775119"/>
              <a:gd name="connsiteY12" fmla="*/ 0 h 624836"/>
              <a:gd name="connsiteX13" fmla="*/ 7775119 w 7775119"/>
              <a:gd name="connsiteY13" fmla="*/ 0 h 624836"/>
              <a:gd name="connsiteX14" fmla="*/ 7775119 w 7775119"/>
              <a:gd name="connsiteY14" fmla="*/ 293673 h 624836"/>
              <a:gd name="connsiteX15" fmla="*/ 7775119 w 7775119"/>
              <a:gd name="connsiteY15" fmla="*/ 624836 h 624836"/>
              <a:gd name="connsiteX16" fmla="*/ 7099282 w 7775119"/>
              <a:gd name="connsiteY16" fmla="*/ 624836 h 624836"/>
              <a:gd name="connsiteX17" fmla="*/ 6423444 w 7775119"/>
              <a:gd name="connsiteY17" fmla="*/ 624836 h 624836"/>
              <a:gd name="connsiteX18" fmla="*/ 5825358 w 7775119"/>
              <a:gd name="connsiteY18" fmla="*/ 624836 h 624836"/>
              <a:gd name="connsiteX19" fmla="*/ 5071770 w 7775119"/>
              <a:gd name="connsiteY19" fmla="*/ 624836 h 624836"/>
              <a:gd name="connsiteX20" fmla="*/ 4318181 w 7775119"/>
              <a:gd name="connsiteY20" fmla="*/ 624836 h 624836"/>
              <a:gd name="connsiteX21" fmla="*/ 3642344 w 7775119"/>
              <a:gd name="connsiteY21" fmla="*/ 624836 h 624836"/>
              <a:gd name="connsiteX22" fmla="*/ 2966507 w 7775119"/>
              <a:gd name="connsiteY22" fmla="*/ 624836 h 624836"/>
              <a:gd name="connsiteX23" fmla="*/ 2290670 w 7775119"/>
              <a:gd name="connsiteY23" fmla="*/ 624836 h 624836"/>
              <a:gd name="connsiteX24" fmla="*/ 1848086 w 7775119"/>
              <a:gd name="connsiteY24" fmla="*/ 624836 h 624836"/>
              <a:gd name="connsiteX25" fmla="*/ 1094498 w 7775119"/>
              <a:gd name="connsiteY25" fmla="*/ 624836 h 624836"/>
              <a:gd name="connsiteX26" fmla="*/ 0 w 7775119"/>
              <a:gd name="connsiteY26" fmla="*/ 624836 h 624836"/>
              <a:gd name="connsiteX27" fmla="*/ 0 w 7775119"/>
              <a:gd name="connsiteY27" fmla="*/ 331163 h 624836"/>
              <a:gd name="connsiteX28" fmla="*/ 0 w 7775119"/>
              <a:gd name="connsiteY28" fmla="*/ 0 h 624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75119" h="624836" fill="none" extrusionOk="0">
                <a:moveTo>
                  <a:pt x="0" y="0"/>
                </a:moveTo>
                <a:cubicBezTo>
                  <a:pt x="184560" y="-5984"/>
                  <a:pt x="394421" y="19428"/>
                  <a:pt x="675837" y="0"/>
                </a:cubicBezTo>
                <a:cubicBezTo>
                  <a:pt x="957253" y="-19428"/>
                  <a:pt x="1088932" y="15000"/>
                  <a:pt x="1196172" y="0"/>
                </a:cubicBezTo>
                <a:cubicBezTo>
                  <a:pt x="1303413" y="-15000"/>
                  <a:pt x="1596525" y="44560"/>
                  <a:pt x="1794258" y="0"/>
                </a:cubicBezTo>
                <a:cubicBezTo>
                  <a:pt x="1991991" y="-44560"/>
                  <a:pt x="2229246" y="9625"/>
                  <a:pt x="2547847" y="0"/>
                </a:cubicBezTo>
                <a:cubicBezTo>
                  <a:pt x="2866448" y="-9625"/>
                  <a:pt x="2857703" y="37922"/>
                  <a:pt x="2990430" y="0"/>
                </a:cubicBezTo>
                <a:cubicBezTo>
                  <a:pt x="3123157" y="-37922"/>
                  <a:pt x="3468058" y="5763"/>
                  <a:pt x="3666268" y="0"/>
                </a:cubicBezTo>
                <a:cubicBezTo>
                  <a:pt x="3864478" y="-5763"/>
                  <a:pt x="3900184" y="35318"/>
                  <a:pt x="4108851" y="0"/>
                </a:cubicBezTo>
                <a:cubicBezTo>
                  <a:pt x="4317518" y="-35318"/>
                  <a:pt x="4576429" y="18340"/>
                  <a:pt x="4706937" y="0"/>
                </a:cubicBezTo>
                <a:cubicBezTo>
                  <a:pt x="4837445" y="-18340"/>
                  <a:pt x="5086605" y="67377"/>
                  <a:pt x="5382775" y="0"/>
                </a:cubicBezTo>
                <a:cubicBezTo>
                  <a:pt x="5678945" y="-67377"/>
                  <a:pt x="5633890" y="23719"/>
                  <a:pt x="5747607" y="0"/>
                </a:cubicBezTo>
                <a:cubicBezTo>
                  <a:pt x="5861324" y="-23719"/>
                  <a:pt x="5976978" y="13852"/>
                  <a:pt x="6112440" y="0"/>
                </a:cubicBezTo>
                <a:cubicBezTo>
                  <a:pt x="6247902" y="-13852"/>
                  <a:pt x="6574057" y="72389"/>
                  <a:pt x="6866028" y="0"/>
                </a:cubicBezTo>
                <a:cubicBezTo>
                  <a:pt x="7157999" y="-72389"/>
                  <a:pt x="7365663" y="76442"/>
                  <a:pt x="7775119" y="0"/>
                </a:cubicBezTo>
                <a:cubicBezTo>
                  <a:pt x="7782350" y="108944"/>
                  <a:pt x="7750197" y="208156"/>
                  <a:pt x="7775119" y="293673"/>
                </a:cubicBezTo>
                <a:cubicBezTo>
                  <a:pt x="7800041" y="379190"/>
                  <a:pt x="7737376" y="532892"/>
                  <a:pt x="7775119" y="624836"/>
                </a:cubicBezTo>
                <a:cubicBezTo>
                  <a:pt x="7623991" y="632532"/>
                  <a:pt x="7338588" y="583564"/>
                  <a:pt x="7099282" y="624836"/>
                </a:cubicBezTo>
                <a:cubicBezTo>
                  <a:pt x="6859976" y="666108"/>
                  <a:pt x="6593623" y="591247"/>
                  <a:pt x="6423444" y="624836"/>
                </a:cubicBezTo>
                <a:cubicBezTo>
                  <a:pt x="6253265" y="658425"/>
                  <a:pt x="6058528" y="576491"/>
                  <a:pt x="5825358" y="624836"/>
                </a:cubicBezTo>
                <a:cubicBezTo>
                  <a:pt x="5592188" y="673181"/>
                  <a:pt x="5314750" y="613982"/>
                  <a:pt x="5071770" y="624836"/>
                </a:cubicBezTo>
                <a:cubicBezTo>
                  <a:pt x="4828790" y="635690"/>
                  <a:pt x="4662724" y="593956"/>
                  <a:pt x="4318181" y="624836"/>
                </a:cubicBezTo>
                <a:cubicBezTo>
                  <a:pt x="3973638" y="655716"/>
                  <a:pt x="3939503" y="616528"/>
                  <a:pt x="3642344" y="624836"/>
                </a:cubicBezTo>
                <a:cubicBezTo>
                  <a:pt x="3345185" y="633144"/>
                  <a:pt x="3295862" y="578755"/>
                  <a:pt x="2966507" y="624836"/>
                </a:cubicBezTo>
                <a:cubicBezTo>
                  <a:pt x="2637152" y="670917"/>
                  <a:pt x="2504469" y="560484"/>
                  <a:pt x="2290670" y="624836"/>
                </a:cubicBezTo>
                <a:cubicBezTo>
                  <a:pt x="2076871" y="689188"/>
                  <a:pt x="1983193" y="600916"/>
                  <a:pt x="1848086" y="624836"/>
                </a:cubicBezTo>
                <a:cubicBezTo>
                  <a:pt x="1712979" y="648756"/>
                  <a:pt x="1290287" y="622690"/>
                  <a:pt x="1094498" y="624836"/>
                </a:cubicBezTo>
                <a:cubicBezTo>
                  <a:pt x="898709" y="626982"/>
                  <a:pt x="329051" y="611062"/>
                  <a:pt x="0" y="624836"/>
                </a:cubicBezTo>
                <a:cubicBezTo>
                  <a:pt x="-21867" y="511738"/>
                  <a:pt x="14586" y="407735"/>
                  <a:pt x="0" y="331163"/>
                </a:cubicBezTo>
                <a:cubicBezTo>
                  <a:pt x="-14586" y="254591"/>
                  <a:pt x="10402" y="133765"/>
                  <a:pt x="0" y="0"/>
                </a:cubicBezTo>
                <a:close/>
              </a:path>
              <a:path w="7775119" h="624836" stroke="0" extrusionOk="0">
                <a:moveTo>
                  <a:pt x="0" y="0"/>
                </a:moveTo>
                <a:cubicBezTo>
                  <a:pt x="133423" y="-26950"/>
                  <a:pt x="301929" y="52565"/>
                  <a:pt x="520335" y="0"/>
                </a:cubicBezTo>
                <a:cubicBezTo>
                  <a:pt x="738741" y="-52565"/>
                  <a:pt x="792948" y="3050"/>
                  <a:pt x="885167" y="0"/>
                </a:cubicBezTo>
                <a:cubicBezTo>
                  <a:pt x="977386" y="-3050"/>
                  <a:pt x="1431333" y="11832"/>
                  <a:pt x="1638756" y="0"/>
                </a:cubicBezTo>
                <a:cubicBezTo>
                  <a:pt x="1846179" y="-11832"/>
                  <a:pt x="1916429" y="12539"/>
                  <a:pt x="2159091" y="0"/>
                </a:cubicBezTo>
                <a:cubicBezTo>
                  <a:pt x="2401753" y="-12539"/>
                  <a:pt x="2424664" y="5144"/>
                  <a:pt x="2679426" y="0"/>
                </a:cubicBezTo>
                <a:cubicBezTo>
                  <a:pt x="2934188" y="-5144"/>
                  <a:pt x="3218862" y="46672"/>
                  <a:pt x="3433014" y="0"/>
                </a:cubicBezTo>
                <a:cubicBezTo>
                  <a:pt x="3647166" y="-46672"/>
                  <a:pt x="3698329" y="16365"/>
                  <a:pt x="3875598" y="0"/>
                </a:cubicBezTo>
                <a:cubicBezTo>
                  <a:pt x="4052867" y="-16365"/>
                  <a:pt x="4295597" y="20840"/>
                  <a:pt x="4629186" y="0"/>
                </a:cubicBezTo>
                <a:cubicBezTo>
                  <a:pt x="4962775" y="-20840"/>
                  <a:pt x="5231467" y="37302"/>
                  <a:pt x="5382775" y="0"/>
                </a:cubicBezTo>
                <a:cubicBezTo>
                  <a:pt x="5534083" y="-37302"/>
                  <a:pt x="5757722" y="650"/>
                  <a:pt x="5980861" y="0"/>
                </a:cubicBezTo>
                <a:cubicBezTo>
                  <a:pt x="6204000" y="-650"/>
                  <a:pt x="6486194" y="35009"/>
                  <a:pt x="6734449" y="0"/>
                </a:cubicBezTo>
                <a:cubicBezTo>
                  <a:pt x="6982704" y="-35009"/>
                  <a:pt x="7003841" y="33269"/>
                  <a:pt x="7254784" y="0"/>
                </a:cubicBezTo>
                <a:cubicBezTo>
                  <a:pt x="7505728" y="-33269"/>
                  <a:pt x="7646438" y="2308"/>
                  <a:pt x="7775119" y="0"/>
                </a:cubicBezTo>
                <a:cubicBezTo>
                  <a:pt x="7775834" y="111965"/>
                  <a:pt x="7765006" y="174901"/>
                  <a:pt x="7775119" y="318666"/>
                </a:cubicBezTo>
                <a:cubicBezTo>
                  <a:pt x="7785232" y="462431"/>
                  <a:pt x="7746738" y="486048"/>
                  <a:pt x="7775119" y="624836"/>
                </a:cubicBezTo>
                <a:cubicBezTo>
                  <a:pt x="7594841" y="657127"/>
                  <a:pt x="7459909" y="617070"/>
                  <a:pt x="7177033" y="624836"/>
                </a:cubicBezTo>
                <a:cubicBezTo>
                  <a:pt x="6894157" y="632602"/>
                  <a:pt x="6671998" y="612432"/>
                  <a:pt x="6423444" y="624836"/>
                </a:cubicBezTo>
                <a:cubicBezTo>
                  <a:pt x="6174890" y="637240"/>
                  <a:pt x="6096179" y="607604"/>
                  <a:pt x="5825358" y="624836"/>
                </a:cubicBezTo>
                <a:cubicBezTo>
                  <a:pt x="5554537" y="642068"/>
                  <a:pt x="5551451" y="594076"/>
                  <a:pt x="5460526" y="624836"/>
                </a:cubicBezTo>
                <a:cubicBezTo>
                  <a:pt x="5369601" y="655596"/>
                  <a:pt x="5206078" y="600138"/>
                  <a:pt x="5017942" y="624836"/>
                </a:cubicBezTo>
                <a:cubicBezTo>
                  <a:pt x="4829806" y="649534"/>
                  <a:pt x="4452299" y="589501"/>
                  <a:pt x="4264354" y="624836"/>
                </a:cubicBezTo>
                <a:cubicBezTo>
                  <a:pt x="4076409" y="660171"/>
                  <a:pt x="3794401" y="591937"/>
                  <a:pt x="3666268" y="624836"/>
                </a:cubicBezTo>
                <a:cubicBezTo>
                  <a:pt x="3538135" y="657735"/>
                  <a:pt x="3435870" y="592871"/>
                  <a:pt x="3223684" y="624836"/>
                </a:cubicBezTo>
                <a:cubicBezTo>
                  <a:pt x="3011498" y="656801"/>
                  <a:pt x="2751178" y="613426"/>
                  <a:pt x="2625598" y="624836"/>
                </a:cubicBezTo>
                <a:cubicBezTo>
                  <a:pt x="2500018" y="636246"/>
                  <a:pt x="2433522" y="606088"/>
                  <a:pt x="2260765" y="624836"/>
                </a:cubicBezTo>
                <a:cubicBezTo>
                  <a:pt x="2088008" y="643584"/>
                  <a:pt x="2047373" y="583326"/>
                  <a:pt x="1895933" y="624836"/>
                </a:cubicBezTo>
                <a:cubicBezTo>
                  <a:pt x="1744493" y="666346"/>
                  <a:pt x="1505369" y="589490"/>
                  <a:pt x="1297847" y="624836"/>
                </a:cubicBezTo>
                <a:cubicBezTo>
                  <a:pt x="1090325" y="660182"/>
                  <a:pt x="1069486" y="582984"/>
                  <a:pt x="855263" y="624836"/>
                </a:cubicBezTo>
                <a:cubicBezTo>
                  <a:pt x="641040" y="666688"/>
                  <a:pt x="366976" y="593696"/>
                  <a:pt x="0" y="624836"/>
                </a:cubicBezTo>
                <a:cubicBezTo>
                  <a:pt x="-23333" y="545709"/>
                  <a:pt x="22919" y="427469"/>
                  <a:pt x="0" y="324915"/>
                </a:cubicBezTo>
                <a:cubicBezTo>
                  <a:pt x="-22919" y="222361"/>
                  <a:pt x="20359" y="112101"/>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800" i="0" u="none" strike="noStrike" kern="1200" cap="none" spc="0" normalizeH="0" baseline="0" noProof="0" dirty="0">
                <a:ln>
                  <a:noFill/>
                </a:ln>
                <a:effectLst/>
                <a:uLnTx/>
                <a:uFillTx/>
                <a:latin typeface="Calibri"/>
                <a:ea typeface="MS PGothic" pitchFamily="34" charset="-128"/>
              </a:rPr>
              <a:t>Objective (SMART)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800" b="1" i="0"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ysClr val="windowText" lastClr="000000"/>
              </a:solidFill>
              <a:effectLst/>
              <a:uLnTx/>
              <a:uFillTx/>
              <a:latin typeface="Calibri"/>
              <a:ea typeface="MS PGothic" pitchFamily="34" charset="-128"/>
            </a:endParaRPr>
          </a:p>
        </p:txBody>
      </p:sp>
      <p:sp>
        <p:nvSpPr>
          <p:cNvPr id="9" name="TextBox 8"/>
          <p:cNvSpPr txBox="1"/>
          <p:nvPr/>
        </p:nvSpPr>
        <p:spPr>
          <a:xfrm>
            <a:off x="646386" y="234531"/>
            <a:ext cx="10941269" cy="584775"/>
          </a:xfrm>
          <a:prstGeom prst="rect">
            <a:avLst/>
          </a:prstGeom>
          <a:solidFill>
            <a:srgbClr val="002060"/>
          </a:solidFill>
        </p:spPr>
        <p:txBody>
          <a:bodyPr wrap="square" rtlCol="0">
            <a:spAutoFit/>
          </a:bodyPr>
          <a:lstStyle/>
          <a:p>
            <a:pPr algn="ctr"/>
            <a:r>
              <a:rPr lang="en-GB" sz="3200" b="1" dirty="0">
                <a:solidFill>
                  <a:schemeClr val="bg1"/>
                </a:solidFill>
              </a:rPr>
              <a:t>OSARA Model</a:t>
            </a:r>
          </a:p>
        </p:txBody>
      </p:sp>
      <p:grpSp>
        <p:nvGrpSpPr>
          <p:cNvPr id="10" name="Group 9">
            <a:extLst>
              <a:ext uri="{FF2B5EF4-FFF2-40B4-BE49-F238E27FC236}">
                <a16:creationId xmlns:a16="http://schemas.microsoft.com/office/drawing/2014/main" id="{43D8C81D-780B-4CB5-8FD7-AC824E5C43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210EB22D-31B3-400A-B323-30B04B0320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B8869634-E446-4E62-B067-0BE20E33B1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79FB461-CD00-4BDE-B0DA-90B18A6790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9B11464-7E10-4C2B-B908-A6A7AFAB88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778634F8-443A-4DCA-87CD-CE75B7078E1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C9F04BD4-8611-4F5F-B818-0408B2F930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6DD1E7F-6895-43AC-A43F-FBCC72FE936C}"/>
              </a:ext>
            </a:extLst>
          </p:cNvPr>
          <p:cNvGraphicFramePr/>
          <p:nvPr>
            <p:extLst>
              <p:ext uri="{D42A27DB-BD31-4B8C-83A1-F6EECF244321}">
                <p14:modId xmlns:p14="http://schemas.microsoft.com/office/powerpoint/2010/main" val="4151536319"/>
              </p:ext>
            </p:extLst>
          </p:nvPr>
        </p:nvGraphicFramePr>
        <p:xfrm>
          <a:off x="1172528" y="984252"/>
          <a:ext cx="9846944" cy="53190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65197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3069A8-66BA-4796-9E9F-3F98AE62C0BC}"/>
                                            </p:graphicEl>
                                          </p:spTgt>
                                        </p:tgtEl>
                                        <p:attrNameLst>
                                          <p:attrName>style.visibility</p:attrName>
                                        </p:attrNameLst>
                                      </p:cBhvr>
                                      <p:to>
                                        <p:strVal val="visible"/>
                                      </p:to>
                                    </p:set>
                                    <p:animEffect transition="in" filter="fade">
                                      <p:cBhvr>
                                        <p:cTn id="7" dur="500"/>
                                        <p:tgtEl>
                                          <p:spTgt spid="2">
                                            <p:graphicEl>
                                              <a:dgm id="{993069A8-66BA-4796-9E9F-3F98AE62C0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59EF64-9E71-4267-8EB3-2A07BE767878}"/>
                                            </p:graphicEl>
                                          </p:spTgt>
                                        </p:tgtEl>
                                        <p:attrNameLst>
                                          <p:attrName>style.visibility</p:attrName>
                                        </p:attrNameLst>
                                      </p:cBhvr>
                                      <p:to>
                                        <p:strVal val="visible"/>
                                      </p:to>
                                    </p:set>
                                    <p:animEffect transition="in" filter="fade">
                                      <p:cBhvr>
                                        <p:cTn id="12" dur="500"/>
                                        <p:tgtEl>
                                          <p:spTgt spid="2">
                                            <p:graphicEl>
                                              <a:dgm id="{5659EF64-9E71-4267-8EB3-2A07BE7678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B32190B-39C4-4754-B4AB-46DDF5CD9F62}"/>
                                            </p:graphicEl>
                                          </p:spTgt>
                                        </p:tgtEl>
                                        <p:attrNameLst>
                                          <p:attrName>style.visibility</p:attrName>
                                        </p:attrNameLst>
                                      </p:cBhvr>
                                      <p:to>
                                        <p:strVal val="visible"/>
                                      </p:to>
                                    </p:set>
                                    <p:animEffect transition="in" filter="fade">
                                      <p:cBhvr>
                                        <p:cTn id="17" dur="500"/>
                                        <p:tgtEl>
                                          <p:spTgt spid="2">
                                            <p:graphicEl>
                                              <a:dgm id="{7B32190B-39C4-4754-B4AB-46DDF5CD9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6F004FC-0C11-413A-8BF7-DF83CDCAFA5C}"/>
                                            </p:graphicEl>
                                          </p:spTgt>
                                        </p:tgtEl>
                                        <p:attrNameLst>
                                          <p:attrName>style.visibility</p:attrName>
                                        </p:attrNameLst>
                                      </p:cBhvr>
                                      <p:to>
                                        <p:strVal val="visible"/>
                                      </p:to>
                                    </p:set>
                                    <p:animEffect transition="in" filter="fade">
                                      <p:cBhvr>
                                        <p:cTn id="22" dur="500"/>
                                        <p:tgtEl>
                                          <p:spTgt spid="2">
                                            <p:graphicEl>
                                              <a:dgm id="{F6F004FC-0C11-413A-8BF7-DF83CDCAFA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4534EB9-8AA1-45F5-99EA-23975BB01764}"/>
                                            </p:graphicEl>
                                          </p:spTgt>
                                        </p:tgtEl>
                                        <p:attrNameLst>
                                          <p:attrName>style.visibility</p:attrName>
                                        </p:attrNameLst>
                                      </p:cBhvr>
                                      <p:to>
                                        <p:strVal val="visible"/>
                                      </p:to>
                                    </p:set>
                                    <p:animEffect transition="in" filter="fade">
                                      <p:cBhvr>
                                        <p:cTn id="27" dur="500"/>
                                        <p:tgtEl>
                                          <p:spTgt spid="2">
                                            <p:graphicEl>
                                              <a:dgm id="{94534EB9-8AA1-45F5-99EA-23975BB0176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F7FEF28-5822-4C34-A922-8FEA0153BECA}"/>
                                            </p:graphicEl>
                                          </p:spTgt>
                                        </p:tgtEl>
                                        <p:attrNameLst>
                                          <p:attrName>style.visibility</p:attrName>
                                        </p:attrNameLst>
                                      </p:cBhvr>
                                      <p:to>
                                        <p:strVal val="visible"/>
                                      </p:to>
                                    </p:set>
                                    <p:animEffect transition="in" filter="fade">
                                      <p:cBhvr>
                                        <p:cTn id="32" dur="500"/>
                                        <p:tgtEl>
                                          <p:spTgt spid="2">
                                            <p:graphicEl>
                                              <a:dgm id="{2F7FEF28-5822-4C34-A922-8FEA0153BE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A4E0475-906C-4396-AC15-E1634CA81A94}"/>
                                            </p:graphicEl>
                                          </p:spTgt>
                                        </p:tgtEl>
                                        <p:attrNameLst>
                                          <p:attrName>style.visibility</p:attrName>
                                        </p:attrNameLst>
                                      </p:cBhvr>
                                      <p:to>
                                        <p:strVal val="visible"/>
                                      </p:to>
                                    </p:set>
                                    <p:animEffect transition="in" filter="fade">
                                      <p:cBhvr>
                                        <p:cTn id="37" dur="500"/>
                                        <p:tgtEl>
                                          <p:spTgt spid="2">
                                            <p:graphicEl>
                                              <a:dgm id="{7A4E0475-906C-4396-AC15-E1634CA81A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015D6A2-1AE0-4D32-A6A4-067BBBAEB852}"/>
                                            </p:graphicEl>
                                          </p:spTgt>
                                        </p:tgtEl>
                                        <p:attrNameLst>
                                          <p:attrName>style.visibility</p:attrName>
                                        </p:attrNameLst>
                                      </p:cBhvr>
                                      <p:to>
                                        <p:strVal val="visible"/>
                                      </p:to>
                                    </p:set>
                                    <p:animEffect transition="in" filter="fade">
                                      <p:cBhvr>
                                        <p:cTn id="42" dur="500"/>
                                        <p:tgtEl>
                                          <p:spTgt spid="2">
                                            <p:graphicEl>
                                              <a:dgm id="{2015D6A2-1AE0-4D32-A6A4-067BBBAEB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60792" y="148941"/>
            <a:ext cx="11109964" cy="5696564"/>
            <a:chOff x="1044491" y="665510"/>
            <a:chExt cx="10199614" cy="5158244"/>
          </a:xfrm>
        </p:grpSpPr>
        <p:grpSp>
          <p:nvGrpSpPr>
            <p:cNvPr id="4" name="Group 3"/>
            <p:cNvGrpSpPr/>
            <p:nvPr/>
          </p:nvGrpSpPr>
          <p:grpSpPr>
            <a:xfrm>
              <a:off x="1044491" y="712024"/>
              <a:ext cx="1969104" cy="5111730"/>
              <a:chOff x="1044491" y="712024"/>
              <a:chExt cx="1969104" cy="5111730"/>
            </a:xfrm>
          </p:grpSpPr>
          <p:sp>
            <p:nvSpPr>
              <p:cNvPr id="23" name="Rounded Rectangle 22"/>
              <p:cNvSpPr/>
              <p:nvPr/>
            </p:nvSpPr>
            <p:spPr>
              <a:xfrm>
                <a:off x="1044491" y="712024"/>
                <a:ext cx="1969104" cy="5064368"/>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p:cNvSpPr/>
              <p:nvPr/>
            </p:nvSpPr>
            <p:spPr>
              <a:xfrm>
                <a:off x="1277564" y="818097"/>
                <a:ext cx="1287999" cy="1111565"/>
              </a:xfrm>
              <a:prstGeom prst="ellipse">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S</a:t>
                </a:r>
              </a:p>
            </p:txBody>
          </p:sp>
          <p:sp>
            <p:nvSpPr>
              <p:cNvPr id="25" name="TextBox 24"/>
              <p:cNvSpPr txBox="1"/>
              <p:nvPr/>
            </p:nvSpPr>
            <p:spPr>
              <a:xfrm>
                <a:off x="1152444" y="2186824"/>
                <a:ext cx="1800281" cy="3636930"/>
              </a:xfrm>
              <a:prstGeom prst="rect">
                <a:avLst/>
              </a:prstGeom>
              <a:noFill/>
            </p:spPr>
            <p:txBody>
              <a:bodyPr wrap="square" rtlCol="0">
                <a:spAutoFit/>
              </a:bodyPr>
              <a:lstStyle/>
              <a:p>
                <a:pPr algn="ctr"/>
                <a:r>
                  <a:rPr lang="en-GB" sz="1500" dirty="0"/>
                  <a:t>Specific</a:t>
                </a:r>
              </a:p>
              <a:p>
                <a:pPr algn="ctr"/>
                <a:r>
                  <a:rPr lang="en-GB" sz="1500" dirty="0"/>
                  <a:t>Who, What, Where, When, Why, Which</a:t>
                </a:r>
              </a:p>
              <a:p>
                <a:pPr algn="ctr"/>
                <a:endParaRPr lang="en-GB" sz="1500" dirty="0"/>
              </a:p>
              <a:p>
                <a:pPr algn="ctr"/>
                <a:r>
                  <a:rPr lang="en-GB" sz="1500" dirty="0"/>
                  <a:t>Define the goal as much as possible with no ambiguous language</a:t>
                </a:r>
              </a:p>
              <a:p>
                <a:pPr algn="ctr"/>
                <a:endParaRPr lang="en-GB" sz="1500" dirty="0"/>
              </a:p>
              <a:p>
                <a:pPr algn="ctr"/>
                <a:r>
                  <a:rPr lang="en-GB" sz="1500" dirty="0"/>
                  <a:t>WHO is involved, WHAT do I want to accomplish, WHERE will it be done, WHY am I doing this (reasons, purpose) WHICH constraints / requirements to I have</a:t>
                </a:r>
              </a:p>
            </p:txBody>
          </p:sp>
        </p:grpSp>
        <p:grpSp>
          <p:nvGrpSpPr>
            <p:cNvPr id="5" name="Group 4"/>
            <p:cNvGrpSpPr/>
            <p:nvPr/>
          </p:nvGrpSpPr>
          <p:grpSpPr>
            <a:xfrm>
              <a:off x="3074888" y="683289"/>
              <a:ext cx="1969104" cy="5064368"/>
              <a:chOff x="3074888" y="683289"/>
              <a:chExt cx="1969104" cy="5064368"/>
            </a:xfrm>
          </p:grpSpPr>
          <p:sp>
            <p:nvSpPr>
              <p:cNvPr id="20" name="Rounded Rectangle 19"/>
              <p:cNvSpPr/>
              <p:nvPr/>
            </p:nvSpPr>
            <p:spPr>
              <a:xfrm>
                <a:off x="3074888" y="683289"/>
                <a:ext cx="1969104" cy="5064368"/>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3327720" y="834014"/>
                <a:ext cx="1402147" cy="1095648"/>
              </a:xfrm>
              <a:prstGeom prst="ellipse">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M</a:t>
                </a:r>
              </a:p>
            </p:txBody>
          </p:sp>
          <p:sp>
            <p:nvSpPr>
              <p:cNvPr id="22" name="TextBox 21"/>
              <p:cNvSpPr txBox="1"/>
              <p:nvPr/>
            </p:nvSpPr>
            <p:spPr>
              <a:xfrm>
                <a:off x="3159299" y="2199698"/>
                <a:ext cx="1800281" cy="2382817"/>
              </a:xfrm>
              <a:prstGeom prst="rect">
                <a:avLst/>
              </a:prstGeom>
              <a:noFill/>
            </p:spPr>
            <p:txBody>
              <a:bodyPr wrap="square" rtlCol="0">
                <a:spAutoFit/>
              </a:bodyPr>
              <a:lstStyle/>
              <a:p>
                <a:pPr algn="ctr"/>
                <a:r>
                  <a:rPr lang="en-GB" sz="1500" dirty="0"/>
                  <a:t>Measurable</a:t>
                </a:r>
              </a:p>
              <a:p>
                <a:pPr algn="ctr"/>
                <a:r>
                  <a:rPr lang="en-GB" sz="1500" dirty="0"/>
                  <a:t>From &amp; To</a:t>
                </a:r>
              </a:p>
              <a:p>
                <a:pPr algn="ctr"/>
                <a:endParaRPr lang="en-GB" sz="1500" dirty="0"/>
              </a:p>
              <a:p>
                <a:pPr algn="ctr"/>
                <a:r>
                  <a:rPr lang="en-GB" sz="1500" dirty="0"/>
                  <a:t>Can you track the progress &amp; measure the outcome?</a:t>
                </a:r>
              </a:p>
              <a:p>
                <a:pPr algn="ctr"/>
                <a:endParaRPr lang="en-GB" sz="1500" dirty="0"/>
              </a:p>
              <a:p>
                <a:pPr algn="ctr"/>
                <a:r>
                  <a:rPr lang="en-GB" sz="1500" dirty="0"/>
                  <a:t>How much, how many, how will I know when my goal is accomplished?</a:t>
                </a:r>
              </a:p>
            </p:txBody>
          </p:sp>
        </p:grpSp>
        <p:grpSp>
          <p:nvGrpSpPr>
            <p:cNvPr id="7" name="Group 6"/>
            <p:cNvGrpSpPr/>
            <p:nvPr/>
          </p:nvGrpSpPr>
          <p:grpSpPr>
            <a:xfrm>
              <a:off x="5128402" y="683289"/>
              <a:ext cx="1982295" cy="5064368"/>
              <a:chOff x="5128402" y="683289"/>
              <a:chExt cx="1982295" cy="5064368"/>
            </a:xfrm>
          </p:grpSpPr>
          <p:sp>
            <p:nvSpPr>
              <p:cNvPr id="17" name="Rounded Rectangle 16"/>
              <p:cNvSpPr/>
              <p:nvPr/>
            </p:nvSpPr>
            <p:spPr>
              <a:xfrm>
                <a:off x="5141593" y="683289"/>
                <a:ext cx="1969104" cy="5064368"/>
              </a:xfrm>
              <a:prstGeom prst="round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5534918" y="850229"/>
                <a:ext cx="1261653" cy="1095648"/>
              </a:xfrm>
              <a:prstGeom prst="ellipse">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A</a:t>
                </a:r>
              </a:p>
            </p:txBody>
          </p:sp>
          <p:sp>
            <p:nvSpPr>
              <p:cNvPr id="19" name="TextBox 18"/>
              <p:cNvSpPr txBox="1"/>
              <p:nvPr/>
            </p:nvSpPr>
            <p:spPr>
              <a:xfrm>
                <a:off x="5128402" y="2227699"/>
                <a:ext cx="1800281" cy="2591835"/>
              </a:xfrm>
              <a:prstGeom prst="rect">
                <a:avLst/>
              </a:prstGeom>
              <a:noFill/>
            </p:spPr>
            <p:txBody>
              <a:bodyPr wrap="square" rtlCol="0">
                <a:spAutoFit/>
              </a:bodyPr>
              <a:lstStyle/>
              <a:p>
                <a:pPr algn="ctr"/>
                <a:r>
                  <a:rPr lang="en-GB" sz="1500" dirty="0"/>
                  <a:t>Attainable</a:t>
                </a:r>
              </a:p>
              <a:p>
                <a:pPr algn="ctr"/>
                <a:r>
                  <a:rPr lang="en-GB" sz="1500" dirty="0"/>
                  <a:t>How</a:t>
                </a:r>
              </a:p>
              <a:p>
                <a:pPr algn="ctr"/>
                <a:endParaRPr lang="en-GB" sz="1500" dirty="0"/>
              </a:p>
              <a:p>
                <a:pPr algn="ctr"/>
                <a:r>
                  <a:rPr lang="en-GB" sz="1500" dirty="0"/>
                  <a:t>Is the goal reasonable enough to be accomplished? How so?</a:t>
                </a:r>
              </a:p>
              <a:p>
                <a:pPr algn="ctr"/>
                <a:endParaRPr lang="en-GB" sz="1500" dirty="0"/>
              </a:p>
              <a:p>
                <a:pPr algn="ctr"/>
                <a:r>
                  <a:rPr lang="en-GB" sz="1500" dirty="0"/>
                  <a:t>Make sure the goal is not out of reach or below standard performance.</a:t>
                </a:r>
              </a:p>
            </p:txBody>
          </p:sp>
        </p:grpSp>
        <p:grpSp>
          <p:nvGrpSpPr>
            <p:cNvPr id="8" name="Group 7"/>
            <p:cNvGrpSpPr/>
            <p:nvPr/>
          </p:nvGrpSpPr>
          <p:grpSpPr>
            <a:xfrm>
              <a:off x="7208297" y="683289"/>
              <a:ext cx="1969104" cy="5064368"/>
              <a:chOff x="7208297" y="683289"/>
              <a:chExt cx="1969104" cy="5064368"/>
            </a:xfrm>
          </p:grpSpPr>
          <p:sp>
            <p:nvSpPr>
              <p:cNvPr id="14" name="Rounded Rectangle 13"/>
              <p:cNvSpPr/>
              <p:nvPr/>
            </p:nvSpPr>
            <p:spPr>
              <a:xfrm>
                <a:off x="7208297" y="683289"/>
                <a:ext cx="1969104" cy="5064368"/>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7536677" y="866444"/>
                <a:ext cx="1312346" cy="111186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R</a:t>
                </a:r>
              </a:p>
            </p:txBody>
          </p:sp>
          <p:sp>
            <p:nvSpPr>
              <p:cNvPr id="16" name="TextBox 15"/>
              <p:cNvSpPr txBox="1"/>
              <p:nvPr/>
            </p:nvSpPr>
            <p:spPr>
              <a:xfrm>
                <a:off x="7292708" y="2227699"/>
                <a:ext cx="1800281" cy="2800854"/>
              </a:xfrm>
              <a:prstGeom prst="rect">
                <a:avLst/>
              </a:prstGeom>
              <a:noFill/>
            </p:spPr>
            <p:txBody>
              <a:bodyPr wrap="square" rtlCol="0">
                <a:spAutoFit/>
              </a:bodyPr>
              <a:lstStyle/>
              <a:p>
                <a:pPr algn="ctr"/>
                <a:r>
                  <a:rPr lang="en-GB" sz="1500" dirty="0"/>
                  <a:t>Relevant</a:t>
                </a:r>
              </a:p>
              <a:p>
                <a:pPr algn="ctr"/>
                <a:r>
                  <a:rPr lang="en-GB" sz="1500" dirty="0"/>
                  <a:t>Worthwhile</a:t>
                </a:r>
              </a:p>
              <a:p>
                <a:pPr algn="ctr"/>
                <a:endParaRPr lang="en-GB" sz="1500" dirty="0"/>
              </a:p>
              <a:p>
                <a:pPr algn="ctr"/>
                <a:r>
                  <a:rPr lang="en-GB" sz="1500" dirty="0"/>
                  <a:t>Is the goal worthwhile &amp; will it meet your needs?</a:t>
                </a:r>
              </a:p>
              <a:p>
                <a:pPr algn="ctr"/>
                <a:endParaRPr lang="en-GB" sz="1500" dirty="0"/>
              </a:p>
              <a:p>
                <a:pPr algn="ctr"/>
                <a:r>
                  <a:rPr lang="en-GB" sz="1500" dirty="0"/>
                  <a:t>Is each goal consistent with other goals you have established and fits with your immediate and long term plans?</a:t>
                </a:r>
              </a:p>
            </p:txBody>
          </p:sp>
        </p:grpSp>
        <p:grpSp>
          <p:nvGrpSpPr>
            <p:cNvPr id="9" name="Group 8"/>
            <p:cNvGrpSpPr/>
            <p:nvPr/>
          </p:nvGrpSpPr>
          <p:grpSpPr>
            <a:xfrm>
              <a:off x="9275001" y="665510"/>
              <a:ext cx="1969104" cy="5064368"/>
              <a:chOff x="9275001" y="665510"/>
              <a:chExt cx="1969104" cy="5064368"/>
            </a:xfrm>
          </p:grpSpPr>
          <p:sp>
            <p:nvSpPr>
              <p:cNvPr id="10" name="Rounded Rectangle 9"/>
              <p:cNvSpPr/>
              <p:nvPr/>
            </p:nvSpPr>
            <p:spPr>
              <a:xfrm>
                <a:off x="9275001" y="665510"/>
                <a:ext cx="1969104" cy="506436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p:cNvGrpSpPr/>
              <p:nvPr/>
            </p:nvGrpSpPr>
            <p:grpSpPr>
              <a:xfrm>
                <a:off x="9359410" y="953624"/>
                <a:ext cx="1800281" cy="3944645"/>
                <a:chOff x="9359410" y="953624"/>
                <a:chExt cx="1800281" cy="3944645"/>
              </a:xfrm>
            </p:grpSpPr>
            <p:sp>
              <p:nvSpPr>
                <p:cNvPr id="12" name="Oval 11"/>
                <p:cNvSpPr/>
                <p:nvPr/>
              </p:nvSpPr>
              <p:spPr>
                <a:xfrm>
                  <a:off x="9637278" y="953624"/>
                  <a:ext cx="1244545" cy="1095648"/>
                </a:xfrm>
                <a:prstGeom prst="ellipse">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T</a:t>
                  </a:r>
                </a:p>
              </p:txBody>
            </p:sp>
            <p:sp>
              <p:nvSpPr>
                <p:cNvPr id="13" name="TextBox 12"/>
                <p:cNvSpPr txBox="1"/>
                <p:nvPr/>
              </p:nvSpPr>
              <p:spPr>
                <a:xfrm>
                  <a:off x="9359410" y="2306434"/>
                  <a:ext cx="1800281" cy="2591835"/>
                </a:xfrm>
                <a:prstGeom prst="rect">
                  <a:avLst/>
                </a:prstGeom>
                <a:noFill/>
              </p:spPr>
              <p:txBody>
                <a:bodyPr wrap="square" rtlCol="0">
                  <a:spAutoFit/>
                </a:bodyPr>
                <a:lstStyle/>
                <a:p>
                  <a:pPr algn="ctr"/>
                  <a:r>
                    <a:rPr lang="en-GB" sz="1500" dirty="0"/>
                    <a:t>Timely</a:t>
                  </a:r>
                </a:p>
                <a:p>
                  <a:pPr algn="ctr"/>
                  <a:r>
                    <a:rPr lang="en-GB" sz="1500" dirty="0"/>
                    <a:t>When</a:t>
                  </a:r>
                </a:p>
                <a:p>
                  <a:pPr algn="ctr"/>
                  <a:endParaRPr lang="en-GB" sz="1500" dirty="0"/>
                </a:p>
                <a:p>
                  <a:pPr algn="ctr"/>
                  <a:r>
                    <a:rPr lang="en-GB" sz="1500" dirty="0"/>
                    <a:t>Your objective should include a time limit. “I will complete this step by month/day/year.”</a:t>
                  </a:r>
                </a:p>
                <a:p>
                  <a:pPr algn="ctr"/>
                  <a:endParaRPr lang="en-GB" sz="1500" dirty="0"/>
                </a:p>
                <a:p>
                  <a:pPr algn="ctr"/>
                  <a:r>
                    <a:rPr lang="en-GB" sz="1500" dirty="0"/>
                    <a:t>It will establish a sense of urgency &amp; prompt you to have better time management.</a:t>
                  </a:r>
                </a:p>
              </p:txBody>
            </p:sp>
          </p:grpSp>
        </p:grpSp>
      </p:grpSp>
      <p:grpSp>
        <p:nvGrpSpPr>
          <p:cNvPr id="26" name="Group 25">
            <a:extLst>
              <a:ext uri="{FF2B5EF4-FFF2-40B4-BE49-F238E27FC236}">
                <a16:creationId xmlns:a16="http://schemas.microsoft.com/office/drawing/2014/main" id="{6F61C3FE-A4E5-4D74-A596-24351A2DE5E9}"/>
              </a:ext>
            </a:extLst>
          </p:cNvPr>
          <p:cNvGrpSpPr/>
          <p:nvPr/>
        </p:nvGrpSpPr>
        <p:grpSpPr>
          <a:xfrm>
            <a:off x="0" y="5734233"/>
            <a:ext cx="12192000" cy="1240188"/>
            <a:chOff x="0" y="5734233"/>
            <a:chExt cx="12192000" cy="1240188"/>
          </a:xfrm>
        </p:grpSpPr>
        <p:pic>
          <p:nvPicPr>
            <p:cNvPr id="27" name="Picture 26">
              <a:extLst>
                <a:ext uri="{FF2B5EF4-FFF2-40B4-BE49-F238E27FC236}">
                  <a16:creationId xmlns:a16="http://schemas.microsoft.com/office/drawing/2014/main" id="{0AD7A581-23CC-45B4-970E-3DF4EDD206F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8" name="Rectangle 27">
              <a:extLst>
                <a:ext uri="{FF2B5EF4-FFF2-40B4-BE49-F238E27FC236}">
                  <a16:creationId xmlns:a16="http://schemas.microsoft.com/office/drawing/2014/main" id="{5B6110BD-6C3A-4F79-9EC5-00F8A2ECCFD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9" name="Picture 28">
              <a:extLst>
                <a:ext uri="{FF2B5EF4-FFF2-40B4-BE49-F238E27FC236}">
                  <a16:creationId xmlns:a16="http://schemas.microsoft.com/office/drawing/2014/main" id="{A3E997EC-7158-4221-8AF8-181153FA6F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30" name="Rectangle 29">
              <a:extLst>
                <a:ext uri="{FF2B5EF4-FFF2-40B4-BE49-F238E27FC236}">
                  <a16:creationId xmlns:a16="http://schemas.microsoft.com/office/drawing/2014/main" id="{D179FC17-FE45-4139-95DC-074E801B304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Picture 30" descr="Text, letter&#10;&#10;Description automatically generated">
              <a:extLst>
                <a:ext uri="{FF2B5EF4-FFF2-40B4-BE49-F238E27FC236}">
                  <a16:creationId xmlns:a16="http://schemas.microsoft.com/office/drawing/2014/main" id="{C40EFECB-4792-42B9-AE42-F1E89B13597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32" name="Picture 31" descr="A picture containing text, metalware, gear&#10;&#10;Description automatically generated">
              <a:extLst>
                <a:ext uri="{FF2B5EF4-FFF2-40B4-BE49-F238E27FC236}">
                  <a16:creationId xmlns:a16="http://schemas.microsoft.com/office/drawing/2014/main" id="{9F8DC47A-D5ED-4EAA-854B-B5F4762B83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26930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3990975" y="1930400"/>
            <a:ext cx="4248150" cy="3613150"/>
          </a:xfrm>
          <a:custGeom>
            <a:avLst/>
            <a:gdLst>
              <a:gd name="connsiteX0" fmla="*/ 0 w 4248150"/>
              <a:gd name="connsiteY0" fmla="*/ 602204 h 3613150"/>
              <a:gd name="connsiteX1" fmla="*/ 602204 w 4248150"/>
              <a:gd name="connsiteY1" fmla="*/ 0 h 3613150"/>
              <a:gd name="connsiteX2" fmla="*/ 1170369 w 4248150"/>
              <a:gd name="connsiteY2" fmla="*/ 0 h 3613150"/>
              <a:gd name="connsiteX3" fmla="*/ 1586347 w 4248150"/>
              <a:gd name="connsiteY3" fmla="*/ 0 h 3613150"/>
              <a:gd name="connsiteX4" fmla="*/ 2154512 w 4248150"/>
              <a:gd name="connsiteY4" fmla="*/ 0 h 3613150"/>
              <a:gd name="connsiteX5" fmla="*/ 2570490 w 4248150"/>
              <a:gd name="connsiteY5" fmla="*/ 0 h 3613150"/>
              <a:gd name="connsiteX6" fmla="*/ 3077781 w 4248150"/>
              <a:gd name="connsiteY6" fmla="*/ 0 h 3613150"/>
              <a:gd name="connsiteX7" fmla="*/ 3645946 w 4248150"/>
              <a:gd name="connsiteY7" fmla="*/ 0 h 3613150"/>
              <a:gd name="connsiteX8" fmla="*/ 4248150 w 4248150"/>
              <a:gd name="connsiteY8" fmla="*/ 602204 h 3613150"/>
              <a:gd name="connsiteX9" fmla="*/ 4248150 w 4248150"/>
              <a:gd name="connsiteY9" fmla="*/ 1108040 h 3613150"/>
              <a:gd name="connsiteX10" fmla="*/ 4248150 w 4248150"/>
              <a:gd name="connsiteY10" fmla="*/ 1613876 h 3613150"/>
              <a:gd name="connsiteX11" fmla="*/ 4248150 w 4248150"/>
              <a:gd name="connsiteY11" fmla="*/ 2095624 h 3613150"/>
              <a:gd name="connsiteX12" fmla="*/ 4248150 w 4248150"/>
              <a:gd name="connsiteY12" fmla="*/ 2553285 h 3613150"/>
              <a:gd name="connsiteX13" fmla="*/ 4248150 w 4248150"/>
              <a:gd name="connsiteY13" fmla="*/ 3010946 h 3613150"/>
              <a:gd name="connsiteX14" fmla="*/ 3645946 w 4248150"/>
              <a:gd name="connsiteY14" fmla="*/ 3613150 h 3613150"/>
              <a:gd name="connsiteX15" fmla="*/ 3169093 w 4248150"/>
              <a:gd name="connsiteY15" fmla="*/ 3613150 h 3613150"/>
              <a:gd name="connsiteX16" fmla="*/ 2661803 w 4248150"/>
              <a:gd name="connsiteY16" fmla="*/ 3613150 h 3613150"/>
              <a:gd name="connsiteX17" fmla="*/ 2215387 w 4248150"/>
              <a:gd name="connsiteY17" fmla="*/ 3613150 h 3613150"/>
              <a:gd name="connsiteX18" fmla="*/ 1799409 w 4248150"/>
              <a:gd name="connsiteY18" fmla="*/ 3613150 h 3613150"/>
              <a:gd name="connsiteX19" fmla="*/ 1231244 w 4248150"/>
              <a:gd name="connsiteY19" fmla="*/ 3613150 h 3613150"/>
              <a:gd name="connsiteX20" fmla="*/ 602204 w 4248150"/>
              <a:gd name="connsiteY20" fmla="*/ 3613150 h 3613150"/>
              <a:gd name="connsiteX21" fmla="*/ 0 w 4248150"/>
              <a:gd name="connsiteY21" fmla="*/ 3010946 h 3613150"/>
              <a:gd name="connsiteX22" fmla="*/ 0 w 4248150"/>
              <a:gd name="connsiteY22" fmla="*/ 2481023 h 3613150"/>
              <a:gd name="connsiteX23" fmla="*/ 0 w 4248150"/>
              <a:gd name="connsiteY23" fmla="*/ 2023362 h 3613150"/>
              <a:gd name="connsiteX24" fmla="*/ 0 w 4248150"/>
              <a:gd name="connsiteY24" fmla="*/ 1589788 h 3613150"/>
              <a:gd name="connsiteX25" fmla="*/ 0 w 4248150"/>
              <a:gd name="connsiteY25" fmla="*/ 1132127 h 3613150"/>
              <a:gd name="connsiteX26" fmla="*/ 0 w 4248150"/>
              <a:gd name="connsiteY26" fmla="*/ 602204 h 361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248150" h="3613150" fill="none" extrusionOk="0">
                <a:moveTo>
                  <a:pt x="0" y="602204"/>
                </a:moveTo>
                <a:cubicBezTo>
                  <a:pt x="-4036" y="171822"/>
                  <a:pt x="233650" y="16131"/>
                  <a:pt x="602204" y="0"/>
                </a:cubicBezTo>
                <a:cubicBezTo>
                  <a:pt x="719133" y="-51185"/>
                  <a:pt x="996653" y="58740"/>
                  <a:pt x="1170369" y="0"/>
                </a:cubicBezTo>
                <a:cubicBezTo>
                  <a:pt x="1344085" y="-58740"/>
                  <a:pt x="1501899" y="32766"/>
                  <a:pt x="1586347" y="0"/>
                </a:cubicBezTo>
                <a:cubicBezTo>
                  <a:pt x="1670795" y="-32766"/>
                  <a:pt x="1965885" y="32215"/>
                  <a:pt x="2154512" y="0"/>
                </a:cubicBezTo>
                <a:cubicBezTo>
                  <a:pt x="2343139" y="-32215"/>
                  <a:pt x="2457600" y="46673"/>
                  <a:pt x="2570490" y="0"/>
                </a:cubicBezTo>
                <a:cubicBezTo>
                  <a:pt x="2683380" y="-46673"/>
                  <a:pt x="2852792" y="47602"/>
                  <a:pt x="3077781" y="0"/>
                </a:cubicBezTo>
                <a:cubicBezTo>
                  <a:pt x="3302770" y="-47602"/>
                  <a:pt x="3432294" y="26448"/>
                  <a:pt x="3645946" y="0"/>
                </a:cubicBezTo>
                <a:cubicBezTo>
                  <a:pt x="3938423" y="-21473"/>
                  <a:pt x="4289773" y="302996"/>
                  <a:pt x="4248150" y="602204"/>
                </a:cubicBezTo>
                <a:cubicBezTo>
                  <a:pt x="4283740" y="825607"/>
                  <a:pt x="4214524" y="870071"/>
                  <a:pt x="4248150" y="1108040"/>
                </a:cubicBezTo>
                <a:cubicBezTo>
                  <a:pt x="4281776" y="1346009"/>
                  <a:pt x="4210030" y="1393643"/>
                  <a:pt x="4248150" y="1613876"/>
                </a:cubicBezTo>
                <a:cubicBezTo>
                  <a:pt x="4286270" y="1834109"/>
                  <a:pt x="4194735" y="1887508"/>
                  <a:pt x="4248150" y="2095624"/>
                </a:cubicBezTo>
                <a:cubicBezTo>
                  <a:pt x="4301565" y="2303740"/>
                  <a:pt x="4208266" y="2373684"/>
                  <a:pt x="4248150" y="2553285"/>
                </a:cubicBezTo>
                <a:cubicBezTo>
                  <a:pt x="4288034" y="2732886"/>
                  <a:pt x="4233504" y="2812342"/>
                  <a:pt x="4248150" y="3010946"/>
                </a:cubicBezTo>
                <a:cubicBezTo>
                  <a:pt x="4284738" y="3368138"/>
                  <a:pt x="3947897" y="3566373"/>
                  <a:pt x="3645946" y="3613150"/>
                </a:cubicBezTo>
                <a:cubicBezTo>
                  <a:pt x="3480990" y="3623332"/>
                  <a:pt x="3350144" y="3555956"/>
                  <a:pt x="3169093" y="3613150"/>
                </a:cubicBezTo>
                <a:cubicBezTo>
                  <a:pt x="2988042" y="3670344"/>
                  <a:pt x="2891116" y="3570193"/>
                  <a:pt x="2661803" y="3613150"/>
                </a:cubicBezTo>
                <a:cubicBezTo>
                  <a:pt x="2432490" y="3656107"/>
                  <a:pt x="2417162" y="3612319"/>
                  <a:pt x="2215387" y="3613150"/>
                </a:cubicBezTo>
                <a:cubicBezTo>
                  <a:pt x="2013612" y="3613981"/>
                  <a:pt x="1994096" y="3591239"/>
                  <a:pt x="1799409" y="3613150"/>
                </a:cubicBezTo>
                <a:cubicBezTo>
                  <a:pt x="1604722" y="3635061"/>
                  <a:pt x="1484487" y="3559338"/>
                  <a:pt x="1231244" y="3613150"/>
                </a:cubicBezTo>
                <a:cubicBezTo>
                  <a:pt x="978002" y="3666962"/>
                  <a:pt x="865918" y="3573033"/>
                  <a:pt x="602204" y="3613150"/>
                </a:cubicBezTo>
                <a:cubicBezTo>
                  <a:pt x="257743" y="3710943"/>
                  <a:pt x="-22171" y="3317068"/>
                  <a:pt x="0" y="3010946"/>
                </a:cubicBezTo>
                <a:cubicBezTo>
                  <a:pt x="-29545" y="2793424"/>
                  <a:pt x="3434" y="2645868"/>
                  <a:pt x="0" y="2481023"/>
                </a:cubicBezTo>
                <a:cubicBezTo>
                  <a:pt x="-3434" y="2316178"/>
                  <a:pt x="44392" y="2131447"/>
                  <a:pt x="0" y="2023362"/>
                </a:cubicBezTo>
                <a:cubicBezTo>
                  <a:pt x="-44392" y="1915277"/>
                  <a:pt x="27024" y="1732288"/>
                  <a:pt x="0" y="1589788"/>
                </a:cubicBezTo>
                <a:cubicBezTo>
                  <a:pt x="-27024" y="1447288"/>
                  <a:pt x="28955" y="1278927"/>
                  <a:pt x="0" y="1132127"/>
                </a:cubicBezTo>
                <a:cubicBezTo>
                  <a:pt x="-28955" y="985327"/>
                  <a:pt x="17080" y="854088"/>
                  <a:pt x="0" y="602204"/>
                </a:cubicBezTo>
                <a:close/>
              </a:path>
              <a:path w="4248150" h="3613150" stroke="0" extrusionOk="0">
                <a:moveTo>
                  <a:pt x="0" y="602204"/>
                </a:moveTo>
                <a:cubicBezTo>
                  <a:pt x="12398" y="255666"/>
                  <a:pt x="206193" y="38975"/>
                  <a:pt x="602204" y="0"/>
                </a:cubicBezTo>
                <a:cubicBezTo>
                  <a:pt x="762974" y="-37101"/>
                  <a:pt x="885155" y="36638"/>
                  <a:pt x="1109494" y="0"/>
                </a:cubicBezTo>
                <a:cubicBezTo>
                  <a:pt x="1333833" y="-36638"/>
                  <a:pt x="1546930" y="32612"/>
                  <a:pt x="1677660" y="0"/>
                </a:cubicBezTo>
                <a:cubicBezTo>
                  <a:pt x="1808390" y="-32612"/>
                  <a:pt x="2043900" y="53945"/>
                  <a:pt x="2154512" y="0"/>
                </a:cubicBezTo>
                <a:cubicBezTo>
                  <a:pt x="2265124" y="-53945"/>
                  <a:pt x="2515845" y="43747"/>
                  <a:pt x="2631365" y="0"/>
                </a:cubicBezTo>
                <a:cubicBezTo>
                  <a:pt x="2746885" y="-43747"/>
                  <a:pt x="2930579" y="33526"/>
                  <a:pt x="3138656" y="0"/>
                </a:cubicBezTo>
                <a:cubicBezTo>
                  <a:pt x="3346733" y="-33526"/>
                  <a:pt x="3427427" y="9423"/>
                  <a:pt x="3645946" y="0"/>
                </a:cubicBezTo>
                <a:cubicBezTo>
                  <a:pt x="3987669" y="-92512"/>
                  <a:pt x="4307351" y="317768"/>
                  <a:pt x="4248150" y="602204"/>
                </a:cubicBezTo>
                <a:cubicBezTo>
                  <a:pt x="4278274" y="827817"/>
                  <a:pt x="4220986" y="978122"/>
                  <a:pt x="4248150" y="1083952"/>
                </a:cubicBezTo>
                <a:cubicBezTo>
                  <a:pt x="4275314" y="1189782"/>
                  <a:pt x="4208517" y="1349836"/>
                  <a:pt x="4248150" y="1541613"/>
                </a:cubicBezTo>
                <a:cubicBezTo>
                  <a:pt x="4287783" y="1733390"/>
                  <a:pt x="4201220" y="1817661"/>
                  <a:pt x="4248150" y="1999274"/>
                </a:cubicBezTo>
                <a:cubicBezTo>
                  <a:pt x="4295080" y="2180887"/>
                  <a:pt x="4214999" y="2225112"/>
                  <a:pt x="4248150" y="2432848"/>
                </a:cubicBezTo>
                <a:cubicBezTo>
                  <a:pt x="4281301" y="2640584"/>
                  <a:pt x="4224683" y="2855439"/>
                  <a:pt x="4248150" y="3010946"/>
                </a:cubicBezTo>
                <a:cubicBezTo>
                  <a:pt x="4266004" y="3341296"/>
                  <a:pt x="4000898" y="3564328"/>
                  <a:pt x="3645946" y="3613150"/>
                </a:cubicBezTo>
                <a:cubicBezTo>
                  <a:pt x="3528110" y="3618068"/>
                  <a:pt x="3270189" y="3583420"/>
                  <a:pt x="3108218" y="3613150"/>
                </a:cubicBezTo>
                <a:cubicBezTo>
                  <a:pt x="2946247" y="3642880"/>
                  <a:pt x="2752554" y="3585543"/>
                  <a:pt x="2661803" y="3613150"/>
                </a:cubicBezTo>
                <a:cubicBezTo>
                  <a:pt x="2571052" y="3640757"/>
                  <a:pt x="2340157" y="3560595"/>
                  <a:pt x="2215387" y="3613150"/>
                </a:cubicBezTo>
                <a:cubicBezTo>
                  <a:pt x="2090617" y="3665705"/>
                  <a:pt x="1960550" y="3612892"/>
                  <a:pt x="1799409" y="3613150"/>
                </a:cubicBezTo>
                <a:cubicBezTo>
                  <a:pt x="1638268" y="3613408"/>
                  <a:pt x="1580235" y="3577299"/>
                  <a:pt x="1383431" y="3613150"/>
                </a:cubicBezTo>
                <a:cubicBezTo>
                  <a:pt x="1186627" y="3649001"/>
                  <a:pt x="939099" y="3580722"/>
                  <a:pt x="602204" y="3613150"/>
                </a:cubicBezTo>
                <a:cubicBezTo>
                  <a:pt x="291404" y="3572588"/>
                  <a:pt x="-74492" y="3319073"/>
                  <a:pt x="0" y="3010946"/>
                </a:cubicBezTo>
                <a:cubicBezTo>
                  <a:pt x="-46111" y="2913392"/>
                  <a:pt x="47412" y="2735527"/>
                  <a:pt x="0" y="2601460"/>
                </a:cubicBezTo>
                <a:cubicBezTo>
                  <a:pt x="-47412" y="2467393"/>
                  <a:pt x="6366" y="2340985"/>
                  <a:pt x="0" y="2191974"/>
                </a:cubicBezTo>
                <a:cubicBezTo>
                  <a:pt x="-6366" y="2042963"/>
                  <a:pt x="54320" y="1842218"/>
                  <a:pt x="0" y="1686138"/>
                </a:cubicBezTo>
                <a:cubicBezTo>
                  <a:pt x="-54320" y="1530058"/>
                  <a:pt x="50545" y="1336114"/>
                  <a:pt x="0" y="1228477"/>
                </a:cubicBezTo>
                <a:cubicBezTo>
                  <a:pt x="-50545" y="1120840"/>
                  <a:pt x="35083" y="855336"/>
                  <a:pt x="0" y="602204"/>
                </a:cubicBezTo>
                <a:close/>
              </a:path>
            </a:pathLst>
          </a:custGeom>
          <a:gradFill>
            <a:gsLst>
              <a:gs pos="0">
                <a:srgbClr val="4F81BD">
                  <a:tint val="66000"/>
                  <a:satMod val="160000"/>
                </a:srgbClr>
              </a:gs>
              <a:gs pos="50000">
                <a:srgbClr val="4F81BD">
                  <a:tint val="44500"/>
                  <a:satMod val="160000"/>
                </a:srgbClr>
              </a:gs>
              <a:gs pos="100000">
                <a:srgbClr val="4F81BD">
                  <a:tint val="23500"/>
                  <a:satMod val="160000"/>
                </a:srgbClr>
              </a:gs>
            </a:gsLst>
            <a:lin ang="5400000" scaled="0"/>
          </a:gradFill>
          <a:ln w="25400" cap="flat" cmpd="sng" algn="ctr">
            <a:solidFill>
              <a:schemeClr val="tx1"/>
            </a:solidFill>
            <a:prstDash val="solid"/>
            <a:extLst>
              <a:ext uri="{C807C97D-BFC1-408E-A445-0C87EB9F89A2}">
                <ask:lineSketchStyleProps xmlns:ask="http://schemas.microsoft.com/office/drawing/2018/sketchyshapes" sd="2296675234">
                  <a:prstGeom prst="roundRect">
                    <a:avLst/>
                  </a:prstGeom>
                  <ask:type>
                    <ask:lineSketchScribble/>
                  </ask:type>
                </ask:lineSketchStyleProps>
              </a:ext>
            </a:extLst>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dirty="0">
              <a:ln>
                <a:noFill/>
              </a:ln>
              <a:solidFill>
                <a:prstClr val="white"/>
              </a:solidFill>
              <a:effectLst/>
              <a:uLnTx/>
              <a:uFillTx/>
              <a:latin typeface="Calibri"/>
              <a:ea typeface="+mn-ea"/>
              <a:cs typeface="+mn-cs"/>
            </a:endParaRPr>
          </a:p>
        </p:txBody>
      </p:sp>
      <p:sp>
        <p:nvSpPr>
          <p:cNvPr id="4" name="TextBox 3"/>
          <p:cNvSpPr txBox="1"/>
          <p:nvPr/>
        </p:nvSpPr>
        <p:spPr>
          <a:xfrm>
            <a:off x="4314825" y="2182812"/>
            <a:ext cx="3600450" cy="3108325"/>
          </a:xfrm>
          <a:prstGeom prst="rect">
            <a:avLst/>
          </a:prstGeom>
          <a:noFill/>
        </p:spPr>
        <p:txBody>
          <a:bodyPr>
            <a:spAutoFit/>
          </a:bodyPr>
          <a:lstStyle/>
          <a:p>
            <a:pPr algn="ctr" fontAlgn="base">
              <a:spcBef>
                <a:spcPct val="0"/>
              </a:spcBef>
              <a:spcAft>
                <a:spcPct val="0"/>
              </a:spcAft>
              <a:defRPr/>
            </a:pPr>
            <a:r>
              <a:rPr lang="en-GB" sz="2800" dirty="0">
                <a:solidFill>
                  <a:prstClr val="black"/>
                </a:solidFill>
                <a:ea typeface="MS PGothic" panose="020B0600070205080204" pitchFamily="34" charset="-128"/>
              </a:rPr>
              <a:t>“By the end of the project (in six months time), the number of anti-social behaviour incidents in Newtown Bus Station will have reduced by 20%”</a:t>
            </a:r>
          </a:p>
        </p:txBody>
      </p:sp>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a:solidFill>
                  <a:schemeClr val="bg1"/>
                </a:solidFill>
              </a:rPr>
              <a:t>SMART Objectives</a:t>
            </a:r>
          </a:p>
        </p:txBody>
      </p:sp>
      <p:grpSp>
        <p:nvGrpSpPr>
          <p:cNvPr id="6" name="Group 5">
            <a:extLst>
              <a:ext uri="{FF2B5EF4-FFF2-40B4-BE49-F238E27FC236}">
                <a16:creationId xmlns:a16="http://schemas.microsoft.com/office/drawing/2014/main" id="{A97D49CB-99E9-4FA9-B69C-33B440797C0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07D2DA9-7CC2-4D95-8B39-09D0EFC9C38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B58F648-B149-4608-91DE-FF678694189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2807977-1AF1-42DA-859B-99F9FA3985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44CF26DD-4A73-4D96-AE59-15D4F9FBD56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637D327-3887-4835-8E68-3E9E89F48FA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F03159E-8033-4B36-A3BD-EA60C439BEB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08953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148404" y="958586"/>
            <a:ext cx="7775119" cy="624836"/>
          </a:xfrm>
          <a:custGeom>
            <a:avLst/>
            <a:gdLst>
              <a:gd name="connsiteX0" fmla="*/ 0 w 7775119"/>
              <a:gd name="connsiteY0" fmla="*/ 0 h 624836"/>
              <a:gd name="connsiteX1" fmla="*/ 675837 w 7775119"/>
              <a:gd name="connsiteY1" fmla="*/ 0 h 624836"/>
              <a:gd name="connsiteX2" fmla="*/ 1196172 w 7775119"/>
              <a:gd name="connsiteY2" fmla="*/ 0 h 624836"/>
              <a:gd name="connsiteX3" fmla="*/ 1794258 w 7775119"/>
              <a:gd name="connsiteY3" fmla="*/ 0 h 624836"/>
              <a:gd name="connsiteX4" fmla="*/ 2547847 w 7775119"/>
              <a:gd name="connsiteY4" fmla="*/ 0 h 624836"/>
              <a:gd name="connsiteX5" fmla="*/ 2990430 w 7775119"/>
              <a:gd name="connsiteY5" fmla="*/ 0 h 624836"/>
              <a:gd name="connsiteX6" fmla="*/ 3666268 w 7775119"/>
              <a:gd name="connsiteY6" fmla="*/ 0 h 624836"/>
              <a:gd name="connsiteX7" fmla="*/ 4108851 w 7775119"/>
              <a:gd name="connsiteY7" fmla="*/ 0 h 624836"/>
              <a:gd name="connsiteX8" fmla="*/ 4706937 w 7775119"/>
              <a:gd name="connsiteY8" fmla="*/ 0 h 624836"/>
              <a:gd name="connsiteX9" fmla="*/ 5382775 w 7775119"/>
              <a:gd name="connsiteY9" fmla="*/ 0 h 624836"/>
              <a:gd name="connsiteX10" fmla="*/ 5747607 w 7775119"/>
              <a:gd name="connsiteY10" fmla="*/ 0 h 624836"/>
              <a:gd name="connsiteX11" fmla="*/ 6112440 w 7775119"/>
              <a:gd name="connsiteY11" fmla="*/ 0 h 624836"/>
              <a:gd name="connsiteX12" fmla="*/ 6866028 w 7775119"/>
              <a:gd name="connsiteY12" fmla="*/ 0 h 624836"/>
              <a:gd name="connsiteX13" fmla="*/ 7775119 w 7775119"/>
              <a:gd name="connsiteY13" fmla="*/ 0 h 624836"/>
              <a:gd name="connsiteX14" fmla="*/ 7775119 w 7775119"/>
              <a:gd name="connsiteY14" fmla="*/ 293673 h 624836"/>
              <a:gd name="connsiteX15" fmla="*/ 7775119 w 7775119"/>
              <a:gd name="connsiteY15" fmla="*/ 624836 h 624836"/>
              <a:gd name="connsiteX16" fmla="*/ 7099282 w 7775119"/>
              <a:gd name="connsiteY16" fmla="*/ 624836 h 624836"/>
              <a:gd name="connsiteX17" fmla="*/ 6423444 w 7775119"/>
              <a:gd name="connsiteY17" fmla="*/ 624836 h 624836"/>
              <a:gd name="connsiteX18" fmla="*/ 5825358 w 7775119"/>
              <a:gd name="connsiteY18" fmla="*/ 624836 h 624836"/>
              <a:gd name="connsiteX19" fmla="*/ 5071770 w 7775119"/>
              <a:gd name="connsiteY19" fmla="*/ 624836 h 624836"/>
              <a:gd name="connsiteX20" fmla="*/ 4318181 w 7775119"/>
              <a:gd name="connsiteY20" fmla="*/ 624836 h 624836"/>
              <a:gd name="connsiteX21" fmla="*/ 3642344 w 7775119"/>
              <a:gd name="connsiteY21" fmla="*/ 624836 h 624836"/>
              <a:gd name="connsiteX22" fmla="*/ 2966507 w 7775119"/>
              <a:gd name="connsiteY22" fmla="*/ 624836 h 624836"/>
              <a:gd name="connsiteX23" fmla="*/ 2290670 w 7775119"/>
              <a:gd name="connsiteY23" fmla="*/ 624836 h 624836"/>
              <a:gd name="connsiteX24" fmla="*/ 1848086 w 7775119"/>
              <a:gd name="connsiteY24" fmla="*/ 624836 h 624836"/>
              <a:gd name="connsiteX25" fmla="*/ 1094498 w 7775119"/>
              <a:gd name="connsiteY25" fmla="*/ 624836 h 624836"/>
              <a:gd name="connsiteX26" fmla="*/ 0 w 7775119"/>
              <a:gd name="connsiteY26" fmla="*/ 624836 h 624836"/>
              <a:gd name="connsiteX27" fmla="*/ 0 w 7775119"/>
              <a:gd name="connsiteY27" fmla="*/ 331163 h 624836"/>
              <a:gd name="connsiteX28" fmla="*/ 0 w 7775119"/>
              <a:gd name="connsiteY28" fmla="*/ 0 h 624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75119" h="624836" fill="none" extrusionOk="0">
                <a:moveTo>
                  <a:pt x="0" y="0"/>
                </a:moveTo>
                <a:cubicBezTo>
                  <a:pt x="184560" y="-5984"/>
                  <a:pt x="394421" y="19428"/>
                  <a:pt x="675837" y="0"/>
                </a:cubicBezTo>
                <a:cubicBezTo>
                  <a:pt x="957253" y="-19428"/>
                  <a:pt x="1088932" y="15000"/>
                  <a:pt x="1196172" y="0"/>
                </a:cubicBezTo>
                <a:cubicBezTo>
                  <a:pt x="1303413" y="-15000"/>
                  <a:pt x="1596525" y="44560"/>
                  <a:pt x="1794258" y="0"/>
                </a:cubicBezTo>
                <a:cubicBezTo>
                  <a:pt x="1991991" y="-44560"/>
                  <a:pt x="2229246" y="9625"/>
                  <a:pt x="2547847" y="0"/>
                </a:cubicBezTo>
                <a:cubicBezTo>
                  <a:pt x="2866448" y="-9625"/>
                  <a:pt x="2857703" y="37922"/>
                  <a:pt x="2990430" y="0"/>
                </a:cubicBezTo>
                <a:cubicBezTo>
                  <a:pt x="3123157" y="-37922"/>
                  <a:pt x="3468058" y="5763"/>
                  <a:pt x="3666268" y="0"/>
                </a:cubicBezTo>
                <a:cubicBezTo>
                  <a:pt x="3864478" y="-5763"/>
                  <a:pt x="3900184" y="35318"/>
                  <a:pt x="4108851" y="0"/>
                </a:cubicBezTo>
                <a:cubicBezTo>
                  <a:pt x="4317518" y="-35318"/>
                  <a:pt x="4576429" y="18340"/>
                  <a:pt x="4706937" y="0"/>
                </a:cubicBezTo>
                <a:cubicBezTo>
                  <a:pt x="4837445" y="-18340"/>
                  <a:pt x="5086605" y="67377"/>
                  <a:pt x="5382775" y="0"/>
                </a:cubicBezTo>
                <a:cubicBezTo>
                  <a:pt x="5678945" y="-67377"/>
                  <a:pt x="5633890" y="23719"/>
                  <a:pt x="5747607" y="0"/>
                </a:cubicBezTo>
                <a:cubicBezTo>
                  <a:pt x="5861324" y="-23719"/>
                  <a:pt x="5976978" y="13852"/>
                  <a:pt x="6112440" y="0"/>
                </a:cubicBezTo>
                <a:cubicBezTo>
                  <a:pt x="6247902" y="-13852"/>
                  <a:pt x="6574057" y="72389"/>
                  <a:pt x="6866028" y="0"/>
                </a:cubicBezTo>
                <a:cubicBezTo>
                  <a:pt x="7157999" y="-72389"/>
                  <a:pt x="7365663" y="76442"/>
                  <a:pt x="7775119" y="0"/>
                </a:cubicBezTo>
                <a:cubicBezTo>
                  <a:pt x="7782350" y="108944"/>
                  <a:pt x="7750197" y="208156"/>
                  <a:pt x="7775119" y="293673"/>
                </a:cubicBezTo>
                <a:cubicBezTo>
                  <a:pt x="7800041" y="379190"/>
                  <a:pt x="7737376" y="532892"/>
                  <a:pt x="7775119" y="624836"/>
                </a:cubicBezTo>
                <a:cubicBezTo>
                  <a:pt x="7623991" y="632532"/>
                  <a:pt x="7338588" y="583564"/>
                  <a:pt x="7099282" y="624836"/>
                </a:cubicBezTo>
                <a:cubicBezTo>
                  <a:pt x="6859976" y="666108"/>
                  <a:pt x="6593623" y="591247"/>
                  <a:pt x="6423444" y="624836"/>
                </a:cubicBezTo>
                <a:cubicBezTo>
                  <a:pt x="6253265" y="658425"/>
                  <a:pt x="6058528" y="576491"/>
                  <a:pt x="5825358" y="624836"/>
                </a:cubicBezTo>
                <a:cubicBezTo>
                  <a:pt x="5592188" y="673181"/>
                  <a:pt x="5314750" y="613982"/>
                  <a:pt x="5071770" y="624836"/>
                </a:cubicBezTo>
                <a:cubicBezTo>
                  <a:pt x="4828790" y="635690"/>
                  <a:pt x="4662724" y="593956"/>
                  <a:pt x="4318181" y="624836"/>
                </a:cubicBezTo>
                <a:cubicBezTo>
                  <a:pt x="3973638" y="655716"/>
                  <a:pt x="3939503" y="616528"/>
                  <a:pt x="3642344" y="624836"/>
                </a:cubicBezTo>
                <a:cubicBezTo>
                  <a:pt x="3345185" y="633144"/>
                  <a:pt x="3295862" y="578755"/>
                  <a:pt x="2966507" y="624836"/>
                </a:cubicBezTo>
                <a:cubicBezTo>
                  <a:pt x="2637152" y="670917"/>
                  <a:pt x="2504469" y="560484"/>
                  <a:pt x="2290670" y="624836"/>
                </a:cubicBezTo>
                <a:cubicBezTo>
                  <a:pt x="2076871" y="689188"/>
                  <a:pt x="1983193" y="600916"/>
                  <a:pt x="1848086" y="624836"/>
                </a:cubicBezTo>
                <a:cubicBezTo>
                  <a:pt x="1712979" y="648756"/>
                  <a:pt x="1290287" y="622690"/>
                  <a:pt x="1094498" y="624836"/>
                </a:cubicBezTo>
                <a:cubicBezTo>
                  <a:pt x="898709" y="626982"/>
                  <a:pt x="329051" y="611062"/>
                  <a:pt x="0" y="624836"/>
                </a:cubicBezTo>
                <a:cubicBezTo>
                  <a:pt x="-21867" y="511738"/>
                  <a:pt x="14586" y="407735"/>
                  <a:pt x="0" y="331163"/>
                </a:cubicBezTo>
                <a:cubicBezTo>
                  <a:pt x="-14586" y="254591"/>
                  <a:pt x="10402" y="133765"/>
                  <a:pt x="0" y="0"/>
                </a:cubicBezTo>
                <a:close/>
              </a:path>
              <a:path w="7775119" h="624836" stroke="0" extrusionOk="0">
                <a:moveTo>
                  <a:pt x="0" y="0"/>
                </a:moveTo>
                <a:cubicBezTo>
                  <a:pt x="133423" y="-26950"/>
                  <a:pt x="301929" y="52565"/>
                  <a:pt x="520335" y="0"/>
                </a:cubicBezTo>
                <a:cubicBezTo>
                  <a:pt x="738741" y="-52565"/>
                  <a:pt x="792948" y="3050"/>
                  <a:pt x="885167" y="0"/>
                </a:cubicBezTo>
                <a:cubicBezTo>
                  <a:pt x="977386" y="-3050"/>
                  <a:pt x="1431333" y="11832"/>
                  <a:pt x="1638756" y="0"/>
                </a:cubicBezTo>
                <a:cubicBezTo>
                  <a:pt x="1846179" y="-11832"/>
                  <a:pt x="1916429" y="12539"/>
                  <a:pt x="2159091" y="0"/>
                </a:cubicBezTo>
                <a:cubicBezTo>
                  <a:pt x="2401753" y="-12539"/>
                  <a:pt x="2424664" y="5144"/>
                  <a:pt x="2679426" y="0"/>
                </a:cubicBezTo>
                <a:cubicBezTo>
                  <a:pt x="2934188" y="-5144"/>
                  <a:pt x="3218862" y="46672"/>
                  <a:pt x="3433014" y="0"/>
                </a:cubicBezTo>
                <a:cubicBezTo>
                  <a:pt x="3647166" y="-46672"/>
                  <a:pt x="3698329" y="16365"/>
                  <a:pt x="3875598" y="0"/>
                </a:cubicBezTo>
                <a:cubicBezTo>
                  <a:pt x="4052867" y="-16365"/>
                  <a:pt x="4295597" y="20840"/>
                  <a:pt x="4629186" y="0"/>
                </a:cubicBezTo>
                <a:cubicBezTo>
                  <a:pt x="4962775" y="-20840"/>
                  <a:pt x="5231467" y="37302"/>
                  <a:pt x="5382775" y="0"/>
                </a:cubicBezTo>
                <a:cubicBezTo>
                  <a:pt x="5534083" y="-37302"/>
                  <a:pt x="5757722" y="650"/>
                  <a:pt x="5980861" y="0"/>
                </a:cubicBezTo>
                <a:cubicBezTo>
                  <a:pt x="6204000" y="-650"/>
                  <a:pt x="6486194" y="35009"/>
                  <a:pt x="6734449" y="0"/>
                </a:cubicBezTo>
                <a:cubicBezTo>
                  <a:pt x="6982704" y="-35009"/>
                  <a:pt x="7003841" y="33269"/>
                  <a:pt x="7254784" y="0"/>
                </a:cubicBezTo>
                <a:cubicBezTo>
                  <a:pt x="7505728" y="-33269"/>
                  <a:pt x="7646438" y="2308"/>
                  <a:pt x="7775119" y="0"/>
                </a:cubicBezTo>
                <a:cubicBezTo>
                  <a:pt x="7775834" y="111965"/>
                  <a:pt x="7765006" y="174901"/>
                  <a:pt x="7775119" y="318666"/>
                </a:cubicBezTo>
                <a:cubicBezTo>
                  <a:pt x="7785232" y="462431"/>
                  <a:pt x="7746738" y="486048"/>
                  <a:pt x="7775119" y="624836"/>
                </a:cubicBezTo>
                <a:cubicBezTo>
                  <a:pt x="7594841" y="657127"/>
                  <a:pt x="7459909" y="617070"/>
                  <a:pt x="7177033" y="624836"/>
                </a:cubicBezTo>
                <a:cubicBezTo>
                  <a:pt x="6894157" y="632602"/>
                  <a:pt x="6671998" y="612432"/>
                  <a:pt x="6423444" y="624836"/>
                </a:cubicBezTo>
                <a:cubicBezTo>
                  <a:pt x="6174890" y="637240"/>
                  <a:pt x="6096179" y="607604"/>
                  <a:pt x="5825358" y="624836"/>
                </a:cubicBezTo>
                <a:cubicBezTo>
                  <a:pt x="5554537" y="642068"/>
                  <a:pt x="5551451" y="594076"/>
                  <a:pt x="5460526" y="624836"/>
                </a:cubicBezTo>
                <a:cubicBezTo>
                  <a:pt x="5369601" y="655596"/>
                  <a:pt x="5206078" y="600138"/>
                  <a:pt x="5017942" y="624836"/>
                </a:cubicBezTo>
                <a:cubicBezTo>
                  <a:pt x="4829806" y="649534"/>
                  <a:pt x="4452299" y="589501"/>
                  <a:pt x="4264354" y="624836"/>
                </a:cubicBezTo>
                <a:cubicBezTo>
                  <a:pt x="4076409" y="660171"/>
                  <a:pt x="3794401" y="591937"/>
                  <a:pt x="3666268" y="624836"/>
                </a:cubicBezTo>
                <a:cubicBezTo>
                  <a:pt x="3538135" y="657735"/>
                  <a:pt x="3435870" y="592871"/>
                  <a:pt x="3223684" y="624836"/>
                </a:cubicBezTo>
                <a:cubicBezTo>
                  <a:pt x="3011498" y="656801"/>
                  <a:pt x="2751178" y="613426"/>
                  <a:pt x="2625598" y="624836"/>
                </a:cubicBezTo>
                <a:cubicBezTo>
                  <a:pt x="2500018" y="636246"/>
                  <a:pt x="2433522" y="606088"/>
                  <a:pt x="2260765" y="624836"/>
                </a:cubicBezTo>
                <a:cubicBezTo>
                  <a:pt x="2088008" y="643584"/>
                  <a:pt x="2047373" y="583326"/>
                  <a:pt x="1895933" y="624836"/>
                </a:cubicBezTo>
                <a:cubicBezTo>
                  <a:pt x="1744493" y="666346"/>
                  <a:pt x="1505369" y="589490"/>
                  <a:pt x="1297847" y="624836"/>
                </a:cubicBezTo>
                <a:cubicBezTo>
                  <a:pt x="1090325" y="660182"/>
                  <a:pt x="1069486" y="582984"/>
                  <a:pt x="855263" y="624836"/>
                </a:cubicBezTo>
                <a:cubicBezTo>
                  <a:pt x="641040" y="666688"/>
                  <a:pt x="366976" y="593696"/>
                  <a:pt x="0" y="624836"/>
                </a:cubicBezTo>
                <a:cubicBezTo>
                  <a:pt x="-23333" y="545709"/>
                  <a:pt x="22919" y="427469"/>
                  <a:pt x="0" y="324915"/>
                </a:cubicBezTo>
                <a:cubicBezTo>
                  <a:pt x="-22919" y="222361"/>
                  <a:pt x="20359" y="112101"/>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800" i="0" u="none" strike="noStrike" kern="1200" cap="none" spc="0" normalizeH="0" baseline="0" noProof="0" dirty="0">
                <a:ln>
                  <a:noFill/>
                </a:ln>
                <a:effectLst/>
                <a:uLnTx/>
                <a:uFillTx/>
                <a:latin typeface="Calibri"/>
                <a:ea typeface="MS PGothic" pitchFamily="34" charset="-128"/>
              </a:rPr>
              <a:t>Objective (SMART)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800" b="1" i="0"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ysClr val="windowText" lastClr="000000"/>
              </a:solidFill>
              <a:effectLst/>
              <a:uLnTx/>
              <a:uFillTx/>
              <a:latin typeface="Calibri"/>
              <a:ea typeface="MS PGothic" pitchFamily="34" charset="-128"/>
            </a:endParaRPr>
          </a:p>
        </p:txBody>
      </p:sp>
      <p:sp>
        <p:nvSpPr>
          <p:cNvPr id="9" name="TextBox 8"/>
          <p:cNvSpPr txBox="1"/>
          <p:nvPr/>
        </p:nvSpPr>
        <p:spPr>
          <a:xfrm>
            <a:off x="646386" y="234531"/>
            <a:ext cx="10941269" cy="584775"/>
          </a:xfrm>
          <a:prstGeom prst="rect">
            <a:avLst/>
          </a:prstGeom>
          <a:solidFill>
            <a:srgbClr val="002060"/>
          </a:solidFill>
        </p:spPr>
        <p:txBody>
          <a:bodyPr wrap="square" rtlCol="0">
            <a:spAutoFit/>
          </a:bodyPr>
          <a:lstStyle/>
          <a:p>
            <a:pPr algn="ctr"/>
            <a:r>
              <a:rPr lang="en-GB" sz="3200" b="1" dirty="0">
                <a:solidFill>
                  <a:schemeClr val="bg1"/>
                </a:solidFill>
              </a:rPr>
              <a:t>OSARA Model</a:t>
            </a:r>
          </a:p>
        </p:txBody>
      </p:sp>
      <p:grpSp>
        <p:nvGrpSpPr>
          <p:cNvPr id="10" name="Group 9">
            <a:extLst>
              <a:ext uri="{FF2B5EF4-FFF2-40B4-BE49-F238E27FC236}">
                <a16:creationId xmlns:a16="http://schemas.microsoft.com/office/drawing/2014/main" id="{43D8C81D-780B-4CB5-8FD7-AC824E5C43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210EB22D-31B3-400A-B323-30B04B0320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B8869634-E446-4E62-B067-0BE20E33B1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79FB461-CD00-4BDE-B0DA-90B18A6790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9B11464-7E10-4C2B-B908-A6A7AFAB88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778634F8-443A-4DCA-87CD-CE75B7078E1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C9F04BD4-8611-4F5F-B818-0408B2F930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6DD1E7F-6895-43AC-A43F-FBCC72FE936C}"/>
              </a:ext>
            </a:extLst>
          </p:cNvPr>
          <p:cNvGraphicFramePr/>
          <p:nvPr>
            <p:extLst>
              <p:ext uri="{D42A27DB-BD31-4B8C-83A1-F6EECF244321}">
                <p14:modId xmlns:p14="http://schemas.microsoft.com/office/powerpoint/2010/main" val="59294727"/>
              </p:ext>
            </p:extLst>
          </p:nvPr>
        </p:nvGraphicFramePr>
        <p:xfrm>
          <a:off x="1172528" y="984252"/>
          <a:ext cx="9846944" cy="53190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32102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3069A8-66BA-4796-9E9F-3F98AE62C0BC}"/>
                                            </p:graphicEl>
                                          </p:spTgt>
                                        </p:tgtEl>
                                        <p:attrNameLst>
                                          <p:attrName>style.visibility</p:attrName>
                                        </p:attrNameLst>
                                      </p:cBhvr>
                                      <p:to>
                                        <p:strVal val="visible"/>
                                      </p:to>
                                    </p:set>
                                    <p:animEffect transition="in" filter="fade">
                                      <p:cBhvr>
                                        <p:cTn id="7" dur="500"/>
                                        <p:tgtEl>
                                          <p:spTgt spid="2">
                                            <p:graphicEl>
                                              <a:dgm id="{993069A8-66BA-4796-9E9F-3F98AE62C0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59EF64-9E71-4267-8EB3-2A07BE767878}"/>
                                            </p:graphicEl>
                                          </p:spTgt>
                                        </p:tgtEl>
                                        <p:attrNameLst>
                                          <p:attrName>style.visibility</p:attrName>
                                        </p:attrNameLst>
                                      </p:cBhvr>
                                      <p:to>
                                        <p:strVal val="visible"/>
                                      </p:to>
                                    </p:set>
                                    <p:animEffect transition="in" filter="fade">
                                      <p:cBhvr>
                                        <p:cTn id="12" dur="500"/>
                                        <p:tgtEl>
                                          <p:spTgt spid="2">
                                            <p:graphicEl>
                                              <a:dgm id="{5659EF64-9E71-4267-8EB3-2A07BE7678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B32190B-39C4-4754-B4AB-46DDF5CD9F62}"/>
                                            </p:graphicEl>
                                          </p:spTgt>
                                        </p:tgtEl>
                                        <p:attrNameLst>
                                          <p:attrName>style.visibility</p:attrName>
                                        </p:attrNameLst>
                                      </p:cBhvr>
                                      <p:to>
                                        <p:strVal val="visible"/>
                                      </p:to>
                                    </p:set>
                                    <p:animEffect transition="in" filter="fade">
                                      <p:cBhvr>
                                        <p:cTn id="17" dur="500"/>
                                        <p:tgtEl>
                                          <p:spTgt spid="2">
                                            <p:graphicEl>
                                              <a:dgm id="{7B32190B-39C4-4754-B4AB-46DDF5CD9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6F004FC-0C11-413A-8BF7-DF83CDCAFA5C}"/>
                                            </p:graphicEl>
                                          </p:spTgt>
                                        </p:tgtEl>
                                        <p:attrNameLst>
                                          <p:attrName>style.visibility</p:attrName>
                                        </p:attrNameLst>
                                      </p:cBhvr>
                                      <p:to>
                                        <p:strVal val="visible"/>
                                      </p:to>
                                    </p:set>
                                    <p:animEffect transition="in" filter="fade">
                                      <p:cBhvr>
                                        <p:cTn id="22" dur="500"/>
                                        <p:tgtEl>
                                          <p:spTgt spid="2">
                                            <p:graphicEl>
                                              <a:dgm id="{F6F004FC-0C11-413A-8BF7-DF83CDCAFA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4534EB9-8AA1-45F5-99EA-23975BB01764}"/>
                                            </p:graphicEl>
                                          </p:spTgt>
                                        </p:tgtEl>
                                        <p:attrNameLst>
                                          <p:attrName>style.visibility</p:attrName>
                                        </p:attrNameLst>
                                      </p:cBhvr>
                                      <p:to>
                                        <p:strVal val="visible"/>
                                      </p:to>
                                    </p:set>
                                    <p:animEffect transition="in" filter="fade">
                                      <p:cBhvr>
                                        <p:cTn id="27" dur="500"/>
                                        <p:tgtEl>
                                          <p:spTgt spid="2">
                                            <p:graphicEl>
                                              <a:dgm id="{94534EB9-8AA1-45F5-99EA-23975BB0176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F7FEF28-5822-4C34-A922-8FEA0153BECA}"/>
                                            </p:graphicEl>
                                          </p:spTgt>
                                        </p:tgtEl>
                                        <p:attrNameLst>
                                          <p:attrName>style.visibility</p:attrName>
                                        </p:attrNameLst>
                                      </p:cBhvr>
                                      <p:to>
                                        <p:strVal val="visible"/>
                                      </p:to>
                                    </p:set>
                                    <p:animEffect transition="in" filter="fade">
                                      <p:cBhvr>
                                        <p:cTn id="32" dur="500"/>
                                        <p:tgtEl>
                                          <p:spTgt spid="2">
                                            <p:graphicEl>
                                              <a:dgm id="{2F7FEF28-5822-4C34-A922-8FEA0153BE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A4E0475-906C-4396-AC15-E1634CA81A94}"/>
                                            </p:graphicEl>
                                          </p:spTgt>
                                        </p:tgtEl>
                                        <p:attrNameLst>
                                          <p:attrName>style.visibility</p:attrName>
                                        </p:attrNameLst>
                                      </p:cBhvr>
                                      <p:to>
                                        <p:strVal val="visible"/>
                                      </p:to>
                                    </p:set>
                                    <p:animEffect transition="in" filter="fade">
                                      <p:cBhvr>
                                        <p:cTn id="37" dur="500"/>
                                        <p:tgtEl>
                                          <p:spTgt spid="2">
                                            <p:graphicEl>
                                              <a:dgm id="{7A4E0475-906C-4396-AC15-E1634CA81A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015D6A2-1AE0-4D32-A6A4-067BBBAEB852}"/>
                                            </p:graphicEl>
                                          </p:spTgt>
                                        </p:tgtEl>
                                        <p:attrNameLst>
                                          <p:attrName>style.visibility</p:attrName>
                                        </p:attrNameLst>
                                      </p:cBhvr>
                                      <p:to>
                                        <p:strVal val="visible"/>
                                      </p:to>
                                    </p:set>
                                    <p:animEffect transition="in" filter="fade">
                                      <p:cBhvr>
                                        <p:cTn id="42" dur="500"/>
                                        <p:tgtEl>
                                          <p:spTgt spid="2">
                                            <p:graphicEl>
                                              <a:dgm id="{2015D6A2-1AE0-4D32-A6A4-067BBBAEB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148404" y="958586"/>
            <a:ext cx="7775119" cy="624836"/>
          </a:xfrm>
          <a:custGeom>
            <a:avLst/>
            <a:gdLst>
              <a:gd name="connsiteX0" fmla="*/ 0 w 7775119"/>
              <a:gd name="connsiteY0" fmla="*/ 0 h 624836"/>
              <a:gd name="connsiteX1" fmla="*/ 675837 w 7775119"/>
              <a:gd name="connsiteY1" fmla="*/ 0 h 624836"/>
              <a:gd name="connsiteX2" fmla="*/ 1196172 w 7775119"/>
              <a:gd name="connsiteY2" fmla="*/ 0 h 624836"/>
              <a:gd name="connsiteX3" fmla="*/ 1794258 w 7775119"/>
              <a:gd name="connsiteY3" fmla="*/ 0 h 624836"/>
              <a:gd name="connsiteX4" fmla="*/ 2547847 w 7775119"/>
              <a:gd name="connsiteY4" fmla="*/ 0 h 624836"/>
              <a:gd name="connsiteX5" fmla="*/ 2990430 w 7775119"/>
              <a:gd name="connsiteY5" fmla="*/ 0 h 624836"/>
              <a:gd name="connsiteX6" fmla="*/ 3666268 w 7775119"/>
              <a:gd name="connsiteY6" fmla="*/ 0 h 624836"/>
              <a:gd name="connsiteX7" fmla="*/ 4108851 w 7775119"/>
              <a:gd name="connsiteY7" fmla="*/ 0 h 624836"/>
              <a:gd name="connsiteX8" fmla="*/ 4706937 w 7775119"/>
              <a:gd name="connsiteY8" fmla="*/ 0 h 624836"/>
              <a:gd name="connsiteX9" fmla="*/ 5382775 w 7775119"/>
              <a:gd name="connsiteY9" fmla="*/ 0 h 624836"/>
              <a:gd name="connsiteX10" fmla="*/ 5747607 w 7775119"/>
              <a:gd name="connsiteY10" fmla="*/ 0 h 624836"/>
              <a:gd name="connsiteX11" fmla="*/ 6112440 w 7775119"/>
              <a:gd name="connsiteY11" fmla="*/ 0 h 624836"/>
              <a:gd name="connsiteX12" fmla="*/ 6866028 w 7775119"/>
              <a:gd name="connsiteY12" fmla="*/ 0 h 624836"/>
              <a:gd name="connsiteX13" fmla="*/ 7775119 w 7775119"/>
              <a:gd name="connsiteY13" fmla="*/ 0 h 624836"/>
              <a:gd name="connsiteX14" fmla="*/ 7775119 w 7775119"/>
              <a:gd name="connsiteY14" fmla="*/ 293673 h 624836"/>
              <a:gd name="connsiteX15" fmla="*/ 7775119 w 7775119"/>
              <a:gd name="connsiteY15" fmla="*/ 624836 h 624836"/>
              <a:gd name="connsiteX16" fmla="*/ 7099282 w 7775119"/>
              <a:gd name="connsiteY16" fmla="*/ 624836 h 624836"/>
              <a:gd name="connsiteX17" fmla="*/ 6423444 w 7775119"/>
              <a:gd name="connsiteY17" fmla="*/ 624836 h 624836"/>
              <a:gd name="connsiteX18" fmla="*/ 5825358 w 7775119"/>
              <a:gd name="connsiteY18" fmla="*/ 624836 h 624836"/>
              <a:gd name="connsiteX19" fmla="*/ 5071770 w 7775119"/>
              <a:gd name="connsiteY19" fmla="*/ 624836 h 624836"/>
              <a:gd name="connsiteX20" fmla="*/ 4318181 w 7775119"/>
              <a:gd name="connsiteY20" fmla="*/ 624836 h 624836"/>
              <a:gd name="connsiteX21" fmla="*/ 3642344 w 7775119"/>
              <a:gd name="connsiteY21" fmla="*/ 624836 h 624836"/>
              <a:gd name="connsiteX22" fmla="*/ 2966507 w 7775119"/>
              <a:gd name="connsiteY22" fmla="*/ 624836 h 624836"/>
              <a:gd name="connsiteX23" fmla="*/ 2290670 w 7775119"/>
              <a:gd name="connsiteY23" fmla="*/ 624836 h 624836"/>
              <a:gd name="connsiteX24" fmla="*/ 1848086 w 7775119"/>
              <a:gd name="connsiteY24" fmla="*/ 624836 h 624836"/>
              <a:gd name="connsiteX25" fmla="*/ 1094498 w 7775119"/>
              <a:gd name="connsiteY25" fmla="*/ 624836 h 624836"/>
              <a:gd name="connsiteX26" fmla="*/ 0 w 7775119"/>
              <a:gd name="connsiteY26" fmla="*/ 624836 h 624836"/>
              <a:gd name="connsiteX27" fmla="*/ 0 w 7775119"/>
              <a:gd name="connsiteY27" fmla="*/ 331163 h 624836"/>
              <a:gd name="connsiteX28" fmla="*/ 0 w 7775119"/>
              <a:gd name="connsiteY28" fmla="*/ 0 h 624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75119" h="624836" fill="none" extrusionOk="0">
                <a:moveTo>
                  <a:pt x="0" y="0"/>
                </a:moveTo>
                <a:cubicBezTo>
                  <a:pt x="184560" y="-5984"/>
                  <a:pt x="394421" y="19428"/>
                  <a:pt x="675837" y="0"/>
                </a:cubicBezTo>
                <a:cubicBezTo>
                  <a:pt x="957253" y="-19428"/>
                  <a:pt x="1088932" y="15000"/>
                  <a:pt x="1196172" y="0"/>
                </a:cubicBezTo>
                <a:cubicBezTo>
                  <a:pt x="1303413" y="-15000"/>
                  <a:pt x="1596525" y="44560"/>
                  <a:pt x="1794258" y="0"/>
                </a:cubicBezTo>
                <a:cubicBezTo>
                  <a:pt x="1991991" y="-44560"/>
                  <a:pt x="2229246" y="9625"/>
                  <a:pt x="2547847" y="0"/>
                </a:cubicBezTo>
                <a:cubicBezTo>
                  <a:pt x="2866448" y="-9625"/>
                  <a:pt x="2857703" y="37922"/>
                  <a:pt x="2990430" y="0"/>
                </a:cubicBezTo>
                <a:cubicBezTo>
                  <a:pt x="3123157" y="-37922"/>
                  <a:pt x="3468058" y="5763"/>
                  <a:pt x="3666268" y="0"/>
                </a:cubicBezTo>
                <a:cubicBezTo>
                  <a:pt x="3864478" y="-5763"/>
                  <a:pt x="3900184" y="35318"/>
                  <a:pt x="4108851" y="0"/>
                </a:cubicBezTo>
                <a:cubicBezTo>
                  <a:pt x="4317518" y="-35318"/>
                  <a:pt x="4576429" y="18340"/>
                  <a:pt x="4706937" y="0"/>
                </a:cubicBezTo>
                <a:cubicBezTo>
                  <a:pt x="4837445" y="-18340"/>
                  <a:pt x="5086605" y="67377"/>
                  <a:pt x="5382775" y="0"/>
                </a:cubicBezTo>
                <a:cubicBezTo>
                  <a:pt x="5678945" y="-67377"/>
                  <a:pt x="5633890" y="23719"/>
                  <a:pt x="5747607" y="0"/>
                </a:cubicBezTo>
                <a:cubicBezTo>
                  <a:pt x="5861324" y="-23719"/>
                  <a:pt x="5976978" y="13852"/>
                  <a:pt x="6112440" y="0"/>
                </a:cubicBezTo>
                <a:cubicBezTo>
                  <a:pt x="6247902" y="-13852"/>
                  <a:pt x="6574057" y="72389"/>
                  <a:pt x="6866028" y="0"/>
                </a:cubicBezTo>
                <a:cubicBezTo>
                  <a:pt x="7157999" y="-72389"/>
                  <a:pt x="7365663" y="76442"/>
                  <a:pt x="7775119" y="0"/>
                </a:cubicBezTo>
                <a:cubicBezTo>
                  <a:pt x="7782350" y="108944"/>
                  <a:pt x="7750197" y="208156"/>
                  <a:pt x="7775119" y="293673"/>
                </a:cubicBezTo>
                <a:cubicBezTo>
                  <a:pt x="7800041" y="379190"/>
                  <a:pt x="7737376" y="532892"/>
                  <a:pt x="7775119" y="624836"/>
                </a:cubicBezTo>
                <a:cubicBezTo>
                  <a:pt x="7623991" y="632532"/>
                  <a:pt x="7338588" y="583564"/>
                  <a:pt x="7099282" y="624836"/>
                </a:cubicBezTo>
                <a:cubicBezTo>
                  <a:pt x="6859976" y="666108"/>
                  <a:pt x="6593623" y="591247"/>
                  <a:pt x="6423444" y="624836"/>
                </a:cubicBezTo>
                <a:cubicBezTo>
                  <a:pt x="6253265" y="658425"/>
                  <a:pt x="6058528" y="576491"/>
                  <a:pt x="5825358" y="624836"/>
                </a:cubicBezTo>
                <a:cubicBezTo>
                  <a:pt x="5592188" y="673181"/>
                  <a:pt x="5314750" y="613982"/>
                  <a:pt x="5071770" y="624836"/>
                </a:cubicBezTo>
                <a:cubicBezTo>
                  <a:pt x="4828790" y="635690"/>
                  <a:pt x="4662724" y="593956"/>
                  <a:pt x="4318181" y="624836"/>
                </a:cubicBezTo>
                <a:cubicBezTo>
                  <a:pt x="3973638" y="655716"/>
                  <a:pt x="3939503" y="616528"/>
                  <a:pt x="3642344" y="624836"/>
                </a:cubicBezTo>
                <a:cubicBezTo>
                  <a:pt x="3345185" y="633144"/>
                  <a:pt x="3295862" y="578755"/>
                  <a:pt x="2966507" y="624836"/>
                </a:cubicBezTo>
                <a:cubicBezTo>
                  <a:pt x="2637152" y="670917"/>
                  <a:pt x="2504469" y="560484"/>
                  <a:pt x="2290670" y="624836"/>
                </a:cubicBezTo>
                <a:cubicBezTo>
                  <a:pt x="2076871" y="689188"/>
                  <a:pt x="1983193" y="600916"/>
                  <a:pt x="1848086" y="624836"/>
                </a:cubicBezTo>
                <a:cubicBezTo>
                  <a:pt x="1712979" y="648756"/>
                  <a:pt x="1290287" y="622690"/>
                  <a:pt x="1094498" y="624836"/>
                </a:cubicBezTo>
                <a:cubicBezTo>
                  <a:pt x="898709" y="626982"/>
                  <a:pt x="329051" y="611062"/>
                  <a:pt x="0" y="624836"/>
                </a:cubicBezTo>
                <a:cubicBezTo>
                  <a:pt x="-21867" y="511738"/>
                  <a:pt x="14586" y="407735"/>
                  <a:pt x="0" y="331163"/>
                </a:cubicBezTo>
                <a:cubicBezTo>
                  <a:pt x="-14586" y="254591"/>
                  <a:pt x="10402" y="133765"/>
                  <a:pt x="0" y="0"/>
                </a:cubicBezTo>
                <a:close/>
              </a:path>
              <a:path w="7775119" h="624836" stroke="0" extrusionOk="0">
                <a:moveTo>
                  <a:pt x="0" y="0"/>
                </a:moveTo>
                <a:cubicBezTo>
                  <a:pt x="133423" y="-26950"/>
                  <a:pt x="301929" y="52565"/>
                  <a:pt x="520335" y="0"/>
                </a:cubicBezTo>
                <a:cubicBezTo>
                  <a:pt x="738741" y="-52565"/>
                  <a:pt x="792948" y="3050"/>
                  <a:pt x="885167" y="0"/>
                </a:cubicBezTo>
                <a:cubicBezTo>
                  <a:pt x="977386" y="-3050"/>
                  <a:pt x="1431333" y="11832"/>
                  <a:pt x="1638756" y="0"/>
                </a:cubicBezTo>
                <a:cubicBezTo>
                  <a:pt x="1846179" y="-11832"/>
                  <a:pt x="1916429" y="12539"/>
                  <a:pt x="2159091" y="0"/>
                </a:cubicBezTo>
                <a:cubicBezTo>
                  <a:pt x="2401753" y="-12539"/>
                  <a:pt x="2424664" y="5144"/>
                  <a:pt x="2679426" y="0"/>
                </a:cubicBezTo>
                <a:cubicBezTo>
                  <a:pt x="2934188" y="-5144"/>
                  <a:pt x="3218862" y="46672"/>
                  <a:pt x="3433014" y="0"/>
                </a:cubicBezTo>
                <a:cubicBezTo>
                  <a:pt x="3647166" y="-46672"/>
                  <a:pt x="3698329" y="16365"/>
                  <a:pt x="3875598" y="0"/>
                </a:cubicBezTo>
                <a:cubicBezTo>
                  <a:pt x="4052867" y="-16365"/>
                  <a:pt x="4295597" y="20840"/>
                  <a:pt x="4629186" y="0"/>
                </a:cubicBezTo>
                <a:cubicBezTo>
                  <a:pt x="4962775" y="-20840"/>
                  <a:pt x="5231467" y="37302"/>
                  <a:pt x="5382775" y="0"/>
                </a:cubicBezTo>
                <a:cubicBezTo>
                  <a:pt x="5534083" y="-37302"/>
                  <a:pt x="5757722" y="650"/>
                  <a:pt x="5980861" y="0"/>
                </a:cubicBezTo>
                <a:cubicBezTo>
                  <a:pt x="6204000" y="-650"/>
                  <a:pt x="6486194" y="35009"/>
                  <a:pt x="6734449" y="0"/>
                </a:cubicBezTo>
                <a:cubicBezTo>
                  <a:pt x="6982704" y="-35009"/>
                  <a:pt x="7003841" y="33269"/>
                  <a:pt x="7254784" y="0"/>
                </a:cubicBezTo>
                <a:cubicBezTo>
                  <a:pt x="7505728" y="-33269"/>
                  <a:pt x="7646438" y="2308"/>
                  <a:pt x="7775119" y="0"/>
                </a:cubicBezTo>
                <a:cubicBezTo>
                  <a:pt x="7775834" y="111965"/>
                  <a:pt x="7765006" y="174901"/>
                  <a:pt x="7775119" y="318666"/>
                </a:cubicBezTo>
                <a:cubicBezTo>
                  <a:pt x="7785232" y="462431"/>
                  <a:pt x="7746738" y="486048"/>
                  <a:pt x="7775119" y="624836"/>
                </a:cubicBezTo>
                <a:cubicBezTo>
                  <a:pt x="7594841" y="657127"/>
                  <a:pt x="7459909" y="617070"/>
                  <a:pt x="7177033" y="624836"/>
                </a:cubicBezTo>
                <a:cubicBezTo>
                  <a:pt x="6894157" y="632602"/>
                  <a:pt x="6671998" y="612432"/>
                  <a:pt x="6423444" y="624836"/>
                </a:cubicBezTo>
                <a:cubicBezTo>
                  <a:pt x="6174890" y="637240"/>
                  <a:pt x="6096179" y="607604"/>
                  <a:pt x="5825358" y="624836"/>
                </a:cubicBezTo>
                <a:cubicBezTo>
                  <a:pt x="5554537" y="642068"/>
                  <a:pt x="5551451" y="594076"/>
                  <a:pt x="5460526" y="624836"/>
                </a:cubicBezTo>
                <a:cubicBezTo>
                  <a:pt x="5369601" y="655596"/>
                  <a:pt x="5206078" y="600138"/>
                  <a:pt x="5017942" y="624836"/>
                </a:cubicBezTo>
                <a:cubicBezTo>
                  <a:pt x="4829806" y="649534"/>
                  <a:pt x="4452299" y="589501"/>
                  <a:pt x="4264354" y="624836"/>
                </a:cubicBezTo>
                <a:cubicBezTo>
                  <a:pt x="4076409" y="660171"/>
                  <a:pt x="3794401" y="591937"/>
                  <a:pt x="3666268" y="624836"/>
                </a:cubicBezTo>
                <a:cubicBezTo>
                  <a:pt x="3538135" y="657735"/>
                  <a:pt x="3435870" y="592871"/>
                  <a:pt x="3223684" y="624836"/>
                </a:cubicBezTo>
                <a:cubicBezTo>
                  <a:pt x="3011498" y="656801"/>
                  <a:pt x="2751178" y="613426"/>
                  <a:pt x="2625598" y="624836"/>
                </a:cubicBezTo>
                <a:cubicBezTo>
                  <a:pt x="2500018" y="636246"/>
                  <a:pt x="2433522" y="606088"/>
                  <a:pt x="2260765" y="624836"/>
                </a:cubicBezTo>
                <a:cubicBezTo>
                  <a:pt x="2088008" y="643584"/>
                  <a:pt x="2047373" y="583326"/>
                  <a:pt x="1895933" y="624836"/>
                </a:cubicBezTo>
                <a:cubicBezTo>
                  <a:pt x="1744493" y="666346"/>
                  <a:pt x="1505369" y="589490"/>
                  <a:pt x="1297847" y="624836"/>
                </a:cubicBezTo>
                <a:cubicBezTo>
                  <a:pt x="1090325" y="660182"/>
                  <a:pt x="1069486" y="582984"/>
                  <a:pt x="855263" y="624836"/>
                </a:cubicBezTo>
                <a:cubicBezTo>
                  <a:pt x="641040" y="666688"/>
                  <a:pt x="366976" y="593696"/>
                  <a:pt x="0" y="624836"/>
                </a:cubicBezTo>
                <a:cubicBezTo>
                  <a:pt x="-23333" y="545709"/>
                  <a:pt x="22919" y="427469"/>
                  <a:pt x="0" y="324915"/>
                </a:cubicBezTo>
                <a:cubicBezTo>
                  <a:pt x="-22919" y="222361"/>
                  <a:pt x="20359" y="112101"/>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800" i="0" u="none" strike="noStrike" kern="1200" cap="none" spc="0" normalizeH="0" baseline="0" noProof="0" dirty="0">
                <a:ln>
                  <a:noFill/>
                </a:ln>
                <a:effectLst/>
                <a:uLnTx/>
                <a:uFillTx/>
                <a:latin typeface="Calibri"/>
                <a:ea typeface="MS PGothic" pitchFamily="34" charset="-128"/>
              </a:rPr>
              <a:t>Objective (SMART)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800" b="1" i="0"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ysClr val="windowText" lastClr="000000"/>
              </a:solidFill>
              <a:effectLst/>
              <a:uLnTx/>
              <a:uFillTx/>
              <a:latin typeface="Calibri"/>
              <a:ea typeface="MS PGothic" pitchFamily="34" charset="-128"/>
            </a:endParaRPr>
          </a:p>
        </p:txBody>
      </p:sp>
      <p:sp>
        <p:nvSpPr>
          <p:cNvPr id="9" name="TextBox 8"/>
          <p:cNvSpPr txBox="1"/>
          <p:nvPr/>
        </p:nvSpPr>
        <p:spPr>
          <a:xfrm>
            <a:off x="646386" y="234531"/>
            <a:ext cx="10941269" cy="584775"/>
          </a:xfrm>
          <a:prstGeom prst="rect">
            <a:avLst/>
          </a:prstGeom>
          <a:solidFill>
            <a:srgbClr val="002060"/>
          </a:solidFill>
        </p:spPr>
        <p:txBody>
          <a:bodyPr wrap="square" rtlCol="0">
            <a:spAutoFit/>
          </a:bodyPr>
          <a:lstStyle/>
          <a:p>
            <a:pPr algn="ctr"/>
            <a:r>
              <a:rPr lang="en-GB" sz="3200" b="1" dirty="0">
                <a:solidFill>
                  <a:schemeClr val="bg1"/>
                </a:solidFill>
              </a:rPr>
              <a:t>OSARA Model</a:t>
            </a:r>
          </a:p>
        </p:txBody>
      </p:sp>
      <p:grpSp>
        <p:nvGrpSpPr>
          <p:cNvPr id="10" name="Group 9">
            <a:extLst>
              <a:ext uri="{FF2B5EF4-FFF2-40B4-BE49-F238E27FC236}">
                <a16:creationId xmlns:a16="http://schemas.microsoft.com/office/drawing/2014/main" id="{43D8C81D-780B-4CB5-8FD7-AC824E5C43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210EB22D-31B3-400A-B323-30B04B0320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B8869634-E446-4E62-B067-0BE20E33B1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79FB461-CD00-4BDE-B0DA-90B18A6790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9B11464-7E10-4C2B-B908-A6A7AFAB88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778634F8-443A-4DCA-87CD-CE75B7078E1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C9F04BD4-8611-4F5F-B818-0408B2F930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6DD1E7F-6895-43AC-A43F-FBCC72FE936C}"/>
              </a:ext>
            </a:extLst>
          </p:cNvPr>
          <p:cNvGraphicFramePr/>
          <p:nvPr>
            <p:extLst>
              <p:ext uri="{D42A27DB-BD31-4B8C-83A1-F6EECF244321}">
                <p14:modId xmlns:p14="http://schemas.microsoft.com/office/powerpoint/2010/main" val="1797556301"/>
              </p:ext>
            </p:extLst>
          </p:nvPr>
        </p:nvGraphicFramePr>
        <p:xfrm>
          <a:off x="1172528" y="984252"/>
          <a:ext cx="9846944" cy="53190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562815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3069A8-66BA-4796-9E9F-3F98AE62C0BC}"/>
                                            </p:graphicEl>
                                          </p:spTgt>
                                        </p:tgtEl>
                                        <p:attrNameLst>
                                          <p:attrName>style.visibility</p:attrName>
                                        </p:attrNameLst>
                                      </p:cBhvr>
                                      <p:to>
                                        <p:strVal val="visible"/>
                                      </p:to>
                                    </p:set>
                                    <p:animEffect transition="in" filter="fade">
                                      <p:cBhvr>
                                        <p:cTn id="7" dur="500"/>
                                        <p:tgtEl>
                                          <p:spTgt spid="2">
                                            <p:graphicEl>
                                              <a:dgm id="{993069A8-66BA-4796-9E9F-3F98AE62C0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59EF64-9E71-4267-8EB3-2A07BE767878}"/>
                                            </p:graphicEl>
                                          </p:spTgt>
                                        </p:tgtEl>
                                        <p:attrNameLst>
                                          <p:attrName>style.visibility</p:attrName>
                                        </p:attrNameLst>
                                      </p:cBhvr>
                                      <p:to>
                                        <p:strVal val="visible"/>
                                      </p:to>
                                    </p:set>
                                    <p:animEffect transition="in" filter="fade">
                                      <p:cBhvr>
                                        <p:cTn id="12" dur="500"/>
                                        <p:tgtEl>
                                          <p:spTgt spid="2">
                                            <p:graphicEl>
                                              <a:dgm id="{5659EF64-9E71-4267-8EB3-2A07BE7678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B32190B-39C4-4754-B4AB-46DDF5CD9F62}"/>
                                            </p:graphicEl>
                                          </p:spTgt>
                                        </p:tgtEl>
                                        <p:attrNameLst>
                                          <p:attrName>style.visibility</p:attrName>
                                        </p:attrNameLst>
                                      </p:cBhvr>
                                      <p:to>
                                        <p:strVal val="visible"/>
                                      </p:to>
                                    </p:set>
                                    <p:animEffect transition="in" filter="fade">
                                      <p:cBhvr>
                                        <p:cTn id="17" dur="500"/>
                                        <p:tgtEl>
                                          <p:spTgt spid="2">
                                            <p:graphicEl>
                                              <a:dgm id="{7B32190B-39C4-4754-B4AB-46DDF5CD9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6F004FC-0C11-413A-8BF7-DF83CDCAFA5C}"/>
                                            </p:graphicEl>
                                          </p:spTgt>
                                        </p:tgtEl>
                                        <p:attrNameLst>
                                          <p:attrName>style.visibility</p:attrName>
                                        </p:attrNameLst>
                                      </p:cBhvr>
                                      <p:to>
                                        <p:strVal val="visible"/>
                                      </p:to>
                                    </p:set>
                                    <p:animEffect transition="in" filter="fade">
                                      <p:cBhvr>
                                        <p:cTn id="22" dur="500"/>
                                        <p:tgtEl>
                                          <p:spTgt spid="2">
                                            <p:graphicEl>
                                              <a:dgm id="{F6F004FC-0C11-413A-8BF7-DF83CDCAFA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4534EB9-8AA1-45F5-99EA-23975BB01764}"/>
                                            </p:graphicEl>
                                          </p:spTgt>
                                        </p:tgtEl>
                                        <p:attrNameLst>
                                          <p:attrName>style.visibility</p:attrName>
                                        </p:attrNameLst>
                                      </p:cBhvr>
                                      <p:to>
                                        <p:strVal val="visible"/>
                                      </p:to>
                                    </p:set>
                                    <p:animEffect transition="in" filter="fade">
                                      <p:cBhvr>
                                        <p:cTn id="27" dur="500"/>
                                        <p:tgtEl>
                                          <p:spTgt spid="2">
                                            <p:graphicEl>
                                              <a:dgm id="{94534EB9-8AA1-45F5-99EA-23975BB0176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F7FEF28-5822-4C34-A922-8FEA0153BECA}"/>
                                            </p:graphicEl>
                                          </p:spTgt>
                                        </p:tgtEl>
                                        <p:attrNameLst>
                                          <p:attrName>style.visibility</p:attrName>
                                        </p:attrNameLst>
                                      </p:cBhvr>
                                      <p:to>
                                        <p:strVal val="visible"/>
                                      </p:to>
                                    </p:set>
                                    <p:animEffect transition="in" filter="fade">
                                      <p:cBhvr>
                                        <p:cTn id="32" dur="500"/>
                                        <p:tgtEl>
                                          <p:spTgt spid="2">
                                            <p:graphicEl>
                                              <a:dgm id="{2F7FEF28-5822-4C34-A922-8FEA0153BE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A4E0475-906C-4396-AC15-E1634CA81A94}"/>
                                            </p:graphicEl>
                                          </p:spTgt>
                                        </p:tgtEl>
                                        <p:attrNameLst>
                                          <p:attrName>style.visibility</p:attrName>
                                        </p:attrNameLst>
                                      </p:cBhvr>
                                      <p:to>
                                        <p:strVal val="visible"/>
                                      </p:to>
                                    </p:set>
                                    <p:animEffect transition="in" filter="fade">
                                      <p:cBhvr>
                                        <p:cTn id="37" dur="500"/>
                                        <p:tgtEl>
                                          <p:spTgt spid="2">
                                            <p:graphicEl>
                                              <a:dgm id="{7A4E0475-906C-4396-AC15-E1634CA81A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015D6A2-1AE0-4D32-A6A4-067BBBAEB852}"/>
                                            </p:graphicEl>
                                          </p:spTgt>
                                        </p:tgtEl>
                                        <p:attrNameLst>
                                          <p:attrName>style.visibility</p:attrName>
                                        </p:attrNameLst>
                                      </p:cBhvr>
                                      <p:to>
                                        <p:strVal val="visible"/>
                                      </p:to>
                                    </p:set>
                                    <p:animEffect transition="in" filter="fade">
                                      <p:cBhvr>
                                        <p:cTn id="42" dur="500"/>
                                        <p:tgtEl>
                                          <p:spTgt spid="2">
                                            <p:graphicEl>
                                              <a:dgm id="{2015D6A2-1AE0-4D32-A6A4-067BBBAEB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148404" y="958586"/>
            <a:ext cx="7775119" cy="624836"/>
          </a:xfrm>
          <a:custGeom>
            <a:avLst/>
            <a:gdLst>
              <a:gd name="connsiteX0" fmla="*/ 0 w 7775119"/>
              <a:gd name="connsiteY0" fmla="*/ 0 h 624836"/>
              <a:gd name="connsiteX1" fmla="*/ 675837 w 7775119"/>
              <a:gd name="connsiteY1" fmla="*/ 0 h 624836"/>
              <a:gd name="connsiteX2" fmla="*/ 1196172 w 7775119"/>
              <a:gd name="connsiteY2" fmla="*/ 0 h 624836"/>
              <a:gd name="connsiteX3" fmla="*/ 1794258 w 7775119"/>
              <a:gd name="connsiteY3" fmla="*/ 0 h 624836"/>
              <a:gd name="connsiteX4" fmla="*/ 2547847 w 7775119"/>
              <a:gd name="connsiteY4" fmla="*/ 0 h 624836"/>
              <a:gd name="connsiteX5" fmla="*/ 2990430 w 7775119"/>
              <a:gd name="connsiteY5" fmla="*/ 0 h 624836"/>
              <a:gd name="connsiteX6" fmla="*/ 3666268 w 7775119"/>
              <a:gd name="connsiteY6" fmla="*/ 0 h 624836"/>
              <a:gd name="connsiteX7" fmla="*/ 4108851 w 7775119"/>
              <a:gd name="connsiteY7" fmla="*/ 0 h 624836"/>
              <a:gd name="connsiteX8" fmla="*/ 4706937 w 7775119"/>
              <a:gd name="connsiteY8" fmla="*/ 0 h 624836"/>
              <a:gd name="connsiteX9" fmla="*/ 5382775 w 7775119"/>
              <a:gd name="connsiteY9" fmla="*/ 0 h 624836"/>
              <a:gd name="connsiteX10" fmla="*/ 5747607 w 7775119"/>
              <a:gd name="connsiteY10" fmla="*/ 0 h 624836"/>
              <a:gd name="connsiteX11" fmla="*/ 6112440 w 7775119"/>
              <a:gd name="connsiteY11" fmla="*/ 0 h 624836"/>
              <a:gd name="connsiteX12" fmla="*/ 6866028 w 7775119"/>
              <a:gd name="connsiteY12" fmla="*/ 0 h 624836"/>
              <a:gd name="connsiteX13" fmla="*/ 7775119 w 7775119"/>
              <a:gd name="connsiteY13" fmla="*/ 0 h 624836"/>
              <a:gd name="connsiteX14" fmla="*/ 7775119 w 7775119"/>
              <a:gd name="connsiteY14" fmla="*/ 293673 h 624836"/>
              <a:gd name="connsiteX15" fmla="*/ 7775119 w 7775119"/>
              <a:gd name="connsiteY15" fmla="*/ 624836 h 624836"/>
              <a:gd name="connsiteX16" fmla="*/ 7099282 w 7775119"/>
              <a:gd name="connsiteY16" fmla="*/ 624836 h 624836"/>
              <a:gd name="connsiteX17" fmla="*/ 6423444 w 7775119"/>
              <a:gd name="connsiteY17" fmla="*/ 624836 h 624836"/>
              <a:gd name="connsiteX18" fmla="*/ 5825358 w 7775119"/>
              <a:gd name="connsiteY18" fmla="*/ 624836 h 624836"/>
              <a:gd name="connsiteX19" fmla="*/ 5071770 w 7775119"/>
              <a:gd name="connsiteY19" fmla="*/ 624836 h 624836"/>
              <a:gd name="connsiteX20" fmla="*/ 4318181 w 7775119"/>
              <a:gd name="connsiteY20" fmla="*/ 624836 h 624836"/>
              <a:gd name="connsiteX21" fmla="*/ 3642344 w 7775119"/>
              <a:gd name="connsiteY21" fmla="*/ 624836 h 624836"/>
              <a:gd name="connsiteX22" fmla="*/ 2966507 w 7775119"/>
              <a:gd name="connsiteY22" fmla="*/ 624836 h 624836"/>
              <a:gd name="connsiteX23" fmla="*/ 2290670 w 7775119"/>
              <a:gd name="connsiteY23" fmla="*/ 624836 h 624836"/>
              <a:gd name="connsiteX24" fmla="*/ 1848086 w 7775119"/>
              <a:gd name="connsiteY24" fmla="*/ 624836 h 624836"/>
              <a:gd name="connsiteX25" fmla="*/ 1094498 w 7775119"/>
              <a:gd name="connsiteY25" fmla="*/ 624836 h 624836"/>
              <a:gd name="connsiteX26" fmla="*/ 0 w 7775119"/>
              <a:gd name="connsiteY26" fmla="*/ 624836 h 624836"/>
              <a:gd name="connsiteX27" fmla="*/ 0 w 7775119"/>
              <a:gd name="connsiteY27" fmla="*/ 331163 h 624836"/>
              <a:gd name="connsiteX28" fmla="*/ 0 w 7775119"/>
              <a:gd name="connsiteY28" fmla="*/ 0 h 624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75119" h="624836" fill="none" extrusionOk="0">
                <a:moveTo>
                  <a:pt x="0" y="0"/>
                </a:moveTo>
                <a:cubicBezTo>
                  <a:pt x="184560" y="-5984"/>
                  <a:pt x="394421" y="19428"/>
                  <a:pt x="675837" y="0"/>
                </a:cubicBezTo>
                <a:cubicBezTo>
                  <a:pt x="957253" y="-19428"/>
                  <a:pt x="1088932" y="15000"/>
                  <a:pt x="1196172" y="0"/>
                </a:cubicBezTo>
                <a:cubicBezTo>
                  <a:pt x="1303413" y="-15000"/>
                  <a:pt x="1596525" y="44560"/>
                  <a:pt x="1794258" y="0"/>
                </a:cubicBezTo>
                <a:cubicBezTo>
                  <a:pt x="1991991" y="-44560"/>
                  <a:pt x="2229246" y="9625"/>
                  <a:pt x="2547847" y="0"/>
                </a:cubicBezTo>
                <a:cubicBezTo>
                  <a:pt x="2866448" y="-9625"/>
                  <a:pt x="2857703" y="37922"/>
                  <a:pt x="2990430" y="0"/>
                </a:cubicBezTo>
                <a:cubicBezTo>
                  <a:pt x="3123157" y="-37922"/>
                  <a:pt x="3468058" y="5763"/>
                  <a:pt x="3666268" y="0"/>
                </a:cubicBezTo>
                <a:cubicBezTo>
                  <a:pt x="3864478" y="-5763"/>
                  <a:pt x="3900184" y="35318"/>
                  <a:pt x="4108851" y="0"/>
                </a:cubicBezTo>
                <a:cubicBezTo>
                  <a:pt x="4317518" y="-35318"/>
                  <a:pt x="4576429" y="18340"/>
                  <a:pt x="4706937" y="0"/>
                </a:cubicBezTo>
                <a:cubicBezTo>
                  <a:pt x="4837445" y="-18340"/>
                  <a:pt x="5086605" y="67377"/>
                  <a:pt x="5382775" y="0"/>
                </a:cubicBezTo>
                <a:cubicBezTo>
                  <a:pt x="5678945" y="-67377"/>
                  <a:pt x="5633890" y="23719"/>
                  <a:pt x="5747607" y="0"/>
                </a:cubicBezTo>
                <a:cubicBezTo>
                  <a:pt x="5861324" y="-23719"/>
                  <a:pt x="5976978" y="13852"/>
                  <a:pt x="6112440" y="0"/>
                </a:cubicBezTo>
                <a:cubicBezTo>
                  <a:pt x="6247902" y="-13852"/>
                  <a:pt x="6574057" y="72389"/>
                  <a:pt x="6866028" y="0"/>
                </a:cubicBezTo>
                <a:cubicBezTo>
                  <a:pt x="7157999" y="-72389"/>
                  <a:pt x="7365663" y="76442"/>
                  <a:pt x="7775119" y="0"/>
                </a:cubicBezTo>
                <a:cubicBezTo>
                  <a:pt x="7782350" y="108944"/>
                  <a:pt x="7750197" y="208156"/>
                  <a:pt x="7775119" y="293673"/>
                </a:cubicBezTo>
                <a:cubicBezTo>
                  <a:pt x="7800041" y="379190"/>
                  <a:pt x="7737376" y="532892"/>
                  <a:pt x="7775119" y="624836"/>
                </a:cubicBezTo>
                <a:cubicBezTo>
                  <a:pt x="7623991" y="632532"/>
                  <a:pt x="7338588" y="583564"/>
                  <a:pt x="7099282" y="624836"/>
                </a:cubicBezTo>
                <a:cubicBezTo>
                  <a:pt x="6859976" y="666108"/>
                  <a:pt x="6593623" y="591247"/>
                  <a:pt x="6423444" y="624836"/>
                </a:cubicBezTo>
                <a:cubicBezTo>
                  <a:pt x="6253265" y="658425"/>
                  <a:pt x="6058528" y="576491"/>
                  <a:pt x="5825358" y="624836"/>
                </a:cubicBezTo>
                <a:cubicBezTo>
                  <a:pt x="5592188" y="673181"/>
                  <a:pt x="5314750" y="613982"/>
                  <a:pt x="5071770" y="624836"/>
                </a:cubicBezTo>
                <a:cubicBezTo>
                  <a:pt x="4828790" y="635690"/>
                  <a:pt x="4662724" y="593956"/>
                  <a:pt x="4318181" y="624836"/>
                </a:cubicBezTo>
                <a:cubicBezTo>
                  <a:pt x="3973638" y="655716"/>
                  <a:pt x="3939503" y="616528"/>
                  <a:pt x="3642344" y="624836"/>
                </a:cubicBezTo>
                <a:cubicBezTo>
                  <a:pt x="3345185" y="633144"/>
                  <a:pt x="3295862" y="578755"/>
                  <a:pt x="2966507" y="624836"/>
                </a:cubicBezTo>
                <a:cubicBezTo>
                  <a:pt x="2637152" y="670917"/>
                  <a:pt x="2504469" y="560484"/>
                  <a:pt x="2290670" y="624836"/>
                </a:cubicBezTo>
                <a:cubicBezTo>
                  <a:pt x="2076871" y="689188"/>
                  <a:pt x="1983193" y="600916"/>
                  <a:pt x="1848086" y="624836"/>
                </a:cubicBezTo>
                <a:cubicBezTo>
                  <a:pt x="1712979" y="648756"/>
                  <a:pt x="1290287" y="622690"/>
                  <a:pt x="1094498" y="624836"/>
                </a:cubicBezTo>
                <a:cubicBezTo>
                  <a:pt x="898709" y="626982"/>
                  <a:pt x="329051" y="611062"/>
                  <a:pt x="0" y="624836"/>
                </a:cubicBezTo>
                <a:cubicBezTo>
                  <a:pt x="-21867" y="511738"/>
                  <a:pt x="14586" y="407735"/>
                  <a:pt x="0" y="331163"/>
                </a:cubicBezTo>
                <a:cubicBezTo>
                  <a:pt x="-14586" y="254591"/>
                  <a:pt x="10402" y="133765"/>
                  <a:pt x="0" y="0"/>
                </a:cubicBezTo>
                <a:close/>
              </a:path>
              <a:path w="7775119" h="624836" stroke="0" extrusionOk="0">
                <a:moveTo>
                  <a:pt x="0" y="0"/>
                </a:moveTo>
                <a:cubicBezTo>
                  <a:pt x="133423" y="-26950"/>
                  <a:pt x="301929" y="52565"/>
                  <a:pt x="520335" y="0"/>
                </a:cubicBezTo>
                <a:cubicBezTo>
                  <a:pt x="738741" y="-52565"/>
                  <a:pt x="792948" y="3050"/>
                  <a:pt x="885167" y="0"/>
                </a:cubicBezTo>
                <a:cubicBezTo>
                  <a:pt x="977386" y="-3050"/>
                  <a:pt x="1431333" y="11832"/>
                  <a:pt x="1638756" y="0"/>
                </a:cubicBezTo>
                <a:cubicBezTo>
                  <a:pt x="1846179" y="-11832"/>
                  <a:pt x="1916429" y="12539"/>
                  <a:pt x="2159091" y="0"/>
                </a:cubicBezTo>
                <a:cubicBezTo>
                  <a:pt x="2401753" y="-12539"/>
                  <a:pt x="2424664" y="5144"/>
                  <a:pt x="2679426" y="0"/>
                </a:cubicBezTo>
                <a:cubicBezTo>
                  <a:pt x="2934188" y="-5144"/>
                  <a:pt x="3218862" y="46672"/>
                  <a:pt x="3433014" y="0"/>
                </a:cubicBezTo>
                <a:cubicBezTo>
                  <a:pt x="3647166" y="-46672"/>
                  <a:pt x="3698329" y="16365"/>
                  <a:pt x="3875598" y="0"/>
                </a:cubicBezTo>
                <a:cubicBezTo>
                  <a:pt x="4052867" y="-16365"/>
                  <a:pt x="4295597" y="20840"/>
                  <a:pt x="4629186" y="0"/>
                </a:cubicBezTo>
                <a:cubicBezTo>
                  <a:pt x="4962775" y="-20840"/>
                  <a:pt x="5231467" y="37302"/>
                  <a:pt x="5382775" y="0"/>
                </a:cubicBezTo>
                <a:cubicBezTo>
                  <a:pt x="5534083" y="-37302"/>
                  <a:pt x="5757722" y="650"/>
                  <a:pt x="5980861" y="0"/>
                </a:cubicBezTo>
                <a:cubicBezTo>
                  <a:pt x="6204000" y="-650"/>
                  <a:pt x="6486194" y="35009"/>
                  <a:pt x="6734449" y="0"/>
                </a:cubicBezTo>
                <a:cubicBezTo>
                  <a:pt x="6982704" y="-35009"/>
                  <a:pt x="7003841" y="33269"/>
                  <a:pt x="7254784" y="0"/>
                </a:cubicBezTo>
                <a:cubicBezTo>
                  <a:pt x="7505728" y="-33269"/>
                  <a:pt x="7646438" y="2308"/>
                  <a:pt x="7775119" y="0"/>
                </a:cubicBezTo>
                <a:cubicBezTo>
                  <a:pt x="7775834" y="111965"/>
                  <a:pt x="7765006" y="174901"/>
                  <a:pt x="7775119" y="318666"/>
                </a:cubicBezTo>
                <a:cubicBezTo>
                  <a:pt x="7785232" y="462431"/>
                  <a:pt x="7746738" y="486048"/>
                  <a:pt x="7775119" y="624836"/>
                </a:cubicBezTo>
                <a:cubicBezTo>
                  <a:pt x="7594841" y="657127"/>
                  <a:pt x="7459909" y="617070"/>
                  <a:pt x="7177033" y="624836"/>
                </a:cubicBezTo>
                <a:cubicBezTo>
                  <a:pt x="6894157" y="632602"/>
                  <a:pt x="6671998" y="612432"/>
                  <a:pt x="6423444" y="624836"/>
                </a:cubicBezTo>
                <a:cubicBezTo>
                  <a:pt x="6174890" y="637240"/>
                  <a:pt x="6096179" y="607604"/>
                  <a:pt x="5825358" y="624836"/>
                </a:cubicBezTo>
                <a:cubicBezTo>
                  <a:pt x="5554537" y="642068"/>
                  <a:pt x="5551451" y="594076"/>
                  <a:pt x="5460526" y="624836"/>
                </a:cubicBezTo>
                <a:cubicBezTo>
                  <a:pt x="5369601" y="655596"/>
                  <a:pt x="5206078" y="600138"/>
                  <a:pt x="5017942" y="624836"/>
                </a:cubicBezTo>
                <a:cubicBezTo>
                  <a:pt x="4829806" y="649534"/>
                  <a:pt x="4452299" y="589501"/>
                  <a:pt x="4264354" y="624836"/>
                </a:cubicBezTo>
                <a:cubicBezTo>
                  <a:pt x="4076409" y="660171"/>
                  <a:pt x="3794401" y="591937"/>
                  <a:pt x="3666268" y="624836"/>
                </a:cubicBezTo>
                <a:cubicBezTo>
                  <a:pt x="3538135" y="657735"/>
                  <a:pt x="3435870" y="592871"/>
                  <a:pt x="3223684" y="624836"/>
                </a:cubicBezTo>
                <a:cubicBezTo>
                  <a:pt x="3011498" y="656801"/>
                  <a:pt x="2751178" y="613426"/>
                  <a:pt x="2625598" y="624836"/>
                </a:cubicBezTo>
                <a:cubicBezTo>
                  <a:pt x="2500018" y="636246"/>
                  <a:pt x="2433522" y="606088"/>
                  <a:pt x="2260765" y="624836"/>
                </a:cubicBezTo>
                <a:cubicBezTo>
                  <a:pt x="2088008" y="643584"/>
                  <a:pt x="2047373" y="583326"/>
                  <a:pt x="1895933" y="624836"/>
                </a:cubicBezTo>
                <a:cubicBezTo>
                  <a:pt x="1744493" y="666346"/>
                  <a:pt x="1505369" y="589490"/>
                  <a:pt x="1297847" y="624836"/>
                </a:cubicBezTo>
                <a:cubicBezTo>
                  <a:pt x="1090325" y="660182"/>
                  <a:pt x="1069486" y="582984"/>
                  <a:pt x="855263" y="624836"/>
                </a:cubicBezTo>
                <a:cubicBezTo>
                  <a:pt x="641040" y="666688"/>
                  <a:pt x="366976" y="593696"/>
                  <a:pt x="0" y="624836"/>
                </a:cubicBezTo>
                <a:cubicBezTo>
                  <a:pt x="-23333" y="545709"/>
                  <a:pt x="22919" y="427469"/>
                  <a:pt x="0" y="324915"/>
                </a:cubicBezTo>
                <a:cubicBezTo>
                  <a:pt x="-22919" y="222361"/>
                  <a:pt x="20359" y="112101"/>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800" i="0" u="none" strike="noStrike" kern="1200" cap="none" spc="0" normalizeH="0" baseline="0" noProof="0" dirty="0">
                <a:ln>
                  <a:noFill/>
                </a:ln>
                <a:effectLst/>
                <a:uLnTx/>
                <a:uFillTx/>
                <a:latin typeface="Calibri"/>
                <a:ea typeface="MS PGothic" pitchFamily="34" charset="-128"/>
              </a:rPr>
              <a:t>Objective (SMART)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800" b="1" i="0"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ysClr val="windowText" lastClr="000000"/>
              </a:solidFill>
              <a:effectLst/>
              <a:uLnTx/>
              <a:uFillTx/>
              <a:latin typeface="Calibri"/>
              <a:ea typeface="MS PGothic" pitchFamily="34" charset="-128"/>
            </a:endParaRPr>
          </a:p>
        </p:txBody>
      </p:sp>
      <p:sp>
        <p:nvSpPr>
          <p:cNvPr id="9" name="TextBox 8"/>
          <p:cNvSpPr txBox="1"/>
          <p:nvPr/>
        </p:nvSpPr>
        <p:spPr>
          <a:xfrm>
            <a:off x="646386" y="234531"/>
            <a:ext cx="10941269" cy="584775"/>
          </a:xfrm>
          <a:prstGeom prst="rect">
            <a:avLst/>
          </a:prstGeom>
          <a:solidFill>
            <a:srgbClr val="002060"/>
          </a:solidFill>
        </p:spPr>
        <p:txBody>
          <a:bodyPr wrap="square" rtlCol="0">
            <a:spAutoFit/>
          </a:bodyPr>
          <a:lstStyle/>
          <a:p>
            <a:pPr algn="ctr"/>
            <a:r>
              <a:rPr lang="en-GB" sz="3200" b="1" dirty="0">
                <a:solidFill>
                  <a:schemeClr val="bg1"/>
                </a:solidFill>
              </a:rPr>
              <a:t>OSARA Model</a:t>
            </a:r>
          </a:p>
        </p:txBody>
      </p:sp>
      <p:grpSp>
        <p:nvGrpSpPr>
          <p:cNvPr id="10" name="Group 9">
            <a:extLst>
              <a:ext uri="{FF2B5EF4-FFF2-40B4-BE49-F238E27FC236}">
                <a16:creationId xmlns:a16="http://schemas.microsoft.com/office/drawing/2014/main" id="{43D8C81D-780B-4CB5-8FD7-AC824E5C43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210EB22D-31B3-400A-B323-30B04B0320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B8869634-E446-4E62-B067-0BE20E33B1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79FB461-CD00-4BDE-B0DA-90B18A6790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9B11464-7E10-4C2B-B908-A6A7AFAB88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778634F8-443A-4DCA-87CD-CE75B7078E1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C9F04BD4-8611-4F5F-B818-0408B2F930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6DD1E7F-6895-43AC-A43F-FBCC72FE936C}"/>
              </a:ext>
            </a:extLst>
          </p:cNvPr>
          <p:cNvGraphicFramePr/>
          <p:nvPr>
            <p:extLst>
              <p:ext uri="{D42A27DB-BD31-4B8C-83A1-F6EECF244321}">
                <p14:modId xmlns:p14="http://schemas.microsoft.com/office/powerpoint/2010/main" val="3205622586"/>
              </p:ext>
            </p:extLst>
          </p:nvPr>
        </p:nvGraphicFramePr>
        <p:xfrm>
          <a:off x="1172528" y="984252"/>
          <a:ext cx="9846944" cy="53190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4085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3069A8-66BA-4796-9E9F-3F98AE62C0BC}"/>
                                            </p:graphicEl>
                                          </p:spTgt>
                                        </p:tgtEl>
                                        <p:attrNameLst>
                                          <p:attrName>style.visibility</p:attrName>
                                        </p:attrNameLst>
                                      </p:cBhvr>
                                      <p:to>
                                        <p:strVal val="visible"/>
                                      </p:to>
                                    </p:set>
                                    <p:animEffect transition="in" filter="fade">
                                      <p:cBhvr>
                                        <p:cTn id="7" dur="500"/>
                                        <p:tgtEl>
                                          <p:spTgt spid="2">
                                            <p:graphicEl>
                                              <a:dgm id="{993069A8-66BA-4796-9E9F-3F98AE62C0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59EF64-9E71-4267-8EB3-2A07BE767878}"/>
                                            </p:graphicEl>
                                          </p:spTgt>
                                        </p:tgtEl>
                                        <p:attrNameLst>
                                          <p:attrName>style.visibility</p:attrName>
                                        </p:attrNameLst>
                                      </p:cBhvr>
                                      <p:to>
                                        <p:strVal val="visible"/>
                                      </p:to>
                                    </p:set>
                                    <p:animEffect transition="in" filter="fade">
                                      <p:cBhvr>
                                        <p:cTn id="12" dur="500"/>
                                        <p:tgtEl>
                                          <p:spTgt spid="2">
                                            <p:graphicEl>
                                              <a:dgm id="{5659EF64-9E71-4267-8EB3-2A07BE7678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B32190B-39C4-4754-B4AB-46DDF5CD9F62}"/>
                                            </p:graphicEl>
                                          </p:spTgt>
                                        </p:tgtEl>
                                        <p:attrNameLst>
                                          <p:attrName>style.visibility</p:attrName>
                                        </p:attrNameLst>
                                      </p:cBhvr>
                                      <p:to>
                                        <p:strVal val="visible"/>
                                      </p:to>
                                    </p:set>
                                    <p:animEffect transition="in" filter="fade">
                                      <p:cBhvr>
                                        <p:cTn id="17" dur="500"/>
                                        <p:tgtEl>
                                          <p:spTgt spid="2">
                                            <p:graphicEl>
                                              <a:dgm id="{7B32190B-39C4-4754-B4AB-46DDF5CD9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6F004FC-0C11-413A-8BF7-DF83CDCAFA5C}"/>
                                            </p:graphicEl>
                                          </p:spTgt>
                                        </p:tgtEl>
                                        <p:attrNameLst>
                                          <p:attrName>style.visibility</p:attrName>
                                        </p:attrNameLst>
                                      </p:cBhvr>
                                      <p:to>
                                        <p:strVal val="visible"/>
                                      </p:to>
                                    </p:set>
                                    <p:animEffect transition="in" filter="fade">
                                      <p:cBhvr>
                                        <p:cTn id="22" dur="500"/>
                                        <p:tgtEl>
                                          <p:spTgt spid="2">
                                            <p:graphicEl>
                                              <a:dgm id="{F6F004FC-0C11-413A-8BF7-DF83CDCAFA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4534EB9-8AA1-45F5-99EA-23975BB01764}"/>
                                            </p:graphicEl>
                                          </p:spTgt>
                                        </p:tgtEl>
                                        <p:attrNameLst>
                                          <p:attrName>style.visibility</p:attrName>
                                        </p:attrNameLst>
                                      </p:cBhvr>
                                      <p:to>
                                        <p:strVal val="visible"/>
                                      </p:to>
                                    </p:set>
                                    <p:animEffect transition="in" filter="fade">
                                      <p:cBhvr>
                                        <p:cTn id="27" dur="500"/>
                                        <p:tgtEl>
                                          <p:spTgt spid="2">
                                            <p:graphicEl>
                                              <a:dgm id="{94534EB9-8AA1-45F5-99EA-23975BB0176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F7FEF28-5822-4C34-A922-8FEA0153BECA}"/>
                                            </p:graphicEl>
                                          </p:spTgt>
                                        </p:tgtEl>
                                        <p:attrNameLst>
                                          <p:attrName>style.visibility</p:attrName>
                                        </p:attrNameLst>
                                      </p:cBhvr>
                                      <p:to>
                                        <p:strVal val="visible"/>
                                      </p:to>
                                    </p:set>
                                    <p:animEffect transition="in" filter="fade">
                                      <p:cBhvr>
                                        <p:cTn id="32" dur="500"/>
                                        <p:tgtEl>
                                          <p:spTgt spid="2">
                                            <p:graphicEl>
                                              <a:dgm id="{2F7FEF28-5822-4C34-A922-8FEA0153BE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A4E0475-906C-4396-AC15-E1634CA81A94}"/>
                                            </p:graphicEl>
                                          </p:spTgt>
                                        </p:tgtEl>
                                        <p:attrNameLst>
                                          <p:attrName>style.visibility</p:attrName>
                                        </p:attrNameLst>
                                      </p:cBhvr>
                                      <p:to>
                                        <p:strVal val="visible"/>
                                      </p:to>
                                    </p:set>
                                    <p:animEffect transition="in" filter="fade">
                                      <p:cBhvr>
                                        <p:cTn id="37" dur="500"/>
                                        <p:tgtEl>
                                          <p:spTgt spid="2">
                                            <p:graphicEl>
                                              <a:dgm id="{7A4E0475-906C-4396-AC15-E1634CA81A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015D6A2-1AE0-4D32-A6A4-067BBBAEB852}"/>
                                            </p:graphicEl>
                                          </p:spTgt>
                                        </p:tgtEl>
                                        <p:attrNameLst>
                                          <p:attrName>style.visibility</p:attrName>
                                        </p:attrNameLst>
                                      </p:cBhvr>
                                      <p:to>
                                        <p:strVal val="visible"/>
                                      </p:to>
                                    </p:set>
                                    <p:animEffect transition="in" filter="fade">
                                      <p:cBhvr>
                                        <p:cTn id="42" dur="500"/>
                                        <p:tgtEl>
                                          <p:spTgt spid="2">
                                            <p:graphicEl>
                                              <a:dgm id="{2015D6A2-1AE0-4D32-A6A4-067BBBAEB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2148404" y="958586"/>
            <a:ext cx="7775119" cy="624836"/>
          </a:xfrm>
          <a:custGeom>
            <a:avLst/>
            <a:gdLst>
              <a:gd name="connsiteX0" fmla="*/ 0 w 7775119"/>
              <a:gd name="connsiteY0" fmla="*/ 0 h 624836"/>
              <a:gd name="connsiteX1" fmla="*/ 675837 w 7775119"/>
              <a:gd name="connsiteY1" fmla="*/ 0 h 624836"/>
              <a:gd name="connsiteX2" fmla="*/ 1196172 w 7775119"/>
              <a:gd name="connsiteY2" fmla="*/ 0 h 624836"/>
              <a:gd name="connsiteX3" fmla="*/ 1794258 w 7775119"/>
              <a:gd name="connsiteY3" fmla="*/ 0 h 624836"/>
              <a:gd name="connsiteX4" fmla="*/ 2547847 w 7775119"/>
              <a:gd name="connsiteY4" fmla="*/ 0 h 624836"/>
              <a:gd name="connsiteX5" fmla="*/ 2990430 w 7775119"/>
              <a:gd name="connsiteY5" fmla="*/ 0 h 624836"/>
              <a:gd name="connsiteX6" fmla="*/ 3666268 w 7775119"/>
              <a:gd name="connsiteY6" fmla="*/ 0 h 624836"/>
              <a:gd name="connsiteX7" fmla="*/ 4108851 w 7775119"/>
              <a:gd name="connsiteY7" fmla="*/ 0 h 624836"/>
              <a:gd name="connsiteX8" fmla="*/ 4706937 w 7775119"/>
              <a:gd name="connsiteY8" fmla="*/ 0 h 624836"/>
              <a:gd name="connsiteX9" fmla="*/ 5382775 w 7775119"/>
              <a:gd name="connsiteY9" fmla="*/ 0 h 624836"/>
              <a:gd name="connsiteX10" fmla="*/ 5747607 w 7775119"/>
              <a:gd name="connsiteY10" fmla="*/ 0 h 624836"/>
              <a:gd name="connsiteX11" fmla="*/ 6112440 w 7775119"/>
              <a:gd name="connsiteY11" fmla="*/ 0 h 624836"/>
              <a:gd name="connsiteX12" fmla="*/ 6866028 w 7775119"/>
              <a:gd name="connsiteY12" fmla="*/ 0 h 624836"/>
              <a:gd name="connsiteX13" fmla="*/ 7775119 w 7775119"/>
              <a:gd name="connsiteY13" fmla="*/ 0 h 624836"/>
              <a:gd name="connsiteX14" fmla="*/ 7775119 w 7775119"/>
              <a:gd name="connsiteY14" fmla="*/ 293673 h 624836"/>
              <a:gd name="connsiteX15" fmla="*/ 7775119 w 7775119"/>
              <a:gd name="connsiteY15" fmla="*/ 624836 h 624836"/>
              <a:gd name="connsiteX16" fmla="*/ 7099282 w 7775119"/>
              <a:gd name="connsiteY16" fmla="*/ 624836 h 624836"/>
              <a:gd name="connsiteX17" fmla="*/ 6423444 w 7775119"/>
              <a:gd name="connsiteY17" fmla="*/ 624836 h 624836"/>
              <a:gd name="connsiteX18" fmla="*/ 5825358 w 7775119"/>
              <a:gd name="connsiteY18" fmla="*/ 624836 h 624836"/>
              <a:gd name="connsiteX19" fmla="*/ 5071770 w 7775119"/>
              <a:gd name="connsiteY19" fmla="*/ 624836 h 624836"/>
              <a:gd name="connsiteX20" fmla="*/ 4318181 w 7775119"/>
              <a:gd name="connsiteY20" fmla="*/ 624836 h 624836"/>
              <a:gd name="connsiteX21" fmla="*/ 3642344 w 7775119"/>
              <a:gd name="connsiteY21" fmla="*/ 624836 h 624836"/>
              <a:gd name="connsiteX22" fmla="*/ 2966507 w 7775119"/>
              <a:gd name="connsiteY22" fmla="*/ 624836 h 624836"/>
              <a:gd name="connsiteX23" fmla="*/ 2290670 w 7775119"/>
              <a:gd name="connsiteY23" fmla="*/ 624836 h 624836"/>
              <a:gd name="connsiteX24" fmla="*/ 1848086 w 7775119"/>
              <a:gd name="connsiteY24" fmla="*/ 624836 h 624836"/>
              <a:gd name="connsiteX25" fmla="*/ 1094498 w 7775119"/>
              <a:gd name="connsiteY25" fmla="*/ 624836 h 624836"/>
              <a:gd name="connsiteX26" fmla="*/ 0 w 7775119"/>
              <a:gd name="connsiteY26" fmla="*/ 624836 h 624836"/>
              <a:gd name="connsiteX27" fmla="*/ 0 w 7775119"/>
              <a:gd name="connsiteY27" fmla="*/ 331163 h 624836"/>
              <a:gd name="connsiteX28" fmla="*/ 0 w 7775119"/>
              <a:gd name="connsiteY28" fmla="*/ 0 h 624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75119" h="624836" fill="none" extrusionOk="0">
                <a:moveTo>
                  <a:pt x="0" y="0"/>
                </a:moveTo>
                <a:cubicBezTo>
                  <a:pt x="184560" y="-5984"/>
                  <a:pt x="394421" y="19428"/>
                  <a:pt x="675837" y="0"/>
                </a:cubicBezTo>
                <a:cubicBezTo>
                  <a:pt x="957253" y="-19428"/>
                  <a:pt x="1088932" y="15000"/>
                  <a:pt x="1196172" y="0"/>
                </a:cubicBezTo>
                <a:cubicBezTo>
                  <a:pt x="1303413" y="-15000"/>
                  <a:pt x="1596525" y="44560"/>
                  <a:pt x="1794258" y="0"/>
                </a:cubicBezTo>
                <a:cubicBezTo>
                  <a:pt x="1991991" y="-44560"/>
                  <a:pt x="2229246" y="9625"/>
                  <a:pt x="2547847" y="0"/>
                </a:cubicBezTo>
                <a:cubicBezTo>
                  <a:pt x="2866448" y="-9625"/>
                  <a:pt x="2857703" y="37922"/>
                  <a:pt x="2990430" y="0"/>
                </a:cubicBezTo>
                <a:cubicBezTo>
                  <a:pt x="3123157" y="-37922"/>
                  <a:pt x="3468058" y="5763"/>
                  <a:pt x="3666268" y="0"/>
                </a:cubicBezTo>
                <a:cubicBezTo>
                  <a:pt x="3864478" y="-5763"/>
                  <a:pt x="3900184" y="35318"/>
                  <a:pt x="4108851" y="0"/>
                </a:cubicBezTo>
                <a:cubicBezTo>
                  <a:pt x="4317518" y="-35318"/>
                  <a:pt x="4576429" y="18340"/>
                  <a:pt x="4706937" y="0"/>
                </a:cubicBezTo>
                <a:cubicBezTo>
                  <a:pt x="4837445" y="-18340"/>
                  <a:pt x="5086605" y="67377"/>
                  <a:pt x="5382775" y="0"/>
                </a:cubicBezTo>
                <a:cubicBezTo>
                  <a:pt x="5678945" y="-67377"/>
                  <a:pt x="5633890" y="23719"/>
                  <a:pt x="5747607" y="0"/>
                </a:cubicBezTo>
                <a:cubicBezTo>
                  <a:pt x="5861324" y="-23719"/>
                  <a:pt x="5976978" y="13852"/>
                  <a:pt x="6112440" y="0"/>
                </a:cubicBezTo>
                <a:cubicBezTo>
                  <a:pt x="6247902" y="-13852"/>
                  <a:pt x="6574057" y="72389"/>
                  <a:pt x="6866028" y="0"/>
                </a:cubicBezTo>
                <a:cubicBezTo>
                  <a:pt x="7157999" y="-72389"/>
                  <a:pt x="7365663" y="76442"/>
                  <a:pt x="7775119" y="0"/>
                </a:cubicBezTo>
                <a:cubicBezTo>
                  <a:pt x="7782350" y="108944"/>
                  <a:pt x="7750197" y="208156"/>
                  <a:pt x="7775119" y="293673"/>
                </a:cubicBezTo>
                <a:cubicBezTo>
                  <a:pt x="7800041" y="379190"/>
                  <a:pt x="7737376" y="532892"/>
                  <a:pt x="7775119" y="624836"/>
                </a:cubicBezTo>
                <a:cubicBezTo>
                  <a:pt x="7623991" y="632532"/>
                  <a:pt x="7338588" y="583564"/>
                  <a:pt x="7099282" y="624836"/>
                </a:cubicBezTo>
                <a:cubicBezTo>
                  <a:pt x="6859976" y="666108"/>
                  <a:pt x="6593623" y="591247"/>
                  <a:pt x="6423444" y="624836"/>
                </a:cubicBezTo>
                <a:cubicBezTo>
                  <a:pt x="6253265" y="658425"/>
                  <a:pt x="6058528" y="576491"/>
                  <a:pt x="5825358" y="624836"/>
                </a:cubicBezTo>
                <a:cubicBezTo>
                  <a:pt x="5592188" y="673181"/>
                  <a:pt x="5314750" y="613982"/>
                  <a:pt x="5071770" y="624836"/>
                </a:cubicBezTo>
                <a:cubicBezTo>
                  <a:pt x="4828790" y="635690"/>
                  <a:pt x="4662724" y="593956"/>
                  <a:pt x="4318181" y="624836"/>
                </a:cubicBezTo>
                <a:cubicBezTo>
                  <a:pt x="3973638" y="655716"/>
                  <a:pt x="3939503" y="616528"/>
                  <a:pt x="3642344" y="624836"/>
                </a:cubicBezTo>
                <a:cubicBezTo>
                  <a:pt x="3345185" y="633144"/>
                  <a:pt x="3295862" y="578755"/>
                  <a:pt x="2966507" y="624836"/>
                </a:cubicBezTo>
                <a:cubicBezTo>
                  <a:pt x="2637152" y="670917"/>
                  <a:pt x="2504469" y="560484"/>
                  <a:pt x="2290670" y="624836"/>
                </a:cubicBezTo>
                <a:cubicBezTo>
                  <a:pt x="2076871" y="689188"/>
                  <a:pt x="1983193" y="600916"/>
                  <a:pt x="1848086" y="624836"/>
                </a:cubicBezTo>
                <a:cubicBezTo>
                  <a:pt x="1712979" y="648756"/>
                  <a:pt x="1290287" y="622690"/>
                  <a:pt x="1094498" y="624836"/>
                </a:cubicBezTo>
                <a:cubicBezTo>
                  <a:pt x="898709" y="626982"/>
                  <a:pt x="329051" y="611062"/>
                  <a:pt x="0" y="624836"/>
                </a:cubicBezTo>
                <a:cubicBezTo>
                  <a:pt x="-21867" y="511738"/>
                  <a:pt x="14586" y="407735"/>
                  <a:pt x="0" y="331163"/>
                </a:cubicBezTo>
                <a:cubicBezTo>
                  <a:pt x="-14586" y="254591"/>
                  <a:pt x="10402" y="133765"/>
                  <a:pt x="0" y="0"/>
                </a:cubicBezTo>
                <a:close/>
              </a:path>
              <a:path w="7775119" h="624836" stroke="0" extrusionOk="0">
                <a:moveTo>
                  <a:pt x="0" y="0"/>
                </a:moveTo>
                <a:cubicBezTo>
                  <a:pt x="133423" y="-26950"/>
                  <a:pt x="301929" y="52565"/>
                  <a:pt x="520335" y="0"/>
                </a:cubicBezTo>
                <a:cubicBezTo>
                  <a:pt x="738741" y="-52565"/>
                  <a:pt x="792948" y="3050"/>
                  <a:pt x="885167" y="0"/>
                </a:cubicBezTo>
                <a:cubicBezTo>
                  <a:pt x="977386" y="-3050"/>
                  <a:pt x="1431333" y="11832"/>
                  <a:pt x="1638756" y="0"/>
                </a:cubicBezTo>
                <a:cubicBezTo>
                  <a:pt x="1846179" y="-11832"/>
                  <a:pt x="1916429" y="12539"/>
                  <a:pt x="2159091" y="0"/>
                </a:cubicBezTo>
                <a:cubicBezTo>
                  <a:pt x="2401753" y="-12539"/>
                  <a:pt x="2424664" y="5144"/>
                  <a:pt x="2679426" y="0"/>
                </a:cubicBezTo>
                <a:cubicBezTo>
                  <a:pt x="2934188" y="-5144"/>
                  <a:pt x="3218862" y="46672"/>
                  <a:pt x="3433014" y="0"/>
                </a:cubicBezTo>
                <a:cubicBezTo>
                  <a:pt x="3647166" y="-46672"/>
                  <a:pt x="3698329" y="16365"/>
                  <a:pt x="3875598" y="0"/>
                </a:cubicBezTo>
                <a:cubicBezTo>
                  <a:pt x="4052867" y="-16365"/>
                  <a:pt x="4295597" y="20840"/>
                  <a:pt x="4629186" y="0"/>
                </a:cubicBezTo>
                <a:cubicBezTo>
                  <a:pt x="4962775" y="-20840"/>
                  <a:pt x="5231467" y="37302"/>
                  <a:pt x="5382775" y="0"/>
                </a:cubicBezTo>
                <a:cubicBezTo>
                  <a:pt x="5534083" y="-37302"/>
                  <a:pt x="5757722" y="650"/>
                  <a:pt x="5980861" y="0"/>
                </a:cubicBezTo>
                <a:cubicBezTo>
                  <a:pt x="6204000" y="-650"/>
                  <a:pt x="6486194" y="35009"/>
                  <a:pt x="6734449" y="0"/>
                </a:cubicBezTo>
                <a:cubicBezTo>
                  <a:pt x="6982704" y="-35009"/>
                  <a:pt x="7003841" y="33269"/>
                  <a:pt x="7254784" y="0"/>
                </a:cubicBezTo>
                <a:cubicBezTo>
                  <a:pt x="7505728" y="-33269"/>
                  <a:pt x="7646438" y="2308"/>
                  <a:pt x="7775119" y="0"/>
                </a:cubicBezTo>
                <a:cubicBezTo>
                  <a:pt x="7775834" y="111965"/>
                  <a:pt x="7765006" y="174901"/>
                  <a:pt x="7775119" y="318666"/>
                </a:cubicBezTo>
                <a:cubicBezTo>
                  <a:pt x="7785232" y="462431"/>
                  <a:pt x="7746738" y="486048"/>
                  <a:pt x="7775119" y="624836"/>
                </a:cubicBezTo>
                <a:cubicBezTo>
                  <a:pt x="7594841" y="657127"/>
                  <a:pt x="7459909" y="617070"/>
                  <a:pt x="7177033" y="624836"/>
                </a:cubicBezTo>
                <a:cubicBezTo>
                  <a:pt x="6894157" y="632602"/>
                  <a:pt x="6671998" y="612432"/>
                  <a:pt x="6423444" y="624836"/>
                </a:cubicBezTo>
                <a:cubicBezTo>
                  <a:pt x="6174890" y="637240"/>
                  <a:pt x="6096179" y="607604"/>
                  <a:pt x="5825358" y="624836"/>
                </a:cubicBezTo>
                <a:cubicBezTo>
                  <a:pt x="5554537" y="642068"/>
                  <a:pt x="5551451" y="594076"/>
                  <a:pt x="5460526" y="624836"/>
                </a:cubicBezTo>
                <a:cubicBezTo>
                  <a:pt x="5369601" y="655596"/>
                  <a:pt x="5206078" y="600138"/>
                  <a:pt x="5017942" y="624836"/>
                </a:cubicBezTo>
                <a:cubicBezTo>
                  <a:pt x="4829806" y="649534"/>
                  <a:pt x="4452299" y="589501"/>
                  <a:pt x="4264354" y="624836"/>
                </a:cubicBezTo>
                <a:cubicBezTo>
                  <a:pt x="4076409" y="660171"/>
                  <a:pt x="3794401" y="591937"/>
                  <a:pt x="3666268" y="624836"/>
                </a:cubicBezTo>
                <a:cubicBezTo>
                  <a:pt x="3538135" y="657735"/>
                  <a:pt x="3435870" y="592871"/>
                  <a:pt x="3223684" y="624836"/>
                </a:cubicBezTo>
                <a:cubicBezTo>
                  <a:pt x="3011498" y="656801"/>
                  <a:pt x="2751178" y="613426"/>
                  <a:pt x="2625598" y="624836"/>
                </a:cubicBezTo>
                <a:cubicBezTo>
                  <a:pt x="2500018" y="636246"/>
                  <a:pt x="2433522" y="606088"/>
                  <a:pt x="2260765" y="624836"/>
                </a:cubicBezTo>
                <a:cubicBezTo>
                  <a:pt x="2088008" y="643584"/>
                  <a:pt x="2047373" y="583326"/>
                  <a:pt x="1895933" y="624836"/>
                </a:cubicBezTo>
                <a:cubicBezTo>
                  <a:pt x="1744493" y="666346"/>
                  <a:pt x="1505369" y="589490"/>
                  <a:pt x="1297847" y="624836"/>
                </a:cubicBezTo>
                <a:cubicBezTo>
                  <a:pt x="1090325" y="660182"/>
                  <a:pt x="1069486" y="582984"/>
                  <a:pt x="855263" y="624836"/>
                </a:cubicBezTo>
                <a:cubicBezTo>
                  <a:pt x="641040" y="666688"/>
                  <a:pt x="366976" y="593696"/>
                  <a:pt x="0" y="624836"/>
                </a:cubicBezTo>
                <a:cubicBezTo>
                  <a:pt x="-23333" y="545709"/>
                  <a:pt x="22919" y="427469"/>
                  <a:pt x="0" y="324915"/>
                </a:cubicBezTo>
                <a:cubicBezTo>
                  <a:pt x="-22919" y="222361"/>
                  <a:pt x="20359" y="112101"/>
                  <a:pt x="0" y="0"/>
                </a:cubicBezTo>
                <a:close/>
              </a:path>
            </a:pathLst>
          </a:custGeom>
          <a:solidFill>
            <a:schemeClr val="bg2">
              <a:lumMod val="9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800" i="0" u="none" strike="noStrike" kern="1200" cap="none" spc="0" normalizeH="0" baseline="0" noProof="0" dirty="0">
                <a:ln>
                  <a:noFill/>
                </a:ln>
                <a:effectLst/>
                <a:uLnTx/>
                <a:uFillTx/>
                <a:latin typeface="Calibri"/>
                <a:ea typeface="MS PGothic" pitchFamily="34" charset="-128"/>
              </a:rPr>
              <a:t>Objective (SMART)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800" b="1" i="0" u="none" strike="noStrike" kern="1200" cap="none" spc="0" normalizeH="0" baseline="0" noProof="0" dirty="0">
              <a:ln>
                <a:noFill/>
              </a:ln>
              <a:solidFill>
                <a:srgbClr val="1F497D"/>
              </a:solidFill>
              <a:effectLst/>
              <a:uLnTx/>
              <a:uFillTx/>
              <a:latin typeface="Calibri"/>
              <a:ea typeface="MS PGothic" pitchFamily="34" charset="-128"/>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3200" b="1" i="0" u="none" strike="noStrike" kern="1200" cap="none" spc="0" normalizeH="0" baseline="0" noProof="0" dirty="0">
              <a:ln>
                <a:noFill/>
              </a:ln>
              <a:solidFill>
                <a:sysClr val="windowText" lastClr="000000"/>
              </a:solidFill>
              <a:effectLst/>
              <a:uLnTx/>
              <a:uFillTx/>
              <a:latin typeface="Calibri"/>
              <a:ea typeface="MS PGothic" pitchFamily="34" charset="-128"/>
            </a:endParaRPr>
          </a:p>
        </p:txBody>
      </p:sp>
      <p:sp>
        <p:nvSpPr>
          <p:cNvPr id="9" name="TextBox 8"/>
          <p:cNvSpPr txBox="1"/>
          <p:nvPr/>
        </p:nvSpPr>
        <p:spPr>
          <a:xfrm>
            <a:off x="646386" y="234531"/>
            <a:ext cx="10941269" cy="584775"/>
          </a:xfrm>
          <a:prstGeom prst="rect">
            <a:avLst/>
          </a:prstGeom>
          <a:solidFill>
            <a:srgbClr val="002060"/>
          </a:solidFill>
        </p:spPr>
        <p:txBody>
          <a:bodyPr wrap="square" rtlCol="0">
            <a:spAutoFit/>
          </a:bodyPr>
          <a:lstStyle/>
          <a:p>
            <a:pPr algn="ctr"/>
            <a:r>
              <a:rPr lang="en-GB" sz="3200" b="1" dirty="0">
                <a:solidFill>
                  <a:schemeClr val="bg1"/>
                </a:solidFill>
              </a:rPr>
              <a:t>OSARA Model</a:t>
            </a:r>
          </a:p>
        </p:txBody>
      </p:sp>
      <p:grpSp>
        <p:nvGrpSpPr>
          <p:cNvPr id="10" name="Group 9">
            <a:extLst>
              <a:ext uri="{FF2B5EF4-FFF2-40B4-BE49-F238E27FC236}">
                <a16:creationId xmlns:a16="http://schemas.microsoft.com/office/drawing/2014/main" id="{43D8C81D-780B-4CB5-8FD7-AC824E5C43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210EB22D-31B3-400A-B323-30B04B0320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B8869634-E446-4E62-B067-0BE20E33B1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79FB461-CD00-4BDE-B0DA-90B18A6790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99B11464-7E10-4C2B-B908-A6A7AFAB88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778634F8-443A-4DCA-87CD-CE75B7078E1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C9F04BD4-8611-4F5F-B818-0408B2F930B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6DD1E7F-6895-43AC-A43F-FBCC72FE936C}"/>
              </a:ext>
            </a:extLst>
          </p:cNvPr>
          <p:cNvGraphicFramePr/>
          <p:nvPr>
            <p:extLst>
              <p:ext uri="{D42A27DB-BD31-4B8C-83A1-F6EECF244321}">
                <p14:modId xmlns:p14="http://schemas.microsoft.com/office/powerpoint/2010/main" val="4110720066"/>
              </p:ext>
            </p:extLst>
          </p:nvPr>
        </p:nvGraphicFramePr>
        <p:xfrm>
          <a:off x="1172528" y="984252"/>
          <a:ext cx="9846944" cy="53190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8195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93069A8-66BA-4796-9E9F-3F98AE62C0BC}"/>
                                            </p:graphicEl>
                                          </p:spTgt>
                                        </p:tgtEl>
                                        <p:attrNameLst>
                                          <p:attrName>style.visibility</p:attrName>
                                        </p:attrNameLst>
                                      </p:cBhvr>
                                      <p:to>
                                        <p:strVal val="visible"/>
                                      </p:to>
                                    </p:set>
                                    <p:animEffect transition="in" filter="fade">
                                      <p:cBhvr>
                                        <p:cTn id="7" dur="500"/>
                                        <p:tgtEl>
                                          <p:spTgt spid="2">
                                            <p:graphicEl>
                                              <a:dgm id="{993069A8-66BA-4796-9E9F-3F98AE62C0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659EF64-9E71-4267-8EB3-2A07BE767878}"/>
                                            </p:graphicEl>
                                          </p:spTgt>
                                        </p:tgtEl>
                                        <p:attrNameLst>
                                          <p:attrName>style.visibility</p:attrName>
                                        </p:attrNameLst>
                                      </p:cBhvr>
                                      <p:to>
                                        <p:strVal val="visible"/>
                                      </p:to>
                                    </p:set>
                                    <p:animEffect transition="in" filter="fade">
                                      <p:cBhvr>
                                        <p:cTn id="12" dur="500"/>
                                        <p:tgtEl>
                                          <p:spTgt spid="2">
                                            <p:graphicEl>
                                              <a:dgm id="{5659EF64-9E71-4267-8EB3-2A07BE7678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B32190B-39C4-4754-B4AB-46DDF5CD9F62}"/>
                                            </p:graphicEl>
                                          </p:spTgt>
                                        </p:tgtEl>
                                        <p:attrNameLst>
                                          <p:attrName>style.visibility</p:attrName>
                                        </p:attrNameLst>
                                      </p:cBhvr>
                                      <p:to>
                                        <p:strVal val="visible"/>
                                      </p:to>
                                    </p:set>
                                    <p:animEffect transition="in" filter="fade">
                                      <p:cBhvr>
                                        <p:cTn id="17" dur="500"/>
                                        <p:tgtEl>
                                          <p:spTgt spid="2">
                                            <p:graphicEl>
                                              <a:dgm id="{7B32190B-39C4-4754-B4AB-46DDF5CD9F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6F004FC-0C11-413A-8BF7-DF83CDCAFA5C}"/>
                                            </p:graphicEl>
                                          </p:spTgt>
                                        </p:tgtEl>
                                        <p:attrNameLst>
                                          <p:attrName>style.visibility</p:attrName>
                                        </p:attrNameLst>
                                      </p:cBhvr>
                                      <p:to>
                                        <p:strVal val="visible"/>
                                      </p:to>
                                    </p:set>
                                    <p:animEffect transition="in" filter="fade">
                                      <p:cBhvr>
                                        <p:cTn id="22" dur="500"/>
                                        <p:tgtEl>
                                          <p:spTgt spid="2">
                                            <p:graphicEl>
                                              <a:dgm id="{F6F004FC-0C11-413A-8BF7-DF83CDCAFA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4534EB9-8AA1-45F5-99EA-23975BB01764}"/>
                                            </p:graphicEl>
                                          </p:spTgt>
                                        </p:tgtEl>
                                        <p:attrNameLst>
                                          <p:attrName>style.visibility</p:attrName>
                                        </p:attrNameLst>
                                      </p:cBhvr>
                                      <p:to>
                                        <p:strVal val="visible"/>
                                      </p:to>
                                    </p:set>
                                    <p:animEffect transition="in" filter="fade">
                                      <p:cBhvr>
                                        <p:cTn id="27" dur="500"/>
                                        <p:tgtEl>
                                          <p:spTgt spid="2">
                                            <p:graphicEl>
                                              <a:dgm id="{94534EB9-8AA1-45F5-99EA-23975BB0176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F7FEF28-5822-4C34-A922-8FEA0153BECA}"/>
                                            </p:graphicEl>
                                          </p:spTgt>
                                        </p:tgtEl>
                                        <p:attrNameLst>
                                          <p:attrName>style.visibility</p:attrName>
                                        </p:attrNameLst>
                                      </p:cBhvr>
                                      <p:to>
                                        <p:strVal val="visible"/>
                                      </p:to>
                                    </p:set>
                                    <p:animEffect transition="in" filter="fade">
                                      <p:cBhvr>
                                        <p:cTn id="32" dur="500"/>
                                        <p:tgtEl>
                                          <p:spTgt spid="2">
                                            <p:graphicEl>
                                              <a:dgm id="{2F7FEF28-5822-4C34-A922-8FEA0153BEC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7A4E0475-906C-4396-AC15-E1634CA81A94}"/>
                                            </p:graphicEl>
                                          </p:spTgt>
                                        </p:tgtEl>
                                        <p:attrNameLst>
                                          <p:attrName>style.visibility</p:attrName>
                                        </p:attrNameLst>
                                      </p:cBhvr>
                                      <p:to>
                                        <p:strVal val="visible"/>
                                      </p:to>
                                    </p:set>
                                    <p:animEffect transition="in" filter="fade">
                                      <p:cBhvr>
                                        <p:cTn id="37" dur="500"/>
                                        <p:tgtEl>
                                          <p:spTgt spid="2">
                                            <p:graphicEl>
                                              <a:dgm id="{7A4E0475-906C-4396-AC15-E1634CA81A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2015D6A2-1AE0-4D32-A6A4-067BBBAEB852}"/>
                                            </p:graphicEl>
                                          </p:spTgt>
                                        </p:tgtEl>
                                        <p:attrNameLst>
                                          <p:attrName>style.visibility</p:attrName>
                                        </p:attrNameLst>
                                      </p:cBhvr>
                                      <p:to>
                                        <p:strVal val="visible"/>
                                      </p:to>
                                    </p:set>
                                    <p:animEffect transition="in" filter="fade">
                                      <p:cBhvr>
                                        <p:cTn id="42" dur="500"/>
                                        <p:tgtEl>
                                          <p:spTgt spid="2">
                                            <p:graphicEl>
                                              <a:dgm id="{2015D6A2-1AE0-4D32-A6A4-067BBBAEB85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0980" y="338361"/>
            <a:ext cx="10895206" cy="584775"/>
          </a:xfrm>
          <a:prstGeom prst="rect">
            <a:avLst/>
          </a:prstGeom>
          <a:solidFill>
            <a:srgbClr val="002060"/>
          </a:solidFill>
        </p:spPr>
        <p:txBody>
          <a:bodyPr wrap="square" rtlCol="0">
            <a:spAutoFit/>
          </a:bodyPr>
          <a:lstStyle/>
          <a:p>
            <a:pPr algn="ctr"/>
            <a:r>
              <a:rPr lang="en-GB" sz="3200" b="1" dirty="0">
                <a:solidFill>
                  <a:schemeClr val="bg1"/>
                </a:solidFill>
              </a:rPr>
              <a:t>Theories That Underpin Problem-Solving</a:t>
            </a:r>
          </a:p>
        </p:txBody>
      </p:sp>
      <p:pic>
        <p:nvPicPr>
          <p:cNvPr id="5" name="Picture 4"/>
          <p:cNvPicPr>
            <a:picLocks noChangeAspect="1"/>
          </p:cNvPicPr>
          <p:nvPr/>
        </p:nvPicPr>
        <p:blipFill>
          <a:blip r:embed="rId3"/>
          <a:stretch>
            <a:fillRect/>
          </a:stretch>
        </p:blipFill>
        <p:spPr>
          <a:xfrm>
            <a:off x="904659" y="3352485"/>
            <a:ext cx="3052646" cy="2426616"/>
          </a:xfrm>
          <a:prstGeom prst="rect">
            <a:avLst/>
          </a:prstGeom>
        </p:spPr>
      </p:pic>
      <p:grpSp>
        <p:nvGrpSpPr>
          <p:cNvPr id="6" name="Group 5">
            <a:extLst>
              <a:ext uri="{FF2B5EF4-FFF2-40B4-BE49-F238E27FC236}">
                <a16:creationId xmlns:a16="http://schemas.microsoft.com/office/drawing/2014/main" id="{CCE4C68A-E024-4886-A283-3DEC574E1D7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87B1491-B757-4363-B224-908AD6D248B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DD9AF992-E560-4C32-A06D-0F1B526A64D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74A5799-9823-4C31-BEA4-81E58FDCC0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7E987FA-3DA3-4E7D-BB9C-28406375858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09215A5-70AE-47D4-809A-522EAA8C68E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105CC2B-FFF6-4D7A-9774-1187373A3F6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1A340E5D-107B-4A56-95B6-4066B18AD170}"/>
              </a:ext>
            </a:extLst>
          </p:cNvPr>
          <p:cNvGraphicFramePr/>
          <p:nvPr>
            <p:extLst>
              <p:ext uri="{D42A27DB-BD31-4B8C-83A1-F6EECF244321}">
                <p14:modId xmlns:p14="http://schemas.microsoft.com/office/powerpoint/2010/main" val="551721031"/>
              </p:ext>
            </p:extLst>
          </p:nvPr>
        </p:nvGraphicFramePr>
        <p:xfrm>
          <a:off x="1038880" y="976915"/>
          <a:ext cx="10114239" cy="49561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26161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7FE9B2F-51B7-4160-8A0B-3F873958D6BF}"/>
                                            </p:graphicEl>
                                          </p:spTgt>
                                        </p:tgtEl>
                                        <p:attrNameLst>
                                          <p:attrName>style.visibility</p:attrName>
                                        </p:attrNameLst>
                                      </p:cBhvr>
                                      <p:to>
                                        <p:strVal val="visible"/>
                                      </p:to>
                                    </p:set>
                                    <p:animEffect transition="in" filter="fade">
                                      <p:cBhvr>
                                        <p:cTn id="7" dur="500"/>
                                        <p:tgtEl>
                                          <p:spTgt spid="2">
                                            <p:graphicEl>
                                              <a:dgm id="{47FE9B2F-51B7-4160-8A0B-3F873958D6B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4DC6B7C-F3AD-4D39-B755-E32BE14984E7}"/>
                                            </p:graphicEl>
                                          </p:spTgt>
                                        </p:tgtEl>
                                        <p:attrNameLst>
                                          <p:attrName>style.visibility</p:attrName>
                                        </p:attrNameLst>
                                      </p:cBhvr>
                                      <p:to>
                                        <p:strVal val="visible"/>
                                      </p:to>
                                    </p:set>
                                    <p:animEffect transition="in" filter="fade">
                                      <p:cBhvr>
                                        <p:cTn id="12" dur="500"/>
                                        <p:tgtEl>
                                          <p:spTgt spid="2">
                                            <p:graphicEl>
                                              <a:dgm id="{94DC6B7C-F3AD-4D39-B755-E32BE14984E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478EC0-181D-4478-84B1-0CB9E404DD70}"/>
                                            </p:graphicEl>
                                          </p:spTgt>
                                        </p:tgtEl>
                                        <p:attrNameLst>
                                          <p:attrName>style.visibility</p:attrName>
                                        </p:attrNameLst>
                                      </p:cBhvr>
                                      <p:to>
                                        <p:strVal val="visible"/>
                                      </p:to>
                                    </p:set>
                                    <p:animEffect transition="in" filter="fade">
                                      <p:cBhvr>
                                        <p:cTn id="15" dur="500"/>
                                        <p:tgtEl>
                                          <p:spTgt spid="2">
                                            <p:graphicEl>
                                              <a:dgm id="{B8478EC0-181D-4478-84B1-0CB9E404DD7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50DD3AD-690E-4DCF-92AF-BA886803BB2F}"/>
                                            </p:graphicEl>
                                          </p:spTgt>
                                        </p:tgtEl>
                                        <p:attrNameLst>
                                          <p:attrName>style.visibility</p:attrName>
                                        </p:attrNameLst>
                                      </p:cBhvr>
                                      <p:to>
                                        <p:strVal val="visible"/>
                                      </p:to>
                                    </p:set>
                                    <p:animEffect transition="in" filter="fade">
                                      <p:cBhvr>
                                        <p:cTn id="20" dur="500"/>
                                        <p:tgtEl>
                                          <p:spTgt spid="2">
                                            <p:graphicEl>
                                              <a:dgm id="{B50DD3AD-690E-4DCF-92AF-BA886803BB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6E58E48-A20A-41D8-B3E7-549C1E0A07ED}"/>
                                            </p:graphicEl>
                                          </p:spTgt>
                                        </p:tgtEl>
                                        <p:attrNameLst>
                                          <p:attrName>style.visibility</p:attrName>
                                        </p:attrNameLst>
                                      </p:cBhvr>
                                      <p:to>
                                        <p:strVal val="visible"/>
                                      </p:to>
                                    </p:set>
                                    <p:animEffect transition="in" filter="fade">
                                      <p:cBhvr>
                                        <p:cTn id="23" dur="500"/>
                                        <p:tgtEl>
                                          <p:spTgt spid="2">
                                            <p:graphicEl>
                                              <a:dgm id="{16E58E48-A20A-41D8-B3E7-549C1E0A07E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AF5783E-4E44-44CE-B4B9-D8311896231D}"/>
                                            </p:graphicEl>
                                          </p:spTgt>
                                        </p:tgtEl>
                                        <p:attrNameLst>
                                          <p:attrName>style.visibility</p:attrName>
                                        </p:attrNameLst>
                                      </p:cBhvr>
                                      <p:to>
                                        <p:strVal val="visible"/>
                                      </p:to>
                                    </p:set>
                                    <p:animEffect transition="in" filter="fade">
                                      <p:cBhvr>
                                        <p:cTn id="28" dur="500"/>
                                        <p:tgtEl>
                                          <p:spTgt spid="2">
                                            <p:graphicEl>
                                              <a:dgm id="{EAF5783E-4E44-44CE-B4B9-D8311896231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2ED1276-B5F2-461D-BCFA-1901076CEE89}"/>
                                            </p:graphicEl>
                                          </p:spTgt>
                                        </p:tgtEl>
                                        <p:attrNameLst>
                                          <p:attrName>style.visibility</p:attrName>
                                        </p:attrNameLst>
                                      </p:cBhvr>
                                      <p:to>
                                        <p:strVal val="visible"/>
                                      </p:to>
                                    </p:set>
                                    <p:animEffect transition="in" filter="fade">
                                      <p:cBhvr>
                                        <p:cTn id="31" dur="500"/>
                                        <p:tgtEl>
                                          <p:spTgt spid="2">
                                            <p:graphicEl>
                                              <a:dgm id="{A2ED1276-B5F2-461D-BCFA-1901076CEE8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9385BBA-5766-479C-BF5C-8E4B35A69CFF}"/>
                                            </p:graphicEl>
                                          </p:spTgt>
                                        </p:tgtEl>
                                        <p:attrNameLst>
                                          <p:attrName>style.visibility</p:attrName>
                                        </p:attrNameLst>
                                      </p:cBhvr>
                                      <p:to>
                                        <p:strVal val="visible"/>
                                      </p:to>
                                    </p:set>
                                    <p:animEffect transition="in" filter="fade">
                                      <p:cBhvr>
                                        <p:cTn id="36" dur="500"/>
                                        <p:tgtEl>
                                          <p:spTgt spid="2">
                                            <p:graphicEl>
                                              <a:dgm id="{09385BBA-5766-479C-BF5C-8E4B35A69CF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5292163-6C74-48FB-9794-1C527F7CBA9A}"/>
                                            </p:graphicEl>
                                          </p:spTgt>
                                        </p:tgtEl>
                                        <p:attrNameLst>
                                          <p:attrName>style.visibility</p:attrName>
                                        </p:attrNameLst>
                                      </p:cBhvr>
                                      <p:to>
                                        <p:strVal val="visible"/>
                                      </p:to>
                                    </p:set>
                                    <p:animEffect transition="in" filter="fade">
                                      <p:cBhvr>
                                        <p:cTn id="39" dur="500"/>
                                        <p:tgtEl>
                                          <p:spTgt spid="2">
                                            <p:graphicEl>
                                              <a:dgm id="{45292163-6C74-48FB-9794-1C527F7CBA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524" y="1954924"/>
            <a:ext cx="4603034" cy="28985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67559" y="338361"/>
            <a:ext cx="10972800" cy="584775"/>
          </a:xfrm>
          <a:prstGeom prst="rect">
            <a:avLst/>
          </a:prstGeom>
          <a:solidFill>
            <a:srgbClr val="002060"/>
          </a:solidFill>
        </p:spPr>
        <p:txBody>
          <a:bodyPr wrap="square" rtlCol="0">
            <a:spAutoFit/>
          </a:bodyPr>
          <a:lstStyle/>
          <a:p>
            <a:pPr algn="ctr"/>
            <a:r>
              <a:rPr lang="en-GB" sz="3200" b="1" dirty="0">
                <a:solidFill>
                  <a:schemeClr val="bg1"/>
                </a:solidFill>
              </a:rPr>
              <a:t>80/20 Rule: The Pareto Principle</a:t>
            </a:r>
          </a:p>
        </p:txBody>
      </p:sp>
      <p:grpSp>
        <p:nvGrpSpPr>
          <p:cNvPr id="6" name="Group 5">
            <a:extLst>
              <a:ext uri="{FF2B5EF4-FFF2-40B4-BE49-F238E27FC236}">
                <a16:creationId xmlns:a16="http://schemas.microsoft.com/office/drawing/2014/main" id="{69429465-1114-44AC-9E87-C244C16BEA7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B8AE5E45-E76B-472D-90BF-2773D7B699B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49D492B-5A37-42F6-93AE-9041DA88220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C221A96-3C07-4A2F-8759-C752C856DC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0301817C-F9EC-425A-B705-310F90CE026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F47A154-14BA-44CE-937E-63F20555429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11DD299-ADB3-4AB6-9242-AB0A461C118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16C33FE3-4061-45C4-8787-9DF31483774C}"/>
              </a:ext>
            </a:extLst>
          </p:cNvPr>
          <p:cNvGraphicFramePr/>
          <p:nvPr>
            <p:extLst>
              <p:ext uri="{D42A27DB-BD31-4B8C-83A1-F6EECF244321}">
                <p14:modId xmlns:p14="http://schemas.microsoft.com/office/powerpoint/2010/main" val="4155824138"/>
              </p:ext>
            </p:extLst>
          </p:nvPr>
        </p:nvGraphicFramePr>
        <p:xfrm>
          <a:off x="4701779" y="1074269"/>
          <a:ext cx="8128000" cy="47116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53739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75AB7621-D4D9-4F2F-A4A6-9A4DA2CEC564}"/>
                                            </p:graphicEl>
                                          </p:spTgt>
                                        </p:tgtEl>
                                        <p:attrNameLst>
                                          <p:attrName>style.visibility</p:attrName>
                                        </p:attrNameLst>
                                      </p:cBhvr>
                                      <p:to>
                                        <p:strVal val="visible"/>
                                      </p:to>
                                    </p:set>
                                    <p:animEffect transition="in" filter="fade">
                                      <p:cBhvr>
                                        <p:cTn id="11" dur="500"/>
                                        <p:tgtEl>
                                          <p:spTgt spid="2">
                                            <p:graphicEl>
                                              <a:dgm id="{75AB7621-D4D9-4F2F-A4A6-9A4DA2CEC564}"/>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8BC735E-1A04-48E3-8EF2-121BF8B84789}"/>
                                            </p:graphicEl>
                                          </p:spTgt>
                                        </p:tgtEl>
                                        <p:attrNameLst>
                                          <p:attrName>style.visibility</p:attrName>
                                        </p:attrNameLst>
                                      </p:cBhvr>
                                      <p:to>
                                        <p:strVal val="visible"/>
                                      </p:to>
                                    </p:set>
                                    <p:animEffect transition="in" filter="fade">
                                      <p:cBhvr>
                                        <p:cTn id="16" dur="500"/>
                                        <p:tgtEl>
                                          <p:spTgt spid="2">
                                            <p:graphicEl>
                                              <a:dgm id="{38BC735E-1A04-48E3-8EF2-121BF8B8478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25E9738-B309-4326-8D5C-30F5FF5B09AB}"/>
                                            </p:graphicEl>
                                          </p:spTgt>
                                        </p:tgtEl>
                                        <p:attrNameLst>
                                          <p:attrName>style.visibility</p:attrName>
                                        </p:attrNameLst>
                                      </p:cBhvr>
                                      <p:to>
                                        <p:strVal val="visible"/>
                                      </p:to>
                                    </p:set>
                                    <p:animEffect transition="in" filter="fade">
                                      <p:cBhvr>
                                        <p:cTn id="19" dur="500"/>
                                        <p:tgtEl>
                                          <p:spTgt spid="2">
                                            <p:graphicEl>
                                              <a:dgm id="{B25E9738-B309-4326-8D5C-30F5FF5B0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a:xfrm>
            <a:off x="4068539" y="1861964"/>
            <a:ext cx="3960440" cy="3024336"/>
          </a:xfrm>
          <a:prstGeom prst="triangle">
            <a:avLst>
              <a:gd name="adj" fmla="val 49519"/>
            </a:avLst>
          </a:prstGeom>
          <a:solidFill>
            <a:schemeClr val="accent1"/>
          </a:solidFill>
          <a:ln w="76200" cap="flat" cmpd="sng" algn="ctr">
            <a:noFill/>
            <a:prstDash val="solid"/>
          </a:ln>
          <a:effectLst>
            <a:outerShdw blurRad="225425" dist="50800" dir="5220000" algn="ctr">
              <a:srgbClr val="000000">
                <a:alpha val="33000"/>
              </a:srgbClr>
            </a:outerShdw>
          </a:effectLst>
          <a:scene3d>
            <a:camera prst="obliqueTopLeft"/>
            <a:lightRig rig="harsh" dir="t">
              <a:rot lat="0" lon="0" rev="3000000"/>
            </a:lightRig>
          </a:scene3d>
          <a:sp3d extrusionH="254000" contourW="19050">
            <a:bevelT w="82550" h="44450" prst="angle"/>
            <a:bevelB w="82550" h="44450" prst="angle"/>
            <a:contourClr>
              <a:srgbClr val="FFFFFF"/>
            </a:contourClr>
          </a:sp3d>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GB" sz="3200" b="1" i="0" u="none" strike="noStrike" kern="0" cap="none" spc="0" normalizeH="0" baseline="0" noProof="0" dirty="0">
              <a:ln>
                <a:noFill/>
              </a:ln>
              <a:solidFill>
                <a:prstClr val="black"/>
              </a:solidFill>
              <a:effectLst/>
              <a:uLnTx/>
              <a:uFillTx/>
              <a:latin typeface="Calibri"/>
              <a:ea typeface="+mn-ea"/>
              <a:cs typeface="+mn-cs"/>
            </a:endParaRPr>
          </a:p>
        </p:txBody>
      </p:sp>
      <p:sp>
        <p:nvSpPr>
          <p:cNvPr id="3" name="TextBox 2"/>
          <p:cNvSpPr txBox="1"/>
          <p:nvPr/>
        </p:nvSpPr>
        <p:spPr>
          <a:xfrm>
            <a:off x="2860675" y="3009900"/>
            <a:ext cx="1511300" cy="522288"/>
          </a:xfrm>
          <a:custGeom>
            <a:avLst/>
            <a:gdLst>
              <a:gd name="connsiteX0" fmla="*/ 0 w 1511300"/>
              <a:gd name="connsiteY0" fmla="*/ 0 h 522288"/>
              <a:gd name="connsiteX1" fmla="*/ 533993 w 1511300"/>
              <a:gd name="connsiteY1" fmla="*/ 0 h 522288"/>
              <a:gd name="connsiteX2" fmla="*/ 1052872 w 1511300"/>
              <a:gd name="connsiteY2" fmla="*/ 0 h 522288"/>
              <a:gd name="connsiteX3" fmla="*/ 1511300 w 1511300"/>
              <a:gd name="connsiteY3" fmla="*/ 0 h 522288"/>
              <a:gd name="connsiteX4" fmla="*/ 1511300 w 1511300"/>
              <a:gd name="connsiteY4" fmla="*/ 522288 h 522288"/>
              <a:gd name="connsiteX5" fmla="*/ 1037759 w 1511300"/>
              <a:gd name="connsiteY5" fmla="*/ 522288 h 522288"/>
              <a:gd name="connsiteX6" fmla="*/ 533993 w 1511300"/>
              <a:gd name="connsiteY6" fmla="*/ 522288 h 522288"/>
              <a:gd name="connsiteX7" fmla="*/ 0 w 1511300"/>
              <a:gd name="connsiteY7" fmla="*/ 522288 h 522288"/>
              <a:gd name="connsiteX8" fmla="*/ 0 w 1511300"/>
              <a:gd name="connsiteY8" fmla="*/ 0 h 522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300" h="522288" fill="none" extrusionOk="0">
                <a:moveTo>
                  <a:pt x="0" y="0"/>
                </a:moveTo>
                <a:cubicBezTo>
                  <a:pt x="165837" y="-47235"/>
                  <a:pt x="350953" y="7633"/>
                  <a:pt x="533993" y="0"/>
                </a:cubicBezTo>
                <a:cubicBezTo>
                  <a:pt x="717033" y="-7633"/>
                  <a:pt x="936833" y="55904"/>
                  <a:pt x="1052872" y="0"/>
                </a:cubicBezTo>
                <a:cubicBezTo>
                  <a:pt x="1168911" y="-55904"/>
                  <a:pt x="1303102" y="12597"/>
                  <a:pt x="1511300" y="0"/>
                </a:cubicBezTo>
                <a:cubicBezTo>
                  <a:pt x="1515532" y="150999"/>
                  <a:pt x="1466859" y="291544"/>
                  <a:pt x="1511300" y="522288"/>
                </a:cubicBezTo>
                <a:cubicBezTo>
                  <a:pt x="1370556" y="575679"/>
                  <a:pt x="1163118" y="506912"/>
                  <a:pt x="1037759" y="522288"/>
                </a:cubicBezTo>
                <a:cubicBezTo>
                  <a:pt x="912400" y="537664"/>
                  <a:pt x="729773" y="479613"/>
                  <a:pt x="533993" y="522288"/>
                </a:cubicBezTo>
                <a:cubicBezTo>
                  <a:pt x="338213" y="564963"/>
                  <a:pt x="165252" y="508186"/>
                  <a:pt x="0" y="522288"/>
                </a:cubicBezTo>
                <a:cubicBezTo>
                  <a:pt x="-21295" y="264918"/>
                  <a:pt x="18379" y="223857"/>
                  <a:pt x="0" y="0"/>
                </a:cubicBezTo>
                <a:close/>
              </a:path>
              <a:path w="1511300" h="522288" stroke="0" extrusionOk="0">
                <a:moveTo>
                  <a:pt x="0" y="0"/>
                </a:moveTo>
                <a:cubicBezTo>
                  <a:pt x="157607" y="-51917"/>
                  <a:pt x="303848" y="54075"/>
                  <a:pt x="488654" y="0"/>
                </a:cubicBezTo>
                <a:cubicBezTo>
                  <a:pt x="673460" y="-54075"/>
                  <a:pt x="729137" y="41285"/>
                  <a:pt x="947081" y="0"/>
                </a:cubicBezTo>
                <a:cubicBezTo>
                  <a:pt x="1165025" y="-41285"/>
                  <a:pt x="1265822" y="32129"/>
                  <a:pt x="1511300" y="0"/>
                </a:cubicBezTo>
                <a:cubicBezTo>
                  <a:pt x="1538837" y="217500"/>
                  <a:pt x="1478410" y="365119"/>
                  <a:pt x="1511300" y="522288"/>
                </a:cubicBezTo>
                <a:cubicBezTo>
                  <a:pt x="1382737" y="529339"/>
                  <a:pt x="1217762" y="479008"/>
                  <a:pt x="1037759" y="522288"/>
                </a:cubicBezTo>
                <a:cubicBezTo>
                  <a:pt x="857756" y="565568"/>
                  <a:pt x="722541" y="487037"/>
                  <a:pt x="503767" y="522288"/>
                </a:cubicBezTo>
                <a:cubicBezTo>
                  <a:pt x="284993" y="557539"/>
                  <a:pt x="151903" y="513874"/>
                  <a:pt x="0" y="522288"/>
                </a:cubicBezTo>
                <a:cubicBezTo>
                  <a:pt x="-13123" y="335217"/>
                  <a:pt x="43006" y="121182"/>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a:spAutoFit/>
          </a:bodyPr>
          <a:lstStyle/>
          <a:p>
            <a:pPr fontAlgn="base">
              <a:spcBef>
                <a:spcPct val="0"/>
              </a:spcBef>
              <a:spcAft>
                <a:spcPct val="0"/>
              </a:spcAft>
              <a:defRPr/>
            </a:pPr>
            <a:r>
              <a:rPr lang="en-GB" sz="2800" dirty="0">
                <a:solidFill>
                  <a:prstClr val="black"/>
                </a:solidFill>
                <a:ea typeface="MS PGothic" panose="020B0600070205080204" pitchFamily="34" charset="-128"/>
              </a:rPr>
              <a:t>Offender</a:t>
            </a:r>
          </a:p>
        </p:txBody>
      </p:sp>
      <p:sp>
        <p:nvSpPr>
          <p:cNvPr id="4" name="TextBox 3"/>
          <p:cNvSpPr txBox="1"/>
          <p:nvPr/>
        </p:nvSpPr>
        <p:spPr>
          <a:xfrm>
            <a:off x="7566026" y="3009900"/>
            <a:ext cx="1511300" cy="522288"/>
          </a:xfrm>
          <a:custGeom>
            <a:avLst/>
            <a:gdLst>
              <a:gd name="connsiteX0" fmla="*/ 0 w 1511300"/>
              <a:gd name="connsiteY0" fmla="*/ 0 h 522288"/>
              <a:gd name="connsiteX1" fmla="*/ 533993 w 1511300"/>
              <a:gd name="connsiteY1" fmla="*/ 0 h 522288"/>
              <a:gd name="connsiteX2" fmla="*/ 1052872 w 1511300"/>
              <a:gd name="connsiteY2" fmla="*/ 0 h 522288"/>
              <a:gd name="connsiteX3" fmla="*/ 1511300 w 1511300"/>
              <a:gd name="connsiteY3" fmla="*/ 0 h 522288"/>
              <a:gd name="connsiteX4" fmla="*/ 1511300 w 1511300"/>
              <a:gd name="connsiteY4" fmla="*/ 522288 h 522288"/>
              <a:gd name="connsiteX5" fmla="*/ 1037759 w 1511300"/>
              <a:gd name="connsiteY5" fmla="*/ 522288 h 522288"/>
              <a:gd name="connsiteX6" fmla="*/ 533993 w 1511300"/>
              <a:gd name="connsiteY6" fmla="*/ 522288 h 522288"/>
              <a:gd name="connsiteX7" fmla="*/ 0 w 1511300"/>
              <a:gd name="connsiteY7" fmla="*/ 522288 h 522288"/>
              <a:gd name="connsiteX8" fmla="*/ 0 w 1511300"/>
              <a:gd name="connsiteY8" fmla="*/ 0 h 522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300" h="522288" fill="none" extrusionOk="0">
                <a:moveTo>
                  <a:pt x="0" y="0"/>
                </a:moveTo>
                <a:cubicBezTo>
                  <a:pt x="165837" y="-47235"/>
                  <a:pt x="350953" y="7633"/>
                  <a:pt x="533993" y="0"/>
                </a:cubicBezTo>
                <a:cubicBezTo>
                  <a:pt x="717033" y="-7633"/>
                  <a:pt x="936833" y="55904"/>
                  <a:pt x="1052872" y="0"/>
                </a:cubicBezTo>
                <a:cubicBezTo>
                  <a:pt x="1168911" y="-55904"/>
                  <a:pt x="1303102" y="12597"/>
                  <a:pt x="1511300" y="0"/>
                </a:cubicBezTo>
                <a:cubicBezTo>
                  <a:pt x="1515532" y="150999"/>
                  <a:pt x="1466859" y="291544"/>
                  <a:pt x="1511300" y="522288"/>
                </a:cubicBezTo>
                <a:cubicBezTo>
                  <a:pt x="1370556" y="575679"/>
                  <a:pt x="1163118" y="506912"/>
                  <a:pt x="1037759" y="522288"/>
                </a:cubicBezTo>
                <a:cubicBezTo>
                  <a:pt x="912400" y="537664"/>
                  <a:pt x="729773" y="479613"/>
                  <a:pt x="533993" y="522288"/>
                </a:cubicBezTo>
                <a:cubicBezTo>
                  <a:pt x="338213" y="564963"/>
                  <a:pt x="165252" y="508186"/>
                  <a:pt x="0" y="522288"/>
                </a:cubicBezTo>
                <a:cubicBezTo>
                  <a:pt x="-21295" y="264918"/>
                  <a:pt x="18379" y="223857"/>
                  <a:pt x="0" y="0"/>
                </a:cubicBezTo>
                <a:close/>
              </a:path>
              <a:path w="1511300" h="522288" stroke="0" extrusionOk="0">
                <a:moveTo>
                  <a:pt x="0" y="0"/>
                </a:moveTo>
                <a:cubicBezTo>
                  <a:pt x="157607" y="-51917"/>
                  <a:pt x="303848" y="54075"/>
                  <a:pt x="488654" y="0"/>
                </a:cubicBezTo>
                <a:cubicBezTo>
                  <a:pt x="673460" y="-54075"/>
                  <a:pt x="729137" y="41285"/>
                  <a:pt x="947081" y="0"/>
                </a:cubicBezTo>
                <a:cubicBezTo>
                  <a:pt x="1165025" y="-41285"/>
                  <a:pt x="1265822" y="32129"/>
                  <a:pt x="1511300" y="0"/>
                </a:cubicBezTo>
                <a:cubicBezTo>
                  <a:pt x="1538837" y="217500"/>
                  <a:pt x="1478410" y="365119"/>
                  <a:pt x="1511300" y="522288"/>
                </a:cubicBezTo>
                <a:cubicBezTo>
                  <a:pt x="1382737" y="529339"/>
                  <a:pt x="1217762" y="479008"/>
                  <a:pt x="1037759" y="522288"/>
                </a:cubicBezTo>
                <a:cubicBezTo>
                  <a:pt x="857756" y="565568"/>
                  <a:pt x="722541" y="487037"/>
                  <a:pt x="503767" y="522288"/>
                </a:cubicBezTo>
                <a:cubicBezTo>
                  <a:pt x="284993" y="557539"/>
                  <a:pt x="151903" y="513874"/>
                  <a:pt x="0" y="522288"/>
                </a:cubicBezTo>
                <a:cubicBezTo>
                  <a:pt x="-13123" y="335217"/>
                  <a:pt x="43006" y="12118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fontAlgn="base">
              <a:spcBef>
                <a:spcPct val="0"/>
              </a:spcBef>
              <a:spcAft>
                <a:spcPct val="0"/>
              </a:spcAft>
              <a:defRPr/>
            </a:pPr>
            <a:r>
              <a:rPr lang="en-GB" sz="2800" dirty="0">
                <a:solidFill>
                  <a:prstClr val="black"/>
                </a:solidFill>
                <a:ea typeface="MS PGothic" panose="020B0600070205080204" pitchFamily="34" charset="-128"/>
              </a:rPr>
              <a:t>Location</a:t>
            </a:r>
          </a:p>
        </p:txBody>
      </p:sp>
      <p:sp>
        <p:nvSpPr>
          <p:cNvPr id="5" name="TextBox 4"/>
          <p:cNvSpPr txBox="1"/>
          <p:nvPr/>
        </p:nvSpPr>
        <p:spPr>
          <a:xfrm>
            <a:off x="5083943" y="5301253"/>
            <a:ext cx="1904041" cy="523875"/>
          </a:xfrm>
          <a:custGeom>
            <a:avLst/>
            <a:gdLst>
              <a:gd name="connsiteX0" fmla="*/ 0 w 1904041"/>
              <a:gd name="connsiteY0" fmla="*/ 0 h 523875"/>
              <a:gd name="connsiteX1" fmla="*/ 456970 w 1904041"/>
              <a:gd name="connsiteY1" fmla="*/ 0 h 523875"/>
              <a:gd name="connsiteX2" fmla="*/ 932980 w 1904041"/>
              <a:gd name="connsiteY2" fmla="*/ 0 h 523875"/>
              <a:gd name="connsiteX3" fmla="*/ 1408990 w 1904041"/>
              <a:gd name="connsiteY3" fmla="*/ 0 h 523875"/>
              <a:gd name="connsiteX4" fmla="*/ 1904041 w 1904041"/>
              <a:gd name="connsiteY4" fmla="*/ 0 h 523875"/>
              <a:gd name="connsiteX5" fmla="*/ 1904041 w 1904041"/>
              <a:gd name="connsiteY5" fmla="*/ 523875 h 523875"/>
              <a:gd name="connsiteX6" fmla="*/ 1428031 w 1904041"/>
              <a:gd name="connsiteY6" fmla="*/ 523875 h 523875"/>
              <a:gd name="connsiteX7" fmla="*/ 990101 w 1904041"/>
              <a:gd name="connsiteY7" fmla="*/ 523875 h 523875"/>
              <a:gd name="connsiteX8" fmla="*/ 552172 w 1904041"/>
              <a:gd name="connsiteY8" fmla="*/ 523875 h 523875"/>
              <a:gd name="connsiteX9" fmla="*/ 0 w 1904041"/>
              <a:gd name="connsiteY9" fmla="*/ 523875 h 523875"/>
              <a:gd name="connsiteX10" fmla="*/ 0 w 1904041"/>
              <a:gd name="connsiteY10" fmla="*/ 0 h 52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4041" h="523875" fill="none" extrusionOk="0">
                <a:moveTo>
                  <a:pt x="0" y="0"/>
                </a:moveTo>
                <a:cubicBezTo>
                  <a:pt x="131752" y="-23879"/>
                  <a:pt x="286347" y="33144"/>
                  <a:pt x="456970" y="0"/>
                </a:cubicBezTo>
                <a:cubicBezTo>
                  <a:pt x="627593" y="-33144"/>
                  <a:pt x="739011" y="1723"/>
                  <a:pt x="932980" y="0"/>
                </a:cubicBezTo>
                <a:cubicBezTo>
                  <a:pt x="1126949" y="-1723"/>
                  <a:pt x="1313670" y="56633"/>
                  <a:pt x="1408990" y="0"/>
                </a:cubicBezTo>
                <a:cubicBezTo>
                  <a:pt x="1504310" y="-56633"/>
                  <a:pt x="1674207" y="34240"/>
                  <a:pt x="1904041" y="0"/>
                </a:cubicBezTo>
                <a:cubicBezTo>
                  <a:pt x="1948007" y="176558"/>
                  <a:pt x="1872296" y="402812"/>
                  <a:pt x="1904041" y="523875"/>
                </a:cubicBezTo>
                <a:cubicBezTo>
                  <a:pt x="1679543" y="565801"/>
                  <a:pt x="1528860" y="487310"/>
                  <a:pt x="1428031" y="523875"/>
                </a:cubicBezTo>
                <a:cubicBezTo>
                  <a:pt x="1327202" y="560440"/>
                  <a:pt x="1134033" y="476551"/>
                  <a:pt x="990101" y="523875"/>
                </a:cubicBezTo>
                <a:cubicBezTo>
                  <a:pt x="846169" y="571199"/>
                  <a:pt x="744373" y="503811"/>
                  <a:pt x="552172" y="523875"/>
                </a:cubicBezTo>
                <a:cubicBezTo>
                  <a:pt x="359971" y="543939"/>
                  <a:pt x="127650" y="501578"/>
                  <a:pt x="0" y="523875"/>
                </a:cubicBezTo>
                <a:cubicBezTo>
                  <a:pt x="-26291" y="288648"/>
                  <a:pt x="49110" y="245248"/>
                  <a:pt x="0" y="0"/>
                </a:cubicBezTo>
                <a:close/>
              </a:path>
              <a:path w="1904041" h="523875" stroke="0" extrusionOk="0">
                <a:moveTo>
                  <a:pt x="0" y="0"/>
                </a:moveTo>
                <a:cubicBezTo>
                  <a:pt x="165747" y="-13685"/>
                  <a:pt x="340529" y="14866"/>
                  <a:pt x="456970" y="0"/>
                </a:cubicBezTo>
                <a:cubicBezTo>
                  <a:pt x="573411" y="-14866"/>
                  <a:pt x="773639" y="47745"/>
                  <a:pt x="875859" y="0"/>
                </a:cubicBezTo>
                <a:cubicBezTo>
                  <a:pt x="978079" y="-47745"/>
                  <a:pt x="1286655" y="47402"/>
                  <a:pt x="1389950" y="0"/>
                </a:cubicBezTo>
                <a:cubicBezTo>
                  <a:pt x="1493245" y="-47402"/>
                  <a:pt x="1772980" y="17284"/>
                  <a:pt x="1904041" y="0"/>
                </a:cubicBezTo>
                <a:cubicBezTo>
                  <a:pt x="1949718" y="233872"/>
                  <a:pt x="1849178" y="352665"/>
                  <a:pt x="1904041" y="523875"/>
                </a:cubicBezTo>
                <a:cubicBezTo>
                  <a:pt x="1750929" y="543372"/>
                  <a:pt x="1674053" y="514784"/>
                  <a:pt x="1466112" y="523875"/>
                </a:cubicBezTo>
                <a:cubicBezTo>
                  <a:pt x="1258171" y="532966"/>
                  <a:pt x="1149456" y="500474"/>
                  <a:pt x="1028182" y="523875"/>
                </a:cubicBezTo>
                <a:cubicBezTo>
                  <a:pt x="906908" y="547276"/>
                  <a:pt x="723589" y="519493"/>
                  <a:pt x="514091" y="523875"/>
                </a:cubicBezTo>
                <a:cubicBezTo>
                  <a:pt x="304593" y="528257"/>
                  <a:pt x="242414" y="507469"/>
                  <a:pt x="0" y="523875"/>
                </a:cubicBezTo>
                <a:cubicBezTo>
                  <a:pt x="-577" y="294118"/>
                  <a:pt x="33364" y="149350"/>
                  <a:pt x="0" y="0"/>
                </a:cubicBezTo>
                <a:close/>
              </a:path>
            </a:pathLst>
          </a:custGeom>
          <a:solidFill>
            <a:schemeClr val="bg2">
              <a:lumMod val="75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algn="ctr" fontAlgn="base">
              <a:spcBef>
                <a:spcPct val="0"/>
              </a:spcBef>
              <a:spcAft>
                <a:spcPct val="0"/>
              </a:spcAft>
              <a:defRPr/>
            </a:pPr>
            <a:r>
              <a:rPr lang="en-GB" sz="2800" dirty="0">
                <a:solidFill>
                  <a:prstClr val="black"/>
                </a:solidFill>
                <a:ea typeface="MS PGothic" panose="020B0600070205080204" pitchFamily="34" charset="-128"/>
              </a:rPr>
              <a:t>Victim</a:t>
            </a:r>
          </a:p>
        </p:txBody>
      </p:sp>
      <p:sp>
        <p:nvSpPr>
          <p:cNvPr id="7" name="TextBox 6"/>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a:solidFill>
                  <a:schemeClr val="bg1"/>
                </a:solidFill>
              </a:rPr>
              <a:t>The Problem-Analysis Triangle</a:t>
            </a:r>
          </a:p>
        </p:txBody>
      </p:sp>
      <p:grpSp>
        <p:nvGrpSpPr>
          <p:cNvPr id="8" name="Group 7">
            <a:extLst>
              <a:ext uri="{FF2B5EF4-FFF2-40B4-BE49-F238E27FC236}">
                <a16:creationId xmlns:a16="http://schemas.microsoft.com/office/drawing/2014/main" id="{3DF6D581-5FAD-4115-8699-FF4705FB9511}"/>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F3454358-EC16-42C0-B4F9-6F1BF161262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BD3CDE80-2277-424D-8915-22089EAE04A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7C984586-1D7F-44EE-AFFC-A58A98A343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6FC5B273-4942-485B-80E1-256787FDD74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393AD111-0724-4417-936E-8EB168D4BCC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75F25F1D-EF6C-4C0D-A8E6-18091642E3B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77109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85614" y="1395636"/>
            <a:ext cx="9873670" cy="584775"/>
          </a:xfrm>
          <a:prstGeom prst="rect">
            <a:avLst/>
          </a:prstGeom>
          <a:solidFill>
            <a:srgbClr val="002060"/>
          </a:solidFill>
        </p:spPr>
        <p:txBody>
          <a:bodyPr wrap="square" rtlCol="0">
            <a:spAutoFit/>
          </a:bodyPr>
          <a:lstStyle/>
          <a:p>
            <a:pPr algn="ctr"/>
            <a:r>
              <a:rPr lang="en-GB" sz="3200" b="1" dirty="0">
                <a:solidFill>
                  <a:schemeClr val="bg1"/>
                </a:solidFill>
              </a:rPr>
              <a:t>Case Study</a:t>
            </a:r>
          </a:p>
        </p:txBody>
      </p:sp>
      <p:sp>
        <p:nvSpPr>
          <p:cNvPr id="3" name="Rectangle 2"/>
          <p:cNvSpPr/>
          <p:nvPr/>
        </p:nvSpPr>
        <p:spPr>
          <a:xfrm>
            <a:off x="2825937" y="3072884"/>
            <a:ext cx="6593023" cy="461665"/>
          </a:xfrm>
          <a:prstGeom prst="rect">
            <a:avLst/>
          </a:prstGeom>
        </p:spPr>
        <p:txBody>
          <a:bodyPr wrap="none">
            <a:spAutoFit/>
          </a:bodyPr>
          <a:lstStyle/>
          <a:p>
            <a:r>
              <a:rPr lang="en-GB" sz="2400" dirty="0">
                <a:hlinkClick r:id="rId3"/>
              </a:rPr>
              <a:t>https://www.youtube.com/watch?v=vY4jmVfBAyQ</a:t>
            </a:r>
            <a:r>
              <a:rPr lang="en-GB" sz="2400" dirty="0"/>
              <a:t> </a:t>
            </a:r>
          </a:p>
        </p:txBody>
      </p:sp>
      <p:grpSp>
        <p:nvGrpSpPr>
          <p:cNvPr id="5" name="Group 4">
            <a:extLst>
              <a:ext uri="{FF2B5EF4-FFF2-40B4-BE49-F238E27FC236}">
                <a16:creationId xmlns:a16="http://schemas.microsoft.com/office/drawing/2014/main" id="{3B6FF5A0-0761-41AF-ACA5-C6F15335901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244B2371-4C8E-4B91-B73C-59F43BC78E7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44D1D53-0D34-4E5F-BA77-7A1C2CFB15A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B7F6F07-2D2D-49E9-8E5A-8EF9402551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1958B54-A50B-4C81-BB80-DD2CAB7258E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A44141D-8FCC-4239-B440-E686C8CC459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7724224C-D9F7-4D6B-A700-B6001AB9597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23119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1554163" y="2028825"/>
            <a:ext cx="2447925" cy="1800225"/>
          </a:xfrm>
          <a:custGeom>
            <a:avLst/>
            <a:gdLst>
              <a:gd name="connsiteX0" fmla="*/ 0 w 2447925"/>
              <a:gd name="connsiteY0" fmla="*/ 300044 h 1800225"/>
              <a:gd name="connsiteX1" fmla="*/ 300044 w 2447925"/>
              <a:gd name="connsiteY1" fmla="*/ 0 h 1800225"/>
              <a:gd name="connsiteX2" fmla="*/ 780482 w 2447925"/>
              <a:gd name="connsiteY2" fmla="*/ 0 h 1800225"/>
              <a:gd name="connsiteX3" fmla="*/ 1205484 w 2447925"/>
              <a:gd name="connsiteY3" fmla="*/ 0 h 1800225"/>
              <a:gd name="connsiteX4" fmla="*/ 1667443 w 2447925"/>
              <a:gd name="connsiteY4" fmla="*/ 0 h 1800225"/>
              <a:gd name="connsiteX5" fmla="*/ 2147881 w 2447925"/>
              <a:gd name="connsiteY5" fmla="*/ 0 h 1800225"/>
              <a:gd name="connsiteX6" fmla="*/ 2447925 w 2447925"/>
              <a:gd name="connsiteY6" fmla="*/ 300044 h 1800225"/>
              <a:gd name="connsiteX7" fmla="*/ 2447925 w 2447925"/>
              <a:gd name="connsiteY7" fmla="*/ 724092 h 1800225"/>
              <a:gd name="connsiteX8" fmla="*/ 2447925 w 2447925"/>
              <a:gd name="connsiteY8" fmla="*/ 1136139 h 1800225"/>
              <a:gd name="connsiteX9" fmla="*/ 2447925 w 2447925"/>
              <a:gd name="connsiteY9" fmla="*/ 1500181 h 1800225"/>
              <a:gd name="connsiteX10" fmla="*/ 2147881 w 2447925"/>
              <a:gd name="connsiteY10" fmla="*/ 1800225 h 1800225"/>
              <a:gd name="connsiteX11" fmla="*/ 1685922 w 2447925"/>
              <a:gd name="connsiteY11" fmla="*/ 1800225 h 1800225"/>
              <a:gd name="connsiteX12" fmla="*/ 1260919 w 2447925"/>
              <a:gd name="connsiteY12" fmla="*/ 1800225 h 1800225"/>
              <a:gd name="connsiteX13" fmla="*/ 854395 w 2447925"/>
              <a:gd name="connsiteY13" fmla="*/ 1800225 h 1800225"/>
              <a:gd name="connsiteX14" fmla="*/ 300044 w 2447925"/>
              <a:gd name="connsiteY14" fmla="*/ 1800225 h 1800225"/>
              <a:gd name="connsiteX15" fmla="*/ 0 w 2447925"/>
              <a:gd name="connsiteY15" fmla="*/ 1500181 h 1800225"/>
              <a:gd name="connsiteX16" fmla="*/ 0 w 2447925"/>
              <a:gd name="connsiteY16" fmla="*/ 1088134 h 1800225"/>
              <a:gd name="connsiteX17" fmla="*/ 0 w 2447925"/>
              <a:gd name="connsiteY17" fmla="*/ 712091 h 1800225"/>
              <a:gd name="connsiteX18" fmla="*/ 0 w 2447925"/>
              <a:gd name="connsiteY18" fmla="*/ 300044 h 1800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47925" h="1800225" fill="none" extrusionOk="0">
                <a:moveTo>
                  <a:pt x="0" y="300044"/>
                </a:moveTo>
                <a:cubicBezTo>
                  <a:pt x="-29875" y="135564"/>
                  <a:pt x="139639" y="-9563"/>
                  <a:pt x="300044" y="0"/>
                </a:cubicBezTo>
                <a:cubicBezTo>
                  <a:pt x="416719" y="-26158"/>
                  <a:pt x="606793" y="56361"/>
                  <a:pt x="780482" y="0"/>
                </a:cubicBezTo>
                <a:cubicBezTo>
                  <a:pt x="954171" y="-56361"/>
                  <a:pt x="1053526" y="23015"/>
                  <a:pt x="1205484" y="0"/>
                </a:cubicBezTo>
                <a:cubicBezTo>
                  <a:pt x="1357442" y="-23015"/>
                  <a:pt x="1536725" y="32055"/>
                  <a:pt x="1667443" y="0"/>
                </a:cubicBezTo>
                <a:cubicBezTo>
                  <a:pt x="1798161" y="-32055"/>
                  <a:pt x="1979075" y="23254"/>
                  <a:pt x="2147881" y="0"/>
                </a:cubicBezTo>
                <a:cubicBezTo>
                  <a:pt x="2324945" y="-34921"/>
                  <a:pt x="2478661" y="167568"/>
                  <a:pt x="2447925" y="300044"/>
                </a:cubicBezTo>
                <a:cubicBezTo>
                  <a:pt x="2465367" y="433947"/>
                  <a:pt x="2399048" y="559107"/>
                  <a:pt x="2447925" y="724092"/>
                </a:cubicBezTo>
                <a:cubicBezTo>
                  <a:pt x="2496802" y="889077"/>
                  <a:pt x="2439054" y="1008656"/>
                  <a:pt x="2447925" y="1136139"/>
                </a:cubicBezTo>
                <a:cubicBezTo>
                  <a:pt x="2456796" y="1263622"/>
                  <a:pt x="2421575" y="1323808"/>
                  <a:pt x="2447925" y="1500181"/>
                </a:cubicBezTo>
                <a:cubicBezTo>
                  <a:pt x="2442196" y="1683751"/>
                  <a:pt x="2306738" y="1778644"/>
                  <a:pt x="2147881" y="1800225"/>
                </a:cubicBezTo>
                <a:cubicBezTo>
                  <a:pt x="1940713" y="1818163"/>
                  <a:pt x="1827020" y="1767866"/>
                  <a:pt x="1685922" y="1800225"/>
                </a:cubicBezTo>
                <a:cubicBezTo>
                  <a:pt x="1544824" y="1832584"/>
                  <a:pt x="1446550" y="1755932"/>
                  <a:pt x="1260919" y="1800225"/>
                </a:cubicBezTo>
                <a:cubicBezTo>
                  <a:pt x="1075288" y="1844518"/>
                  <a:pt x="1049419" y="1791207"/>
                  <a:pt x="854395" y="1800225"/>
                </a:cubicBezTo>
                <a:cubicBezTo>
                  <a:pt x="659371" y="1809243"/>
                  <a:pt x="524121" y="1784849"/>
                  <a:pt x="300044" y="1800225"/>
                </a:cubicBezTo>
                <a:cubicBezTo>
                  <a:pt x="131194" y="1811974"/>
                  <a:pt x="29746" y="1674423"/>
                  <a:pt x="0" y="1500181"/>
                </a:cubicBezTo>
                <a:cubicBezTo>
                  <a:pt x="-13871" y="1353157"/>
                  <a:pt x="45135" y="1187665"/>
                  <a:pt x="0" y="1088134"/>
                </a:cubicBezTo>
                <a:cubicBezTo>
                  <a:pt x="-45135" y="988603"/>
                  <a:pt x="22549" y="834384"/>
                  <a:pt x="0" y="712091"/>
                </a:cubicBezTo>
                <a:cubicBezTo>
                  <a:pt x="-22549" y="589798"/>
                  <a:pt x="38464" y="477177"/>
                  <a:pt x="0" y="300044"/>
                </a:cubicBezTo>
                <a:close/>
              </a:path>
              <a:path w="2447925" h="1800225" stroke="0" extrusionOk="0">
                <a:moveTo>
                  <a:pt x="0" y="300044"/>
                </a:moveTo>
                <a:cubicBezTo>
                  <a:pt x="-12477" y="126638"/>
                  <a:pt x="105027" y="10999"/>
                  <a:pt x="300044" y="0"/>
                </a:cubicBezTo>
                <a:cubicBezTo>
                  <a:pt x="455808" y="-21860"/>
                  <a:pt x="658894" y="51467"/>
                  <a:pt x="798960" y="0"/>
                </a:cubicBezTo>
                <a:cubicBezTo>
                  <a:pt x="939026" y="-51467"/>
                  <a:pt x="1064201" y="13596"/>
                  <a:pt x="1242441" y="0"/>
                </a:cubicBezTo>
                <a:cubicBezTo>
                  <a:pt x="1420681" y="-13596"/>
                  <a:pt x="1562122" y="20501"/>
                  <a:pt x="1667443" y="0"/>
                </a:cubicBezTo>
                <a:cubicBezTo>
                  <a:pt x="1772764" y="-20501"/>
                  <a:pt x="1962216" y="11123"/>
                  <a:pt x="2147881" y="0"/>
                </a:cubicBezTo>
                <a:cubicBezTo>
                  <a:pt x="2324690" y="-22842"/>
                  <a:pt x="2431561" y="131828"/>
                  <a:pt x="2447925" y="300044"/>
                </a:cubicBezTo>
                <a:cubicBezTo>
                  <a:pt x="2462273" y="398475"/>
                  <a:pt x="2444731" y="573710"/>
                  <a:pt x="2447925" y="700090"/>
                </a:cubicBezTo>
                <a:cubicBezTo>
                  <a:pt x="2451119" y="826470"/>
                  <a:pt x="2398813" y="1019474"/>
                  <a:pt x="2447925" y="1124138"/>
                </a:cubicBezTo>
                <a:cubicBezTo>
                  <a:pt x="2497037" y="1228802"/>
                  <a:pt x="2425199" y="1314297"/>
                  <a:pt x="2447925" y="1500181"/>
                </a:cubicBezTo>
                <a:cubicBezTo>
                  <a:pt x="2422728" y="1664450"/>
                  <a:pt x="2315419" y="1795212"/>
                  <a:pt x="2147881" y="1800225"/>
                </a:cubicBezTo>
                <a:cubicBezTo>
                  <a:pt x="2005952" y="1818091"/>
                  <a:pt x="1855508" y="1767905"/>
                  <a:pt x="1667443" y="1800225"/>
                </a:cubicBezTo>
                <a:cubicBezTo>
                  <a:pt x="1479378" y="1832545"/>
                  <a:pt x="1343820" y="1765203"/>
                  <a:pt x="1168527" y="1800225"/>
                </a:cubicBezTo>
                <a:cubicBezTo>
                  <a:pt x="993234" y="1835247"/>
                  <a:pt x="515862" y="1780615"/>
                  <a:pt x="300044" y="1800225"/>
                </a:cubicBezTo>
                <a:cubicBezTo>
                  <a:pt x="90078" y="1807492"/>
                  <a:pt x="-34142" y="1642334"/>
                  <a:pt x="0" y="1500181"/>
                </a:cubicBezTo>
                <a:cubicBezTo>
                  <a:pt x="-8919" y="1351154"/>
                  <a:pt x="28832" y="1208235"/>
                  <a:pt x="0" y="1088134"/>
                </a:cubicBezTo>
                <a:cubicBezTo>
                  <a:pt x="-28832" y="968033"/>
                  <a:pt x="22040" y="834517"/>
                  <a:pt x="0" y="688088"/>
                </a:cubicBezTo>
                <a:cubicBezTo>
                  <a:pt x="-22040" y="541659"/>
                  <a:pt x="21101" y="474026"/>
                  <a:pt x="0" y="300044"/>
                </a:cubicBezTo>
                <a:close/>
              </a:path>
            </a:pathLst>
          </a:custGeom>
          <a:solidFill>
            <a:schemeClr val="tx2">
              <a:lumMod val="40000"/>
              <a:lumOff val="60000"/>
            </a:schemeClr>
          </a:solidFill>
          <a:ln w="25400" cap="flat" cmpd="sng" algn="ctr">
            <a:solidFill>
              <a:schemeClr val="tx1"/>
            </a:solidFill>
            <a:prstDash val="solid"/>
            <a:extLst>
              <a:ext uri="{C807C97D-BFC1-408E-A445-0C87EB9F89A2}">
                <ask:lineSketchStyleProps xmlns:ask="http://schemas.microsoft.com/office/drawing/2018/sketchyshapes" sd="1219033472">
                  <a:prstGeom prst="roundRect">
                    <a:avLst/>
                  </a:prstGeom>
                  <ask:type>
                    <ask:lineSketchScribble/>
                  </ask:type>
                </ask:lineSketchStyleProps>
              </a:ext>
            </a:extLst>
          </a:ln>
          <a:effectLst/>
        </p:spPr>
        <p:txBody>
          <a:bodyPr anchor="ct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i="0" u="none" strike="noStrike" kern="0" cap="none" spc="0" normalizeH="0" baseline="0" noProof="0" dirty="0">
                <a:ln>
                  <a:noFill/>
                </a:ln>
                <a:solidFill>
                  <a:prstClr val="black"/>
                </a:solidFill>
                <a:effectLst/>
                <a:uLnTx/>
                <a:uFillTx/>
                <a:latin typeface="Calibri"/>
                <a:ea typeface="+mn-ea"/>
                <a:cs typeface="+mn-cs"/>
              </a:rPr>
              <a:t>Value</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i="0" u="none" strike="noStrike" kern="0" cap="none" spc="0" normalizeH="0" baseline="0" noProof="0" dirty="0">
                <a:ln>
                  <a:noFill/>
                </a:ln>
                <a:solidFill>
                  <a:prstClr val="black"/>
                </a:solidFill>
                <a:effectLst/>
                <a:uLnTx/>
                <a:uFillTx/>
                <a:latin typeface="Calibri"/>
                <a:ea typeface="+mn-ea"/>
                <a:cs typeface="+mn-cs"/>
              </a:rPr>
              <a:t>Inertia</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i="0" u="none" strike="noStrike" kern="0" cap="none" spc="0" normalizeH="0" baseline="0" noProof="0" dirty="0">
                <a:ln>
                  <a:noFill/>
                </a:ln>
                <a:solidFill>
                  <a:prstClr val="black"/>
                </a:solidFill>
                <a:effectLst/>
                <a:uLnTx/>
                <a:uFillTx/>
                <a:latin typeface="Calibri"/>
                <a:ea typeface="+mn-ea"/>
                <a:cs typeface="+mn-cs"/>
              </a:rPr>
              <a:t>Visibility</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i="0" u="none" strike="noStrike" kern="0" cap="none" spc="0" normalizeH="0" baseline="0" noProof="0" dirty="0">
                <a:ln>
                  <a:noFill/>
                </a:ln>
                <a:solidFill>
                  <a:prstClr val="black"/>
                </a:solidFill>
                <a:effectLst/>
                <a:uLnTx/>
                <a:uFillTx/>
                <a:latin typeface="Calibri"/>
                <a:ea typeface="+mn-ea"/>
                <a:cs typeface="+mn-cs"/>
              </a:rPr>
              <a:t>Access</a:t>
            </a:r>
          </a:p>
        </p:txBody>
      </p:sp>
      <p:graphicFrame>
        <p:nvGraphicFramePr>
          <p:cNvPr id="4" name="Content Placeholder 3"/>
          <p:cNvGraphicFramePr>
            <a:graphicFrameLocks/>
          </p:cNvGraphicFramePr>
          <p:nvPr>
            <p:extLst>
              <p:ext uri="{D42A27DB-BD31-4B8C-83A1-F6EECF244321}">
                <p14:modId xmlns:p14="http://schemas.microsoft.com/office/powerpoint/2010/main" val="3384027317"/>
              </p:ext>
            </p:extLst>
          </p:nvPr>
        </p:nvGraphicFramePr>
        <p:xfrm>
          <a:off x="2916238" y="141763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a:solidFill>
                  <a:schemeClr val="bg1"/>
                </a:solidFill>
              </a:rPr>
              <a:t>Routine Activity Theory (RAT)</a:t>
            </a:r>
          </a:p>
        </p:txBody>
      </p:sp>
      <p:grpSp>
        <p:nvGrpSpPr>
          <p:cNvPr id="6" name="Group 5">
            <a:extLst>
              <a:ext uri="{FF2B5EF4-FFF2-40B4-BE49-F238E27FC236}">
                <a16:creationId xmlns:a16="http://schemas.microsoft.com/office/drawing/2014/main" id="{05FE81EE-2632-4729-BF8B-2ACB1614980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F2B5F0E2-2969-414E-B9CA-10E6E3853A07}"/>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FA81469B-7FB7-437C-ABD2-4B917C5596D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73F2C30-67AD-42FF-8692-69CDF971199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F1B7BFC-DE7C-40A1-9268-DD1D66484A3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A77E1F3-42DB-4F99-8542-703E8EF3870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188D63A-79AD-4A1B-BC18-B3DD9B14A4F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16060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6386" y="338361"/>
            <a:ext cx="10925503" cy="584775"/>
          </a:xfrm>
          <a:prstGeom prst="rect">
            <a:avLst/>
          </a:prstGeom>
          <a:solidFill>
            <a:srgbClr val="002060"/>
          </a:solidFill>
        </p:spPr>
        <p:txBody>
          <a:bodyPr wrap="square" rtlCol="0">
            <a:spAutoFit/>
          </a:bodyPr>
          <a:lstStyle/>
          <a:p>
            <a:pPr algn="ctr"/>
            <a:r>
              <a:rPr lang="en-GB" sz="3200" b="1" dirty="0">
                <a:solidFill>
                  <a:schemeClr val="bg1"/>
                </a:solidFill>
              </a:rPr>
              <a:t>Rational Choice Theory</a:t>
            </a:r>
          </a:p>
        </p:txBody>
      </p:sp>
      <p:pic>
        <p:nvPicPr>
          <p:cNvPr id="6" name="Picture 5"/>
          <p:cNvPicPr>
            <a:picLocks noChangeAspect="1"/>
          </p:cNvPicPr>
          <p:nvPr/>
        </p:nvPicPr>
        <p:blipFill>
          <a:blip r:embed="rId3"/>
          <a:stretch>
            <a:fillRect/>
          </a:stretch>
        </p:blipFill>
        <p:spPr>
          <a:xfrm>
            <a:off x="7187773" y="1428217"/>
            <a:ext cx="3785026" cy="3768204"/>
          </a:xfrm>
          <a:prstGeom prst="rect">
            <a:avLst/>
          </a:prstGeom>
        </p:spPr>
      </p:pic>
      <p:grpSp>
        <p:nvGrpSpPr>
          <p:cNvPr id="7" name="Group 6">
            <a:extLst>
              <a:ext uri="{FF2B5EF4-FFF2-40B4-BE49-F238E27FC236}">
                <a16:creationId xmlns:a16="http://schemas.microsoft.com/office/drawing/2014/main" id="{CFD87040-354E-4133-A871-426129D8EFE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768BA5F9-52EC-4D11-B8D5-22E521C1527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5D111E03-BDAD-41A0-B739-4561FEB0A25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27E42439-EB8D-42A8-B156-2D6F23229B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E998785C-C934-4D34-8691-3E8BF6AE213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4EB776E8-5046-456E-BBBD-3AADCBFFD68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8E78116-C5FF-4B98-8170-CD91AE2F08A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51541311-5028-4B0F-93CF-43597B720E76}"/>
              </a:ext>
            </a:extLst>
          </p:cNvPr>
          <p:cNvSpPr/>
          <p:nvPr/>
        </p:nvSpPr>
        <p:spPr>
          <a:xfrm>
            <a:off x="1077275" y="1491879"/>
            <a:ext cx="5318847" cy="3768204"/>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“Changing the potential offenders’ perceptions of these factors can change their decision”</a:t>
            </a:r>
          </a:p>
        </p:txBody>
      </p:sp>
    </p:spTree>
    <p:extLst>
      <p:ext uri="{BB962C8B-B14F-4D97-AF65-F5344CB8AC3E}">
        <p14:creationId xmlns:p14="http://schemas.microsoft.com/office/powerpoint/2010/main" val="74136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8994" y="1028587"/>
            <a:ext cx="5494012" cy="48519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25214" y="148271"/>
            <a:ext cx="10767847" cy="584775"/>
          </a:xfrm>
          <a:prstGeom prst="rect">
            <a:avLst/>
          </a:prstGeom>
          <a:solidFill>
            <a:srgbClr val="002060"/>
          </a:solidFill>
        </p:spPr>
        <p:txBody>
          <a:bodyPr wrap="square" rtlCol="0">
            <a:spAutoFit/>
          </a:bodyPr>
          <a:lstStyle/>
          <a:p>
            <a:pPr algn="ctr"/>
            <a:r>
              <a:rPr lang="en-GB" sz="3200" b="1" dirty="0">
                <a:solidFill>
                  <a:schemeClr val="bg1"/>
                </a:solidFill>
              </a:rPr>
              <a:t>Partnership Working</a:t>
            </a:r>
          </a:p>
        </p:txBody>
      </p:sp>
      <p:grpSp>
        <p:nvGrpSpPr>
          <p:cNvPr id="5" name="Group 4">
            <a:extLst>
              <a:ext uri="{FF2B5EF4-FFF2-40B4-BE49-F238E27FC236}">
                <a16:creationId xmlns:a16="http://schemas.microsoft.com/office/drawing/2014/main" id="{E8C9BC73-1CFB-4170-958F-AC09FE7A9BC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F0BF62B-991C-4673-9CFB-C2D451F464A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9B803FA-ABEB-4CCE-B04F-24A83DBCC7A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B997EC4-1009-43F9-BE72-F6FC81D342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CEB8F532-D82F-4124-9E3A-536367A4E98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94F2872-CF17-4D63-915F-5EBAC09449B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7371E0D-A390-452F-A342-97AAE95038E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75763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0138" y="1230314"/>
            <a:ext cx="5035550" cy="4522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099129" y="338361"/>
            <a:ext cx="9873670" cy="584775"/>
          </a:xfrm>
          <a:prstGeom prst="rect">
            <a:avLst/>
          </a:prstGeom>
          <a:solidFill>
            <a:srgbClr val="002060"/>
          </a:solidFill>
        </p:spPr>
        <p:txBody>
          <a:bodyPr wrap="square" rtlCol="0">
            <a:spAutoFit/>
          </a:bodyPr>
          <a:lstStyle/>
          <a:p>
            <a:pPr algn="ctr"/>
            <a:r>
              <a:rPr lang="en-GB" sz="3200" b="1" dirty="0">
                <a:solidFill>
                  <a:schemeClr val="bg1"/>
                </a:solidFill>
              </a:rPr>
              <a:t>Back to RAT / PAT ….</a:t>
            </a:r>
          </a:p>
        </p:txBody>
      </p:sp>
      <p:grpSp>
        <p:nvGrpSpPr>
          <p:cNvPr id="5" name="Group 4">
            <a:extLst>
              <a:ext uri="{FF2B5EF4-FFF2-40B4-BE49-F238E27FC236}">
                <a16:creationId xmlns:a16="http://schemas.microsoft.com/office/drawing/2014/main" id="{FA60B0C3-9541-423E-81E0-CD5BA65DD052}"/>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F658A70-5CC9-42C5-B8A6-7D816D03104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509B903-EBB2-49C6-A06D-AFFBEDB5030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BDFE6EC-1676-4132-8E25-FA4911338D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AD65C6E-EDCA-45F7-B3CF-59804EA65E3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B5EB813-47DC-4AF0-9642-360D69F1CD6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A897752-51B5-4B08-BF38-E7FA0BEF34C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2483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6175" y="1538867"/>
            <a:ext cx="4002203" cy="3068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662152" y="338361"/>
            <a:ext cx="11004331" cy="584775"/>
          </a:xfrm>
          <a:prstGeom prst="rect">
            <a:avLst/>
          </a:prstGeom>
          <a:solidFill>
            <a:srgbClr val="002060"/>
          </a:solidFill>
        </p:spPr>
        <p:txBody>
          <a:bodyPr wrap="square" rtlCol="0">
            <a:spAutoFit/>
          </a:bodyPr>
          <a:lstStyle/>
          <a:p>
            <a:pPr algn="ctr"/>
            <a:r>
              <a:rPr lang="en-GB" sz="3200" b="1" dirty="0">
                <a:solidFill>
                  <a:schemeClr val="bg1"/>
                </a:solidFill>
              </a:rPr>
              <a:t>Measuring Effectiveness</a:t>
            </a:r>
          </a:p>
        </p:txBody>
      </p:sp>
      <p:grpSp>
        <p:nvGrpSpPr>
          <p:cNvPr id="8" name="Group 7">
            <a:extLst>
              <a:ext uri="{FF2B5EF4-FFF2-40B4-BE49-F238E27FC236}">
                <a16:creationId xmlns:a16="http://schemas.microsoft.com/office/drawing/2014/main" id="{64B0B019-171B-452F-BCF9-5429F8C2EA72}"/>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99BE2CCC-C6D0-4123-B8E4-46246623502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127B70E3-DF52-4105-9D5C-7610790D118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ECFD0D1A-DA2C-414D-B24C-31F2564665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21C6A7C6-3FDA-4D86-BEDF-1288A13C53B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FE746B71-5CA9-4B40-9753-EF64D5F03E2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B64B819C-1401-4C2B-A977-42736ED5806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DC666FB-C1B4-49B6-923A-66421032CA60}"/>
              </a:ext>
            </a:extLst>
          </p:cNvPr>
          <p:cNvGraphicFramePr/>
          <p:nvPr>
            <p:extLst>
              <p:ext uri="{D42A27DB-BD31-4B8C-83A1-F6EECF244321}">
                <p14:modId xmlns:p14="http://schemas.microsoft.com/office/powerpoint/2010/main" val="3969434854"/>
              </p:ext>
            </p:extLst>
          </p:nvPr>
        </p:nvGraphicFramePr>
        <p:xfrm>
          <a:off x="5880539" y="1538867"/>
          <a:ext cx="5622208" cy="27020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212072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B8DDAF2-92B9-4AC2-B5FA-9064AE8F27EF}"/>
                                            </p:graphicEl>
                                          </p:spTgt>
                                        </p:tgtEl>
                                        <p:attrNameLst>
                                          <p:attrName>style.visibility</p:attrName>
                                        </p:attrNameLst>
                                      </p:cBhvr>
                                      <p:to>
                                        <p:strVal val="visible"/>
                                      </p:to>
                                    </p:set>
                                    <p:animEffect transition="in" filter="fade">
                                      <p:cBhvr>
                                        <p:cTn id="7" dur="500"/>
                                        <p:tgtEl>
                                          <p:spTgt spid="2">
                                            <p:graphicEl>
                                              <a:dgm id="{5B8DDAF2-92B9-4AC2-B5FA-9064AE8F27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968AE20-A721-4CC8-B76F-20812C48C8DD}"/>
                                            </p:graphicEl>
                                          </p:spTgt>
                                        </p:tgtEl>
                                        <p:attrNameLst>
                                          <p:attrName>style.visibility</p:attrName>
                                        </p:attrNameLst>
                                      </p:cBhvr>
                                      <p:to>
                                        <p:strVal val="visible"/>
                                      </p:to>
                                    </p:set>
                                    <p:animEffect transition="in" filter="fade">
                                      <p:cBhvr>
                                        <p:cTn id="12" dur="500"/>
                                        <p:tgtEl>
                                          <p:spTgt spid="2">
                                            <p:graphicEl>
                                              <a:dgm id="{D968AE20-A721-4CC8-B76F-20812C48C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54F713D-DECE-46E1-8C37-3DC2D3B99923}"/>
                                            </p:graphicEl>
                                          </p:spTgt>
                                        </p:tgtEl>
                                        <p:attrNameLst>
                                          <p:attrName>style.visibility</p:attrName>
                                        </p:attrNameLst>
                                      </p:cBhvr>
                                      <p:to>
                                        <p:strVal val="visible"/>
                                      </p:to>
                                    </p:set>
                                    <p:animEffect transition="in" filter="fade">
                                      <p:cBhvr>
                                        <p:cTn id="17" dur="500"/>
                                        <p:tgtEl>
                                          <p:spTgt spid="2">
                                            <p:graphicEl>
                                              <a:dgm id="{854F713D-DECE-46E1-8C37-3DC2D3B999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60792" y="148941"/>
            <a:ext cx="11109964" cy="5644259"/>
            <a:chOff x="1044491" y="665510"/>
            <a:chExt cx="10199614" cy="5110882"/>
          </a:xfrm>
        </p:grpSpPr>
        <p:grpSp>
          <p:nvGrpSpPr>
            <p:cNvPr id="4" name="Group 3"/>
            <p:cNvGrpSpPr/>
            <p:nvPr/>
          </p:nvGrpSpPr>
          <p:grpSpPr>
            <a:xfrm>
              <a:off x="1044491" y="712024"/>
              <a:ext cx="1969104" cy="5064368"/>
              <a:chOff x="1044491" y="712024"/>
              <a:chExt cx="1969104" cy="5064368"/>
            </a:xfrm>
          </p:grpSpPr>
          <p:sp>
            <p:nvSpPr>
              <p:cNvPr id="23" name="Rounded Rectangle 22"/>
              <p:cNvSpPr/>
              <p:nvPr/>
            </p:nvSpPr>
            <p:spPr>
              <a:xfrm>
                <a:off x="1044491" y="712024"/>
                <a:ext cx="1969104" cy="5064368"/>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Oval 23"/>
              <p:cNvSpPr/>
              <p:nvPr/>
            </p:nvSpPr>
            <p:spPr>
              <a:xfrm>
                <a:off x="1277564" y="818097"/>
                <a:ext cx="1287999" cy="1111565"/>
              </a:xfrm>
              <a:prstGeom prst="ellipse">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S</a:t>
                </a:r>
              </a:p>
            </p:txBody>
          </p:sp>
          <p:sp>
            <p:nvSpPr>
              <p:cNvPr id="25" name="TextBox 24"/>
              <p:cNvSpPr txBox="1"/>
              <p:nvPr/>
            </p:nvSpPr>
            <p:spPr>
              <a:xfrm>
                <a:off x="1152444" y="2186824"/>
                <a:ext cx="1800281" cy="1463133"/>
              </a:xfrm>
              <a:prstGeom prst="rect">
                <a:avLst/>
              </a:prstGeom>
              <a:noFill/>
            </p:spPr>
            <p:txBody>
              <a:bodyPr wrap="square" rtlCol="0">
                <a:spAutoFit/>
              </a:bodyPr>
              <a:lstStyle/>
              <a:p>
                <a:pPr algn="ctr"/>
                <a:r>
                  <a:rPr lang="en-GB" sz="2400" b="1" u="sng" dirty="0"/>
                  <a:t>Specific</a:t>
                </a:r>
              </a:p>
              <a:p>
                <a:pPr algn="ctr"/>
                <a:endParaRPr lang="en-GB" sz="1500" dirty="0"/>
              </a:p>
              <a:p>
                <a:pPr algn="ctr"/>
                <a:r>
                  <a:rPr lang="en-GB" sz="2000" dirty="0"/>
                  <a:t>Did you target a specific area for improvement</a:t>
                </a:r>
              </a:p>
            </p:txBody>
          </p:sp>
        </p:grpSp>
        <p:grpSp>
          <p:nvGrpSpPr>
            <p:cNvPr id="5" name="Group 4"/>
            <p:cNvGrpSpPr/>
            <p:nvPr/>
          </p:nvGrpSpPr>
          <p:grpSpPr>
            <a:xfrm>
              <a:off x="3074888" y="683289"/>
              <a:ext cx="1969104" cy="5064368"/>
              <a:chOff x="3074888" y="683289"/>
              <a:chExt cx="1969104" cy="5064368"/>
            </a:xfrm>
          </p:grpSpPr>
          <p:sp>
            <p:nvSpPr>
              <p:cNvPr id="20" name="Rounded Rectangle 19"/>
              <p:cNvSpPr/>
              <p:nvPr/>
            </p:nvSpPr>
            <p:spPr>
              <a:xfrm>
                <a:off x="3074888" y="683289"/>
                <a:ext cx="1969104" cy="5064368"/>
              </a:xfrm>
              <a:prstGeom prst="round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p:cNvSpPr/>
              <p:nvPr/>
            </p:nvSpPr>
            <p:spPr>
              <a:xfrm>
                <a:off x="3327720" y="834014"/>
                <a:ext cx="1402147" cy="1095648"/>
              </a:xfrm>
              <a:prstGeom prst="ellipse">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M</a:t>
                </a:r>
              </a:p>
            </p:txBody>
          </p:sp>
          <p:sp>
            <p:nvSpPr>
              <p:cNvPr id="22" name="TextBox 21"/>
              <p:cNvSpPr txBox="1"/>
              <p:nvPr/>
            </p:nvSpPr>
            <p:spPr>
              <a:xfrm>
                <a:off x="3159299" y="2199698"/>
                <a:ext cx="1800281" cy="2020517"/>
              </a:xfrm>
              <a:prstGeom prst="rect">
                <a:avLst/>
              </a:prstGeom>
              <a:noFill/>
            </p:spPr>
            <p:txBody>
              <a:bodyPr wrap="square" rtlCol="0">
                <a:spAutoFit/>
              </a:bodyPr>
              <a:lstStyle/>
              <a:p>
                <a:pPr algn="ctr"/>
                <a:r>
                  <a:rPr lang="en-GB" sz="2400" b="1" u="sng" dirty="0"/>
                  <a:t>Measurable</a:t>
                </a:r>
              </a:p>
              <a:p>
                <a:pPr algn="ctr"/>
                <a:endParaRPr lang="en-GB" sz="1500" dirty="0"/>
              </a:p>
              <a:p>
                <a:pPr algn="ctr"/>
                <a:r>
                  <a:rPr lang="en-GB" sz="2000" dirty="0"/>
                  <a:t>Can you quantify or at least suggest an indicator of progress?</a:t>
                </a:r>
              </a:p>
            </p:txBody>
          </p:sp>
        </p:grpSp>
        <p:grpSp>
          <p:nvGrpSpPr>
            <p:cNvPr id="7" name="Group 6"/>
            <p:cNvGrpSpPr/>
            <p:nvPr/>
          </p:nvGrpSpPr>
          <p:grpSpPr>
            <a:xfrm>
              <a:off x="5128402" y="683289"/>
              <a:ext cx="1982295" cy="5064368"/>
              <a:chOff x="5128402" y="683289"/>
              <a:chExt cx="1982295" cy="5064368"/>
            </a:xfrm>
          </p:grpSpPr>
          <p:sp>
            <p:nvSpPr>
              <p:cNvPr id="17" name="Rounded Rectangle 16"/>
              <p:cNvSpPr/>
              <p:nvPr/>
            </p:nvSpPr>
            <p:spPr>
              <a:xfrm>
                <a:off x="5141593" y="683289"/>
                <a:ext cx="1969104" cy="5064368"/>
              </a:xfrm>
              <a:prstGeom prst="roundRec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5534918" y="850229"/>
                <a:ext cx="1261653" cy="1095648"/>
              </a:xfrm>
              <a:prstGeom prst="ellipse">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A</a:t>
                </a:r>
              </a:p>
            </p:txBody>
          </p:sp>
          <p:sp>
            <p:nvSpPr>
              <p:cNvPr id="19" name="TextBox 18"/>
              <p:cNvSpPr txBox="1"/>
              <p:nvPr/>
            </p:nvSpPr>
            <p:spPr>
              <a:xfrm>
                <a:off x="5128402" y="2227699"/>
                <a:ext cx="1800281" cy="1922974"/>
              </a:xfrm>
              <a:prstGeom prst="rect">
                <a:avLst/>
              </a:prstGeom>
              <a:noFill/>
            </p:spPr>
            <p:txBody>
              <a:bodyPr wrap="square" rtlCol="0">
                <a:spAutoFit/>
              </a:bodyPr>
              <a:lstStyle/>
              <a:p>
                <a:pPr algn="ctr"/>
                <a:r>
                  <a:rPr lang="en-GB" sz="2400" b="1" u="sng" dirty="0"/>
                  <a:t>Assignable (Achievable)</a:t>
                </a:r>
              </a:p>
              <a:p>
                <a:pPr algn="ctr"/>
                <a:endParaRPr lang="en-GB" sz="2400" b="1" u="sng" dirty="0"/>
              </a:p>
              <a:p>
                <a:pPr algn="ctr"/>
                <a:r>
                  <a:rPr lang="en-GB" sz="2000" dirty="0"/>
                  <a:t>Do you know who did the work?</a:t>
                </a:r>
              </a:p>
            </p:txBody>
          </p:sp>
        </p:grpSp>
        <p:grpSp>
          <p:nvGrpSpPr>
            <p:cNvPr id="8" name="Group 7"/>
            <p:cNvGrpSpPr/>
            <p:nvPr/>
          </p:nvGrpSpPr>
          <p:grpSpPr>
            <a:xfrm>
              <a:off x="7208297" y="683289"/>
              <a:ext cx="1969104" cy="5064368"/>
              <a:chOff x="7208297" y="683289"/>
              <a:chExt cx="1969104" cy="5064368"/>
            </a:xfrm>
          </p:grpSpPr>
          <p:sp>
            <p:nvSpPr>
              <p:cNvPr id="14" name="Rounded Rectangle 13"/>
              <p:cNvSpPr/>
              <p:nvPr/>
            </p:nvSpPr>
            <p:spPr>
              <a:xfrm>
                <a:off x="7208297" y="683289"/>
                <a:ext cx="1969104" cy="5064368"/>
              </a:xfrm>
              <a:prstGeom prst="roundRect">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7536677" y="866444"/>
                <a:ext cx="1312346" cy="1111863"/>
              </a:xfrm>
              <a:prstGeom prst="ellipse">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R</a:t>
                </a:r>
              </a:p>
            </p:txBody>
          </p:sp>
          <p:sp>
            <p:nvSpPr>
              <p:cNvPr id="16" name="TextBox 15"/>
              <p:cNvSpPr txBox="1"/>
              <p:nvPr/>
            </p:nvSpPr>
            <p:spPr>
              <a:xfrm>
                <a:off x="7292708" y="2227699"/>
                <a:ext cx="1800281" cy="1184440"/>
              </a:xfrm>
              <a:prstGeom prst="rect">
                <a:avLst/>
              </a:prstGeom>
              <a:noFill/>
            </p:spPr>
            <p:txBody>
              <a:bodyPr wrap="square" rtlCol="0">
                <a:spAutoFit/>
              </a:bodyPr>
              <a:lstStyle/>
              <a:p>
                <a:pPr algn="ctr"/>
                <a:r>
                  <a:rPr lang="en-GB" sz="2400" b="1" u="sng" dirty="0"/>
                  <a:t>Realistic</a:t>
                </a:r>
              </a:p>
              <a:p>
                <a:pPr algn="ctr"/>
                <a:endParaRPr lang="en-GB" sz="1500" dirty="0"/>
              </a:p>
              <a:p>
                <a:pPr algn="ctr"/>
                <a:r>
                  <a:rPr lang="en-GB" sz="2000" dirty="0"/>
                  <a:t>Did you achieve positive results?</a:t>
                </a:r>
              </a:p>
            </p:txBody>
          </p:sp>
        </p:grpSp>
        <p:grpSp>
          <p:nvGrpSpPr>
            <p:cNvPr id="9" name="Group 8"/>
            <p:cNvGrpSpPr/>
            <p:nvPr/>
          </p:nvGrpSpPr>
          <p:grpSpPr>
            <a:xfrm>
              <a:off x="9275001" y="665510"/>
              <a:ext cx="1969104" cy="5064368"/>
              <a:chOff x="9275001" y="665510"/>
              <a:chExt cx="1969104" cy="5064368"/>
            </a:xfrm>
          </p:grpSpPr>
          <p:sp>
            <p:nvSpPr>
              <p:cNvPr id="10" name="Rounded Rectangle 9"/>
              <p:cNvSpPr/>
              <p:nvPr/>
            </p:nvSpPr>
            <p:spPr>
              <a:xfrm>
                <a:off x="9275001" y="665510"/>
                <a:ext cx="1969104" cy="506436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p:cNvGrpSpPr/>
              <p:nvPr/>
            </p:nvGrpSpPr>
            <p:grpSpPr>
              <a:xfrm>
                <a:off x="9359410" y="953624"/>
                <a:ext cx="1800281" cy="2885615"/>
                <a:chOff x="9359410" y="953624"/>
                <a:chExt cx="1800281" cy="2885615"/>
              </a:xfrm>
            </p:grpSpPr>
            <p:sp>
              <p:nvSpPr>
                <p:cNvPr id="12" name="Oval 11"/>
                <p:cNvSpPr/>
                <p:nvPr/>
              </p:nvSpPr>
              <p:spPr>
                <a:xfrm>
                  <a:off x="9637278" y="953624"/>
                  <a:ext cx="1244545" cy="1095648"/>
                </a:xfrm>
                <a:prstGeom prst="ellipse">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Ravie" panose="04040805050809020602" pitchFamily="82" charset="0"/>
                    </a:rPr>
                    <a:t>T</a:t>
                  </a:r>
                </a:p>
              </p:txBody>
            </p:sp>
            <p:sp>
              <p:nvSpPr>
                <p:cNvPr id="13" name="TextBox 12"/>
                <p:cNvSpPr txBox="1"/>
                <p:nvPr/>
              </p:nvSpPr>
              <p:spPr>
                <a:xfrm>
                  <a:off x="9359410" y="2306434"/>
                  <a:ext cx="1800281" cy="1532805"/>
                </a:xfrm>
                <a:prstGeom prst="rect">
                  <a:avLst/>
                </a:prstGeom>
                <a:noFill/>
              </p:spPr>
              <p:txBody>
                <a:bodyPr wrap="square" rtlCol="0">
                  <a:spAutoFit/>
                </a:bodyPr>
                <a:lstStyle/>
                <a:p>
                  <a:pPr algn="ctr"/>
                  <a:r>
                    <a:rPr lang="en-GB" sz="2400" b="1" u="sng" dirty="0"/>
                    <a:t>Timely</a:t>
                  </a:r>
                </a:p>
                <a:p>
                  <a:pPr algn="ctr"/>
                  <a:endParaRPr lang="en-GB" sz="2000" b="1" u="sng" dirty="0"/>
                </a:p>
                <a:p>
                  <a:pPr algn="ctr"/>
                  <a:r>
                    <a:rPr lang="en-GB" sz="2000" dirty="0"/>
                    <a:t>Did you do it in the specified time?</a:t>
                  </a:r>
                </a:p>
              </p:txBody>
            </p:sp>
          </p:grpSp>
        </p:grpSp>
      </p:grpSp>
      <p:grpSp>
        <p:nvGrpSpPr>
          <p:cNvPr id="26" name="Group 25">
            <a:extLst>
              <a:ext uri="{FF2B5EF4-FFF2-40B4-BE49-F238E27FC236}">
                <a16:creationId xmlns:a16="http://schemas.microsoft.com/office/drawing/2014/main" id="{6F61C3FE-A4E5-4D74-A596-24351A2DE5E9}"/>
              </a:ext>
            </a:extLst>
          </p:cNvPr>
          <p:cNvGrpSpPr/>
          <p:nvPr/>
        </p:nvGrpSpPr>
        <p:grpSpPr>
          <a:xfrm>
            <a:off x="0" y="5734233"/>
            <a:ext cx="12192000" cy="1240188"/>
            <a:chOff x="0" y="5734233"/>
            <a:chExt cx="12192000" cy="1240188"/>
          </a:xfrm>
        </p:grpSpPr>
        <p:pic>
          <p:nvPicPr>
            <p:cNvPr id="27" name="Picture 26">
              <a:extLst>
                <a:ext uri="{FF2B5EF4-FFF2-40B4-BE49-F238E27FC236}">
                  <a16:creationId xmlns:a16="http://schemas.microsoft.com/office/drawing/2014/main" id="{0AD7A581-23CC-45B4-970E-3DF4EDD206F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8" name="Rectangle 27">
              <a:extLst>
                <a:ext uri="{FF2B5EF4-FFF2-40B4-BE49-F238E27FC236}">
                  <a16:creationId xmlns:a16="http://schemas.microsoft.com/office/drawing/2014/main" id="{5B6110BD-6C3A-4F79-9EC5-00F8A2ECCFD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9" name="Picture 28">
              <a:extLst>
                <a:ext uri="{FF2B5EF4-FFF2-40B4-BE49-F238E27FC236}">
                  <a16:creationId xmlns:a16="http://schemas.microsoft.com/office/drawing/2014/main" id="{A3E997EC-7158-4221-8AF8-181153FA6F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30" name="Rectangle 29">
              <a:extLst>
                <a:ext uri="{FF2B5EF4-FFF2-40B4-BE49-F238E27FC236}">
                  <a16:creationId xmlns:a16="http://schemas.microsoft.com/office/drawing/2014/main" id="{D179FC17-FE45-4139-95DC-074E801B304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Picture 30" descr="Text, letter&#10;&#10;Description automatically generated">
              <a:extLst>
                <a:ext uri="{FF2B5EF4-FFF2-40B4-BE49-F238E27FC236}">
                  <a16:creationId xmlns:a16="http://schemas.microsoft.com/office/drawing/2014/main" id="{C40EFECB-4792-42B9-AE42-F1E89B13597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32" name="Picture 31" descr="A picture containing text, metalware, gear&#10;&#10;Description automatically generated">
              <a:extLst>
                <a:ext uri="{FF2B5EF4-FFF2-40B4-BE49-F238E27FC236}">
                  <a16:creationId xmlns:a16="http://schemas.microsoft.com/office/drawing/2014/main" id="{9F8DC47A-D5ED-4EAA-854B-B5F4762B833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15759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700462" y="1075575"/>
            <a:ext cx="5354449" cy="3905401"/>
          </a:xfrm>
          <a:prstGeom prst="rect">
            <a:avLst/>
          </a:prstGeom>
        </p:spPr>
      </p:pic>
      <p:grpSp>
        <p:nvGrpSpPr>
          <p:cNvPr id="11" name="Group 10">
            <a:extLst>
              <a:ext uri="{FF2B5EF4-FFF2-40B4-BE49-F238E27FC236}">
                <a16:creationId xmlns:a16="http://schemas.microsoft.com/office/drawing/2014/main" id="{C8E4C7FF-0A34-41B3-B125-8DF147B7468A}"/>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CC7AEE48-327F-4A5C-A27A-1FC55FA07D2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AF9087A0-93AA-4961-9053-C8088E3216D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D11FC98A-DC38-48F0-BCD1-BDC4A3BADD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EAE92DDA-9A8D-447D-8036-7D1146D9013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2984DFE4-89B3-4BE7-AB3B-0C149BFF094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3F9A11CC-74C1-48AA-BA1A-B3E6F40AE47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58204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976FEC-879B-48A3-9451-47DEA09188C5}&quot;/&gt;&lt;isInvalidForFieldText val=&quot;0&quot;/&gt;&lt;Image&gt;&lt;filename val=&quot;C:\DOCUME~1\swp54152\LOCALS~1\Temp\PR\data\asimages\{A5976FEC-879B-48A3-9451-47DEA09188C5}_6.png&quot;/&gt;&lt;left val=&quot;403&quot;/&gt;&lt;top val=&quot;8&quot;/&gt;&lt;width val=&quot;309&quot;/&gt;&lt;height val=&quot;211&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AE7F4D10-4DE7-40C4-ACA4-506C045AC3C2}&quot;/&gt;&lt;isInvalidForFieldText val=&quot;0&quot;/&gt;&lt;Image&gt;&lt;filename val=&quot;C:\DOCUME~1\swp54152\LOCALS~1\Temp\PR\data\asimages\{AE7F4D10-4DE7-40C4-ACA4-506C045AC3C2}_6.png&quot;/&gt;&lt;left val=&quot;251&quot;/&gt;&lt;top val=&quot;167&quot;/&gt;&lt;width val=&quot;306&quot;/&gt;&lt;height val=&quot;211&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1183</TotalTime>
  <Words>7671</Words>
  <Application>Microsoft Office PowerPoint</Application>
  <PresentationFormat>Widescreen</PresentationFormat>
  <Paragraphs>741</Paragraphs>
  <Slides>33</Slides>
  <Notes>33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33</vt:i4>
      </vt:variant>
    </vt:vector>
  </HeadingPairs>
  <TitlesOfParts>
    <vt:vector size="44" baseType="lpstr">
      <vt:lpstr>Arial</vt:lpstr>
      <vt:lpstr>Arial Nova Cond</vt:lpstr>
      <vt:lpstr>Calibri</vt:lpstr>
      <vt:lpstr>Calibri Light</vt:lpstr>
      <vt:lpstr>Microsoft Sans Serif</vt:lpstr>
      <vt:lpstr>Ravie</vt:lpstr>
      <vt:lpstr>Tahoma</vt:lpstr>
      <vt:lpstr>Verdana</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Problem Solving</vt:lpstr>
      <vt:lpstr>Problem Solving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152</cp:revision>
  <dcterms:created xsi:type="dcterms:W3CDTF">2018-01-30T11:09:50Z</dcterms:created>
  <dcterms:modified xsi:type="dcterms:W3CDTF">2023-05-03T13:59:34Z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2022-06-22T13:29:02Z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e2c727d2-6aad-4596-ba72-aa60374aba66</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