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8" r:id="rId3"/>
    <p:sldMasterId id="2147483690" r:id="rId4"/>
  </p:sldMasterIdLst>
  <p:notesMasterIdLst>
    <p:notesMasterId r:id="rId17"/>
  </p:notesMasterIdLst>
  <p:sldIdLst>
    <p:sldId id="256" r:id="rId5"/>
    <p:sldId id="274" r:id="rId6"/>
    <p:sldId id="1525" r:id="rId7"/>
    <p:sldId id="276" r:id="rId8"/>
    <p:sldId id="259" r:id="rId9"/>
    <p:sldId id="1517" r:id="rId10"/>
    <p:sldId id="1524" r:id="rId11"/>
    <p:sldId id="1522" r:id="rId12"/>
    <p:sldId id="279" r:id="rId13"/>
    <p:sldId id="650" r:id="rId14"/>
    <p:sldId id="1527" r:id="rId15"/>
    <p:sldId id="152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4660"/>
  </p:normalViewPr>
  <p:slideViewPr>
    <p:cSldViewPr snapToGrid="0">
      <p:cViewPr varScale="1">
        <p:scale>
          <a:sx n="43" d="100"/>
          <a:sy n="43" d="100"/>
        </p:scale>
        <p:origin x="582"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F94FDD-5B88-4FB3-97DC-C1822D71BC7C}"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5D1C35-281F-4742-B8E2-874D4CA621C8}" type="slidenum">
              <a:rPr lang="en-GB" smtClean="0"/>
              <a:t>‹#›</a:t>
            </a:fld>
            <a:endParaRPr lang="en-GB"/>
          </a:p>
        </p:txBody>
      </p:sp>
    </p:spTree>
    <p:extLst>
      <p:ext uri="{BB962C8B-B14F-4D97-AF65-F5344CB8AC3E}">
        <p14:creationId xmlns:p14="http://schemas.microsoft.com/office/powerpoint/2010/main" val="3363323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8F4330B-7458-5943-B00D-60A0183F488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1533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92350-5BA2-F82D-F19A-F97A3D4561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D1A505-2F10-B62C-DF8A-B0A1211C6BB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23EDBBC-CB0C-6D4A-53E5-9CF9724E13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683C6A-C09F-A485-4E41-1DFF6A8D9E68}"/>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C2A8C3-D041-455F-B55E-6119E9BF015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50488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4.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F108F-E3D1-F39B-769F-EEF751730E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39A3BA-065E-3EFD-BA74-2AE876EBD4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AA8D3E-1E0C-5034-D85D-57DED11B64F5}"/>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5" name="Footer Placeholder 4">
            <a:extLst>
              <a:ext uri="{FF2B5EF4-FFF2-40B4-BE49-F238E27FC236}">
                <a16:creationId xmlns:a16="http://schemas.microsoft.com/office/drawing/2014/main" id="{910310AA-64DB-992C-2C3D-3B71E545ED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64C8F-0563-8E5E-8CEC-4216DBF2131C}"/>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1136828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576D8-719E-A4DC-A55E-88891862F4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0944ED-4E31-2A48-A691-741F6F60BF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0413C-467D-8770-1574-20EAEB21899D}"/>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5" name="Footer Placeholder 4">
            <a:extLst>
              <a:ext uri="{FF2B5EF4-FFF2-40B4-BE49-F238E27FC236}">
                <a16:creationId xmlns:a16="http://schemas.microsoft.com/office/drawing/2014/main" id="{8DEF0123-DC4C-2787-D6A2-CE52FD55F9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9B0226-CE18-4E76-2D68-DB56077F7417}"/>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2843133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A07D-F8C3-67E8-E385-82D5E50542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4F7B18-3BE8-2413-2C02-86D0B4E4C0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27DDFE-A508-431C-4255-B34CFDFD5251}"/>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5" name="Footer Placeholder 4">
            <a:extLst>
              <a:ext uri="{FF2B5EF4-FFF2-40B4-BE49-F238E27FC236}">
                <a16:creationId xmlns:a16="http://schemas.microsoft.com/office/drawing/2014/main" id="{CCC8A1F0-2133-E9A5-8D56-E9DDC03ADE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D102B-991D-13FE-E2A2-633DCFACF617}"/>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1825239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ACD3-D458-0AA8-9A50-B86980116F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64913B-983A-BF69-5BB9-380659A760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030DDB-34F1-199A-C14E-6C3D81044C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058A4D-9BCB-C50A-CC3D-AEAE48EB0CE5}"/>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6" name="Footer Placeholder 5">
            <a:extLst>
              <a:ext uri="{FF2B5EF4-FFF2-40B4-BE49-F238E27FC236}">
                <a16:creationId xmlns:a16="http://schemas.microsoft.com/office/drawing/2014/main" id="{58CD26A8-2936-FA9D-8732-45AF5634AC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46AF39-AF5B-B039-F40F-24E9DA463987}"/>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3965827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591F-BE77-C5B8-A942-809653EA9E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0AA413-56D3-C2D2-88EB-7F9B3DB729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EFC643-C2E8-0042-7748-D4B81BE1F1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D3FA02-CBD8-1231-07B0-A0F64625E7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382095-9622-BD3B-76DC-DB411944F8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49A295-270F-96AF-A6E4-5C415092100E}"/>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8" name="Footer Placeholder 7">
            <a:extLst>
              <a:ext uri="{FF2B5EF4-FFF2-40B4-BE49-F238E27FC236}">
                <a16:creationId xmlns:a16="http://schemas.microsoft.com/office/drawing/2014/main" id="{A71F0198-5330-610D-F0CE-488172AE54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2288C3-4A96-9B18-4BAB-D61C5B71186B}"/>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4254504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A514B-F8A2-8157-3890-70D66B81A2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DE1D15-EF76-4ADD-C534-9B7852DCD739}"/>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4" name="Footer Placeholder 3">
            <a:extLst>
              <a:ext uri="{FF2B5EF4-FFF2-40B4-BE49-F238E27FC236}">
                <a16:creationId xmlns:a16="http://schemas.microsoft.com/office/drawing/2014/main" id="{4BC84246-8004-5C8C-831A-AFC19DA44D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1B8893-29E7-9B08-BC99-5C6248C59056}"/>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905270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268774-DF3B-ABA6-2AC0-581B4B5BFFB7}"/>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3" name="Footer Placeholder 2">
            <a:extLst>
              <a:ext uri="{FF2B5EF4-FFF2-40B4-BE49-F238E27FC236}">
                <a16:creationId xmlns:a16="http://schemas.microsoft.com/office/drawing/2014/main" id="{2BFBC1DC-90E8-6038-EA89-359FDE6A78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C323F9-895B-295D-D229-D96E2ABA9201}"/>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2046704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879CF-8343-91C0-7A31-FE33596D01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2E2619-E1FD-F355-278D-A1CEABB066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4455E8-CA77-1C78-5CFE-4AE52A88C7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4C97BC-DEB4-D158-62ED-21A0C35673F7}"/>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6" name="Footer Placeholder 5">
            <a:extLst>
              <a:ext uri="{FF2B5EF4-FFF2-40B4-BE49-F238E27FC236}">
                <a16:creationId xmlns:a16="http://schemas.microsoft.com/office/drawing/2014/main" id="{94E6631B-537A-A52B-26C8-5B525AA363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58EC8D-F677-C44B-528C-367F2A3143E8}"/>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1394637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82A0-E407-3A75-1BB1-17BD9B1EE1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CE7F21-269C-C832-2E35-B67CFEC6A8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8AC0DD-65E7-09E0-3606-EA94DCEBDA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A13230-6BC3-D3CA-6F2D-0C8089A3FF4C}"/>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6" name="Footer Placeholder 5">
            <a:extLst>
              <a:ext uri="{FF2B5EF4-FFF2-40B4-BE49-F238E27FC236}">
                <a16:creationId xmlns:a16="http://schemas.microsoft.com/office/drawing/2014/main" id="{2DE0162D-B8E1-AB98-7EE3-2FA134A615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598E7D-18C8-E3F0-0F1A-EEB6729C2884}"/>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1217234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9D13C-58E4-2F6F-A032-EB9EA40ED7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0F6BB8-D589-CB12-8FAF-D6536152FD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2F07BA-5176-573A-1518-BFDD8F724061}"/>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5" name="Footer Placeholder 4">
            <a:extLst>
              <a:ext uri="{FF2B5EF4-FFF2-40B4-BE49-F238E27FC236}">
                <a16:creationId xmlns:a16="http://schemas.microsoft.com/office/drawing/2014/main" id="{EC5C3E51-AE0C-3822-1B91-A6028F674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E2AF0-0F68-EF15-9463-1AFCDA1E6E29}"/>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1213478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93C987-0480-AD6D-6407-D73F5EC5D7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FEC59A-BC06-A713-D9FF-EF2E15A78E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0987EB-05B4-10C6-06B4-F1FCD6B3C67A}"/>
              </a:ext>
            </a:extLst>
          </p:cNvPr>
          <p:cNvSpPr>
            <a:spLocks noGrp="1"/>
          </p:cNvSpPr>
          <p:nvPr>
            <p:ph type="dt" sz="half" idx="10"/>
          </p:nvPr>
        </p:nvSpPr>
        <p:spPr/>
        <p:txBody>
          <a:bodyPr/>
          <a:lstStyle/>
          <a:p>
            <a:fld id="{C8E240A6-CADB-4860-80D3-214E2104C7E2}" type="datetimeFigureOut">
              <a:rPr lang="en-GB" smtClean="0"/>
              <a:t>16/03/2026</a:t>
            </a:fld>
            <a:endParaRPr lang="en-GB"/>
          </a:p>
        </p:txBody>
      </p:sp>
      <p:sp>
        <p:nvSpPr>
          <p:cNvPr id="5" name="Footer Placeholder 4">
            <a:extLst>
              <a:ext uri="{FF2B5EF4-FFF2-40B4-BE49-F238E27FC236}">
                <a16:creationId xmlns:a16="http://schemas.microsoft.com/office/drawing/2014/main" id="{7FF0003E-1E88-77CF-23B5-EB6B310997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5A5557-FD72-06BB-3B93-2ACECCDD2A91}"/>
              </a:ext>
            </a:extLst>
          </p:cNvPr>
          <p:cNvSpPr>
            <a:spLocks noGrp="1"/>
          </p:cNvSpPr>
          <p:nvPr>
            <p:ph type="sldNum" sz="quarter" idx="12"/>
          </p:nvPr>
        </p:nvSpPr>
        <p:spPr/>
        <p:txBody>
          <a:bodyPr/>
          <a:lstStyle/>
          <a:p>
            <a:fld id="{70E6FC33-DB14-477C-8C62-556FB16C2153}" type="slidenum">
              <a:rPr lang="en-GB" smtClean="0"/>
              <a:t>‹#›</a:t>
            </a:fld>
            <a:endParaRPr lang="en-GB"/>
          </a:p>
        </p:txBody>
      </p:sp>
    </p:spTree>
    <p:extLst>
      <p:ext uri="{BB962C8B-B14F-4D97-AF65-F5344CB8AC3E}">
        <p14:creationId xmlns:p14="http://schemas.microsoft.com/office/powerpoint/2010/main" val="3040571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45309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302300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627438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A33872-72DB-4404-9D5A-5CED567AC15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3778226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A33872-72DB-4404-9D5A-5CED567AC155}"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8972528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A33872-72DB-4404-9D5A-5CED567AC15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731119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A33872-72DB-4404-9D5A-5CED567AC155}"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628935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A33872-72DB-4404-9D5A-5CED567AC15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4832619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A33872-72DB-4404-9D5A-5CED567AC15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41091193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3A33872-72DB-4404-9D5A-5CED567AC15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9698267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4085005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287999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7992739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765267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3294778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734255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16282542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0B3DE-4894-0DA7-2EBF-ED7A4BD290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48F078-AEF3-A893-3DC0-3BFDF34987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F09697-4176-8453-8DB2-7B9E80E95260}"/>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5" name="Footer Placeholder 4">
            <a:extLst>
              <a:ext uri="{FF2B5EF4-FFF2-40B4-BE49-F238E27FC236}">
                <a16:creationId xmlns:a16="http://schemas.microsoft.com/office/drawing/2014/main" id="{EE9B70E4-6013-06D5-088B-8D68DA1DC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84C6A8-D6B6-5F75-D4EB-7AD0D0015504}"/>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7625574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583C-A5A9-CFF4-8F0F-3C0D13991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18418F-EFED-C0B0-5CB2-A8955120784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65E38-5B2A-6277-F9BE-FCDE9639D7B0}"/>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5" name="Footer Placeholder 4">
            <a:extLst>
              <a:ext uri="{FF2B5EF4-FFF2-40B4-BE49-F238E27FC236}">
                <a16:creationId xmlns:a16="http://schemas.microsoft.com/office/drawing/2014/main" id="{9FA309F6-B6A9-4621-B869-F01C02670F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76AD8-A188-496D-8EA1-E17C1ED886EE}"/>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4646447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9050D-A7A5-38EF-C1BC-336D46BCD5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992B54-FCE7-F3A1-25DD-1DAF44D350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DCD805-7A57-2412-6140-E23C2DFB593C}"/>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5" name="Footer Placeholder 4">
            <a:extLst>
              <a:ext uri="{FF2B5EF4-FFF2-40B4-BE49-F238E27FC236}">
                <a16:creationId xmlns:a16="http://schemas.microsoft.com/office/drawing/2014/main" id="{B0AEDFDE-62EA-E1AD-E12E-358FC6FF0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375E21-5629-E276-DCBC-2E8A7742FD5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4835864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369EA-D5C2-E33F-7D03-2680C225B7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B46B9F-6000-46DC-80C2-AE79176650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44F64F-7F9A-7FA7-F698-767458A34F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8E9F228-41A6-B78B-070D-3F5ED0BB1D8E}"/>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6" name="Footer Placeholder 5">
            <a:extLst>
              <a:ext uri="{FF2B5EF4-FFF2-40B4-BE49-F238E27FC236}">
                <a16:creationId xmlns:a16="http://schemas.microsoft.com/office/drawing/2014/main" id="{09B42E25-3E9E-054C-6F90-5AB640B70D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84069F-3B57-54D8-DE6F-0DE34F0A35B7}"/>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1875022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BC98-521F-FE02-C6BB-77BDA4DB19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06455-0053-D992-BD15-9AD2AF23E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F6F051-C287-E4A6-4ADA-8C0BAA95F8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6D2AB53-A113-828A-907F-5B5305C2B3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EB41BD-34F6-95A1-8FB3-E562E3C1D1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8A58BE7-F097-1537-ED68-D4333CA7BF22}"/>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8" name="Footer Placeholder 7">
            <a:extLst>
              <a:ext uri="{FF2B5EF4-FFF2-40B4-BE49-F238E27FC236}">
                <a16:creationId xmlns:a16="http://schemas.microsoft.com/office/drawing/2014/main" id="{EAF03287-A594-B2E7-68DB-5B70AD959F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D28B326-487B-B304-925C-B054AE32A07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38796653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7904-C138-3997-1B00-B8DDD956DC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51B2A-E6BF-B793-F566-731BCE8322A7}"/>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4" name="Footer Placeholder 3">
            <a:extLst>
              <a:ext uri="{FF2B5EF4-FFF2-40B4-BE49-F238E27FC236}">
                <a16:creationId xmlns:a16="http://schemas.microsoft.com/office/drawing/2014/main" id="{F7889498-2D47-473C-F9CE-E267167EAC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7D6838-81EC-F1B7-9635-0B20707375FB}"/>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3611074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AD16C6-9006-96A8-BB9E-685ECF941B6A}"/>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3" name="Footer Placeholder 2">
            <a:extLst>
              <a:ext uri="{FF2B5EF4-FFF2-40B4-BE49-F238E27FC236}">
                <a16:creationId xmlns:a16="http://schemas.microsoft.com/office/drawing/2014/main" id="{FCBABEE7-F1CA-E4BE-DF78-1257308C8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10CE940-F29F-9834-3D8C-2B6AE868797C}"/>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2050145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74677-45D7-93A4-215A-439D13D0D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900CD5-FC10-4F73-EEE3-069E1D288F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552FEB-D3A7-3DFD-868E-3411FF1CE8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79671-94CC-37A2-9C33-A3DBDB5B8691}"/>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6" name="Footer Placeholder 5">
            <a:extLst>
              <a:ext uri="{FF2B5EF4-FFF2-40B4-BE49-F238E27FC236}">
                <a16:creationId xmlns:a16="http://schemas.microsoft.com/office/drawing/2014/main" id="{433BAC50-3BB2-F782-7292-DA1550BFB6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E7149A-4E83-A019-8BED-6CB01A34B2DA}"/>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9325384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5FAC-F4EB-D089-EE79-6C7657B407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F22CC45-9CBA-7B84-7019-2155942B8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B1A972F-170D-AE29-A911-A87924754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CE599F-D49E-E86A-8F53-ABD02647E6D4}"/>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6" name="Footer Placeholder 5">
            <a:extLst>
              <a:ext uri="{FF2B5EF4-FFF2-40B4-BE49-F238E27FC236}">
                <a16:creationId xmlns:a16="http://schemas.microsoft.com/office/drawing/2014/main" id="{A66CA9CA-5592-7561-E29A-D72BDF5667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83BBC7-FFA5-54CF-96CB-4C0AC7841066}"/>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77679026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1679-6FE0-A20B-0E70-A3E3BBB608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B1C67-4D63-E982-96D8-B4B4E109C8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ABCC21-BA1B-F783-55BF-1B824830945B}"/>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5" name="Footer Placeholder 4">
            <a:extLst>
              <a:ext uri="{FF2B5EF4-FFF2-40B4-BE49-F238E27FC236}">
                <a16:creationId xmlns:a16="http://schemas.microsoft.com/office/drawing/2014/main" id="{90A253A7-2567-3BBB-908C-406EF0716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AA78-19E3-69CC-E281-D4EF5E67B33F}"/>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10687557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35C29B-E258-DD26-1ADB-2726CF077F6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F2F04A-B2FF-9788-A585-4034BA1819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34446F-617F-9092-729F-ECFF99D9DE91}"/>
              </a:ext>
            </a:extLst>
          </p:cNvPr>
          <p:cNvSpPr>
            <a:spLocks noGrp="1"/>
          </p:cNvSpPr>
          <p:nvPr>
            <p:ph type="dt" sz="half" idx="10"/>
          </p:nvPr>
        </p:nvSpPr>
        <p:spPr/>
        <p:txBody>
          <a:bodyPr/>
          <a:lstStyle/>
          <a:p>
            <a:fld id="{D4F05301-6407-544C-8E4A-C082AF3FA9C7}" type="datetimeFigureOut">
              <a:rPr lang="en-US" smtClean="0"/>
              <a:t>3/16/2026</a:t>
            </a:fld>
            <a:endParaRPr lang="en-US"/>
          </a:p>
        </p:txBody>
      </p:sp>
      <p:sp>
        <p:nvSpPr>
          <p:cNvPr id="5" name="Footer Placeholder 4">
            <a:extLst>
              <a:ext uri="{FF2B5EF4-FFF2-40B4-BE49-F238E27FC236}">
                <a16:creationId xmlns:a16="http://schemas.microsoft.com/office/drawing/2014/main" id="{1D389F90-CC63-361C-1EE6-6966A71C27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43B78F-72DE-A2C2-1E5C-F00BF91554FD}"/>
              </a:ext>
            </a:extLst>
          </p:cNvPr>
          <p:cNvSpPr>
            <a:spLocks noGrp="1"/>
          </p:cNvSpPr>
          <p:nvPr>
            <p:ph type="sldNum" sz="quarter" idx="12"/>
          </p:nvPr>
        </p:nvSpPr>
        <p:spPr/>
        <p:txBody>
          <a:bodyPr/>
          <a:lstStyle/>
          <a:p>
            <a:fld id="{697CFD48-FA88-1542-AAF6-EE627CB50F6D}" type="slidenum">
              <a:rPr lang="en-US" smtClean="0"/>
              <a:t>‹#›</a:t>
            </a:fld>
            <a:endParaRPr lang="en-US"/>
          </a:p>
        </p:txBody>
      </p:sp>
    </p:spTree>
    <p:extLst>
      <p:ext uri="{BB962C8B-B14F-4D97-AF65-F5344CB8AC3E}">
        <p14:creationId xmlns:p14="http://schemas.microsoft.com/office/powerpoint/2010/main" val="20043539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3/16/2026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921809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46995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969131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3/16/2026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71222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0559029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031733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135853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3/16/2026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96524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1264748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3/16/2026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9978144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3/16/2026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883403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3/16/2026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6341524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5724325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758777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872730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8094499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28276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718252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3/16/2026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259778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3/16/2026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4539946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3/16/2026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3217027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3/16/2026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6585551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4970892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6326795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063126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917751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3/16/2026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8118309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3328938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0850475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418473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318319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190224806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5798962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1631632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2715426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767632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6742992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9246404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760804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3/16/2026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31675831"/>
      </p:ext>
    </p:extLst>
  </p:cSld>
  <p:clrMapOvr>
    <a:overrideClrMapping bg1="lt1" tx1="dk1" bg2="lt2" tx2="dk2" accent1="accent1" accent2="accent2" accent3="accent3" accent4="accent4" accent5="accent5" accent6="accent6" hlink="hlink" folHlink="folHlink"/>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2485413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6802868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3/16/2026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3110303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1462283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02309232"/>
      </p:ext>
    </p:extLst>
  </p:cSld>
  <p:clrMapOvr>
    <a:overrideClrMapping bg1="lt1" tx1="dk1" bg2="lt2" tx2="dk2" accent1="accent1" accent2="accent2" accent3="accent3" accent4="accent4" accent5="accent5" accent6="accent6" hlink="hlink" folHlink="folHlink"/>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3/16/2026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1766471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3/16/2026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6826255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3/16/2026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6772002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3/16/2026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316507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3/16/2026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3274298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3/16/2026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4764786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8359449"/>
      </p:ext>
    </p:extLst>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3/16/2026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560628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52.xml"/><Relationship Id="rId18" Type="http://schemas.openxmlformats.org/officeDocument/2006/relationships/slideLayout" Target="../slideLayouts/slideLayout57.xml"/><Relationship Id="rId26" Type="http://schemas.openxmlformats.org/officeDocument/2006/relationships/slideLayout" Target="../slideLayouts/slideLayout65.xml"/><Relationship Id="rId39" Type="http://schemas.openxmlformats.org/officeDocument/2006/relationships/slideLayout" Target="../slideLayouts/slideLayout78.xml"/><Relationship Id="rId3" Type="http://schemas.openxmlformats.org/officeDocument/2006/relationships/slideLayout" Target="../slideLayouts/slideLayout42.xml"/><Relationship Id="rId21" Type="http://schemas.openxmlformats.org/officeDocument/2006/relationships/slideLayout" Target="../slideLayouts/slideLayout60.xml"/><Relationship Id="rId34" Type="http://schemas.openxmlformats.org/officeDocument/2006/relationships/slideLayout" Target="../slideLayouts/slideLayout73.xml"/><Relationship Id="rId42" Type="http://schemas.openxmlformats.org/officeDocument/2006/relationships/slideLayout" Target="../slideLayouts/slideLayout81.xml"/><Relationship Id="rId47" Type="http://schemas.openxmlformats.org/officeDocument/2006/relationships/slideLayout" Target="../slideLayouts/slideLayout86.xml"/><Relationship Id="rId50" Type="http://schemas.openxmlformats.org/officeDocument/2006/relationships/slideLayout" Target="../slideLayouts/slideLayout89.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17" Type="http://schemas.openxmlformats.org/officeDocument/2006/relationships/slideLayout" Target="../slideLayouts/slideLayout56.xml"/><Relationship Id="rId25" Type="http://schemas.openxmlformats.org/officeDocument/2006/relationships/slideLayout" Target="../slideLayouts/slideLayout64.xml"/><Relationship Id="rId33" Type="http://schemas.openxmlformats.org/officeDocument/2006/relationships/slideLayout" Target="../slideLayouts/slideLayout72.xml"/><Relationship Id="rId38" Type="http://schemas.openxmlformats.org/officeDocument/2006/relationships/slideLayout" Target="../slideLayouts/slideLayout77.xml"/><Relationship Id="rId46" Type="http://schemas.openxmlformats.org/officeDocument/2006/relationships/slideLayout" Target="../slideLayouts/slideLayout85.xml"/><Relationship Id="rId2" Type="http://schemas.openxmlformats.org/officeDocument/2006/relationships/slideLayout" Target="../slideLayouts/slideLayout41.xml"/><Relationship Id="rId16" Type="http://schemas.openxmlformats.org/officeDocument/2006/relationships/slideLayout" Target="../slideLayouts/slideLayout55.xml"/><Relationship Id="rId20" Type="http://schemas.openxmlformats.org/officeDocument/2006/relationships/slideLayout" Target="../slideLayouts/slideLayout59.xml"/><Relationship Id="rId29" Type="http://schemas.openxmlformats.org/officeDocument/2006/relationships/slideLayout" Target="../slideLayouts/slideLayout68.xml"/><Relationship Id="rId41" Type="http://schemas.openxmlformats.org/officeDocument/2006/relationships/slideLayout" Target="../slideLayouts/slideLayout80.xml"/><Relationship Id="rId54" Type="http://schemas.openxmlformats.org/officeDocument/2006/relationships/theme" Target="../theme/theme4.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24" Type="http://schemas.openxmlformats.org/officeDocument/2006/relationships/slideLayout" Target="../slideLayouts/slideLayout63.xml"/><Relationship Id="rId32" Type="http://schemas.openxmlformats.org/officeDocument/2006/relationships/slideLayout" Target="../slideLayouts/slideLayout71.xml"/><Relationship Id="rId37" Type="http://schemas.openxmlformats.org/officeDocument/2006/relationships/slideLayout" Target="../slideLayouts/slideLayout76.xml"/><Relationship Id="rId40" Type="http://schemas.openxmlformats.org/officeDocument/2006/relationships/slideLayout" Target="../slideLayouts/slideLayout79.xml"/><Relationship Id="rId45" Type="http://schemas.openxmlformats.org/officeDocument/2006/relationships/slideLayout" Target="../slideLayouts/slideLayout84.xml"/><Relationship Id="rId53" Type="http://schemas.openxmlformats.org/officeDocument/2006/relationships/slideLayout" Target="../slideLayouts/slideLayout92.xml"/><Relationship Id="rId5" Type="http://schemas.openxmlformats.org/officeDocument/2006/relationships/slideLayout" Target="../slideLayouts/slideLayout44.xml"/><Relationship Id="rId15" Type="http://schemas.openxmlformats.org/officeDocument/2006/relationships/slideLayout" Target="../slideLayouts/slideLayout54.xml"/><Relationship Id="rId23" Type="http://schemas.openxmlformats.org/officeDocument/2006/relationships/slideLayout" Target="../slideLayouts/slideLayout62.xml"/><Relationship Id="rId28" Type="http://schemas.openxmlformats.org/officeDocument/2006/relationships/slideLayout" Target="../slideLayouts/slideLayout67.xml"/><Relationship Id="rId36" Type="http://schemas.openxmlformats.org/officeDocument/2006/relationships/slideLayout" Target="../slideLayouts/slideLayout75.xml"/><Relationship Id="rId49" Type="http://schemas.openxmlformats.org/officeDocument/2006/relationships/slideLayout" Target="../slideLayouts/slideLayout88.xml"/><Relationship Id="rId10" Type="http://schemas.openxmlformats.org/officeDocument/2006/relationships/slideLayout" Target="../slideLayouts/slideLayout49.xml"/><Relationship Id="rId19" Type="http://schemas.openxmlformats.org/officeDocument/2006/relationships/slideLayout" Target="../slideLayouts/slideLayout58.xml"/><Relationship Id="rId31" Type="http://schemas.openxmlformats.org/officeDocument/2006/relationships/slideLayout" Target="../slideLayouts/slideLayout70.xml"/><Relationship Id="rId44" Type="http://schemas.openxmlformats.org/officeDocument/2006/relationships/slideLayout" Target="../slideLayouts/slideLayout83.xml"/><Relationship Id="rId52" Type="http://schemas.openxmlformats.org/officeDocument/2006/relationships/slideLayout" Target="../slideLayouts/slideLayout91.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slideLayout" Target="../slideLayouts/slideLayout53.xml"/><Relationship Id="rId22" Type="http://schemas.openxmlformats.org/officeDocument/2006/relationships/slideLayout" Target="../slideLayouts/slideLayout61.xml"/><Relationship Id="rId27" Type="http://schemas.openxmlformats.org/officeDocument/2006/relationships/slideLayout" Target="../slideLayouts/slideLayout66.xml"/><Relationship Id="rId30" Type="http://schemas.openxmlformats.org/officeDocument/2006/relationships/slideLayout" Target="../slideLayouts/slideLayout69.xml"/><Relationship Id="rId35" Type="http://schemas.openxmlformats.org/officeDocument/2006/relationships/slideLayout" Target="../slideLayouts/slideLayout74.xml"/><Relationship Id="rId43" Type="http://schemas.openxmlformats.org/officeDocument/2006/relationships/slideLayout" Target="../slideLayouts/slideLayout82.xml"/><Relationship Id="rId48" Type="http://schemas.openxmlformats.org/officeDocument/2006/relationships/slideLayout" Target="../slideLayouts/slideLayout87.xml"/><Relationship Id="rId8" Type="http://schemas.openxmlformats.org/officeDocument/2006/relationships/slideLayout" Target="../slideLayouts/slideLayout47.xml"/><Relationship Id="rId51" Type="http://schemas.openxmlformats.org/officeDocument/2006/relationships/slideLayout" Target="../slideLayouts/slideLayout9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4D3FE7-2D76-8901-5FBD-D5778023A4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2D00FE-DA39-B3EF-5EEC-8D36D2086E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6AD65-6587-D7D6-2174-FAAB735ED1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E240A6-CADB-4860-80D3-214E2104C7E2}" type="datetimeFigureOut">
              <a:rPr lang="en-GB" smtClean="0"/>
              <a:t>16/03/2026</a:t>
            </a:fld>
            <a:endParaRPr lang="en-GB"/>
          </a:p>
        </p:txBody>
      </p:sp>
      <p:sp>
        <p:nvSpPr>
          <p:cNvPr id="5" name="Footer Placeholder 4">
            <a:extLst>
              <a:ext uri="{FF2B5EF4-FFF2-40B4-BE49-F238E27FC236}">
                <a16:creationId xmlns:a16="http://schemas.microsoft.com/office/drawing/2014/main" id="{413DFABB-BAFD-B515-D967-B6A00C8F20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50678B-41E9-B7FD-DABE-44FAD6E8F0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E6FC33-DB14-477C-8C62-556FB16C2153}" type="slidenum">
              <a:rPr lang="en-GB" smtClean="0"/>
              <a:t>‹#›</a:t>
            </a:fld>
            <a:endParaRPr lang="en-GB"/>
          </a:p>
        </p:txBody>
      </p:sp>
    </p:spTree>
    <p:extLst>
      <p:ext uri="{BB962C8B-B14F-4D97-AF65-F5344CB8AC3E}">
        <p14:creationId xmlns:p14="http://schemas.microsoft.com/office/powerpoint/2010/main" val="39701109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3A33872-72DB-4404-9D5A-5CED567AC155}" type="datetimeFigureOut">
              <a:rPr lang="en-GB" smtClean="0"/>
              <a:t>16/03/2026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B4187B3-CBB4-4BA7-B6C8-3F6F73E8BD58}" type="slidenum">
              <a:rPr lang="en-GB" smtClean="0"/>
              <a:t>‹#›</a:t>
            </a:fld>
            <a:endParaRPr lang="en-GB"/>
          </a:p>
        </p:txBody>
      </p:sp>
    </p:spTree>
    <p:extLst>
      <p:ext uri="{BB962C8B-B14F-4D97-AF65-F5344CB8AC3E}">
        <p14:creationId xmlns:p14="http://schemas.microsoft.com/office/powerpoint/2010/main" val="29177380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972206-2271-2224-1345-14E1817D6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B8DC21-E7AD-8B47-7D25-530C0DCE1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9C43B-9A82-AA52-3862-07812DBAB7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F05301-6407-544C-8E4A-C082AF3FA9C7}" type="datetimeFigureOut">
              <a:rPr lang="en-US" smtClean="0"/>
              <a:t>3/16/2026</a:t>
            </a:fld>
            <a:endParaRPr lang="en-US"/>
          </a:p>
        </p:txBody>
      </p:sp>
      <p:sp>
        <p:nvSpPr>
          <p:cNvPr id="5" name="Footer Placeholder 4">
            <a:extLst>
              <a:ext uri="{FF2B5EF4-FFF2-40B4-BE49-F238E27FC236}">
                <a16:creationId xmlns:a16="http://schemas.microsoft.com/office/drawing/2014/main" id="{16C3A3FB-4DCD-9989-688F-499AFC34B6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2BBEC7-8FF6-7F6D-48B6-6F3D3D0EC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7CFD48-FA88-1542-AAF6-EE627CB50F6D}" type="slidenum">
              <a:rPr lang="en-US" smtClean="0"/>
              <a:t>‹#›</a:t>
            </a:fld>
            <a:endParaRPr lang="en-US"/>
          </a:p>
        </p:txBody>
      </p:sp>
    </p:spTree>
    <p:extLst>
      <p:ext uri="{BB962C8B-B14F-4D97-AF65-F5344CB8AC3E}">
        <p14:creationId xmlns:p14="http://schemas.microsoft.com/office/powerpoint/2010/main" val="311369810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3/16/2026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333041963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 id="2147483711" r:id="rId21"/>
    <p:sldLayoutId id="2147483712" r:id="rId22"/>
    <p:sldLayoutId id="2147483713" r:id="rId23"/>
    <p:sldLayoutId id="2147483714" r:id="rId24"/>
    <p:sldLayoutId id="2147483715" r:id="rId25"/>
    <p:sldLayoutId id="2147483716" r:id="rId26"/>
    <p:sldLayoutId id="2147483717" r:id="rId27"/>
    <p:sldLayoutId id="2147483718" r:id="rId28"/>
    <p:sldLayoutId id="2147483719" r:id="rId29"/>
    <p:sldLayoutId id="2147483720" r:id="rId30"/>
    <p:sldLayoutId id="2147483721" r:id="rId31"/>
    <p:sldLayoutId id="2147483722" r:id="rId32"/>
    <p:sldLayoutId id="2147483723" r:id="rId33"/>
    <p:sldLayoutId id="2147483724" r:id="rId34"/>
    <p:sldLayoutId id="2147483725" r:id="rId35"/>
    <p:sldLayoutId id="2147483726" r:id="rId36"/>
    <p:sldLayoutId id="2147483727" r:id="rId37"/>
    <p:sldLayoutId id="2147483728" r:id="rId38"/>
    <p:sldLayoutId id="2147483729" r:id="rId39"/>
    <p:sldLayoutId id="2147483730" r:id="rId40"/>
    <p:sldLayoutId id="2147483731" r:id="rId41"/>
    <p:sldLayoutId id="2147483732" r:id="rId42"/>
    <p:sldLayoutId id="2147483733" r:id="rId43"/>
    <p:sldLayoutId id="2147483734" r:id="rId44"/>
    <p:sldLayoutId id="2147483735" r:id="rId45"/>
    <p:sldLayoutId id="2147483736" r:id="rId46"/>
    <p:sldLayoutId id="2147483737" r:id="rId47"/>
    <p:sldLayoutId id="2147483738" r:id="rId48"/>
    <p:sldLayoutId id="2147483739" r:id="rId49"/>
    <p:sldLayoutId id="2147483740" r:id="rId50"/>
    <p:sldLayoutId id="2147483741" r:id="rId51"/>
    <p:sldLayoutId id="2147483742" r:id="rId52"/>
    <p:sldLayoutId id="2147483743"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openclipart.org/detail/3042" TargetMode="External"/><Relationship Id="rId2" Type="http://schemas.openxmlformats.org/officeDocument/2006/relationships/image" Target="../media/image2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4801-32D9-0052-467B-4993406691FB}"/>
              </a:ext>
            </a:extLst>
          </p:cNvPr>
          <p:cNvSpPr>
            <a:spLocks noGrp="1"/>
          </p:cNvSpPr>
          <p:nvPr>
            <p:ph type="ctrTitle"/>
          </p:nvPr>
        </p:nvSpPr>
        <p:spPr/>
        <p:txBody>
          <a:bodyPr/>
          <a:lstStyle/>
          <a:p>
            <a:r>
              <a:rPr lang="en-GB" dirty="0"/>
              <a:t>QUIZ Answers</a:t>
            </a:r>
          </a:p>
        </p:txBody>
      </p:sp>
      <p:sp>
        <p:nvSpPr>
          <p:cNvPr id="3" name="Subtitle 2">
            <a:extLst>
              <a:ext uri="{FF2B5EF4-FFF2-40B4-BE49-F238E27FC236}">
                <a16:creationId xmlns:a16="http://schemas.microsoft.com/office/drawing/2014/main" id="{7B0B4099-2F1F-BC8A-7010-5E60E53DF58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96983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sng" strike="noStrike" kern="1200" cap="none" spc="0" normalizeH="0" baseline="0" noProof="0" dirty="0">
                <a:ln>
                  <a:noFill/>
                </a:ln>
                <a:solidFill>
                  <a:srgbClr val="333333"/>
                </a:solidFill>
                <a:effectLst/>
                <a:uLnTx/>
                <a:uFillTx/>
                <a:latin typeface="Calibri" panose="020F0502020204030204"/>
                <a:ea typeface="+mn-ea"/>
                <a:cs typeface="+mn-cs"/>
              </a:rPr>
              <a:t>The NDM - Six Key Elements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The mnemonic </a:t>
            </a:r>
            <a:r>
              <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rPr>
              <a:t>CIAPOAR</a:t>
            </a: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 can help users to remember the six key elements of the NDM. It also acts as an aide-memoire in aspects of decision 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FF0000"/>
                </a:solidFill>
                <a:effectLst/>
                <a:uLnTx/>
                <a:uFillTx/>
                <a:latin typeface="Calibri" panose="020F0502020204030204"/>
                <a:ea typeface="+mn-ea"/>
                <a:cs typeface="+mn-cs"/>
              </a:rPr>
              <a:t>C</a:t>
            </a:r>
            <a:r>
              <a:rPr kumimoji="0" lang="en-GB" sz="2000" b="1" i="0" u="sng" strike="noStrike" kern="1200" cap="none" spc="0" normalizeH="0" baseline="0" noProof="0" dirty="0">
                <a:ln>
                  <a:noFill/>
                </a:ln>
                <a:solidFill>
                  <a:srgbClr val="333333"/>
                </a:solidFill>
                <a:effectLst/>
                <a:uLnTx/>
                <a:uFillTx/>
                <a:latin typeface="Calibri" panose="020F0502020204030204"/>
                <a:ea typeface="+mn-ea"/>
                <a:cs typeface="+mn-cs"/>
              </a:rPr>
              <a:t>ode of Ethics</a:t>
            </a:r>
            <a:r>
              <a:rPr kumimoji="0" lang="en-GB" sz="2000" b="0" i="0" u="sng" strike="noStrike" kern="1200" cap="none" spc="0" normalizeH="0" baseline="0" noProof="0" dirty="0">
                <a:ln>
                  <a:noFill/>
                </a:ln>
                <a:solidFill>
                  <a:srgbClr val="333333"/>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 Principles and standards of professional behaviour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FF0000"/>
                </a:solidFill>
                <a:effectLst/>
                <a:uLnTx/>
                <a:uFillTx/>
                <a:latin typeface="Calibri" panose="020F0502020204030204"/>
                <a:ea typeface="+mn-ea"/>
                <a:cs typeface="+mn-cs"/>
              </a:rPr>
              <a:t>I</a:t>
            </a:r>
            <a:r>
              <a:rPr kumimoji="0" lang="en-GB" sz="2000" b="1" i="0" u="sng" strike="noStrike" kern="1200" cap="none" spc="0" normalizeH="0" baseline="0" noProof="0" dirty="0">
                <a:ln>
                  <a:noFill/>
                </a:ln>
                <a:solidFill>
                  <a:srgbClr val="333333"/>
                </a:solidFill>
                <a:effectLst/>
                <a:uLnTx/>
                <a:uFillTx/>
                <a:latin typeface="Calibri" panose="020F0502020204030204"/>
                <a:ea typeface="+mn-ea"/>
                <a:cs typeface="+mn-cs"/>
              </a:rPr>
              <a:t>nformation</a:t>
            </a: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 – Gather information and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FF0000"/>
                </a:solidFill>
                <a:effectLst/>
                <a:uLnTx/>
                <a:uFillTx/>
                <a:latin typeface="Calibri" panose="020F0502020204030204"/>
                <a:ea typeface="+mn-ea"/>
                <a:cs typeface="+mn-cs"/>
              </a:rPr>
              <a:t>A</a:t>
            </a:r>
            <a:r>
              <a:rPr kumimoji="0" lang="en-GB" sz="2000" b="1" i="0" u="sng" strike="noStrike" kern="1200" cap="none" spc="0" normalizeH="0" baseline="0" noProof="0" dirty="0">
                <a:ln>
                  <a:noFill/>
                </a:ln>
                <a:solidFill>
                  <a:srgbClr val="333333"/>
                </a:solidFill>
                <a:effectLst/>
                <a:uLnTx/>
                <a:uFillTx/>
                <a:latin typeface="Calibri" panose="020F0502020204030204"/>
                <a:ea typeface="+mn-ea"/>
                <a:cs typeface="+mn-cs"/>
              </a:rPr>
              <a:t>ssessment</a:t>
            </a: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 – Assess threat and risk and develop a working strategy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FF0000"/>
                </a:solidFill>
                <a:effectLst/>
                <a:uLnTx/>
                <a:uFillTx/>
                <a:latin typeface="Calibri" panose="020F0502020204030204"/>
                <a:ea typeface="+mn-ea"/>
                <a:cs typeface="+mn-cs"/>
              </a:rPr>
              <a:t>P</a:t>
            </a:r>
            <a:r>
              <a:rPr kumimoji="0" lang="en-GB" sz="2000" b="1" i="0" u="sng" strike="noStrike" kern="1200" cap="none" spc="0" normalizeH="0" baseline="0" noProof="0" dirty="0">
                <a:ln>
                  <a:noFill/>
                </a:ln>
                <a:solidFill>
                  <a:srgbClr val="333333"/>
                </a:solidFill>
                <a:effectLst/>
                <a:uLnTx/>
                <a:uFillTx/>
                <a:latin typeface="Calibri" panose="020F0502020204030204"/>
                <a:ea typeface="+mn-ea"/>
                <a:cs typeface="+mn-cs"/>
              </a:rPr>
              <a:t>owers and policy</a:t>
            </a:r>
            <a:r>
              <a:rPr kumimoji="0" lang="en-GB" sz="2000" b="0" i="0" u="sng" strike="noStrike" kern="1200" cap="none" spc="0" normalizeH="0" baseline="0" noProof="0" dirty="0">
                <a:ln>
                  <a:noFill/>
                </a:ln>
                <a:solidFill>
                  <a:srgbClr val="333333"/>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 Consider powers and policy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FF0000"/>
                </a:solidFill>
                <a:effectLst/>
                <a:uLnTx/>
                <a:uFillTx/>
                <a:latin typeface="Calibri" panose="020F0502020204030204"/>
                <a:ea typeface="+mn-ea"/>
                <a:cs typeface="+mn-cs"/>
              </a:rPr>
              <a:t>O</a:t>
            </a:r>
            <a:r>
              <a:rPr kumimoji="0" lang="en-GB" sz="2000" b="1" i="0" u="sng" strike="noStrike" kern="1200" cap="none" spc="0" normalizeH="0" baseline="0" noProof="0" dirty="0">
                <a:ln>
                  <a:noFill/>
                </a:ln>
                <a:solidFill>
                  <a:srgbClr val="333333"/>
                </a:solidFill>
                <a:effectLst/>
                <a:uLnTx/>
                <a:uFillTx/>
                <a:latin typeface="Calibri" panose="020F0502020204030204"/>
                <a:ea typeface="+mn-ea"/>
                <a:cs typeface="+mn-cs"/>
              </a:rPr>
              <a:t>ptions</a:t>
            </a: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 – Identify options and contingencies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sng" strike="noStrike" kern="1200" cap="none" spc="0" normalizeH="0" baseline="0" noProof="0" dirty="0">
              <a:ln>
                <a:noFill/>
              </a:ln>
              <a:solidFill>
                <a:srgbClr val="333333"/>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FF0000"/>
                </a:solidFill>
                <a:effectLst/>
                <a:uLnTx/>
                <a:uFillTx/>
                <a:latin typeface="Calibri" panose="020F0502020204030204"/>
                <a:ea typeface="+mn-ea"/>
                <a:cs typeface="+mn-cs"/>
              </a:rPr>
              <a:t>A</a:t>
            </a:r>
            <a:r>
              <a:rPr kumimoji="0" lang="en-GB" sz="2000" b="1" i="0" u="sng" strike="noStrike" kern="1200" cap="none" spc="0" normalizeH="0" baseline="0" noProof="0" dirty="0">
                <a:ln>
                  <a:noFill/>
                </a:ln>
                <a:solidFill>
                  <a:srgbClr val="333333"/>
                </a:solidFill>
                <a:effectLst/>
                <a:uLnTx/>
                <a:uFillTx/>
                <a:latin typeface="Calibri" panose="020F0502020204030204"/>
                <a:ea typeface="+mn-ea"/>
                <a:cs typeface="+mn-cs"/>
              </a:rPr>
              <a:t>ction and review</a:t>
            </a:r>
            <a:r>
              <a:rPr kumimoji="0" lang="en-GB" sz="2000" b="0" i="0" u="sng" strike="noStrike" kern="1200" cap="none" spc="0" normalizeH="0" baseline="0" noProof="0" dirty="0">
                <a:ln>
                  <a:noFill/>
                </a:ln>
                <a:solidFill>
                  <a:srgbClr val="333333"/>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srgbClr val="333333"/>
                </a:solidFill>
                <a:effectLst/>
                <a:uLnTx/>
                <a:uFillTx/>
                <a:latin typeface="Calibri" panose="020F0502020204030204"/>
                <a:ea typeface="+mn-ea"/>
                <a:cs typeface="+mn-cs"/>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0093" y="2062787"/>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5BB9-DAC7-4715-DC32-7293790DA283}"/>
              </a:ext>
            </a:extLst>
          </p:cNvPr>
          <p:cNvSpPr>
            <a:spLocks noGrp="1"/>
          </p:cNvSpPr>
          <p:nvPr>
            <p:ph type="title"/>
          </p:nvPr>
        </p:nvSpPr>
        <p:spPr/>
        <p:txBody>
          <a:bodyPr/>
          <a:lstStyle/>
          <a:p>
            <a:r>
              <a:rPr lang="en-GB" dirty="0"/>
              <a:t>Info to be provided on arrest</a:t>
            </a:r>
          </a:p>
        </p:txBody>
      </p:sp>
      <p:sp>
        <p:nvSpPr>
          <p:cNvPr id="3" name="Content Placeholder 2">
            <a:extLst>
              <a:ext uri="{FF2B5EF4-FFF2-40B4-BE49-F238E27FC236}">
                <a16:creationId xmlns:a16="http://schemas.microsoft.com/office/drawing/2014/main" id="{B5179798-128E-6238-2D48-1C8AD75CC57E}"/>
              </a:ext>
            </a:extLst>
          </p:cNvPr>
          <p:cNvSpPr>
            <a:spLocks noGrp="1"/>
          </p:cNvSpPr>
          <p:nvPr>
            <p:ph idx="1"/>
          </p:nvPr>
        </p:nvSpPr>
        <p:spPr/>
        <p:txBody>
          <a:bodyPr>
            <a:normAutofit/>
          </a:bodyPr>
          <a:lstStyle/>
          <a:p>
            <a:pPr marL="514350" marR="0" lvl="0" indent="-514350" algn="l" defTabSz="914400" rtl="0" eaLnBrk="1" fontAlgn="auto" latinLnBrk="0" hangingPunct="1">
              <a:lnSpc>
                <a:spcPct val="170000"/>
              </a:lnSpc>
              <a:spcBef>
                <a:spcPts val="1500"/>
              </a:spcBef>
              <a:spcAft>
                <a:spcPts val="1500"/>
              </a:spcAft>
              <a:buClrTx/>
              <a:buSzTx/>
              <a:buFontTx/>
              <a:buAutoNum type="arabicPeriod"/>
              <a:tabLst/>
              <a:defRPr/>
            </a:pPr>
            <a:r>
              <a:rPr lang="en-GB" sz="2600" dirty="0">
                <a:solidFill>
                  <a:srgbClr val="0B0C0C"/>
                </a:solidFill>
              </a:rPr>
              <a:t>That they are under arrest</a:t>
            </a:r>
          </a:p>
          <a:p>
            <a:pPr marL="514350" marR="0" lvl="0" indent="-514350" algn="l" defTabSz="914400" rtl="0" eaLnBrk="1" fontAlgn="auto" latinLnBrk="0" hangingPunct="1">
              <a:lnSpc>
                <a:spcPct val="170000"/>
              </a:lnSpc>
              <a:spcBef>
                <a:spcPts val="1500"/>
              </a:spcBef>
              <a:spcAft>
                <a:spcPts val="1500"/>
              </a:spcAft>
              <a:buClrTx/>
              <a:buSzTx/>
              <a:buFontTx/>
              <a:buAutoNum type="arabicPeriod"/>
              <a:tabLst/>
              <a:defRPr/>
            </a:pPr>
            <a:r>
              <a:rPr kumimoji="0" lang="en-GB" sz="2600" b="0" i="0" u="none" strike="noStrike" kern="1200" cap="none" spc="0" normalizeH="0" baseline="0" noProof="0" dirty="0">
                <a:ln>
                  <a:noFill/>
                </a:ln>
                <a:solidFill>
                  <a:srgbClr val="0B0C0C"/>
                </a:solidFill>
                <a:effectLst/>
                <a:uLnTx/>
                <a:uFillTx/>
                <a:ea typeface="+mn-ea"/>
                <a:cs typeface="+mn-cs"/>
              </a:rPr>
              <a:t>The grounds for arrest (offence)</a:t>
            </a:r>
          </a:p>
          <a:p>
            <a:pPr marL="514350" marR="0" lvl="0" indent="-514350" algn="l" defTabSz="914400" rtl="0" eaLnBrk="1" fontAlgn="auto" latinLnBrk="0" hangingPunct="1">
              <a:lnSpc>
                <a:spcPct val="170000"/>
              </a:lnSpc>
              <a:spcBef>
                <a:spcPts val="1500"/>
              </a:spcBef>
              <a:spcAft>
                <a:spcPts val="1500"/>
              </a:spcAft>
              <a:buClrTx/>
              <a:buSzTx/>
              <a:buFontTx/>
              <a:buAutoNum type="arabicPeriod"/>
              <a:tabLst/>
              <a:defRPr/>
            </a:pPr>
            <a:r>
              <a:rPr kumimoji="0" lang="en-GB" sz="2600" b="0" i="0" u="none" strike="noStrike" kern="1200" cap="none" spc="0" normalizeH="0" baseline="0" noProof="0" dirty="0">
                <a:ln>
                  <a:noFill/>
                </a:ln>
                <a:solidFill>
                  <a:srgbClr val="0B0C0C"/>
                </a:solidFill>
                <a:effectLst/>
                <a:uLnTx/>
                <a:uFillTx/>
                <a:ea typeface="+mn-ea"/>
                <a:cs typeface="+mn-cs"/>
              </a:rPr>
              <a:t>Necessity of arrest (e.g. Questioning) </a:t>
            </a:r>
          </a:p>
          <a:p>
            <a:pPr marL="514350" marR="0" lvl="0" indent="-514350" algn="l" defTabSz="914400" rtl="0" eaLnBrk="1" fontAlgn="auto" latinLnBrk="0" hangingPunct="1">
              <a:lnSpc>
                <a:spcPct val="170000"/>
              </a:lnSpc>
              <a:spcBef>
                <a:spcPts val="1500"/>
              </a:spcBef>
              <a:spcAft>
                <a:spcPts val="1500"/>
              </a:spcAft>
              <a:buClrTx/>
              <a:buSzTx/>
              <a:buFontTx/>
              <a:buAutoNum type="arabicPeriod"/>
              <a:tabLst/>
              <a:defRPr/>
            </a:pPr>
            <a:r>
              <a:rPr kumimoji="0" lang="en-GB" sz="2600" b="0" i="0" u="none" strike="noStrike" kern="1200" cap="none" spc="0" normalizeH="0" baseline="0" noProof="0" dirty="0">
                <a:ln>
                  <a:noFill/>
                </a:ln>
                <a:solidFill>
                  <a:srgbClr val="0B0C0C"/>
                </a:solidFill>
                <a:effectLst/>
                <a:uLnTx/>
                <a:uFillTx/>
                <a:ea typeface="+mn-ea"/>
                <a:cs typeface="+mn-cs"/>
              </a:rPr>
              <a:t>Caution</a:t>
            </a:r>
            <a:endParaRPr lang="en-GB" dirty="0"/>
          </a:p>
        </p:txBody>
      </p:sp>
    </p:spTree>
    <p:extLst>
      <p:ext uri="{BB962C8B-B14F-4D97-AF65-F5344CB8AC3E}">
        <p14:creationId xmlns:p14="http://schemas.microsoft.com/office/powerpoint/2010/main" val="231577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117592" y="2195895"/>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838200" y="2481012"/>
            <a:ext cx="3803904" cy="3660185"/>
          </a:xfrm>
        </p:spPr>
        <p:txBody>
          <a:bodyPr anchor="ctr">
            <a:normAutofit/>
          </a:bodyPr>
          <a:lstStyle/>
          <a:p>
            <a:pPr marL="0" indent="0">
              <a:buNone/>
            </a:pPr>
            <a:r>
              <a:rPr lang="en-GB" sz="2400" dirty="0"/>
              <a:t>1. What does the word discretion mean to you? </a:t>
            </a:r>
          </a:p>
          <a:p>
            <a:pPr marL="0" indent="0">
              <a:buNone/>
            </a:pPr>
            <a:endParaRPr lang="en-GB" sz="2400" dirty="0">
              <a:effectLst/>
            </a:endParaRPr>
          </a:p>
          <a:p>
            <a:pPr marL="0" indent="0">
              <a:buNone/>
            </a:pPr>
            <a:r>
              <a:rPr lang="en-GB" sz="2400" dirty="0"/>
              <a:t>2. Why do the police have discretion in dealing with persons? </a:t>
            </a:r>
            <a:endParaRPr lang="en-GB" sz="24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9593A-2C1A-DC7D-4935-87C10319AA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52D9A1-363B-0BF1-4D2A-5149806238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EC0AE4-FDB2-73AD-868E-93828DC66F5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364FC9CF-8D24-6503-8353-314E7340D4CB}"/>
              </a:ext>
            </a:extLst>
          </p:cNvPr>
          <p:cNvPicPr>
            <a:picLocks noChangeAspect="1"/>
          </p:cNvPicPr>
          <p:nvPr/>
        </p:nvPicPr>
        <p:blipFill>
          <a:blip r:embed="rId2"/>
          <a:stretch>
            <a:fillRect/>
          </a:stretch>
        </p:blipFill>
        <p:spPr>
          <a:xfrm>
            <a:off x="0" y="0"/>
            <a:ext cx="12191999" cy="6858000"/>
          </a:xfrm>
          <a:prstGeom prst="rect">
            <a:avLst/>
          </a:prstGeom>
        </p:spPr>
      </p:pic>
    </p:spTree>
    <p:extLst>
      <p:ext uri="{BB962C8B-B14F-4D97-AF65-F5344CB8AC3E}">
        <p14:creationId xmlns:p14="http://schemas.microsoft.com/office/powerpoint/2010/main" val="3949802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83F6A-2F3D-79A0-3168-155F67C0B5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5C9BF1-0EDD-B106-FAF8-F14B053CB7E2}"/>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F4B49CCE-3719-E993-FE72-FAE2703538BF}"/>
              </a:ext>
            </a:extLst>
          </p:cNvPr>
          <p:cNvSpPr txBox="1"/>
          <p:nvPr/>
        </p:nvSpPr>
        <p:spPr>
          <a:xfrm>
            <a:off x="1055913" y="589998"/>
            <a:ext cx="10189029"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Aggravated Burglary Section 10 Theft Act 1968</a:t>
            </a:r>
          </a:p>
        </p:txBody>
      </p:sp>
      <p:sp>
        <p:nvSpPr>
          <p:cNvPr id="6" name="TextBox 5">
            <a:extLst>
              <a:ext uri="{FF2B5EF4-FFF2-40B4-BE49-F238E27FC236}">
                <a16:creationId xmlns:a16="http://schemas.microsoft.com/office/drawing/2014/main" id="{5DB616F6-5B09-976E-A6DE-74CD2FBE9235}"/>
              </a:ext>
            </a:extLst>
          </p:cNvPr>
          <p:cNvSpPr txBox="1"/>
          <p:nvPr/>
        </p:nvSpPr>
        <p:spPr>
          <a:xfrm>
            <a:off x="1186543" y="1814364"/>
            <a:ext cx="9775371" cy="4414798"/>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“A person is guilty of aggravated burglary if they commit any burglary and at the time has with them any firearm or imitation firearm, any weapon of offence, or any explosive.”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FF0000"/>
                </a:solidFill>
                <a:effectLst/>
                <a:uLnTx/>
                <a:uFillTx/>
                <a:latin typeface="Arial" panose="020B0604020202020204"/>
                <a:ea typeface="+mn-ea"/>
                <a:cs typeface="Arial" panose="020B0604020202020204" pitchFamily="34" charset="0"/>
              </a:rPr>
              <a:t>W</a:t>
            </a: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eapon of Offence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FF0000"/>
                </a:solidFill>
                <a:effectLst/>
                <a:uLnTx/>
                <a:uFillTx/>
                <a:latin typeface="Arial" panose="020B0604020202020204"/>
                <a:ea typeface="+mn-ea"/>
                <a:cs typeface="Arial" panose="020B0604020202020204" pitchFamily="34" charset="0"/>
              </a:rPr>
              <a:t>I</a:t>
            </a: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mitation Firearm</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FF0000"/>
                </a:solidFill>
                <a:effectLst/>
                <a:uLnTx/>
                <a:uFillTx/>
                <a:latin typeface="Arial" panose="020B0604020202020204"/>
                <a:ea typeface="+mn-ea"/>
                <a:cs typeface="Arial" panose="020B0604020202020204" pitchFamily="34" charset="0"/>
              </a:rPr>
              <a:t>F</a:t>
            </a: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irearm</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FF0000"/>
                </a:solidFill>
                <a:effectLst/>
                <a:uLnTx/>
                <a:uFillTx/>
                <a:latin typeface="Arial" panose="020B0604020202020204"/>
                <a:ea typeface="+mn-ea"/>
                <a:cs typeface="Arial" panose="020B0604020202020204" pitchFamily="34" charset="0"/>
              </a:rPr>
              <a:t>E</a:t>
            </a:r>
            <a:r>
              <a:rPr kumimoji="0" lang="en-GB" sz="2400" b="0" i="0" u="none" strike="noStrike" kern="1200" cap="none" spc="0" normalizeH="0" baseline="0" noProof="0" dirty="0">
                <a:ln>
                  <a:noFill/>
                </a:ln>
                <a:solidFill>
                  <a:srgbClr val="444444"/>
                </a:solidFill>
                <a:effectLst/>
                <a:uLnTx/>
                <a:uFillTx/>
                <a:latin typeface="Arial" panose="020B0604020202020204"/>
                <a:ea typeface="+mn-ea"/>
                <a:cs typeface="Arial" panose="020B0604020202020204" pitchFamily="34" charset="0"/>
              </a:rPr>
              <a:t>xplosive </a:t>
            </a:r>
            <a:endParaRPr kumimoji="0" lang="en-GB" sz="2400" b="0" i="0" u="none" strike="noStrike" kern="1200" cap="none" spc="0" normalizeH="0" baseline="0" noProof="0" dirty="0">
              <a:ln>
                <a:noFill/>
              </a:ln>
              <a:solidFill>
                <a:srgbClr val="231F20"/>
              </a:solidFill>
              <a:effectLst/>
              <a:uLnTx/>
              <a:uFillTx/>
              <a:latin typeface="Arial" panose="020B0604020202020204"/>
              <a:ea typeface="+mn-ea"/>
              <a:cs typeface="Arial" panose="020B0604020202020204" pitchFamily="34" charset="0"/>
            </a:endParaRPr>
          </a:p>
        </p:txBody>
      </p:sp>
      <p:pic>
        <p:nvPicPr>
          <p:cNvPr id="8" name="Picture 7">
            <a:extLst>
              <a:ext uri="{FF2B5EF4-FFF2-40B4-BE49-F238E27FC236}">
                <a16:creationId xmlns:a16="http://schemas.microsoft.com/office/drawing/2014/main" id="{97FC4B0F-894A-14DD-E349-B4EDDF31D57D}"/>
              </a:ext>
            </a:extLst>
          </p:cNvPr>
          <p:cNvPicPr>
            <a:picLocks noChangeAspect="1"/>
          </p:cNvPicPr>
          <p:nvPr/>
        </p:nvPicPr>
        <p:blipFill>
          <a:blip r:embed="rId2"/>
          <a:stretch>
            <a:fillRect/>
          </a:stretch>
        </p:blipFill>
        <p:spPr>
          <a:xfrm>
            <a:off x="9263742" y="4169228"/>
            <a:ext cx="1981200" cy="1981200"/>
          </a:xfrm>
          <a:prstGeom prst="rect">
            <a:avLst/>
          </a:prstGeom>
        </p:spPr>
      </p:pic>
    </p:spTree>
    <p:extLst>
      <p:ext uri="{BB962C8B-B14F-4D97-AF65-F5344CB8AC3E}">
        <p14:creationId xmlns:p14="http://schemas.microsoft.com/office/powerpoint/2010/main" val="2885396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043607-02FF-EAE5-9644-B7CF1FE96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DB430A-357B-9253-2330-366DE8B6983C}"/>
              </a:ext>
            </a:extLst>
          </p:cNvPr>
          <p:cNvSpPr>
            <a:spLocks noGrp="1"/>
          </p:cNvSpPr>
          <p:nvPr>
            <p:ph type="title"/>
          </p:nvPr>
        </p:nvSpPr>
        <p:spPr>
          <a:xfrm>
            <a:off x="2331720" y="492027"/>
            <a:ext cx="7525512" cy="1933310"/>
          </a:xfrm>
        </p:spPr>
        <p:txBody>
          <a:bodyPr/>
          <a:lstStyle/>
          <a:p>
            <a:r>
              <a:rPr lang="en-GB" sz="3200" dirty="0">
                <a:solidFill>
                  <a:schemeClr val="accent2">
                    <a:lumMod val="25000"/>
                  </a:schemeClr>
                </a:solidFill>
                <a:latin typeface="Arial" panose="020B0604020202020204" pitchFamily="34" charset="0"/>
                <a:cs typeface="Arial" panose="020B0604020202020204" pitchFamily="34" charset="0"/>
              </a:rPr>
              <a:t>Criminal Attempts </a:t>
            </a:r>
            <a:br>
              <a:rPr lang="en-GB" dirty="0"/>
            </a:br>
            <a:endParaRPr lang="en-GB" dirty="0"/>
          </a:p>
        </p:txBody>
      </p:sp>
      <p:sp>
        <p:nvSpPr>
          <p:cNvPr id="3" name="Content Placeholder 2">
            <a:extLst>
              <a:ext uri="{FF2B5EF4-FFF2-40B4-BE49-F238E27FC236}">
                <a16:creationId xmlns:a16="http://schemas.microsoft.com/office/drawing/2014/main" id="{52D780D0-BA4C-0520-02B2-2DFA1CC9CBBD}"/>
              </a:ext>
            </a:extLst>
          </p:cNvPr>
          <p:cNvSpPr>
            <a:spLocks noGrp="1"/>
          </p:cNvSpPr>
          <p:nvPr>
            <p:ph sz="quarter" idx="13"/>
          </p:nvPr>
        </p:nvSpPr>
        <p:spPr>
          <a:xfrm>
            <a:off x="385051" y="4039457"/>
            <a:ext cx="11418849" cy="1389813"/>
          </a:xfrm>
        </p:spPr>
        <p:txBody>
          <a:bodyPr>
            <a:noAutofit/>
          </a:bodyPr>
          <a:lstStyle/>
          <a:p>
            <a:pPr algn="l">
              <a:lnSpc>
                <a:spcPct val="100000"/>
              </a:lnSpc>
              <a:buNone/>
            </a:pPr>
            <a:r>
              <a:rPr lang="en-GB" sz="2400" b="1" i="0" dirty="0">
                <a:effectLst/>
                <a:latin typeface="Arial" panose="020B0604020202020204" pitchFamily="34" charset="0"/>
                <a:cs typeface="Arial" panose="020B0604020202020204" pitchFamily="34" charset="0"/>
              </a:rPr>
              <a:t>Criminal Attempts Act 1981</a:t>
            </a:r>
            <a:r>
              <a:rPr lang="en-GB" sz="2400" b="0" i="0" dirty="0">
                <a:effectLst/>
                <a:latin typeface="Arial" panose="020B0604020202020204" pitchFamily="34" charset="0"/>
                <a:cs typeface="Arial" panose="020B0604020202020204" pitchFamily="34" charset="0"/>
              </a:rPr>
              <a:t> defines an attempt to commit an offense as follows:</a:t>
            </a:r>
          </a:p>
          <a:p>
            <a:pPr algn="l">
              <a:lnSpc>
                <a:spcPct val="200000"/>
              </a:lnSpc>
              <a:buNone/>
            </a:pPr>
            <a:r>
              <a:rPr lang="en-GB" sz="2400" dirty="0">
                <a:latin typeface="Arial" panose="020B0604020202020204" pitchFamily="34" charset="0"/>
                <a:cs typeface="Arial" panose="020B0604020202020204" pitchFamily="34" charset="0"/>
              </a:rPr>
              <a:t>A person is guilty of attempting to commit an offence if they do an act that is more than merely preparatory to committing that offence, with intent to commit the offence. </a:t>
            </a:r>
            <a:endParaRPr lang="en-GB" sz="2400" b="0" i="0" dirty="0">
              <a:effectLst/>
              <a:latin typeface="Arial" panose="020B0604020202020204" pitchFamily="34" charset="0"/>
              <a:cs typeface="Arial" panose="020B0604020202020204" pitchFamily="34" charset="0"/>
            </a:endParaRPr>
          </a:p>
          <a:p>
            <a:pPr>
              <a:lnSpc>
                <a:spcPct val="150000"/>
              </a:lnSpc>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2536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77850-405B-A0F5-7DF7-13A15E1D3D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119FCE-D209-8749-7CC0-2F01EFFFC55F}"/>
              </a:ext>
            </a:extLst>
          </p:cNvPr>
          <p:cNvSpPr>
            <a:spLocks noGrp="1"/>
          </p:cNvSpPr>
          <p:nvPr>
            <p:ph type="title"/>
          </p:nvPr>
        </p:nvSpPr>
        <p:spPr>
          <a:xfrm>
            <a:off x="1186543" y="589998"/>
            <a:ext cx="9775371" cy="1010202"/>
          </a:xfrm>
        </p:spPr>
        <p:txBody>
          <a:bodyPr>
            <a:normAutofit/>
          </a:bodyPr>
          <a:lstStyle/>
          <a:p>
            <a:pPr marL="0" marR="0" lvl="0" indent="0" defTabSz="914400" rtl="0" eaLnBrk="1" fontAlgn="auto" latinLnBrk="0" hangingPunct="1">
              <a:lnSpc>
                <a:spcPct val="100000"/>
              </a:lnSpc>
              <a:spcBef>
                <a:spcPts val="1000"/>
              </a:spcBef>
              <a:spcAft>
                <a:spcPts val="0"/>
              </a:spcAft>
              <a:tabLst/>
              <a:defRPr/>
            </a:pPr>
            <a:b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br>
            <a:endParaRPr lang="en-US" dirty="0"/>
          </a:p>
        </p:txBody>
      </p:sp>
      <p:sp>
        <p:nvSpPr>
          <p:cNvPr id="4" name="TextBox 3">
            <a:extLst>
              <a:ext uri="{FF2B5EF4-FFF2-40B4-BE49-F238E27FC236}">
                <a16:creationId xmlns:a16="http://schemas.microsoft.com/office/drawing/2014/main" id="{0FF6ADD8-54F6-0A4E-6037-CD34F70BCDC9}"/>
              </a:ext>
            </a:extLst>
          </p:cNvPr>
          <p:cNvSpPr txBox="1"/>
          <p:nvPr/>
        </p:nvSpPr>
        <p:spPr>
          <a:xfrm>
            <a:off x="576941" y="375790"/>
            <a:ext cx="10972801"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032A0"/>
                </a:solidFill>
                <a:effectLst/>
                <a:uLnTx/>
                <a:uFillTx/>
                <a:latin typeface="Arial" panose="020B0604020202020204"/>
                <a:ea typeface="+mn-ea"/>
                <a:cs typeface="Arial" panose="020B0604020202020204" pitchFamily="34" charset="0"/>
              </a:rPr>
              <a:t>Section 1 Criminal Damage Act 1971</a:t>
            </a:r>
          </a:p>
        </p:txBody>
      </p:sp>
      <p:sp>
        <p:nvSpPr>
          <p:cNvPr id="6" name="TextBox 5">
            <a:extLst>
              <a:ext uri="{FF2B5EF4-FFF2-40B4-BE49-F238E27FC236}">
                <a16:creationId xmlns:a16="http://schemas.microsoft.com/office/drawing/2014/main" id="{1E0A0919-2B4D-E402-7FCE-B7D61FD8679E}"/>
              </a:ext>
            </a:extLst>
          </p:cNvPr>
          <p:cNvSpPr txBox="1"/>
          <p:nvPr/>
        </p:nvSpPr>
        <p:spPr>
          <a:xfrm>
            <a:off x="718457" y="1174773"/>
            <a:ext cx="10972801" cy="325550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b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br>
            <a:r>
              <a:rPr kumimoji="0" lang="en-GB" sz="24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Destroying or damaging property.</a:t>
            </a: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1E1E1E"/>
                </a:solidFill>
                <a:effectLst/>
                <a:uLnTx/>
                <a:uFillTx/>
                <a:latin typeface="Arial" panose="020B0604020202020204" pitchFamily="34" charset="0"/>
                <a:ea typeface="+mn-ea"/>
                <a:cs typeface="Arial" panose="020B0604020202020204" pitchFamily="34" charset="0"/>
              </a:rPr>
              <a:t>A person who without lawful excuse destroys or damages any property belonging to another intending to destroy or damage any such property or being reckless as to whether any such property would be destroyed or damaged shall be guilty of an offence.</a:t>
            </a:r>
          </a:p>
        </p:txBody>
      </p:sp>
    </p:spTree>
    <p:extLst>
      <p:ext uri="{BB962C8B-B14F-4D97-AF65-F5344CB8AC3E}">
        <p14:creationId xmlns:p14="http://schemas.microsoft.com/office/powerpoint/2010/main" val="684681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DC708803-178A-AEF6-FD48-6BAF2BED2459}"/>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C044FAE-425F-3AFE-09D8-68D4841F1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3981727-DE61-DDB6-9331-0BE6F79FCB88}"/>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68A88209-C7C5-3746-FFB9-1FB09A840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3" name="Table 3">
            <a:extLst>
              <a:ext uri="{FF2B5EF4-FFF2-40B4-BE49-F238E27FC236}">
                <a16:creationId xmlns:a16="http://schemas.microsoft.com/office/drawing/2014/main" id="{FE9C72C6-D238-BD13-DE4E-E8F8535A3C5B}"/>
              </a:ext>
            </a:extLst>
          </p:cNvPr>
          <p:cNvGraphicFramePr>
            <a:graphicFrameLocks noGrp="1"/>
          </p:cNvGraphicFramePr>
          <p:nvPr/>
        </p:nvGraphicFramePr>
        <p:xfrm>
          <a:off x="334537" y="356839"/>
          <a:ext cx="11508058" cy="6016597"/>
        </p:xfrm>
        <a:graphic>
          <a:graphicData uri="http://schemas.openxmlformats.org/drawingml/2006/table">
            <a:tbl>
              <a:tblPr firstRow="1" bandRow="1"/>
              <a:tblGrid>
                <a:gridCol w="2212676">
                  <a:extLst>
                    <a:ext uri="{9D8B030D-6E8A-4147-A177-3AD203B41FA5}">
                      <a16:colId xmlns:a16="http://schemas.microsoft.com/office/drawing/2014/main" val="2299314756"/>
                    </a:ext>
                  </a:extLst>
                </a:gridCol>
                <a:gridCol w="9295382">
                  <a:extLst>
                    <a:ext uri="{9D8B030D-6E8A-4147-A177-3AD203B41FA5}">
                      <a16:colId xmlns:a16="http://schemas.microsoft.com/office/drawing/2014/main" val="3098617369"/>
                    </a:ext>
                  </a:extLst>
                </a:gridCol>
              </a:tblGrid>
              <a:tr h="1682499">
                <a:tc>
                  <a:txBody>
                    <a:bodyPr/>
                    <a:lstStyle>
                      <a:lvl1pPr marL="0" algn="l" defTabSz="457200" rtl="0" eaLnBrk="1" latinLnBrk="0" hangingPunct="1">
                        <a:defRPr sz="1800" b="1" kern="1200">
                          <a:solidFill>
                            <a:schemeClr val="dk1"/>
                          </a:solidFill>
                          <a:latin typeface="Calibri" panose="020F0502020204030204"/>
                        </a:defRPr>
                      </a:lvl1pPr>
                      <a:lvl2pPr marL="457200" algn="l" defTabSz="457200" rtl="0" eaLnBrk="1" latinLnBrk="0" hangingPunct="1">
                        <a:defRPr sz="1800" b="1" kern="1200">
                          <a:solidFill>
                            <a:schemeClr val="dk1"/>
                          </a:solidFill>
                          <a:latin typeface="Calibri" panose="020F0502020204030204"/>
                        </a:defRPr>
                      </a:lvl2pPr>
                      <a:lvl3pPr marL="914400" algn="l" defTabSz="457200" rtl="0" eaLnBrk="1" latinLnBrk="0" hangingPunct="1">
                        <a:defRPr sz="1800" b="1" kern="1200">
                          <a:solidFill>
                            <a:schemeClr val="dk1"/>
                          </a:solidFill>
                          <a:latin typeface="Calibri" panose="020F0502020204030204"/>
                        </a:defRPr>
                      </a:lvl3pPr>
                      <a:lvl4pPr marL="1371600" algn="l" defTabSz="457200" rtl="0" eaLnBrk="1" latinLnBrk="0" hangingPunct="1">
                        <a:defRPr sz="1800" b="1" kern="1200">
                          <a:solidFill>
                            <a:schemeClr val="dk1"/>
                          </a:solidFill>
                          <a:latin typeface="Calibri" panose="020F0502020204030204"/>
                        </a:defRPr>
                      </a:lvl4pPr>
                      <a:lvl5pPr marL="1828800" algn="l" defTabSz="457200" rtl="0" eaLnBrk="1" latinLnBrk="0" hangingPunct="1">
                        <a:defRPr sz="1800" b="1" kern="1200">
                          <a:solidFill>
                            <a:schemeClr val="dk1"/>
                          </a:solidFill>
                          <a:latin typeface="Calibri" panose="020F0502020204030204"/>
                        </a:defRPr>
                      </a:lvl5pPr>
                      <a:lvl6pPr marL="2286000" algn="l" defTabSz="457200" rtl="0" eaLnBrk="1" latinLnBrk="0" hangingPunct="1">
                        <a:defRPr sz="1800" b="1" kern="1200">
                          <a:solidFill>
                            <a:schemeClr val="dk1"/>
                          </a:solidFill>
                          <a:latin typeface="Calibri" panose="020F0502020204030204"/>
                        </a:defRPr>
                      </a:lvl6pPr>
                      <a:lvl7pPr marL="2743200" algn="l" defTabSz="457200" rtl="0" eaLnBrk="1" latinLnBrk="0" hangingPunct="1">
                        <a:defRPr sz="1800" b="1" kern="1200">
                          <a:solidFill>
                            <a:schemeClr val="dk1"/>
                          </a:solidFill>
                          <a:latin typeface="Calibri" panose="020F0502020204030204"/>
                        </a:defRPr>
                      </a:lvl7pPr>
                      <a:lvl8pPr marL="3200400" algn="l" defTabSz="457200" rtl="0" eaLnBrk="1" latinLnBrk="0" hangingPunct="1">
                        <a:defRPr sz="1800" b="1" kern="1200">
                          <a:solidFill>
                            <a:schemeClr val="dk1"/>
                          </a:solidFill>
                          <a:latin typeface="Calibri" panose="020F0502020204030204"/>
                        </a:defRPr>
                      </a:lvl8pPr>
                      <a:lvl9pPr marL="3657600" algn="l" defTabSz="457200" rtl="0" eaLnBrk="1" latinLnBrk="0" hangingPunct="1">
                        <a:defRPr sz="1800" b="1" kern="1200">
                          <a:solidFill>
                            <a:schemeClr val="dk1"/>
                          </a:solidFill>
                          <a:latin typeface="Calibri" panose="020F0502020204030204"/>
                        </a:defRPr>
                      </a:lvl9pPr>
                    </a:lstStyle>
                    <a:p>
                      <a:r>
                        <a:rPr lang="en-US" sz="1800" b="0" dirty="0">
                          <a:solidFill>
                            <a:srgbClr val="FF0000"/>
                          </a:solidFill>
                        </a:rPr>
                        <a:t>S</a:t>
                      </a:r>
                      <a:r>
                        <a:rPr lang="en-US" sz="1800" b="0" dirty="0"/>
                        <a:t>earch</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tc>
                  <a:txBody>
                    <a:bodyPr/>
                    <a:lstStyle>
                      <a:lvl1pPr marL="0" algn="l" defTabSz="457200" rtl="0" eaLnBrk="1" latinLnBrk="0" hangingPunct="1">
                        <a:defRPr sz="1800" b="1" kern="1200">
                          <a:solidFill>
                            <a:schemeClr val="dk1"/>
                          </a:solidFill>
                          <a:latin typeface="Calibri" panose="020F0502020204030204"/>
                        </a:defRPr>
                      </a:lvl1pPr>
                      <a:lvl2pPr marL="457200" algn="l" defTabSz="457200" rtl="0" eaLnBrk="1" latinLnBrk="0" hangingPunct="1">
                        <a:defRPr sz="1800" b="1" kern="1200">
                          <a:solidFill>
                            <a:schemeClr val="dk1"/>
                          </a:solidFill>
                          <a:latin typeface="Calibri" panose="020F0502020204030204"/>
                        </a:defRPr>
                      </a:lvl2pPr>
                      <a:lvl3pPr marL="914400" algn="l" defTabSz="457200" rtl="0" eaLnBrk="1" latinLnBrk="0" hangingPunct="1">
                        <a:defRPr sz="1800" b="1" kern="1200">
                          <a:solidFill>
                            <a:schemeClr val="dk1"/>
                          </a:solidFill>
                          <a:latin typeface="Calibri" panose="020F0502020204030204"/>
                        </a:defRPr>
                      </a:lvl3pPr>
                      <a:lvl4pPr marL="1371600" algn="l" defTabSz="457200" rtl="0" eaLnBrk="1" latinLnBrk="0" hangingPunct="1">
                        <a:defRPr sz="1800" b="1" kern="1200">
                          <a:solidFill>
                            <a:schemeClr val="dk1"/>
                          </a:solidFill>
                          <a:latin typeface="Calibri" panose="020F0502020204030204"/>
                        </a:defRPr>
                      </a:lvl4pPr>
                      <a:lvl5pPr marL="1828800" algn="l" defTabSz="457200" rtl="0" eaLnBrk="1" latinLnBrk="0" hangingPunct="1">
                        <a:defRPr sz="1800" b="1" kern="1200">
                          <a:solidFill>
                            <a:schemeClr val="dk1"/>
                          </a:solidFill>
                          <a:latin typeface="Calibri" panose="020F0502020204030204"/>
                        </a:defRPr>
                      </a:lvl5pPr>
                      <a:lvl6pPr marL="2286000" algn="l" defTabSz="457200" rtl="0" eaLnBrk="1" latinLnBrk="0" hangingPunct="1">
                        <a:defRPr sz="1800" b="1" kern="1200">
                          <a:solidFill>
                            <a:schemeClr val="dk1"/>
                          </a:solidFill>
                          <a:latin typeface="Calibri" panose="020F0502020204030204"/>
                        </a:defRPr>
                      </a:lvl6pPr>
                      <a:lvl7pPr marL="2743200" algn="l" defTabSz="457200" rtl="0" eaLnBrk="1" latinLnBrk="0" hangingPunct="1">
                        <a:defRPr sz="1800" b="1" kern="1200">
                          <a:solidFill>
                            <a:schemeClr val="dk1"/>
                          </a:solidFill>
                          <a:latin typeface="Calibri" panose="020F0502020204030204"/>
                        </a:defRPr>
                      </a:lvl7pPr>
                      <a:lvl8pPr marL="3200400" algn="l" defTabSz="457200" rtl="0" eaLnBrk="1" latinLnBrk="0" hangingPunct="1">
                        <a:defRPr sz="1800" b="1" kern="1200">
                          <a:solidFill>
                            <a:schemeClr val="dk1"/>
                          </a:solidFill>
                          <a:latin typeface="Calibri" panose="020F0502020204030204"/>
                        </a:defRPr>
                      </a:lvl8pPr>
                      <a:lvl9pPr marL="3657600" algn="l" defTabSz="457200" rtl="0" eaLnBrk="1" latinLnBrk="0" hangingPunct="1">
                        <a:defRPr sz="1800" b="1"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extLst>
                  <a:ext uri="{0D108BD9-81ED-4DB2-BD59-A6C34878D82A}">
                    <a16:rowId xmlns:a16="http://schemas.microsoft.com/office/drawing/2014/main" val="1666754307"/>
                  </a:ext>
                </a:extLst>
              </a:tr>
              <a:tr h="450967">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C</a:t>
                      </a:r>
                      <a:r>
                        <a:rPr lang="en-US" sz="1800" b="0" dirty="0"/>
                        <a:t>hecks</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extLst>
                  <a:ext uri="{0D108BD9-81ED-4DB2-BD59-A6C34878D82A}">
                    <a16:rowId xmlns:a16="http://schemas.microsoft.com/office/drawing/2014/main" val="3913829472"/>
                  </a:ext>
                </a:extLst>
              </a:tr>
              <a:tr h="157412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R</a:t>
                      </a:r>
                      <a:r>
                        <a:rPr lang="en-US" sz="1800" b="0" dirty="0"/>
                        <a:t>isk assessment </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extLst>
                  <a:ext uri="{0D108BD9-81ED-4DB2-BD59-A6C34878D82A}">
                    <a16:rowId xmlns:a16="http://schemas.microsoft.com/office/drawing/2014/main" val="1293672352"/>
                  </a:ext>
                </a:extLst>
              </a:tr>
              <a:tr h="450967">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E</a:t>
                      </a:r>
                      <a:r>
                        <a:rPr lang="en-US" sz="1800" b="0" dirty="0"/>
                        <a:t>scort </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extLst>
                  <a:ext uri="{0D108BD9-81ED-4DB2-BD59-A6C34878D82A}">
                    <a16:rowId xmlns:a16="http://schemas.microsoft.com/office/drawing/2014/main" val="1751450238"/>
                  </a:ext>
                </a:extLst>
              </a:tr>
              <a:tr h="1386935">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E</a:t>
                      </a:r>
                      <a:r>
                        <a:rPr lang="en-US" sz="1800" b="0" dirty="0"/>
                        <a:t>stablish</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extLst>
                  <a:ext uri="{0D108BD9-81ED-4DB2-BD59-A6C34878D82A}">
                    <a16:rowId xmlns:a16="http://schemas.microsoft.com/office/drawing/2014/main" val="2007350054"/>
                  </a:ext>
                </a:extLst>
              </a:tr>
              <a:tr h="471100">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N</a:t>
                      </a:r>
                      <a:r>
                        <a:rPr lang="en-US" sz="1800" b="0" dirty="0"/>
                        <a:t>ote </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extLst>
                  <a:ext uri="{0D108BD9-81ED-4DB2-BD59-A6C34878D82A}">
                    <a16:rowId xmlns:a16="http://schemas.microsoft.com/office/drawing/2014/main" val="1081853319"/>
                  </a:ext>
                </a:extLst>
              </a:tr>
            </a:tbl>
          </a:graphicData>
        </a:graphic>
      </p:graphicFrame>
    </p:spTree>
    <p:extLst>
      <p:ext uri="{BB962C8B-B14F-4D97-AF65-F5344CB8AC3E}">
        <p14:creationId xmlns:p14="http://schemas.microsoft.com/office/powerpoint/2010/main" val="76956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AEE80-7CA0-F7E8-B1A4-1301F651FC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B0ECE5-9DE5-C2F4-0D94-797B57DF9102}"/>
              </a:ext>
            </a:extLst>
          </p:cNvPr>
          <p:cNvSpPr>
            <a:spLocks noGrp="1"/>
          </p:cNvSpPr>
          <p:nvPr>
            <p:ph type="title"/>
          </p:nvPr>
        </p:nvSpPr>
        <p:spPr/>
        <p:txBody>
          <a:bodyPr/>
          <a:lstStyle/>
          <a:p>
            <a:r>
              <a:rPr lang="en-GB" dirty="0"/>
              <a:t>Section 1 Theft Act</a:t>
            </a:r>
          </a:p>
        </p:txBody>
      </p:sp>
      <p:sp>
        <p:nvSpPr>
          <p:cNvPr id="3" name="Content Placeholder 2">
            <a:extLst>
              <a:ext uri="{FF2B5EF4-FFF2-40B4-BE49-F238E27FC236}">
                <a16:creationId xmlns:a16="http://schemas.microsoft.com/office/drawing/2014/main" id="{4BB8D2D7-8613-793B-D257-EEDA819801ED}"/>
              </a:ext>
            </a:extLst>
          </p:cNvPr>
          <p:cNvSpPr>
            <a:spLocks noGrp="1"/>
          </p:cNvSpPr>
          <p:nvPr>
            <p:ph idx="1"/>
          </p:nvPr>
        </p:nvSpPr>
        <p:spPr/>
        <p:txBody>
          <a:bodyPr>
            <a:normAutofit/>
          </a:bodyPr>
          <a:lstStyle/>
          <a:p>
            <a:pPr marL="514350" marR="0" lvl="0" indent="-514350" algn="l" defTabSz="914400" rtl="0" eaLnBrk="1" fontAlgn="auto" latinLnBrk="0" hangingPunct="1">
              <a:lnSpc>
                <a:spcPct val="170000"/>
              </a:lnSpc>
              <a:spcBef>
                <a:spcPts val="1500"/>
              </a:spcBef>
              <a:spcAft>
                <a:spcPts val="1500"/>
              </a:spcAft>
              <a:buClrTx/>
              <a:buSzTx/>
              <a:buFontTx/>
              <a:buAutoNum type="arabicPeriod"/>
              <a:tabLst/>
              <a:defRPr/>
            </a:pPr>
            <a:r>
              <a:rPr lang="en-GB" sz="2600" dirty="0">
                <a:solidFill>
                  <a:srgbClr val="0B0C0C"/>
                </a:solidFill>
              </a:rPr>
              <a:t>A person is guilty of theft he dishonestly appropriates property belonging to another with the intention of permanently depriving the other of it. </a:t>
            </a:r>
            <a:endParaRPr lang="en-GB" dirty="0"/>
          </a:p>
        </p:txBody>
      </p:sp>
    </p:spTree>
    <p:extLst>
      <p:ext uri="{BB962C8B-B14F-4D97-AF65-F5344CB8AC3E}">
        <p14:creationId xmlns:p14="http://schemas.microsoft.com/office/powerpoint/2010/main" val="3858075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7" name="Rectangle 16">
            <a:extLst>
              <a:ext uri="{FF2B5EF4-FFF2-40B4-BE49-F238E27FC236}">
                <a16:creationId xmlns:a16="http://schemas.microsoft.com/office/drawing/2014/main" id="{5C6ACA56-9AD4-4EE6-8F38-8C18968AC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765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E655210-4EEB-44D9-B394-6FB4139BF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88584BE-E1EE-BE1F-1D1B-68047D81EC4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44888" y="643467"/>
            <a:ext cx="7902223" cy="5571066"/>
          </a:xfrm>
          <a:prstGeom prst="rect">
            <a:avLst/>
          </a:prstGeom>
        </p:spPr>
      </p:pic>
    </p:spTree>
    <p:extLst>
      <p:ext uri="{BB962C8B-B14F-4D97-AF65-F5344CB8AC3E}">
        <p14:creationId xmlns:p14="http://schemas.microsoft.com/office/powerpoint/2010/main" val="29576491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607</Words>
  <Application>Microsoft Office PowerPoint</Application>
  <PresentationFormat>Widescreen</PresentationFormat>
  <Paragraphs>60</Paragraphs>
  <Slides>12</Slides>
  <Notes>2</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12</vt:i4>
      </vt:variant>
    </vt:vector>
  </HeadingPairs>
  <TitlesOfParts>
    <vt:vector size="27" baseType="lpstr">
      <vt:lpstr>Aptos</vt:lpstr>
      <vt:lpstr>Aptos Display</vt:lpstr>
      <vt:lpstr>Arial</vt:lpstr>
      <vt:lpstr>Arial</vt:lpstr>
      <vt:lpstr>Calibri</vt:lpstr>
      <vt:lpstr>Calibri Light</vt:lpstr>
      <vt:lpstr>Century Gothic</vt:lpstr>
      <vt:lpstr>Lora</vt:lpstr>
      <vt:lpstr>Playfair Display Black</vt:lpstr>
      <vt:lpstr>Poppins Light</vt:lpstr>
      <vt:lpstr>Wingdings 3</vt:lpstr>
      <vt:lpstr>Office Theme</vt:lpstr>
      <vt:lpstr>Slice</vt:lpstr>
      <vt:lpstr>1_Office Theme</vt:lpstr>
      <vt:lpstr>Gradient Circle</vt:lpstr>
      <vt:lpstr>QUIZ Answers</vt:lpstr>
      <vt:lpstr>PowerPoint Presentation</vt:lpstr>
      <vt:lpstr>Info to be provided on arrest</vt:lpstr>
      <vt:lpstr>Discretion – what does it mean?? </vt:lpstr>
      <vt:lpstr>PowerPoint Presentation</vt:lpstr>
      <vt:lpstr> </vt:lpstr>
      <vt:lpstr>Criminal Attempts  </vt:lpstr>
      <vt:lpstr> </vt:lpstr>
      <vt:lpstr>PowerPoint Presentation</vt:lpstr>
      <vt:lpstr> </vt:lpstr>
      <vt:lpstr>Section 1 Theft Act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1</cp:revision>
  <dcterms:created xsi:type="dcterms:W3CDTF">2026-03-16T11:09:32Z</dcterms:created>
  <dcterms:modified xsi:type="dcterms:W3CDTF">2026-03-16T11:47:09Z</dcterms:modified>
</cp:coreProperties>
</file>