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66E55-1E85-4EFA-92EE-39D3693F0E39}" v="3" dt="2023-05-30T11:53:31.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p:scale>
          <a:sx n="128" d="100"/>
          <a:sy n="128" d="100"/>
        </p:scale>
        <p:origin x="-4056" y="-50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Keyse" userId="9c3723d804e8d186" providerId="LiveId" clId="{68866E55-1E85-4EFA-92EE-39D3693F0E39}"/>
    <pc:docChg chg="undo custSel modSld">
      <pc:chgData name="Angharad Keyse" userId="9c3723d804e8d186" providerId="LiveId" clId="{68866E55-1E85-4EFA-92EE-39D3693F0E39}" dt="2023-05-30T12:59:20.386" v="1209" actId="20577"/>
      <pc:docMkLst>
        <pc:docMk/>
      </pc:docMkLst>
      <pc:sldChg chg="delSp modSp mod">
        <pc:chgData name="Angharad Keyse" userId="9c3723d804e8d186" providerId="LiveId" clId="{68866E55-1E85-4EFA-92EE-39D3693F0E39}" dt="2023-05-30T12:59:20.386" v="1209" actId="20577"/>
        <pc:sldMkLst>
          <pc:docMk/>
          <pc:sldMk cId="2256416854" sldId="256"/>
        </pc:sldMkLst>
        <pc:spChg chg="mod">
          <ac:chgData name="Angharad Keyse" userId="9c3723d804e8d186" providerId="LiveId" clId="{68866E55-1E85-4EFA-92EE-39D3693F0E39}" dt="2023-05-30T12:02:25.866" v="228" actId="1035"/>
          <ac:spMkLst>
            <pc:docMk/>
            <pc:sldMk cId="2256416854" sldId="256"/>
            <ac:spMk id="4" creationId="{6057728C-0F17-86C3-09F1-C4944C2D8038}"/>
          </ac:spMkLst>
        </pc:spChg>
        <pc:spChg chg="mod">
          <ac:chgData name="Angharad Keyse" userId="9c3723d804e8d186" providerId="LiveId" clId="{68866E55-1E85-4EFA-92EE-39D3693F0E39}" dt="2023-05-30T12:02:25.866" v="228" actId="1035"/>
          <ac:spMkLst>
            <pc:docMk/>
            <pc:sldMk cId="2256416854" sldId="256"/>
            <ac:spMk id="5" creationId="{CC33D9C1-2EA9-6257-A0C7-38AB06BEF371}"/>
          </ac:spMkLst>
        </pc:spChg>
        <pc:spChg chg="mod">
          <ac:chgData name="Angharad Keyse" userId="9c3723d804e8d186" providerId="LiveId" clId="{68866E55-1E85-4EFA-92EE-39D3693F0E39}" dt="2023-05-30T12:02:25.866" v="228" actId="1035"/>
          <ac:spMkLst>
            <pc:docMk/>
            <pc:sldMk cId="2256416854" sldId="256"/>
            <ac:spMk id="6" creationId="{892A36EC-7CAE-14FF-0D0C-C22AE0430E97}"/>
          </ac:spMkLst>
        </pc:spChg>
        <pc:spChg chg="mod">
          <ac:chgData name="Angharad Keyse" userId="9c3723d804e8d186" providerId="LiveId" clId="{68866E55-1E85-4EFA-92EE-39D3693F0E39}" dt="2023-05-30T12:02:17.856" v="208" actId="207"/>
          <ac:spMkLst>
            <pc:docMk/>
            <pc:sldMk cId="2256416854" sldId="256"/>
            <ac:spMk id="7" creationId="{170312AF-730C-52A5-9D8F-4EB989EE9C91}"/>
          </ac:spMkLst>
        </pc:spChg>
        <pc:spChg chg="mod">
          <ac:chgData name="Angharad Keyse" userId="9c3723d804e8d186" providerId="LiveId" clId="{68866E55-1E85-4EFA-92EE-39D3693F0E39}" dt="2023-05-30T12:25:31.788" v="661" actId="20577"/>
          <ac:spMkLst>
            <pc:docMk/>
            <pc:sldMk cId="2256416854" sldId="256"/>
            <ac:spMk id="8" creationId="{54A82A6D-B865-E37C-E23C-D0CD0A392FE6}"/>
          </ac:spMkLst>
        </pc:spChg>
        <pc:spChg chg="mod">
          <ac:chgData name="Angharad Keyse" userId="9c3723d804e8d186" providerId="LiveId" clId="{68866E55-1E85-4EFA-92EE-39D3693F0E39}" dt="2023-05-30T12:31:03.557" v="916" actId="20577"/>
          <ac:spMkLst>
            <pc:docMk/>
            <pc:sldMk cId="2256416854" sldId="256"/>
            <ac:spMk id="9" creationId="{A74ED098-AE15-9E17-979F-355C52538758}"/>
          </ac:spMkLst>
        </pc:spChg>
        <pc:spChg chg="mod">
          <ac:chgData name="Angharad Keyse" userId="9c3723d804e8d186" providerId="LiveId" clId="{68866E55-1E85-4EFA-92EE-39D3693F0E39}" dt="2023-05-30T12:29:36.825" v="896" actId="1076"/>
          <ac:spMkLst>
            <pc:docMk/>
            <pc:sldMk cId="2256416854" sldId="256"/>
            <ac:spMk id="11" creationId="{65D5EB04-0986-77DF-FCBD-041E6E17B98B}"/>
          </ac:spMkLst>
        </pc:spChg>
        <pc:spChg chg="mod">
          <ac:chgData name="Angharad Keyse" userId="9c3723d804e8d186" providerId="LiveId" clId="{68866E55-1E85-4EFA-92EE-39D3693F0E39}" dt="2023-05-30T12:29:27.493" v="895" actId="14100"/>
          <ac:spMkLst>
            <pc:docMk/>
            <pc:sldMk cId="2256416854" sldId="256"/>
            <ac:spMk id="12" creationId="{EAA4DBC5-1573-EF7C-9D2B-F285FDB053B7}"/>
          </ac:spMkLst>
        </pc:spChg>
        <pc:spChg chg="mod">
          <ac:chgData name="Angharad Keyse" userId="9c3723d804e8d186" providerId="LiveId" clId="{68866E55-1E85-4EFA-92EE-39D3693F0E39}" dt="2023-05-30T12:59:20.386" v="1209" actId="20577"/>
          <ac:spMkLst>
            <pc:docMk/>
            <pc:sldMk cId="2256416854" sldId="256"/>
            <ac:spMk id="13" creationId="{179DE5C9-2327-4017-B915-F95BA45C03E5}"/>
          </ac:spMkLst>
        </pc:spChg>
        <pc:spChg chg="mod">
          <ac:chgData name="Angharad Keyse" userId="9c3723d804e8d186" providerId="LiveId" clId="{68866E55-1E85-4EFA-92EE-39D3693F0E39}" dt="2023-05-30T12:13:20.695" v="360" actId="1076"/>
          <ac:spMkLst>
            <pc:docMk/>
            <pc:sldMk cId="2256416854" sldId="256"/>
            <ac:spMk id="14" creationId="{D4D97C11-3DEA-0B1E-6B95-00DE0D60147D}"/>
          </ac:spMkLst>
        </pc:spChg>
        <pc:spChg chg="del">
          <ac:chgData name="Angharad Keyse" userId="9c3723d804e8d186" providerId="LiveId" clId="{68866E55-1E85-4EFA-92EE-39D3693F0E39}" dt="2023-05-30T11:53:11.507" v="8" actId="478"/>
          <ac:spMkLst>
            <pc:docMk/>
            <pc:sldMk cId="2256416854" sldId="256"/>
            <ac:spMk id="19" creationId="{9FAB1CB1-EBA6-4ACA-AABC-D8150F35E317}"/>
          </ac:spMkLst>
        </pc:spChg>
        <pc:spChg chg="del">
          <ac:chgData name="Angharad Keyse" userId="9c3723d804e8d186" providerId="LiveId" clId="{68866E55-1E85-4EFA-92EE-39D3693F0E39}" dt="2023-05-30T11:53:04.618" v="1" actId="478"/>
          <ac:spMkLst>
            <pc:docMk/>
            <pc:sldMk cId="2256416854" sldId="256"/>
            <ac:spMk id="20" creationId="{5D46CF72-1B12-7187-0E83-84BCAFB7CD96}"/>
          </ac:spMkLst>
        </pc:spChg>
        <pc:spChg chg="del mod">
          <ac:chgData name="Angharad Keyse" userId="9c3723d804e8d186" providerId="LiveId" clId="{68866E55-1E85-4EFA-92EE-39D3693F0E39}" dt="2023-05-30T11:53:07.713" v="4" actId="478"/>
          <ac:spMkLst>
            <pc:docMk/>
            <pc:sldMk cId="2256416854" sldId="256"/>
            <ac:spMk id="21" creationId="{BBC627B0-77EC-F25A-D0C5-28CCFCD4D154}"/>
          </ac:spMkLst>
        </pc:spChg>
        <pc:spChg chg="del">
          <ac:chgData name="Angharad Keyse" userId="9c3723d804e8d186" providerId="LiveId" clId="{68866E55-1E85-4EFA-92EE-39D3693F0E39}" dt="2023-05-30T11:53:09.341" v="6" actId="478"/>
          <ac:spMkLst>
            <pc:docMk/>
            <pc:sldMk cId="2256416854" sldId="256"/>
            <ac:spMk id="22" creationId="{73DCD983-C0F3-1C4A-9FA8-2DA3F4D0896E}"/>
          </ac:spMkLst>
        </pc:spChg>
        <pc:picChg chg="del">
          <ac:chgData name="Angharad Keyse" userId="9c3723d804e8d186" providerId="LiveId" clId="{68866E55-1E85-4EFA-92EE-39D3693F0E39}" dt="2023-05-30T11:53:12.936" v="9" actId="478"/>
          <ac:picMkLst>
            <pc:docMk/>
            <pc:sldMk cId="2256416854" sldId="256"/>
            <ac:picMk id="10" creationId="{F7BC7410-11BC-CB51-BA07-73A79FBB024B}"/>
          </ac:picMkLst>
        </pc:picChg>
        <pc:picChg chg="del">
          <ac:chgData name="Angharad Keyse" userId="9c3723d804e8d186" providerId="LiveId" clId="{68866E55-1E85-4EFA-92EE-39D3693F0E39}" dt="2023-05-30T11:53:03.636" v="0" actId="478"/>
          <ac:picMkLst>
            <pc:docMk/>
            <pc:sldMk cId="2256416854" sldId="256"/>
            <ac:picMk id="15" creationId="{D79DD418-A7FA-065A-80D6-99D9A50050EE}"/>
          </ac:picMkLst>
        </pc:picChg>
        <pc:picChg chg="del">
          <ac:chgData name="Angharad Keyse" userId="9c3723d804e8d186" providerId="LiveId" clId="{68866E55-1E85-4EFA-92EE-39D3693F0E39}" dt="2023-05-30T11:53:10.251" v="7" actId="478"/>
          <ac:picMkLst>
            <pc:docMk/>
            <pc:sldMk cId="2256416854" sldId="256"/>
            <ac:picMk id="16" creationId="{4C71420A-D018-6999-F7B3-A3A8FC63737F}"/>
          </ac:picMkLst>
        </pc:picChg>
        <pc:picChg chg="del">
          <ac:chgData name="Angharad Keyse" userId="9c3723d804e8d186" providerId="LiveId" clId="{68866E55-1E85-4EFA-92EE-39D3693F0E39}" dt="2023-05-30T11:53:08.488" v="5" actId="478"/>
          <ac:picMkLst>
            <pc:docMk/>
            <pc:sldMk cId="2256416854" sldId="256"/>
            <ac:picMk id="17" creationId="{33D1E29E-6D52-587A-4F1C-D1F1F17C2BFB}"/>
          </ac:picMkLst>
        </pc:picChg>
        <pc:picChg chg="del">
          <ac:chgData name="Angharad Keyse" userId="9c3723d804e8d186" providerId="LiveId" clId="{68866E55-1E85-4EFA-92EE-39D3693F0E39}" dt="2023-05-30T11:53:05.419" v="2" actId="478"/>
          <ac:picMkLst>
            <pc:docMk/>
            <pc:sldMk cId="2256416854" sldId="256"/>
            <ac:picMk id="18" creationId="{79BF387A-4F05-4D84-E691-3DF3334E53B7}"/>
          </ac:picMkLst>
        </pc:picChg>
        <pc:picChg chg="del">
          <ac:chgData name="Angharad Keyse" userId="9c3723d804e8d186" providerId="LiveId" clId="{68866E55-1E85-4EFA-92EE-39D3693F0E39}" dt="2023-05-30T11:53:30.323" v="23" actId="478"/>
          <ac:picMkLst>
            <pc:docMk/>
            <pc:sldMk cId="2256416854" sldId="256"/>
            <ac:picMk id="23" creationId="{D2424040-506B-B758-F218-36D52607EC36}"/>
          </ac:picMkLst>
        </pc:picChg>
        <pc:picChg chg="del">
          <ac:chgData name="Angharad Keyse" userId="9c3723d804e8d186" providerId="LiveId" clId="{68866E55-1E85-4EFA-92EE-39D3693F0E39}" dt="2023-05-30T11:53:31.846" v="24" actId="478"/>
          <ac:picMkLst>
            <pc:docMk/>
            <pc:sldMk cId="2256416854" sldId="256"/>
            <ac:picMk id="24" creationId="{8C700928-3C32-3A3B-1C32-AB7EC75D49C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326175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87995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30569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118DBC-8DA8-43BC-A27F-F1855127199B}" type="datetimeFigureOut">
              <a:rPr lang="cy-GB" smtClean="0"/>
              <a:t>30/05/2023</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599536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118DBC-8DA8-43BC-A27F-F1855127199B}" type="datetimeFigureOut">
              <a:rPr lang="cy-GB" smtClean="0"/>
              <a:t>30/05/2023</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3957363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118DBC-8DA8-43BC-A27F-F1855127199B}" type="datetimeFigureOut">
              <a:rPr lang="cy-GB" smtClean="0"/>
              <a:t>30/05/2023</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2938897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118DBC-8DA8-43BC-A27F-F1855127199B}" type="datetimeFigureOut">
              <a:rPr lang="cy-GB" smtClean="0"/>
              <a:t>30/05/2023</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267095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C118DBC-8DA8-43BC-A27F-F1855127199B}" type="datetimeFigureOut">
              <a:rPr lang="cy-GB" smtClean="0"/>
              <a:t>30/05/2023</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157932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C118DBC-8DA8-43BC-A27F-F1855127199B}" type="datetimeFigureOut">
              <a:rPr lang="cy-GB" smtClean="0"/>
              <a:t>30/05/2023</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249688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1779427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467160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2C118DBC-8DA8-43BC-A27F-F1855127199B}" type="datetimeFigureOut">
              <a:rPr lang="cy-GB" smtClean="0"/>
              <a:t>30/05/2023</a:t>
            </a:fld>
            <a:endParaRPr lang="cy-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042BDC7-8815-43BB-B933-8C6D4D6A4CF5}" type="slidenum">
              <a:rPr lang="cy-GB" smtClean="0"/>
              <a:t>‹#›</a:t>
            </a:fld>
            <a:endParaRPr lang="cy-GB"/>
          </a:p>
        </p:txBody>
      </p:sp>
    </p:spTree>
    <p:extLst>
      <p:ext uri="{BB962C8B-B14F-4D97-AF65-F5344CB8AC3E}">
        <p14:creationId xmlns:p14="http://schemas.microsoft.com/office/powerpoint/2010/main" val="36325243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057728C-0F17-86C3-09F1-C4944C2D8038}"/>
              </a:ext>
            </a:extLst>
          </p:cNvPr>
          <p:cNvSpPr/>
          <p:nvPr/>
        </p:nvSpPr>
        <p:spPr>
          <a:xfrm>
            <a:off x="10367404" y="2896547"/>
            <a:ext cx="2226807" cy="12953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latin typeface="Calibri" panose="020F0502020204030204" pitchFamily="34" charset="0"/>
                <a:ea typeface="Calibri" panose="020F0502020204030204" pitchFamily="34" charset="0"/>
              </a:rPr>
              <a:t>Fy Ysgol</a:t>
            </a:r>
            <a:endParaRPr lang="cy-GB" sz="1050" b="1" u="sng" dirty="0">
              <a:solidFill>
                <a:srgbClr val="000000"/>
              </a:solidFill>
              <a:effectLst/>
              <a:latin typeface="Calibri" panose="020F0502020204030204" pitchFamily="34" charset="0"/>
              <a:ea typeface="Calibri" panose="020F0502020204030204" pitchFamily="34" charset="0"/>
            </a:endParaRPr>
          </a:p>
          <a:p>
            <a:pPr>
              <a:lnSpc>
                <a:spcPct val="107000"/>
              </a:lnSpc>
            </a:pPr>
            <a:r>
              <a:rPr lang="cy-GB" sz="1050" b="1" dirty="0">
                <a:solidFill>
                  <a:srgbClr val="000000"/>
                </a:solidFill>
                <a:effectLst/>
                <a:latin typeface="Calibri" panose="020F0502020204030204" pitchFamily="34" charset="0"/>
                <a:ea typeface="Calibri" panose="020F0502020204030204" pitchFamily="34" charset="0"/>
              </a:rPr>
              <a:t>Ysgol Gynradd Gymraeg Lôn Las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Y</a:t>
            </a:r>
            <a:r>
              <a:rPr lang="cy-GB" sz="1000" dirty="0">
                <a:solidFill>
                  <a:srgbClr val="000000"/>
                </a:solidFill>
                <a:effectLst/>
                <a:latin typeface="Calibri" panose="020F0502020204030204" pitchFamily="34" charset="0"/>
                <a:ea typeface="Calibri" panose="020F0502020204030204" pitchFamily="34" charset="0"/>
              </a:rPr>
              <a:t>sgol prif ffrwd yn Abertawe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D</a:t>
            </a:r>
            <a:r>
              <a:rPr lang="cy-GB" sz="1000" dirty="0">
                <a:solidFill>
                  <a:srgbClr val="000000"/>
                </a:solidFill>
                <a:effectLst/>
                <a:latin typeface="Calibri" panose="020F0502020204030204" pitchFamily="34" charset="0"/>
                <a:ea typeface="Calibri" panose="020F0502020204030204" pitchFamily="34" charset="0"/>
              </a:rPr>
              <a:t>isgybion 3-11 oed.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Maent yn credu ‘yn gryf bod cydweithrediad da rhwng y cartref a'r ysgol yn hanfodol.’</a:t>
            </a:r>
            <a:endParaRPr lang="en-GB" sz="1000" dirty="0">
              <a:solidFill>
                <a:srgbClr val="000000"/>
              </a:solidFill>
              <a:effectLst/>
              <a:latin typeface="Calibri" panose="020F0502020204030204" pitchFamily="34" charset="0"/>
              <a:ea typeface="Calibri" panose="020F0502020204030204" pitchFamily="34" charset="0"/>
            </a:endParaRPr>
          </a:p>
        </p:txBody>
      </p:sp>
      <p:sp>
        <p:nvSpPr>
          <p:cNvPr id="5" name="Rectangle: Rounded Corners 4">
            <a:extLst>
              <a:ext uri="{FF2B5EF4-FFF2-40B4-BE49-F238E27FC236}">
                <a16:creationId xmlns:a16="http://schemas.microsoft.com/office/drawing/2014/main" id="{CC33D9C1-2EA9-6257-A0C7-38AB06BEF371}"/>
              </a:ext>
            </a:extLst>
          </p:cNvPr>
          <p:cNvSpPr/>
          <p:nvPr/>
        </p:nvSpPr>
        <p:spPr>
          <a:xfrm>
            <a:off x="9134970" y="4342200"/>
            <a:ext cx="3459241" cy="1336522"/>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effectLst/>
                <a:latin typeface="Calibri" panose="020F0502020204030204" pitchFamily="34" charset="0"/>
                <a:ea typeface="Calibri" panose="020F0502020204030204" pitchFamily="34" charset="0"/>
              </a:rPr>
              <a:t>Y disgyblion</a:t>
            </a:r>
            <a:endParaRPr lang="en-GB" sz="1050" b="1" u="sng"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520 disgybl</a:t>
            </a:r>
            <a:endParaRPr lang="cy-GB" sz="1000"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53.8% yn fechgyn</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46.2% yn ferched</a:t>
            </a:r>
            <a:endParaRPr lang="cy-GB" sz="1000"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7% yn cael cinio am ddim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Daw 10% o’r disgyblion o gartef lle siaredir Gymraeg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22% ohonynt anghenion dysgu ychwanegol.</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892A36EC-7CAE-14FF-0D0C-C22AE0430E97}"/>
              </a:ext>
            </a:extLst>
          </p:cNvPr>
          <p:cNvSpPr/>
          <p:nvPr/>
        </p:nvSpPr>
        <p:spPr>
          <a:xfrm>
            <a:off x="6844005" y="5869693"/>
            <a:ext cx="5750207" cy="967606"/>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latin typeface="Calibri" panose="020F0502020204030204" pitchFamily="34" charset="0"/>
                <a:ea typeface="Calibri" panose="020F0502020204030204" pitchFamily="34" charset="0"/>
              </a:rPr>
              <a:t>Sut mae’r ysgol wedi cael ei trefnu?</a:t>
            </a:r>
            <a:endParaRPr lang="en-GB" sz="1050" u="sng"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Mae’r disgyblion s’yn mynychu’r ysgol wedi’i rhannu dros 8 blwyddyn, yn cynnwys meithrin.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Rhannir rhain unwaith yn rhagor mewn i 17 dosbarth, yn cynnwys dosbarth oedran cymysg, a 2 dosbarth meithrin. </a:t>
            </a:r>
          </a:p>
        </p:txBody>
      </p:sp>
      <p:sp>
        <p:nvSpPr>
          <p:cNvPr id="7" name="Rectangle: Rounded Corners 6">
            <a:extLst>
              <a:ext uri="{FF2B5EF4-FFF2-40B4-BE49-F238E27FC236}">
                <a16:creationId xmlns:a16="http://schemas.microsoft.com/office/drawing/2014/main" id="{170312AF-730C-52A5-9D8F-4EB989EE9C91}"/>
              </a:ext>
            </a:extLst>
          </p:cNvPr>
          <p:cNvSpPr/>
          <p:nvPr/>
        </p:nvSpPr>
        <p:spPr>
          <a:xfrm>
            <a:off x="9147463" y="344166"/>
            <a:ext cx="3120179" cy="2142799"/>
          </a:xfrm>
          <a:prstGeom prst="roundRect">
            <a:avLst/>
          </a:prstGeom>
          <a:solidFill>
            <a:srgbClr val="FF33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1000" b="1" dirty="0">
              <a:solidFill>
                <a:schemeClr val="tx1"/>
              </a:solidFill>
            </a:endParaRPr>
          </a:p>
          <a:p>
            <a:r>
              <a:rPr lang="cy-GB" sz="1050" b="1" u="sng" dirty="0">
                <a:solidFill>
                  <a:schemeClr val="tx1"/>
                </a:solidFill>
              </a:rPr>
              <a:t>Y cwricwlwm a’r 4 diben</a:t>
            </a:r>
          </a:p>
          <a:p>
            <a:r>
              <a:rPr lang="cy-GB" sz="1000" dirty="0">
                <a:solidFill>
                  <a:schemeClr val="tx1"/>
                </a:solidFill>
              </a:rPr>
              <a:t>Mae Ysgol Lôn Las yn ysgol arloesol sy’n gweithio’n agos gyda’r llywodraeth i geisio gwella a datblygu'r cwricwlwm newydd ar gyfer ysgolion yn 2022. Gwelir bod yr ysgol yn hybu'r cwricwlwm newydd gyda 4 mascot yn cynrychioli'r 4 diben. </a:t>
            </a:r>
          </a:p>
          <a:p>
            <a:r>
              <a:rPr lang="cy-GB" sz="1050" b="1" u="sng" dirty="0">
                <a:solidFill>
                  <a:schemeClr val="tx1"/>
                </a:solidFill>
              </a:rPr>
              <a:t>Cynrychiolir rhain trwy:</a:t>
            </a:r>
          </a:p>
          <a:p>
            <a:pPr marL="171450" indent="-171450">
              <a:buFont typeface="Arial" panose="020B0604020202020204" pitchFamily="34" charset="0"/>
              <a:buChar char="•"/>
            </a:pPr>
            <a:r>
              <a:rPr lang="cy-GB" sz="1000" dirty="0">
                <a:solidFill>
                  <a:schemeClr val="tx1"/>
                </a:solidFill>
              </a:rPr>
              <a:t>Yn ddysgwr uchelgeisiol – Dafydd Datrys</a:t>
            </a:r>
          </a:p>
          <a:p>
            <a:pPr marL="171450" indent="-171450">
              <a:buFont typeface="Arial" panose="020B0604020202020204" pitchFamily="34" charset="0"/>
              <a:buChar char="•"/>
            </a:pPr>
            <a:r>
              <a:rPr lang="cy-GB" sz="1000" dirty="0">
                <a:solidFill>
                  <a:schemeClr val="tx1"/>
                </a:solidFill>
              </a:rPr>
              <a:t>Yn gyfranogwyr mentrus creadigol – Ceri Creadigol</a:t>
            </a:r>
          </a:p>
          <a:p>
            <a:pPr marL="171450" indent="-171450">
              <a:buFont typeface="Arial" panose="020B0604020202020204" pitchFamily="34" charset="0"/>
              <a:buChar char="•"/>
            </a:pPr>
            <a:r>
              <a:rPr lang="cy-GB" sz="1000" dirty="0">
                <a:solidFill>
                  <a:schemeClr val="tx1"/>
                </a:solidFill>
              </a:rPr>
              <a:t>Yn unigolion iach, hyderus – Iola Iach</a:t>
            </a:r>
          </a:p>
          <a:p>
            <a:pPr marL="171450" indent="-171450">
              <a:buFont typeface="Arial" panose="020B0604020202020204" pitchFamily="34" charset="0"/>
              <a:buChar char="•"/>
            </a:pPr>
            <a:r>
              <a:rPr lang="cy-GB" sz="1000" dirty="0">
                <a:solidFill>
                  <a:schemeClr val="tx1"/>
                </a:solidFill>
              </a:rPr>
              <a:t>Yn ddinasyddion, egwyddorion, gwybodus – Dilys Dinesydd</a:t>
            </a:r>
          </a:p>
          <a:p>
            <a:pPr>
              <a:lnSpc>
                <a:spcPct val="107000"/>
              </a:lnSpc>
            </a:pPr>
            <a:endParaRPr lang="en-GB" sz="1000" b="1" dirty="0">
              <a:solidFill>
                <a:schemeClr val="tx1"/>
              </a:solidFill>
              <a:latin typeface="Calibri" panose="020F0502020204030204" pitchFamily="34" charset="0"/>
              <a:ea typeface="Calibri" panose="020F0502020204030204" pitchFamily="34" charset="0"/>
            </a:endParaRPr>
          </a:p>
        </p:txBody>
      </p:sp>
      <p:sp>
        <p:nvSpPr>
          <p:cNvPr id="8" name="Rectangle: Rounded Corners 7">
            <a:extLst>
              <a:ext uri="{FF2B5EF4-FFF2-40B4-BE49-F238E27FC236}">
                <a16:creationId xmlns:a16="http://schemas.microsoft.com/office/drawing/2014/main" id="{54A82A6D-B865-E37C-E23C-D0CD0A392FE6}"/>
              </a:ext>
            </a:extLst>
          </p:cNvPr>
          <p:cNvSpPr/>
          <p:nvPr/>
        </p:nvSpPr>
        <p:spPr>
          <a:xfrm>
            <a:off x="111475" y="132655"/>
            <a:ext cx="3596277" cy="3647139"/>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Sut mae Lôn Las yn delio gyda’r 4 diben?</a:t>
            </a:r>
          </a:p>
          <a:p>
            <a:r>
              <a:rPr lang="cy-GB" sz="1000" dirty="0">
                <a:solidFill>
                  <a:schemeClr val="tx1"/>
                </a:solidFill>
              </a:rPr>
              <a:t>Maent yn rhoi pwyslais iechyd a lles y disgyblion sef un o’r 4 diben. Mae hefyd posteri er mwyn i ddisgyblion cyfleu eu teimladau. Mae Hippo Hapus a Thedi Trist. Gwelir eto bod pwyslais ar les disgyblion sydd hefyd yn creu amgylchedd dysgu saff i’r plant trwy ddefnyddio’r 4 diben o’r cwricwlwm.</a:t>
            </a:r>
          </a:p>
          <a:p>
            <a:endParaRPr lang="cy-GB" sz="1000" dirty="0">
              <a:solidFill>
                <a:schemeClr val="tx1"/>
              </a:solidFill>
            </a:endParaRPr>
          </a:p>
          <a:p>
            <a:r>
              <a:rPr lang="cy-GB" sz="1000" dirty="0">
                <a:solidFill>
                  <a:schemeClr val="tx1"/>
                </a:solidFill>
              </a:rPr>
              <a:t>Dangosa Cyngor Eco'r ysgol bod y disgyblion yn ddinasyddion ac egwyddorion gwybodus. Prif nod y grwp / cyngor yma ydy i ceisio gwella'r amgylchedd trwy redeg Cyngor Eco a thrafod mewn sesiynau grŵp yn wythnosol.</a:t>
            </a:r>
          </a:p>
          <a:p>
            <a:endParaRPr lang="cy-GB" sz="1000" dirty="0">
              <a:solidFill>
                <a:schemeClr val="tx1"/>
              </a:solidFill>
            </a:endParaRPr>
          </a:p>
          <a:p>
            <a:r>
              <a:rPr lang="cy-GB" sz="1000" dirty="0">
                <a:solidFill>
                  <a:schemeClr val="tx1"/>
                </a:solidFill>
              </a:rPr>
              <a:t>Mae’r ysgol hefyd yn sicrhau bod y disgyblion yn ddisgyblion uchelgeisiol trwy wobrwyo plant mewn sefyllfa lle maent yn gwneud rhywbeth yn dda. Er enghraifft, maent yn cael gwasanaeth gwobrwyo ar bod bore Dydd Gwener lle bydd pob athro dosbarth yn dewis oleuaf un o bob dosbarth sydd wedi sereni yn y dosbarth yr wythnos hyna, ac i glymu’r gwobr gyda’r 4 diben.</a:t>
            </a:r>
          </a:p>
        </p:txBody>
      </p:sp>
      <p:sp>
        <p:nvSpPr>
          <p:cNvPr id="9" name="Rectangle: Rounded Corners 8">
            <a:extLst>
              <a:ext uri="{FF2B5EF4-FFF2-40B4-BE49-F238E27FC236}">
                <a16:creationId xmlns:a16="http://schemas.microsoft.com/office/drawing/2014/main" id="{A74ED098-AE15-9E17-979F-355C52538758}"/>
              </a:ext>
            </a:extLst>
          </p:cNvPr>
          <p:cNvSpPr/>
          <p:nvPr/>
        </p:nvSpPr>
        <p:spPr>
          <a:xfrm>
            <a:off x="207388" y="7148251"/>
            <a:ext cx="5733438" cy="235908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Damcaniaeth Ecolegol Bronfenbrenner</a:t>
            </a:r>
          </a:p>
          <a:p>
            <a:r>
              <a:rPr lang="cy-GB" sz="1000" dirty="0">
                <a:solidFill>
                  <a:schemeClr val="tx1"/>
                </a:solidFill>
              </a:rPr>
              <a:t>Mae theori Bronfenbrenner yn gofyn i’r amgylchedd mae plant yn gweithio ynddo cael effaith mawr ar y ffordd mae plant yn dysgu. Archwilia’r theori i mewn i lefelau gwahanol mae plant yn cael wrth gyfathrebu gyda grwpiau o bobl wahanol. Mae plant yn gallu dysgu trwy weld disgyblion arall yn dysgu, yn ogystal â rhieni. Roedd gan y seicolegydd Sutherland theori cysylltiad gwahaniaethol sy’n edrych ar 9 egwyddor allweddol a edrychir ar y ffordd rydym yn dysgu. Er enghraifft:</a:t>
            </a:r>
          </a:p>
          <a:p>
            <a:pPr marL="285750" indent="-285750">
              <a:buFont typeface="Arial" panose="020B0604020202020204" pitchFamily="34" charset="0"/>
              <a:buChar char="•"/>
            </a:pPr>
            <a:r>
              <a:rPr lang="cy-GB" sz="1000" dirty="0">
                <a:solidFill>
                  <a:schemeClr val="tx1"/>
                </a:solidFill>
              </a:rPr>
              <a:t>Rydym yn dysgu'r un fath ag ymddygiad person arall ac felly nid yw dysgu yn cael ei etifeddu yn fiolegol. </a:t>
            </a:r>
          </a:p>
          <a:p>
            <a:pPr marL="285750" indent="-285750">
              <a:buFont typeface="Arial" panose="020B0604020202020204" pitchFamily="34" charset="0"/>
              <a:buChar char="•"/>
            </a:pPr>
            <a:r>
              <a:rPr lang="cy-GB" sz="1000" dirty="0">
                <a:solidFill>
                  <a:schemeClr val="tx1"/>
                </a:solidFill>
              </a:rPr>
              <a:t>Mae dysgu yn digwydd trwy gysylltiad ac felly os nad ydych mewn cysylltiad gyda rhywun, yna nid ydych yn mynd i ddysgu unrhyw beth</a:t>
            </a:r>
            <a:r>
              <a:rPr lang="cy-GB" sz="1000">
                <a:solidFill>
                  <a:schemeClr val="tx1"/>
                </a:solidFill>
              </a:rPr>
              <a:t>. </a:t>
            </a:r>
            <a:endParaRPr lang="cy-GB" sz="1000" dirty="0">
              <a:solidFill>
                <a:schemeClr val="tx1"/>
              </a:solidFill>
            </a:endParaRPr>
          </a:p>
        </p:txBody>
      </p:sp>
      <p:sp>
        <p:nvSpPr>
          <p:cNvPr id="11" name="Rectangle 10">
            <a:extLst>
              <a:ext uri="{FF2B5EF4-FFF2-40B4-BE49-F238E27FC236}">
                <a16:creationId xmlns:a16="http://schemas.microsoft.com/office/drawing/2014/main" id="{65D5EB04-0986-77DF-FCBD-041E6E17B98B}"/>
              </a:ext>
            </a:extLst>
          </p:cNvPr>
          <p:cNvSpPr/>
          <p:nvPr/>
        </p:nvSpPr>
        <p:spPr>
          <a:xfrm>
            <a:off x="4964393" y="3555064"/>
            <a:ext cx="2872813" cy="2123658"/>
          </a:xfrm>
          <a:prstGeom prst="rect">
            <a:avLst/>
          </a:prstGeom>
          <a:noFill/>
        </p:spPr>
        <p:txBody>
          <a:bodyPr wrap="square" lIns="91440" tIns="45720" rIns="91440" bIns="45720">
            <a:spAutoFit/>
          </a:bodyPr>
          <a:lstStyle/>
          <a:p>
            <a:pPr algn="ctr"/>
            <a:r>
              <a:rPr lang="en-US"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Berlin Sans FB Demi" panose="020E0802020502020306" pitchFamily="34" charset="0"/>
              </a:rPr>
              <a:t>DECHRAU WRTH FY NHRAED</a:t>
            </a:r>
          </a:p>
        </p:txBody>
      </p:sp>
      <p:sp>
        <p:nvSpPr>
          <p:cNvPr id="12" name="Rectangle: Rounded Corners 11">
            <a:extLst>
              <a:ext uri="{FF2B5EF4-FFF2-40B4-BE49-F238E27FC236}">
                <a16:creationId xmlns:a16="http://schemas.microsoft.com/office/drawing/2014/main" id="{EAA4DBC5-1573-EF7C-9D2B-F285FDB053B7}"/>
              </a:ext>
            </a:extLst>
          </p:cNvPr>
          <p:cNvSpPr/>
          <p:nvPr/>
        </p:nvSpPr>
        <p:spPr>
          <a:xfrm>
            <a:off x="66600" y="3885557"/>
            <a:ext cx="4016302" cy="3169049"/>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Effaith y gymuned ar sut mae plant yn dysgu</a:t>
            </a:r>
          </a:p>
          <a:p>
            <a:r>
              <a:rPr lang="cy-GB" sz="1000" dirty="0">
                <a:solidFill>
                  <a:schemeClr val="tx1"/>
                </a:solidFill>
              </a:rPr>
              <a:t>Mae’r gymuned yn chwarae rôl bwysig mewn ysgolion er mwyn helpu disgyblion dysgu ymhellach mewn meysydd gwahanol. Roedd gan Ysgol Lôn Las sesiynau gydag arbenigwyr a gweithwyr o’r gymuned leol er mwyn rhoi profiadau llaw gyntaf i’r disgyblion. Roedd hyn yn ffordd i’r disgyblion dysgu yn fwy gweledol ac mewn ffordd fwy diddorol yn lle gwrando ar yr athro/athrawes neu’r arbenigwr eu hun, yn siarad am awr. Dors y flwyddyn diwethaf, mae’r ysgol wedi gwahodd nyrs i mewn er mwyn sicrhau iechyd y disgyblion yn ogystal â thrafod gwybodaeth bwysig fel glasoed gyda disgyblion hyn yr ysgol. Hefyd, cafodd yr heddlu ei wahodd i mewn er mwyn trafod diogelwch yr heol gyda’r disgyblion. Credaf bod hyn yn bwysig iawn gan bod yr ysgol hyn wedi cael eimleoli o amgylch heol prysur iawn. </a:t>
            </a:r>
          </a:p>
        </p:txBody>
      </p:sp>
      <p:sp>
        <p:nvSpPr>
          <p:cNvPr id="13" name="Rectangle: Rounded Corners 12">
            <a:extLst>
              <a:ext uri="{FF2B5EF4-FFF2-40B4-BE49-F238E27FC236}">
                <a16:creationId xmlns:a16="http://schemas.microsoft.com/office/drawing/2014/main" id="{179DE5C9-2327-4017-B915-F95BA45C03E5}"/>
              </a:ext>
            </a:extLst>
          </p:cNvPr>
          <p:cNvSpPr/>
          <p:nvPr/>
        </p:nvSpPr>
        <p:spPr>
          <a:xfrm>
            <a:off x="6081613" y="6982240"/>
            <a:ext cx="6512599" cy="2275918"/>
          </a:xfrm>
          <a:prstGeom prst="roundRect">
            <a:avLst/>
          </a:prstGeom>
          <a:solidFill>
            <a:srgbClr val="CC00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Beth yw effaith y cwricwlwm newydd? (2022)</a:t>
            </a:r>
          </a:p>
          <a:p>
            <a:r>
              <a:rPr lang="cy-GB" sz="1000" dirty="0">
                <a:solidFill>
                  <a:schemeClr val="tx1"/>
                </a:solidFill>
              </a:rPr>
              <a:t>‘Helpu pob ysgol i ddablygu ei chwricwlwm ei hun, gan alluogi ei dysgwyr i ddatblygu tuag at 4 diben’ roedd nod y cwricwlwm newydd yn ol Hwb Cymru. Roedd hyn yn golygu bod y gyfraith eisiau i  ysgolion ac athrawon cael mwy o rol wrth greu cwricwlwm eu hun er mwyn creu ffordd fwy personol o ddysgu. Wrth gwneud hyn, yn enwedig gyda plant CA2, gan taw nhw eu hunain byddai’n creu’r holl beth, fe ddylai’r dealltwriaeth fod yn uchelach.Wrth i nhw gwneud hynny, bydd angen cofio cyfuno pynciau i mewn i’r 4 diben er mwyn cyfuno ffyrdd o ddysgu a cheisio rhoi profiadau sy’n cynnig datblygiad mewn amrywiaeth o bynciau.  </a:t>
            </a:r>
          </a:p>
          <a:p>
            <a:endParaRPr lang="cy-GB" sz="1000" dirty="0">
              <a:solidFill>
                <a:schemeClr val="tx1"/>
              </a:solidFill>
            </a:endParaRPr>
          </a:p>
          <a:p>
            <a:r>
              <a:rPr lang="cy-GB" sz="1000" dirty="0">
                <a:solidFill>
                  <a:schemeClr val="tx1"/>
                </a:solidFill>
              </a:rPr>
              <a:t>Mae ysgol Lôn Las felly, fel ysgol arloesol yn barod wedi dechrau cynllunio a datblygu cwricwlwm eu hun. O fy mhrofiad pontio, mae modd gweld bod yr </a:t>
            </a:r>
            <a:r>
              <a:rPr lang="cy-GB" sz="1000">
                <a:solidFill>
                  <a:schemeClr val="tx1"/>
                </a:solidFill>
              </a:rPr>
              <a:t>ysgol yn </a:t>
            </a:r>
            <a:r>
              <a:rPr lang="cy-GB" sz="1000" dirty="0">
                <a:solidFill>
                  <a:schemeClr val="tx1"/>
                </a:solidFill>
              </a:rPr>
              <a:t>rhoi pwyslais ar lais y disgybl. Rhoddir yr ysgol cyfle i’r disgyblion mynegi barn ar faterion trwy redeg cyngor ysgol a chyngor eco. Hefyd, rhoddir cyfle i’r disgyblion mynegi barn ar y cwricwlwm lle mae’r disgyblion yn gallu dewis a newid y themâu maent eisiau dysgu amdano. Mae hyn felly yn ffordd arall mae disgyblion yn cael effaith ar y cwricwlwm a’i ffordd o ddysgu.</a:t>
            </a:r>
          </a:p>
        </p:txBody>
      </p:sp>
      <p:sp>
        <p:nvSpPr>
          <p:cNvPr id="14" name="Rectangle: Rounded Corners 13">
            <a:extLst>
              <a:ext uri="{FF2B5EF4-FFF2-40B4-BE49-F238E27FC236}">
                <a16:creationId xmlns:a16="http://schemas.microsoft.com/office/drawing/2014/main" id="{D4D97C11-3DEA-0B1E-6B95-00DE0D60147D}"/>
              </a:ext>
            </a:extLst>
          </p:cNvPr>
          <p:cNvSpPr/>
          <p:nvPr/>
        </p:nvSpPr>
        <p:spPr>
          <a:xfrm>
            <a:off x="4186900" y="986966"/>
            <a:ext cx="4481414" cy="167956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Rol rhieni</a:t>
            </a:r>
          </a:p>
          <a:p>
            <a:r>
              <a:rPr lang="cy-GB" sz="1000" dirty="0">
                <a:solidFill>
                  <a:schemeClr val="tx1"/>
                </a:solidFill>
              </a:rPr>
              <a:t>Pwysigrwydd rôl rhieni gyda datblygiad addysgiadol plentyn ydy un o’r prif pethau maent yn canolbwyntioar yn Ysgol Lon Las. O ganlyniad i hyn, gwnaethon derbyn grant er mwyn gallu darparu gwersi Cymraeg i rieni nad sydd yn gallu’i siarad yn rhugl. Yn ogystal, cynhaliwyd nosweithiau agored i rieni er mwyn datblygu sgiliau darllen er mwyn gallu trosglwyddo hyn wrth wrando a helpu ar eu plant yn darllen trwy gyfrwng y Gymraeg, a trwy gyfrwng Saesneg. </a:t>
            </a:r>
          </a:p>
          <a:p>
            <a:endParaRPr lang="cy-GB" sz="1000" dirty="0">
              <a:solidFill>
                <a:schemeClr val="tx1"/>
              </a:solidFill>
            </a:endParaRPr>
          </a:p>
        </p:txBody>
      </p:sp>
    </p:spTree>
    <p:extLst>
      <p:ext uri="{BB962C8B-B14F-4D97-AF65-F5344CB8AC3E}">
        <p14:creationId xmlns:p14="http://schemas.microsoft.com/office/powerpoint/2010/main" val="22564168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47</TotalTime>
  <Words>972</Words>
  <Application>Microsoft Office PowerPoint</Application>
  <PresentationFormat>A3 Paper (297x420 mm)</PresentationFormat>
  <Paragraphs>42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Berlin Sans FB Demi</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Keyse</dc:creator>
  <cp:lastModifiedBy>Angharad Keyse</cp:lastModifiedBy>
  <cp:revision>1</cp:revision>
  <dcterms:created xsi:type="dcterms:W3CDTF">2023-05-30T11:50:00Z</dcterms:created>
  <dcterms:modified xsi:type="dcterms:W3CDTF">2023-05-30T12:59:29Z</dcterms:modified>
</cp:coreProperties>
</file>