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74" r:id="rId15"/>
    <p:sldId id="269" r:id="rId16"/>
    <p:sldId id="270" r:id="rId17"/>
    <p:sldId id="271" r:id="rId18"/>
    <p:sldId id="272" r:id="rId19"/>
    <p:sldId id="273"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590D16-835F-430D-89EE-AE122BC6E844}" v="1" dt="2026-06-25T09:46:16.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p:scale>
          <a:sx n="70" d="100"/>
          <a:sy n="70" d="100"/>
        </p:scale>
        <p:origin x="534" y="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6/22/2026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0455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088013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32987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58253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4283027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885737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674374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5059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18440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722974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6/22/2026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1233370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6/22/2026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505769382"/>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2" r:id="rId6"/>
    <p:sldLayoutId id="2147483748" r:id="rId7"/>
    <p:sldLayoutId id="2147483749" r:id="rId8"/>
    <p:sldLayoutId id="2147483750" r:id="rId9"/>
    <p:sldLayoutId id="2147483751" r:id="rId10"/>
    <p:sldLayoutId id="2147483753"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8" Type="http://schemas.openxmlformats.org/officeDocument/2006/relationships/hyperlink" Target="https://eur01.safelinks.protection.outlook.com/?url=https%3A%2F%2Fwww.kingsfund.org.uk%2Fsocial-care-360&amp;data=05%7C02%7C2320978%40student.uwtsd.ac.uk%7C480a65a7ea6d46b3fe4608decc782dbe%7C4e0f11f9046e45059cb8db2152311e21%7C0%7C0%7C639173013711722147%7CUnknown%7CTWFpbGZsb3d8eyJFbXB0eU1hcGkiOnRydWUsIlYiOiIwLjAuMDAwMCIsIlAiOiJXaW4zMiIsIkFOIjoiTWFpbCIsIldUIjoyfQ%3D%3D%7C0%7C%7C%7C&amp;sdata=Yi%2Bhnao%2BvYL4SdA%2B%2Fw3IAuXV54OsSCYpotZxeNa%2B7jQ%3D&amp;reserved=0" TargetMode="External"/><Relationship Id="rId3" Type="http://schemas.openxmlformats.org/officeDocument/2006/relationships/slideLayout" Target="../slideLayouts/slideLayout2.xml"/><Relationship Id="rId7" Type="http://schemas.openxmlformats.org/officeDocument/2006/relationships/hyperlink" Target="https://eur01.safelinks.protection.outlook.com/?url=https%3A%2F%2Flink.springer.com%2Freferenceworkentry%2F10.1007%2F978-3-030-22009-9_749&amp;data=05%7C02%7C2320978%40student.uwtsd.ac.uk%7C480a65a7ea6d46b3fe4608decc782dbe%7C4e0f11f9046e45059cb8db2152311e21%7C0%7C0%7C639173013711702955%7CUnknown%7CTWFpbGZsb3d8eyJFbXB0eU1hcGkiOnRydWUsIlYiOiIwLjAuMDAwMCIsIlAiOiJXaW4zMiIsIkFOIjoiTWFpbCIsIldUIjoyfQ%3D%3D%7C0%7C%7C%7C&amp;sdata=kUbKl4mTf%2Byc0tbLnJnfuW29sDQMh7krV7iMaVcBkN8%3D&amp;reserved=0" TargetMode="Externa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eur01.safelinks.protection.outlook.com/?url=https%3A%2F%2Fwww.gov.uk%2Fgovernment%2Fpublications%2Fpeople-at-the-heart-of-care-adult-social-care-reform-white-paper&amp;data=05%7C02%7C2320978%40student.uwtsd.ac.uk%7C480a65a7ea6d46b3fe4608decc782dbe%7C4e0f11f9046e45059cb8db2152311e21%7C0%7C0%7C639173013711682815%7CUnknown%7CTWFpbGZsb3d8eyJFbXB0eU1hcGkiOnRydWUsIlYiOiIwLjAuMDAwMCIsIlAiOiJXaW4zMiIsIkFOIjoiTWFpbCIsIldUIjoyfQ%3D%3D%7C0%7C%7C%7C&amp;sdata=f1VW9jJUro3vaQkilFYo1M6WJVKqZ6KriWpiTamFCog%3D&amp;reserved=0" TargetMode="External"/><Relationship Id="rId5" Type="http://schemas.openxmlformats.org/officeDocument/2006/relationships/hyperlink" Target="https://eur01.safelinks.protection.outlook.com/?url=https%3A%2F%2Fwww.cqc.org.uk%2Fpublications&amp;data=05%7C02%7C2320978%40student.uwtsd.ac.uk%7C480a65a7ea6d46b3fe4608decc782dbe%7C4e0f11f9046e45059cb8db2152311e21%7C0%7C0%7C639173013711660186%7CUnknown%7CTWFpbGZsb3d8eyJFbXB0eU1hcGkiOnRydWUsIlYiOiIwLjAuMDAwMCIsIlAiOiJXaW4zMiIsIkFOIjoiTWFpbCIsIldUIjoyfQ%3D%3D%7C0%7C%7C%7C&amp;sdata=jsmtCi4ZFXSYqFnpFLKqJGimpZ6nUJuN9ktQSuLRVIs%3D&amp;reserved=0" TargetMode="External"/><Relationship Id="rId4" Type="http://schemas.openxmlformats.org/officeDocument/2006/relationships/hyperlink" Target="https://eur01.safelinks.protection.outlook.com/?url=https%3A%2F%2Fwww.ageuk.org.uk%2Finformation-advice%2Fwork-learning%2Fresearch-and-policy%2Freports-and-publications%2F&amp;data=05%7C02%7C2320978%40student.uwtsd.ac.uk%7C480a65a7ea6d46b3fe4608decc782dbe%7C4e0f11f9046e45059cb8db2152311e21%7C0%7C0%7C639173013711624976%7CUnknown%7CTWFpbGZsb3d8eyJFbXB0eU1hcGkiOnRydWUsIlYiOiIwLjAuMDAwMCIsIlAiOiJXaW4zMiIsIkFOIjoiTWFpbCIsIldUIjoyfQ%3D%3D%7C0%7C%7C%7C&amp;sdata=Hs9lIAoMsyI3S%2FWebjg0tFWH5ffn6l0tHFrSlDoF%2B5w%3D&amp;reserved=0" TargetMode="External"/><Relationship Id="rId9"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openxmlformats.org/officeDocument/2006/relationships/hyperlink" Target="https://eur01.safelinks.protection.outlook.com/?url=https%3A%2F%2Fwww.skillsforcare.org.uk%2F&amp;data=05%7C02%7C2320978%40student.uwtsd.ac.uk%7C480a65a7ea6d46b3fe4608decc782dbe%7C4e0f11f9046e45059cb8db2152311e21%7C0%7C0%7C639173013711861547%7CUnknown%7CTWFpbGZsb3d8eyJFbXB0eU1hcGkiOnRydWUsIlYiOiIwLjAuMDAwMCIsIlAiOiJXaW4zMiIsIkFOIjoiTWFpbCIsIldUIjoyfQ%3D%3D%7C0%7C%7C%7C&amp;sdata=6GbEWXY5vQFGZjCzAjgwr3k1wuPitj64TIOgLPbLnHE%3D&amp;reserved=0" TargetMode="External"/><Relationship Id="rId3" Type="http://schemas.openxmlformats.org/officeDocument/2006/relationships/hyperlink" Target="https://eur01.safelinks.protection.outlook.com/?url=https%3A%2F%2Fwww.longtermplan.nhs.uk%2F&amp;data=05%7C02%7C2320978%40student.uwtsd.ac.uk%7C480a65a7ea6d46b3fe4608decc782dbe%7C4e0f11f9046e45059cb8db2152311e21%7C0%7C0%7C639173013711759935%7CUnknown%7CTWFpbGZsb3d8eyJFbXB0eU1hcGkiOnRydWUsIlYiOiIwLjAuMDAwMCIsIlAiOiJXaW4zMiIsIkFOIjoiTWFpbCIsIldUIjoyfQ%3D%3D%7C0%7C%7C%7C&amp;sdata=ANOQaKbS5K5wubeVQDB4hMCAprhW8h1tPZUd2RvqTX0%3D&amp;reserved=0" TargetMode="External"/><Relationship Id="rId7" Type="http://schemas.openxmlformats.org/officeDocument/2006/relationships/hyperlink" Target="https://eur01.safelinks.protection.outlook.com/?url=https%3A%2F%2Fwww.scie.org.uk%2Folder-people%2F&amp;data=05%7C02%7C2320978%40student.uwtsd.ac.uk%7C480a65a7ea6d46b3fe4608decc782dbe%7C4e0f11f9046e45059cb8db2152311e21%7C0%7C0%7C639173013711842375%7CUnknown%7CTWFpbGZsb3d8eyJFbXB0eU1hcGkiOnRydWUsIlYiOiIwLjAuMDAwMCIsIlAiOiJXaW4zMiIsIkFOIjoiTWFpbCIsIldUIjoyfQ%3D%3D%7C0%7C%7C%7C&amp;sdata=bUkZK5c7QxtJV0YkzmknXw21qsmNM4VhPTrrmi7Kxiw%3D&amp;reserved=0" TargetMode="External"/><Relationship Id="rId2" Type="http://schemas.openxmlformats.org/officeDocument/2006/relationships/hyperlink" Target="https://eur01.safelinks.protection.outlook.com/?url=https%3A%2F%2Fprofilebooks.com%2Fwork%2Fthe-end-of-age%2F&amp;data=05%7C02%7C2320978%40student.uwtsd.ac.uk%7C480a65a7ea6d46b3fe4608decc782dbe%7C4e0f11f9046e45059cb8db2152311e21%7C0%7C0%7C639173013711741392%7CUnknown%7CTWFpbGZsb3d8eyJFbXB0eU1hcGkiOnRydWUsIlYiOiIwLjAuMDAwMCIsIlAiOiJXaW4zMiIsIkFOIjoiTWFpbCIsIldUIjoyfQ%3D%3D%7C0%7C%7C%7C&amp;sdata=N8QNXfRXC4i%2FhgkGUfPEtAutNOwDwu3QJZQAey8XePU%3D&amp;reserved=0" TargetMode="External"/><Relationship Id="rId1" Type="http://schemas.openxmlformats.org/officeDocument/2006/relationships/slideLayout" Target="../slideLayouts/slideLayout2.xml"/><Relationship Id="rId6" Type="http://schemas.openxmlformats.org/officeDocument/2006/relationships/hyperlink" Target="https://eur01.safelinks.protection.outlook.com/?url=https%3A%2F%2Fwww.ons.gov.uk%2Fpeoplepopulationandcommunity%2Fbirthsdeathsandmarriages%2Fageing&amp;data=05%7C02%7C2320978%40student.uwtsd.ac.uk%7C480a65a7ea6d46b3fe4608decc782dbe%7C4e0f11f9046e45059cb8db2152311e21%7C0%7C0%7C639173013711823449%7CUnknown%7CTWFpbGZsb3d8eyJFbXB0eU1hcGkiOnRydWUsIlYiOiIwLjAuMDAwMCIsIlAiOiJXaW4zMiIsIkFOIjoiTWFpbCIsIldUIjoyfQ%3D%3D%7C0%7C%7C%7C&amp;sdata=ffPkG2jkAJoGlE28dm%2F31LMw5GZt3tV9V27Q5maAbYo%3D&amp;reserved=0" TargetMode="External"/><Relationship Id="rId5" Type="http://schemas.openxmlformats.org/officeDocument/2006/relationships/hyperlink" Target="https://eur01.safelinks.protection.outlook.com/?url=https%3A%2F%2Fwww.nice.org.uk%2Fguidance%2Fpublished%3Ftype%3Ddg&amp;data=05%7C02%7C2320978%40student.uwtsd.ac.uk%7C480a65a7ea6d46b3fe4608decc782dbe%7C4e0f11f9046e45059cb8db2152311e21%7C0%7C0%7C639173013711799580%7CUnknown%7CTWFpbGZsb3d8eyJFbXB0eU1hcGkiOnRydWUsIlYiOiIwLjAuMDAwMCIsIlAiOiJXaW4zMiIsIkFOIjoiTWFpbCIsIldUIjoyfQ%3D%3D%7C0%7C%7C%7C&amp;sdata=GQPgY0CYi78Xop5USBJ5y%2BNZzeqB6T568mgA1aBX6DM%3D&amp;reserved=0" TargetMode="External"/><Relationship Id="rId4" Type="http://schemas.openxmlformats.org/officeDocument/2006/relationships/hyperlink" Target="https://eur01.safelinks.protection.outlook.com/?url=https%3A%2F%2Fwww.england.nhs.uk%2Fintegratedcare%2Fwhat-is-integrated-care%2F&amp;data=05%7C02%7C2320978%40student.uwtsd.ac.uk%7C480a65a7ea6d46b3fe4608decc782dbe%7C4e0f11f9046e45059cb8db2152311e21%7C0%7C0%7C639173013711778064%7CUnknown%7CTWFpbGZsb3d8eyJFbXB0eU1hcGkiOnRydWUsIlYiOiIwLjAuMDAwMCIsIlAiOiJXaW4zMiIsIkFOIjoiTWFpbCIsIldUIjoyfQ%3D%3D%7C0%7C%7C%7C&amp;sdata=Vt0wC8Kq%2BAY2WC5bMU%2F%2BF7onGYdWN3Qps4%2B3jD2vWLI%3D&amp;reserved=0"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eur01.safelinks.protection.outlook.com/?url=https%3A%2F%2Fwww.who.int%2Fpublications%2Fi%2Fitem%2F9789240016866&amp;data=05%7C02%7C2320978%40student.uwtsd.ac.uk%7C480a65a7ea6d46b3fe4608decc782dbe%7C4e0f11f9046e45059cb8db2152311e21%7C0%7C0%7C639173013711898452%7CUnknown%7CTWFpbGZsb3d8eyJFbXB0eU1hcGkiOnRydWUsIlYiOiIwLjAuMDAwMCIsIlAiOiJXaW4zMiIsIkFOIjoiTWFpbCIsIldUIjoyfQ%3D%3D%7C0%7C%7C%7C&amp;sdata=pHLRkBu6ufIFkzKIBPSS9j1uuEgyPV7xOB7DXw1NHW4%3D&amp;reserved=0" TargetMode="External"/><Relationship Id="rId2" Type="http://schemas.openxmlformats.org/officeDocument/2006/relationships/hyperlink" Target="https://eur01.safelinks.protection.outlook.com/?url=https%3A%2F%2Fwww.mdpi.com%2F1660-4601%2F18%2F4%2F1826&amp;data=05%7C02%7C2320978%40student.uwtsd.ac.uk%7C480a65a7ea6d46b3fe4608decc782dbe%7C4e0f11f9046e45059cb8db2152311e21%7C0%7C0%7C639173013711879995%7CUnknown%7CTWFpbGZsb3d8eyJFbXB0eU1hcGkiOnRydWUsIlYiOiIwLjAuMDAwMCIsIlAiOiJXaW4zMiIsIkFOIjoiTWFpbCIsIldUIjoyfQ%3D%3D%7C0%7C%7C%7C&amp;sdata=WBMaeBW8fImeFszaWafuZQehjYxiCPO%2BlQmhIy1i7K4%3D&amp;reserved=0" TargetMode="External"/><Relationship Id="rId1" Type="http://schemas.openxmlformats.org/officeDocument/2006/relationships/slideLayout" Target="../slideLayouts/slideLayout2.xml"/><Relationship Id="rId4" Type="http://schemas.openxmlformats.org/officeDocument/2006/relationships/hyperlink" Target="https://eur01.safelinks.protection.outlook.com/?url=https%3A%2F%2Fwww.who.int%2Finitiatives%2Fdecade-of-healthy-ageing&amp;data=05%7C02%7C2320978%40student.uwtsd.ac.uk%7C480a65a7ea6d46b3fe4608decc782dbe%7C4e0f11f9046e45059cb8db2152311e21%7C0%7C0%7C639173013711917034%7CUnknown%7CTWFpbGZsb3d8eyJFbXB0eU1hcGkiOnRydWUsIlYiOiIwLjAuMDAwMCIsIlAiOiJXaW4zMiIsIkFOIjoiTWFpbCIsIldUIjoyfQ%3D%3D%7C0%7C%7C%7C&amp;sdata=cPjX%2FZJm3SzNWwoT2unUZTn6EQ9Op3PL0kDaW378Hyk%3D&amp;reserved=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6" name="Rectangle 4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6600"/>
              <a:t>Empowering the older person</a:t>
            </a:r>
          </a:p>
        </p:txBody>
      </p:sp>
      <p:sp>
        <p:nvSpPr>
          <p:cNvPr id="4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8D7249"/>
          </a:solidFill>
          <a:ln w="38100" cap="rnd">
            <a:solidFill>
              <a:srgbClr val="8D7249"/>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dirty="0"/>
              <a:t>Name: Carlington Swaby</a:t>
            </a:r>
          </a:p>
          <a:p>
            <a:pPr indent="-228600">
              <a:buFont typeface="Arial" panose="020B0604020202020204" pitchFamily="34" charset="0"/>
              <a:buChar char="•"/>
            </a:pPr>
            <a:r>
              <a:rPr lang="en-US" dirty="0"/>
              <a:t>Student number:2320978</a:t>
            </a:r>
          </a:p>
          <a:p>
            <a:pPr indent="-228600">
              <a:buFont typeface="Arial" panose="020B0604020202020204" pitchFamily="34" charset="0"/>
              <a:buChar char="•"/>
            </a:pPr>
            <a:r>
              <a:rPr lang="en-US" dirty="0"/>
              <a:t>Module Title and Code:BMHP6027</a:t>
            </a:r>
          </a:p>
          <a:p>
            <a:pPr indent="-228600">
              <a:buFont typeface="Arial" panose="020B0604020202020204" pitchFamily="34" charset="0"/>
              <a:buChar char="•"/>
            </a:pPr>
            <a:r>
              <a:rPr lang="en-US" dirty="0"/>
              <a:t>Date of presentation: 24/06/26</a:t>
            </a:r>
          </a:p>
          <a:p>
            <a:pPr indent="-228600">
              <a:buFont typeface="Arial" panose="020B0604020202020204" pitchFamily="34" charset="0"/>
              <a:buChar char="•"/>
            </a:pPr>
            <a:r>
              <a:rPr lang="en-US" dirty="0"/>
              <a:t>Name of Lecturer: Dr </a:t>
            </a:r>
            <a:r>
              <a:rPr lang="en-GB" dirty="0"/>
              <a:t>Kennedy Obohwemu</a:t>
            </a:r>
            <a:endParaRPr lang="en-US" dirty="0"/>
          </a:p>
          <a:p>
            <a:pPr indent="-228600">
              <a:buFont typeface="Arial" panose="020B0604020202020204" pitchFamily="34" charset="0"/>
              <a:buChar char="•"/>
            </a:pPr>
            <a:endParaRPr lang="en-US" dirty="0"/>
          </a:p>
        </p:txBody>
      </p:sp>
      <p:pic>
        <p:nvPicPr>
          <p:cNvPr id="18" name="Picture 17" descr="Old wrinkled hands with some coins">
            <a:extLst>
              <a:ext uri="{FF2B5EF4-FFF2-40B4-BE49-F238E27FC236}">
                <a16:creationId xmlns:a16="http://schemas.microsoft.com/office/drawing/2014/main" id="{8F41529A-C984-E4B9-AF85-DAD974A8E2B2}"/>
              </a:ext>
            </a:extLst>
          </p:cNvPr>
          <p:cNvPicPr>
            <a:picLocks noChangeAspect="1"/>
          </p:cNvPicPr>
          <p:nvPr/>
        </p:nvPicPr>
        <p:blipFill>
          <a:blip r:embed="rId4"/>
          <a:srcRect l="6019" r="27027" b="-1"/>
          <a:stretch>
            <a:fillRect/>
          </a:stretch>
        </p:blipFill>
        <p:spPr>
          <a:xfrm>
            <a:off x="5043348"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20" name="Recorded Sound">
            <a:hlinkClick r:id="" action="ppaction://media"/>
            <a:extLst>
              <a:ext uri="{FF2B5EF4-FFF2-40B4-BE49-F238E27FC236}">
                <a16:creationId xmlns:a16="http://schemas.microsoft.com/office/drawing/2014/main" id="{27156ECC-C9F7-B245-097F-58AE227152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6421"/>
    </mc:Choice>
    <mc:Fallback>
      <p:transition spd="slow" advTm="6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175"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0"/>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8A9A7-9DB4-A9AB-28E5-2FC615176BC4}"/>
              </a:ext>
            </a:extLst>
          </p:cNvPr>
          <p:cNvSpPr>
            <a:spLocks noGrp="1"/>
          </p:cNvSpPr>
          <p:nvPr>
            <p:ph type="title"/>
          </p:nvPr>
        </p:nvSpPr>
        <p:spPr>
          <a:xfrm>
            <a:off x="838200" y="365125"/>
            <a:ext cx="10515600" cy="1325563"/>
          </a:xfrm>
        </p:spPr>
        <p:txBody>
          <a:bodyPr>
            <a:normAutofit/>
          </a:bodyPr>
          <a:lstStyle/>
          <a:p>
            <a:r>
              <a:rPr lang="en-GB" sz="6600"/>
              <a:t>Introduction</a:t>
            </a:r>
          </a:p>
        </p:txBody>
      </p:sp>
      <p:sp>
        <p:nvSpPr>
          <p:cNvPr id="3" name="Content Placeholder 2">
            <a:extLst>
              <a:ext uri="{FF2B5EF4-FFF2-40B4-BE49-F238E27FC236}">
                <a16:creationId xmlns:a16="http://schemas.microsoft.com/office/drawing/2014/main" id="{6D37547C-CAEC-FBF7-2A77-E6118D5CADA8}"/>
              </a:ext>
            </a:extLst>
          </p:cNvPr>
          <p:cNvSpPr>
            <a:spLocks noGrp="1"/>
          </p:cNvSpPr>
          <p:nvPr>
            <p:ph idx="1"/>
          </p:nvPr>
        </p:nvSpPr>
        <p:spPr>
          <a:xfrm>
            <a:off x="838200" y="1929384"/>
            <a:ext cx="10515600" cy="4251960"/>
          </a:xfrm>
        </p:spPr>
        <p:txBody>
          <a:bodyPr vert="horz" lIns="91440" tIns="45720" rIns="91440" bIns="45720" rtlCol="0">
            <a:normAutofit/>
          </a:bodyPr>
          <a:lstStyle/>
          <a:p>
            <a:pPr>
              <a:lnSpc>
                <a:spcPct val="100000"/>
              </a:lnSpc>
            </a:pPr>
            <a:r>
              <a:rPr lang="en-GB" sz="1800">
                <a:highlight>
                  <a:srgbClr val="FFFFFF"/>
                </a:highlight>
                <a:latin typeface="Calibri"/>
                <a:ea typeface="Calibri"/>
                <a:cs typeface="Calibri"/>
              </a:rPr>
              <a:t>Ageing population increasing in the UK</a:t>
            </a:r>
            <a:endParaRPr lang="en-GB" sz="1800">
              <a:latin typeface="Calibri"/>
              <a:ea typeface="Calibri"/>
              <a:cs typeface="Calibri"/>
            </a:endParaRPr>
          </a:p>
          <a:p>
            <a:pPr>
              <a:lnSpc>
                <a:spcPct val="100000"/>
              </a:lnSpc>
            </a:pPr>
            <a:r>
              <a:rPr lang="en-GB" sz="1800">
                <a:highlight>
                  <a:srgbClr val="FFFFFF"/>
                </a:highlight>
                <a:latin typeface="Calibri"/>
                <a:ea typeface="Calibri"/>
                <a:cs typeface="Calibri"/>
              </a:rPr>
              <a:t>Ageing is a biological, psychological and social process</a:t>
            </a:r>
            <a:endParaRPr lang="en-GB" sz="1800">
              <a:latin typeface="Calibri"/>
              <a:ea typeface="Calibri"/>
              <a:cs typeface="Calibri"/>
            </a:endParaRPr>
          </a:p>
          <a:p>
            <a:pPr>
              <a:lnSpc>
                <a:spcPct val="100000"/>
              </a:lnSpc>
            </a:pPr>
            <a:r>
              <a:rPr lang="en-GB" sz="1800">
                <a:highlight>
                  <a:srgbClr val="FFFFFF"/>
                </a:highlight>
                <a:latin typeface="Calibri"/>
                <a:ea typeface="Calibri"/>
                <a:cs typeface="Calibri"/>
              </a:rPr>
              <a:t>Genetic and Wear-and-Tear theories provide context</a:t>
            </a:r>
            <a:endParaRPr lang="en-GB" sz="1800">
              <a:latin typeface="Calibri"/>
              <a:ea typeface="Calibri"/>
              <a:cs typeface="Calibri"/>
            </a:endParaRPr>
          </a:p>
          <a:p>
            <a:pPr>
              <a:lnSpc>
                <a:spcPct val="100000"/>
              </a:lnSpc>
            </a:pPr>
            <a:r>
              <a:rPr lang="en-GB" sz="1800">
                <a:highlight>
                  <a:srgbClr val="FFFFFF"/>
                </a:highlight>
                <a:latin typeface="Calibri"/>
                <a:ea typeface="Calibri"/>
                <a:cs typeface="Calibri"/>
              </a:rPr>
              <a:t>Focus on care provision, policy and innovation</a:t>
            </a:r>
            <a:endParaRPr lang="en-GB" sz="1800">
              <a:latin typeface="Calibri"/>
              <a:ea typeface="Calibri"/>
              <a:cs typeface="Calibri"/>
            </a:endParaRPr>
          </a:p>
          <a:p>
            <a:pPr>
              <a:lnSpc>
                <a:spcPct val="100000"/>
              </a:lnSpc>
            </a:pPr>
            <a:r>
              <a:rPr lang="en-GB" sz="1800">
                <a:highlight>
                  <a:srgbClr val="FFFFFF"/>
                </a:highlight>
                <a:latin typeface="Calibri"/>
                <a:ea typeface="Calibri"/>
                <a:cs typeface="Calibri"/>
              </a:rPr>
              <a:t>Evidence-based recommendations</a:t>
            </a:r>
            <a:endParaRPr lang="en-GB" sz="1800">
              <a:latin typeface="Calibri"/>
              <a:ea typeface="Calibri"/>
              <a:cs typeface="Calibri"/>
            </a:endParaRPr>
          </a:p>
          <a:p>
            <a:pPr marL="0" indent="0">
              <a:lnSpc>
                <a:spcPct val="100000"/>
              </a:lnSpc>
              <a:buNone/>
            </a:pPr>
            <a:r>
              <a:rPr lang="en-GB" sz="1800">
                <a:highlight>
                  <a:srgbClr val="FFFFFF"/>
                </a:highlight>
                <a:latin typeface="Calibri"/>
                <a:ea typeface="Calibri"/>
                <a:cs typeface="Calibri"/>
              </a:rPr>
              <a:t>                     (WHO, 2023; Kirkwood, 2017)</a:t>
            </a:r>
            <a:br>
              <a:rPr lang="en-US" sz="1800">
                <a:latin typeface="Calibri"/>
                <a:ea typeface="Calibri"/>
                <a:cs typeface="Calibri"/>
              </a:rPr>
            </a:br>
            <a:endParaRPr lang="en-US" sz="1800">
              <a:latin typeface="Calibri"/>
              <a:ea typeface="Calibri"/>
              <a:cs typeface="Calibri"/>
            </a:endParaRPr>
          </a:p>
          <a:p>
            <a:pPr marL="0" indent="0">
              <a:lnSpc>
                <a:spcPct val="100000"/>
              </a:lnSpc>
              <a:buNone/>
            </a:pPr>
            <a:r>
              <a:rPr lang="en-GB" sz="1800">
                <a:highlight>
                  <a:srgbClr val="FFFFFF"/>
                </a:highlight>
                <a:latin typeface="Calibri"/>
                <a:ea typeface="Calibri"/>
                <a:cs typeface="Calibri"/>
              </a:rPr>
              <a:t>This presentation evaluates the care and support needs of older people in the United Kingdom. It explores ageing as a biological, psychological and social process and considers theories that help explain ageing. The presentation will also examine current care provisions, relevant policies, technological innovations and case studies before providing recommendations for improving future care.</a:t>
            </a:r>
            <a:endParaRPr lang="en-GB" sz="1800">
              <a:latin typeface="Calibri"/>
              <a:ea typeface="Calibri"/>
              <a:cs typeface="Calibri"/>
            </a:endParaRPr>
          </a:p>
          <a:p>
            <a:pPr>
              <a:lnSpc>
                <a:spcPct val="100000"/>
              </a:lnSpc>
            </a:pPr>
            <a:endParaRPr lang="en-GB" sz="1800"/>
          </a:p>
        </p:txBody>
      </p:sp>
      <p:pic>
        <p:nvPicPr>
          <p:cNvPr id="14" name="2Recorded Sound">
            <a:hlinkClick r:id="" action="ppaction://media"/>
            <a:extLst>
              <a:ext uri="{FF2B5EF4-FFF2-40B4-BE49-F238E27FC236}">
                <a16:creationId xmlns:a16="http://schemas.microsoft.com/office/drawing/2014/main" id="{639C966D-2DEC-C855-83C9-9A8E1E40619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31642822"/>
      </p:ext>
    </p:extLst>
  </p:cSld>
  <p:clrMapOvr>
    <a:masterClrMapping/>
  </p:clrMapOvr>
  <mc:AlternateContent xmlns:mc="http://schemas.openxmlformats.org/markup-compatibility/2006">
    <mc:Choice xmlns:p14="http://schemas.microsoft.com/office/powerpoint/2010/main" Requires="p14">
      <p:transition spd="slow" p14:dur="2000" advTm="3460"/>
    </mc:Choice>
    <mc:Fallback>
      <p:transition spd="slow" advTm="3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537"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70E57-A305-D129-64CD-BE603F9D91D5}"/>
              </a:ext>
            </a:extLst>
          </p:cNvPr>
          <p:cNvSpPr>
            <a:spLocks noGrp="1"/>
          </p:cNvSpPr>
          <p:nvPr>
            <p:ph type="title"/>
          </p:nvPr>
        </p:nvSpPr>
        <p:spPr>
          <a:xfrm>
            <a:off x="838200" y="365125"/>
            <a:ext cx="10515600" cy="1325563"/>
          </a:xfrm>
        </p:spPr>
        <p:txBody>
          <a:bodyPr>
            <a:normAutofit/>
          </a:bodyPr>
          <a:lstStyle/>
          <a:p>
            <a:r>
              <a:rPr lang="en-GB" sz="6600"/>
              <a:t>The Ageing Population: Setting the scene </a:t>
            </a:r>
          </a:p>
        </p:txBody>
      </p:sp>
      <p:sp>
        <p:nvSpPr>
          <p:cNvPr id="3" name="Content Placeholder 2">
            <a:extLst>
              <a:ext uri="{FF2B5EF4-FFF2-40B4-BE49-F238E27FC236}">
                <a16:creationId xmlns:a16="http://schemas.microsoft.com/office/drawing/2014/main" id="{43BDEDE8-1651-6FB0-B423-8EE434FCF879}"/>
              </a:ext>
            </a:extLst>
          </p:cNvPr>
          <p:cNvSpPr>
            <a:spLocks noGrp="1"/>
          </p:cNvSpPr>
          <p:nvPr>
            <p:ph idx="1"/>
          </p:nvPr>
        </p:nvSpPr>
        <p:spPr>
          <a:xfrm>
            <a:off x="499872" y="1540043"/>
            <a:ext cx="10853928" cy="5263094"/>
          </a:xfrm>
        </p:spPr>
        <p:txBody>
          <a:bodyPr vert="horz" lIns="91440" tIns="45720" rIns="91440" bIns="45720" rtlCol="0">
            <a:normAutofit fontScale="92500" lnSpcReduction="10000"/>
          </a:bodyPr>
          <a:lstStyle/>
          <a:p>
            <a:pPr>
              <a:lnSpc>
                <a:spcPct val="100000"/>
              </a:lnSpc>
              <a:buNone/>
            </a:pPr>
            <a:endParaRPr lang="en-GB" sz="900" b="1" i="0" dirty="0">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Significance</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UK population is ageing due to increased life expectancy and lower birth rates </a:t>
            </a:r>
            <a:r>
              <a:rPr lang="en-GB" sz="1600" b="1" i="0" dirty="0">
                <a:effectLst/>
                <a:latin typeface="Calibri" panose="020F0502020204030204" pitchFamily="34" charset="0"/>
                <a:ea typeface="Calibri" panose="020F0502020204030204" pitchFamily="34" charset="0"/>
                <a:cs typeface="Calibri" panose="020F0502020204030204" pitchFamily="34" charset="0"/>
              </a:rPr>
              <a:t>(ONS, 2023)</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ONS projections show a growing number of people aged 65+, increasing demand for health and social care.</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Current Context</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Physical:</a:t>
            </a:r>
            <a:r>
              <a:rPr lang="en-GB" sz="1600" b="0" i="0" dirty="0">
                <a:effectLst/>
                <a:latin typeface="Calibri" panose="020F0502020204030204" pitchFamily="34" charset="0"/>
                <a:ea typeface="Calibri" panose="020F0502020204030204" pitchFamily="34" charset="0"/>
                <a:cs typeface="Calibri" panose="020F0502020204030204" pitchFamily="34" charset="0"/>
              </a:rPr>
              <a:t> Long-term conditions, mobility support, and personal care needs </a:t>
            </a:r>
            <a:r>
              <a:rPr lang="en-GB" sz="1600" b="1" i="0" dirty="0">
                <a:effectLst/>
                <a:latin typeface="Calibri" panose="020F0502020204030204" pitchFamily="34" charset="0"/>
                <a:ea typeface="Calibri" panose="020F0502020204030204" pitchFamily="34" charset="0"/>
                <a:cs typeface="Calibri" panose="020F0502020204030204" pitchFamily="34" charset="0"/>
              </a:rPr>
              <a:t>(NHS England, 2023)</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Emotional &amp; Psychological:</a:t>
            </a:r>
            <a:r>
              <a:rPr lang="en-GB" sz="1600" b="0" i="0" dirty="0">
                <a:effectLst/>
                <a:latin typeface="Calibri" panose="020F0502020204030204" pitchFamily="34" charset="0"/>
                <a:ea typeface="Calibri" panose="020F0502020204030204" pitchFamily="34" charset="0"/>
                <a:cs typeface="Calibri" panose="020F0502020204030204" pitchFamily="34" charset="0"/>
              </a:rPr>
              <a:t> Support for mental health, loneliness, and wellbeing </a:t>
            </a:r>
            <a:r>
              <a:rPr lang="en-GB" sz="1600" b="1" i="0" dirty="0">
                <a:effectLst/>
                <a:latin typeface="Calibri" panose="020F0502020204030204" pitchFamily="34" charset="0"/>
                <a:ea typeface="Calibri" panose="020F0502020204030204" pitchFamily="34" charset="0"/>
                <a:cs typeface="Calibri" panose="020F0502020204030204" pitchFamily="34" charset="0"/>
              </a:rPr>
              <a:t>(Age UK, 2024)</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Social:</a:t>
            </a:r>
            <a:r>
              <a:rPr lang="en-GB" sz="1600" b="0" i="0" dirty="0">
                <a:effectLst/>
                <a:latin typeface="Calibri" panose="020F0502020204030204" pitchFamily="34" charset="0"/>
                <a:ea typeface="Calibri" panose="020F0502020204030204" pitchFamily="34" charset="0"/>
                <a:cs typeface="Calibri" panose="020F0502020204030204" pitchFamily="34" charset="0"/>
              </a:rPr>
              <a:t> Opportunities for social interaction and community involvement to reduce isolation.</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Importance</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Innovation:</a:t>
            </a:r>
            <a:r>
              <a:rPr lang="en-GB" sz="1600" b="0" i="0" dirty="0">
                <a:effectLst/>
                <a:latin typeface="Calibri" panose="020F0502020204030204" pitchFamily="34" charset="0"/>
                <a:ea typeface="Calibri" panose="020F0502020204030204" pitchFamily="34" charset="0"/>
                <a:cs typeface="Calibri" panose="020F0502020204030204" pitchFamily="34" charset="0"/>
              </a:rPr>
              <a:t> Technology and assistive devices help maintain independence </a:t>
            </a:r>
            <a:r>
              <a:rPr lang="en-GB" sz="1600" b="1" i="0" dirty="0">
                <a:effectLst/>
                <a:latin typeface="Calibri" panose="020F0502020204030204" pitchFamily="34" charset="0"/>
                <a:ea typeface="Calibri" panose="020F0502020204030204" pitchFamily="34" charset="0"/>
                <a:cs typeface="Calibri" panose="020F0502020204030204" pitchFamily="34" charset="0"/>
              </a:rPr>
              <a:t>(NICE, 2022)</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Empowerment:</a:t>
            </a:r>
            <a:r>
              <a:rPr lang="en-GB" sz="1600" b="0" i="0" dirty="0">
                <a:effectLst/>
                <a:latin typeface="Calibri" panose="020F0502020204030204" pitchFamily="34" charset="0"/>
                <a:ea typeface="Calibri" panose="020F0502020204030204" pitchFamily="34" charset="0"/>
                <a:cs typeface="Calibri" panose="020F0502020204030204" pitchFamily="34" charset="0"/>
              </a:rPr>
              <a:t> Person-centred care promotes choice, dignity, and autonomy </a:t>
            </a:r>
            <a:r>
              <a:rPr lang="en-GB" sz="1600" b="1" i="0" dirty="0">
                <a:effectLst/>
                <a:latin typeface="Calibri" panose="020F0502020204030204" pitchFamily="34" charset="0"/>
                <a:ea typeface="Calibri" panose="020F0502020204030204" pitchFamily="34" charset="0"/>
                <a:cs typeface="Calibri" panose="020F0502020204030204" pitchFamily="34" charset="0"/>
              </a:rPr>
              <a:t>(Care Act, 2014)</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Policy:</a:t>
            </a:r>
            <a:r>
              <a:rPr lang="en-GB" sz="1600" b="0" i="0" dirty="0">
                <a:effectLst/>
                <a:latin typeface="Calibri" panose="020F0502020204030204" pitchFamily="34" charset="0"/>
                <a:ea typeface="Calibri" panose="020F0502020204030204" pitchFamily="34" charset="0"/>
                <a:cs typeface="Calibri" panose="020F0502020204030204" pitchFamily="34" charset="0"/>
              </a:rPr>
              <a:t> Legislation ensures quality care, equality, and protection of rights </a:t>
            </a:r>
            <a:r>
              <a:rPr lang="en-GB" sz="1600" b="1" i="0" dirty="0">
                <a:effectLst/>
                <a:latin typeface="Calibri" panose="020F0502020204030204" pitchFamily="34" charset="0"/>
                <a:ea typeface="Calibri" panose="020F0502020204030204" pitchFamily="34" charset="0"/>
                <a:cs typeface="Calibri" panose="020F0502020204030204" pitchFamily="34" charset="0"/>
              </a:rPr>
              <a:t>(Care Act, 2014; Equality Act, 2010)</a:t>
            </a:r>
          </a:p>
          <a:p>
            <a:pPr marL="0" indent="0">
              <a:lnSpc>
                <a:spcPct val="100000"/>
              </a:lnSpc>
              <a:buNone/>
            </a:pPr>
            <a:endParaRPr lang="en-GB" sz="1600" b="0" i="0" dirty="0">
              <a:effectLst/>
              <a:latin typeface="Calibri" panose="020F0502020204030204" pitchFamily="34" charset="0"/>
              <a:ea typeface="Calibri" panose="020F0502020204030204" pitchFamily="34" charset="0"/>
              <a:cs typeface="Calibri" panose="020F0502020204030204" pitchFamily="34" charset="0"/>
            </a:endParaRPr>
          </a:p>
          <a:p>
            <a:pPr>
              <a:lnSpc>
                <a:spcPct val="100000"/>
              </a:lnSpc>
              <a:buFont typeface="Arial" panose="020B0604020202020204" pitchFamily="34" charset="0"/>
              <a:buChar char="•"/>
            </a:pPr>
            <a:r>
              <a:rPr lang="en-GB" sz="1600" dirty="0">
                <a:latin typeface="Calibri" panose="020F0502020204030204" pitchFamily="34" charset="0"/>
                <a:ea typeface="Calibri" panose="020F0502020204030204" pitchFamily="34" charset="0"/>
                <a:cs typeface="Calibri" panose="020F0502020204030204" pitchFamily="34" charset="0"/>
              </a:rPr>
              <a:t>The UK’s ageing population is growing due to longer life expectancy and lower birth rates. This increases demand for health and social care services. Older adults may need support with physical health, emotional wellbeing, and social connections. Innovation, person-centred care, and effective policies are important for promoting independence, protecting rights, and improving quality of life.</a:t>
            </a:r>
          </a:p>
          <a:p>
            <a:pPr>
              <a:lnSpc>
                <a:spcPct val="100000"/>
              </a:lnSpc>
              <a:buFont typeface="Arial" panose="020B0604020202020204" pitchFamily="34" charset="0"/>
              <a:buChar char="•"/>
            </a:pPr>
            <a:endParaRPr lang="en-GB" sz="900" dirty="0">
              <a:latin typeface="Segoe UI" panose="020B0502040204020203" pitchFamily="34" charset="0"/>
              <a:ea typeface="Calibri"/>
              <a:cs typeface="Calibri"/>
            </a:endParaRPr>
          </a:p>
          <a:p>
            <a:pPr>
              <a:lnSpc>
                <a:spcPct val="100000"/>
              </a:lnSpc>
              <a:buFont typeface="Arial" panose="020B0604020202020204" pitchFamily="34" charset="0"/>
              <a:buChar char="•"/>
            </a:pPr>
            <a:endParaRPr lang="en-GB" sz="900" dirty="0">
              <a:latin typeface="Segoe UI" panose="020B0502040204020203" pitchFamily="34" charset="0"/>
              <a:ea typeface="Calibri"/>
              <a:cs typeface="Calibri"/>
            </a:endParaRPr>
          </a:p>
          <a:p>
            <a:pPr>
              <a:lnSpc>
                <a:spcPct val="100000"/>
              </a:lnSpc>
              <a:buFont typeface="Arial" panose="020B0604020202020204" pitchFamily="34" charset="0"/>
              <a:buChar char="•"/>
            </a:pPr>
            <a:endParaRPr lang="en-GB" sz="900" dirty="0">
              <a:latin typeface="Segoe UI" panose="020B0502040204020203" pitchFamily="34" charset="0"/>
              <a:ea typeface="Calibri"/>
              <a:cs typeface="Calibri"/>
            </a:endParaRPr>
          </a:p>
          <a:p>
            <a:pPr>
              <a:lnSpc>
                <a:spcPct val="100000"/>
              </a:lnSpc>
              <a:buFont typeface="Arial" panose="020B0604020202020204" pitchFamily="34" charset="0"/>
              <a:buChar char="•"/>
            </a:pPr>
            <a:endParaRPr lang="en-GB" sz="900" dirty="0">
              <a:latin typeface="Segoe UI" panose="020B0502040204020203" pitchFamily="34" charset="0"/>
              <a:ea typeface="Calibri"/>
              <a:cs typeface="Calibri"/>
            </a:endParaRPr>
          </a:p>
          <a:p>
            <a:pPr>
              <a:lnSpc>
                <a:spcPct val="100000"/>
              </a:lnSpc>
              <a:buFont typeface="Arial" panose="020B0604020202020204" pitchFamily="34" charset="0"/>
              <a:buChar char="•"/>
            </a:pPr>
            <a:endParaRPr lang="en-GB" sz="900" dirty="0">
              <a:latin typeface="Segoe UI" panose="020B0502040204020203" pitchFamily="34" charset="0"/>
              <a:ea typeface="Calibri"/>
              <a:cs typeface="Calibri"/>
            </a:endParaRPr>
          </a:p>
          <a:p>
            <a:pPr>
              <a:lnSpc>
                <a:spcPct val="100000"/>
              </a:lnSpc>
              <a:buFont typeface="Arial" panose="020B0604020202020204" pitchFamily="34" charset="0"/>
              <a:buChar char="•"/>
            </a:pPr>
            <a:endParaRPr lang="en-GB" sz="900" dirty="0">
              <a:latin typeface="Calibri"/>
              <a:ea typeface="Calibri"/>
              <a:cs typeface="Calibri"/>
            </a:endParaRPr>
          </a:p>
          <a:p>
            <a:pPr marL="0" indent="0">
              <a:lnSpc>
                <a:spcPct val="100000"/>
              </a:lnSpc>
              <a:buNone/>
            </a:pPr>
            <a:endParaRPr lang="en-GB" sz="900" dirty="0">
              <a:highlight>
                <a:srgbClr val="FFFFFF"/>
              </a:highlight>
              <a:latin typeface="Calibri"/>
              <a:ea typeface="Calibri"/>
              <a:cs typeface="Calibri"/>
            </a:endParaRPr>
          </a:p>
          <a:p>
            <a:pPr>
              <a:lnSpc>
                <a:spcPct val="100000"/>
              </a:lnSpc>
            </a:pPr>
            <a:endParaRPr lang="en-GB" sz="900" dirty="0"/>
          </a:p>
        </p:txBody>
      </p:sp>
      <p:pic>
        <p:nvPicPr>
          <p:cNvPr id="9" name="Recorded Sound">
            <a:hlinkClick r:id="" action="ppaction://media"/>
            <a:extLst>
              <a:ext uri="{FF2B5EF4-FFF2-40B4-BE49-F238E27FC236}">
                <a16:creationId xmlns:a16="http://schemas.microsoft.com/office/drawing/2014/main" id="{3C2881B8-53F8-F9A2-D98F-034B1D277C7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749539743"/>
      </p:ext>
    </p:extLst>
  </p:cSld>
  <p:clrMapOvr>
    <a:masterClrMapping/>
  </p:clrMapOvr>
  <mc:AlternateContent xmlns:mc="http://schemas.openxmlformats.org/markup-compatibility/2006">
    <mc:Choice xmlns:p14="http://schemas.microsoft.com/office/powerpoint/2010/main" Requires="p14">
      <p:transition spd="slow" p14:dur="2000" advTm="104444"/>
    </mc:Choice>
    <mc:Fallback>
      <p:transition spd="slow" advTm="1044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444"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B84500-D4CF-6169-9273-7C9B0B9C2D38}"/>
              </a:ext>
            </a:extLst>
          </p:cNvPr>
          <p:cNvSpPr>
            <a:spLocks noGrp="1"/>
          </p:cNvSpPr>
          <p:nvPr>
            <p:ph type="title"/>
          </p:nvPr>
        </p:nvSpPr>
        <p:spPr>
          <a:xfrm>
            <a:off x="5297762" y="329184"/>
            <a:ext cx="6251110" cy="1783080"/>
          </a:xfrm>
        </p:spPr>
        <p:txBody>
          <a:bodyPr anchor="b">
            <a:normAutofit/>
          </a:bodyPr>
          <a:lstStyle/>
          <a:p>
            <a:r>
              <a:rPr lang="en-GB" sz="6700"/>
              <a:t>Theoretical Frameworks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937555"/>
          </a:solidFill>
          <a:ln w="38100" cap="rnd">
            <a:solidFill>
              <a:srgbClr val="93755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021DE0-ECA7-0C18-EF1F-556531EFE3C5}"/>
              </a:ext>
            </a:extLst>
          </p:cNvPr>
          <p:cNvSpPr>
            <a:spLocks noGrp="1"/>
          </p:cNvSpPr>
          <p:nvPr>
            <p:ph idx="1"/>
          </p:nvPr>
        </p:nvSpPr>
        <p:spPr>
          <a:xfrm>
            <a:off x="4764505" y="2574758"/>
            <a:ext cx="6784367" cy="3726420"/>
          </a:xfrm>
        </p:spPr>
        <p:txBody>
          <a:bodyPr vert="horz" lIns="91440" tIns="45720" rIns="91440" bIns="45720" rtlCol="0">
            <a:normAutofit/>
          </a:bodyPr>
          <a:lstStyle/>
          <a:p>
            <a:pPr marL="0" indent="0">
              <a:lnSpc>
                <a:spcPct val="100000"/>
              </a:lnSpc>
              <a:buNone/>
            </a:pPr>
            <a:br>
              <a:rPr lang="en-US" sz="1300" dirty="0"/>
            </a:br>
            <a:r>
              <a:rPr lang="en-US" sz="1300" dirty="0">
                <a:highlight>
                  <a:srgbClr val="FFFFFF"/>
                </a:highlight>
                <a:latin typeface="Calibri"/>
                <a:ea typeface="Calibri"/>
                <a:cs typeface="Calibri"/>
              </a:rPr>
              <a:t>Understanding Ageing</a:t>
            </a:r>
            <a:endParaRPr lang="en-GB" sz="1300" dirty="0">
              <a:highlight>
                <a:srgbClr val="FFFFFF"/>
              </a:highlight>
              <a:latin typeface="Calibri"/>
              <a:ea typeface="Calibri"/>
              <a:cs typeface="Calibri"/>
            </a:endParaRPr>
          </a:p>
          <a:p>
            <a:pPr>
              <a:lnSpc>
                <a:spcPct val="100000"/>
              </a:lnSpc>
            </a:pPr>
            <a:r>
              <a:rPr lang="en-US" sz="1300" dirty="0">
                <a:highlight>
                  <a:srgbClr val="FFFFFF"/>
                </a:highlight>
                <a:latin typeface="Calibri"/>
                <a:ea typeface="Calibri"/>
                <a:cs typeface="Calibri"/>
              </a:rPr>
              <a:t>Activity Theory promotes social participation</a:t>
            </a:r>
            <a:endParaRPr lang="en-GB" sz="1300" dirty="0">
              <a:latin typeface="Calibri"/>
              <a:ea typeface="Calibri"/>
              <a:cs typeface="Calibri"/>
            </a:endParaRPr>
          </a:p>
          <a:p>
            <a:pPr>
              <a:lnSpc>
                <a:spcPct val="100000"/>
              </a:lnSpc>
            </a:pPr>
            <a:r>
              <a:rPr lang="en-US" sz="1300" dirty="0">
                <a:highlight>
                  <a:srgbClr val="FFFFFF"/>
                </a:highlight>
                <a:latin typeface="Calibri"/>
                <a:ea typeface="Calibri"/>
                <a:cs typeface="Calibri"/>
              </a:rPr>
              <a:t>Continuity Theory emphasizes  familiar routines</a:t>
            </a:r>
            <a:endParaRPr lang="en-GB" sz="1300" dirty="0">
              <a:latin typeface="Calibri"/>
              <a:ea typeface="Calibri"/>
              <a:cs typeface="Calibri"/>
            </a:endParaRPr>
          </a:p>
          <a:p>
            <a:pPr>
              <a:lnSpc>
                <a:spcPct val="100000"/>
              </a:lnSpc>
            </a:pPr>
            <a:r>
              <a:rPr lang="en-US" sz="1300" dirty="0">
                <a:highlight>
                  <a:srgbClr val="FFFFFF"/>
                </a:highlight>
                <a:latin typeface="Calibri"/>
                <a:ea typeface="Calibri"/>
                <a:cs typeface="Calibri"/>
              </a:rPr>
              <a:t>Disengagement Theory suggests gradual withdrawal</a:t>
            </a:r>
            <a:endParaRPr lang="en-GB" sz="1300" dirty="0">
              <a:latin typeface="Calibri"/>
              <a:ea typeface="Calibri"/>
              <a:cs typeface="Calibri"/>
            </a:endParaRPr>
          </a:p>
          <a:p>
            <a:pPr>
              <a:lnSpc>
                <a:spcPct val="100000"/>
              </a:lnSpc>
            </a:pPr>
            <a:r>
              <a:rPr lang="en-US" sz="1300" dirty="0">
                <a:highlight>
                  <a:srgbClr val="FFFFFF"/>
                </a:highlight>
                <a:latin typeface="Calibri"/>
                <a:ea typeface="Calibri"/>
                <a:cs typeface="Calibri"/>
              </a:rPr>
              <a:t>Theories inform care planning</a:t>
            </a:r>
            <a:endParaRPr lang="en-GB" sz="1300" dirty="0">
              <a:latin typeface="Calibri"/>
              <a:ea typeface="Calibri"/>
              <a:cs typeface="Calibri"/>
            </a:endParaRPr>
          </a:p>
          <a:p>
            <a:pPr>
              <a:lnSpc>
                <a:spcPct val="100000"/>
              </a:lnSpc>
            </a:pPr>
            <a:r>
              <a:rPr lang="en-US" sz="1300" dirty="0">
                <a:highlight>
                  <a:srgbClr val="FFFFFF"/>
                </a:highlight>
                <a:latin typeface="Calibri"/>
                <a:ea typeface="Calibri"/>
                <a:cs typeface="Calibri"/>
              </a:rPr>
              <a:t>Support person-centered  practice</a:t>
            </a:r>
            <a:endParaRPr lang="en-GB" sz="1300" dirty="0">
              <a:latin typeface="Calibri"/>
              <a:ea typeface="Calibri"/>
              <a:cs typeface="Calibri"/>
            </a:endParaRPr>
          </a:p>
          <a:p>
            <a:pPr marL="0" indent="0">
              <a:lnSpc>
                <a:spcPct val="100000"/>
              </a:lnSpc>
              <a:buNone/>
            </a:pPr>
            <a:r>
              <a:rPr lang="en-US" sz="1300" dirty="0">
                <a:highlight>
                  <a:srgbClr val="FFFFFF"/>
                </a:highlight>
                <a:latin typeface="Calibri"/>
                <a:ea typeface="Calibri"/>
                <a:cs typeface="Calibri"/>
              </a:rPr>
              <a:t>           (</a:t>
            </a:r>
            <a:r>
              <a:rPr lang="en-US" sz="1300" dirty="0" err="1">
                <a:highlight>
                  <a:srgbClr val="FFFFFF"/>
                </a:highlight>
                <a:latin typeface="Calibri"/>
                <a:ea typeface="Calibri"/>
                <a:cs typeface="Calibri"/>
              </a:rPr>
              <a:t>Wadensten</a:t>
            </a:r>
            <a:r>
              <a:rPr lang="en-US" sz="1300" dirty="0">
                <a:highlight>
                  <a:srgbClr val="FFFFFF"/>
                </a:highlight>
                <a:latin typeface="Calibri"/>
                <a:ea typeface="Calibri"/>
                <a:cs typeface="Calibri"/>
              </a:rPr>
              <a:t>, 2018; Guedes and Melo, 2022)</a:t>
            </a:r>
            <a:endParaRPr lang="en-GB" sz="1300" dirty="0">
              <a:latin typeface="Calibri"/>
              <a:ea typeface="Calibri"/>
              <a:cs typeface="Calibri"/>
            </a:endParaRPr>
          </a:p>
          <a:p>
            <a:pPr marL="0" indent="0">
              <a:lnSpc>
                <a:spcPct val="100000"/>
              </a:lnSpc>
              <a:buNone/>
            </a:pPr>
            <a:r>
              <a:rPr lang="en-US" sz="1300" dirty="0">
                <a:highlight>
                  <a:srgbClr val="FFFFFF"/>
                </a:highlight>
                <a:latin typeface="Calibri"/>
                <a:ea typeface="Calibri"/>
                <a:cs typeface="Calibri"/>
              </a:rPr>
              <a:t>Theories of ageing help us understand how older people experience later life. Activity Theory emphasizes  the importance of remaining socially engaged, while Continuity Theory focuses on maintaining familiar routines and relationships. These theories support person-centered  care and help practitioners meet the individual needs of older adults.</a:t>
            </a:r>
            <a:endParaRPr lang="en-GB" sz="1300" dirty="0">
              <a:latin typeface="Calibri"/>
              <a:ea typeface="Calibri"/>
              <a:cs typeface="Calibri"/>
            </a:endParaRPr>
          </a:p>
          <a:p>
            <a:pPr>
              <a:lnSpc>
                <a:spcPct val="100000"/>
              </a:lnSpc>
            </a:pPr>
            <a:endParaRPr lang="en-US" sz="1300" dirty="0"/>
          </a:p>
        </p:txBody>
      </p:sp>
      <p:pic>
        <p:nvPicPr>
          <p:cNvPr id="12" name="Picture 11" descr="Two people holding each other's hands">
            <a:extLst>
              <a:ext uri="{FF2B5EF4-FFF2-40B4-BE49-F238E27FC236}">
                <a16:creationId xmlns:a16="http://schemas.microsoft.com/office/drawing/2014/main" id="{60595020-AC10-CD6A-A3F5-EDE99CF31183}"/>
              </a:ext>
            </a:extLst>
          </p:cNvPr>
          <p:cNvPicPr>
            <a:picLocks noChangeAspect="1"/>
          </p:cNvPicPr>
          <p:nvPr/>
        </p:nvPicPr>
        <p:blipFill>
          <a:blip r:embed="rId4"/>
          <a:srcRect l="24281" r="30388"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pic>
        <p:nvPicPr>
          <p:cNvPr id="4" name="Recorded Sound">
            <a:hlinkClick r:id="" action="ppaction://media"/>
            <a:extLst>
              <a:ext uri="{FF2B5EF4-FFF2-40B4-BE49-F238E27FC236}">
                <a16:creationId xmlns:a16="http://schemas.microsoft.com/office/drawing/2014/main" id="{76713A7C-BB62-5CBD-5300-7A1284241B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261058429"/>
      </p:ext>
    </p:extLst>
  </p:cSld>
  <p:clrMapOvr>
    <a:masterClrMapping/>
  </p:clrMapOvr>
  <mc:AlternateContent xmlns:mc="http://schemas.openxmlformats.org/markup-compatibility/2006">
    <mc:Choice xmlns:p14="http://schemas.microsoft.com/office/powerpoint/2010/main" Requires="p14">
      <p:transition spd="slow" p14:dur="2000" advTm="63917"/>
    </mc:Choice>
    <mc:Fallback>
      <p:transition spd="slow" advTm="639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1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E5069-94E4-7B46-FF2D-AD847001CE05}"/>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Policy and legislation</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F39C10"/>
          </a:solidFill>
          <a:ln w="38100" cap="rnd">
            <a:solidFill>
              <a:srgbClr val="F39C1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3EEBCA-FC8F-0202-1B52-A0387E03ED06}"/>
              </a:ext>
            </a:extLst>
          </p:cNvPr>
          <p:cNvSpPr>
            <a:spLocks noGrp="1"/>
          </p:cNvSpPr>
          <p:nvPr>
            <p:ph idx="1"/>
          </p:nvPr>
        </p:nvSpPr>
        <p:spPr>
          <a:xfrm>
            <a:off x="640080" y="2635011"/>
            <a:ext cx="4243589" cy="4114704"/>
          </a:xfrm>
        </p:spPr>
        <p:txBody>
          <a:bodyPr vert="horz" lIns="91440" tIns="45720" rIns="91440" bIns="45720" rtlCol="0">
            <a:normAutofit/>
          </a:bodyPr>
          <a:lstStyle/>
          <a:p>
            <a:pPr>
              <a:lnSpc>
                <a:spcPct val="100000"/>
              </a:lnSpc>
            </a:pPr>
            <a:r>
              <a:rPr lang="en-GB" sz="1200" dirty="0">
                <a:highlight>
                  <a:srgbClr val="FFFFFF"/>
                </a:highlight>
                <a:latin typeface="Calibri"/>
                <a:ea typeface="Calibri"/>
                <a:cs typeface="Calibri"/>
              </a:rPr>
              <a:t>Care Act 2014 promotes wellbeing</a:t>
            </a:r>
            <a:endParaRPr lang="en-GB" sz="1200" dirty="0">
              <a:latin typeface="Calibri"/>
              <a:ea typeface="Calibri"/>
              <a:cs typeface="Calibri"/>
            </a:endParaRPr>
          </a:p>
          <a:p>
            <a:pPr>
              <a:lnSpc>
                <a:spcPct val="100000"/>
              </a:lnSpc>
            </a:pPr>
            <a:r>
              <a:rPr lang="en-GB" sz="1200" dirty="0">
                <a:highlight>
                  <a:srgbClr val="FFFFFF"/>
                </a:highlight>
                <a:latin typeface="Calibri"/>
                <a:ea typeface="Calibri"/>
                <a:cs typeface="Calibri"/>
              </a:rPr>
              <a:t>Equality Act 2010 protects against discrimination</a:t>
            </a:r>
            <a:endParaRPr lang="en-GB" sz="1200" dirty="0">
              <a:latin typeface="Calibri"/>
              <a:ea typeface="Calibri"/>
              <a:cs typeface="Calibri"/>
            </a:endParaRPr>
          </a:p>
          <a:p>
            <a:pPr>
              <a:lnSpc>
                <a:spcPct val="100000"/>
              </a:lnSpc>
            </a:pPr>
            <a:r>
              <a:rPr lang="en-GB" sz="1200" dirty="0">
                <a:highlight>
                  <a:srgbClr val="FFFFFF"/>
                </a:highlight>
                <a:latin typeface="Calibri"/>
                <a:ea typeface="Calibri"/>
                <a:cs typeface="Calibri"/>
              </a:rPr>
              <a:t>Human Rights Act 1998 supports dignity</a:t>
            </a:r>
            <a:endParaRPr lang="en-GB" sz="1200" dirty="0">
              <a:latin typeface="Calibri"/>
              <a:ea typeface="Calibri"/>
              <a:cs typeface="Calibri"/>
            </a:endParaRPr>
          </a:p>
          <a:p>
            <a:pPr>
              <a:lnSpc>
                <a:spcPct val="100000"/>
              </a:lnSpc>
            </a:pPr>
            <a:r>
              <a:rPr lang="en-GB" sz="1200" dirty="0">
                <a:highlight>
                  <a:srgbClr val="FFFFFF"/>
                </a:highlight>
                <a:latin typeface="Calibri"/>
                <a:ea typeface="Calibri"/>
                <a:cs typeface="Calibri"/>
              </a:rPr>
              <a:t>NHS Long Term Plan addresses ageing population</a:t>
            </a:r>
            <a:endParaRPr lang="en-GB" sz="1200" dirty="0">
              <a:latin typeface="Calibri"/>
              <a:ea typeface="Calibri"/>
              <a:cs typeface="Calibri"/>
            </a:endParaRPr>
          </a:p>
          <a:p>
            <a:pPr>
              <a:lnSpc>
                <a:spcPct val="100000"/>
              </a:lnSpc>
            </a:pPr>
            <a:r>
              <a:rPr lang="en-GB" sz="1200" dirty="0">
                <a:highlight>
                  <a:srgbClr val="FFFFFF"/>
                </a:highlight>
                <a:latin typeface="Calibri"/>
                <a:ea typeface="Calibri"/>
                <a:cs typeface="Calibri"/>
              </a:rPr>
              <a:t>Policy influences care delivery and funding</a:t>
            </a:r>
          </a:p>
          <a:p>
            <a:pPr>
              <a:lnSpc>
                <a:spcPct val="100000"/>
              </a:lnSpc>
            </a:pPr>
            <a:endParaRPr lang="en-GB" sz="1200" dirty="0">
              <a:highlight>
                <a:srgbClr val="FFFFFF"/>
              </a:highlight>
              <a:latin typeface="Calibri"/>
              <a:ea typeface="Calibri"/>
              <a:cs typeface="Calibri"/>
            </a:endParaRPr>
          </a:p>
          <a:p>
            <a:pPr marL="0" indent="0">
              <a:lnSpc>
                <a:spcPct val="100000"/>
              </a:lnSpc>
              <a:buNone/>
            </a:pPr>
            <a:r>
              <a:rPr lang="en-GB" sz="1200" dirty="0">
                <a:highlight>
                  <a:srgbClr val="FFFFFF"/>
                </a:highlight>
                <a:latin typeface="Calibri"/>
                <a:ea typeface="Calibri"/>
                <a:cs typeface="Calibri"/>
              </a:rPr>
              <a:t>          (NHS England, 2019; Department of Health and Social Care, 2023)</a:t>
            </a:r>
          </a:p>
          <a:p>
            <a:pPr marL="0" indent="0">
              <a:lnSpc>
                <a:spcPct val="100000"/>
              </a:lnSpc>
              <a:buNone/>
            </a:pPr>
            <a:endParaRPr lang="en-GB" sz="1200" dirty="0">
              <a:highlight>
                <a:srgbClr val="FFFFFF"/>
              </a:highlight>
              <a:latin typeface="Calibri"/>
              <a:ea typeface="Calibri"/>
              <a:cs typeface="Calibri"/>
            </a:endParaRPr>
          </a:p>
          <a:p>
            <a:pPr marL="0" indent="0">
              <a:lnSpc>
                <a:spcPct val="100000"/>
              </a:lnSpc>
              <a:buNone/>
            </a:pPr>
            <a:r>
              <a:rPr lang="en-GB" sz="1200" dirty="0">
                <a:highlight>
                  <a:srgbClr val="FFFFFF"/>
                </a:highlight>
                <a:latin typeface="Calibri"/>
                <a:ea typeface="Calibri"/>
                <a:cs typeface="Calibri"/>
              </a:rPr>
              <a:t>Policy and legislation provide the framework for supporting older people. The Care Act 2014 promotes wellbeing and independence, while the Equality Act 2010 protects against discrimination. Together with the NHS Long Term Plan, these policies influence how care services are delivered and funded.</a:t>
            </a:r>
            <a:endParaRPr lang="en-GB" sz="1200" dirty="0">
              <a:latin typeface="Calibri"/>
              <a:ea typeface="Calibri"/>
              <a:cs typeface="Calibri"/>
            </a:endParaRPr>
          </a:p>
          <a:p>
            <a:pPr>
              <a:lnSpc>
                <a:spcPct val="100000"/>
              </a:lnSpc>
            </a:pPr>
            <a:endParaRPr lang="en-GB" sz="1100" dirty="0"/>
          </a:p>
        </p:txBody>
      </p:sp>
      <p:pic>
        <p:nvPicPr>
          <p:cNvPr id="5" name="Picture 4" descr="Colourful carved figures of humans">
            <a:extLst>
              <a:ext uri="{FF2B5EF4-FFF2-40B4-BE49-F238E27FC236}">
                <a16:creationId xmlns:a16="http://schemas.microsoft.com/office/drawing/2014/main" id="{D248104A-BCE5-06E0-7B8A-9DC10FF92CEA}"/>
              </a:ext>
            </a:extLst>
          </p:cNvPr>
          <p:cNvPicPr>
            <a:picLocks noChangeAspect="1"/>
          </p:cNvPicPr>
          <p:nvPr/>
        </p:nvPicPr>
        <p:blipFill>
          <a:blip r:embed="rId4"/>
          <a:srcRect l="14383" r="1415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F14DB592-C5F9-C7F9-6C6D-0D2DA87244C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61973410"/>
      </p:ext>
    </p:extLst>
  </p:cSld>
  <p:clrMapOvr>
    <a:masterClrMapping/>
  </p:clrMapOvr>
  <mc:AlternateContent xmlns:mc="http://schemas.openxmlformats.org/markup-compatibility/2006">
    <mc:Choice xmlns:p14="http://schemas.microsoft.com/office/powerpoint/2010/main" Requires="p14">
      <p:transition spd="slow" p14:dur="2000" advTm="44721"/>
    </mc:Choice>
    <mc:Fallback>
      <p:transition spd="slow" advTm="447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72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CB632-FE11-5AA5-ADEF-37C8A883E356}"/>
              </a:ext>
            </a:extLst>
          </p:cNvPr>
          <p:cNvSpPr>
            <a:spLocks noGrp="1"/>
          </p:cNvSpPr>
          <p:nvPr>
            <p:ph type="title"/>
          </p:nvPr>
        </p:nvSpPr>
        <p:spPr>
          <a:xfrm>
            <a:off x="838200" y="365125"/>
            <a:ext cx="10515600" cy="1325563"/>
          </a:xfrm>
        </p:spPr>
        <p:txBody>
          <a:bodyPr>
            <a:normAutofit/>
          </a:bodyPr>
          <a:lstStyle/>
          <a:p>
            <a:r>
              <a:rPr lang="en-GB" sz="6100"/>
              <a:t>Overview of current care and support services </a:t>
            </a:r>
          </a:p>
        </p:txBody>
      </p:sp>
      <p:sp>
        <p:nvSpPr>
          <p:cNvPr id="3" name="Content Placeholder 2">
            <a:extLst>
              <a:ext uri="{FF2B5EF4-FFF2-40B4-BE49-F238E27FC236}">
                <a16:creationId xmlns:a16="http://schemas.microsoft.com/office/drawing/2014/main" id="{0D47B144-813A-8B4B-C734-19961C90B00C}"/>
              </a:ext>
            </a:extLst>
          </p:cNvPr>
          <p:cNvSpPr>
            <a:spLocks noGrp="1"/>
          </p:cNvSpPr>
          <p:nvPr>
            <p:ph idx="1"/>
          </p:nvPr>
        </p:nvSpPr>
        <p:spPr>
          <a:xfrm>
            <a:off x="838200" y="1929384"/>
            <a:ext cx="10515600" cy="4251960"/>
          </a:xfrm>
        </p:spPr>
        <p:txBody>
          <a:bodyPr vert="horz" lIns="91440" tIns="45720" rIns="91440" bIns="45720" rtlCol="0">
            <a:normAutofit/>
          </a:bodyPr>
          <a:lstStyle/>
          <a:p>
            <a:pPr>
              <a:lnSpc>
                <a:spcPct val="100000"/>
              </a:lnSpc>
            </a:pPr>
            <a:r>
              <a:rPr lang="en-GB" sz="1500">
                <a:highlight>
                  <a:srgbClr val="FFFFFF"/>
                </a:highlight>
                <a:latin typeface="Calibri"/>
                <a:ea typeface="Calibri"/>
                <a:cs typeface="Calibri"/>
              </a:rPr>
              <a:t>Domiciliary care</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Residential and nursing care</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Day care services</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Community support programmes</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NHS and social care partnership</a:t>
            </a:r>
            <a:endParaRPr lang="en-GB" sz="1500">
              <a:latin typeface="Calibri"/>
              <a:ea typeface="Calibri"/>
              <a:cs typeface="Calibri"/>
            </a:endParaRPr>
          </a:p>
          <a:p>
            <a:pPr>
              <a:lnSpc>
                <a:spcPct val="100000"/>
              </a:lnSpc>
            </a:pPr>
            <a:endParaRPr lang="en-GB" sz="1500">
              <a:highlight>
                <a:srgbClr val="FFFFFF"/>
              </a:highlight>
              <a:latin typeface="Calibri"/>
              <a:ea typeface="Calibri"/>
              <a:cs typeface="Calibri"/>
            </a:endParaRPr>
          </a:p>
          <a:p>
            <a:pPr marL="0" indent="0">
              <a:lnSpc>
                <a:spcPct val="100000"/>
              </a:lnSpc>
              <a:buNone/>
            </a:pPr>
            <a:r>
              <a:rPr lang="en-GB" sz="1500">
                <a:highlight>
                  <a:srgbClr val="FFFFFF"/>
                </a:highlight>
                <a:latin typeface="Calibri"/>
                <a:ea typeface="Calibri"/>
                <a:cs typeface="Calibri"/>
              </a:rPr>
              <a:t>          (Age UK, 2024; NHS England, 2023)</a:t>
            </a:r>
          </a:p>
          <a:p>
            <a:pPr marL="0" indent="0">
              <a:lnSpc>
                <a:spcPct val="100000"/>
              </a:lnSpc>
              <a:buNone/>
            </a:pPr>
            <a:endParaRPr lang="en-GB" sz="1500">
              <a:highlight>
                <a:srgbClr val="FFFFFF"/>
              </a:highlight>
              <a:latin typeface="Calibri"/>
              <a:ea typeface="Calibri"/>
              <a:cs typeface="Calibri"/>
            </a:endParaRPr>
          </a:p>
          <a:p>
            <a:pPr marL="0" indent="0">
              <a:lnSpc>
                <a:spcPct val="100000"/>
              </a:lnSpc>
              <a:buNone/>
            </a:pPr>
            <a:r>
              <a:rPr lang="en-GB" sz="1500">
                <a:highlight>
                  <a:srgbClr val="FFFFFF"/>
                </a:highlight>
                <a:latin typeface="Calibri"/>
                <a:ea typeface="Calibri"/>
                <a:cs typeface="Calibri"/>
              </a:rPr>
              <a:t>Older people can access a range of services depending on their needs. These include domiciliary care, residential care, day centres and community-based support. Health and social care services increasingly work together to provide person-centred care and help older adults maintain independence for as long as possible.</a:t>
            </a:r>
            <a:endParaRPr lang="en-GB" sz="1500">
              <a:latin typeface="Calibri"/>
              <a:ea typeface="Calibri"/>
              <a:cs typeface="Calibri"/>
            </a:endParaRPr>
          </a:p>
          <a:p>
            <a:pPr marL="0" indent="0">
              <a:lnSpc>
                <a:spcPct val="100000"/>
              </a:lnSpc>
              <a:buNone/>
            </a:pPr>
            <a:br>
              <a:rPr lang="en-US" sz="1500"/>
            </a:br>
            <a:endParaRPr lang="en-US" sz="1500"/>
          </a:p>
        </p:txBody>
      </p:sp>
      <p:pic>
        <p:nvPicPr>
          <p:cNvPr id="4" name="Recorded Sound">
            <a:hlinkClick r:id="" action="ppaction://media"/>
            <a:extLst>
              <a:ext uri="{FF2B5EF4-FFF2-40B4-BE49-F238E27FC236}">
                <a16:creationId xmlns:a16="http://schemas.microsoft.com/office/drawing/2014/main" id="{25CEE9F2-8F83-2619-657D-9EEBBE65DDC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69088067"/>
      </p:ext>
    </p:extLst>
  </p:cSld>
  <p:clrMapOvr>
    <a:masterClrMapping/>
  </p:clrMapOvr>
  <mc:AlternateContent xmlns:mc="http://schemas.openxmlformats.org/markup-compatibility/2006">
    <mc:Choice xmlns:p14="http://schemas.microsoft.com/office/powerpoint/2010/main" Requires="p14">
      <p:transition spd="slow" p14:dur="2000" advTm="49655"/>
    </mc:Choice>
    <mc:Fallback>
      <p:transition spd="slow" advTm="49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6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7B67E-CA82-1B65-BF69-BC6C313C6C49}"/>
              </a:ext>
            </a:extLst>
          </p:cNvPr>
          <p:cNvSpPr>
            <a:spLocks noGrp="1"/>
          </p:cNvSpPr>
          <p:nvPr>
            <p:ph type="title"/>
          </p:nvPr>
        </p:nvSpPr>
        <p:spPr>
          <a:xfrm>
            <a:off x="640080" y="325369"/>
            <a:ext cx="4368602" cy="1956841"/>
          </a:xfrm>
        </p:spPr>
        <p:txBody>
          <a:bodyPr anchor="b">
            <a:normAutofit/>
          </a:bodyPr>
          <a:lstStyle/>
          <a:p>
            <a:pPr>
              <a:lnSpc>
                <a:spcPct val="90000"/>
              </a:lnSpc>
            </a:pPr>
            <a:r>
              <a:rPr lang="en-GB" sz="5100"/>
              <a:t>Domiciliary care- strengths and benefits</a:t>
            </a:r>
          </a:p>
        </p:txBody>
      </p:sp>
      <p:sp>
        <p:nvSpPr>
          <p:cNvPr id="1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B89660"/>
          </a:solidFill>
          <a:ln w="38100" cap="rnd">
            <a:solidFill>
              <a:srgbClr val="B89660"/>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44488D-7BFF-35BA-E76B-98518B2C38C8}"/>
              </a:ext>
            </a:extLst>
          </p:cNvPr>
          <p:cNvSpPr>
            <a:spLocks noGrp="1"/>
          </p:cNvSpPr>
          <p:nvPr>
            <p:ph idx="1"/>
          </p:nvPr>
        </p:nvSpPr>
        <p:spPr>
          <a:xfrm>
            <a:off x="640080" y="2662443"/>
            <a:ext cx="4243589" cy="3972250"/>
          </a:xfrm>
        </p:spPr>
        <p:txBody>
          <a:bodyPr vert="horz" lIns="91440" tIns="45720" rIns="91440" bIns="45720" rtlCol="0">
            <a:normAutofit/>
          </a:bodyPr>
          <a:lstStyle/>
          <a:p>
            <a:pPr>
              <a:lnSpc>
                <a:spcPct val="100000"/>
              </a:lnSpc>
            </a:pPr>
            <a:r>
              <a:rPr lang="en-GB" sz="1400" dirty="0">
                <a:highlight>
                  <a:srgbClr val="FFFFFF"/>
                </a:highlight>
                <a:latin typeface="Calibri"/>
                <a:ea typeface="Calibri"/>
                <a:cs typeface="Calibri"/>
              </a:rPr>
              <a:t>Supports ageing in place</a:t>
            </a:r>
            <a:endParaRPr lang="en-GB" sz="1400" dirty="0">
              <a:latin typeface="Calibri"/>
              <a:ea typeface="Calibri"/>
              <a:cs typeface="Calibri"/>
            </a:endParaRPr>
          </a:p>
          <a:p>
            <a:pPr>
              <a:lnSpc>
                <a:spcPct val="100000"/>
              </a:lnSpc>
            </a:pPr>
            <a:r>
              <a:rPr lang="en-GB" sz="1400" dirty="0">
                <a:highlight>
                  <a:srgbClr val="FFFFFF"/>
                </a:highlight>
                <a:latin typeface="Calibri"/>
                <a:ea typeface="Calibri"/>
                <a:cs typeface="Calibri"/>
              </a:rPr>
              <a:t>Promotes independence</a:t>
            </a:r>
            <a:endParaRPr lang="en-GB" sz="1400" dirty="0">
              <a:latin typeface="Calibri"/>
              <a:ea typeface="Calibri"/>
              <a:cs typeface="Calibri"/>
            </a:endParaRPr>
          </a:p>
          <a:p>
            <a:pPr>
              <a:lnSpc>
                <a:spcPct val="100000"/>
              </a:lnSpc>
            </a:pPr>
            <a:r>
              <a:rPr lang="en-GB" sz="1400" dirty="0">
                <a:highlight>
                  <a:srgbClr val="FFFFFF"/>
                </a:highlight>
                <a:latin typeface="Calibri"/>
                <a:ea typeface="Calibri"/>
                <a:cs typeface="Calibri"/>
              </a:rPr>
              <a:t>Maintains familiar routines</a:t>
            </a:r>
            <a:endParaRPr lang="en-GB" sz="1400" dirty="0">
              <a:latin typeface="Calibri"/>
              <a:ea typeface="Calibri"/>
              <a:cs typeface="Calibri"/>
            </a:endParaRPr>
          </a:p>
          <a:p>
            <a:pPr>
              <a:lnSpc>
                <a:spcPct val="100000"/>
              </a:lnSpc>
            </a:pPr>
            <a:r>
              <a:rPr lang="en-GB" sz="1400" dirty="0">
                <a:highlight>
                  <a:srgbClr val="FFFFFF"/>
                </a:highlight>
                <a:latin typeface="Calibri"/>
                <a:ea typeface="Calibri"/>
                <a:cs typeface="Calibri"/>
              </a:rPr>
              <a:t>Personalised care delivery</a:t>
            </a:r>
            <a:endParaRPr lang="en-GB" sz="1400" dirty="0">
              <a:latin typeface="Calibri"/>
              <a:ea typeface="Calibri"/>
              <a:cs typeface="Calibri"/>
            </a:endParaRPr>
          </a:p>
          <a:p>
            <a:pPr>
              <a:lnSpc>
                <a:spcPct val="100000"/>
              </a:lnSpc>
            </a:pPr>
            <a:r>
              <a:rPr lang="en-GB" sz="1400" dirty="0">
                <a:highlight>
                  <a:srgbClr val="FFFFFF"/>
                </a:highlight>
                <a:latin typeface="Calibri"/>
                <a:ea typeface="Calibri"/>
                <a:cs typeface="Calibri"/>
              </a:rPr>
              <a:t>Aligns with Care Act 2014</a:t>
            </a:r>
            <a:endParaRPr lang="en-GB" sz="1400" dirty="0">
              <a:latin typeface="Calibri"/>
              <a:ea typeface="Calibri"/>
              <a:cs typeface="Calibri"/>
            </a:endParaRPr>
          </a:p>
          <a:p>
            <a:pPr marL="0" indent="0">
              <a:lnSpc>
                <a:spcPct val="100000"/>
              </a:lnSpc>
              <a:buNone/>
            </a:pPr>
            <a:r>
              <a:rPr lang="en-GB" sz="1400" dirty="0">
                <a:highlight>
                  <a:srgbClr val="FFFFFF"/>
                </a:highlight>
                <a:latin typeface="Calibri"/>
                <a:ea typeface="Calibri"/>
                <a:cs typeface="Calibri"/>
              </a:rPr>
              <a:t>                 (Care Act, 2014; SCIE, 2023)</a:t>
            </a:r>
            <a:endParaRPr lang="en-GB" sz="1400" dirty="0">
              <a:latin typeface="Calibri"/>
              <a:ea typeface="Calibri"/>
              <a:cs typeface="Calibri"/>
            </a:endParaRPr>
          </a:p>
          <a:p>
            <a:pPr marL="0" indent="0">
              <a:lnSpc>
                <a:spcPct val="100000"/>
              </a:lnSpc>
              <a:buNone/>
            </a:pPr>
            <a:endParaRPr lang="en-GB" sz="1100" b="1" dirty="0">
              <a:highlight>
                <a:srgbClr val="FFFFFF"/>
              </a:highlight>
              <a:latin typeface="Calibri"/>
              <a:ea typeface="Calibri"/>
              <a:cs typeface="Calibri"/>
            </a:endParaRPr>
          </a:p>
          <a:p>
            <a:pPr marL="0" indent="0">
              <a:lnSpc>
                <a:spcPct val="100000"/>
              </a:lnSpc>
              <a:buNone/>
            </a:pPr>
            <a:r>
              <a:rPr lang="en-GB" sz="1400" dirty="0">
                <a:highlight>
                  <a:srgbClr val="FFFFFF"/>
                </a:highlight>
                <a:latin typeface="Calibri"/>
                <a:ea typeface="Calibri"/>
                <a:cs typeface="Calibri"/>
              </a:rPr>
              <a:t>Domiciliary care allows older people to remain in their own homes while receiving support with daily activities. This promotes independence, autonomy and continuity in daily life. The approach aligns closely with Continuity Theory, which suggests that maintaining familiar environments and routines can improve wellbeing and quality of life.</a:t>
            </a:r>
            <a:endParaRPr lang="en-GB" sz="1400" dirty="0">
              <a:latin typeface="Calibri"/>
              <a:ea typeface="Calibri"/>
              <a:cs typeface="Calibri"/>
            </a:endParaRPr>
          </a:p>
          <a:p>
            <a:pPr>
              <a:lnSpc>
                <a:spcPct val="100000"/>
              </a:lnSpc>
            </a:pPr>
            <a:endParaRPr lang="en-GB" sz="1100" dirty="0"/>
          </a:p>
        </p:txBody>
      </p:sp>
      <p:pic>
        <p:nvPicPr>
          <p:cNvPr id="5" name="Picture 4" descr="Houses in a subdivision">
            <a:extLst>
              <a:ext uri="{FF2B5EF4-FFF2-40B4-BE49-F238E27FC236}">
                <a16:creationId xmlns:a16="http://schemas.microsoft.com/office/drawing/2014/main" id="{9547F804-96C0-381E-DD59-A5A7C1416392}"/>
              </a:ext>
            </a:extLst>
          </p:cNvPr>
          <p:cNvPicPr>
            <a:picLocks noChangeAspect="1"/>
          </p:cNvPicPr>
          <p:nvPr/>
        </p:nvPicPr>
        <p:blipFill>
          <a:blip r:embed="rId4"/>
          <a:srcRect l="22422" r="10625" b="-1"/>
          <a:stretch>
            <a:fillRect/>
          </a:stretch>
        </p:blipFill>
        <p:spPr>
          <a:xfrm>
            <a:off x="5366324" y="216578"/>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E1FD2D8E-D094-3D07-D33B-08089C3B45B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97343" y="3228478"/>
            <a:ext cx="609600" cy="609600"/>
          </a:xfrm>
          <a:prstGeom prst="rect">
            <a:avLst/>
          </a:prstGeom>
        </p:spPr>
      </p:pic>
    </p:spTree>
    <p:extLst>
      <p:ext uri="{BB962C8B-B14F-4D97-AF65-F5344CB8AC3E}">
        <p14:creationId xmlns:p14="http://schemas.microsoft.com/office/powerpoint/2010/main" val="2403251693"/>
      </p:ext>
    </p:extLst>
  </p:cSld>
  <p:clrMapOvr>
    <a:masterClrMapping/>
  </p:clrMapOvr>
  <mc:AlternateContent xmlns:mc="http://schemas.openxmlformats.org/markup-compatibility/2006">
    <mc:Choice xmlns:p14="http://schemas.microsoft.com/office/powerpoint/2010/main" Requires="p14">
      <p:transition spd="slow" p14:dur="2000" advTm="46574"/>
    </mc:Choice>
    <mc:Fallback>
      <p:transition spd="slow" advTm="465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5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E05B6-5409-F6E4-05FD-2CB9796C76D6}"/>
              </a:ext>
            </a:extLst>
          </p:cNvPr>
          <p:cNvSpPr>
            <a:spLocks noGrp="1"/>
          </p:cNvSpPr>
          <p:nvPr>
            <p:ph type="title"/>
          </p:nvPr>
        </p:nvSpPr>
        <p:spPr>
          <a:xfrm>
            <a:off x="838200" y="365125"/>
            <a:ext cx="10515600" cy="1325563"/>
          </a:xfrm>
        </p:spPr>
        <p:txBody>
          <a:bodyPr>
            <a:normAutofit/>
          </a:bodyPr>
          <a:lstStyle/>
          <a:p>
            <a:r>
              <a:rPr lang="en-GB" sz="6100"/>
              <a:t>Domiciliary care-challenges and limitations</a:t>
            </a:r>
          </a:p>
        </p:txBody>
      </p:sp>
      <p:sp>
        <p:nvSpPr>
          <p:cNvPr id="3" name="Content Placeholder 2">
            <a:extLst>
              <a:ext uri="{FF2B5EF4-FFF2-40B4-BE49-F238E27FC236}">
                <a16:creationId xmlns:a16="http://schemas.microsoft.com/office/drawing/2014/main" id="{4377D557-5BD6-872D-6B46-35F158C4BF80}"/>
              </a:ext>
            </a:extLst>
          </p:cNvPr>
          <p:cNvSpPr>
            <a:spLocks noGrp="1"/>
          </p:cNvSpPr>
          <p:nvPr>
            <p:ph idx="1"/>
          </p:nvPr>
        </p:nvSpPr>
        <p:spPr>
          <a:xfrm>
            <a:off x="762000" y="2055813"/>
            <a:ext cx="10515600" cy="4251960"/>
          </a:xfrm>
        </p:spPr>
        <p:txBody>
          <a:bodyPr vert="horz" lIns="91440" tIns="45720" rIns="91440" bIns="45720" rtlCol="0">
            <a:normAutofit/>
          </a:bodyPr>
          <a:lstStyle/>
          <a:p>
            <a:pPr>
              <a:lnSpc>
                <a:spcPct val="100000"/>
              </a:lnSpc>
            </a:pPr>
            <a:r>
              <a:rPr lang="en-GB" sz="1600" dirty="0">
                <a:highlight>
                  <a:srgbClr val="FFFFFF"/>
                </a:highlight>
                <a:latin typeface="Calibri"/>
                <a:ea typeface="Calibri"/>
                <a:cs typeface="Calibri"/>
              </a:rPr>
              <a:t>Workforce shortages</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Short care visits</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Variable service quality</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Risk of social isolation</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Increasing demand</a:t>
            </a:r>
            <a:endParaRPr lang="en-GB" sz="1600" dirty="0">
              <a:latin typeface="Calibri"/>
              <a:ea typeface="Calibri"/>
              <a:cs typeface="Calibri"/>
            </a:endParaRPr>
          </a:p>
          <a:p>
            <a:pPr marL="0" indent="0">
              <a:lnSpc>
                <a:spcPct val="100000"/>
              </a:lnSpc>
              <a:buNone/>
            </a:pPr>
            <a:r>
              <a:rPr lang="en-GB" sz="1600" dirty="0">
                <a:highlight>
                  <a:srgbClr val="FFFFFF"/>
                </a:highlight>
                <a:latin typeface="Calibri"/>
                <a:ea typeface="Calibri"/>
                <a:cs typeface="Calibri"/>
              </a:rPr>
              <a:t>                      (Skills for Care, 2024)</a:t>
            </a:r>
            <a:endParaRPr lang="en-GB" sz="1600" dirty="0">
              <a:latin typeface="Calibri"/>
              <a:ea typeface="Calibri"/>
              <a:cs typeface="Calibri"/>
            </a:endParaRPr>
          </a:p>
          <a:p>
            <a:pPr marL="0" indent="0">
              <a:lnSpc>
                <a:spcPct val="100000"/>
              </a:lnSpc>
              <a:buNone/>
            </a:pPr>
            <a:endParaRPr lang="en-GB" sz="1600" dirty="0">
              <a:highlight>
                <a:srgbClr val="FFFFFF"/>
              </a:highlight>
              <a:latin typeface="Calibri"/>
              <a:ea typeface="Calibri"/>
              <a:cs typeface="Calibri"/>
            </a:endParaRPr>
          </a:p>
          <a:p>
            <a:pPr marL="0" indent="0">
              <a:lnSpc>
                <a:spcPct val="100000"/>
              </a:lnSpc>
              <a:buNone/>
            </a:pPr>
            <a:r>
              <a:rPr lang="en-GB" sz="1600" dirty="0">
                <a:highlight>
                  <a:srgbClr val="FFFFFF"/>
                </a:highlight>
                <a:latin typeface="Calibri"/>
                <a:ea typeface="Calibri"/>
                <a:cs typeface="Calibri"/>
              </a:rPr>
              <a:t>Despite its benefits, domiciliary care faces several challenges. Workforce shortages and high staff turnover can affect continuity of care, while short visit times may limit personalised support. Some older adults may also experience loneliness if home care does not adequately address social needs</a:t>
            </a:r>
            <a:r>
              <a:rPr lang="en-GB" sz="2000" dirty="0">
                <a:highlight>
                  <a:srgbClr val="FFFFFF"/>
                </a:highlight>
                <a:latin typeface="Calibri"/>
                <a:ea typeface="Calibri"/>
                <a:cs typeface="Calibri"/>
              </a:rPr>
              <a:t>.</a:t>
            </a:r>
            <a:endParaRPr lang="en-GB" sz="2000" dirty="0">
              <a:latin typeface="Calibri"/>
              <a:ea typeface="Calibri"/>
              <a:cs typeface="Calibri"/>
            </a:endParaRPr>
          </a:p>
          <a:p>
            <a:pPr>
              <a:lnSpc>
                <a:spcPct val="100000"/>
              </a:lnSpc>
            </a:pPr>
            <a:endParaRPr lang="en-GB" sz="2000" dirty="0"/>
          </a:p>
        </p:txBody>
      </p:sp>
      <p:pic>
        <p:nvPicPr>
          <p:cNvPr id="4" name="Recorded Sound">
            <a:hlinkClick r:id="" action="ppaction://media"/>
            <a:extLst>
              <a:ext uri="{FF2B5EF4-FFF2-40B4-BE49-F238E27FC236}">
                <a16:creationId xmlns:a16="http://schemas.microsoft.com/office/drawing/2014/main" id="{F46ECB72-DD73-2390-1CA5-7AED1E271CA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240537744"/>
      </p:ext>
    </p:extLst>
  </p:cSld>
  <p:clrMapOvr>
    <a:masterClrMapping/>
  </p:clrMapOvr>
  <mc:AlternateContent xmlns:mc="http://schemas.openxmlformats.org/markup-compatibility/2006">
    <mc:Choice xmlns:p14="http://schemas.microsoft.com/office/powerpoint/2010/main" Requires="p14">
      <p:transition spd="slow" p14:dur="2000" advTm="46991"/>
    </mc:Choice>
    <mc:Fallback>
      <p:transition spd="slow" advTm="469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99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65415B-F306-4392-F8DA-B7FECAFAC4BA}"/>
              </a:ext>
            </a:extLst>
          </p:cNvPr>
          <p:cNvSpPr>
            <a:spLocks noGrp="1"/>
          </p:cNvSpPr>
          <p:nvPr>
            <p:ph type="title"/>
          </p:nvPr>
        </p:nvSpPr>
        <p:spPr>
          <a:xfrm>
            <a:off x="838200" y="365125"/>
            <a:ext cx="10515600" cy="1325563"/>
          </a:xfrm>
        </p:spPr>
        <p:txBody>
          <a:bodyPr>
            <a:normAutofit/>
          </a:bodyPr>
          <a:lstStyle/>
          <a:p>
            <a:r>
              <a:rPr lang="en-GB" sz="6600"/>
              <a:t>Residential care- strengths and benefits </a:t>
            </a:r>
          </a:p>
        </p:txBody>
      </p:sp>
      <p:sp>
        <p:nvSpPr>
          <p:cNvPr id="3" name="Content Placeholder 2">
            <a:extLst>
              <a:ext uri="{FF2B5EF4-FFF2-40B4-BE49-F238E27FC236}">
                <a16:creationId xmlns:a16="http://schemas.microsoft.com/office/drawing/2014/main" id="{B458F06C-F118-3C7F-7D7C-3E9600068617}"/>
              </a:ext>
            </a:extLst>
          </p:cNvPr>
          <p:cNvSpPr>
            <a:spLocks noGrp="1"/>
          </p:cNvSpPr>
          <p:nvPr>
            <p:ph idx="1"/>
          </p:nvPr>
        </p:nvSpPr>
        <p:spPr>
          <a:xfrm>
            <a:off x="838200" y="1929384"/>
            <a:ext cx="10515600" cy="4251960"/>
          </a:xfrm>
        </p:spPr>
        <p:txBody>
          <a:bodyPr vert="horz" lIns="91440" tIns="45720" rIns="91440" bIns="45720" rtlCol="0">
            <a:normAutofit/>
          </a:bodyPr>
          <a:lstStyle/>
          <a:p>
            <a:pPr>
              <a:lnSpc>
                <a:spcPct val="100000"/>
              </a:lnSpc>
            </a:pPr>
            <a:r>
              <a:rPr lang="en-GB" sz="1500" dirty="0">
                <a:highlight>
                  <a:srgbClr val="FFFFFF"/>
                </a:highlight>
                <a:latin typeface="Calibri"/>
                <a:ea typeface="Calibri"/>
                <a:cs typeface="Calibri"/>
              </a:rPr>
              <a:t>24-hour support</a:t>
            </a:r>
            <a:endParaRPr lang="en-GB" sz="1500" dirty="0">
              <a:latin typeface="Calibri"/>
              <a:ea typeface="Calibri"/>
              <a:cs typeface="Calibri"/>
            </a:endParaRPr>
          </a:p>
          <a:p>
            <a:pPr>
              <a:lnSpc>
                <a:spcPct val="100000"/>
              </a:lnSpc>
            </a:pPr>
            <a:r>
              <a:rPr lang="en-GB" sz="1500" dirty="0">
                <a:highlight>
                  <a:srgbClr val="FFFFFF"/>
                </a:highlight>
                <a:latin typeface="Calibri"/>
                <a:ea typeface="Calibri"/>
                <a:cs typeface="Calibri"/>
              </a:rPr>
              <a:t>Specialist dementia care</a:t>
            </a:r>
            <a:endParaRPr lang="en-GB" sz="1500" dirty="0">
              <a:latin typeface="Calibri"/>
              <a:ea typeface="Calibri"/>
              <a:cs typeface="Calibri"/>
            </a:endParaRPr>
          </a:p>
          <a:p>
            <a:pPr>
              <a:lnSpc>
                <a:spcPct val="100000"/>
              </a:lnSpc>
            </a:pPr>
            <a:r>
              <a:rPr lang="en-GB" sz="1500" dirty="0">
                <a:highlight>
                  <a:srgbClr val="FFFFFF"/>
                </a:highlight>
                <a:latin typeface="Calibri"/>
                <a:ea typeface="Calibri"/>
                <a:cs typeface="Calibri"/>
              </a:rPr>
              <a:t>Increased safety</a:t>
            </a:r>
            <a:endParaRPr lang="en-GB" sz="1500" dirty="0">
              <a:latin typeface="Calibri"/>
              <a:ea typeface="Calibri"/>
              <a:cs typeface="Calibri"/>
            </a:endParaRPr>
          </a:p>
          <a:p>
            <a:pPr>
              <a:lnSpc>
                <a:spcPct val="100000"/>
              </a:lnSpc>
            </a:pPr>
            <a:r>
              <a:rPr lang="en-GB" sz="1500" dirty="0">
                <a:highlight>
                  <a:srgbClr val="FFFFFF"/>
                </a:highlight>
                <a:latin typeface="Calibri"/>
                <a:ea typeface="Calibri"/>
                <a:cs typeface="Calibri"/>
              </a:rPr>
              <a:t>Social interaction opportunities</a:t>
            </a:r>
            <a:endParaRPr lang="en-GB" sz="1500" dirty="0">
              <a:latin typeface="Calibri"/>
              <a:ea typeface="Calibri"/>
              <a:cs typeface="Calibri"/>
            </a:endParaRPr>
          </a:p>
          <a:p>
            <a:pPr>
              <a:lnSpc>
                <a:spcPct val="100000"/>
              </a:lnSpc>
            </a:pPr>
            <a:r>
              <a:rPr lang="en-GB" sz="1500" dirty="0">
                <a:highlight>
                  <a:srgbClr val="FFFFFF"/>
                </a:highlight>
                <a:latin typeface="Calibri"/>
                <a:ea typeface="Calibri"/>
                <a:cs typeface="Calibri"/>
              </a:rPr>
              <a:t>Support for complex needs</a:t>
            </a:r>
            <a:endParaRPr lang="en-GB" sz="1500" dirty="0">
              <a:latin typeface="Calibri"/>
              <a:ea typeface="Calibri"/>
              <a:cs typeface="Calibri"/>
            </a:endParaRPr>
          </a:p>
          <a:p>
            <a:pPr marL="0" indent="0">
              <a:lnSpc>
                <a:spcPct val="100000"/>
              </a:lnSpc>
              <a:buNone/>
            </a:pPr>
            <a:r>
              <a:rPr lang="en-GB" sz="1500" dirty="0">
                <a:highlight>
                  <a:srgbClr val="FFFFFF"/>
                </a:highlight>
                <a:latin typeface="Calibri"/>
                <a:ea typeface="Calibri"/>
                <a:cs typeface="Calibri"/>
              </a:rPr>
              <a:t>                     (CQC, 2024)</a:t>
            </a:r>
            <a:endParaRPr lang="en-GB" sz="1500" dirty="0">
              <a:latin typeface="Calibri"/>
              <a:ea typeface="Calibri"/>
              <a:cs typeface="Calibri"/>
            </a:endParaRPr>
          </a:p>
          <a:p>
            <a:pPr marL="0" indent="0">
              <a:lnSpc>
                <a:spcPct val="100000"/>
              </a:lnSpc>
              <a:buNone/>
            </a:pPr>
            <a:endParaRPr lang="en-GB" sz="1500" b="1" dirty="0">
              <a:highlight>
                <a:srgbClr val="FFFFFF"/>
              </a:highlight>
              <a:latin typeface="Calibri"/>
              <a:ea typeface="Calibri"/>
              <a:cs typeface="Calibri"/>
            </a:endParaRPr>
          </a:p>
          <a:p>
            <a:pPr marL="0" indent="0">
              <a:lnSpc>
                <a:spcPct val="100000"/>
              </a:lnSpc>
              <a:buNone/>
            </a:pPr>
            <a:r>
              <a:rPr lang="en-GB" sz="1500" dirty="0">
                <a:highlight>
                  <a:srgbClr val="FFFFFF"/>
                </a:highlight>
                <a:latin typeface="Calibri"/>
                <a:ea typeface="Calibri"/>
                <a:cs typeface="Calibri"/>
              </a:rPr>
              <a:t>Residential care provides continuous support for older people with complex physical or cognitive needs. It can improve safety, ensure access to specialist care and reduce caregiver burden. Residential settings may also encourage social interaction through organised activities and communal living environments.</a:t>
            </a:r>
            <a:endParaRPr lang="en-GB" sz="1500" dirty="0">
              <a:latin typeface="Calibri"/>
              <a:ea typeface="Calibri"/>
              <a:cs typeface="Calibri"/>
            </a:endParaRPr>
          </a:p>
          <a:p>
            <a:pPr marL="0" indent="0">
              <a:lnSpc>
                <a:spcPct val="100000"/>
              </a:lnSpc>
              <a:buNone/>
            </a:pPr>
            <a:br>
              <a:rPr lang="en-US" sz="1500" dirty="0"/>
            </a:br>
            <a:endParaRPr lang="en-US" sz="1500" dirty="0"/>
          </a:p>
        </p:txBody>
      </p:sp>
      <p:pic>
        <p:nvPicPr>
          <p:cNvPr id="4" name="Recorded Sound">
            <a:hlinkClick r:id="" action="ppaction://media"/>
            <a:extLst>
              <a:ext uri="{FF2B5EF4-FFF2-40B4-BE49-F238E27FC236}">
                <a16:creationId xmlns:a16="http://schemas.microsoft.com/office/drawing/2014/main" id="{CE94B7D6-3A0B-5943-2BF0-AA14174A6AF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39276029"/>
      </p:ext>
    </p:extLst>
  </p:cSld>
  <p:clrMapOvr>
    <a:masterClrMapping/>
  </p:clrMapOvr>
  <mc:AlternateContent xmlns:mc="http://schemas.openxmlformats.org/markup-compatibility/2006">
    <mc:Choice xmlns:p14="http://schemas.microsoft.com/office/powerpoint/2010/main" Requires="p14">
      <p:transition spd="slow" p14:dur="2000" advTm="41345"/>
    </mc:Choice>
    <mc:Fallback>
      <p:transition spd="slow" advTm="413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134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2FFC9F-66E4-7CA1-80B2-79C36382CC9C}"/>
              </a:ext>
            </a:extLst>
          </p:cNvPr>
          <p:cNvSpPr>
            <a:spLocks noGrp="1"/>
          </p:cNvSpPr>
          <p:nvPr>
            <p:ph type="title"/>
          </p:nvPr>
        </p:nvSpPr>
        <p:spPr>
          <a:xfrm>
            <a:off x="640080" y="325369"/>
            <a:ext cx="4368602" cy="1956841"/>
          </a:xfrm>
        </p:spPr>
        <p:txBody>
          <a:bodyPr anchor="b">
            <a:normAutofit/>
          </a:bodyPr>
          <a:lstStyle/>
          <a:p>
            <a:pPr>
              <a:lnSpc>
                <a:spcPct val="90000"/>
              </a:lnSpc>
            </a:pPr>
            <a:r>
              <a:rPr lang="en-GB" sz="4100"/>
              <a:t>Residential care- Challenges and limitations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sX0" fmla="*/ 0 w 3931920"/>
              <a:gd name="csY0" fmla="*/ 0 h 27432"/>
              <a:gd name="csX1" fmla="*/ 733958 w 3931920"/>
              <a:gd name="csY1" fmla="*/ 0 h 27432"/>
              <a:gd name="csX2" fmla="*/ 1428598 w 3931920"/>
              <a:gd name="csY2" fmla="*/ 0 h 27432"/>
              <a:gd name="csX3" fmla="*/ 2123237 w 3931920"/>
              <a:gd name="csY3" fmla="*/ 0 h 27432"/>
              <a:gd name="csX4" fmla="*/ 2660599 w 3931920"/>
              <a:gd name="csY4" fmla="*/ 0 h 27432"/>
              <a:gd name="csX5" fmla="*/ 3237281 w 3931920"/>
              <a:gd name="csY5" fmla="*/ 0 h 27432"/>
              <a:gd name="csX6" fmla="*/ 3931920 w 3931920"/>
              <a:gd name="csY6" fmla="*/ 0 h 27432"/>
              <a:gd name="csX7" fmla="*/ 3931920 w 3931920"/>
              <a:gd name="csY7" fmla="*/ 27432 h 27432"/>
              <a:gd name="csX8" fmla="*/ 3276600 w 3931920"/>
              <a:gd name="csY8" fmla="*/ 27432 h 27432"/>
              <a:gd name="csX9" fmla="*/ 2739238 w 3931920"/>
              <a:gd name="csY9" fmla="*/ 27432 h 27432"/>
              <a:gd name="csX10" fmla="*/ 2201875 w 3931920"/>
              <a:gd name="csY10" fmla="*/ 27432 h 27432"/>
              <a:gd name="csX11" fmla="*/ 1507236 w 3931920"/>
              <a:gd name="csY11" fmla="*/ 27432 h 27432"/>
              <a:gd name="csX12" fmla="*/ 930554 w 3931920"/>
              <a:gd name="csY12" fmla="*/ 27432 h 27432"/>
              <a:gd name="csX13" fmla="*/ 0 w 3931920"/>
              <a:gd name="csY13" fmla="*/ 27432 h 27432"/>
              <a:gd name="csX14" fmla="*/ 0 w 3931920"/>
              <a:gd name="csY14"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D86C65"/>
          </a:solidFill>
          <a:ln w="38100" cap="rnd">
            <a:solidFill>
              <a:srgbClr val="D86C65"/>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E60172-3F45-6CF1-5B3A-CA52EEB3C6D7}"/>
              </a:ext>
            </a:extLst>
          </p:cNvPr>
          <p:cNvSpPr>
            <a:spLocks noGrp="1"/>
          </p:cNvSpPr>
          <p:nvPr>
            <p:ph idx="1"/>
          </p:nvPr>
        </p:nvSpPr>
        <p:spPr>
          <a:xfrm>
            <a:off x="640080" y="2872899"/>
            <a:ext cx="4243589" cy="3320668"/>
          </a:xfrm>
        </p:spPr>
        <p:txBody>
          <a:bodyPr vert="horz" lIns="91440" tIns="45720" rIns="91440" bIns="45720" rtlCol="0">
            <a:normAutofit fontScale="70000" lnSpcReduction="20000"/>
          </a:bodyPr>
          <a:lstStyle/>
          <a:p>
            <a:pPr>
              <a:lnSpc>
                <a:spcPct val="100000"/>
              </a:lnSpc>
            </a:pPr>
            <a:r>
              <a:rPr lang="en-GB" sz="1800" dirty="0">
                <a:highlight>
                  <a:srgbClr val="FFFFFF"/>
                </a:highlight>
                <a:latin typeface="Calibri"/>
                <a:ea typeface="Calibri"/>
                <a:cs typeface="Calibri"/>
              </a:rPr>
              <a:t>High costs</a:t>
            </a:r>
            <a:endParaRPr lang="en-GB" sz="1800" dirty="0">
              <a:latin typeface="Calibri"/>
              <a:ea typeface="Calibri"/>
              <a:cs typeface="Calibri"/>
            </a:endParaRPr>
          </a:p>
          <a:p>
            <a:pPr>
              <a:lnSpc>
                <a:spcPct val="100000"/>
              </a:lnSpc>
            </a:pPr>
            <a:r>
              <a:rPr lang="en-GB" sz="1800" dirty="0">
                <a:highlight>
                  <a:srgbClr val="FFFFFF"/>
                </a:highlight>
                <a:latin typeface="Calibri"/>
                <a:ea typeface="Calibri"/>
                <a:cs typeface="Calibri"/>
              </a:rPr>
              <a:t>Reduced independence</a:t>
            </a:r>
            <a:endParaRPr lang="en-GB" sz="1800" dirty="0">
              <a:latin typeface="Calibri"/>
              <a:ea typeface="Calibri"/>
              <a:cs typeface="Calibri"/>
            </a:endParaRPr>
          </a:p>
          <a:p>
            <a:pPr>
              <a:lnSpc>
                <a:spcPct val="100000"/>
              </a:lnSpc>
            </a:pPr>
            <a:r>
              <a:rPr lang="en-GB" sz="1800" dirty="0">
                <a:highlight>
                  <a:srgbClr val="FFFFFF"/>
                </a:highlight>
                <a:latin typeface="Calibri"/>
                <a:ea typeface="Calibri"/>
                <a:cs typeface="Calibri"/>
              </a:rPr>
              <a:t>Institutional environment</a:t>
            </a:r>
            <a:endParaRPr lang="en-GB" sz="1800" dirty="0">
              <a:latin typeface="Calibri"/>
              <a:ea typeface="Calibri"/>
              <a:cs typeface="Calibri"/>
            </a:endParaRPr>
          </a:p>
          <a:p>
            <a:pPr>
              <a:lnSpc>
                <a:spcPct val="100000"/>
              </a:lnSpc>
            </a:pPr>
            <a:r>
              <a:rPr lang="en-GB" sz="1800" dirty="0">
                <a:highlight>
                  <a:srgbClr val="FFFFFF"/>
                </a:highlight>
                <a:latin typeface="Calibri"/>
                <a:ea typeface="Calibri"/>
                <a:cs typeface="Calibri"/>
              </a:rPr>
              <a:t>Staff shortages</a:t>
            </a:r>
            <a:endParaRPr lang="en-GB" sz="1800" dirty="0">
              <a:latin typeface="Calibri"/>
              <a:ea typeface="Calibri"/>
              <a:cs typeface="Calibri"/>
            </a:endParaRPr>
          </a:p>
          <a:p>
            <a:pPr>
              <a:lnSpc>
                <a:spcPct val="100000"/>
              </a:lnSpc>
            </a:pPr>
            <a:r>
              <a:rPr lang="en-GB" sz="1800" dirty="0">
                <a:highlight>
                  <a:srgbClr val="FFFFFF"/>
                </a:highlight>
                <a:latin typeface="Calibri"/>
                <a:ea typeface="Calibri"/>
                <a:cs typeface="Calibri"/>
              </a:rPr>
              <a:t>Quality variation between homes</a:t>
            </a:r>
            <a:endParaRPr lang="en-GB" sz="1800" dirty="0">
              <a:latin typeface="Calibri"/>
              <a:ea typeface="Calibri"/>
              <a:cs typeface="Calibri"/>
            </a:endParaRPr>
          </a:p>
          <a:p>
            <a:pPr marL="0" indent="0">
              <a:lnSpc>
                <a:spcPct val="100000"/>
              </a:lnSpc>
              <a:buNone/>
            </a:pPr>
            <a:r>
              <a:rPr lang="en-GB" sz="1800" dirty="0">
                <a:highlight>
                  <a:srgbClr val="FFFFFF"/>
                </a:highlight>
                <a:latin typeface="Calibri"/>
                <a:ea typeface="Calibri"/>
                <a:cs typeface="Calibri"/>
              </a:rPr>
              <a:t>               (CQC, 2024; King’s Fund, 2023)</a:t>
            </a:r>
          </a:p>
          <a:p>
            <a:pPr>
              <a:lnSpc>
                <a:spcPct val="100000"/>
              </a:lnSpc>
            </a:pPr>
            <a:endParaRPr lang="en-GB" sz="1800" b="1" dirty="0">
              <a:highlight>
                <a:srgbClr val="FFFFFF"/>
              </a:highlight>
              <a:latin typeface="Calibri"/>
              <a:ea typeface="Calibri"/>
              <a:cs typeface="Calibri"/>
            </a:endParaRPr>
          </a:p>
          <a:p>
            <a:pPr marL="0" indent="0">
              <a:lnSpc>
                <a:spcPct val="100000"/>
              </a:lnSpc>
              <a:buNone/>
            </a:pPr>
            <a:r>
              <a:rPr lang="en-GB" sz="1800" dirty="0">
                <a:highlight>
                  <a:srgbClr val="FFFFFF"/>
                </a:highlight>
                <a:latin typeface="Calibri"/>
                <a:ea typeface="Calibri"/>
                <a:cs typeface="Calibri"/>
              </a:rPr>
              <a:t>Although residential care offers valuable support, some individuals may experience a loss of independence after moving into a care home. Quality can vary between providers, and staffing pressures continue to affect the sector. These challenges highlight the importance of maintaining person-centred care and preserving residents’ autonomy wherever possible.</a:t>
            </a:r>
            <a:endParaRPr lang="en-GB" sz="1800" dirty="0">
              <a:latin typeface="Calibri"/>
              <a:ea typeface="Calibri"/>
              <a:cs typeface="Calibri"/>
            </a:endParaRPr>
          </a:p>
          <a:p>
            <a:pPr>
              <a:lnSpc>
                <a:spcPct val="100000"/>
              </a:lnSpc>
            </a:pPr>
            <a:endParaRPr lang="en-GB" sz="1100" dirty="0"/>
          </a:p>
        </p:txBody>
      </p:sp>
      <p:pic>
        <p:nvPicPr>
          <p:cNvPr id="5" name="Picture 4" descr="Figures of houses in different position and sizes">
            <a:extLst>
              <a:ext uri="{FF2B5EF4-FFF2-40B4-BE49-F238E27FC236}">
                <a16:creationId xmlns:a16="http://schemas.microsoft.com/office/drawing/2014/main" id="{323BB7B7-D8D0-9DF5-046C-B9B98BE3E2B1}"/>
              </a:ext>
            </a:extLst>
          </p:cNvPr>
          <p:cNvPicPr>
            <a:picLocks noChangeAspect="1"/>
          </p:cNvPicPr>
          <p:nvPr/>
        </p:nvPicPr>
        <p:blipFill>
          <a:blip r:embed="rId4"/>
          <a:srcRect l="13043" r="30537"/>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4" name="Recorded Sound">
            <a:hlinkClick r:id="" action="ppaction://media"/>
            <a:extLst>
              <a:ext uri="{FF2B5EF4-FFF2-40B4-BE49-F238E27FC236}">
                <a16:creationId xmlns:a16="http://schemas.microsoft.com/office/drawing/2014/main" id="{3F211918-2235-2E98-27B0-E9E5EEC03E1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71445119"/>
      </p:ext>
    </p:extLst>
  </p:cSld>
  <p:clrMapOvr>
    <a:masterClrMapping/>
  </p:clrMapOvr>
  <mc:AlternateContent xmlns:mc="http://schemas.openxmlformats.org/markup-compatibility/2006">
    <mc:Choice xmlns:p14="http://schemas.microsoft.com/office/powerpoint/2010/main" Requires="p14">
      <p:transition spd="slow" p14:dur="2000" advTm="55158"/>
    </mc:Choice>
    <mc:Fallback>
      <p:transition spd="slow" advTm="55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BBC77-9975-7134-8AA2-2A57BB32C836}"/>
              </a:ext>
            </a:extLst>
          </p:cNvPr>
          <p:cNvSpPr>
            <a:spLocks noGrp="1"/>
          </p:cNvSpPr>
          <p:nvPr>
            <p:ph type="title"/>
          </p:nvPr>
        </p:nvSpPr>
        <p:spPr>
          <a:xfrm>
            <a:off x="838200" y="365125"/>
            <a:ext cx="10515600" cy="1325563"/>
          </a:xfrm>
        </p:spPr>
        <p:txBody>
          <a:bodyPr>
            <a:normAutofit/>
          </a:bodyPr>
          <a:lstStyle/>
          <a:p>
            <a:r>
              <a:rPr lang="en-GB" sz="6600"/>
              <a:t>Technological innovations in elderly care</a:t>
            </a:r>
          </a:p>
        </p:txBody>
      </p:sp>
      <p:sp>
        <p:nvSpPr>
          <p:cNvPr id="3" name="Content Placeholder 2">
            <a:extLst>
              <a:ext uri="{FF2B5EF4-FFF2-40B4-BE49-F238E27FC236}">
                <a16:creationId xmlns:a16="http://schemas.microsoft.com/office/drawing/2014/main" id="{F2A55E96-CD3D-1475-22BE-6E76CFE5D27B}"/>
              </a:ext>
            </a:extLst>
          </p:cNvPr>
          <p:cNvSpPr>
            <a:spLocks noGrp="1"/>
          </p:cNvSpPr>
          <p:nvPr>
            <p:ph idx="1"/>
          </p:nvPr>
        </p:nvSpPr>
        <p:spPr>
          <a:xfrm>
            <a:off x="838200" y="1929384"/>
            <a:ext cx="10515600" cy="4251960"/>
          </a:xfrm>
        </p:spPr>
        <p:txBody>
          <a:bodyPr vert="horz" lIns="91440" tIns="45720" rIns="91440" bIns="45720" rtlCol="0">
            <a:normAutofit/>
          </a:bodyPr>
          <a:lstStyle/>
          <a:p>
            <a:pPr>
              <a:lnSpc>
                <a:spcPct val="100000"/>
              </a:lnSpc>
            </a:pPr>
            <a:r>
              <a:rPr lang="en-GB" sz="1600" dirty="0">
                <a:highlight>
                  <a:srgbClr val="FFFFFF"/>
                </a:highlight>
                <a:latin typeface="Calibri"/>
                <a:ea typeface="Calibri"/>
                <a:cs typeface="Calibri"/>
              </a:rPr>
              <a:t>Telecare systems</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Remote health monitoring</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Smart home technology</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Dementia support technology</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Digital health applications</a:t>
            </a:r>
            <a:endParaRPr lang="en-GB" sz="1600" dirty="0">
              <a:latin typeface="Calibri"/>
              <a:ea typeface="Calibri"/>
              <a:cs typeface="Calibri"/>
            </a:endParaRPr>
          </a:p>
          <a:p>
            <a:pPr marL="0" indent="0">
              <a:lnSpc>
                <a:spcPct val="100000"/>
              </a:lnSpc>
              <a:buNone/>
            </a:pPr>
            <a:r>
              <a:rPr lang="en-GB" sz="1600" dirty="0">
                <a:highlight>
                  <a:srgbClr val="FFFFFF"/>
                </a:highlight>
                <a:latin typeface="Calibri"/>
                <a:ea typeface="Calibri"/>
                <a:cs typeface="Calibri"/>
              </a:rPr>
              <a:t>            (NICE, 2022)</a:t>
            </a:r>
            <a:endParaRPr lang="en-GB" sz="1600" dirty="0">
              <a:latin typeface="Calibri"/>
              <a:ea typeface="Calibri"/>
              <a:cs typeface="Calibri"/>
            </a:endParaRPr>
          </a:p>
          <a:p>
            <a:pPr>
              <a:lnSpc>
                <a:spcPct val="100000"/>
              </a:lnSpc>
            </a:pPr>
            <a:endParaRPr lang="en-GB" sz="1600" dirty="0">
              <a:highlight>
                <a:srgbClr val="FFFFFF"/>
              </a:highlight>
              <a:latin typeface="Calibri"/>
              <a:ea typeface="Calibri"/>
              <a:cs typeface="Calibri"/>
            </a:endParaRPr>
          </a:p>
          <a:p>
            <a:pPr marL="0" indent="0">
              <a:lnSpc>
                <a:spcPct val="100000"/>
              </a:lnSpc>
              <a:buNone/>
            </a:pPr>
            <a:r>
              <a:rPr lang="en-GB" sz="1600" dirty="0">
                <a:highlight>
                  <a:srgbClr val="FFFFFF"/>
                </a:highlight>
                <a:latin typeface="Calibri"/>
                <a:ea typeface="Calibri"/>
                <a:cs typeface="Calibri"/>
              </a:rPr>
              <a:t>Technology is playing an increasingly important role in supporting older people. Telecare systems, remote monitoring devices and smart home technologies can improve safety, independence and self-management. These innovations may also help reduce pressure on health and social care services</a:t>
            </a:r>
            <a:r>
              <a:rPr lang="en-GB" sz="1600" dirty="0">
                <a:highlight>
                  <a:srgbClr val="FFFFFF"/>
                </a:highlight>
                <a:latin typeface="Segoe UI"/>
                <a:cs typeface="Segoe UI"/>
              </a:rPr>
              <a:t>.</a:t>
            </a:r>
            <a:endParaRPr lang="en-GB" sz="1600" dirty="0"/>
          </a:p>
          <a:p>
            <a:pPr>
              <a:lnSpc>
                <a:spcPct val="100000"/>
              </a:lnSpc>
            </a:pPr>
            <a:endParaRPr lang="en-GB" sz="1800" dirty="0"/>
          </a:p>
        </p:txBody>
      </p:sp>
      <p:pic>
        <p:nvPicPr>
          <p:cNvPr id="4" name="Recorded Sound">
            <a:hlinkClick r:id="" action="ppaction://media"/>
            <a:extLst>
              <a:ext uri="{FF2B5EF4-FFF2-40B4-BE49-F238E27FC236}">
                <a16:creationId xmlns:a16="http://schemas.microsoft.com/office/drawing/2014/main" id="{017CCE1E-E5A3-0745-79A0-801BB6C8C4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83951287"/>
      </p:ext>
    </p:extLst>
  </p:cSld>
  <p:clrMapOvr>
    <a:masterClrMapping/>
  </p:clrMapOvr>
  <mc:AlternateContent xmlns:mc="http://schemas.openxmlformats.org/markup-compatibility/2006">
    <mc:Choice xmlns:p14="http://schemas.microsoft.com/office/powerpoint/2010/main" Requires="p14">
      <p:transition spd="slow" p14:dur="2000" advTm="32725"/>
    </mc:Choice>
    <mc:Fallback>
      <p:transition spd="slow" advTm="32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72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2F551-C4E9-0D82-ACFF-6B61DE97D436}"/>
              </a:ext>
            </a:extLst>
          </p:cNvPr>
          <p:cNvSpPr>
            <a:spLocks noGrp="1"/>
          </p:cNvSpPr>
          <p:nvPr>
            <p:ph type="title"/>
          </p:nvPr>
        </p:nvSpPr>
        <p:spPr>
          <a:xfrm>
            <a:off x="838200" y="365125"/>
            <a:ext cx="10515600" cy="1325563"/>
          </a:xfrm>
        </p:spPr>
        <p:txBody>
          <a:bodyPr>
            <a:normAutofit/>
          </a:bodyPr>
          <a:lstStyle/>
          <a:p>
            <a:r>
              <a:rPr lang="en-GB" sz="6600"/>
              <a:t>Critical evaluation of technology </a:t>
            </a:r>
          </a:p>
        </p:txBody>
      </p:sp>
      <p:sp>
        <p:nvSpPr>
          <p:cNvPr id="3" name="Content Placeholder 2">
            <a:extLst>
              <a:ext uri="{FF2B5EF4-FFF2-40B4-BE49-F238E27FC236}">
                <a16:creationId xmlns:a16="http://schemas.microsoft.com/office/drawing/2014/main" id="{440E64B5-B14B-CBD8-D3D8-3B5367D4039D}"/>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lnSpc>
                <a:spcPct val="100000"/>
              </a:lnSpc>
              <a:buNone/>
            </a:pPr>
            <a:r>
              <a:rPr lang="en-GB" sz="1500">
                <a:highlight>
                  <a:srgbClr val="FFFFFF"/>
                </a:highlight>
                <a:latin typeface="Calibri"/>
                <a:ea typeface="Calibri"/>
                <a:cs typeface="Calibri"/>
              </a:rPr>
              <a:t>Benefits</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Increased independence</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Improved safety</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Challenges</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Digital exclusion</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Privacy concerns</a:t>
            </a:r>
            <a:endParaRPr lang="en-GB" sz="1500">
              <a:latin typeface="Calibri"/>
              <a:ea typeface="Calibri"/>
              <a:cs typeface="Calibri"/>
            </a:endParaRPr>
          </a:p>
          <a:p>
            <a:pPr>
              <a:lnSpc>
                <a:spcPct val="100000"/>
              </a:lnSpc>
            </a:pPr>
            <a:r>
              <a:rPr lang="en-GB" sz="1500">
                <a:highlight>
                  <a:srgbClr val="FFFFFF"/>
                </a:highlight>
                <a:latin typeface="Calibri"/>
                <a:ea typeface="Calibri"/>
                <a:cs typeface="Calibri"/>
              </a:rPr>
              <a:t>Cost barriers</a:t>
            </a:r>
            <a:endParaRPr lang="en-GB" sz="1500">
              <a:latin typeface="Calibri"/>
              <a:ea typeface="Calibri"/>
              <a:cs typeface="Calibri"/>
            </a:endParaRPr>
          </a:p>
          <a:p>
            <a:pPr marL="0" indent="0">
              <a:lnSpc>
                <a:spcPct val="100000"/>
              </a:lnSpc>
              <a:buNone/>
            </a:pPr>
            <a:r>
              <a:rPr lang="en-GB" sz="1500">
                <a:highlight>
                  <a:srgbClr val="FFFFFF"/>
                </a:highlight>
                <a:latin typeface="Calibri"/>
                <a:ea typeface="Calibri"/>
                <a:cs typeface="Calibri"/>
              </a:rPr>
              <a:t>             (NICE, 2022; WHO, 2022)</a:t>
            </a:r>
            <a:endParaRPr lang="en-GB" sz="1500">
              <a:latin typeface="Calibri"/>
              <a:ea typeface="Calibri"/>
              <a:cs typeface="Calibri"/>
            </a:endParaRPr>
          </a:p>
          <a:p>
            <a:pPr marL="0" indent="0">
              <a:lnSpc>
                <a:spcPct val="100000"/>
              </a:lnSpc>
              <a:buNone/>
            </a:pPr>
            <a:endParaRPr lang="en-GB" sz="1500">
              <a:highlight>
                <a:srgbClr val="FFFFFF"/>
              </a:highlight>
              <a:latin typeface="Calibri"/>
              <a:ea typeface="Calibri"/>
              <a:cs typeface="Calibri"/>
            </a:endParaRPr>
          </a:p>
          <a:p>
            <a:pPr marL="0" indent="0">
              <a:lnSpc>
                <a:spcPct val="100000"/>
              </a:lnSpc>
              <a:buNone/>
            </a:pPr>
            <a:r>
              <a:rPr lang="en-GB" sz="1500">
                <a:highlight>
                  <a:srgbClr val="FFFFFF"/>
                </a:highlight>
                <a:latin typeface="Calibri"/>
                <a:ea typeface="Calibri"/>
                <a:cs typeface="Calibri"/>
              </a:rPr>
              <a:t>While technology offers many benefits, it is not suitable for everyone. Some older adults may lack digital skills or access to technology, creating a risk of digital exclusion. Therefore, technology should complement rather than replace human care and support.</a:t>
            </a:r>
            <a:endParaRPr lang="en-GB" sz="1500">
              <a:latin typeface="Calibri"/>
              <a:ea typeface="Calibri"/>
              <a:cs typeface="Calibri"/>
            </a:endParaRPr>
          </a:p>
          <a:p>
            <a:pPr>
              <a:lnSpc>
                <a:spcPct val="100000"/>
              </a:lnSpc>
            </a:pPr>
            <a:endParaRPr lang="en-GB" sz="1500"/>
          </a:p>
        </p:txBody>
      </p:sp>
      <p:pic>
        <p:nvPicPr>
          <p:cNvPr id="4" name="Recorded Sound">
            <a:hlinkClick r:id="" action="ppaction://media"/>
            <a:extLst>
              <a:ext uri="{FF2B5EF4-FFF2-40B4-BE49-F238E27FC236}">
                <a16:creationId xmlns:a16="http://schemas.microsoft.com/office/drawing/2014/main" id="{2601EFB7-071B-768D-2DB2-074F73EA513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05871345"/>
      </p:ext>
    </p:extLst>
  </p:cSld>
  <p:clrMapOvr>
    <a:masterClrMapping/>
  </p:clrMapOvr>
  <mc:AlternateContent xmlns:mc="http://schemas.openxmlformats.org/markup-compatibility/2006">
    <mc:Choice xmlns:p14="http://schemas.microsoft.com/office/powerpoint/2010/main" Requires="p14">
      <p:transition spd="slow" p14:dur="2000" advTm="30155"/>
    </mc:Choice>
    <mc:Fallback>
      <p:transition spd="slow" advTm="30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15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9DBAF-51C8-D97F-2A41-393CB7F40662}"/>
              </a:ext>
            </a:extLst>
          </p:cNvPr>
          <p:cNvSpPr>
            <a:spLocks noGrp="1"/>
          </p:cNvSpPr>
          <p:nvPr>
            <p:ph type="title"/>
          </p:nvPr>
        </p:nvSpPr>
        <p:spPr>
          <a:xfrm>
            <a:off x="841248" y="548640"/>
            <a:ext cx="3419540" cy="5431536"/>
          </a:xfrm>
        </p:spPr>
        <p:txBody>
          <a:bodyPr>
            <a:normAutofit/>
          </a:bodyPr>
          <a:lstStyle/>
          <a:p>
            <a:r>
              <a:rPr lang="en-GB" sz="6000" dirty="0"/>
              <a:t>Case study 1</a:t>
            </a:r>
            <a:br>
              <a:rPr lang="en-GB" sz="6000" dirty="0"/>
            </a:br>
            <a:br>
              <a:rPr lang="en-GB" sz="1600" dirty="0">
                <a:latin typeface="Calibri" panose="020F0502020204030204" pitchFamily="34" charset="0"/>
                <a:ea typeface="Calibri" panose="020F0502020204030204" pitchFamily="34" charset="0"/>
                <a:cs typeface="Calibri" panose="020F0502020204030204" pitchFamily="34" charset="0"/>
              </a:rPr>
            </a:br>
            <a:r>
              <a:rPr lang="en-GB" sz="1600" dirty="0">
                <a:latin typeface="Calibri" panose="020F0502020204030204" pitchFamily="34" charset="0"/>
                <a:ea typeface="Calibri" panose="020F0502020204030204" pitchFamily="34" charset="0"/>
                <a:cs typeface="Calibri" panose="020F0502020204030204" pitchFamily="34" charset="0"/>
              </a:rPr>
              <a:t>This case study shows how technology can support an older adult living independently. Mrs. Smith benefited from telehealth, fall sensors, and  communication technology which improved her safety wellbeing  and social connections. The intervention reflects activity theory and person- centred care principles</a:t>
            </a:r>
            <a:r>
              <a:rPr lang="en-GB" sz="1800" dirty="0">
                <a:latin typeface="Calibri" panose="020F0502020204030204" pitchFamily="34" charset="0"/>
                <a:ea typeface="Calibri" panose="020F0502020204030204" pitchFamily="34" charset="0"/>
                <a:cs typeface="Calibri" panose="020F0502020204030204" pitchFamily="34" charset="0"/>
              </a:rPr>
              <a:t>.</a:t>
            </a:r>
            <a:endParaRPr lang="en-GB" sz="1800" dirty="0"/>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accent1"/>
          </a:solidFill>
          <a:ln w="41275"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5D8A5D-3B12-E51A-728E-F8832EE1EE8E}"/>
              </a:ext>
            </a:extLst>
          </p:cNvPr>
          <p:cNvSpPr>
            <a:spLocks noGrp="1"/>
          </p:cNvSpPr>
          <p:nvPr>
            <p:ph idx="1"/>
          </p:nvPr>
        </p:nvSpPr>
        <p:spPr>
          <a:xfrm>
            <a:off x="5298595" y="-497304"/>
            <a:ext cx="6052158" cy="8021051"/>
          </a:xfrm>
        </p:spPr>
        <p:txBody>
          <a:bodyPr vert="horz" lIns="91440" tIns="45720" rIns="91440" bIns="45720" rtlCol="0" anchor="ctr">
            <a:normAutofit/>
          </a:bodyPr>
          <a:lstStyle/>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Mrs. Smith  (Smart Home Technology</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Background)</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Mrs. Smith, 82, lives alone with early-stage dementia and arthritis.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She experienced frequent falls, missed medication doses, and social isolation.</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Intervention</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Smart medication dispenser.</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Fall detection sensors.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Telehealth consultations.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Video-calling technology to connect with family.</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Outcomes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Improved medication adherence.</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Reduced risk of injury from falls.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Increased social interaction.</a:t>
            </a:r>
          </a:p>
          <a:p>
            <a:pPr>
              <a:lnSpc>
                <a:spcPct val="100000"/>
              </a:lnSpc>
              <a:buNone/>
            </a:pPr>
            <a:r>
              <a:rPr lang="en-GB" sz="1600" b="1" dirty="0">
                <a:latin typeface="Calibri" panose="020F0502020204030204" pitchFamily="34" charset="0"/>
                <a:ea typeface="Calibri" panose="020F0502020204030204" pitchFamily="34" charset="0"/>
                <a:cs typeface="Calibri" panose="020F0502020204030204" pitchFamily="34" charset="0"/>
              </a:rPr>
              <a:t>Key </a:t>
            </a:r>
            <a:r>
              <a:rPr lang="en-GB" sz="1600" b="1" i="0" dirty="0">
                <a:effectLst/>
                <a:latin typeface="Calibri" panose="020F0502020204030204" pitchFamily="34" charset="0"/>
                <a:ea typeface="Calibri" panose="020F0502020204030204" pitchFamily="34" charset="0"/>
                <a:cs typeface="Calibri" panose="020F0502020204030204" pitchFamily="34" charset="0"/>
              </a:rPr>
              <a:t>Points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Technology can promote safety and independence.</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Supports </a:t>
            </a:r>
            <a:r>
              <a:rPr lang="en-GB" sz="1600" i="0" dirty="0">
                <a:effectLst/>
                <a:latin typeface="Calibri" panose="020F0502020204030204" pitchFamily="34" charset="0"/>
                <a:ea typeface="Calibri" panose="020F0502020204030204" pitchFamily="34" charset="0"/>
                <a:cs typeface="Calibri" panose="020F0502020204030204" pitchFamily="34" charset="0"/>
              </a:rPr>
              <a:t>Activity Theory</a:t>
            </a:r>
            <a:r>
              <a:rPr lang="en-GB" sz="1600" b="0" i="0" dirty="0">
                <a:effectLst/>
                <a:latin typeface="Calibri" panose="020F0502020204030204" pitchFamily="34" charset="0"/>
                <a:ea typeface="Calibri" panose="020F0502020204030204" pitchFamily="34" charset="0"/>
                <a:cs typeface="Calibri" panose="020F0502020204030204" pitchFamily="34" charset="0"/>
              </a:rPr>
              <a:t>, which suggests staying engaged improves wellbeing.</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Demonstrates person-centred care through tailored support.</a:t>
            </a:r>
          </a:p>
          <a:p>
            <a:pPr>
              <a:lnSpc>
                <a:spcPct val="100000"/>
              </a:lnSpc>
            </a:pPr>
            <a:endParaRPr lang="en-GB" sz="1100" dirty="0"/>
          </a:p>
        </p:txBody>
      </p:sp>
      <p:pic>
        <p:nvPicPr>
          <p:cNvPr id="7" name="Recorded Sound">
            <a:hlinkClick r:id="" action="ppaction://media"/>
            <a:extLst>
              <a:ext uri="{FF2B5EF4-FFF2-40B4-BE49-F238E27FC236}">
                <a16:creationId xmlns:a16="http://schemas.microsoft.com/office/drawing/2014/main" id="{12E28448-6FC2-D909-53E1-4829D375618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78034828"/>
      </p:ext>
    </p:extLst>
  </p:cSld>
  <p:clrMapOvr>
    <a:masterClrMapping/>
  </p:clrMapOvr>
  <mc:AlternateContent xmlns:mc="http://schemas.openxmlformats.org/markup-compatibility/2006">
    <mc:Choice xmlns:p14="http://schemas.microsoft.com/office/powerpoint/2010/main" Requires="p14">
      <p:transition spd="slow" p14:dur="2000" advTm="67642"/>
    </mc:Choice>
    <mc:Fallback>
      <p:transition spd="slow" advTm="67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052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24125-FA2F-DFA6-EC5E-05CC21CC5D60}"/>
              </a:ext>
            </a:extLst>
          </p:cNvPr>
          <p:cNvSpPr>
            <a:spLocks noGrp="1"/>
          </p:cNvSpPr>
          <p:nvPr>
            <p:ph type="title"/>
          </p:nvPr>
        </p:nvSpPr>
        <p:spPr>
          <a:xfrm>
            <a:off x="841248" y="548640"/>
            <a:ext cx="3419540" cy="5431536"/>
          </a:xfrm>
        </p:spPr>
        <p:txBody>
          <a:bodyPr>
            <a:normAutofit/>
          </a:bodyPr>
          <a:lstStyle/>
          <a:p>
            <a:r>
              <a:rPr lang="en-GB" sz="6000" dirty="0"/>
              <a:t>Case study 2</a:t>
            </a:r>
            <a:br>
              <a:rPr lang="en-GB" sz="6000" dirty="0"/>
            </a:br>
            <a:r>
              <a:rPr lang="en-GB" sz="1600" dirty="0">
                <a:latin typeface="Calibri" panose="020F0502020204030204" pitchFamily="34" charset="0"/>
                <a:ea typeface="Calibri" panose="020F0502020204030204" pitchFamily="34" charset="0"/>
                <a:cs typeface="Calibri" panose="020F0502020204030204" pitchFamily="34" charset="0"/>
              </a:rPr>
              <a:t>This case study highlights the importance of combining technology with community support. Mr. Ahmed used a health monitoring app while also receiving social and practical support through community services. The intervention improved his health management and reduced social isolation. This reflects Continuity Theory, which suggests that maintaining familiar routines and relationships contributes to successful ageing.</a:t>
            </a:r>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accent1"/>
          </a:solidFill>
          <a:ln w="41275"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6D3C22-D4F4-9E7F-38AE-115BF0366761}"/>
              </a:ext>
            </a:extLst>
          </p:cNvPr>
          <p:cNvSpPr>
            <a:spLocks noGrp="1"/>
          </p:cNvSpPr>
          <p:nvPr>
            <p:ph idx="1"/>
          </p:nvPr>
        </p:nvSpPr>
        <p:spPr>
          <a:xfrm>
            <a:off x="5298595" y="112296"/>
            <a:ext cx="6052158" cy="7154778"/>
          </a:xfrm>
        </p:spPr>
        <p:txBody>
          <a:bodyPr anchor="ctr">
            <a:normAutofit fontScale="47500" lnSpcReduction="20000"/>
          </a:bodyPr>
          <a:lstStyle/>
          <a:p>
            <a:pPr algn="l">
              <a:buNone/>
            </a:pPr>
            <a:r>
              <a:rPr lang="en-GB" sz="3400" b="1"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Mr. Ahmed  (Community-Based Care</a:t>
            </a:r>
          </a:p>
          <a:p>
            <a:pPr algn="l">
              <a:buNone/>
            </a:pPr>
            <a:r>
              <a:rPr lang="en-GB" sz="3400" b="1"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Background)</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Mr. Ahmed, 78, lives with diabetes and reduced mobility following a stroke.</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He felt isolated and struggled to attend healthcare appointments.</a:t>
            </a:r>
          </a:p>
          <a:p>
            <a:pPr algn="l">
              <a:buNone/>
            </a:pPr>
            <a:r>
              <a:rPr lang="en-GB" sz="3400" b="1"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Intervention</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Community support worker visits.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Access to a local older adults’ social group.</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Digital health app for monitoring blood glucose levels.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Personalised care plan involving family members.</a:t>
            </a:r>
          </a:p>
          <a:p>
            <a:pPr algn="l">
              <a:buNone/>
            </a:pPr>
            <a:r>
              <a:rPr lang="en-GB" sz="3400" b="1"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Outcomes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Better management of diabetes.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Increased confidence and independence.</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Reduced feelings of loneliness.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Improved engagement with healthcare services.</a:t>
            </a:r>
          </a:p>
          <a:p>
            <a:pPr algn="l">
              <a:buNone/>
            </a:pPr>
            <a:r>
              <a:rPr lang="en-GB" sz="3400" b="1" dirty="0">
                <a:solidFill>
                  <a:srgbClr val="242424"/>
                </a:solidFill>
                <a:latin typeface="Calibri" panose="020F0502020204030204" pitchFamily="34" charset="0"/>
                <a:ea typeface="Calibri" panose="020F0502020204030204" pitchFamily="34" charset="0"/>
                <a:cs typeface="Calibri" panose="020F0502020204030204" pitchFamily="34" charset="0"/>
              </a:rPr>
              <a:t>Key </a:t>
            </a:r>
            <a:r>
              <a:rPr lang="en-GB" sz="3400" b="1"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 Points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Combining technology with social support improves outcomes.</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Supports </a:t>
            </a:r>
            <a:r>
              <a:rPr lang="en-GB" sz="340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Continuity Theory</a:t>
            </a: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 which emphasises maintaining routines and relationships in later life.</a:t>
            </a:r>
          </a:p>
          <a:p>
            <a:pPr algn="l">
              <a:buFont typeface="Arial" panose="020B0604020202020204" pitchFamily="34" charset="0"/>
              <a:buChar char="•"/>
            </a:pP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Reflects the </a:t>
            </a:r>
            <a:r>
              <a:rPr lang="en-GB" sz="3400" b="1"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Care Act 2014</a:t>
            </a:r>
            <a:r>
              <a:rPr lang="en-GB" sz="3400" b="0" i="0" dirty="0">
                <a:solidFill>
                  <a:srgbClr val="242424"/>
                </a:solidFill>
                <a:effectLst/>
                <a:latin typeface="Calibri" panose="020F0502020204030204" pitchFamily="34" charset="0"/>
                <a:ea typeface="Calibri" panose="020F0502020204030204" pitchFamily="34" charset="0"/>
                <a:cs typeface="Calibri" panose="020F0502020204030204" pitchFamily="34" charset="0"/>
              </a:rPr>
              <a:t> focus on wellbeing and independence.</a:t>
            </a:r>
          </a:p>
          <a:p>
            <a:endParaRPr lang="en-GB" dirty="0"/>
          </a:p>
        </p:txBody>
      </p:sp>
      <p:pic>
        <p:nvPicPr>
          <p:cNvPr id="4" name="Recorded Sound">
            <a:hlinkClick r:id="" action="ppaction://media"/>
            <a:extLst>
              <a:ext uri="{FF2B5EF4-FFF2-40B4-BE49-F238E27FC236}">
                <a16:creationId xmlns:a16="http://schemas.microsoft.com/office/drawing/2014/main" id="{80C76BAE-ECE9-C7D1-1CEC-01D57AA8A51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567624156"/>
      </p:ext>
    </p:extLst>
  </p:cSld>
  <p:clrMapOvr>
    <a:masterClrMapping/>
  </p:clrMapOvr>
  <mc:AlternateContent xmlns:mc="http://schemas.openxmlformats.org/markup-compatibility/2006">
    <mc:Choice xmlns:p14="http://schemas.microsoft.com/office/powerpoint/2010/main" Requires="p14">
      <p:transition spd="slow" p14:dur="2000" advTm="70316"/>
    </mc:Choice>
    <mc:Fallback>
      <p:transition spd="slow" advTm="70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12525D-9697-7F76-C3C7-F19C0E1E1E1F}"/>
              </a:ext>
            </a:extLst>
          </p:cNvPr>
          <p:cNvSpPr>
            <a:spLocks noGrp="1"/>
          </p:cNvSpPr>
          <p:nvPr>
            <p:ph type="title"/>
          </p:nvPr>
        </p:nvSpPr>
        <p:spPr>
          <a:xfrm>
            <a:off x="841248" y="548640"/>
            <a:ext cx="3419540" cy="5431536"/>
          </a:xfrm>
        </p:spPr>
        <p:txBody>
          <a:bodyPr>
            <a:normAutofit/>
          </a:bodyPr>
          <a:lstStyle/>
          <a:p>
            <a:r>
              <a:rPr lang="en-GB" sz="5100" dirty="0"/>
              <a:t>Recommendation </a:t>
            </a:r>
            <a:br>
              <a:rPr lang="en-GB" sz="1600" dirty="0">
                <a:latin typeface="Calibri" panose="020F0502020204030204" pitchFamily="34" charset="0"/>
                <a:ea typeface="Calibri" panose="020F0502020204030204" pitchFamily="34" charset="0"/>
                <a:cs typeface="Calibri" panose="020F0502020204030204" pitchFamily="34" charset="0"/>
              </a:rPr>
            </a:br>
            <a:br>
              <a:rPr lang="en-GB" sz="1600" dirty="0">
                <a:latin typeface="Calibri" panose="020F0502020204030204" pitchFamily="34" charset="0"/>
                <a:ea typeface="Calibri" panose="020F0502020204030204" pitchFamily="34" charset="0"/>
                <a:cs typeface="Calibri" panose="020F0502020204030204" pitchFamily="34" charset="0"/>
              </a:rPr>
            </a:br>
            <a:r>
              <a:rPr lang="en-GB" sz="1600" dirty="0">
                <a:latin typeface="Calibri" panose="020F0502020204030204" pitchFamily="34" charset="0"/>
                <a:ea typeface="Calibri" panose="020F0502020204030204" pitchFamily="34" charset="0"/>
                <a:cs typeface="Calibri" panose="020F0502020204030204" pitchFamily="34" charset="0"/>
              </a:rPr>
              <a:t>Improvements in elderly care should focus on greater investment in technology, digital skills training, and integrated care services. Activity Theory supports social engagement, while person-centred care ensures individual needs are met. Although challenges such as cost, digital exclusion, and privacy concerns exist, these can be addressed through funding, education, and effective policies.</a:t>
            </a:r>
            <a:endParaRPr lang="en-GB" sz="5100" dirty="0">
              <a:latin typeface="Calibri" panose="020F0502020204030204" pitchFamily="34" charset="0"/>
              <a:ea typeface="Calibri" panose="020F0502020204030204" pitchFamily="34" charset="0"/>
              <a:cs typeface="Calibri" panose="020F0502020204030204" pitchFamily="34" charset="0"/>
            </a:endParaRPr>
          </a:p>
        </p:txBody>
      </p:sp>
      <p:sp>
        <p:nvSpPr>
          <p:cNvPr id="13"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accent1"/>
          </a:solidFill>
          <a:ln w="41275"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985A65-F8C5-1EA3-14FC-2FB5D8D30306}"/>
              </a:ext>
            </a:extLst>
          </p:cNvPr>
          <p:cNvSpPr>
            <a:spLocks noGrp="1"/>
          </p:cNvSpPr>
          <p:nvPr>
            <p:ph idx="1"/>
          </p:nvPr>
        </p:nvSpPr>
        <p:spPr>
          <a:xfrm>
            <a:off x="5298595" y="156411"/>
            <a:ext cx="6052158" cy="5827216"/>
          </a:xfrm>
        </p:spPr>
        <p:txBody>
          <a:bodyPr vert="horz" lIns="91440" tIns="45720" rIns="91440" bIns="45720" rtlCol="0" anchor="ctr">
            <a:normAutofit/>
          </a:bodyPr>
          <a:lstStyle/>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Increase funding for telehealth and assistive technology </a:t>
            </a:r>
            <a:r>
              <a:rPr lang="en-GB" sz="1600" b="1" i="0" dirty="0">
                <a:effectLst/>
                <a:latin typeface="Calibri" panose="020F0502020204030204" pitchFamily="34" charset="0"/>
                <a:ea typeface="Calibri" panose="020F0502020204030204" pitchFamily="34" charset="0"/>
                <a:cs typeface="Calibri" panose="020F0502020204030204" pitchFamily="34" charset="0"/>
              </a:rPr>
              <a:t>(NICE, 2022)</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Provide digital skills training to reduce digital exclusion.</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Improve integration between health and social care services </a:t>
            </a:r>
            <a:r>
              <a:rPr lang="en-GB" sz="1600" b="1" i="0" dirty="0">
                <a:effectLst/>
                <a:latin typeface="Calibri" panose="020F0502020204030204" pitchFamily="34" charset="0"/>
                <a:ea typeface="Calibri" panose="020F0502020204030204" pitchFamily="34" charset="0"/>
                <a:cs typeface="Calibri" panose="020F0502020204030204" pitchFamily="34" charset="0"/>
              </a:rPr>
              <a:t>(NHS England, 2023)</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Theory-Based Approach</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Activity Theory:</a:t>
            </a:r>
            <a:r>
              <a:rPr lang="en-GB" sz="1600" b="0" i="0" dirty="0">
                <a:effectLst/>
                <a:latin typeface="Calibri" panose="020F0502020204030204" pitchFamily="34" charset="0"/>
                <a:ea typeface="Calibri" panose="020F0502020204030204" pitchFamily="34" charset="0"/>
                <a:cs typeface="Calibri" panose="020F0502020204030204" pitchFamily="34" charset="0"/>
              </a:rPr>
              <a:t> Encourage social engagement and community participation.</a:t>
            </a:r>
          </a:p>
          <a:p>
            <a:pPr>
              <a:lnSpc>
                <a:spcPct val="100000"/>
              </a:lnSpc>
              <a:buFont typeface="Arial" panose="020B0604020202020204" pitchFamily="34" charset="0"/>
              <a:buChar char="•"/>
            </a:pPr>
            <a:r>
              <a:rPr lang="en-GB" sz="1600" b="1" i="0" dirty="0">
                <a:effectLst/>
                <a:latin typeface="Calibri" panose="020F0502020204030204" pitchFamily="34" charset="0"/>
                <a:ea typeface="Calibri" panose="020F0502020204030204" pitchFamily="34" charset="0"/>
                <a:cs typeface="Calibri" panose="020F0502020204030204" pitchFamily="34" charset="0"/>
              </a:rPr>
              <a:t>Person-Centred Care:</a:t>
            </a:r>
            <a:r>
              <a:rPr lang="en-GB" sz="1600" b="0" i="0" dirty="0">
                <a:effectLst/>
                <a:latin typeface="Calibri" panose="020F0502020204030204" pitchFamily="34" charset="0"/>
                <a:ea typeface="Calibri" panose="020F0502020204030204" pitchFamily="34" charset="0"/>
                <a:cs typeface="Calibri" panose="020F0502020204030204" pitchFamily="34" charset="0"/>
              </a:rPr>
              <a:t> Tailor support to individual needs and preferences.</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Policy Implications</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Invest in community-based care and technology.</a:t>
            </a:r>
          </a:p>
          <a:p>
            <a:pPr>
              <a:lnSpc>
                <a:spcPct val="100000"/>
              </a:lnSpc>
              <a:buFont typeface="Arial" panose="020B0604020202020204" pitchFamily="34" charset="0"/>
              <a:buChar char="•"/>
            </a:pPr>
            <a:r>
              <a:rPr lang="en-GB" sz="1600" b="0" i="0" dirty="0">
                <a:effectLst/>
                <a:latin typeface="Calibri" panose="020F0502020204030204" pitchFamily="34" charset="0"/>
                <a:ea typeface="Calibri" panose="020F0502020204030204" pitchFamily="34" charset="0"/>
                <a:cs typeface="Calibri" panose="020F0502020204030204" pitchFamily="34" charset="0"/>
              </a:rPr>
              <a:t>Ensure equal access to services and digital healthcare </a:t>
            </a:r>
            <a:r>
              <a:rPr lang="en-GB" sz="1600" b="1" i="0" dirty="0">
                <a:effectLst/>
                <a:latin typeface="Calibri" panose="020F0502020204030204" pitchFamily="34" charset="0"/>
                <a:ea typeface="Calibri" panose="020F0502020204030204" pitchFamily="34" charset="0"/>
                <a:cs typeface="Calibri" panose="020F0502020204030204" pitchFamily="34" charset="0"/>
              </a:rPr>
              <a:t>(Care Act, 2014; Equality Act, 2010)</a:t>
            </a:r>
            <a:r>
              <a:rPr lang="en-GB" sz="1600" b="0" i="0" dirty="0">
                <a:effectLst/>
                <a:latin typeface="Calibri" panose="020F0502020204030204" pitchFamily="34" charset="0"/>
                <a:ea typeface="Calibri" panose="020F0502020204030204" pitchFamily="34" charset="0"/>
                <a:cs typeface="Calibri" panose="020F0502020204030204" pitchFamily="34" charset="0"/>
              </a:rPr>
              <a:t>.</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Critical Evaluation</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Barriers:</a:t>
            </a:r>
            <a:r>
              <a:rPr lang="en-GB" sz="1600" b="0" i="0" dirty="0">
                <a:effectLst/>
                <a:latin typeface="Calibri" panose="020F0502020204030204" pitchFamily="34" charset="0"/>
                <a:ea typeface="Calibri" panose="020F0502020204030204" pitchFamily="34" charset="0"/>
                <a:cs typeface="Calibri" panose="020F0502020204030204" pitchFamily="34" charset="0"/>
              </a:rPr>
              <a:t> Cost, digital literacy, and privacy concerns.</a:t>
            </a:r>
          </a:p>
          <a:p>
            <a:pPr>
              <a:lnSpc>
                <a:spcPct val="100000"/>
              </a:lnSpc>
              <a:buNone/>
            </a:pPr>
            <a:r>
              <a:rPr lang="en-GB" sz="1600" b="1" i="0" dirty="0">
                <a:effectLst/>
                <a:latin typeface="Calibri" panose="020F0502020204030204" pitchFamily="34" charset="0"/>
                <a:ea typeface="Calibri" panose="020F0502020204030204" pitchFamily="34" charset="0"/>
                <a:cs typeface="Calibri" panose="020F0502020204030204" pitchFamily="34" charset="0"/>
              </a:rPr>
              <a:t>Solutions:</a:t>
            </a:r>
            <a:r>
              <a:rPr lang="en-GB" sz="1600" b="0" i="0" dirty="0">
                <a:effectLst/>
                <a:latin typeface="Calibri" panose="020F0502020204030204" pitchFamily="34" charset="0"/>
                <a:ea typeface="Calibri" panose="020F0502020204030204" pitchFamily="34" charset="0"/>
                <a:cs typeface="Calibri" panose="020F0502020204030204" pitchFamily="34" charset="0"/>
              </a:rPr>
              <a:t> Funding, training, and stronger data protection measures.</a:t>
            </a:r>
          </a:p>
          <a:p>
            <a:pPr>
              <a:lnSpc>
                <a:spcPct val="100000"/>
              </a:lnSpc>
              <a:buNone/>
            </a:pPr>
            <a:endParaRPr lang="en-GB" sz="1100" b="0" i="0" dirty="0">
              <a:effectLst/>
              <a:latin typeface="Segoe UI" panose="020B0502040204020203" pitchFamily="34" charset="0"/>
            </a:endParaRPr>
          </a:p>
        </p:txBody>
      </p:sp>
      <p:pic>
        <p:nvPicPr>
          <p:cNvPr id="4" name="Recorded Sound">
            <a:hlinkClick r:id="" action="ppaction://media"/>
            <a:extLst>
              <a:ext uri="{FF2B5EF4-FFF2-40B4-BE49-F238E27FC236}">
                <a16:creationId xmlns:a16="http://schemas.microsoft.com/office/drawing/2014/main" id="{DD5715CE-BFDF-CA3D-BC9C-3F8AC5BA61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13891896"/>
      </p:ext>
    </p:extLst>
  </p:cSld>
  <p:clrMapOvr>
    <a:masterClrMapping/>
  </p:clrMapOvr>
  <mc:AlternateContent xmlns:mc="http://schemas.openxmlformats.org/markup-compatibility/2006">
    <mc:Choice xmlns:p14="http://schemas.microsoft.com/office/powerpoint/2010/main" Requires="p14">
      <p:transition spd="slow" p14:dur="2000" advTm="66306"/>
    </mc:Choice>
    <mc:Fallback>
      <p:transition spd="slow" advTm="663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30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98A0F-22DE-D4CD-91B1-B7EFBBC112F2}"/>
              </a:ext>
            </a:extLst>
          </p:cNvPr>
          <p:cNvSpPr>
            <a:spLocks noGrp="1"/>
          </p:cNvSpPr>
          <p:nvPr>
            <p:ph type="title"/>
          </p:nvPr>
        </p:nvSpPr>
        <p:spPr>
          <a:xfrm>
            <a:off x="838200" y="365125"/>
            <a:ext cx="10515600" cy="1325563"/>
          </a:xfrm>
        </p:spPr>
        <p:txBody>
          <a:bodyPr>
            <a:normAutofit/>
          </a:bodyPr>
          <a:lstStyle/>
          <a:p>
            <a:r>
              <a:rPr lang="en-GB" sz="6600"/>
              <a:t>conclusion</a:t>
            </a:r>
          </a:p>
        </p:txBody>
      </p:sp>
      <p:sp>
        <p:nvSpPr>
          <p:cNvPr id="3" name="Content Placeholder 2">
            <a:extLst>
              <a:ext uri="{FF2B5EF4-FFF2-40B4-BE49-F238E27FC236}">
                <a16:creationId xmlns:a16="http://schemas.microsoft.com/office/drawing/2014/main" id="{A0AFD8DF-5B05-0E9B-0DCA-3DA3542ED584}"/>
              </a:ext>
            </a:extLst>
          </p:cNvPr>
          <p:cNvSpPr>
            <a:spLocks noGrp="1"/>
          </p:cNvSpPr>
          <p:nvPr>
            <p:ph idx="1"/>
          </p:nvPr>
        </p:nvSpPr>
        <p:spPr>
          <a:xfrm>
            <a:off x="838200" y="1929384"/>
            <a:ext cx="10515600" cy="4251960"/>
          </a:xfrm>
        </p:spPr>
        <p:txBody>
          <a:bodyPr vert="horz" lIns="91440" tIns="45720" rIns="91440" bIns="45720" rtlCol="0">
            <a:normAutofit/>
          </a:bodyPr>
          <a:lstStyle/>
          <a:p>
            <a:pPr>
              <a:lnSpc>
                <a:spcPct val="100000"/>
              </a:lnSpc>
            </a:pPr>
            <a:r>
              <a:rPr lang="en-GB" sz="1600" dirty="0">
                <a:highlight>
                  <a:srgbClr val="FFFFFF"/>
                </a:highlight>
                <a:latin typeface="Calibri"/>
                <a:ea typeface="Calibri"/>
                <a:cs typeface="Calibri"/>
              </a:rPr>
              <a:t>Ageing population continues to grow</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Care needs are increasingly complex</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Domiciliary and residential care remain essential</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Technology offers new opportunities</a:t>
            </a:r>
            <a:endParaRPr lang="en-GB" sz="1600" dirty="0">
              <a:latin typeface="Calibri"/>
              <a:ea typeface="Calibri"/>
              <a:cs typeface="Calibri"/>
            </a:endParaRPr>
          </a:p>
          <a:p>
            <a:pPr>
              <a:lnSpc>
                <a:spcPct val="100000"/>
              </a:lnSpc>
            </a:pPr>
            <a:r>
              <a:rPr lang="en-GB" sz="1600" dirty="0">
                <a:highlight>
                  <a:srgbClr val="FFFFFF"/>
                </a:highlight>
                <a:latin typeface="Calibri"/>
                <a:ea typeface="Calibri"/>
                <a:cs typeface="Calibri"/>
              </a:rPr>
              <a:t>Person-centred care should remain central</a:t>
            </a:r>
            <a:endParaRPr lang="en-GB" sz="1600" dirty="0">
              <a:latin typeface="Calibri"/>
              <a:ea typeface="Calibri"/>
              <a:cs typeface="Calibri"/>
            </a:endParaRPr>
          </a:p>
          <a:p>
            <a:pPr marL="0" indent="0">
              <a:lnSpc>
                <a:spcPct val="100000"/>
              </a:lnSpc>
              <a:buNone/>
            </a:pPr>
            <a:r>
              <a:rPr lang="en-GB" sz="1600" dirty="0">
                <a:highlight>
                  <a:srgbClr val="FFFFFF"/>
                </a:highlight>
                <a:latin typeface="Calibri"/>
                <a:ea typeface="Calibri"/>
                <a:cs typeface="Calibri"/>
              </a:rPr>
              <a:t>             (ONS, 2024; WHO, 2023)</a:t>
            </a:r>
          </a:p>
          <a:p>
            <a:pPr>
              <a:lnSpc>
                <a:spcPct val="100000"/>
              </a:lnSpc>
            </a:pPr>
            <a:endParaRPr lang="en-GB" sz="1600" b="1" dirty="0">
              <a:highlight>
                <a:srgbClr val="FFFFFF"/>
              </a:highlight>
              <a:latin typeface="Calibri"/>
              <a:ea typeface="Calibri"/>
              <a:cs typeface="Calibri"/>
            </a:endParaRPr>
          </a:p>
          <a:p>
            <a:pPr marL="0" indent="0">
              <a:lnSpc>
                <a:spcPct val="100000"/>
              </a:lnSpc>
              <a:buNone/>
            </a:pPr>
            <a:r>
              <a:rPr lang="en-GB" sz="1600" dirty="0">
                <a:highlight>
                  <a:srgbClr val="FFFFFF"/>
                </a:highlight>
                <a:latin typeface="Calibri"/>
                <a:ea typeface="Calibri"/>
                <a:cs typeface="Calibri"/>
              </a:rPr>
              <a:t>In conclusion, the growing ageing population presents significant challenges for health and social care services. Although domiciliary and residential care provide valuable support, ongoing improvements are needed to address workforce pressures, rising demand and inequalities in access. Future care should remain person-centred, evidence-based and responsive to the changing needs of older adults.</a:t>
            </a:r>
            <a:endParaRPr lang="en-GB" sz="1600" dirty="0">
              <a:latin typeface="Calibri"/>
              <a:ea typeface="Calibri"/>
              <a:cs typeface="Calibri"/>
            </a:endParaRPr>
          </a:p>
          <a:p>
            <a:pPr>
              <a:lnSpc>
                <a:spcPct val="100000"/>
              </a:lnSpc>
            </a:pPr>
            <a:endParaRPr lang="en-GB" sz="1800" dirty="0"/>
          </a:p>
        </p:txBody>
      </p:sp>
      <p:pic>
        <p:nvPicPr>
          <p:cNvPr id="4" name="Recorded Sound">
            <a:hlinkClick r:id="" action="ppaction://media"/>
            <a:extLst>
              <a:ext uri="{FF2B5EF4-FFF2-40B4-BE49-F238E27FC236}">
                <a16:creationId xmlns:a16="http://schemas.microsoft.com/office/drawing/2014/main" id="{EAD37010-5288-1E73-788E-27250D7F6D8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831026823"/>
      </p:ext>
    </p:extLst>
  </p:cSld>
  <p:clrMapOvr>
    <a:masterClrMapping/>
  </p:clrMapOvr>
  <mc:AlternateContent xmlns:mc="http://schemas.openxmlformats.org/markup-compatibility/2006">
    <mc:Choice xmlns:p14="http://schemas.microsoft.com/office/powerpoint/2010/main" Requires="p14">
      <p:transition spd="slow" p14:dur="2000" advTm="36597"/>
    </mc:Choice>
    <mc:Fallback>
      <p:transition spd="slow" advTm="365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7B43C-AD8C-2E2F-FF30-17735C4E6666}"/>
              </a:ext>
            </a:extLst>
          </p:cNvPr>
          <p:cNvSpPr>
            <a:spLocks noGrp="1"/>
          </p:cNvSpPr>
          <p:nvPr>
            <p:ph type="title"/>
          </p:nvPr>
        </p:nvSpPr>
        <p:spPr/>
        <p:txBody>
          <a:bodyPr>
            <a:normAutofit/>
          </a:bodyPr>
          <a:lstStyle/>
          <a:p>
            <a:r>
              <a:rPr lang="en-GB"/>
              <a:t>References</a:t>
            </a:r>
          </a:p>
        </p:txBody>
      </p:sp>
      <p:sp>
        <p:nvSpPr>
          <p:cNvPr id="3" name="Content Placeholder 2">
            <a:extLst>
              <a:ext uri="{FF2B5EF4-FFF2-40B4-BE49-F238E27FC236}">
                <a16:creationId xmlns:a16="http://schemas.microsoft.com/office/drawing/2014/main" id="{48FA932C-1F9C-FBB4-59A9-896E88C18680}"/>
              </a:ext>
            </a:extLst>
          </p:cNvPr>
          <p:cNvSpPr>
            <a:spLocks noGrp="1"/>
          </p:cNvSpPr>
          <p:nvPr>
            <p:ph idx="1"/>
          </p:nvPr>
        </p:nvSpPr>
        <p:spPr/>
        <p:txBody>
          <a:bodyPr vert="horz" lIns="91440" tIns="45720" rIns="91440" bIns="45720" rtlCol="0" anchor="t">
            <a:noAutofit/>
          </a:bodyPr>
          <a:lstStyle/>
          <a:p>
            <a:endParaRPr lang="en-GB" sz="1600" dirty="0">
              <a:solidFill>
                <a:srgbClr val="242424"/>
              </a:solidFill>
              <a:highlight>
                <a:srgbClr val="FFFFFF"/>
              </a:highlight>
              <a:latin typeface="Calibri"/>
              <a:ea typeface="Calibri"/>
              <a:cs typeface="Calibri"/>
            </a:endParaRPr>
          </a:p>
          <a:p>
            <a:endParaRPr lang="en-GB" sz="1600">
              <a:latin typeface="Calibri"/>
              <a:ea typeface="Calibri"/>
              <a:cs typeface="Calibri"/>
            </a:endParaRPr>
          </a:p>
        </p:txBody>
      </p:sp>
      <p:sp>
        <p:nvSpPr>
          <p:cNvPr id="4" name="TextBox 3">
            <a:extLst>
              <a:ext uri="{FF2B5EF4-FFF2-40B4-BE49-F238E27FC236}">
                <a16:creationId xmlns:a16="http://schemas.microsoft.com/office/drawing/2014/main" id="{A5A2AAB9-6E74-D476-D396-9E74FB95D232}"/>
              </a:ext>
            </a:extLst>
          </p:cNvPr>
          <p:cNvSpPr txBox="1"/>
          <p:nvPr/>
        </p:nvSpPr>
        <p:spPr>
          <a:xfrm>
            <a:off x="560718" y="1933755"/>
            <a:ext cx="11128074" cy="45550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1600">
                <a:solidFill>
                  <a:srgbClr val="242424"/>
                </a:solidFill>
                <a:latin typeface="Calibri"/>
                <a:ea typeface="Calibri"/>
                <a:cs typeface="Calibri"/>
              </a:rPr>
              <a:t>Age UK (2024) Later Life in the United Kingdom. London: Age UK. Available at: </a:t>
            </a:r>
            <a:r>
              <a:rPr lang="en-US" sz="1600" dirty="0">
                <a:solidFill>
                  <a:srgbClr val="242424"/>
                </a:solidFill>
                <a:latin typeface="Calibri"/>
                <a:ea typeface="Calibri"/>
                <a:cs typeface="Calibri"/>
                <a:hlinkClick r:id="rId4" tooltip="Original URL: https://www.ageuk.org.uk/information-advice/work-learning/research-and-policy/reports-and-publications/. Click or tap if you trust this link."/>
              </a:rPr>
              <a:t>https://www.ageuk.org.uk/information-advice/work-learning/research-and-policy/reports-and-publications/</a:t>
            </a:r>
            <a:r>
              <a:rPr lang="en-US" sz="1600" dirty="0">
                <a:solidFill>
                  <a:srgbClr val="242424"/>
                </a:solidFill>
                <a:latin typeface="Calibri"/>
                <a:ea typeface="Calibri"/>
                <a:cs typeface="Calibri"/>
              </a:rPr>
              <a:t> </a:t>
            </a:r>
            <a:r>
              <a:rPr lang="en-US" sz="1600">
                <a:solidFill>
                  <a:srgbClr val="242424"/>
                </a:solidFill>
                <a:latin typeface="Calibri"/>
                <a:ea typeface="Calibri"/>
                <a:cs typeface="Calibri"/>
              </a:rPr>
              <a:t>(Accessed: 10 June 2026).</a:t>
            </a:r>
            <a:endParaRPr lang="en-US" sz="1600" dirty="0">
              <a:solidFill>
                <a:srgbClr val="242424"/>
              </a:solidFill>
              <a:latin typeface="Calibri"/>
              <a:ea typeface="Calibri"/>
              <a:cs typeface="Calibri"/>
            </a:endParaRPr>
          </a:p>
          <a:p>
            <a:pPr marL="285750" indent="-285750">
              <a:buFont typeface="Arial"/>
              <a:buChar char="•"/>
            </a:pPr>
            <a:endParaRPr lang="en-US" sz="1600" dirty="0">
              <a:solidFill>
                <a:srgbClr val="242424"/>
              </a:solidFill>
              <a:latin typeface="Calibri"/>
              <a:ea typeface="Calibri"/>
              <a:cs typeface="Calibri"/>
            </a:endParaRPr>
          </a:p>
          <a:p>
            <a:endParaRPr lang="en-US" sz="1600" dirty="0">
              <a:solidFill>
                <a:srgbClr val="242424"/>
              </a:solidFill>
              <a:latin typeface="Calibri"/>
              <a:ea typeface="Calibri"/>
              <a:cs typeface="Calibri"/>
            </a:endParaRPr>
          </a:p>
          <a:p>
            <a:pPr marL="285750" indent="-285750">
              <a:buFont typeface="Arial"/>
              <a:buChar char="•"/>
            </a:pPr>
            <a:r>
              <a:rPr lang="en-US" sz="1600">
                <a:solidFill>
                  <a:srgbClr val="242424"/>
                </a:solidFill>
                <a:latin typeface="Calibri"/>
                <a:ea typeface="Calibri"/>
                <a:cs typeface="Calibri"/>
              </a:rPr>
              <a:t>Care Quality Commission (2024) The State of Health Care and Adult Social Care in England 2023/24. London: Care Quality Commission. Available at: </a:t>
            </a:r>
            <a:r>
              <a:rPr lang="en-US" sz="1600" dirty="0">
                <a:solidFill>
                  <a:srgbClr val="242424"/>
                </a:solidFill>
                <a:latin typeface="Calibri"/>
                <a:ea typeface="Calibri"/>
                <a:cs typeface="Calibri"/>
                <a:hlinkClick r:id="rId5" tooltip="Original URL: https://www.cqc.org.uk/publications. Click or tap if you trust this link."/>
              </a:rPr>
              <a:t>https://www.cqc.org.uk/publications</a:t>
            </a:r>
            <a:r>
              <a:rPr lang="en-US" sz="1600">
                <a:solidFill>
                  <a:srgbClr val="242424"/>
                </a:solidFill>
                <a:latin typeface="Calibri"/>
                <a:ea typeface="Calibri"/>
                <a:cs typeface="Calibri"/>
              </a:rPr>
              <a:t> (Accessed: 10 June 2026).</a:t>
            </a:r>
            <a:endParaRPr lang="en-US" sz="1600" dirty="0">
              <a:solidFill>
                <a:srgbClr val="242424"/>
              </a:solidFill>
              <a:latin typeface="Calibri"/>
              <a:ea typeface="Calibri"/>
              <a:cs typeface="Calibri"/>
            </a:endParaRPr>
          </a:p>
          <a:p>
            <a:endParaRPr lang="en-US" sz="1600" dirty="0">
              <a:solidFill>
                <a:srgbClr val="242424"/>
              </a:solidFill>
              <a:latin typeface="Calibri"/>
              <a:ea typeface="Calibri"/>
              <a:cs typeface="Calibri"/>
            </a:endParaRPr>
          </a:p>
          <a:p>
            <a:pPr marL="285750" indent="-285750">
              <a:buFont typeface="Arial"/>
              <a:buChar char="•"/>
            </a:pPr>
            <a:r>
              <a:rPr lang="en-US" sz="1600">
                <a:solidFill>
                  <a:srgbClr val="242424"/>
                </a:solidFill>
                <a:latin typeface="Calibri"/>
                <a:ea typeface="Calibri"/>
                <a:cs typeface="Calibri"/>
              </a:rPr>
              <a:t>Department of Health and Social Care (2023) Next Steps to Put People at the Heart of Care. London: Department of Health and Social Care. Available at: </a:t>
            </a:r>
            <a:r>
              <a:rPr lang="en-US" sz="1600" dirty="0">
                <a:solidFill>
                  <a:srgbClr val="242424"/>
                </a:solidFill>
                <a:latin typeface="Calibri"/>
                <a:ea typeface="Calibri"/>
                <a:cs typeface="Calibri"/>
                <a:hlinkClick r:id="rId6" tooltip="Original URL: https://www.gov.uk/government/publications/people-at-the-heart-of-care-adult-social-care-reform-white-paper. Click or tap if you trust this link."/>
              </a:rPr>
              <a:t>https://www.gov.uk/government/publications/people-at-the-heart-of-care-adult-social-care-reform-white-paper</a:t>
            </a:r>
            <a:r>
              <a:rPr lang="en-US" sz="1600">
                <a:solidFill>
                  <a:srgbClr val="242424"/>
                </a:solidFill>
                <a:latin typeface="Calibri"/>
                <a:ea typeface="Calibri"/>
                <a:cs typeface="Calibri"/>
              </a:rPr>
              <a:t> (Accessed: 10 June 2026).</a:t>
            </a:r>
            <a:endParaRPr lang="en-US" sz="1600" dirty="0">
              <a:solidFill>
                <a:srgbClr val="242424"/>
              </a:solidFill>
              <a:latin typeface="Calibri"/>
              <a:ea typeface="Calibri"/>
              <a:cs typeface="Calibri"/>
            </a:endParaRPr>
          </a:p>
          <a:p>
            <a:endParaRPr lang="en-US" sz="1600" dirty="0">
              <a:solidFill>
                <a:srgbClr val="242424"/>
              </a:solidFill>
              <a:latin typeface="Calibri"/>
              <a:ea typeface="Calibri"/>
              <a:cs typeface="Calibri"/>
            </a:endParaRPr>
          </a:p>
          <a:p>
            <a:pPr marL="285750" indent="-285750">
              <a:buFont typeface="Arial"/>
              <a:buChar char="•"/>
            </a:pPr>
            <a:r>
              <a:rPr lang="en-US" sz="1600">
                <a:solidFill>
                  <a:srgbClr val="242424"/>
                </a:solidFill>
                <a:latin typeface="Calibri"/>
                <a:ea typeface="Calibri"/>
                <a:cs typeface="Calibri"/>
              </a:rPr>
              <a:t>Guedes, J. and Melo, R. (2022) ‘Continuity Theory’, in Gu, D. and Dupre, M.E. (eds.) Encyclopedia of Gerontology and Population Aging. Cham: Springer. Available at: </a:t>
            </a:r>
            <a:r>
              <a:rPr lang="en-US" sz="1600" dirty="0">
                <a:solidFill>
                  <a:srgbClr val="242424"/>
                </a:solidFill>
                <a:latin typeface="Calibri"/>
                <a:ea typeface="Calibri"/>
                <a:cs typeface="Calibri"/>
                <a:hlinkClick r:id="rId7" tooltip="Original URL: https://link.springer.com/referenceworkentry/10.1007/978-3-030-22009-9_749. Click or tap if you trust this link."/>
              </a:rPr>
              <a:t>https://link.springer.com/referenceworkentry/10.1007/978-3-030-22009-9_749</a:t>
            </a:r>
            <a:r>
              <a:rPr lang="en-US" sz="1600">
                <a:solidFill>
                  <a:srgbClr val="242424"/>
                </a:solidFill>
                <a:latin typeface="Calibri"/>
                <a:ea typeface="Calibri"/>
                <a:cs typeface="Calibri"/>
              </a:rPr>
              <a:t> (Accessed: 10 June 2026).</a:t>
            </a:r>
            <a:endParaRPr lang="en-US" sz="1600" dirty="0">
              <a:solidFill>
                <a:srgbClr val="242424"/>
              </a:solidFill>
              <a:latin typeface="Calibri"/>
              <a:ea typeface="Calibri"/>
              <a:cs typeface="Calibri"/>
            </a:endParaRPr>
          </a:p>
          <a:p>
            <a:endParaRPr lang="en-US" sz="1600" dirty="0">
              <a:solidFill>
                <a:srgbClr val="242424"/>
              </a:solidFill>
              <a:latin typeface="Calibri"/>
              <a:ea typeface="Calibri"/>
              <a:cs typeface="Calibri"/>
            </a:endParaRPr>
          </a:p>
          <a:p>
            <a:pPr marL="285750" indent="-285750">
              <a:buFont typeface="Arial"/>
              <a:buChar char="•"/>
            </a:pPr>
            <a:r>
              <a:rPr lang="en-US" sz="1600">
                <a:solidFill>
                  <a:srgbClr val="242424"/>
                </a:solidFill>
                <a:latin typeface="Calibri"/>
                <a:ea typeface="Calibri"/>
                <a:cs typeface="Calibri"/>
              </a:rPr>
              <a:t>The King’s Fund (2023) Social Care 360. London: The King’s Fund. Available at: </a:t>
            </a:r>
            <a:r>
              <a:rPr lang="en-US" sz="1600" dirty="0">
                <a:solidFill>
                  <a:srgbClr val="242424"/>
                </a:solidFill>
                <a:latin typeface="Calibri"/>
                <a:ea typeface="Calibri"/>
                <a:cs typeface="Calibri"/>
                <a:hlinkClick r:id="rId8" tooltip="Original URL: https://www.kingsfund.org.uk/social-care-360. Click or tap if you trust this link."/>
              </a:rPr>
              <a:t>https://www.kingsfund.org.uk/social-care-360</a:t>
            </a:r>
            <a:r>
              <a:rPr lang="en-US" sz="1600" dirty="0">
                <a:solidFill>
                  <a:srgbClr val="242424"/>
                </a:solidFill>
                <a:latin typeface="Calibri"/>
                <a:ea typeface="Calibri"/>
                <a:cs typeface="Calibri"/>
              </a:rPr>
              <a:t> </a:t>
            </a:r>
            <a:r>
              <a:rPr lang="en-US" sz="1600">
                <a:solidFill>
                  <a:srgbClr val="242424"/>
                </a:solidFill>
                <a:latin typeface="Calibri"/>
                <a:ea typeface="Calibri"/>
                <a:cs typeface="Calibri"/>
              </a:rPr>
              <a:t>(Accessed: 10 June 2026).</a:t>
            </a:r>
          </a:p>
          <a:p>
            <a:pPr algn="ctr"/>
            <a:endParaRPr lang="en-GB">
              <a:solidFill>
                <a:srgbClr val="000000"/>
              </a:solidFill>
              <a:latin typeface="The Hand Bold"/>
              <a:ea typeface="Segoe UI"/>
              <a:cs typeface="Segoe UI"/>
            </a:endParaRPr>
          </a:p>
        </p:txBody>
      </p:sp>
      <p:pic>
        <p:nvPicPr>
          <p:cNvPr id="5" name="Recorded Sound">
            <a:hlinkClick r:id="" action="ppaction://media"/>
            <a:extLst>
              <a:ext uri="{FF2B5EF4-FFF2-40B4-BE49-F238E27FC236}">
                <a16:creationId xmlns:a16="http://schemas.microsoft.com/office/drawing/2014/main" id="{D7F0E620-ADD2-EC5C-FBC7-A0CC1FC5468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61968928"/>
      </p:ext>
    </p:extLst>
  </p:cSld>
  <p:clrMapOvr>
    <a:masterClrMapping/>
  </p:clrMapOvr>
  <mc:AlternateContent xmlns:mc="http://schemas.openxmlformats.org/markup-compatibility/2006">
    <mc:Choice xmlns:p14="http://schemas.microsoft.com/office/powerpoint/2010/main" Requires="p14">
      <p:transition spd="slow" p14:dur="2000" advTm="13839"/>
    </mc:Choice>
    <mc:Fallback>
      <p:transition spd="slow" advTm="138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A7E279-59EE-609D-34FA-726BA0D17CBF}"/>
              </a:ext>
            </a:extLst>
          </p:cNvPr>
          <p:cNvSpPr>
            <a:spLocks noGrp="1"/>
          </p:cNvSpPr>
          <p:nvPr>
            <p:ph type="title"/>
          </p:nvPr>
        </p:nvSpPr>
        <p:spPr/>
        <p:txBody>
          <a:bodyPr/>
          <a:lstStyle/>
          <a:p>
            <a:r>
              <a:rPr lang="en-GB"/>
              <a:t>References continued</a:t>
            </a:r>
          </a:p>
        </p:txBody>
      </p:sp>
      <p:sp>
        <p:nvSpPr>
          <p:cNvPr id="3" name="Content Placeholder 2">
            <a:extLst>
              <a:ext uri="{FF2B5EF4-FFF2-40B4-BE49-F238E27FC236}">
                <a16:creationId xmlns:a16="http://schemas.microsoft.com/office/drawing/2014/main" id="{30D467C6-A633-04CC-9825-8C700C6DB53A}"/>
              </a:ext>
            </a:extLst>
          </p:cNvPr>
          <p:cNvSpPr>
            <a:spLocks noGrp="1"/>
          </p:cNvSpPr>
          <p:nvPr>
            <p:ph idx="1"/>
          </p:nvPr>
        </p:nvSpPr>
        <p:spPr/>
        <p:txBody>
          <a:bodyPr vert="horz" lIns="91440" tIns="45720" rIns="91440" bIns="45720" rtlCol="0" anchor="t">
            <a:normAutofit/>
          </a:bodyPr>
          <a:lstStyle/>
          <a:p>
            <a:endParaRPr lang="en-GB" sz="1600" dirty="0">
              <a:solidFill>
                <a:srgbClr val="242424"/>
              </a:solidFill>
              <a:highlight>
                <a:srgbClr val="FFFFFF"/>
              </a:highlight>
              <a:latin typeface="Calibri"/>
              <a:ea typeface="Calibri"/>
              <a:cs typeface="Calibri"/>
            </a:endParaRPr>
          </a:p>
          <a:p>
            <a:endParaRPr lang="en-GB" sz="1600" dirty="0">
              <a:solidFill>
                <a:srgbClr val="242424"/>
              </a:solidFill>
              <a:highlight>
                <a:srgbClr val="FFFFFF"/>
              </a:highlight>
              <a:latin typeface="Calibri"/>
              <a:ea typeface="Calibri"/>
              <a:cs typeface="Calibri"/>
            </a:endParaRPr>
          </a:p>
        </p:txBody>
      </p:sp>
      <p:sp>
        <p:nvSpPr>
          <p:cNvPr id="4" name="TextBox 3">
            <a:extLst>
              <a:ext uri="{FF2B5EF4-FFF2-40B4-BE49-F238E27FC236}">
                <a16:creationId xmlns:a16="http://schemas.microsoft.com/office/drawing/2014/main" id="{31EBC088-AC02-6963-EADE-BCE6578C9701}"/>
              </a:ext>
            </a:extLst>
          </p:cNvPr>
          <p:cNvSpPr txBox="1"/>
          <p:nvPr/>
        </p:nvSpPr>
        <p:spPr>
          <a:xfrm>
            <a:off x="287548" y="1718095"/>
            <a:ext cx="10811775"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aseline="0" dirty="0">
                <a:solidFill>
                  <a:srgbClr val="242424"/>
                </a:solidFill>
                <a:latin typeface="Calibri"/>
                <a:ea typeface="Calibri"/>
                <a:cs typeface="Calibri"/>
              </a:rPr>
              <a:t>Kirkwood, T.B.L. (2017) The End of Age: Why Everything About Ageing Is Changing. London: Profile Books. Available at: </a:t>
            </a:r>
            <a:r>
              <a:rPr lang="en-US" sz="1600" u="sng" strike="noStrike" baseline="0" dirty="0">
                <a:solidFill>
                  <a:srgbClr val="2998E3"/>
                </a:solidFill>
                <a:latin typeface="Calibri"/>
                <a:ea typeface="Calibri"/>
                <a:cs typeface="Calibri"/>
                <a:hlinkClick r:id="rId2"/>
              </a:rPr>
              <a:t>https://profilebooks.com/work/the-end-of-age/</a:t>
            </a:r>
            <a:r>
              <a:rPr lang="en-US" sz="1600" baseline="0">
                <a:solidFill>
                  <a:srgbClr val="242424"/>
                </a:solidFill>
                <a:latin typeface="Calibri"/>
                <a:ea typeface="Calibri"/>
                <a:cs typeface="Calibri"/>
              </a:rPr>
              <a:t> (Accessed: </a:t>
            </a:r>
            <a:r>
              <a:rPr lang="en-US" sz="1600">
                <a:solidFill>
                  <a:srgbClr val="242424"/>
                </a:solidFill>
                <a:latin typeface="Calibri"/>
                <a:ea typeface="Calibri"/>
                <a:cs typeface="Calibri"/>
              </a:rPr>
              <a:t>12 </a:t>
            </a:r>
            <a:r>
              <a:rPr lang="en-US" sz="1600" baseline="0">
                <a:solidFill>
                  <a:srgbClr val="242424"/>
                </a:solidFill>
                <a:latin typeface="Calibri"/>
                <a:ea typeface="Calibri"/>
                <a:cs typeface="Calibri"/>
              </a:rPr>
              <a:t>June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r>
              <a:rPr lang="en-US" sz="1600" baseline="0" dirty="0">
                <a:solidFill>
                  <a:srgbClr val="242424"/>
                </a:solidFill>
                <a:latin typeface="Calibri"/>
                <a:ea typeface="Calibri"/>
                <a:cs typeface="Calibri"/>
              </a:rPr>
              <a:t>NHS England (2019) The NHS Long Term Plan. London: NHS England. Available at: </a:t>
            </a:r>
            <a:r>
              <a:rPr lang="en-US" sz="1600" u="sng" strike="noStrike" baseline="0" dirty="0">
                <a:solidFill>
                  <a:srgbClr val="2998E3"/>
                </a:solidFill>
                <a:latin typeface="Calibri"/>
                <a:ea typeface="Calibri"/>
                <a:cs typeface="Calibri"/>
                <a:hlinkClick r:id="rId3"/>
              </a:rPr>
              <a:t>https://www.longtermplan.nhs.uk/</a:t>
            </a:r>
            <a:r>
              <a:rPr lang="en-US" sz="1600" baseline="0" dirty="0">
                <a:solidFill>
                  <a:srgbClr val="242424"/>
                </a:solidFill>
                <a:latin typeface="Calibri"/>
                <a:ea typeface="Calibri"/>
                <a:cs typeface="Calibri"/>
              </a:rPr>
              <a:t> </a:t>
            </a:r>
            <a:r>
              <a:rPr lang="en-US" sz="1600" baseline="0">
                <a:solidFill>
                  <a:srgbClr val="242424"/>
                </a:solidFill>
                <a:latin typeface="Calibri"/>
                <a:ea typeface="Calibri"/>
                <a:cs typeface="Calibri"/>
              </a:rPr>
              <a:t>(Accessed: </a:t>
            </a:r>
            <a:r>
              <a:rPr lang="en-US" sz="1600">
                <a:solidFill>
                  <a:srgbClr val="242424"/>
                </a:solidFill>
                <a:latin typeface="Calibri"/>
                <a:ea typeface="Calibri"/>
                <a:cs typeface="Calibri"/>
              </a:rPr>
              <a:t>12 </a:t>
            </a:r>
            <a:r>
              <a:rPr lang="en-US" sz="1600" baseline="0">
                <a:solidFill>
                  <a:srgbClr val="242424"/>
                </a:solidFill>
                <a:latin typeface="Calibri"/>
                <a:ea typeface="Calibri"/>
                <a:cs typeface="Calibri"/>
              </a:rPr>
              <a:t>June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pPr rtl="0"/>
            <a:r>
              <a:rPr lang="en-US" sz="1600" baseline="0" dirty="0">
                <a:solidFill>
                  <a:srgbClr val="242424"/>
                </a:solidFill>
                <a:latin typeface="Calibri"/>
                <a:ea typeface="Calibri"/>
                <a:cs typeface="Calibri"/>
              </a:rPr>
              <a:t>NHS England (2023) Integrated Care Systems: Design Framework. London: NHS England. Available at: </a:t>
            </a:r>
            <a:r>
              <a:rPr lang="en-US" sz="1600" u="sng" strike="noStrike" baseline="0" dirty="0">
                <a:solidFill>
                  <a:srgbClr val="2998E3"/>
                </a:solidFill>
                <a:latin typeface="Calibri"/>
                <a:ea typeface="Calibri"/>
                <a:cs typeface="Calibri"/>
                <a:hlinkClick r:id="rId4"/>
              </a:rPr>
              <a:t>https://www.england.nhs.uk/integratedcare/what-is-integrated-care/</a:t>
            </a:r>
            <a:r>
              <a:rPr lang="en-US" sz="1600" baseline="0">
                <a:solidFill>
                  <a:srgbClr val="242424"/>
                </a:solidFill>
                <a:latin typeface="Calibri"/>
                <a:ea typeface="Calibri"/>
                <a:cs typeface="Calibri"/>
              </a:rPr>
              <a:t> (Accessed: </a:t>
            </a:r>
            <a:r>
              <a:rPr lang="en-US" sz="1600">
                <a:solidFill>
                  <a:srgbClr val="242424"/>
                </a:solidFill>
                <a:latin typeface="Calibri"/>
                <a:ea typeface="Calibri"/>
                <a:cs typeface="Calibri"/>
              </a:rPr>
              <a:t>12</a:t>
            </a:r>
            <a:r>
              <a:rPr lang="en-US" sz="1600" baseline="0">
                <a:solidFill>
                  <a:srgbClr val="242424"/>
                </a:solidFill>
                <a:latin typeface="Calibri"/>
                <a:ea typeface="Calibri"/>
                <a:cs typeface="Calibri"/>
              </a:rPr>
              <a:t> June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pPr rtl="0"/>
            <a:r>
              <a:rPr lang="en-US" sz="1600" baseline="0" dirty="0">
                <a:solidFill>
                  <a:srgbClr val="242424"/>
                </a:solidFill>
                <a:latin typeface="Calibri"/>
                <a:ea typeface="Calibri"/>
                <a:cs typeface="Calibri"/>
              </a:rPr>
              <a:t>National Institute for Health and Care Excellence (NICE) (2022) Digital Technologies Supporting Health and Social Care. London: NICE. Available at: </a:t>
            </a:r>
            <a:r>
              <a:rPr lang="en-US" sz="1600" u="sng" strike="noStrike" baseline="0" dirty="0">
                <a:solidFill>
                  <a:srgbClr val="2998E3"/>
                </a:solidFill>
                <a:latin typeface="Calibri"/>
                <a:ea typeface="Calibri"/>
                <a:cs typeface="Calibri"/>
                <a:hlinkClick r:id="rId5"/>
              </a:rPr>
              <a:t>https://www.nice.org.uk/guidance/published?type=dg</a:t>
            </a:r>
            <a:r>
              <a:rPr lang="en-US" sz="1600" baseline="0">
                <a:solidFill>
                  <a:srgbClr val="242424"/>
                </a:solidFill>
                <a:latin typeface="Calibri"/>
                <a:ea typeface="Calibri"/>
                <a:cs typeface="Calibri"/>
              </a:rPr>
              <a:t> (Accessed: </a:t>
            </a:r>
            <a:r>
              <a:rPr lang="en-US" sz="1600">
                <a:solidFill>
                  <a:srgbClr val="242424"/>
                </a:solidFill>
                <a:latin typeface="Calibri"/>
                <a:ea typeface="Calibri"/>
                <a:cs typeface="Calibri"/>
              </a:rPr>
              <a:t>14</a:t>
            </a:r>
            <a:r>
              <a:rPr lang="en-US" sz="1600" baseline="0">
                <a:solidFill>
                  <a:srgbClr val="242424"/>
                </a:solidFill>
                <a:latin typeface="Calibri"/>
                <a:ea typeface="Calibri"/>
                <a:cs typeface="Calibri"/>
              </a:rPr>
              <a:t> June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r>
              <a:rPr lang="en-US" sz="1600" baseline="0" dirty="0">
                <a:solidFill>
                  <a:srgbClr val="242424"/>
                </a:solidFill>
                <a:latin typeface="Calibri"/>
                <a:ea typeface="Calibri"/>
                <a:cs typeface="Calibri"/>
              </a:rPr>
              <a:t>Office for National Statistics (2024) Living Longer: Implications of an Ageing Population. Newport: ONS. Available at: </a:t>
            </a:r>
            <a:r>
              <a:rPr lang="en-US" sz="1600" u="sng" strike="noStrike" baseline="0" dirty="0">
                <a:solidFill>
                  <a:srgbClr val="2998E3"/>
                </a:solidFill>
                <a:latin typeface="Calibri"/>
                <a:ea typeface="Calibri"/>
                <a:cs typeface="Calibri"/>
                <a:hlinkClick r:id="rId6"/>
              </a:rPr>
              <a:t>https://www.ons.gov.uk/peoplepopulationandcommunity/birthsdeathsandmarriages/ageing</a:t>
            </a:r>
            <a:r>
              <a:rPr lang="en-US" sz="1600" baseline="0" dirty="0">
                <a:solidFill>
                  <a:srgbClr val="242424"/>
                </a:solidFill>
                <a:latin typeface="Calibri"/>
                <a:ea typeface="Calibri"/>
                <a:cs typeface="Calibri"/>
              </a:rPr>
              <a:t> </a:t>
            </a:r>
            <a:r>
              <a:rPr lang="en-US" sz="1600" baseline="0">
                <a:solidFill>
                  <a:srgbClr val="242424"/>
                </a:solidFill>
                <a:latin typeface="Calibri"/>
                <a:ea typeface="Calibri"/>
                <a:cs typeface="Calibri"/>
              </a:rPr>
              <a:t>(Accessed: </a:t>
            </a:r>
            <a:r>
              <a:rPr lang="en-US" sz="1600">
                <a:solidFill>
                  <a:srgbClr val="242424"/>
                </a:solidFill>
                <a:latin typeface="Calibri"/>
                <a:ea typeface="Calibri"/>
                <a:cs typeface="Calibri"/>
              </a:rPr>
              <a:t>14 June</a:t>
            </a:r>
            <a:r>
              <a:rPr lang="en-US" sz="1600" baseline="0">
                <a:solidFill>
                  <a:srgbClr val="242424"/>
                </a:solidFill>
                <a:latin typeface="Calibri"/>
                <a:ea typeface="Calibri"/>
                <a:cs typeface="Calibri"/>
              </a:rPr>
              <a:t>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pPr rtl="0"/>
            <a:r>
              <a:rPr lang="en-US" sz="1600" baseline="0" dirty="0">
                <a:solidFill>
                  <a:srgbClr val="242424"/>
                </a:solidFill>
                <a:latin typeface="Calibri"/>
                <a:ea typeface="Calibri"/>
                <a:cs typeface="Calibri"/>
              </a:rPr>
              <a:t>Social Care Institute for Excellence (SCIE) (2023) </a:t>
            </a:r>
            <a:r>
              <a:rPr lang="en-US" sz="1600" dirty="0">
                <a:solidFill>
                  <a:srgbClr val="242424"/>
                </a:solidFill>
                <a:latin typeface="Calibri"/>
                <a:ea typeface="Calibri"/>
                <a:cs typeface="Calibri"/>
              </a:rPr>
              <a:t>Person-</a:t>
            </a:r>
            <a:r>
              <a:rPr lang="en-US" sz="1600">
                <a:solidFill>
                  <a:srgbClr val="242424"/>
                </a:solidFill>
                <a:latin typeface="Calibri"/>
                <a:ea typeface="Calibri"/>
                <a:cs typeface="Calibri"/>
              </a:rPr>
              <a:t>Centered</a:t>
            </a:r>
            <a:r>
              <a:rPr lang="en-US" sz="1600" baseline="0" dirty="0">
                <a:solidFill>
                  <a:srgbClr val="242424"/>
                </a:solidFill>
                <a:latin typeface="Calibri"/>
                <a:ea typeface="Calibri"/>
                <a:cs typeface="Calibri"/>
              </a:rPr>
              <a:t> Care for Older People. London: SCIE. Available at: </a:t>
            </a:r>
            <a:r>
              <a:rPr lang="en-US" sz="1600" u="sng" strike="noStrike" baseline="0" dirty="0">
                <a:solidFill>
                  <a:srgbClr val="2998E3"/>
                </a:solidFill>
                <a:latin typeface="Calibri"/>
                <a:ea typeface="Calibri"/>
                <a:cs typeface="Calibri"/>
                <a:hlinkClick r:id="rId7"/>
              </a:rPr>
              <a:t>https://www.scie.org.uk/older-people/</a:t>
            </a:r>
            <a:r>
              <a:rPr lang="en-US" sz="1600" baseline="0" dirty="0">
                <a:solidFill>
                  <a:srgbClr val="242424"/>
                </a:solidFill>
                <a:latin typeface="Calibri"/>
                <a:ea typeface="Calibri"/>
                <a:cs typeface="Calibri"/>
              </a:rPr>
              <a:t> (Accessed: </a:t>
            </a:r>
            <a:r>
              <a:rPr lang="en-US" sz="1600" dirty="0">
                <a:solidFill>
                  <a:srgbClr val="242424"/>
                </a:solidFill>
                <a:latin typeface="Calibri"/>
                <a:ea typeface="Calibri"/>
                <a:cs typeface="Calibri"/>
              </a:rPr>
              <a:t>14</a:t>
            </a:r>
            <a:r>
              <a:rPr lang="en-US" sz="1600" baseline="0" dirty="0">
                <a:solidFill>
                  <a:srgbClr val="242424"/>
                </a:solidFill>
                <a:latin typeface="Calibri"/>
                <a:ea typeface="Calibri"/>
                <a:cs typeface="Calibri"/>
              </a:rPr>
              <a:t> June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pPr rtl="0"/>
            <a:r>
              <a:rPr lang="en-US" sz="1600" baseline="0" dirty="0">
                <a:solidFill>
                  <a:srgbClr val="242424"/>
                </a:solidFill>
                <a:latin typeface="Calibri"/>
                <a:ea typeface="Calibri"/>
                <a:cs typeface="Calibri"/>
              </a:rPr>
              <a:t>Skills for Care (2024) The State of the Adult Social Care Sector and Workforce in England. Leeds: Skills for Care. Available at: </a:t>
            </a:r>
            <a:r>
              <a:rPr lang="en-US" sz="1600" u="sng" strike="noStrike" baseline="0" dirty="0">
                <a:solidFill>
                  <a:srgbClr val="2998E3"/>
                </a:solidFill>
                <a:latin typeface="Calibri"/>
                <a:ea typeface="Calibri"/>
                <a:cs typeface="Calibri"/>
                <a:hlinkClick r:id="rId8"/>
              </a:rPr>
              <a:t>https://www.skillsforcare.org.uk</a:t>
            </a:r>
            <a:r>
              <a:rPr lang="en-US" sz="1600" baseline="0">
                <a:solidFill>
                  <a:srgbClr val="242424"/>
                </a:solidFill>
                <a:latin typeface="Calibri"/>
                <a:ea typeface="Calibri"/>
                <a:cs typeface="Calibri"/>
              </a:rPr>
              <a:t> (Accessed: </a:t>
            </a:r>
            <a:r>
              <a:rPr lang="en-US" sz="1600">
                <a:solidFill>
                  <a:srgbClr val="242424"/>
                </a:solidFill>
                <a:latin typeface="Calibri"/>
                <a:ea typeface="Calibri"/>
                <a:cs typeface="Calibri"/>
              </a:rPr>
              <a:t>14</a:t>
            </a:r>
            <a:r>
              <a:rPr lang="en-US" sz="1600" baseline="0">
                <a:solidFill>
                  <a:srgbClr val="242424"/>
                </a:solidFill>
                <a:latin typeface="Calibri"/>
                <a:ea typeface="Calibri"/>
                <a:cs typeface="Calibri"/>
              </a:rPr>
              <a:t> June 2026).</a:t>
            </a:r>
            <a:r>
              <a:rPr lang="en-US" sz="1600" dirty="0">
                <a:latin typeface="Calibri"/>
                <a:ea typeface="Calibri"/>
                <a:cs typeface="Calibri"/>
              </a:rPr>
              <a:t>​</a:t>
            </a:r>
          </a:p>
          <a:p>
            <a:pPr rtl="0"/>
            <a:r>
              <a:rPr lang="en-US" sz="1600">
                <a:latin typeface="Calibri"/>
                <a:ea typeface="Calibri"/>
                <a:cs typeface="Calibri"/>
              </a:rPr>
              <a:t>​</a:t>
            </a:r>
            <a:endParaRPr lang="en-US" sz="1600" dirty="0">
              <a:latin typeface="Calibri"/>
              <a:ea typeface="Calibri"/>
              <a:cs typeface="Calibri"/>
            </a:endParaRPr>
          </a:p>
          <a:p>
            <a:pPr rtl="0"/>
            <a:endParaRPr lang="en-US" sz="1600" baseline="0" dirty="0">
              <a:solidFill>
                <a:srgbClr val="000000"/>
              </a:solidFill>
              <a:latin typeface="Calibri"/>
              <a:ea typeface="Calibri"/>
              <a:cs typeface="Calibri"/>
            </a:endParaRPr>
          </a:p>
          <a:p>
            <a:pPr algn="ctr"/>
            <a:endParaRPr lang="en-GB"/>
          </a:p>
        </p:txBody>
      </p:sp>
    </p:spTree>
    <p:extLst>
      <p:ext uri="{BB962C8B-B14F-4D97-AF65-F5344CB8AC3E}">
        <p14:creationId xmlns:p14="http://schemas.microsoft.com/office/powerpoint/2010/main" val="2974923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4474D-5478-9A2F-58BC-13E794753123}"/>
              </a:ext>
            </a:extLst>
          </p:cNvPr>
          <p:cNvSpPr>
            <a:spLocks noGrp="1"/>
          </p:cNvSpPr>
          <p:nvPr>
            <p:ph type="title"/>
          </p:nvPr>
        </p:nvSpPr>
        <p:spPr>
          <a:xfrm>
            <a:off x="838200" y="365125"/>
            <a:ext cx="10515600" cy="1325563"/>
          </a:xfrm>
        </p:spPr>
        <p:txBody>
          <a:bodyPr>
            <a:normAutofit/>
          </a:bodyPr>
          <a:lstStyle/>
          <a:p>
            <a:r>
              <a:rPr lang="en-GB" sz="6600"/>
              <a:t>References continued</a:t>
            </a:r>
            <a:endParaRPr lang="en-US" sz="6600"/>
          </a:p>
        </p:txBody>
      </p:sp>
      <p:sp>
        <p:nvSpPr>
          <p:cNvPr id="3" name="Content Placeholder 2">
            <a:extLst>
              <a:ext uri="{FF2B5EF4-FFF2-40B4-BE49-F238E27FC236}">
                <a16:creationId xmlns:a16="http://schemas.microsoft.com/office/drawing/2014/main" id="{F4B73D22-6828-029A-CB71-B9AA6070AE0E}"/>
              </a:ext>
            </a:extLst>
          </p:cNvPr>
          <p:cNvSpPr>
            <a:spLocks noGrp="1"/>
          </p:cNvSpPr>
          <p:nvPr>
            <p:ph idx="1"/>
          </p:nvPr>
        </p:nvSpPr>
        <p:spPr>
          <a:xfrm>
            <a:off x="838200" y="1929384"/>
            <a:ext cx="10515600" cy="4251960"/>
          </a:xfrm>
        </p:spPr>
        <p:txBody>
          <a:bodyPr vert="horz" lIns="91440" tIns="45720" rIns="91440" bIns="45720" rtlCol="0">
            <a:normAutofit/>
          </a:bodyPr>
          <a:lstStyle/>
          <a:p>
            <a:pPr>
              <a:lnSpc>
                <a:spcPct val="100000"/>
              </a:lnSpc>
              <a:spcBef>
                <a:spcPts val="0"/>
              </a:spcBef>
              <a:spcAft>
                <a:spcPts val="600"/>
              </a:spcAft>
            </a:pPr>
            <a:r>
              <a:rPr lang="en-US" sz="1800">
                <a:latin typeface="Calibri"/>
                <a:ea typeface="Calibri"/>
                <a:cs typeface="Calibri"/>
              </a:rPr>
              <a:t>Verbeek, H., </a:t>
            </a:r>
            <a:r>
              <a:rPr lang="en-US" sz="1800" err="1">
                <a:latin typeface="Calibri"/>
                <a:ea typeface="Calibri"/>
                <a:cs typeface="Calibri"/>
              </a:rPr>
              <a:t>Zwakhalen</a:t>
            </a:r>
            <a:r>
              <a:rPr lang="en-US" sz="1800">
                <a:latin typeface="Calibri"/>
                <a:ea typeface="Calibri"/>
                <a:cs typeface="Calibri"/>
              </a:rPr>
              <a:t>, S. and Hamers, J. (2021) ‘Small-Scale, Homelike Dementia Care Environments and Quality of Life’, International Journal of Environmental Research and Public Health, 18(4), pp. 1–14. Available at: </a:t>
            </a:r>
            <a:r>
              <a:rPr lang="en-US" sz="1800">
                <a:latin typeface="Calibri"/>
                <a:ea typeface="Calibri"/>
                <a:cs typeface="Calibri"/>
                <a:hlinkClick r:id="rId2"/>
              </a:rPr>
              <a:t>https://www.mdpi.com/1660-4601/18/4/1826</a:t>
            </a:r>
            <a:r>
              <a:rPr lang="en-US" sz="1800">
                <a:latin typeface="Calibri"/>
                <a:ea typeface="Calibri"/>
                <a:cs typeface="Calibri"/>
              </a:rPr>
              <a:t> (Accessed: 17 June 2026). </a:t>
            </a:r>
          </a:p>
          <a:p>
            <a:pPr>
              <a:lnSpc>
                <a:spcPct val="100000"/>
              </a:lnSpc>
              <a:spcBef>
                <a:spcPts val="0"/>
              </a:spcBef>
              <a:spcAft>
                <a:spcPts val="600"/>
              </a:spcAft>
            </a:pPr>
            <a:endParaRPr lang="en-US" sz="1800">
              <a:latin typeface="Calibri"/>
              <a:ea typeface="Calibri"/>
              <a:cs typeface="Calibri"/>
            </a:endParaRPr>
          </a:p>
          <a:p>
            <a:pPr>
              <a:lnSpc>
                <a:spcPct val="100000"/>
              </a:lnSpc>
              <a:spcBef>
                <a:spcPts val="0"/>
              </a:spcBef>
              <a:spcAft>
                <a:spcPts val="600"/>
              </a:spcAft>
            </a:pPr>
            <a:r>
              <a:rPr lang="en-US" sz="1800">
                <a:latin typeface="Calibri"/>
                <a:ea typeface="Calibri"/>
                <a:cs typeface="Calibri"/>
              </a:rPr>
              <a:t>World Health Organization (2022) Global Report on Ageism. Geneva: WHO. Available at: </a:t>
            </a:r>
            <a:r>
              <a:rPr lang="en-US" sz="1800">
                <a:latin typeface="Calibri"/>
                <a:ea typeface="Calibri"/>
                <a:cs typeface="Calibri"/>
                <a:hlinkClick r:id="rId3"/>
              </a:rPr>
              <a:t>https://www.who.int/publications/i/item/9789240016866</a:t>
            </a:r>
            <a:r>
              <a:rPr lang="en-US" sz="1800">
                <a:latin typeface="Calibri"/>
                <a:ea typeface="Calibri"/>
                <a:cs typeface="Calibri"/>
              </a:rPr>
              <a:t> (Accessed: 17 June 2026). </a:t>
            </a:r>
          </a:p>
          <a:p>
            <a:pPr>
              <a:lnSpc>
                <a:spcPct val="100000"/>
              </a:lnSpc>
              <a:spcBef>
                <a:spcPts val="0"/>
              </a:spcBef>
              <a:spcAft>
                <a:spcPts val="600"/>
              </a:spcAft>
            </a:pPr>
            <a:endParaRPr lang="en-US" sz="1800">
              <a:latin typeface="Calibri"/>
              <a:ea typeface="Calibri"/>
              <a:cs typeface="Calibri"/>
            </a:endParaRPr>
          </a:p>
          <a:p>
            <a:pPr>
              <a:lnSpc>
                <a:spcPct val="100000"/>
              </a:lnSpc>
              <a:spcBef>
                <a:spcPts val="0"/>
              </a:spcBef>
              <a:spcAft>
                <a:spcPts val="600"/>
              </a:spcAft>
            </a:pPr>
            <a:r>
              <a:rPr lang="en-US" sz="1800">
                <a:latin typeface="Calibri"/>
                <a:ea typeface="Calibri"/>
                <a:cs typeface="Calibri"/>
              </a:rPr>
              <a:t>World Health Organization (2023) Decade of Healthy Ageing: Baseline Report. Geneva: WHO. Available at: </a:t>
            </a:r>
            <a:r>
              <a:rPr lang="en-US" sz="1800">
                <a:latin typeface="Calibri"/>
                <a:ea typeface="Calibri"/>
                <a:cs typeface="Calibri"/>
                <a:hlinkClick r:id="rId4"/>
              </a:rPr>
              <a:t>https://www.who.int/initiatives/decade-of-healthy-ageing</a:t>
            </a:r>
            <a:r>
              <a:rPr lang="en-US" sz="1800">
                <a:latin typeface="Calibri"/>
                <a:ea typeface="Calibri"/>
                <a:cs typeface="Calibri"/>
              </a:rPr>
              <a:t> (Accessed: 17 June 2026)</a:t>
            </a:r>
          </a:p>
          <a:p>
            <a:pPr>
              <a:lnSpc>
                <a:spcPct val="100000"/>
              </a:lnSpc>
              <a:spcBef>
                <a:spcPts val="0"/>
              </a:spcBef>
              <a:spcAft>
                <a:spcPts val="600"/>
              </a:spcAft>
            </a:pPr>
            <a:endParaRPr lang="en-US" sz="1800">
              <a:latin typeface="The Hand Bold"/>
              <a:ea typeface="Calibri"/>
              <a:cs typeface="Calibri"/>
            </a:endParaRPr>
          </a:p>
          <a:p>
            <a:pPr>
              <a:lnSpc>
                <a:spcPct val="100000"/>
              </a:lnSpc>
              <a:spcBef>
                <a:spcPts val="0"/>
              </a:spcBef>
              <a:spcAft>
                <a:spcPts val="600"/>
              </a:spcAft>
            </a:pPr>
            <a:r>
              <a:rPr lang="en-US" sz="1800" err="1">
                <a:highlight>
                  <a:srgbClr val="FFFFFF"/>
                </a:highlight>
                <a:latin typeface="Calibri"/>
                <a:ea typeface="Calibri"/>
                <a:cs typeface="Calibri"/>
              </a:rPr>
              <a:t>Vadean</a:t>
            </a:r>
            <a:r>
              <a:rPr lang="en-US" sz="1800">
                <a:highlight>
                  <a:srgbClr val="FFFFFF"/>
                </a:highlight>
                <a:latin typeface="Calibri"/>
                <a:ea typeface="Calibri"/>
                <a:cs typeface="Calibri"/>
              </a:rPr>
              <a:t>, F., </a:t>
            </a:r>
            <a:r>
              <a:rPr lang="en-US" sz="1800" err="1">
                <a:highlight>
                  <a:srgbClr val="FFFFFF"/>
                </a:highlight>
                <a:latin typeface="Calibri"/>
                <a:ea typeface="Calibri"/>
                <a:cs typeface="Calibri"/>
              </a:rPr>
              <a:t>Mamolis</a:t>
            </a:r>
            <a:r>
              <a:rPr lang="en-US" sz="1800">
                <a:highlight>
                  <a:srgbClr val="FFFFFF"/>
                </a:highlight>
                <a:latin typeface="Calibri"/>
                <a:ea typeface="Calibri"/>
                <a:cs typeface="Calibri"/>
              </a:rPr>
              <a:t>, G., Rand, S., </a:t>
            </a:r>
            <a:r>
              <a:rPr lang="en-US" sz="1800" err="1">
                <a:highlight>
                  <a:srgbClr val="FFFFFF"/>
                </a:highlight>
                <a:latin typeface="Calibri"/>
                <a:ea typeface="Calibri"/>
                <a:cs typeface="Calibri"/>
              </a:rPr>
              <a:t>Gousia</a:t>
            </a:r>
            <a:r>
              <a:rPr lang="en-US" sz="1800">
                <a:highlight>
                  <a:srgbClr val="FFFFFF"/>
                </a:highlight>
                <a:latin typeface="Calibri"/>
                <a:ea typeface="Calibri"/>
                <a:cs typeface="Calibri"/>
              </a:rPr>
              <a:t>, K., Teo, H., Birch, S., Alvarez Nishio, A., Towers, A.M., Allan, S., Darton, R. and Gregory, F., 2026. The benefits and costs of domiciliary care: a study protocol for evaluating the cost-effectiveness of domiciliary care in England. </a:t>
            </a:r>
            <a:r>
              <a:rPr lang="en-US" sz="1800" i="1">
                <a:highlight>
                  <a:srgbClr val="FFFFFF"/>
                </a:highlight>
                <a:latin typeface="Calibri"/>
                <a:ea typeface="Calibri"/>
                <a:cs typeface="Calibri"/>
              </a:rPr>
              <a:t>BMJ open</a:t>
            </a:r>
            <a:r>
              <a:rPr lang="en-US" sz="1800">
                <a:highlight>
                  <a:srgbClr val="FFFFFF"/>
                </a:highlight>
                <a:latin typeface="Calibri"/>
                <a:ea typeface="Calibri"/>
                <a:cs typeface="Calibri"/>
              </a:rPr>
              <a:t>, </a:t>
            </a:r>
            <a:r>
              <a:rPr lang="en-US" sz="1800" i="1">
                <a:highlight>
                  <a:srgbClr val="FFFFFF"/>
                </a:highlight>
                <a:latin typeface="Calibri"/>
                <a:ea typeface="Calibri"/>
                <a:cs typeface="Calibri"/>
              </a:rPr>
              <a:t>16</a:t>
            </a:r>
            <a:r>
              <a:rPr lang="en-US" sz="1800">
                <a:highlight>
                  <a:srgbClr val="FFFFFF"/>
                </a:highlight>
                <a:latin typeface="Calibri"/>
                <a:ea typeface="Calibri"/>
                <a:cs typeface="Calibri"/>
              </a:rPr>
              <a:t>(6), p.e117555.Availbe </a:t>
            </a:r>
          </a:p>
        </p:txBody>
      </p:sp>
    </p:spTree>
    <p:extLst>
      <p:ext uri="{BB962C8B-B14F-4D97-AF65-F5344CB8AC3E}">
        <p14:creationId xmlns:p14="http://schemas.microsoft.com/office/powerpoint/2010/main" val="1085990565"/>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office theme</Template>
  <TotalTime>4236</TotalTime>
  <Words>2481</Words>
  <Application>Microsoft Office PowerPoint</Application>
  <PresentationFormat>Widescreen</PresentationFormat>
  <Paragraphs>215</Paragraphs>
  <Slides>19</Slides>
  <Notes>0</Notes>
  <HiddenSlides>0</HiddenSlides>
  <MMClips>17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Segoe UI</vt:lpstr>
      <vt:lpstr>The Hand Bold</vt:lpstr>
      <vt:lpstr>The Serif Hand Black</vt:lpstr>
      <vt:lpstr>SketchyVTI</vt:lpstr>
      <vt:lpstr>Empowering the older person</vt:lpstr>
      <vt:lpstr>Introduction</vt:lpstr>
      <vt:lpstr>The Ageing Population: Setting the scene </vt:lpstr>
      <vt:lpstr>Theoretical Frameworks</vt:lpstr>
      <vt:lpstr>Policy and legislation</vt:lpstr>
      <vt:lpstr>Overview of current care and support services </vt:lpstr>
      <vt:lpstr>Domiciliary care- strengths and benefits</vt:lpstr>
      <vt:lpstr>Domiciliary care-challenges and limitations</vt:lpstr>
      <vt:lpstr>Residential care- strengths and benefits </vt:lpstr>
      <vt:lpstr>Residential care- Challenges and limitations</vt:lpstr>
      <vt:lpstr>Technological innovations in elderly care</vt:lpstr>
      <vt:lpstr>Critical evaluation of technology </vt:lpstr>
      <vt:lpstr>Case study 1  This case study shows how technology can support an older adult living independently. Mrs. Smith benefited from telehealth, fall sensors, and  communication technology which improved her safety wellbeing  and social connections. The intervention reflects activity theory and person- centred care principles.</vt:lpstr>
      <vt:lpstr>Case study 2 This case study highlights the importance of combining technology with community support. Mr. Ahmed used a health monitoring app while also receiving social and practical support through community services. The intervention improved his health management and reduced social isolation. This reflects Continuity Theory, which suggests that maintaining familiar routines and relationships contributes to successful ageing.</vt:lpstr>
      <vt:lpstr>Recommendation   Improvements in elderly care should focus on greater investment in technology, digital skills training, and integrated care services. Activity Theory supports social engagement, while person-centred care ensures individual needs are met. Although challenges such as cost, digital exclusion, and privacy concerns exist, these can be addressed through funding, education, and effective policies.</vt:lpstr>
      <vt:lpstr>conclusion</vt:lpstr>
      <vt:lpstr>References</vt:lpstr>
      <vt:lpstr>References continued</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carlington swaby</cp:lastModifiedBy>
  <cp:revision>381</cp:revision>
  <dcterms:created xsi:type="dcterms:W3CDTF">2026-06-14T14:58:53Z</dcterms:created>
  <dcterms:modified xsi:type="dcterms:W3CDTF">2026-06-25T09:47:14Z</dcterms:modified>
</cp:coreProperties>
</file>