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7" r:id="rId5"/>
  </p:sldIdLst>
  <p:sldSz cx="10287000" cy="12852400"/>
  <p:notesSz cx="6858000" cy="9144000"/>
  <p:embeddedFontLst>
    <p:embeddedFont>
      <p:font typeface="Atkinson Hyperlegible" panose="020B0604020202020204" charset="0"/>
      <p:regular r:id="rId6"/>
    </p:embeddedFont>
    <p:embeddedFont>
      <p:font typeface="Atkinson Hyperlegible Bold" panose="020B0604020202020204" charset="0"/>
      <p:regular r:id="rId7"/>
    </p:embeddedFont>
    <p:embeddedFont>
      <p:font typeface="Montserrat" panose="00000500000000000000" pitchFamily="2" charset="0"/>
      <p:regular r:id="rId8"/>
    </p:embeddedFont>
    <p:embeddedFont>
      <p:font typeface="Montserrat Bold" panose="020B0604020202020204" charset="0"/>
      <p:regular r:id="rId9"/>
    </p:embeddedFont>
    <p:embeddedFont>
      <p:font typeface="Playfair Display" panose="00000500000000000000" pitchFamily="2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2" d="100"/>
          <a:sy n="42" d="100"/>
        </p:scale>
        <p:origin x="2477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tter" userId="5ac9332b-53af-4e88-a71d-60ca9ffe64ac" providerId="ADAL" clId="{C5EE22B6-624D-42F5-91FD-DAC8088773D8}"/>
    <pc:docChg chg="custSel modSld">
      <pc:chgData name="Mari Potter" userId="5ac9332b-53af-4e88-a71d-60ca9ffe64ac" providerId="ADAL" clId="{C5EE22B6-624D-42F5-91FD-DAC8088773D8}" dt="2026-02-03T23:48:40.064" v="1" actId="20577"/>
      <pc:docMkLst>
        <pc:docMk/>
      </pc:docMkLst>
      <pc:sldChg chg="modSp mod">
        <pc:chgData name="Mari Potter" userId="5ac9332b-53af-4e88-a71d-60ca9ffe64ac" providerId="ADAL" clId="{C5EE22B6-624D-42F5-91FD-DAC8088773D8}" dt="2026-02-03T23:48:40.064" v="1" actId="20577"/>
        <pc:sldMkLst>
          <pc:docMk/>
          <pc:sldMk cId="0" sldId="257"/>
        </pc:sldMkLst>
        <pc:spChg chg="mod">
          <ac:chgData name="Mari Potter" userId="5ac9332b-53af-4e88-a71d-60ca9ffe64ac" providerId="ADAL" clId="{C5EE22B6-624D-42F5-91FD-DAC8088773D8}" dt="2026-02-03T23:48:40.064" v="1" actId="20577"/>
          <ac:spMkLst>
            <pc:docMk/>
            <pc:sldMk cId="0" sldId="257"/>
            <ac:spMk id="17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0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97477" y="2335507"/>
            <a:ext cx="7099754" cy="141995"/>
          </a:xfrm>
          <a:custGeom>
            <a:avLst/>
            <a:gdLst/>
            <a:ahLst/>
            <a:cxnLst/>
            <a:rect l="l" t="t" r="r" b="b"/>
            <a:pathLst>
              <a:path w="7099754" h="141995">
                <a:moveTo>
                  <a:pt x="0" y="0"/>
                </a:moveTo>
                <a:lnTo>
                  <a:pt x="7099755" y="0"/>
                </a:lnTo>
                <a:lnTo>
                  <a:pt x="7099755" y="141995"/>
                </a:lnTo>
                <a:lnTo>
                  <a:pt x="0" y="14199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91353" y="3567934"/>
            <a:ext cx="4841775" cy="2324052"/>
            <a:chOff x="0" y="0"/>
            <a:chExt cx="6455700" cy="309873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455700" cy="3098736"/>
            </a:xfrm>
            <a:custGeom>
              <a:avLst/>
              <a:gdLst/>
              <a:ahLst/>
              <a:cxnLst/>
              <a:rect l="l" t="t" r="r" b="b"/>
              <a:pathLst>
                <a:path w="6455700" h="3098736">
                  <a:moveTo>
                    <a:pt x="0" y="0"/>
                  </a:moveTo>
                  <a:lnTo>
                    <a:pt x="6455700" y="0"/>
                  </a:lnTo>
                  <a:lnTo>
                    <a:pt x="6455700" y="3098736"/>
                  </a:lnTo>
                  <a:lnTo>
                    <a:pt x="0" y="30987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9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 rot="-5400000">
              <a:off x="-291950" y="1283898"/>
              <a:ext cx="1405373" cy="5309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3"/>
                </a:lnSpc>
              </a:pPr>
              <a:r>
                <a:rPr lang="en-US" sz="2488" b="1">
                  <a:solidFill>
                    <a:srgbClr val="004018"/>
                  </a:solidFill>
                  <a:latin typeface="Atkinson Hyperlegible Bold"/>
                  <a:ea typeface="Atkinson Hyperlegible Bold"/>
                  <a:cs typeface="Atkinson Hyperlegible Bold"/>
                  <a:sym typeface="Atkinson Hyperlegible Bold"/>
                </a:rPr>
                <a:t>COP19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91353" y="6052360"/>
            <a:ext cx="4841775" cy="2324052"/>
            <a:chOff x="0" y="0"/>
            <a:chExt cx="6455700" cy="30987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455700" cy="3098736"/>
            </a:xfrm>
            <a:custGeom>
              <a:avLst/>
              <a:gdLst/>
              <a:ahLst/>
              <a:cxnLst/>
              <a:rect l="l" t="t" r="r" b="b"/>
              <a:pathLst>
                <a:path w="6455700" h="3098736">
                  <a:moveTo>
                    <a:pt x="0" y="0"/>
                  </a:moveTo>
                  <a:lnTo>
                    <a:pt x="6455700" y="0"/>
                  </a:lnTo>
                  <a:lnTo>
                    <a:pt x="6455700" y="3098736"/>
                  </a:lnTo>
                  <a:lnTo>
                    <a:pt x="0" y="30987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9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 rot="-5400000">
              <a:off x="-376902" y="1283722"/>
              <a:ext cx="1435510" cy="5312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67"/>
                </a:lnSpc>
              </a:pPr>
              <a:r>
                <a:rPr lang="en-US" sz="2405" b="1">
                  <a:solidFill>
                    <a:srgbClr val="004018"/>
                  </a:solidFill>
                  <a:latin typeface="Atkinson Hyperlegible Bold"/>
                  <a:ea typeface="Atkinson Hyperlegible Bold"/>
                  <a:cs typeface="Atkinson Hyperlegible Bold"/>
                  <a:sym typeface="Atkinson Hyperlegible Bold"/>
                </a:rPr>
                <a:t>COP21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91353" y="8536785"/>
            <a:ext cx="4841775" cy="2324052"/>
            <a:chOff x="0" y="0"/>
            <a:chExt cx="6455700" cy="309873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455700" cy="3098736"/>
            </a:xfrm>
            <a:custGeom>
              <a:avLst/>
              <a:gdLst/>
              <a:ahLst/>
              <a:cxnLst/>
              <a:rect l="l" t="t" r="r" b="b"/>
              <a:pathLst>
                <a:path w="6455700" h="3098736">
                  <a:moveTo>
                    <a:pt x="0" y="0"/>
                  </a:moveTo>
                  <a:lnTo>
                    <a:pt x="6455700" y="0"/>
                  </a:lnTo>
                  <a:lnTo>
                    <a:pt x="6455700" y="3098736"/>
                  </a:lnTo>
                  <a:lnTo>
                    <a:pt x="0" y="30987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9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 rot="-5400000">
              <a:off x="-320806" y="1283898"/>
              <a:ext cx="1405373" cy="5309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83"/>
                </a:lnSpc>
              </a:pPr>
              <a:r>
                <a:rPr lang="en-US" sz="2488" b="1">
                  <a:solidFill>
                    <a:srgbClr val="004018"/>
                  </a:solidFill>
                  <a:latin typeface="Atkinson Hyperlegible Bold"/>
                  <a:ea typeface="Atkinson Hyperlegible Bold"/>
                  <a:cs typeface="Atkinson Hyperlegible Bold"/>
                  <a:sym typeface="Atkinson Hyperlegible Bold"/>
                </a:rPr>
                <a:t>COP26</a:t>
              </a:r>
            </a:p>
          </p:txBody>
        </p:sp>
      </p:grpSp>
      <p:sp>
        <p:nvSpPr>
          <p:cNvPr id="12" name="Freeform 12"/>
          <p:cNvSpPr/>
          <p:nvPr/>
        </p:nvSpPr>
        <p:spPr>
          <a:xfrm rot="5400000">
            <a:off x="-3969828" y="13431903"/>
            <a:ext cx="23334120" cy="3606182"/>
          </a:xfrm>
          <a:custGeom>
            <a:avLst/>
            <a:gdLst/>
            <a:ahLst/>
            <a:cxnLst/>
            <a:rect l="l" t="t" r="r" b="b"/>
            <a:pathLst>
              <a:path w="23334120" h="3606182">
                <a:moveTo>
                  <a:pt x="0" y="0"/>
                </a:moveTo>
                <a:lnTo>
                  <a:pt x="23334120" y="0"/>
                </a:lnTo>
                <a:lnTo>
                  <a:pt x="23334120" y="3606182"/>
                </a:lnTo>
                <a:lnTo>
                  <a:pt x="0" y="36061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9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83477" y="343538"/>
            <a:ext cx="7196234" cy="1732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87"/>
              </a:lnSpc>
            </a:pPr>
            <a:r>
              <a:rPr lang="en-US" sz="499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Forests and Biodiversity in COPs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97477" y="2730103"/>
            <a:ext cx="8676237" cy="67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8"/>
              </a:lnSpc>
            </a:pPr>
            <a:r>
              <a:rPr lang="en-US" sz="1977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Forests help regulate the climate, store carbon and provide habitats and ecosystems for most terrestrial wildlife.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916402" y="3802956"/>
            <a:ext cx="3583921" cy="517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9"/>
              </a:lnSpc>
            </a:pPr>
            <a:r>
              <a:rPr lang="en-US" sz="3006" b="1">
                <a:solidFill>
                  <a:srgbClr val="FFFFFF"/>
                </a:solidFill>
                <a:latin typeface="Atkinson Hyperlegible Bold"/>
                <a:ea typeface="Atkinson Hyperlegible Bold"/>
                <a:cs typeface="Atkinson Hyperlegible Bold"/>
                <a:sym typeface="Atkinson Hyperlegible Bold"/>
              </a:rPr>
              <a:t>COP30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22848" y="3831531"/>
            <a:ext cx="4410281" cy="1826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REDD+ was established, aiming for developing countries to reduce deforestation and emphasise the importance of conservation</a:t>
            </a:r>
          </a:p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Biodiversity and Indigenous rights were safeguarded but major focus was on carbon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22848" y="8635771"/>
            <a:ext cx="4263557" cy="21346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 dirty="0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Over 140 countries pledged to reduce deforestation by 2030 (Glasgow declaration)</a:t>
            </a:r>
          </a:p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 dirty="0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Encouraged forests to become an important focus in the media </a:t>
            </a:r>
          </a:p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 dirty="0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No binding agreements were made and the rate of deforestation did not decrease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22848" y="6412349"/>
            <a:ext cx="4410281" cy="1565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The Paris Agreement, where article 5 recognises the need for forest conservation and more sustainable management </a:t>
            </a:r>
          </a:p>
          <a:p>
            <a:pPr marL="324277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004018"/>
                </a:solidFill>
                <a:latin typeface="Montserrat"/>
                <a:ea typeface="Montserrat"/>
                <a:cs typeface="Montserrat"/>
                <a:sym typeface="Montserrat"/>
              </a:rPr>
              <a:t>Finally saw forests moving into legally recognised climate action initiatives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916402" y="4342732"/>
            <a:ext cx="3357313" cy="7904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Forests and biodiversity were portrayed as climate change solutions </a:t>
            </a:r>
          </a:p>
          <a:p>
            <a:pPr algn="l">
              <a:lnSpc>
                <a:spcPts val="2102"/>
              </a:lnSpc>
            </a:pPr>
            <a:endParaRPr lang="en-US" sz="150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This was the first COP hosted in the Amazon region; putting forests at the heart of it</a:t>
            </a:r>
          </a:p>
          <a:p>
            <a:pPr algn="l">
              <a:lnSpc>
                <a:spcPts val="2102"/>
              </a:lnSpc>
            </a:pPr>
            <a:endParaRPr lang="en-US" sz="150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An increased understanding to biodiversity was seen but no active steps were taken towards tackling biodiversity decline </a:t>
            </a:r>
          </a:p>
          <a:p>
            <a:pPr algn="l">
              <a:lnSpc>
                <a:spcPts val="2102"/>
              </a:lnSpc>
            </a:pPr>
            <a:endParaRPr lang="en-US" sz="150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Tropical Forests Forever Facility (TFFF) was introduced, a finance mechanism to fund conservation by rewarding developing countries who preserve their forests </a:t>
            </a:r>
          </a:p>
          <a:p>
            <a:pPr algn="l">
              <a:lnSpc>
                <a:spcPts val="2102"/>
              </a:lnSpc>
            </a:pPr>
            <a:endParaRPr lang="en-US" sz="150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102"/>
              </a:lnSpc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 </a:t>
            </a:r>
            <a:r>
              <a:rPr lang="en-US" sz="1501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CHALLENGES:</a:t>
            </a:r>
          </a:p>
          <a:p>
            <a:pPr algn="l">
              <a:lnSpc>
                <a:spcPts val="2102"/>
              </a:lnSpc>
            </a:pPr>
            <a:endParaRPr lang="en-US" sz="1501" b="1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There was still a lack of any binding targets to to do with deforestation or biodiversity </a:t>
            </a:r>
          </a:p>
          <a:p>
            <a:pPr algn="l">
              <a:lnSpc>
                <a:spcPts val="2102"/>
              </a:lnSpc>
            </a:pPr>
            <a:endParaRPr lang="en-US" sz="1501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324278" lvl="1" indent="-162139" algn="l">
              <a:lnSpc>
                <a:spcPts val="2102"/>
              </a:lnSpc>
              <a:buFont typeface="Arial"/>
              <a:buChar char="•"/>
            </a:pPr>
            <a:r>
              <a:rPr lang="en-US" sz="150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Still many gaps in governance, with differing opinions and priorities of parties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22657" y="10983111"/>
            <a:ext cx="5010663" cy="1580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2"/>
              </a:lnSpc>
            </a:pPr>
            <a:r>
              <a:rPr lang="en-US" sz="1501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Through time, there has been a shift from the carbon based approaches, to a more ecosystem importance orientated way of thinking.  </a:t>
            </a:r>
          </a:p>
          <a:p>
            <a:pPr algn="l">
              <a:lnSpc>
                <a:spcPts val="2102"/>
              </a:lnSpc>
            </a:pPr>
            <a:endParaRPr lang="en-US" sz="1501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102"/>
              </a:lnSpc>
            </a:pPr>
            <a:r>
              <a:rPr lang="en-US" sz="1501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COP30 set some good foundations for the future but made clear the need for better enforcement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03805" y="44480"/>
            <a:ext cx="2123025" cy="2339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4"/>
              </a:lnSpc>
            </a:pPr>
            <a:r>
              <a:rPr lang="en-US" sz="1424">
                <a:solidFill>
                  <a:srgbClr val="FFFFFF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rPr>
              <a:t>STU NO. 2502284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6458056-1e8f-4e6a-9639-4d9b997914e3" xsi:nil="true"/>
    <lcf76f155ced4ddcb4097134ff3c332f xmlns="43809ba1-fa1a-4292-a04d-d1d788763b3a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FD8A20C683C4495DA7B2123915371" ma:contentTypeVersion="13" ma:contentTypeDescription="Create a new document." ma:contentTypeScope="" ma:versionID="5cd935448fe58fffaec3bad7dcd4639b">
  <xsd:schema xmlns:xsd="http://www.w3.org/2001/XMLSchema" xmlns:xs="http://www.w3.org/2001/XMLSchema" xmlns:p="http://schemas.microsoft.com/office/2006/metadata/properties" xmlns:ns2="43809ba1-fa1a-4292-a04d-d1d788763b3a" xmlns:ns3="d6458056-1e8f-4e6a-9639-4d9b997914e3" targetNamespace="http://schemas.microsoft.com/office/2006/metadata/properties" ma:root="true" ma:fieldsID="c3243e9c646d243e99130d4dfd786a8f" ns2:_="" ns3:_="">
    <xsd:import namespace="43809ba1-fa1a-4292-a04d-d1d788763b3a"/>
    <xsd:import namespace="d6458056-1e8f-4e6a-9639-4d9b997914e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3809ba1-fa1a-4292-a04d-d1d788763b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2c93db09-bd11-4013-b087-bfe46e4023b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458056-1e8f-4e6a-9639-4d9b997914e3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93e39a27-6537-47aa-8bfc-d5d5b8470a1e}" ma:internalName="TaxCatchAll" ma:showField="CatchAllData" ma:web="d6458056-1e8f-4e6a-9639-4d9b997914e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6AEF4C2-0412-4020-8668-14E4FD004429}">
  <ds:schemaRefs>
    <ds:schemaRef ds:uri="http://schemas.microsoft.com/office/2006/metadata/properties"/>
    <ds:schemaRef ds:uri="http://schemas.microsoft.com/office/infopath/2007/PartnerControls"/>
    <ds:schemaRef ds:uri="d6458056-1e8f-4e6a-9639-4d9b997914e3"/>
    <ds:schemaRef ds:uri="43809ba1-fa1a-4292-a04d-d1d788763b3a"/>
  </ds:schemaRefs>
</ds:datastoreItem>
</file>

<file path=customXml/itemProps2.xml><?xml version="1.0" encoding="utf-8"?>
<ds:datastoreItem xmlns:ds="http://schemas.openxmlformats.org/officeDocument/2006/customXml" ds:itemID="{3B88F419-2797-4D4D-A015-3D481027CF0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7B5836-84D3-49DA-99E8-D48CE17C09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3809ba1-fa1a-4292-a04d-d1d788763b3a"/>
    <ds:schemaRef ds:uri="d6458056-1e8f-4e6a-9639-4d9b997914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265</Words>
  <Application>Microsoft Office PowerPoint</Application>
  <PresentationFormat>Custom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Playfair Display</vt:lpstr>
      <vt:lpstr>Montserrat Bold</vt:lpstr>
      <vt:lpstr>Montserrat</vt:lpstr>
      <vt:lpstr>Arial</vt:lpstr>
      <vt:lpstr>Calibri</vt:lpstr>
      <vt:lpstr>Atkinson Hyperlegible</vt:lpstr>
      <vt:lpstr>Atkinson Hyperlegible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White Minimal Trendy Event Instagram Post</dc:title>
  <dc:creator>Mari Potter</dc:creator>
  <cp:lastModifiedBy>Mari Potter</cp:lastModifiedBy>
  <cp:revision>2</cp:revision>
  <dcterms:created xsi:type="dcterms:W3CDTF">2006-08-16T00:00:00Z</dcterms:created>
  <dcterms:modified xsi:type="dcterms:W3CDTF">2026-02-03T23:48:57Z</dcterms:modified>
  <dc:identifier>DAHATpqKYnQ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0x01010086EFD8A20C683C4495DA7B2123915371</vt:lpwstr>
  </property>
</Properties>
</file>