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7"/>
  </p:notesMasterIdLst>
  <p:handoutMasterIdLst>
    <p:handoutMasterId r:id="rId68"/>
  </p:handoutMasterIdLst>
  <p:sldIdLst>
    <p:sldId id="256" r:id="rId5"/>
    <p:sldId id="387" r:id="rId6"/>
    <p:sldId id="414" r:id="rId7"/>
    <p:sldId id="415" r:id="rId8"/>
    <p:sldId id="416" r:id="rId9"/>
    <p:sldId id="468" r:id="rId10"/>
    <p:sldId id="417" r:id="rId11"/>
    <p:sldId id="418" r:id="rId12"/>
    <p:sldId id="391" r:id="rId13"/>
    <p:sldId id="420" r:id="rId14"/>
    <p:sldId id="470" r:id="rId15"/>
    <p:sldId id="451" r:id="rId16"/>
    <p:sldId id="421" r:id="rId17"/>
    <p:sldId id="472" r:id="rId18"/>
    <p:sldId id="452" r:id="rId19"/>
    <p:sldId id="422" r:id="rId20"/>
    <p:sldId id="423" r:id="rId21"/>
    <p:sldId id="453" r:id="rId22"/>
    <p:sldId id="424" r:id="rId23"/>
    <p:sldId id="425" r:id="rId24"/>
    <p:sldId id="454" r:id="rId25"/>
    <p:sldId id="426" r:id="rId26"/>
    <p:sldId id="455" r:id="rId27"/>
    <p:sldId id="456" r:id="rId28"/>
    <p:sldId id="392" r:id="rId29"/>
    <p:sldId id="427" r:id="rId30"/>
    <p:sldId id="428" r:id="rId31"/>
    <p:sldId id="429" r:id="rId32"/>
    <p:sldId id="430" r:id="rId33"/>
    <p:sldId id="431" r:id="rId34"/>
    <p:sldId id="432" r:id="rId35"/>
    <p:sldId id="433" r:id="rId36"/>
    <p:sldId id="434" r:id="rId37"/>
    <p:sldId id="435" r:id="rId38"/>
    <p:sldId id="436" r:id="rId39"/>
    <p:sldId id="457" r:id="rId40"/>
    <p:sldId id="437" r:id="rId41"/>
    <p:sldId id="445" r:id="rId42"/>
    <p:sldId id="446" r:id="rId43"/>
    <p:sldId id="447" r:id="rId44"/>
    <p:sldId id="448" r:id="rId45"/>
    <p:sldId id="449" r:id="rId46"/>
    <p:sldId id="450" r:id="rId47"/>
    <p:sldId id="389" r:id="rId48"/>
    <p:sldId id="438" r:id="rId49"/>
    <p:sldId id="390" r:id="rId50"/>
    <p:sldId id="474" r:id="rId51"/>
    <p:sldId id="458" r:id="rId52"/>
    <p:sldId id="459" r:id="rId53"/>
    <p:sldId id="460" r:id="rId54"/>
    <p:sldId id="439" r:id="rId55"/>
    <p:sldId id="440" r:id="rId56"/>
    <p:sldId id="461" r:id="rId57"/>
    <p:sldId id="462" r:id="rId58"/>
    <p:sldId id="441" r:id="rId59"/>
    <p:sldId id="442" r:id="rId60"/>
    <p:sldId id="463" r:id="rId61"/>
    <p:sldId id="464" r:id="rId62"/>
    <p:sldId id="443" r:id="rId63"/>
    <p:sldId id="465" r:id="rId64"/>
    <p:sldId id="279" r:id="rId65"/>
    <p:sldId id="467"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A7FC6-C3C3-422E-9284-77C0A2103714}" v="3" dt="2024-05-14T22:31:26.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41" autoAdjust="0"/>
    <p:restoredTop sz="94660"/>
  </p:normalViewPr>
  <p:slideViewPr>
    <p:cSldViewPr>
      <p:cViewPr varScale="1">
        <p:scale>
          <a:sx n="78" d="100"/>
          <a:sy n="78" d="100"/>
        </p:scale>
        <p:origin x="1522"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1</a:t>
            </a:fld>
            <a:endParaRPr lang="en-GB"/>
          </a:p>
        </p:txBody>
      </p:sp>
    </p:spTree>
    <p:extLst>
      <p:ext uri="{BB962C8B-B14F-4D97-AF65-F5344CB8AC3E}">
        <p14:creationId xmlns:p14="http://schemas.microsoft.com/office/powerpoint/2010/main" val="1758530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511660" y="5229200"/>
            <a:ext cx="6120680"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1384995"/>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Organisational Culture, Role of Management, Style of Leadership &amp;  Stakeholder Relationship</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360" y="-243408"/>
            <a:ext cx="8229600" cy="1143000"/>
          </a:xfrm>
        </p:spPr>
        <p:txBody>
          <a:bodyPr/>
          <a:lstStyle/>
          <a:p>
            <a:r>
              <a:rPr lang="en-GB" b="1" dirty="0"/>
              <a:t>Objectives</a:t>
            </a:r>
          </a:p>
        </p:txBody>
      </p:sp>
      <p:sp>
        <p:nvSpPr>
          <p:cNvPr id="3" name="Content Placeholder 2"/>
          <p:cNvSpPr>
            <a:spLocks noGrp="1"/>
          </p:cNvSpPr>
          <p:nvPr>
            <p:ph idx="1"/>
          </p:nvPr>
        </p:nvSpPr>
        <p:spPr>
          <a:xfrm>
            <a:off x="251520" y="764704"/>
            <a:ext cx="8435280" cy="4099595"/>
          </a:xfrm>
        </p:spPr>
        <p:txBody>
          <a:bodyPr>
            <a:normAutofit/>
          </a:bodyPr>
          <a:lstStyle/>
          <a:p>
            <a:pPr>
              <a:lnSpc>
                <a:spcPct val="150000"/>
              </a:lnSpc>
              <a:spcBef>
                <a:spcPts val="0"/>
              </a:spcBef>
            </a:pPr>
            <a:r>
              <a:rPr lang="en-GB" sz="2800" kern="100" dirty="0">
                <a:effectLst/>
                <a:latin typeface="Arial" panose="020B0604020202020204" pitchFamily="34" charset="0"/>
                <a:ea typeface="Aptos" panose="020B0004020202020204" pitchFamily="34" charset="0"/>
                <a:cs typeface="Arial" panose="020B0604020202020204" pitchFamily="34" charset="0"/>
              </a:rPr>
              <a:t>Organisational Culture</a:t>
            </a:r>
          </a:p>
          <a:p>
            <a:pPr>
              <a:lnSpc>
                <a:spcPct val="150000"/>
              </a:lnSpc>
              <a:spcBef>
                <a:spcPts val="0"/>
              </a:spcBef>
            </a:pPr>
            <a:r>
              <a:rPr lang="en-GB" sz="2800" kern="100" dirty="0">
                <a:effectLst/>
                <a:latin typeface="Arial" panose="020B0604020202020204" pitchFamily="34" charset="0"/>
                <a:ea typeface="Aptos" panose="020B0004020202020204" pitchFamily="34" charset="0"/>
                <a:cs typeface="Arial" panose="020B0604020202020204" pitchFamily="34" charset="0"/>
              </a:rPr>
              <a:t>Leadership Styles in Business</a:t>
            </a:r>
          </a:p>
          <a:p>
            <a:pPr>
              <a:lnSpc>
                <a:spcPct val="150000"/>
              </a:lnSpc>
              <a:spcBef>
                <a:spcPts val="0"/>
              </a:spcBef>
            </a:pPr>
            <a:r>
              <a:rPr lang="en-GB" sz="2800" kern="100" dirty="0">
                <a:latin typeface="Arial" panose="020B0604020202020204" pitchFamily="34" charset="0"/>
                <a:ea typeface="Aptos" panose="020B0004020202020204" pitchFamily="34" charset="0"/>
                <a:cs typeface="Arial" panose="020B0604020202020204" pitchFamily="34" charset="0"/>
              </a:rPr>
              <a:t>Stakeholder Relationship</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64141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55414"/>
            <a:ext cx="8229600" cy="1143000"/>
          </a:xfrm>
        </p:spPr>
        <p:txBody>
          <a:bodyPr>
            <a:normAutofit fontScale="90000"/>
          </a:bodyPr>
          <a:lstStyle/>
          <a:p>
            <a:r>
              <a:rPr lang="en-GB" b="1" dirty="0"/>
              <a:t>UNDERSTANDING ORGANISATIONAL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00713"/>
            <a:ext cx="8229600" cy="391703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Organisational culture, encompassing shared values, beliefs, and assumptions, is crucial for effective leadership and strategy implementation, with differences based on history, environment, and leadership influencing resistance</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94239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0"/>
            <a:ext cx="8229600" cy="1143000"/>
          </a:xfrm>
        </p:spPr>
        <p:txBody>
          <a:bodyPr>
            <a:normAutofit fontScale="90000"/>
          </a:bodyPr>
          <a:lstStyle/>
          <a:p>
            <a:r>
              <a:rPr lang="en-GB" b="1" dirty="0"/>
              <a:t>Understanding Organisational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87626" y="1143000"/>
            <a:ext cx="8748869" cy="3917032"/>
          </a:xfrm>
        </p:spPr>
        <p:txBody>
          <a:bodyPr>
            <a:normAutofit lnSpcReduction="10000"/>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Organisational culture refers to the unwritten rules that influence individual and group behaviour and attitudes within an organisation. </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Factors influencing culture include the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Organisation's structure</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Work processes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Employee attitudes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Values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Traditions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Management styles. </a:t>
            </a:r>
          </a:p>
        </p:txBody>
      </p:sp>
    </p:spTree>
    <p:extLst>
      <p:ext uri="{BB962C8B-B14F-4D97-AF65-F5344CB8AC3E}">
        <p14:creationId xmlns:p14="http://schemas.microsoft.com/office/powerpoint/2010/main" val="164057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81761" y="-243408"/>
            <a:ext cx="8229600" cy="1143000"/>
          </a:xfrm>
        </p:spPr>
        <p:txBody>
          <a:bodyPr>
            <a:normAutofit/>
          </a:bodyPr>
          <a:lstStyle/>
          <a:p>
            <a:r>
              <a:rPr lang="en-GB" b="1"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548680"/>
            <a:ext cx="8229600" cy="5121696"/>
          </a:xfrm>
        </p:spPr>
        <p:txBody>
          <a:bodyPr>
            <a:normAutofit/>
          </a:bodyPr>
          <a:lstStyle/>
          <a:p>
            <a:pPr marL="0" indent="0">
              <a:lnSpc>
                <a:spcPct val="170000"/>
              </a:lnSpc>
              <a:spcBef>
                <a:spcPts val="0"/>
              </a:spcBef>
              <a:buNone/>
            </a:pPr>
            <a:r>
              <a:rPr lang="en-GB" sz="2000" dirty="0">
                <a:latin typeface="Arial" panose="020B0604020202020204" pitchFamily="34" charset="0"/>
                <a:cs typeface="Arial" panose="020B0604020202020204" pitchFamily="34" charset="0"/>
              </a:rPr>
              <a:t>The Organisational Culture Model is based on empirical research and features six dimensions. </a:t>
            </a:r>
          </a:p>
          <a:p>
            <a:pPr marL="0" indent="0">
              <a:lnSpc>
                <a:spcPct val="170000"/>
              </a:lnSpc>
              <a:spcBef>
                <a:spcPts val="0"/>
              </a:spcBef>
              <a:buNone/>
            </a:pPr>
            <a:r>
              <a:rPr lang="en-GB" sz="2000" dirty="0">
                <a:latin typeface="Arial" panose="020B0604020202020204" pitchFamily="34" charset="0"/>
                <a:cs typeface="Arial" panose="020B0604020202020204" pitchFamily="34" charset="0"/>
              </a:rPr>
              <a:t>These are: </a:t>
            </a:r>
          </a:p>
          <a:p>
            <a:endParaRPr lang="en-GB" dirty="0"/>
          </a:p>
        </p:txBody>
      </p:sp>
      <p:pic>
        <p:nvPicPr>
          <p:cNvPr id="5" name="Picture 4">
            <a:extLst>
              <a:ext uri="{FF2B5EF4-FFF2-40B4-BE49-F238E27FC236}">
                <a16:creationId xmlns:a16="http://schemas.microsoft.com/office/drawing/2014/main" id="{1D25AB1D-8D5D-A576-207D-66FF344CF28E}"/>
              </a:ext>
            </a:extLst>
          </p:cNvPr>
          <p:cNvPicPr>
            <a:picLocks noChangeAspect="1"/>
          </p:cNvPicPr>
          <p:nvPr/>
        </p:nvPicPr>
        <p:blipFill>
          <a:blip r:embed="rId2"/>
          <a:stretch>
            <a:fillRect/>
          </a:stretch>
        </p:blipFill>
        <p:spPr>
          <a:xfrm>
            <a:off x="2217128" y="1691680"/>
            <a:ext cx="6336000" cy="3937270"/>
          </a:xfrm>
          <a:prstGeom prst="rect">
            <a:avLst/>
          </a:prstGeom>
          <a:ln>
            <a:solidFill>
              <a:srgbClr val="00B050"/>
            </a:solidFill>
          </a:ln>
        </p:spPr>
      </p:pic>
    </p:spTree>
    <p:extLst>
      <p:ext uri="{BB962C8B-B14F-4D97-AF65-F5344CB8AC3E}">
        <p14:creationId xmlns:p14="http://schemas.microsoft.com/office/powerpoint/2010/main" val="69919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3E9C8-9E72-BB09-9ABA-5A7AAA5D8E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FAF93-E0D3-ACC9-7F20-2C9AB40879BB}"/>
              </a:ext>
            </a:extLst>
          </p:cNvPr>
          <p:cNvSpPr>
            <a:spLocks noGrp="1"/>
          </p:cNvSpPr>
          <p:nvPr>
            <p:ph type="title"/>
          </p:nvPr>
        </p:nvSpPr>
        <p:spPr>
          <a:xfrm>
            <a:off x="481761" y="-243408"/>
            <a:ext cx="8229600" cy="1143000"/>
          </a:xfrm>
        </p:spPr>
        <p:txBody>
          <a:bodyPr>
            <a:normAutofit/>
          </a:bodyPr>
          <a:lstStyle/>
          <a:p>
            <a:r>
              <a:rPr lang="en-GB" b="1" dirty="0"/>
              <a:t>Organisational Culture Model</a:t>
            </a:r>
          </a:p>
        </p:txBody>
      </p:sp>
      <p:sp>
        <p:nvSpPr>
          <p:cNvPr id="3" name="Content Placeholder 2">
            <a:extLst>
              <a:ext uri="{FF2B5EF4-FFF2-40B4-BE49-F238E27FC236}">
                <a16:creationId xmlns:a16="http://schemas.microsoft.com/office/drawing/2014/main" id="{1BCE7770-BD87-73E1-07C2-47097B0E52BA}"/>
              </a:ext>
            </a:extLst>
          </p:cNvPr>
          <p:cNvSpPr>
            <a:spLocks noGrp="1"/>
          </p:cNvSpPr>
          <p:nvPr>
            <p:ph idx="1"/>
          </p:nvPr>
        </p:nvSpPr>
        <p:spPr>
          <a:xfrm>
            <a:off x="179512" y="620688"/>
            <a:ext cx="8229600" cy="5121696"/>
          </a:xfrm>
        </p:spPr>
        <p:txBody>
          <a:bodyPr>
            <a:normAutofit fontScale="62500" lnSpcReduction="20000"/>
          </a:bodyPr>
          <a:lstStyle/>
          <a:p>
            <a:pPr>
              <a:lnSpc>
                <a:spcPct val="170000"/>
              </a:lnSpc>
              <a:spcBef>
                <a:spcPts val="0"/>
              </a:spcBef>
              <a:buFont typeface="Wingdings" panose="05000000000000000000" pitchFamily="2" charset="2"/>
              <a:buChar char="Ø"/>
            </a:pPr>
            <a:r>
              <a:rPr lang="en-GB" sz="3600" b="1" dirty="0">
                <a:latin typeface="Arial" panose="020B0604020202020204" pitchFamily="34" charset="0"/>
                <a:cs typeface="Arial" panose="020B0604020202020204" pitchFamily="34" charset="0"/>
              </a:rPr>
              <a:t> </a:t>
            </a:r>
            <a:r>
              <a:rPr lang="en-GB" sz="3800" b="1" dirty="0">
                <a:latin typeface="Arial" panose="020B0604020202020204" pitchFamily="34" charset="0"/>
                <a:cs typeface="Arial" panose="020B0604020202020204" pitchFamily="34" charset="0"/>
              </a:rPr>
              <a:t>Means-oriented vs goal-oriented </a:t>
            </a:r>
            <a:r>
              <a:rPr lang="en-GB" sz="3800" dirty="0">
                <a:latin typeface="Arial" panose="020B0604020202020204" pitchFamily="34" charset="0"/>
                <a:cs typeface="Arial" panose="020B0604020202020204" pitchFamily="34" charset="0"/>
              </a:rPr>
              <a:t>- the extent to which goals (the ‘what’) or the means (the ‘how) of conducting work tasks are prioritised. This may affect attitudes to taking risks or contributing discretionary effort </a:t>
            </a:r>
          </a:p>
          <a:p>
            <a:pPr>
              <a:lnSpc>
                <a:spcPct val="170000"/>
              </a:lnSpc>
              <a:spcBef>
                <a:spcPts val="0"/>
              </a:spcBef>
              <a:buFont typeface="Wingdings" panose="05000000000000000000" pitchFamily="2" charset="2"/>
              <a:buChar char="Ø"/>
            </a:pPr>
            <a:r>
              <a:rPr lang="en-GB" sz="3800" b="1" dirty="0">
                <a:latin typeface="Arial" panose="020B0604020202020204" pitchFamily="34" charset="0"/>
                <a:cs typeface="Arial" panose="020B0604020202020204" pitchFamily="34" charset="0"/>
              </a:rPr>
              <a:t>Internally driven vs externally driven </a:t>
            </a:r>
            <a:r>
              <a:rPr lang="en-GB" sz="3800" dirty="0">
                <a:latin typeface="Arial" panose="020B0604020202020204" pitchFamily="34" charset="0"/>
                <a:cs typeface="Arial" panose="020B0604020202020204" pitchFamily="34" charset="0"/>
              </a:rPr>
              <a:t>- externally driven cultures will be more pragmatic, focusing primarily on meeting the customer’s requirements, while internally driven cultures may exhibit stronger values </a:t>
            </a:r>
          </a:p>
          <a:p>
            <a:endParaRPr lang="en-GB" dirty="0"/>
          </a:p>
        </p:txBody>
      </p:sp>
    </p:spTree>
    <p:extLst>
      <p:ext uri="{BB962C8B-B14F-4D97-AF65-F5344CB8AC3E}">
        <p14:creationId xmlns:p14="http://schemas.microsoft.com/office/powerpoint/2010/main" val="1160467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51520" y="-171400"/>
            <a:ext cx="8229600" cy="1143000"/>
          </a:xfrm>
        </p:spPr>
        <p:txBody>
          <a:bodyPr>
            <a:normAutofit/>
          </a:bodyPr>
          <a:lstStyle/>
          <a:p>
            <a:r>
              <a:rPr lang="en-GB" b="1"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71600"/>
            <a:ext cx="8712968" cy="4617640"/>
          </a:xfrm>
        </p:spPr>
        <p:txBody>
          <a:bodyPr>
            <a:normAutofit fontScale="77500" lnSpcReduction="20000"/>
          </a:bodyPr>
          <a:lstStyle/>
          <a:p>
            <a:pPr>
              <a:lnSpc>
                <a:spcPct val="150000"/>
              </a:lnSpc>
              <a:spcBef>
                <a:spcPts val="0"/>
              </a:spcBef>
              <a:buFont typeface="Wingdings" panose="05000000000000000000" pitchFamily="2" charset="2"/>
              <a:buChar char="Ø"/>
            </a:pPr>
            <a:r>
              <a:rPr lang="en-GB" sz="2800" b="1" dirty="0">
                <a:latin typeface="Arial" panose="020B0604020202020204" pitchFamily="34" charset="0"/>
                <a:cs typeface="Arial" panose="020B0604020202020204" pitchFamily="34" charset="0"/>
              </a:rPr>
              <a:t>Easygoing vs strict </a:t>
            </a:r>
            <a:r>
              <a:rPr lang="en-GB" sz="2800" dirty="0">
                <a:latin typeface="Arial" panose="020B0604020202020204" pitchFamily="34" charset="0"/>
                <a:cs typeface="Arial" panose="020B0604020202020204" pitchFamily="34" charset="0"/>
              </a:rPr>
              <a:t>- stricter cultures run on a high level of discipline and control, while </a:t>
            </a:r>
            <a:r>
              <a:rPr lang="en-GB" sz="2800" dirty="0" err="1">
                <a:latin typeface="Arial" panose="020B0604020202020204" pitchFamily="34" charset="0"/>
                <a:cs typeface="Arial" panose="020B0604020202020204" pitchFamily="34" charset="0"/>
              </a:rPr>
              <a:t>easygoing</a:t>
            </a:r>
            <a:r>
              <a:rPr lang="en-GB" sz="2800" dirty="0">
                <a:latin typeface="Arial" panose="020B0604020202020204" pitchFamily="34" charset="0"/>
                <a:cs typeface="Arial" panose="020B0604020202020204" pitchFamily="34" charset="0"/>
              </a:rPr>
              <a:t> cultures tend towards more improvisation </a:t>
            </a:r>
          </a:p>
          <a:p>
            <a:pPr>
              <a:lnSpc>
                <a:spcPct val="150000"/>
              </a:lnSpc>
              <a:spcBef>
                <a:spcPts val="0"/>
              </a:spcBef>
              <a:buFont typeface="Wingdings" panose="05000000000000000000" pitchFamily="2" charset="2"/>
              <a:buChar char="Ø"/>
            </a:pPr>
            <a:r>
              <a:rPr lang="en-GB" sz="2800" b="1" dirty="0">
                <a:latin typeface="Arial" panose="020B0604020202020204" pitchFamily="34" charset="0"/>
                <a:cs typeface="Arial" panose="020B0604020202020204" pitchFamily="34" charset="0"/>
              </a:rPr>
              <a:t>Local vs professional </a:t>
            </a:r>
            <a:r>
              <a:rPr lang="en-GB" sz="2800" dirty="0">
                <a:latin typeface="Arial" panose="020B0604020202020204" pitchFamily="34" charset="0"/>
                <a:cs typeface="Arial" panose="020B0604020202020204" pitchFamily="34" charset="0"/>
              </a:rPr>
              <a:t>- the extent to which people identify with their immediate colleagues and conform to the norms of this environment, or associate themselves with a wider group of people and practices based on their role </a:t>
            </a:r>
          </a:p>
          <a:p>
            <a:pPr>
              <a:lnSpc>
                <a:spcPct val="150000"/>
              </a:lnSpc>
              <a:spcBef>
                <a:spcPts val="0"/>
              </a:spcBef>
              <a:buFont typeface="Wingdings" panose="05000000000000000000" pitchFamily="2" charset="2"/>
              <a:buChar char="Ø"/>
            </a:pPr>
            <a:r>
              <a:rPr lang="en-GB" sz="2800" b="1" dirty="0">
                <a:latin typeface="Arial" panose="020B0604020202020204" pitchFamily="34" charset="0"/>
                <a:cs typeface="Arial" panose="020B0604020202020204" pitchFamily="34" charset="0"/>
              </a:rPr>
              <a:t>Open system vs closed system </a:t>
            </a:r>
            <a:r>
              <a:rPr lang="en-GB" sz="2800" dirty="0">
                <a:latin typeface="Arial" panose="020B0604020202020204" pitchFamily="34" charset="0"/>
                <a:cs typeface="Arial" panose="020B0604020202020204" pitchFamily="34" charset="0"/>
              </a:rPr>
              <a:t>– the extent to which newcomers are accepted and the differences they bring are welcomed </a:t>
            </a:r>
          </a:p>
          <a:p>
            <a:endParaRPr lang="en-GB" dirty="0"/>
          </a:p>
        </p:txBody>
      </p:sp>
    </p:spTree>
    <p:extLst>
      <p:ext uri="{BB962C8B-B14F-4D97-AF65-F5344CB8AC3E}">
        <p14:creationId xmlns:p14="http://schemas.microsoft.com/office/powerpoint/2010/main" val="3051209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539552" y="-243408"/>
            <a:ext cx="8229600" cy="1143000"/>
          </a:xfrm>
        </p:spPr>
        <p:txBody>
          <a:bodyPr>
            <a:normAutofit/>
          </a:bodyPr>
          <a:lstStyle/>
          <a:p>
            <a:r>
              <a:rPr lang="en-GB" b="1"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692696"/>
            <a:ext cx="8712968" cy="5112568"/>
          </a:xfrm>
        </p:spPr>
        <p:txBody>
          <a:bodyPr>
            <a:normAutofit/>
          </a:bodyPr>
          <a:lstStyle/>
          <a:p>
            <a:pPr>
              <a:lnSpc>
                <a:spcPct val="170000"/>
              </a:lnSpc>
              <a:spcBef>
                <a:spcPts val="0"/>
              </a:spcBef>
              <a:buFont typeface="Wingdings" panose="05000000000000000000" pitchFamily="2" charset="2"/>
              <a:buChar char="Ø"/>
            </a:pPr>
            <a:r>
              <a:rPr lang="en-GB" sz="2400" b="1" dirty="0">
                <a:latin typeface="Arial" panose="020B0604020202020204" pitchFamily="34" charset="0"/>
                <a:cs typeface="Arial" panose="020B0604020202020204" pitchFamily="34" charset="0"/>
              </a:rPr>
              <a:t>Employee-oriented vs work-oriented </a:t>
            </a:r>
            <a:r>
              <a:rPr lang="en-GB" sz="2400" dirty="0">
                <a:latin typeface="Arial" panose="020B0604020202020204" pitchFamily="34" charset="0"/>
                <a:cs typeface="Arial" panose="020B0604020202020204" pitchFamily="34" charset="0"/>
              </a:rPr>
              <a:t>– the extent to which the employee’s well-being is prioritised at the expense of the task, or vice versa. Charles Handy links organisational structure to organisational culture. </a:t>
            </a:r>
          </a:p>
          <a:p>
            <a:pPr>
              <a:lnSpc>
                <a:spcPct val="170000"/>
              </a:lnSpc>
              <a:spcBef>
                <a:spcPts val="0"/>
              </a:spcBef>
              <a:buFont typeface="Wingdings" panose="05000000000000000000" pitchFamily="2" charset="2"/>
              <a:buChar char="Ø"/>
            </a:pPr>
            <a:endParaRPr lang="en-GB" sz="2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91512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591872" cy="4680520"/>
          </a:xfrm>
        </p:spPr>
        <p:txBody>
          <a:bodyPr>
            <a:normAutofit/>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Gerry Johnson and Kevan Scholes developed the Cultural Web in 1992.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It is a representation of the taken for-granted assumptions of an organisation which helps management to focus on the key factors of culture and their impact on strategic issues.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This can identify blockages to and facilitators of change in order to improve performance and competitive advantage.</a:t>
            </a:r>
          </a:p>
        </p:txBody>
      </p:sp>
    </p:spTree>
    <p:extLst>
      <p:ext uri="{BB962C8B-B14F-4D97-AF65-F5344CB8AC3E}">
        <p14:creationId xmlns:p14="http://schemas.microsoft.com/office/powerpoint/2010/main" val="554966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548680"/>
            <a:ext cx="8591872" cy="4680520"/>
          </a:xfrm>
        </p:spPr>
        <p:txBody>
          <a:bodyPr>
            <a:normAutofit/>
          </a:bodyPr>
          <a:lstStyle/>
          <a:p>
            <a:pPr marL="0" indent="0">
              <a:lnSpc>
                <a:spcPct val="160000"/>
              </a:lnSpc>
              <a:spcBef>
                <a:spcPts val="0"/>
              </a:spcBef>
              <a:buNone/>
            </a:pPr>
            <a:r>
              <a:rPr lang="en-GB" sz="2600" dirty="0">
                <a:latin typeface="Arial" panose="020B0604020202020204" pitchFamily="34" charset="0"/>
                <a:cs typeface="Arial" panose="020B0604020202020204" pitchFamily="34" charset="0"/>
              </a:rPr>
              <a:t>The Cultural Web contains six inter-related elements:</a:t>
            </a:r>
          </a:p>
          <a:p>
            <a:endParaRPr lang="en-GB" dirty="0"/>
          </a:p>
        </p:txBody>
      </p:sp>
      <p:pic>
        <p:nvPicPr>
          <p:cNvPr id="5" name="Picture 4">
            <a:extLst>
              <a:ext uri="{FF2B5EF4-FFF2-40B4-BE49-F238E27FC236}">
                <a16:creationId xmlns:a16="http://schemas.microsoft.com/office/drawing/2014/main" id="{DB228482-CE8E-266C-72DB-550C5865EBEB}"/>
              </a:ext>
            </a:extLst>
          </p:cNvPr>
          <p:cNvPicPr>
            <a:picLocks noChangeAspect="1"/>
          </p:cNvPicPr>
          <p:nvPr/>
        </p:nvPicPr>
        <p:blipFill>
          <a:blip r:embed="rId2"/>
          <a:stretch>
            <a:fillRect/>
          </a:stretch>
        </p:blipFill>
        <p:spPr>
          <a:xfrm>
            <a:off x="1187624" y="1333318"/>
            <a:ext cx="6492803" cy="4191363"/>
          </a:xfrm>
          <a:prstGeom prst="rect">
            <a:avLst/>
          </a:prstGeom>
          <a:ln>
            <a:solidFill>
              <a:srgbClr val="00B050"/>
            </a:solidFill>
          </a:ln>
        </p:spPr>
      </p:pic>
    </p:spTree>
    <p:extLst>
      <p:ext uri="{BB962C8B-B14F-4D97-AF65-F5344CB8AC3E}">
        <p14:creationId xmlns:p14="http://schemas.microsoft.com/office/powerpoint/2010/main" val="2357452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E839F-88B7-3655-5D8D-D975BBAFE5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E4EB62-2EC0-A9BF-2EE7-26F1E42F2924}"/>
              </a:ext>
            </a:extLst>
          </p:cNvPr>
          <p:cNvSpPr>
            <a:spLocks noGrp="1"/>
          </p:cNvSpPr>
          <p:nvPr>
            <p:ph type="title"/>
          </p:nvPr>
        </p:nvSpPr>
        <p:spPr>
          <a:xfrm>
            <a:off x="228600" y="-243408"/>
            <a:ext cx="8686800" cy="1143000"/>
          </a:xfrm>
        </p:spPr>
        <p:txBody>
          <a:bodyPr>
            <a:normAutofit/>
          </a:bodyPr>
          <a:lstStyle/>
          <a:p>
            <a:r>
              <a:rPr lang="en-GB" b="1" dirty="0"/>
              <a:t>The Cultural Web</a:t>
            </a:r>
          </a:p>
        </p:txBody>
      </p:sp>
      <p:sp>
        <p:nvSpPr>
          <p:cNvPr id="3" name="Content Placeholder 2">
            <a:extLst>
              <a:ext uri="{FF2B5EF4-FFF2-40B4-BE49-F238E27FC236}">
                <a16:creationId xmlns:a16="http://schemas.microsoft.com/office/drawing/2014/main" id="{06E7D0BA-BABC-516F-8B41-8A133583064C}"/>
              </a:ext>
            </a:extLst>
          </p:cNvPr>
          <p:cNvSpPr>
            <a:spLocks noGrp="1"/>
          </p:cNvSpPr>
          <p:nvPr>
            <p:ph idx="1"/>
          </p:nvPr>
        </p:nvSpPr>
        <p:spPr>
          <a:xfrm>
            <a:off x="323528" y="692696"/>
            <a:ext cx="8591872" cy="4680520"/>
          </a:xfrm>
        </p:spPr>
        <p:txBody>
          <a:bodyPr>
            <a:normAutofit fontScale="85000" lnSpcReduction="10000"/>
          </a:bodyPr>
          <a:lstStyle/>
          <a:p>
            <a:pPr marL="0" indent="0">
              <a:lnSpc>
                <a:spcPct val="160000"/>
              </a:lnSpc>
              <a:spcBef>
                <a:spcPts val="0"/>
              </a:spcBef>
              <a:buNone/>
            </a:pPr>
            <a:r>
              <a:rPr lang="en-GB" sz="2600" b="1" dirty="0">
                <a:latin typeface="Arial" panose="020B0604020202020204" pitchFamily="34" charset="0"/>
                <a:cs typeface="Arial" panose="020B0604020202020204" pitchFamily="34" charset="0"/>
              </a:rPr>
              <a:t>1) Stories</a:t>
            </a:r>
            <a:r>
              <a:rPr lang="en-GB" sz="2600" dirty="0">
                <a:latin typeface="Arial" panose="020B0604020202020204" pitchFamily="34" charset="0"/>
                <a:cs typeface="Arial" panose="020B0604020202020204" pitchFamily="34" charset="0"/>
              </a:rPr>
              <a:t> - the past and present events and people talked about inside and outside the company </a:t>
            </a:r>
          </a:p>
          <a:p>
            <a:pPr marL="0" indent="0">
              <a:lnSpc>
                <a:spcPct val="160000"/>
              </a:lnSpc>
              <a:spcBef>
                <a:spcPts val="0"/>
              </a:spcBef>
              <a:buNone/>
            </a:pPr>
            <a:r>
              <a:rPr lang="en-GB" sz="2600" b="1" dirty="0">
                <a:latin typeface="Arial" panose="020B0604020202020204" pitchFamily="34" charset="0"/>
                <a:cs typeface="Arial" panose="020B0604020202020204" pitchFamily="34" charset="0"/>
              </a:rPr>
              <a:t>2) Rituals and routines </a:t>
            </a:r>
            <a:r>
              <a:rPr lang="en-GB" sz="2600" dirty="0">
                <a:latin typeface="Arial" panose="020B0604020202020204" pitchFamily="34" charset="0"/>
                <a:cs typeface="Arial" panose="020B0604020202020204" pitchFamily="34" charset="0"/>
              </a:rPr>
              <a:t>- the daily behaviour and actions of people that signal acceptable behaviour </a:t>
            </a:r>
          </a:p>
          <a:p>
            <a:pPr marL="0" indent="0">
              <a:lnSpc>
                <a:spcPct val="160000"/>
              </a:lnSpc>
              <a:spcBef>
                <a:spcPts val="0"/>
              </a:spcBef>
              <a:buNone/>
            </a:pPr>
            <a:r>
              <a:rPr lang="en-GB" sz="2600" b="1" dirty="0">
                <a:latin typeface="Arial" panose="020B0604020202020204" pitchFamily="34" charset="0"/>
                <a:cs typeface="Arial" panose="020B0604020202020204" pitchFamily="34" charset="0"/>
              </a:rPr>
              <a:t>3) Symbols</a:t>
            </a:r>
            <a:r>
              <a:rPr lang="en-GB" sz="2600" dirty="0">
                <a:latin typeface="Arial" panose="020B0604020202020204" pitchFamily="34" charset="0"/>
                <a:cs typeface="Arial" panose="020B0604020202020204" pitchFamily="34" charset="0"/>
              </a:rPr>
              <a:t> - the visual representations of the company including logos, office decor and formal or informal dress codes </a:t>
            </a:r>
          </a:p>
          <a:p>
            <a:pPr marL="0" indent="0">
              <a:lnSpc>
                <a:spcPct val="160000"/>
              </a:lnSpc>
              <a:spcBef>
                <a:spcPts val="0"/>
              </a:spcBef>
              <a:buNone/>
            </a:pPr>
            <a:r>
              <a:rPr lang="en-GB" sz="2600" b="1" dirty="0">
                <a:latin typeface="Arial" panose="020B0604020202020204" pitchFamily="34" charset="0"/>
                <a:cs typeface="Arial" panose="020B0604020202020204" pitchFamily="34" charset="0"/>
              </a:rPr>
              <a:t>4) Organisational structure </a:t>
            </a:r>
            <a:r>
              <a:rPr lang="en-GB" sz="2600" dirty="0">
                <a:latin typeface="Arial" panose="020B0604020202020204" pitchFamily="34" charset="0"/>
                <a:cs typeface="Arial" panose="020B0604020202020204" pitchFamily="34" charset="0"/>
              </a:rPr>
              <a:t>- includes structures defined by the organisation chart, and the unwritten lines of power and influence that indicate whose contributions are most valued </a:t>
            </a:r>
          </a:p>
          <a:p>
            <a:endParaRPr lang="en-GB" dirty="0"/>
          </a:p>
        </p:txBody>
      </p:sp>
    </p:spTree>
    <p:extLst>
      <p:ext uri="{BB962C8B-B14F-4D97-AF65-F5344CB8AC3E}">
        <p14:creationId xmlns:p14="http://schemas.microsoft.com/office/powerpoint/2010/main" val="1974765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591872" cy="4680520"/>
          </a:xfrm>
        </p:spPr>
        <p:txBody>
          <a:bodyPr>
            <a:normAutofit fontScale="92500" lnSpcReduction="20000"/>
          </a:bodyPr>
          <a:lstStyle/>
          <a:p>
            <a:pPr marL="0" indent="0">
              <a:lnSpc>
                <a:spcPct val="150000"/>
              </a:lnSpc>
              <a:spcBef>
                <a:spcPts val="0"/>
              </a:spcBef>
              <a:buNone/>
            </a:pPr>
            <a:r>
              <a:rPr lang="en-GB" sz="2600" b="1" dirty="0">
                <a:latin typeface="Arial" panose="020B0604020202020204" pitchFamily="34" charset="0"/>
                <a:cs typeface="Arial" panose="020B0604020202020204" pitchFamily="34" charset="0"/>
              </a:rPr>
              <a:t>4) Control systems </a:t>
            </a:r>
            <a:r>
              <a:rPr lang="en-GB" sz="2600" dirty="0">
                <a:latin typeface="Arial" panose="020B0604020202020204" pitchFamily="34" charset="0"/>
                <a:cs typeface="Arial" panose="020B0604020202020204" pitchFamily="34" charset="0"/>
              </a:rPr>
              <a:t>- the ways that the organisation is controlled including financial systems, quality systems, and rewards </a:t>
            </a:r>
          </a:p>
          <a:p>
            <a:pPr marL="0" indent="0">
              <a:lnSpc>
                <a:spcPct val="150000"/>
              </a:lnSpc>
              <a:spcBef>
                <a:spcPts val="0"/>
              </a:spcBef>
              <a:buNone/>
            </a:pPr>
            <a:r>
              <a:rPr lang="en-GB" sz="2600" b="1" dirty="0">
                <a:latin typeface="Arial" panose="020B0604020202020204" pitchFamily="34" charset="0"/>
                <a:cs typeface="Arial" panose="020B0604020202020204" pitchFamily="34" charset="0"/>
              </a:rPr>
              <a:t>5) Power structures </a:t>
            </a:r>
            <a:r>
              <a:rPr lang="en-GB" sz="2600" dirty="0">
                <a:latin typeface="Arial" panose="020B0604020202020204" pitchFamily="34" charset="0"/>
                <a:cs typeface="Arial" panose="020B0604020202020204" pitchFamily="34" charset="0"/>
              </a:rPr>
              <a:t>- Power in the company may lie, for example, with one or two executives, with a group of executives or a department, or it may be more evenly distributed in a ‘flat’ organisational structure. These people have the greatest amount of influence on decisions, operations, and strategic direction.</a:t>
            </a:r>
          </a:p>
          <a:p>
            <a:endParaRPr lang="en-GB" dirty="0"/>
          </a:p>
        </p:txBody>
      </p:sp>
    </p:spTree>
    <p:extLst>
      <p:ext uri="{BB962C8B-B14F-4D97-AF65-F5344CB8AC3E}">
        <p14:creationId xmlns:p14="http://schemas.microsoft.com/office/powerpoint/2010/main" val="225565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946"/>
            <a:ext cx="8686800" cy="1143000"/>
          </a:xfrm>
        </p:spPr>
        <p:txBody>
          <a:bodyPr>
            <a:normAutofit fontScale="90000"/>
          </a:bodyPr>
          <a:lstStyle/>
          <a:p>
            <a:r>
              <a:rPr lang="en-GB" b="1" dirty="0"/>
              <a:t>Action Checklist for Organisation Culture</a:t>
            </a:r>
          </a:p>
        </p:txBody>
      </p:sp>
      <p:pic>
        <p:nvPicPr>
          <p:cNvPr id="5" name="Picture 4">
            <a:extLst>
              <a:ext uri="{FF2B5EF4-FFF2-40B4-BE49-F238E27FC236}">
                <a16:creationId xmlns:a16="http://schemas.microsoft.com/office/drawing/2014/main" id="{84DDA553-8FEC-7644-12B2-5A371F4ECDB5}"/>
              </a:ext>
            </a:extLst>
          </p:cNvPr>
          <p:cNvPicPr>
            <a:picLocks noChangeAspect="1"/>
          </p:cNvPicPr>
          <p:nvPr/>
        </p:nvPicPr>
        <p:blipFill>
          <a:blip r:embed="rId2"/>
          <a:stretch>
            <a:fillRect/>
          </a:stretch>
        </p:blipFill>
        <p:spPr>
          <a:xfrm>
            <a:off x="1066496" y="1268543"/>
            <a:ext cx="7011008" cy="4320914"/>
          </a:xfrm>
          <a:prstGeom prst="rect">
            <a:avLst/>
          </a:prstGeom>
          <a:ln>
            <a:solidFill>
              <a:srgbClr val="00B050"/>
            </a:solidFill>
          </a:ln>
        </p:spPr>
      </p:pic>
    </p:spTree>
    <p:extLst>
      <p:ext uri="{BB962C8B-B14F-4D97-AF65-F5344CB8AC3E}">
        <p14:creationId xmlns:p14="http://schemas.microsoft.com/office/powerpoint/2010/main" val="1952659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71BC8-9B56-7476-2A01-560E2E722B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15AC49-A3AB-E77A-ADF8-45D8CD783317}"/>
              </a:ext>
            </a:extLst>
          </p:cNvPr>
          <p:cNvSpPr>
            <a:spLocks noGrp="1"/>
          </p:cNvSpPr>
          <p:nvPr>
            <p:ph type="title"/>
          </p:nvPr>
        </p:nvSpPr>
        <p:spPr>
          <a:xfrm>
            <a:off x="323528" y="169241"/>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85C2F5C3-9BDB-B223-9E82-4B7B5F262C4D}"/>
              </a:ext>
            </a:extLst>
          </p:cNvPr>
          <p:cNvSpPr>
            <a:spLocks noGrp="1"/>
          </p:cNvSpPr>
          <p:nvPr>
            <p:ph idx="1"/>
          </p:nvPr>
        </p:nvSpPr>
        <p:spPr>
          <a:xfrm>
            <a:off x="323528" y="1268760"/>
            <a:ext cx="8229600" cy="4680520"/>
          </a:xfrm>
        </p:spPr>
        <p:txBody>
          <a:bodyPr>
            <a:normAutofit fontScale="70000" lnSpcReduction="20000"/>
          </a:bodyPr>
          <a:lstStyle/>
          <a:p>
            <a:pPr marL="0" indent="0">
              <a:lnSpc>
                <a:spcPct val="170000"/>
              </a:lnSpc>
              <a:spcBef>
                <a:spcPts val="0"/>
              </a:spcBef>
              <a:buNone/>
            </a:pPr>
            <a:r>
              <a:rPr lang="en-GB" sz="2800" dirty="0">
                <a:latin typeface="Arial" panose="020B0604020202020204" pitchFamily="34" charset="0"/>
                <a:cs typeface="Arial" panose="020B0604020202020204" pitchFamily="34" charset="0"/>
              </a:rPr>
              <a:t>A broad initial impression of an organisation’s culture can be gained by: </a:t>
            </a:r>
          </a:p>
          <a:p>
            <a:pPr marL="0" indent="0">
              <a:lnSpc>
                <a:spcPct val="170000"/>
              </a:lnSpc>
              <a:spcBef>
                <a:spcPts val="0"/>
              </a:spcBef>
              <a:buNone/>
            </a:pPr>
            <a:r>
              <a:rPr lang="en-GB" sz="2800" b="1" dirty="0">
                <a:latin typeface="Arial" panose="020B0604020202020204" pitchFamily="34" charset="0"/>
                <a:cs typeface="Arial" panose="020B0604020202020204" pitchFamily="34" charset="0"/>
              </a:rPr>
              <a:t>1. Reading:</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 the organisation’s vision, mission and value statements, as well as documents setting out the its strategy and objectives </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publications, reports and newsletters. Reflect on what is mentioned, emphasised or omitted and how the organisation presents itself </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the organisation’s website and intranet, including its presence, (or lack of presence) on social media platforms. </a:t>
            </a:r>
          </a:p>
          <a:p>
            <a:endParaRPr lang="en-GB" dirty="0"/>
          </a:p>
        </p:txBody>
      </p:sp>
    </p:spTree>
    <p:extLst>
      <p:ext uri="{BB962C8B-B14F-4D97-AF65-F5344CB8AC3E}">
        <p14:creationId xmlns:p14="http://schemas.microsoft.com/office/powerpoint/2010/main" val="3500097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69241"/>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268760"/>
            <a:ext cx="82296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2. Reviewing the organisation’s context and environment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might the organisation’s sector (public/ private/ not-for-profit) affect its culture?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Does the industry have particular characteristics which could affect the way that people think and behave?</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does the organisation’s formal structure look like?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does the whole ‘system’ look like - what kinds of processes are in place for getting things done? </a:t>
            </a:r>
          </a:p>
          <a:p>
            <a:endParaRPr lang="en-GB" dirty="0"/>
          </a:p>
        </p:txBody>
      </p:sp>
    </p:spTree>
    <p:extLst>
      <p:ext uri="{BB962C8B-B14F-4D97-AF65-F5344CB8AC3E}">
        <p14:creationId xmlns:p14="http://schemas.microsoft.com/office/powerpoint/2010/main" val="1086103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54260"/>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1055030"/>
            <a:ext cx="9036496" cy="5398306"/>
          </a:xfrm>
        </p:spPr>
        <p:txBody>
          <a:bodyPr>
            <a:no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3. Talking to people who work for the organisation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are their impressions of the organisation and which words would they use to describe it (e.g. professional, experienced, friendly, stable, secure)?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kinds of behaviours are expected of employees, and which are actually exhibited?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the messages they get about culture consistent across all levels and units within the organisation?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vision, mission and objectives shared and owned by every employee, or only by members of dominant groups?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To what extent is information on financial performance shared with employees?</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is their view of senior management?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they happy working for the organisation</a:t>
            </a:r>
          </a:p>
        </p:txBody>
      </p:sp>
    </p:spTree>
    <p:extLst>
      <p:ext uri="{BB962C8B-B14F-4D97-AF65-F5344CB8AC3E}">
        <p14:creationId xmlns:p14="http://schemas.microsoft.com/office/powerpoint/2010/main" val="3246377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29912"/>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340768"/>
            <a:ext cx="8507288"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4. Making physical observations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the furnishings and décor make a particular statement?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formal or informal are the offices and working environment?</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 Do people dress for work - formally or informally?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people dress differently depending on their position within the organisation?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do people dress for special appointments and meetings? </a:t>
            </a:r>
          </a:p>
          <a:p>
            <a:endParaRPr lang="en-GB" dirty="0"/>
          </a:p>
        </p:txBody>
      </p:sp>
    </p:spTree>
    <p:extLst>
      <p:ext uri="{BB962C8B-B14F-4D97-AF65-F5344CB8AC3E}">
        <p14:creationId xmlns:p14="http://schemas.microsoft.com/office/powerpoint/2010/main" val="407074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28959"/>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80728"/>
            <a:ext cx="8892480" cy="5209369"/>
          </a:xfrm>
        </p:spPr>
        <p:txBody>
          <a:bodyPr>
            <a:normAutofit fontScale="55000" lnSpcReduction="20000"/>
          </a:bodyPr>
          <a:lstStyle/>
          <a:p>
            <a:pPr marL="0" indent="0">
              <a:lnSpc>
                <a:spcPct val="170000"/>
              </a:lnSpc>
              <a:spcBef>
                <a:spcPts val="0"/>
              </a:spcBef>
              <a:buNone/>
            </a:pPr>
            <a:r>
              <a:rPr lang="en-GB" sz="3100" b="1" dirty="0">
                <a:latin typeface="Arial" panose="020B0604020202020204" pitchFamily="34" charset="0"/>
                <a:cs typeface="Arial" panose="020B0604020202020204" pitchFamily="34" charset="0"/>
              </a:rPr>
              <a:t>5. Assessing communication styles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do employees usually communicate with one another (face-to-face, phone, email)?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do people at different levels in the organisation address one another?</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Are new ideas communicated only from the top down, or do they also filter up from the bottom?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much communication takes place through informal as opposed to formal channels?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are organisational decisions communicated to employees?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Is performance feedback given regularly?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accessible or approachable are senior managers and directors?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Do employees feel free to express controversial views openly? </a:t>
            </a:r>
          </a:p>
          <a:p>
            <a:endParaRPr lang="en-GB" dirty="0"/>
          </a:p>
        </p:txBody>
      </p:sp>
    </p:spTree>
    <p:extLst>
      <p:ext uri="{BB962C8B-B14F-4D97-AF65-F5344CB8AC3E}">
        <p14:creationId xmlns:p14="http://schemas.microsoft.com/office/powerpoint/2010/main" val="4006003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0"/>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268760"/>
            <a:ext cx="8686800" cy="4680520"/>
          </a:xfrm>
        </p:spPr>
        <p:txBody>
          <a:bodyPr>
            <a:normAutofit fontScale="47500" lnSpcReduction="20000"/>
          </a:bodyPr>
          <a:lstStyle/>
          <a:p>
            <a:pPr marL="0" indent="0">
              <a:lnSpc>
                <a:spcPct val="170000"/>
              </a:lnSpc>
              <a:spcBef>
                <a:spcPts val="0"/>
              </a:spcBef>
              <a:buNone/>
            </a:pPr>
            <a:r>
              <a:rPr lang="en-GB" sz="3400" b="1" dirty="0">
                <a:latin typeface="Arial" panose="020B0604020202020204" pitchFamily="34" charset="0"/>
                <a:cs typeface="Arial" panose="020B0604020202020204" pitchFamily="34" charset="0"/>
              </a:rPr>
              <a:t>6. Looking at the nature of decision making and the impact on stakeholders</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What processes are in place for decision making at strategic and operational levels?</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are decisions actually made? To what extent are employees consulted or involved in decision-making? To what extent are managers empowered to take decisions in their own areas responsibility?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are HR policies such as reward and recognition formulated and put into practice?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What level of priority and attention is given to customer service and how are customer queries and complaints handled?</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is the balance between customer and business benefits handled when designing products?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effectively are statutory regulations being applied? </a:t>
            </a:r>
          </a:p>
          <a:p>
            <a:endParaRPr lang="en-GB" dirty="0"/>
          </a:p>
        </p:txBody>
      </p:sp>
    </p:spTree>
    <p:extLst>
      <p:ext uri="{BB962C8B-B14F-4D97-AF65-F5344CB8AC3E}">
        <p14:creationId xmlns:p14="http://schemas.microsoft.com/office/powerpoint/2010/main" val="1419351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9171" y="116632"/>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1088740"/>
            <a:ext cx="86868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7. Considering timekeeping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To what extent is flexible working accepted and supported?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time do people come to work and do they arrive punctually?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coffee or tea breaks taken? Do they become extended breaks?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people work their set hours only or do they stay late?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employees under pressure to work long hours?</a:t>
            </a:r>
          </a:p>
          <a:p>
            <a:endParaRPr lang="en-GB" dirty="0"/>
          </a:p>
        </p:txBody>
      </p:sp>
    </p:spTree>
    <p:extLst>
      <p:ext uri="{BB962C8B-B14F-4D97-AF65-F5344CB8AC3E}">
        <p14:creationId xmlns:p14="http://schemas.microsoft.com/office/powerpoint/2010/main" val="1484145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33672" y="-5680"/>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088740"/>
            <a:ext cx="8686800" cy="4680520"/>
          </a:xfrm>
        </p:spPr>
        <p:txBody>
          <a:bodyPr>
            <a:normAutofit fontScale="55000" lnSpcReduction="20000"/>
          </a:bodyPr>
          <a:lstStyle/>
          <a:p>
            <a:pPr marL="0" indent="0">
              <a:lnSpc>
                <a:spcPct val="170000"/>
              </a:lnSpc>
              <a:spcBef>
                <a:spcPts val="0"/>
              </a:spcBef>
              <a:buNone/>
            </a:pPr>
            <a:r>
              <a:rPr lang="en-GB" sz="2900" dirty="0">
                <a:latin typeface="Arial" panose="020B0604020202020204" pitchFamily="34" charset="0"/>
                <a:cs typeface="Arial" panose="020B0604020202020204" pitchFamily="34" charset="0"/>
              </a:rPr>
              <a:t>8. </a:t>
            </a:r>
            <a:r>
              <a:rPr lang="en-GB" sz="2900" b="1" dirty="0">
                <a:latin typeface="Arial" panose="020B0604020202020204" pitchFamily="34" charset="0"/>
                <a:cs typeface="Arial" panose="020B0604020202020204" pitchFamily="34" charset="0"/>
              </a:rPr>
              <a:t>Analysing groups and networks</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people appear to prefer working in groups or individually?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Is team work actively promoted?</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people gather together at lunch?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Do people socialise at work and/or outside the workplace?</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sub-networks with their own cultures exist within departments or within professional groups?</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Are people encouraged to work outside of their department or silos? › Are there any cross-functional projects or teams?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What happens when mistakes are made? Do employees fear blame and recriminations from managers or other team members if they make mistakes or are these regarded as opportunities for learning and development?</a:t>
            </a:r>
          </a:p>
          <a:p>
            <a:endParaRPr lang="en-GB" dirty="0"/>
          </a:p>
        </p:txBody>
      </p:sp>
    </p:spTree>
    <p:extLst>
      <p:ext uri="{BB962C8B-B14F-4D97-AF65-F5344CB8AC3E}">
        <p14:creationId xmlns:p14="http://schemas.microsoft.com/office/powerpoint/2010/main" val="3533293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48304" y="0"/>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48304" y="1088740"/>
            <a:ext cx="82296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9. Looking at how meetings are conducted</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much time do managers spend in meetings?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meetings handled in a quick and efficient or are they lengthy and bureaucratic?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Who speaks at meetings? Does everyone participate?</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people encouraged to share ideas?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 people say if they arrive late for a meeting? </a:t>
            </a:r>
          </a:p>
          <a:p>
            <a:endParaRPr lang="en-GB" dirty="0"/>
          </a:p>
        </p:txBody>
      </p:sp>
    </p:spTree>
    <p:extLst>
      <p:ext uri="{BB962C8B-B14F-4D97-AF65-F5344CB8AC3E}">
        <p14:creationId xmlns:p14="http://schemas.microsoft.com/office/powerpoint/2010/main" val="4101099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36964" y="0"/>
            <a:ext cx="8686800" cy="1143000"/>
          </a:xfrm>
        </p:spPr>
        <p:txBody>
          <a:bodyPr>
            <a:normAutofit fontScale="90000"/>
          </a:bodyPr>
          <a:lstStyle/>
          <a:p>
            <a:r>
              <a:rPr lang="en-GB" b="1"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088740"/>
            <a:ext cx="8229600" cy="4680520"/>
          </a:xfrm>
        </p:spPr>
        <p:txBody>
          <a:bodyPr>
            <a:normAutofit fontScale="925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10. Consider organisational boundaries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types of positions do women and members of minority groups hold in the organisation?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saving face important to people?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there a sense of stability, or a feeling of insecurity arising from constant, unexpected changes?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there a shared language of jargon and acronyms?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induction processes are in place for new employees?</a:t>
            </a:r>
          </a:p>
          <a:p>
            <a:endParaRPr lang="en-GB" dirty="0"/>
          </a:p>
        </p:txBody>
      </p:sp>
    </p:spTree>
    <p:extLst>
      <p:ext uri="{BB962C8B-B14F-4D97-AF65-F5344CB8AC3E}">
        <p14:creationId xmlns:p14="http://schemas.microsoft.com/office/powerpoint/2010/main" val="1580954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fontScale="92500" lnSpcReduction="20000"/>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Management is the process of guiding the development, maintenance, and allocation of resources to attain organisational goals.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Managers are the people in the organisation responsible for developing and carrying out this management process.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Management is dynamic by nature and evolves to meet needs and constraints in the organisation’s internal and external environments. In a global marketplace where the rate of change is rapidly increasing, flexibility and adaptability are crucial to the managerial process. </a:t>
            </a:r>
          </a:p>
          <a:p>
            <a:endParaRPr lang="en-GB" dirty="0"/>
          </a:p>
        </p:txBody>
      </p:sp>
    </p:spTree>
    <p:extLst>
      <p:ext uri="{BB962C8B-B14F-4D97-AF65-F5344CB8AC3E}">
        <p14:creationId xmlns:p14="http://schemas.microsoft.com/office/powerpoint/2010/main" val="27758664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This process is based in four key functional areas of the organisation: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Planning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Organising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Leading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Controlling</a:t>
            </a:r>
          </a:p>
          <a:p>
            <a:endParaRPr lang="en-GB" dirty="0"/>
          </a:p>
        </p:txBody>
      </p:sp>
    </p:spTree>
    <p:extLst>
      <p:ext uri="{BB962C8B-B14F-4D97-AF65-F5344CB8AC3E}">
        <p14:creationId xmlns:p14="http://schemas.microsoft.com/office/powerpoint/2010/main" val="3140313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686800" cy="4680520"/>
          </a:xfrm>
        </p:spPr>
        <p:txBody>
          <a:bodyPr>
            <a:norm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four functions are highly interdependent, with managers often performing more than one of them at a time and each of them many times over the course of a normal workday.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four management functions can help managers increase organisational efficiency and effectiveness.</a:t>
            </a:r>
          </a:p>
        </p:txBody>
      </p:sp>
    </p:spTree>
    <p:extLst>
      <p:ext uri="{BB962C8B-B14F-4D97-AF65-F5344CB8AC3E}">
        <p14:creationId xmlns:p14="http://schemas.microsoft.com/office/powerpoint/2010/main" val="2392163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620688"/>
            <a:ext cx="8686800" cy="4680520"/>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Planning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Planning begins by anticipating potential problems or opportunities the organisation may encounter.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Managers then design strategies to solve current problems, prevent future problems, or take advantage of opportunities.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These strategies serve as the foundation for goals, objectives, policies, and procedures.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Put simply, planning is deciding what needs to be done to achieve organisational objectives, identifying when and how it will be done, and determining who should do it.</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Effective planning requires extensive information about the external business environment in which the firm competes, as well as its internal environment.</a:t>
            </a:r>
          </a:p>
        </p:txBody>
      </p:sp>
    </p:spTree>
    <p:extLst>
      <p:ext uri="{BB962C8B-B14F-4D97-AF65-F5344CB8AC3E}">
        <p14:creationId xmlns:p14="http://schemas.microsoft.com/office/powerpoint/2010/main" val="2602064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1) Planning </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There are four basic types of planning: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Strategic</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Tactical</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Operational</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Contingency</a:t>
            </a:r>
          </a:p>
        </p:txBody>
      </p:sp>
    </p:spTree>
    <p:extLst>
      <p:ext uri="{BB962C8B-B14F-4D97-AF65-F5344CB8AC3E}">
        <p14:creationId xmlns:p14="http://schemas.microsoft.com/office/powerpoint/2010/main" val="31947038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20688"/>
            <a:ext cx="8591872" cy="4680520"/>
          </a:xfrm>
        </p:spPr>
        <p:txBody>
          <a:bodyPr>
            <a:noAutofit/>
          </a:bodyPr>
          <a:lstStyle/>
          <a:p>
            <a:pPr marL="0" indent="0">
              <a:lnSpc>
                <a:spcPct val="170000"/>
              </a:lnSpc>
              <a:spcBef>
                <a:spcPts val="0"/>
              </a:spcBef>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1) Planning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Strategic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Strategic planning involves creating long-range (one to five years), broad goals for the organisation and determining what resources will be needed to accomplish those goals. An evaluation of external environmental factors such as economic, technological, and social issues is critical to successful strategic planning. Strategic plans, such as the organisation’s long-term mission, are formulated by top-level managers and put into action at lower levels in the organisation.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Tactical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Tactical planning begins the implementation of strategic plans. Tactical plans have a shorter (less than one year) time frame than strategic plans and more specific objectives designed to support the broader strategic goals. Tactical plans begin to address issues of coordinating and allocating resources to different parts of the organisation. </a:t>
            </a:r>
          </a:p>
        </p:txBody>
      </p:sp>
    </p:spTree>
    <p:extLst>
      <p:ext uri="{BB962C8B-B14F-4D97-AF65-F5344CB8AC3E}">
        <p14:creationId xmlns:p14="http://schemas.microsoft.com/office/powerpoint/2010/main" val="26632266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548680"/>
            <a:ext cx="8686800" cy="4680520"/>
          </a:xfrm>
        </p:spPr>
        <p:txBody>
          <a:bodyPr>
            <a:noAutofit/>
          </a:bodyPr>
          <a:lstStyle/>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2) Planning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Operational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Operational planning creates specific standards, methods, policies, and procedures that are used in specific functional areas of the organization. Operational objectives are current, narrow, and resource-focused. They are designed to help guide and control the implementation of tactical plans.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Contingency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The key to effective planning is anticipating future situations and events. Yet even the best-prepared organization must sometimes cope with unforeseen circumstances, such as a natural disaster, an act of terrorism, or a radical new technology. Therefore, many companies have developed contingency plans that identify alternative courses of action for very unusual or crisis situations. The contingency plan typically stipulates the chain of command, standard operating procedures, and communication channels the organization will use during an emergency. An effective contingency plan can make or break a company. </a:t>
            </a:r>
          </a:p>
        </p:txBody>
      </p:sp>
    </p:spTree>
    <p:extLst>
      <p:ext uri="{BB962C8B-B14F-4D97-AF65-F5344CB8AC3E}">
        <p14:creationId xmlns:p14="http://schemas.microsoft.com/office/powerpoint/2010/main" val="1706040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686800" cy="4680520"/>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Organising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A second key function of managers is organising, which is the process of coordinating and allocating a firm’s resources in order to carry out its plans. Organising includes developing a structure for the people, positions, departments, and activities within the firm. Managers can arrange the structural elements of the firm to maximise the flow of information and the efficiency of work processes.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They accomplish this by doing the following:</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Dividing up tasks (division of labour)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Grouping jobs and employees (departmentalisation)</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Assigning authority and responsibilities (delegation) </a:t>
            </a:r>
          </a:p>
        </p:txBody>
      </p:sp>
    </p:spTree>
    <p:extLst>
      <p:ext uri="{BB962C8B-B14F-4D97-AF65-F5344CB8AC3E}">
        <p14:creationId xmlns:p14="http://schemas.microsoft.com/office/powerpoint/2010/main" val="445041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04896" y="476672"/>
            <a:ext cx="8710504" cy="4680520"/>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2) Organising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The managerial hierarchy consists of three levels: top management, middle management, and supervisory management.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Top management, including CEOs, presidents, and vice presidents, develop strategic plans, address long-range issues, and define the company's values and ethics.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Middle management, including division heads and regional sales managers, implement strategic plans, allocate resources, and oversee supervisory managers.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Supervisors, at the bottom of the hierarchy, design and execute operational plans and guide employees in producing goods and services.</a:t>
            </a:r>
          </a:p>
        </p:txBody>
      </p:sp>
    </p:spTree>
    <p:extLst>
      <p:ext uri="{BB962C8B-B14F-4D97-AF65-F5344CB8AC3E}">
        <p14:creationId xmlns:p14="http://schemas.microsoft.com/office/powerpoint/2010/main" val="27183511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620688"/>
            <a:ext cx="8686800" cy="5472608"/>
          </a:xfrm>
        </p:spPr>
        <p:txBody>
          <a:bodyPr>
            <a:normAutofit fontScale="62500" lnSpcReduction="20000"/>
          </a:bodyPr>
          <a:lstStyle/>
          <a:p>
            <a:pPr marL="0" indent="0">
              <a:lnSpc>
                <a:spcPct val="170000"/>
              </a:lnSpc>
              <a:spcBef>
                <a:spcPts val="0"/>
              </a:spcBef>
              <a:buNone/>
            </a:pPr>
            <a:r>
              <a:rPr lang="en-GB" sz="2300" b="1" kern="100" dirty="0">
                <a:effectLst/>
                <a:latin typeface="Arial" panose="020B0604020202020204" pitchFamily="34" charset="0"/>
                <a:ea typeface="Aptos" panose="020B0004020202020204" pitchFamily="34" charset="0"/>
                <a:cs typeface="Arial" panose="020B0604020202020204" pitchFamily="34" charset="0"/>
              </a:rPr>
              <a:t>3) Leading, Guiding, and Motivating Others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Leadership, the third key management function, is the process of guiding and motivating others toward the achievement of organizational goals.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A leader can be anyone in an organization, regardless of position, able to influence others to act or follow, often by their own choice.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Managers are designated leaders according to the organizational structure but may need to use negative consequences or coercion to achieve change. In the organization structure, top managers use leadership skills to set, share, and gain support for the company’s direction and strategy—mission, vision, and values.</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 Middle and supervisory management use leadership skills in the process of directing employees on a daily basis as the employees carry out the plans and work within the structure created by management.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Organisations, however, need strong effective leadership at all levels in order to meet goals and remain competitive. To be effective leaders, managers must be able to influence others’ behaviours.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This ability to influence others to behave in a particular way is called power.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86433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fontScale="85000" lnSpcReduction="10000"/>
          </a:bodyPr>
          <a:lstStyle/>
          <a:p>
            <a:pPr marL="0" indent="0">
              <a:lnSpc>
                <a:spcPct val="17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3) Leading, Guiding, and Motivating Others </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Researchers have identified five primary sources, or bases, of power: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Legitimate power, which is derived from an individual’s position in an organisation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Reward power, which is derived from an individual’s control over rewards</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Coercive power, which is derived from an individual’s ability to threaten negative outcomes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Expert power, which is derived from an individual’s extensive knowledge in one or more areas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Referent power, which is derived from an individual’s personal charisma and the respect and/or admiration the individual inspires Many leaders use a combination of all of these sources of power to influence individuals toward goal achievement.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09648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fourth key function that managers perform is controlling. Controlling is the process of assessing the organisation’s progress toward accomplishing its goals.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It includes monitoring the implementation of a plan and correcting deviations from that plan.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As the figure below shows, controlling can be visualized as a cyclical process made up of five stages: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54206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2088232" cy="1440160"/>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diagram of performance standards&#10;&#10;Description automatically generated">
            <a:extLst>
              <a:ext uri="{FF2B5EF4-FFF2-40B4-BE49-F238E27FC236}">
                <a16:creationId xmlns:a16="http://schemas.microsoft.com/office/drawing/2014/main" id="{1CB5ED1E-C52D-FC8A-E2DC-A59B6704CC80}"/>
              </a:ext>
            </a:extLst>
          </p:cNvPr>
          <p:cNvPicPr>
            <a:picLocks noChangeAspect="1"/>
          </p:cNvPicPr>
          <p:nvPr/>
        </p:nvPicPr>
        <p:blipFill>
          <a:blip r:embed="rId2"/>
          <a:stretch>
            <a:fillRect/>
          </a:stretch>
        </p:blipFill>
        <p:spPr>
          <a:xfrm>
            <a:off x="3088962" y="722631"/>
            <a:ext cx="5731510" cy="4873625"/>
          </a:xfrm>
          <a:prstGeom prst="rect">
            <a:avLst/>
          </a:prstGeom>
        </p:spPr>
      </p:pic>
    </p:spTree>
    <p:extLst>
      <p:ext uri="{BB962C8B-B14F-4D97-AF65-F5344CB8AC3E}">
        <p14:creationId xmlns:p14="http://schemas.microsoft.com/office/powerpoint/2010/main" val="37016505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b="1"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Performance standards are the company's goals based on strategic, tactical, and operational plans.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They measure actual performance against desired standards to identify gaps and take corrective action.</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Feedback is crucial for controlling performance standards, as it helps managers determine the success of planning, organising, and leading, direct employee behaviour towards achieving goals, and coordinate activities and resources.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Control systems are essential for coordinating and integrating resources within the organisation.</a:t>
            </a:r>
          </a:p>
        </p:txBody>
      </p:sp>
    </p:spTree>
    <p:extLst>
      <p:ext uri="{BB962C8B-B14F-4D97-AF65-F5344CB8AC3E}">
        <p14:creationId xmlns:p14="http://schemas.microsoft.com/office/powerpoint/2010/main" val="11811072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784976" cy="1143000"/>
          </a:xfrm>
        </p:spPr>
        <p:txBody>
          <a:bodyPr>
            <a:normAutofit fontScale="90000"/>
          </a:bodyPr>
          <a:lstStyle/>
          <a:p>
            <a:r>
              <a:rPr lang="en-GB" b="1" dirty="0"/>
              <a:t>LEADERSHIP STYLES IN BUSINESS</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764704"/>
            <a:ext cx="8229600" cy="3917032"/>
          </a:xfrm>
        </p:spPr>
        <p:txBody>
          <a:bodyPr>
            <a:normAutofit fontScale="92500" lnSpcReduction="20000"/>
          </a:bodyPr>
          <a:lstStyle/>
          <a:p>
            <a:pPr marL="0" indent="0">
              <a:lnSpc>
                <a:spcPct val="17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Definition </a:t>
            </a:r>
            <a:endParaRPr lang="en-GB" sz="19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Leadership style is the manner in which managers exercise their authority in the workplace and ensure that their objectives are achieved.</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It covers how managers plan and organise work in their area of responsibility and, in particular, about how they relate to, and deal with their colleagues and team members.</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The key components of management and leadership style are attitudes and behaviours, including what a manager says; how they say it; the example they set; their body language; and their general conduct and demeanour.</a:t>
            </a:r>
          </a:p>
          <a:p>
            <a:pPr algn="l"/>
            <a:endParaRPr lang="en-GB" dirty="0"/>
          </a:p>
        </p:txBody>
      </p:sp>
    </p:spTree>
    <p:extLst>
      <p:ext uri="{BB962C8B-B14F-4D97-AF65-F5344CB8AC3E}">
        <p14:creationId xmlns:p14="http://schemas.microsoft.com/office/powerpoint/2010/main" val="9787196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99392"/>
            <a:ext cx="8229600" cy="1143000"/>
          </a:xfrm>
        </p:spPr>
        <p:txBody>
          <a:bodyPr>
            <a:normAutofit/>
          </a:bodyPr>
          <a:lstStyle/>
          <a:p>
            <a:r>
              <a:rPr lang="en-GB" b="1"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043608"/>
            <a:ext cx="8229600" cy="3917032"/>
          </a:xfrm>
        </p:spPr>
        <p:txBody>
          <a:bodyPr>
            <a:normAutofit/>
          </a:bodyPr>
          <a:lstStyle/>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There are different approaches to leadership that are adopted and these can be summarised into three main leadership style :</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Autocratic leadership</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Democratic leadership</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leadership</a:t>
            </a:r>
          </a:p>
          <a:p>
            <a:pPr algn="l"/>
            <a:endParaRPr lang="en-GB" dirty="0"/>
          </a:p>
        </p:txBody>
      </p:sp>
    </p:spTree>
    <p:extLst>
      <p:ext uri="{BB962C8B-B14F-4D97-AF65-F5344CB8AC3E}">
        <p14:creationId xmlns:p14="http://schemas.microsoft.com/office/powerpoint/2010/main" val="181648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243408"/>
            <a:ext cx="8229600" cy="1143000"/>
          </a:xfrm>
        </p:spPr>
        <p:txBody>
          <a:bodyPr>
            <a:normAutofit/>
          </a:bodyPr>
          <a:lstStyle/>
          <a:p>
            <a:r>
              <a:rPr lang="en-GB" b="1"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899592"/>
            <a:ext cx="8229600" cy="4617640"/>
          </a:xfrm>
        </p:spPr>
        <p:txBody>
          <a:bodyPr>
            <a:normAutofit fontScale="92500" lnSpcReduction="10000"/>
          </a:bodyPr>
          <a:lstStyle/>
          <a:p>
            <a:pPr marL="0" indent="0">
              <a:lnSpc>
                <a:spcPct val="16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1) Autocratic Leadership</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Autocratic leadership is where the </a:t>
            </a:r>
            <a:r>
              <a:rPr lang="en-GB" sz="2100" b="1" kern="100" dirty="0">
                <a:effectLst/>
                <a:latin typeface="Arial" panose="020B0604020202020204" pitchFamily="34" charset="0"/>
                <a:ea typeface="Aptos" panose="020B0004020202020204" pitchFamily="34" charset="0"/>
                <a:cs typeface="Arial" panose="020B0604020202020204" pitchFamily="34" charset="0"/>
              </a:rPr>
              <a:t>manager expects to be in charge of the business </a:t>
            </a:r>
            <a:r>
              <a:rPr lang="en-GB" sz="2100" kern="100" dirty="0">
                <a:effectLst/>
                <a:latin typeface="Arial" panose="020B0604020202020204" pitchFamily="34" charset="0"/>
                <a:ea typeface="Aptos" panose="020B0004020202020204" pitchFamily="34" charset="0"/>
                <a:cs typeface="Arial" panose="020B0604020202020204" pitchFamily="34" charset="0"/>
              </a:rPr>
              <a:t>and to have their </a:t>
            </a:r>
            <a:r>
              <a:rPr lang="en-GB" sz="2100" b="1" kern="100" dirty="0">
                <a:effectLst/>
                <a:latin typeface="Arial" panose="020B0604020202020204" pitchFamily="34" charset="0"/>
                <a:ea typeface="Aptos" panose="020B0004020202020204" pitchFamily="34" charset="0"/>
                <a:cs typeface="Arial" panose="020B0604020202020204" pitchFamily="34" charset="0"/>
              </a:rPr>
              <a:t>orders followed</a:t>
            </a:r>
            <a:r>
              <a:rPr lang="en-GB" sz="21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a:t>
            </a:r>
            <a:r>
              <a:rPr lang="en-GB" sz="2100" b="1" kern="100" dirty="0">
                <a:effectLst/>
                <a:latin typeface="Arial" panose="020B0604020202020204" pitchFamily="34" charset="0"/>
                <a:ea typeface="Aptos" panose="020B0004020202020204" pitchFamily="34" charset="0"/>
                <a:cs typeface="Arial" panose="020B0604020202020204" pitchFamily="34" charset="0"/>
              </a:rPr>
              <a:t>keep themselves separate</a:t>
            </a:r>
            <a:r>
              <a:rPr lang="en-GB" sz="2100" kern="100" dirty="0">
                <a:effectLst/>
                <a:latin typeface="Arial" panose="020B0604020202020204" pitchFamily="34" charset="0"/>
                <a:ea typeface="Aptos" panose="020B0004020202020204" pitchFamily="34" charset="0"/>
                <a:cs typeface="Arial" panose="020B0604020202020204" pitchFamily="34" charset="0"/>
              </a:rPr>
              <a:t> from the </a:t>
            </a:r>
            <a:r>
              <a:rPr lang="en-GB" sz="2100" b="1" kern="100" dirty="0">
                <a:effectLst/>
                <a:latin typeface="Arial" panose="020B0604020202020204" pitchFamily="34" charset="0"/>
                <a:ea typeface="Aptos" panose="020B0004020202020204" pitchFamily="34" charset="0"/>
                <a:cs typeface="Arial" panose="020B0604020202020204" pitchFamily="34" charset="0"/>
              </a:rPr>
              <a:t>rest of the employees</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a:t>
            </a:r>
            <a:r>
              <a:rPr lang="en-GB" sz="2100" b="1" kern="100" dirty="0">
                <a:effectLst/>
                <a:latin typeface="Arial" panose="020B0604020202020204" pitchFamily="34" charset="0"/>
                <a:ea typeface="Aptos" panose="020B0004020202020204" pitchFamily="34" charset="0"/>
                <a:cs typeface="Arial" panose="020B0604020202020204" pitchFamily="34" charset="0"/>
              </a:rPr>
              <a:t>make virtually </a:t>
            </a:r>
            <a:r>
              <a:rPr lang="en-GB" sz="2100" kern="100" dirty="0">
                <a:effectLst/>
                <a:latin typeface="Arial" panose="020B0604020202020204" pitchFamily="34" charset="0"/>
                <a:ea typeface="Aptos" panose="020B0004020202020204" pitchFamily="34" charset="0"/>
                <a:cs typeface="Arial" panose="020B0604020202020204" pitchFamily="34" charset="0"/>
              </a:rPr>
              <a:t>all the </a:t>
            </a:r>
            <a:r>
              <a:rPr lang="en-GB" sz="2100" b="1" kern="100" dirty="0">
                <a:effectLst/>
                <a:latin typeface="Arial" panose="020B0604020202020204" pitchFamily="34" charset="0"/>
                <a:ea typeface="Aptos" panose="020B0004020202020204" pitchFamily="34" charset="0"/>
                <a:cs typeface="Arial" panose="020B0604020202020204" pitchFamily="34" charset="0"/>
              </a:rPr>
              <a:t>decisions</a:t>
            </a:r>
            <a:r>
              <a:rPr lang="en-GB" sz="2100" kern="100" dirty="0">
                <a:effectLst/>
                <a:latin typeface="Arial" panose="020B0604020202020204" pitchFamily="34" charset="0"/>
                <a:ea typeface="Aptos" panose="020B0004020202020204" pitchFamily="34" charset="0"/>
                <a:cs typeface="Arial" panose="020B0604020202020204" pitchFamily="34" charset="0"/>
              </a:rPr>
              <a:t> and </a:t>
            </a:r>
            <a:r>
              <a:rPr lang="en-GB" sz="2100" b="1" kern="100" dirty="0">
                <a:effectLst/>
                <a:latin typeface="Arial" panose="020B0604020202020204" pitchFamily="34" charset="0"/>
                <a:ea typeface="Aptos" panose="020B0004020202020204" pitchFamily="34" charset="0"/>
                <a:cs typeface="Arial" panose="020B0604020202020204" pitchFamily="34" charset="0"/>
              </a:rPr>
              <a:t>keep information to themselves</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tell employees only </a:t>
            </a:r>
            <a:r>
              <a:rPr lang="en-GB" sz="2100" b="1" kern="100" dirty="0">
                <a:effectLst/>
                <a:latin typeface="Arial" panose="020B0604020202020204" pitchFamily="34" charset="0"/>
                <a:ea typeface="Aptos" panose="020B0004020202020204" pitchFamily="34" charset="0"/>
                <a:cs typeface="Arial" panose="020B0604020202020204" pitchFamily="34" charset="0"/>
              </a:rPr>
              <a:t>what they need to know</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Communication in the business is mainly </a:t>
            </a:r>
            <a:r>
              <a:rPr lang="en-GB" sz="2100" b="1" kern="100" dirty="0">
                <a:effectLst/>
                <a:latin typeface="Arial" panose="020B0604020202020204" pitchFamily="34" charset="0"/>
                <a:ea typeface="Aptos" panose="020B0004020202020204" pitchFamily="34" charset="0"/>
                <a:cs typeface="Arial" panose="020B0604020202020204" pitchFamily="34" charset="0"/>
              </a:rPr>
              <a:t>one way</a:t>
            </a:r>
            <a:r>
              <a:rPr lang="en-GB" sz="2100" kern="100" dirty="0">
                <a:effectLst/>
                <a:latin typeface="Arial" panose="020B0604020202020204" pitchFamily="34" charset="0"/>
                <a:ea typeface="Aptos" panose="020B0004020202020204" pitchFamily="34" charset="0"/>
                <a:cs typeface="Arial" panose="020B0604020202020204" pitchFamily="34" charset="0"/>
              </a:rPr>
              <a:t>, that is </a:t>
            </a:r>
            <a:r>
              <a:rPr lang="en-GB" sz="2100" b="1" kern="100" dirty="0">
                <a:effectLst/>
                <a:latin typeface="Arial" panose="020B0604020202020204" pitchFamily="34" charset="0"/>
                <a:ea typeface="Aptos" panose="020B0004020202020204" pitchFamily="34" charset="0"/>
                <a:cs typeface="Arial" panose="020B0604020202020204" pitchFamily="34" charset="0"/>
              </a:rPr>
              <a:t>downward or top down</a:t>
            </a:r>
            <a:r>
              <a:rPr lang="en-GB" sz="2100" kern="100" dirty="0">
                <a:effectLst/>
                <a:latin typeface="Arial" panose="020B0604020202020204" pitchFamily="34" charset="0"/>
                <a:ea typeface="Aptos" panose="020B0004020202020204" pitchFamily="34" charset="0"/>
                <a:cs typeface="Arial" panose="020B0604020202020204" pitchFamily="34" charset="0"/>
              </a:rPr>
              <a:t>, the workers have </a:t>
            </a:r>
            <a:r>
              <a:rPr lang="en-GB" sz="2100" b="1" kern="100" dirty="0">
                <a:effectLst/>
                <a:latin typeface="Arial" panose="020B0604020202020204" pitchFamily="34" charset="0"/>
                <a:ea typeface="Aptos" panose="020B0004020202020204" pitchFamily="34" charset="0"/>
                <a:cs typeface="Arial" panose="020B0604020202020204" pitchFamily="34" charset="0"/>
              </a:rPr>
              <a:t>little or no opportunity to comment </a:t>
            </a:r>
            <a:r>
              <a:rPr lang="en-GB" sz="2100" kern="100" dirty="0">
                <a:effectLst/>
                <a:latin typeface="Arial" panose="020B0604020202020204" pitchFamily="34" charset="0"/>
                <a:ea typeface="Aptos" panose="020B0004020202020204" pitchFamily="34" charset="0"/>
                <a:cs typeface="Arial" panose="020B0604020202020204" pitchFamily="34" charset="0"/>
              </a:rPr>
              <a:t>on anything. </a:t>
            </a:r>
          </a:p>
          <a:p>
            <a:pPr algn="l"/>
            <a:endParaRPr lang="en-GB" dirty="0"/>
          </a:p>
        </p:txBody>
      </p:sp>
    </p:spTree>
    <p:extLst>
      <p:ext uri="{BB962C8B-B14F-4D97-AF65-F5344CB8AC3E}">
        <p14:creationId xmlns:p14="http://schemas.microsoft.com/office/powerpoint/2010/main" val="1833471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229600" cy="1143000"/>
          </a:xfrm>
        </p:spPr>
        <p:txBody>
          <a:bodyPr>
            <a:normAutofit/>
          </a:bodyPr>
          <a:lstStyle/>
          <a:p>
            <a:r>
              <a:rPr lang="en-GB" b="1"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764704"/>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2) Democratic Leadership</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Democratic leadership will </a:t>
            </a:r>
            <a:r>
              <a:rPr lang="en-GB" sz="2000" b="1" kern="100" dirty="0">
                <a:effectLst/>
                <a:latin typeface="Arial" panose="020B0604020202020204" pitchFamily="34" charset="0"/>
                <a:ea typeface="Aptos" panose="020B0004020202020204" pitchFamily="34" charset="0"/>
                <a:cs typeface="Arial" panose="020B0604020202020204" pitchFamily="34" charset="0"/>
              </a:rPr>
              <a:t>get other employees involved </a:t>
            </a:r>
            <a:r>
              <a:rPr lang="en-GB" sz="2000" kern="100" dirty="0">
                <a:effectLst/>
                <a:latin typeface="Arial" panose="020B0604020202020204" pitchFamily="34" charset="0"/>
                <a:ea typeface="Aptos" panose="020B0004020202020204" pitchFamily="34" charset="0"/>
                <a:cs typeface="Arial" panose="020B0604020202020204" pitchFamily="34" charset="0"/>
              </a:rPr>
              <a:t>in the </a:t>
            </a:r>
            <a:r>
              <a:rPr lang="en-GB" sz="2000" b="1" kern="100" dirty="0">
                <a:effectLst/>
                <a:latin typeface="Arial" panose="020B0604020202020204" pitchFamily="34" charset="0"/>
                <a:ea typeface="Aptos" panose="020B0004020202020204" pitchFamily="34" charset="0"/>
                <a:cs typeface="Arial" panose="020B0604020202020204" pitchFamily="34" charset="0"/>
              </a:rPr>
              <a:t>decision-making process</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Information about </a:t>
            </a:r>
            <a:r>
              <a:rPr lang="en-GB" sz="2000" b="1" kern="100" dirty="0">
                <a:effectLst/>
                <a:latin typeface="Arial" panose="020B0604020202020204" pitchFamily="34" charset="0"/>
                <a:ea typeface="Aptos" panose="020B0004020202020204" pitchFamily="34" charset="0"/>
                <a:cs typeface="Arial" panose="020B0604020202020204" pitchFamily="34" charset="0"/>
              </a:rPr>
              <a:t>future plans </a:t>
            </a:r>
            <a:r>
              <a:rPr lang="en-GB" sz="2000" kern="100" dirty="0">
                <a:effectLst/>
                <a:latin typeface="Arial" panose="020B0604020202020204" pitchFamily="34" charset="0"/>
                <a:ea typeface="Aptos" panose="020B0004020202020204" pitchFamily="34" charset="0"/>
                <a:cs typeface="Arial" panose="020B0604020202020204" pitchFamily="34" charset="0"/>
              </a:rPr>
              <a:t>will be </a:t>
            </a:r>
            <a:r>
              <a:rPr lang="en-GB" sz="2000" b="1" kern="100" dirty="0">
                <a:effectLst/>
                <a:latin typeface="Arial" panose="020B0604020202020204" pitchFamily="34" charset="0"/>
                <a:ea typeface="Aptos" panose="020B0004020202020204" pitchFamily="34" charset="0"/>
                <a:cs typeface="Arial" panose="020B0604020202020204" pitchFamily="34" charset="0"/>
              </a:rPr>
              <a:t>openly discussed </a:t>
            </a:r>
            <a:r>
              <a:rPr lang="en-GB" sz="2000" kern="100" dirty="0">
                <a:effectLst/>
                <a:latin typeface="Arial" panose="020B0604020202020204" pitchFamily="34" charset="0"/>
                <a:ea typeface="Aptos" panose="020B0004020202020204" pitchFamily="34" charset="0"/>
                <a:cs typeface="Arial" panose="020B0604020202020204" pitchFamily="34" charset="0"/>
              </a:rPr>
              <a:t>before the </a:t>
            </a:r>
            <a:r>
              <a:rPr lang="en-GB" sz="2000" b="1" kern="100" dirty="0">
                <a:effectLst/>
                <a:latin typeface="Arial" panose="020B0604020202020204" pitchFamily="34" charset="0"/>
                <a:ea typeface="Aptos" panose="020B0004020202020204" pitchFamily="34" charset="0"/>
                <a:cs typeface="Arial" panose="020B0604020202020204" pitchFamily="34" charset="0"/>
              </a:rPr>
              <a:t>final decision </a:t>
            </a:r>
            <a:r>
              <a:rPr lang="en-GB" sz="2000" kern="100" dirty="0">
                <a:effectLst/>
                <a:latin typeface="Arial" panose="020B0604020202020204" pitchFamily="34" charset="0"/>
                <a:ea typeface="Aptos" panose="020B0004020202020204" pitchFamily="34" charset="0"/>
                <a:cs typeface="Arial" panose="020B0604020202020204" pitchFamily="34" charset="0"/>
              </a:rPr>
              <a:t>will be made, often by </a:t>
            </a:r>
            <a:r>
              <a:rPr lang="en-GB" sz="2000" b="1" kern="100" dirty="0">
                <a:effectLst/>
                <a:latin typeface="Arial" panose="020B0604020202020204" pitchFamily="34" charset="0"/>
                <a:ea typeface="Aptos" panose="020B0004020202020204" pitchFamily="34" charset="0"/>
                <a:cs typeface="Arial" panose="020B0604020202020204" pitchFamily="34" charset="0"/>
              </a:rPr>
              <a:t>the leader.</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Communication will be both </a:t>
            </a:r>
            <a:r>
              <a:rPr lang="en-GB" sz="2000" b="1" kern="100" dirty="0">
                <a:effectLst/>
                <a:latin typeface="Arial" panose="020B0604020202020204" pitchFamily="34" charset="0"/>
                <a:ea typeface="Aptos" panose="020B0004020202020204" pitchFamily="34" charset="0"/>
                <a:cs typeface="Arial" panose="020B0604020202020204" pitchFamily="34" charset="0"/>
              </a:rPr>
              <a:t>downward or top-down </a:t>
            </a:r>
            <a:r>
              <a:rPr lang="en-GB" sz="2000" kern="100" dirty="0">
                <a:effectLst/>
                <a:latin typeface="Arial" panose="020B0604020202020204" pitchFamily="34" charset="0"/>
                <a:ea typeface="Aptos" panose="020B0004020202020204" pitchFamily="34" charset="0"/>
                <a:cs typeface="Arial" panose="020B0604020202020204" pitchFamily="34" charset="0"/>
              </a:rPr>
              <a:t>and </a:t>
            </a:r>
            <a:r>
              <a:rPr lang="en-GB" sz="2000" b="1" kern="100" dirty="0">
                <a:effectLst/>
                <a:latin typeface="Arial" panose="020B0604020202020204" pitchFamily="34" charset="0"/>
                <a:ea typeface="Aptos" panose="020B0004020202020204" pitchFamily="34" charset="0"/>
                <a:cs typeface="Arial" panose="020B0604020202020204" pitchFamily="34" charset="0"/>
              </a:rPr>
              <a:t>upward or bottom – up</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gn="l"/>
            <a:endParaRPr lang="en-GB" dirty="0"/>
          </a:p>
        </p:txBody>
      </p:sp>
    </p:spTree>
    <p:extLst>
      <p:ext uri="{BB962C8B-B14F-4D97-AF65-F5344CB8AC3E}">
        <p14:creationId xmlns:p14="http://schemas.microsoft.com/office/powerpoint/2010/main" val="15349028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95536" y="-243408"/>
            <a:ext cx="8229600" cy="1143000"/>
          </a:xfrm>
        </p:spPr>
        <p:txBody>
          <a:bodyPr>
            <a:normAutofit/>
          </a:bodyPr>
          <a:lstStyle/>
          <a:p>
            <a:r>
              <a:rPr lang="en-GB" b="1"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764704"/>
            <a:ext cx="8229600" cy="3917032"/>
          </a:xfrm>
        </p:spPr>
        <p:txBody>
          <a:bodyPr>
            <a:normAutofit lnSpcReduction="10000"/>
          </a:bodyPr>
          <a:lstStyle/>
          <a:p>
            <a:pPr marL="0" indent="0">
              <a:lnSpc>
                <a:spcPct val="16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3) Laissez – Faire Leadership</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is French for ‘</a:t>
            </a:r>
            <a:r>
              <a:rPr lang="en-GB" sz="2000" b="1" kern="100" dirty="0">
                <a:effectLst/>
                <a:latin typeface="Arial" panose="020B0604020202020204" pitchFamily="34" charset="0"/>
                <a:ea typeface="Aptos" panose="020B0004020202020204" pitchFamily="34" charset="0"/>
                <a:cs typeface="Arial" panose="020B0604020202020204" pitchFamily="34" charset="0"/>
              </a:rPr>
              <a:t>leave to do</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leadership tends to make the </a:t>
            </a:r>
            <a:r>
              <a:rPr lang="en-GB" sz="2000" b="1" kern="100" dirty="0">
                <a:effectLst/>
                <a:latin typeface="Arial" panose="020B0604020202020204" pitchFamily="34" charset="0"/>
                <a:ea typeface="Aptos" panose="020B0004020202020204" pitchFamily="34" charset="0"/>
                <a:cs typeface="Arial" panose="020B0604020202020204" pitchFamily="34" charset="0"/>
              </a:rPr>
              <a:t>broad objectives of the business known to employees</a:t>
            </a:r>
            <a:r>
              <a:rPr lang="en-GB" sz="2000" kern="100" dirty="0">
                <a:effectLst/>
                <a:latin typeface="Arial" panose="020B0604020202020204" pitchFamily="34" charset="0"/>
                <a:ea typeface="Aptos" panose="020B0004020202020204" pitchFamily="34" charset="0"/>
                <a:cs typeface="Arial" panose="020B0604020202020204" pitchFamily="34" charset="0"/>
              </a:rPr>
              <a:t>, but then they are </a:t>
            </a:r>
            <a:r>
              <a:rPr lang="en-GB" sz="2000" b="1" kern="100" dirty="0">
                <a:effectLst/>
                <a:latin typeface="Arial" panose="020B0604020202020204" pitchFamily="34" charset="0"/>
                <a:ea typeface="Aptos" panose="020B0004020202020204" pitchFamily="34" charset="0"/>
                <a:cs typeface="Arial" panose="020B0604020202020204" pitchFamily="34" charset="0"/>
              </a:rPr>
              <a:t>left to make their own decision </a:t>
            </a:r>
            <a:r>
              <a:rPr lang="en-GB" sz="2000" kern="100" dirty="0">
                <a:effectLst/>
                <a:latin typeface="Arial" panose="020B0604020202020204" pitchFamily="34" charset="0"/>
                <a:ea typeface="Aptos" panose="020B0004020202020204" pitchFamily="34" charset="0"/>
                <a:cs typeface="Arial" panose="020B0604020202020204" pitchFamily="34" charset="0"/>
              </a:rPr>
              <a:t>and </a:t>
            </a:r>
            <a:r>
              <a:rPr lang="en-GB" sz="2000" b="1" kern="100" dirty="0">
                <a:effectLst/>
                <a:latin typeface="Arial" panose="020B0604020202020204" pitchFamily="34" charset="0"/>
                <a:ea typeface="Aptos" panose="020B0004020202020204" pitchFamily="34" charset="0"/>
                <a:cs typeface="Arial" panose="020B0604020202020204" pitchFamily="34" charset="0"/>
              </a:rPr>
              <a:t>organise their own work</a:t>
            </a:r>
            <a:r>
              <a:rPr lang="en-GB" sz="20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nSpc>
                <a:spcPct val="160000"/>
              </a:lnSpc>
              <a:spcBef>
                <a:spcPts val="0"/>
              </a:spcBef>
              <a:buFont typeface="Wingdings" panose="05000000000000000000" pitchFamily="2" charset="2"/>
              <a:buChar char=""/>
              <a:tabLst>
                <a:tab pos="457200" algn="l"/>
              </a:tabLst>
            </a:pPr>
            <a:r>
              <a:rPr lang="en-GB" sz="2000" b="1" kern="100" dirty="0">
                <a:effectLst/>
                <a:latin typeface="Arial" panose="020B0604020202020204" pitchFamily="34" charset="0"/>
                <a:ea typeface="Aptos" panose="020B0004020202020204" pitchFamily="34" charset="0"/>
                <a:cs typeface="Arial" panose="020B0604020202020204" pitchFamily="34" charset="0"/>
              </a:rPr>
              <a:t>Communication can be difficult </a:t>
            </a:r>
            <a:r>
              <a:rPr lang="en-GB" sz="2000" kern="100" dirty="0">
                <a:effectLst/>
                <a:latin typeface="Arial" panose="020B0604020202020204" pitchFamily="34" charset="0"/>
                <a:ea typeface="Aptos" panose="020B0004020202020204" pitchFamily="34" charset="0"/>
                <a:cs typeface="Arial" panose="020B0604020202020204" pitchFamily="34" charset="0"/>
              </a:rPr>
              <a:t>in this type of organisation as </a:t>
            </a:r>
            <a:r>
              <a:rPr lang="en-GB" sz="2000" b="1" kern="100" dirty="0">
                <a:effectLst/>
                <a:latin typeface="Arial" panose="020B0604020202020204" pitchFamily="34" charset="0"/>
                <a:ea typeface="Aptos" panose="020B0004020202020204" pitchFamily="34" charset="0"/>
                <a:cs typeface="Arial" panose="020B0604020202020204" pitchFamily="34" charset="0"/>
              </a:rPr>
              <a:t>clear direction will not be given</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The leader has only a very </a:t>
            </a:r>
            <a:r>
              <a:rPr lang="en-GB" sz="2000" b="1" kern="100" dirty="0">
                <a:effectLst/>
                <a:latin typeface="Arial" panose="020B0604020202020204" pitchFamily="34" charset="0"/>
                <a:ea typeface="Aptos" panose="020B0004020202020204" pitchFamily="34" charset="0"/>
                <a:cs typeface="Arial" panose="020B0604020202020204" pitchFamily="34" charset="0"/>
              </a:rPr>
              <a:t>limited role to play</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gn="l"/>
            <a:endParaRPr lang="en-GB" dirty="0"/>
          </a:p>
        </p:txBody>
      </p:sp>
    </p:spTree>
    <p:extLst>
      <p:ext uri="{BB962C8B-B14F-4D97-AF65-F5344CB8AC3E}">
        <p14:creationId xmlns:p14="http://schemas.microsoft.com/office/powerpoint/2010/main" val="32940479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95536" y="-243408"/>
            <a:ext cx="8229600" cy="1143000"/>
          </a:xfrm>
        </p:spPr>
        <p:txBody>
          <a:bodyPr>
            <a:normAutofit/>
          </a:bodyPr>
          <a:lstStyle/>
          <a:p>
            <a:r>
              <a:rPr lang="en-GB" b="1"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764704"/>
            <a:ext cx="8229600" cy="3917032"/>
          </a:xfrm>
        </p:spPr>
        <p:txBody>
          <a:bodyPr>
            <a:normAutofit/>
          </a:bodyPr>
          <a:lstStyle/>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The style of leadership used by a manager </a:t>
            </a:r>
            <a:r>
              <a:rPr lang="en-GB" sz="2000" b="1" kern="100" dirty="0">
                <a:effectLst/>
                <a:latin typeface="Arial" panose="020B0604020202020204" pitchFamily="34" charset="0"/>
                <a:ea typeface="Aptos" panose="020B0004020202020204" pitchFamily="34" charset="0"/>
                <a:cs typeface="Arial" panose="020B0604020202020204" pitchFamily="34" charset="0"/>
              </a:rPr>
              <a:t>can vary depending </a:t>
            </a:r>
            <a:r>
              <a:rPr lang="en-GB" sz="2000" kern="100" dirty="0">
                <a:effectLst/>
                <a:latin typeface="Arial" panose="020B0604020202020204" pitchFamily="34" charset="0"/>
                <a:ea typeface="Aptos" panose="020B0004020202020204" pitchFamily="34" charset="0"/>
                <a:cs typeface="Arial" panose="020B0604020202020204" pitchFamily="34" charset="0"/>
              </a:rPr>
              <a:t>on the </a:t>
            </a:r>
            <a:r>
              <a:rPr lang="en-GB" sz="2000" b="1" kern="100" dirty="0">
                <a:effectLst/>
                <a:latin typeface="Arial" panose="020B0604020202020204" pitchFamily="34" charset="0"/>
                <a:ea typeface="Aptos" panose="020B0004020202020204" pitchFamily="34" charset="0"/>
                <a:cs typeface="Arial" panose="020B0604020202020204" pitchFamily="34" charset="0"/>
              </a:rPr>
              <a:t>employees being dealt with</a:t>
            </a:r>
            <a:r>
              <a:rPr lang="en-GB" sz="2000" kern="100" dirty="0">
                <a:effectLst/>
                <a:latin typeface="Arial" panose="020B0604020202020204" pitchFamily="34" charset="0"/>
                <a:ea typeface="Aptos" panose="020B0004020202020204" pitchFamily="34" charset="0"/>
                <a:cs typeface="Arial" panose="020B0604020202020204" pitchFamily="34" charset="0"/>
              </a:rPr>
              <a:t> and the </a:t>
            </a:r>
            <a:r>
              <a:rPr lang="en-GB" sz="2000" b="1" kern="100" dirty="0">
                <a:effectLst/>
                <a:latin typeface="Arial" panose="020B0604020202020204" pitchFamily="34" charset="0"/>
                <a:ea typeface="Aptos" panose="020B0004020202020204" pitchFamily="34" charset="0"/>
                <a:cs typeface="Arial" panose="020B0604020202020204" pitchFamily="34" charset="0"/>
              </a:rPr>
              <a:t>problem to be solved</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Managers may not </a:t>
            </a:r>
            <a:r>
              <a:rPr lang="en-GB" sz="2000" b="1" kern="100" dirty="0">
                <a:effectLst/>
                <a:latin typeface="Arial" panose="020B0604020202020204" pitchFamily="34" charset="0"/>
                <a:ea typeface="Aptos" panose="020B0004020202020204" pitchFamily="34" charset="0"/>
                <a:cs typeface="Arial" panose="020B0604020202020204" pitchFamily="34" charset="0"/>
              </a:rPr>
              <a:t>be autocratic leaders all of the time </a:t>
            </a:r>
            <a:r>
              <a:rPr lang="en-GB" sz="2000" kern="100" dirty="0">
                <a:effectLst/>
                <a:latin typeface="Arial" panose="020B0604020202020204" pitchFamily="34" charset="0"/>
                <a:ea typeface="Aptos" panose="020B0004020202020204" pitchFamily="34" charset="0"/>
                <a:cs typeface="Arial" panose="020B0604020202020204" pitchFamily="34" charset="0"/>
              </a:rPr>
              <a:t>– it may be appropriate for them to be </a:t>
            </a:r>
            <a:r>
              <a:rPr lang="en-GB" sz="2000" b="1" kern="100" dirty="0">
                <a:effectLst/>
                <a:latin typeface="Arial" panose="020B0604020202020204" pitchFamily="34" charset="0"/>
                <a:ea typeface="Aptos" panose="020B0004020202020204" pitchFamily="34" charset="0"/>
                <a:cs typeface="Arial" panose="020B0604020202020204" pitchFamily="34" charset="0"/>
              </a:rPr>
              <a:t>democratic over some issues</a:t>
            </a:r>
            <a:r>
              <a:rPr lang="en-GB" sz="2000" kern="100" dirty="0">
                <a:effectLst/>
                <a:latin typeface="Arial" panose="020B0604020202020204" pitchFamily="34" charset="0"/>
                <a:ea typeface="Aptos" panose="020B0004020202020204" pitchFamily="34" charset="0"/>
                <a:cs typeface="Arial" panose="020B0604020202020204" pitchFamily="34" charset="0"/>
              </a:rPr>
              <a:t>, whereas other issues will </a:t>
            </a:r>
            <a:r>
              <a:rPr lang="en-GB" sz="2000" b="1" kern="100" dirty="0">
                <a:effectLst/>
                <a:latin typeface="Arial" panose="020B0604020202020204" pitchFamily="34" charset="0"/>
                <a:ea typeface="Aptos" panose="020B0004020202020204" pitchFamily="34" charset="0"/>
                <a:cs typeface="Arial" panose="020B0604020202020204" pitchFamily="34" charset="0"/>
              </a:rPr>
              <a:t>need a decision imposing on the workforce.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36001800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99392"/>
            <a:ext cx="8229600" cy="1143000"/>
          </a:xfrm>
        </p:spPr>
        <p:txBody>
          <a:bodyPr>
            <a:normAutofit/>
          </a:bodyPr>
          <a:lstStyle/>
          <a:p>
            <a:r>
              <a:rPr lang="en-GB" b="1" dirty="0"/>
              <a:t>STAKEHOLDER RELATIONSHIP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980728"/>
            <a:ext cx="8229600" cy="4968552"/>
          </a:xfrm>
        </p:spPr>
        <p:txBody>
          <a:bodyPr>
            <a:normAutofit fontScale="625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Stakeholder theory suggests that companies should consider the interests of all stakeholders, not just those with financial stakes.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This approach contributes to the success of the business and ultimately the interests of shareholders.</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Managers must identify key stakeholders and understand their impact on the organisation's objectives.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Stakeholder analysis helps decision-makers anticipate problems, gain support from influential stakeholders, and improve the organisation's offerings and communication with different groups and individuals.</a:t>
            </a:r>
          </a:p>
        </p:txBody>
      </p:sp>
    </p:spTree>
    <p:extLst>
      <p:ext uri="{BB962C8B-B14F-4D97-AF65-F5344CB8AC3E}">
        <p14:creationId xmlns:p14="http://schemas.microsoft.com/office/powerpoint/2010/main" val="19362875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1774" y="-305604"/>
            <a:ext cx="8229600" cy="1143000"/>
          </a:xfrm>
        </p:spPr>
        <p:txBody>
          <a:bodyPr>
            <a:normAutofit/>
          </a:bodyPr>
          <a:lstStyle/>
          <a:p>
            <a:r>
              <a:rPr lang="en-GB" b="1" dirty="0"/>
              <a:t>Stakeholder Relationship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1774" y="620688"/>
            <a:ext cx="8642714" cy="5256584"/>
          </a:xfrm>
        </p:spPr>
        <p:txBody>
          <a:bodyPr>
            <a:normAutofit fontScale="40000" lnSpcReduction="20000"/>
          </a:bodyPr>
          <a:lstStyle/>
          <a:p>
            <a:pPr marL="0" indent="0">
              <a:lnSpc>
                <a:spcPct val="170000"/>
              </a:lnSpc>
              <a:spcBef>
                <a:spcPts val="0"/>
              </a:spcBef>
              <a:buNone/>
            </a:pPr>
            <a:r>
              <a:rPr lang="en-GB" sz="3400" b="1" dirty="0">
                <a:latin typeface="Arial" panose="020B0604020202020204" pitchFamily="34" charset="0"/>
                <a:cs typeface="Arial" panose="020B0604020202020204" pitchFamily="34" charset="0"/>
              </a:rPr>
              <a:t>Definition</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 stakeholder is any group or individual with an interest or a stake in the operations of a company or organisation - anyone who can affect or be affected by its activities. This includes: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Internal stakeholders such as employees, departments, divisions or subsidiary companies;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External stakeholders such as business partners, customers and suppliers; and wider groups within society such as government departments, the media and pressure groups.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Stakeholder analysis is the process of identifying an organisation’s stakeholders and their interests, assessing their influence, or how they are impacted by the organisation, so as to formulate strategies for managing relationships with them.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At strategic level an organisation may conduct a broader review of stakeholder relationships to inform the strategy making and objective setting process.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At an operational level, an individual manager may undertake a stakeholder analysis within their own division or department in order to better manage the motivation, cohesion and commitment of key stakeholder groups.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Equally stakeholder management is relevant to projects and programmes.</a:t>
            </a:r>
          </a:p>
          <a:p>
            <a:endParaRPr lang="en-GB" dirty="0"/>
          </a:p>
        </p:txBody>
      </p:sp>
    </p:spTree>
    <p:extLst>
      <p:ext uri="{BB962C8B-B14F-4D97-AF65-F5344CB8AC3E}">
        <p14:creationId xmlns:p14="http://schemas.microsoft.com/office/powerpoint/2010/main" val="20028567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65246"/>
            <a:ext cx="8229600" cy="1143000"/>
          </a:xfrm>
        </p:spPr>
        <p:txBody>
          <a:bodyPr>
            <a:normAutofit fontScale="90000"/>
          </a:bodyPr>
          <a:lstStyle/>
          <a:p>
            <a:r>
              <a:rPr lang="en-GB" b="1" dirty="0"/>
              <a:t>Stakeholder Relationship Action Checklist</a:t>
            </a:r>
          </a:p>
        </p:txBody>
      </p:sp>
      <p:pic>
        <p:nvPicPr>
          <p:cNvPr id="7" name="Picture 6">
            <a:extLst>
              <a:ext uri="{FF2B5EF4-FFF2-40B4-BE49-F238E27FC236}">
                <a16:creationId xmlns:a16="http://schemas.microsoft.com/office/drawing/2014/main" id="{D4B491FB-F75B-CAA7-035F-E002A0F512FA}"/>
              </a:ext>
            </a:extLst>
          </p:cNvPr>
          <p:cNvPicPr>
            <a:picLocks noChangeAspect="1"/>
          </p:cNvPicPr>
          <p:nvPr/>
        </p:nvPicPr>
        <p:blipFill>
          <a:blip r:embed="rId2"/>
          <a:stretch>
            <a:fillRect/>
          </a:stretch>
        </p:blipFill>
        <p:spPr>
          <a:xfrm>
            <a:off x="899592" y="1196752"/>
            <a:ext cx="6797629" cy="4351397"/>
          </a:xfrm>
          <a:prstGeom prst="rect">
            <a:avLst/>
          </a:prstGeom>
        </p:spPr>
      </p:pic>
    </p:spTree>
    <p:extLst>
      <p:ext uri="{BB962C8B-B14F-4D97-AF65-F5344CB8AC3E}">
        <p14:creationId xmlns:p14="http://schemas.microsoft.com/office/powerpoint/2010/main" val="31303691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C88FF-90BB-B683-E902-A2575058B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8519B0-CBC6-A1DD-5F00-9BDE9729D6E6}"/>
              </a:ext>
            </a:extLst>
          </p:cNvPr>
          <p:cNvSpPr>
            <a:spLocks noGrp="1"/>
          </p:cNvSpPr>
          <p:nvPr>
            <p:ph type="title"/>
          </p:nvPr>
        </p:nvSpPr>
        <p:spPr>
          <a:xfrm>
            <a:off x="395536" y="24940"/>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0F84D33C-99DF-B1EC-4833-A8C8031AC030}"/>
              </a:ext>
            </a:extLst>
          </p:cNvPr>
          <p:cNvSpPr>
            <a:spLocks noGrp="1"/>
          </p:cNvSpPr>
          <p:nvPr>
            <p:ph idx="1"/>
          </p:nvPr>
        </p:nvSpPr>
        <p:spPr>
          <a:xfrm>
            <a:off x="395536" y="1196752"/>
            <a:ext cx="8229600" cy="3917032"/>
          </a:xfrm>
        </p:spPr>
        <p:txBody>
          <a:bodyPr>
            <a:normAutofit fontScale="47500" lnSpcReduction="20000"/>
          </a:bodyPr>
          <a:lstStyle/>
          <a:p>
            <a:pPr marL="0" indent="0" algn="l">
              <a:lnSpc>
                <a:spcPct val="170000"/>
              </a:lnSpc>
              <a:spcBef>
                <a:spcPts val="0"/>
              </a:spcBef>
              <a:buNone/>
            </a:pPr>
            <a:r>
              <a:rPr lang="en-GB" sz="5100" b="1" dirty="0">
                <a:latin typeface="Arial" panose="020B0604020202020204" pitchFamily="34" charset="0"/>
                <a:cs typeface="Arial" panose="020B0604020202020204" pitchFamily="34" charset="0"/>
              </a:rPr>
              <a:t>1. Gather information</a:t>
            </a:r>
          </a:p>
          <a:p>
            <a:pPr algn="l">
              <a:lnSpc>
                <a:spcPct val="170000"/>
              </a:lnSpc>
              <a:spcBef>
                <a:spcPts val="0"/>
              </a:spcBef>
              <a:buFont typeface="Wingdings" panose="05000000000000000000" pitchFamily="2" charset="2"/>
              <a:buChar char="Ø"/>
            </a:pPr>
            <a:r>
              <a:rPr lang="en-GB" sz="5100" dirty="0">
                <a:latin typeface="Arial" panose="020B0604020202020204" pitchFamily="34" charset="0"/>
                <a:cs typeface="Arial" panose="020B0604020202020204" pitchFamily="34" charset="0"/>
              </a:rPr>
              <a:t> Involve as many relevant people as practicable to ensure that you get a full picture of all stakeholders.</a:t>
            </a:r>
          </a:p>
          <a:p>
            <a:pPr algn="l">
              <a:lnSpc>
                <a:spcPct val="170000"/>
              </a:lnSpc>
              <a:spcBef>
                <a:spcPts val="0"/>
              </a:spcBef>
              <a:buFont typeface="Wingdings" panose="05000000000000000000" pitchFamily="2" charset="2"/>
              <a:buChar char="Ø"/>
            </a:pPr>
            <a:r>
              <a:rPr lang="en-GB" sz="5100" dirty="0">
                <a:latin typeface="Arial" panose="020B0604020202020204" pitchFamily="34" charset="0"/>
                <a:cs typeface="Arial" panose="020B0604020202020204" pitchFamily="34" charset="0"/>
              </a:rPr>
              <a:t>Relevant information can be gathered through brainstorming sessions, interviews and literature or Internet searches. </a:t>
            </a:r>
          </a:p>
          <a:p>
            <a:pPr algn="l"/>
            <a:endParaRPr lang="en-GB" dirty="0"/>
          </a:p>
        </p:txBody>
      </p:sp>
    </p:spTree>
    <p:extLst>
      <p:ext uri="{BB962C8B-B14F-4D97-AF65-F5344CB8AC3E}">
        <p14:creationId xmlns:p14="http://schemas.microsoft.com/office/powerpoint/2010/main" val="4922464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125760"/>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4392488"/>
          </a:xfrm>
        </p:spPr>
        <p:txBody>
          <a:bodyPr>
            <a:normAutofit fontScale="32500" lnSpcReduction="20000"/>
          </a:bodyPr>
          <a:lstStyle/>
          <a:p>
            <a:pPr marL="0" indent="0" algn="l">
              <a:lnSpc>
                <a:spcPct val="170000"/>
              </a:lnSpc>
              <a:spcBef>
                <a:spcPts val="0"/>
              </a:spcBef>
              <a:buNone/>
            </a:pPr>
            <a:r>
              <a:rPr lang="en-GB" sz="7200" b="1" dirty="0">
                <a:latin typeface="Arial" panose="020B0604020202020204" pitchFamily="34" charset="0"/>
                <a:cs typeface="Arial" panose="020B0604020202020204" pitchFamily="34" charset="0"/>
              </a:rPr>
              <a:t>2. Identify stakeholder groups</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 Various sets of stakeholders have been suggested by different writers. Stakeholders can be internal – employees, managers, trade union members or departments, for example, or external such as customers or suppliers.</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 A distinction can also be drawn between primary and secondary stakeholders. </a:t>
            </a:r>
          </a:p>
          <a:p>
            <a:pPr algn="l"/>
            <a:endParaRPr lang="en-GB" dirty="0"/>
          </a:p>
        </p:txBody>
      </p:sp>
    </p:spTree>
    <p:extLst>
      <p:ext uri="{BB962C8B-B14F-4D97-AF65-F5344CB8AC3E}">
        <p14:creationId xmlns:p14="http://schemas.microsoft.com/office/powerpoint/2010/main" val="38390021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53752"/>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4536504"/>
          </a:xfrm>
        </p:spPr>
        <p:txBody>
          <a:bodyPr>
            <a:normAutofit fontScale="32500" lnSpcReduction="20000"/>
          </a:bodyPr>
          <a:lstStyle/>
          <a:p>
            <a:pPr marL="0" indent="0" algn="l">
              <a:lnSpc>
                <a:spcPct val="170000"/>
              </a:lnSpc>
              <a:spcBef>
                <a:spcPts val="0"/>
              </a:spcBef>
              <a:buNone/>
            </a:pPr>
            <a:r>
              <a:rPr lang="en-GB" sz="6200" b="1" dirty="0">
                <a:latin typeface="Arial" panose="020B0604020202020204" pitchFamily="34" charset="0"/>
                <a:cs typeface="Arial" panose="020B0604020202020204" pitchFamily="34" charset="0"/>
              </a:rPr>
              <a:t>2. Identify stakeholder groups</a:t>
            </a:r>
          </a:p>
          <a:p>
            <a:pPr marL="0" indent="0">
              <a:lnSpc>
                <a:spcPct val="170000"/>
              </a:lnSpc>
              <a:spcBef>
                <a:spcPts val="0"/>
              </a:spcBef>
              <a:buNone/>
            </a:pPr>
            <a:r>
              <a:rPr lang="en-GB" sz="6200" dirty="0">
                <a:latin typeface="Arial" panose="020B0604020202020204" pitchFamily="34" charset="0"/>
                <a:cs typeface="Arial" panose="020B0604020202020204" pitchFamily="34" charset="0"/>
              </a:rPr>
              <a:t>Primary stakeholders define the business and are vital to its continued existence. </a:t>
            </a:r>
          </a:p>
          <a:p>
            <a:pPr marL="0" indent="0" algn="l">
              <a:lnSpc>
                <a:spcPct val="170000"/>
              </a:lnSpc>
              <a:spcBef>
                <a:spcPts val="0"/>
              </a:spcBef>
              <a:buNone/>
            </a:pPr>
            <a:r>
              <a:rPr lang="en-GB" sz="6200" dirty="0">
                <a:latin typeface="Arial" panose="020B0604020202020204" pitchFamily="34" charset="0"/>
                <a:cs typeface="Arial" panose="020B0604020202020204" pitchFamily="34" charset="0"/>
              </a:rPr>
              <a:t>For example, the following are normally considered primary stakeholder groups: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employees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shareholders and/or investors</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customers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suppliers. </a:t>
            </a:r>
          </a:p>
          <a:p>
            <a:pPr algn="l"/>
            <a:endParaRPr lang="en-GB" dirty="0"/>
          </a:p>
        </p:txBody>
      </p:sp>
    </p:spTree>
    <p:extLst>
      <p:ext uri="{BB962C8B-B14F-4D97-AF65-F5344CB8AC3E}">
        <p14:creationId xmlns:p14="http://schemas.microsoft.com/office/powerpoint/2010/main" val="19036186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24940"/>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3917032"/>
          </a:xfrm>
        </p:spPr>
        <p:txBody>
          <a:bodyPr>
            <a:normAutofit fontScale="25000" lnSpcReduction="20000"/>
          </a:bodyPr>
          <a:lstStyle/>
          <a:p>
            <a:pPr marL="0" indent="0" algn="l">
              <a:lnSpc>
                <a:spcPct val="170000"/>
              </a:lnSpc>
              <a:spcBef>
                <a:spcPts val="0"/>
              </a:spcBef>
              <a:buNone/>
            </a:pPr>
            <a:r>
              <a:rPr lang="en-GB" sz="7200" b="1" dirty="0">
                <a:latin typeface="Arial" panose="020B0604020202020204" pitchFamily="34" charset="0"/>
                <a:cs typeface="Arial" panose="020B0604020202020204" pitchFamily="34" charset="0"/>
              </a:rPr>
              <a:t>2. Identify stakeholder groups</a:t>
            </a:r>
          </a:p>
          <a:p>
            <a:pPr marL="0" indent="0" algn="l">
              <a:lnSpc>
                <a:spcPct val="170000"/>
              </a:lnSpc>
              <a:spcBef>
                <a:spcPts val="0"/>
              </a:spcBef>
              <a:buNone/>
            </a:pPr>
            <a:r>
              <a:rPr lang="en-GB" sz="7200" dirty="0">
                <a:latin typeface="Arial" panose="020B0604020202020204" pitchFamily="34" charset="0"/>
                <a:cs typeface="Arial" panose="020B0604020202020204" pitchFamily="34" charset="0"/>
              </a:rPr>
              <a:t>Secondary stakeholders are those who may affect relationships with primary stakeholders. For example, an environmental pressure group may influence customers by suggesting that your products fail to meet eco standards. </a:t>
            </a:r>
          </a:p>
          <a:p>
            <a:pPr marL="0" indent="0" algn="l">
              <a:lnSpc>
                <a:spcPct val="170000"/>
              </a:lnSpc>
              <a:spcBef>
                <a:spcPts val="0"/>
              </a:spcBef>
              <a:buNone/>
            </a:pPr>
            <a:r>
              <a:rPr lang="en-GB" sz="7200" dirty="0">
                <a:latin typeface="Arial" panose="020B0604020202020204" pitchFamily="34" charset="0"/>
                <a:cs typeface="Arial" panose="020B0604020202020204" pitchFamily="34" charset="0"/>
              </a:rPr>
              <a:t>Secondary stakeholders could include:</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government – central or local government bodies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legal authorities – inspectors and regulators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the media – press, broadcasters, online media</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social groups - consumer groups, pressure groups, community groups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commercial organisations – landlords, business partners, competitors. </a:t>
            </a:r>
          </a:p>
          <a:p>
            <a:pPr algn="l"/>
            <a:endParaRPr lang="en-GB" dirty="0"/>
          </a:p>
        </p:txBody>
      </p:sp>
    </p:spTree>
    <p:extLst>
      <p:ext uri="{BB962C8B-B14F-4D97-AF65-F5344CB8AC3E}">
        <p14:creationId xmlns:p14="http://schemas.microsoft.com/office/powerpoint/2010/main" val="23061601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51520" y="142353"/>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6919" y="1285353"/>
            <a:ext cx="4129057" cy="3917032"/>
          </a:xfrm>
        </p:spPr>
        <p:txBody>
          <a:bodyPr>
            <a:normAutofit/>
          </a:bodyPr>
          <a:lstStyle/>
          <a:p>
            <a:pPr marL="0" indent="0" algn="l">
              <a:lnSpc>
                <a:spcPct val="150000"/>
              </a:lnSpc>
              <a:spcBef>
                <a:spcPts val="0"/>
              </a:spcBef>
              <a:buNone/>
            </a:pPr>
            <a:r>
              <a:rPr lang="en-GB" sz="1800" b="1" dirty="0">
                <a:latin typeface="Arial" panose="020B0604020202020204" pitchFamily="34" charset="0"/>
                <a:cs typeface="Arial" panose="020B0604020202020204" pitchFamily="34" charset="0"/>
              </a:rPr>
              <a:t>3. Map your stakeholders </a:t>
            </a:r>
          </a:p>
          <a:p>
            <a:pPr marL="0" indent="0" algn="l">
              <a:lnSpc>
                <a:spcPct val="150000"/>
              </a:lnSpc>
              <a:spcBef>
                <a:spcPts val="0"/>
              </a:spcBef>
              <a:buNone/>
            </a:pPr>
            <a:r>
              <a:rPr lang="en-GB" sz="1800" dirty="0">
                <a:latin typeface="Arial" panose="020B0604020202020204" pitchFamily="34" charset="0"/>
                <a:cs typeface="Arial" panose="020B0604020202020204" pitchFamily="34" charset="0"/>
              </a:rPr>
              <a:t>One way to map stakeholders is to construct a diagram with the organisation at the centre, show primary stakeholders round it, and secondary stakeholders in a second tier:</a:t>
            </a:r>
          </a:p>
        </p:txBody>
      </p:sp>
      <p:pic>
        <p:nvPicPr>
          <p:cNvPr id="4" name="Picture 3" descr="A diagram of company members&#10;&#10;Description automatically generated">
            <a:extLst>
              <a:ext uri="{FF2B5EF4-FFF2-40B4-BE49-F238E27FC236}">
                <a16:creationId xmlns:a16="http://schemas.microsoft.com/office/drawing/2014/main" id="{F5FFB75A-44C2-7DD3-F3F3-BF0D7DF968AB}"/>
              </a:ext>
            </a:extLst>
          </p:cNvPr>
          <p:cNvPicPr>
            <a:picLocks noChangeAspect="1"/>
          </p:cNvPicPr>
          <p:nvPr/>
        </p:nvPicPr>
        <p:blipFill rotWithShape="1">
          <a:blip r:embed="rId2"/>
          <a:srcRect l="13717" t="1641" r="7798"/>
          <a:stretch/>
        </p:blipFill>
        <p:spPr>
          <a:xfrm>
            <a:off x="3938627" y="1332056"/>
            <a:ext cx="4968000" cy="2741456"/>
          </a:xfrm>
          <a:prstGeom prst="rect">
            <a:avLst/>
          </a:prstGeom>
        </p:spPr>
      </p:pic>
    </p:spTree>
    <p:extLst>
      <p:ext uri="{BB962C8B-B14F-4D97-AF65-F5344CB8AC3E}">
        <p14:creationId xmlns:p14="http://schemas.microsoft.com/office/powerpoint/2010/main" val="9106960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539552" y="0"/>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340768"/>
            <a:ext cx="8964488" cy="3917032"/>
          </a:xfrm>
        </p:spPr>
        <p:txBody>
          <a:bodyPr>
            <a:normAutofit/>
          </a:bodyPr>
          <a:lstStyle/>
          <a:p>
            <a:pPr marL="0" indent="0" algn="l">
              <a:lnSpc>
                <a:spcPct val="150000"/>
              </a:lnSpc>
              <a:spcBef>
                <a:spcPts val="0"/>
              </a:spcBef>
              <a:buNone/>
            </a:pPr>
            <a:r>
              <a:rPr lang="en-GB" sz="2400" b="1" dirty="0">
                <a:latin typeface="Arial" panose="020B0604020202020204" pitchFamily="34" charset="0"/>
                <a:cs typeface="Arial" panose="020B0604020202020204" pitchFamily="34" charset="0"/>
              </a:rPr>
              <a:t>4. Be specific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At this stage, it’s important to think about exactly who the stakeholders are and to name specific groups and individuals.</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Segment the groups where necessary.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list specific customer segments or divide your customers into retailers, distributors and end-users. </a:t>
            </a:r>
          </a:p>
          <a:p>
            <a:pPr algn="l"/>
            <a:endParaRPr lang="en-GB" dirty="0"/>
          </a:p>
        </p:txBody>
      </p:sp>
    </p:spTree>
    <p:extLst>
      <p:ext uri="{BB962C8B-B14F-4D97-AF65-F5344CB8AC3E}">
        <p14:creationId xmlns:p14="http://schemas.microsoft.com/office/powerpoint/2010/main" val="27156310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22767" y="-22734"/>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120266"/>
            <a:ext cx="8712968" cy="4829014"/>
          </a:xfrm>
        </p:spPr>
        <p:txBody>
          <a:bodyPr>
            <a:normAutofit fontScale="47500" lnSpcReduction="20000"/>
          </a:bodyPr>
          <a:lstStyle/>
          <a:p>
            <a:pPr marL="0" indent="0" algn="l">
              <a:lnSpc>
                <a:spcPct val="170000"/>
              </a:lnSpc>
              <a:spcBef>
                <a:spcPts val="0"/>
              </a:spcBef>
              <a:buNone/>
            </a:pPr>
            <a:r>
              <a:rPr lang="en-GB" b="1" dirty="0">
                <a:latin typeface="Arial" panose="020B0604020202020204" pitchFamily="34" charset="0"/>
                <a:cs typeface="Arial" panose="020B0604020202020204" pitchFamily="34" charset="0"/>
              </a:rPr>
              <a:t>5. Prioritise your stakeholders</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A power/interest grid can be used to map the level of interest different stakeholders have in the operations of your organisation and their power to affect or be affected by it.</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This will help you to decide where you need to invest your stakeholder management efforts. </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Clearly, you will need to engage fully with those who have both a high level of interest and a high level of power and take great care over relationships with these groups. </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You will want to keep those who have power but less interest satisfied, but not overwhelm them with too much information.</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Those with high interest but little power should be kept informed, but you won’t need to pay so much attention to those with little interest and little influence. </a:t>
            </a:r>
          </a:p>
        </p:txBody>
      </p:sp>
    </p:spTree>
    <p:extLst>
      <p:ext uri="{BB962C8B-B14F-4D97-AF65-F5344CB8AC3E}">
        <p14:creationId xmlns:p14="http://schemas.microsoft.com/office/powerpoint/2010/main" val="10539008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30028" y="61812"/>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76612" y="1124744"/>
            <a:ext cx="4079364" cy="3917032"/>
          </a:xfrm>
        </p:spPr>
        <p:txBody>
          <a:bodyPr>
            <a:normAutofit/>
          </a:bodyPr>
          <a:lstStyle/>
          <a:p>
            <a:pPr marL="0" indent="0" algn="l">
              <a:lnSpc>
                <a:spcPct val="150000"/>
              </a:lnSpc>
              <a:spcBef>
                <a:spcPts val="0"/>
              </a:spcBef>
              <a:buNone/>
            </a:pPr>
            <a:r>
              <a:rPr lang="en-GB" sz="2000" b="1" dirty="0">
                <a:latin typeface="Arial" panose="020B0604020202020204" pitchFamily="34" charset="0"/>
                <a:cs typeface="Arial" panose="020B0604020202020204" pitchFamily="34" charset="0"/>
              </a:rPr>
              <a:t>5. Prioritise your stakeholders</a:t>
            </a:r>
          </a:p>
          <a:p>
            <a:pPr marL="0" indent="0" algn="l">
              <a:lnSpc>
                <a:spcPct val="150000"/>
              </a:lnSpc>
              <a:spcBef>
                <a:spcPts val="0"/>
              </a:spcBef>
              <a:buNone/>
            </a:pPr>
            <a:r>
              <a:rPr lang="en-GB" sz="2000" dirty="0">
                <a:latin typeface="Arial" panose="020B0604020202020204" pitchFamily="34" charset="0"/>
                <a:cs typeface="Arial" panose="020B0604020202020204" pitchFamily="34" charset="0"/>
              </a:rPr>
              <a:t>Stakeholder power/interest matrix</a:t>
            </a:r>
          </a:p>
          <a:p>
            <a:pPr algn="l"/>
            <a:endParaRPr lang="en-GB" dirty="0"/>
          </a:p>
        </p:txBody>
      </p:sp>
      <p:pic>
        <p:nvPicPr>
          <p:cNvPr id="5" name="Picture 4" descr="A white squares with black text&#10;&#10;Description automatically generated">
            <a:extLst>
              <a:ext uri="{FF2B5EF4-FFF2-40B4-BE49-F238E27FC236}">
                <a16:creationId xmlns:a16="http://schemas.microsoft.com/office/drawing/2014/main" id="{6BB44ADA-128D-3BC2-35B5-30086E94CB7E}"/>
              </a:ext>
            </a:extLst>
          </p:cNvPr>
          <p:cNvPicPr>
            <a:picLocks noChangeAspect="1"/>
          </p:cNvPicPr>
          <p:nvPr/>
        </p:nvPicPr>
        <p:blipFill>
          <a:blip r:embed="rId2"/>
          <a:stretch>
            <a:fillRect/>
          </a:stretch>
        </p:blipFill>
        <p:spPr>
          <a:xfrm>
            <a:off x="4283968" y="1178610"/>
            <a:ext cx="4716000" cy="3795115"/>
          </a:xfrm>
          <a:prstGeom prst="rect">
            <a:avLst/>
          </a:prstGeom>
        </p:spPr>
      </p:pic>
    </p:spTree>
    <p:extLst>
      <p:ext uri="{BB962C8B-B14F-4D97-AF65-F5344CB8AC3E}">
        <p14:creationId xmlns:p14="http://schemas.microsoft.com/office/powerpoint/2010/main" val="41607415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3069"/>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139930"/>
            <a:ext cx="8784976" cy="4521317"/>
          </a:xfrm>
        </p:spPr>
        <p:txBody>
          <a:bodyPr>
            <a:normAutofit fontScale="77500" lnSpcReduction="20000"/>
          </a:bodyPr>
          <a:lstStyle/>
          <a:p>
            <a:pPr marL="0" indent="0">
              <a:lnSpc>
                <a:spcPct val="17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6. Understand your stakeholders</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Put yourself in the place of each stakeholder and ask yourself what their perspective of your business may be.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are their needs and concerns?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affects or influences them?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do they believe?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do they value?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motivates them?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potential threats or opportunities do they represent? </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Consider what you know about their actual and previous behaviour and what underlies it. It can be helpful to draw up a table listing each stakeholder and showing the level of priority you have assigned to them, the relationship you have with them and how they are impacted by your organisation. </a:t>
            </a:r>
          </a:p>
          <a:p>
            <a:pPr algn="l"/>
            <a:endParaRPr lang="en-GB" dirty="0"/>
          </a:p>
        </p:txBody>
      </p:sp>
    </p:spTree>
    <p:extLst>
      <p:ext uri="{BB962C8B-B14F-4D97-AF65-F5344CB8AC3E}">
        <p14:creationId xmlns:p14="http://schemas.microsoft.com/office/powerpoint/2010/main" val="18470666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a:bodyPr>
          <a:lstStyle/>
          <a:p>
            <a:pPr marL="0" indent="0">
              <a:lnSpc>
                <a:spcPct val="15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marL="0" indent="0">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Once you have decided which stakeholders you most need to influence and have begun to understand what motivates them, you will be in a position to consider the way forward</a:t>
            </a:r>
            <a:endParaRPr lang="en-GB" sz="2400" dirty="0"/>
          </a:p>
        </p:txBody>
      </p:sp>
    </p:spTree>
    <p:extLst>
      <p:ext uri="{BB962C8B-B14F-4D97-AF65-F5344CB8AC3E}">
        <p14:creationId xmlns:p14="http://schemas.microsoft.com/office/powerpoint/2010/main" val="22012040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fontScale="25000" lnSpcReduction="20000"/>
          </a:bodyPr>
          <a:lstStyle/>
          <a:p>
            <a:pPr marL="0" indent="0">
              <a:lnSpc>
                <a:spcPct val="150000"/>
              </a:lnSpc>
              <a:spcAft>
                <a:spcPts val="800"/>
              </a:spcAft>
              <a:buNone/>
            </a:pPr>
            <a:r>
              <a:rPr lang="en-GB" sz="48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marL="0" indent="0">
              <a:lnSpc>
                <a:spcPct val="150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Here are a few questions to consider: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improve the products and services you offer to customers? Do you need to tailor your offering to different customer segments?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cooperate more effectively with suppliers?</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 What will enhance the morale of your employees?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What internal issues need to be resolved?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What might encourage external stakeholders to be more cooperative?</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 What opportunities are there to communicate and engage with different groups of stakeholders?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change public perceptions of your organisation?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Which policies or actions might run the risk of alienating them or increasing the threat they pose to your business?</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Which areas should you focus on? </a:t>
            </a:r>
          </a:p>
          <a:p>
            <a:pPr algn="l"/>
            <a:endParaRPr lang="en-GB" dirty="0"/>
          </a:p>
        </p:txBody>
      </p:sp>
    </p:spTree>
    <p:extLst>
      <p:ext uri="{BB962C8B-B14F-4D97-AF65-F5344CB8AC3E}">
        <p14:creationId xmlns:p14="http://schemas.microsoft.com/office/powerpoint/2010/main" val="9599533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fontScale="47500" lnSpcReduction="20000"/>
          </a:bodyPr>
          <a:lstStyle/>
          <a:p>
            <a:pPr marL="0" indent="0">
              <a:lnSpc>
                <a:spcPct val="170000"/>
              </a:lnSpc>
              <a:spcBef>
                <a:spcPts val="0"/>
              </a:spcBef>
              <a:buNone/>
            </a:pPr>
            <a:r>
              <a:rPr lang="en-GB" sz="45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a:lnSpc>
                <a:spcPct val="170000"/>
              </a:lnSpc>
              <a:spcBef>
                <a:spcPts val="0"/>
              </a:spcBef>
              <a:buFont typeface="Wingdings" panose="05000000000000000000" pitchFamily="2" charset="2"/>
              <a:buChar char="Ø"/>
            </a:pPr>
            <a:r>
              <a:rPr lang="en-GB" sz="4500" kern="100" dirty="0">
                <a:effectLst/>
                <a:latin typeface="Arial" panose="020B0604020202020204" pitchFamily="34" charset="0"/>
                <a:ea typeface="Aptos" panose="020B0004020202020204" pitchFamily="34" charset="0"/>
                <a:cs typeface="Arial" panose="020B0604020202020204" pitchFamily="34" charset="0"/>
              </a:rPr>
              <a:t>Evaluate the impact of any proposals, considering how easy they will be to implement, taking any costs or cost savings into account and bearing the impact on other stakeholders in mind. </a:t>
            </a:r>
          </a:p>
          <a:p>
            <a:pPr>
              <a:lnSpc>
                <a:spcPct val="170000"/>
              </a:lnSpc>
              <a:spcBef>
                <a:spcPts val="0"/>
              </a:spcBef>
              <a:buFont typeface="Wingdings" panose="05000000000000000000" pitchFamily="2" charset="2"/>
              <a:buChar char="Ø"/>
            </a:pPr>
            <a:r>
              <a:rPr lang="en-GB" sz="4500" kern="100" dirty="0">
                <a:effectLst/>
                <a:latin typeface="Arial" panose="020B0604020202020204" pitchFamily="34" charset="0"/>
                <a:ea typeface="Aptos" panose="020B0004020202020204" pitchFamily="34" charset="0"/>
                <a:cs typeface="Arial" panose="020B0604020202020204" pitchFamily="34" charset="0"/>
              </a:rPr>
              <a:t>Over time the interests of stakeholders go together, so it is important to find creative solutions that satisfy the interests of multiple stakeholders. </a:t>
            </a:r>
          </a:p>
          <a:p>
            <a:pPr algn="l"/>
            <a:endParaRPr lang="en-GB" dirty="0"/>
          </a:p>
        </p:txBody>
      </p:sp>
    </p:spTree>
    <p:extLst>
      <p:ext uri="{BB962C8B-B14F-4D97-AF65-F5344CB8AC3E}">
        <p14:creationId xmlns:p14="http://schemas.microsoft.com/office/powerpoint/2010/main" val="12431537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611560" y="19778"/>
            <a:ext cx="8229600" cy="1143000"/>
          </a:xfrm>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62778"/>
            <a:ext cx="8640960" cy="4570478"/>
          </a:xfrm>
        </p:spPr>
        <p:txBody>
          <a:bodyPr>
            <a:normAutofit fontScale="47500" lnSpcReduction="20000"/>
          </a:bodyPr>
          <a:lstStyle/>
          <a:p>
            <a:pPr marL="0" indent="0">
              <a:lnSpc>
                <a:spcPct val="170000"/>
              </a:lnSpc>
              <a:spcBef>
                <a:spcPts val="0"/>
              </a:spcBef>
              <a:buNone/>
            </a:pPr>
            <a:r>
              <a:rPr lang="en-GB" sz="2900" b="1" kern="100" dirty="0">
                <a:effectLst/>
                <a:latin typeface="Arial" panose="020B0604020202020204" pitchFamily="34" charset="0"/>
                <a:ea typeface="Aptos" panose="020B0004020202020204" pitchFamily="34" charset="0"/>
                <a:cs typeface="Arial" panose="020B0604020202020204" pitchFamily="34" charset="0"/>
              </a:rPr>
              <a:t>8. Communicate and develop relationships with stakeholders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A ‘public relations’ approach to stakeholders – that is,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one way communication - can be used to put the company viewpoint across, but will only be effective if the assumptions on which it is based are accurate.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Two-way communication, involving dialogue and negotiation with stakeholders may be more difficult, but can lead to a better understanding of stakeholder perspectives. It can also foster your credibility with stakeholders and contribute to the development of relationships based on trust and respect, the resolution of conflicts and the evolution of win-win scenarios. Monitor the feedback you get from stakeholders and use it as a basis for further discussion and action.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Stakeholder management is a two stage process; the second step is to develop a proactive communication plan aimed at supporting business strategy and moving stakeholders away from positions that threaten business success and towards more supportive positions. </a:t>
            </a:r>
          </a:p>
          <a:p>
            <a:pPr algn="l"/>
            <a:endParaRPr lang="en-GB" dirty="0"/>
          </a:p>
        </p:txBody>
      </p:sp>
    </p:spTree>
    <p:extLst>
      <p:ext uri="{BB962C8B-B14F-4D97-AF65-F5344CB8AC3E}">
        <p14:creationId xmlns:p14="http://schemas.microsoft.com/office/powerpoint/2010/main" val="380607113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p:txBody>
          <a:bodyPr>
            <a:normAutofit fontScale="90000"/>
          </a:bodyPr>
          <a:lstStyle/>
          <a:p>
            <a:r>
              <a:rPr lang="en-GB" b="1"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9. Monitor and review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environment within which a company operates is not static.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power and interests of stakeholder groups will change over time, so a regular review of stakeholder relationships is essential.</a:t>
            </a:r>
          </a:p>
          <a:p>
            <a:pPr algn="l"/>
            <a:endParaRPr lang="en-GB" dirty="0"/>
          </a:p>
        </p:txBody>
      </p:sp>
    </p:spTree>
    <p:extLst>
      <p:ext uri="{BB962C8B-B14F-4D97-AF65-F5344CB8AC3E}">
        <p14:creationId xmlns:p14="http://schemas.microsoft.com/office/powerpoint/2010/main" val="649098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CBEC4-E4AB-772A-2780-1C050C4CFA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BC3ECF-6209-06BF-411B-73AE1D873FF9}"/>
              </a:ext>
            </a:extLst>
          </p:cNvPr>
          <p:cNvSpPr>
            <a:spLocks noGrp="1"/>
          </p:cNvSpPr>
          <p:nvPr>
            <p:ph type="title"/>
          </p:nvPr>
        </p:nvSpPr>
        <p:spPr>
          <a:xfrm>
            <a:off x="323528" y="-315416"/>
            <a:ext cx="8229600" cy="1143000"/>
          </a:xfrm>
        </p:spPr>
        <p:txBody>
          <a:bodyPr>
            <a:normAutofit/>
          </a:bodyPr>
          <a:lstStyle/>
          <a:p>
            <a:r>
              <a:rPr lang="en-GB" b="1" dirty="0"/>
              <a:t>References</a:t>
            </a:r>
          </a:p>
        </p:txBody>
      </p:sp>
      <p:sp>
        <p:nvSpPr>
          <p:cNvPr id="5" name="Content Placeholder 4">
            <a:extLst>
              <a:ext uri="{FF2B5EF4-FFF2-40B4-BE49-F238E27FC236}">
                <a16:creationId xmlns:a16="http://schemas.microsoft.com/office/drawing/2014/main" id="{48BC100D-64F6-CE37-E7CA-D8EB74D9CCBA}"/>
              </a:ext>
            </a:extLst>
          </p:cNvPr>
          <p:cNvSpPr>
            <a:spLocks noGrp="1"/>
          </p:cNvSpPr>
          <p:nvPr>
            <p:ph idx="1"/>
          </p:nvPr>
        </p:nvSpPr>
        <p:spPr>
          <a:xfrm>
            <a:off x="251520" y="620688"/>
            <a:ext cx="8229600" cy="3917032"/>
          </a:xfrm>
        </p:spPr>
        <p:txBody>
          <a:bodyPr>
            <a:normAutofit fontScale="70000" lnSpcReduction="20000"/>
          </a:bodyPr>
          <a:lstStyle/>
          <a:p>
            <a:pPr>
              <a:lnSpc>
                <a:spcPct val="150000"/>
              </a:lnSpc>
              <a:spcBef>
                <a:spcPts val="0"/>
              </a:spcBef>
              <a:buFont typeface="Wingdings" panose="05000000000000000000" pitchFamily="2" charset="2"/>
              <a:buChar char="§"/>
            </a:pPr>
            <a:r>
              <a:rPr lang="en-GB" sz="3400" dirty="0">
                <a:latin typeface="Arial" panose="020B0604020202020204" pitchFamily="34" charset="0"/>
                <a:cs typeface="Arial" panose="020B0604020202020204" pitchFamily="34" charset="0"/>
              </a:rPr>
              <a:t>Mullins, L. J. (2019) (12th Ed.) Management &amp; Organisational Behaviour. Pearson.</a:t>
            </a:r>
          </a:p>
          <a:p>
            <a:pPr>
              <a:lnSpc>
                <a:spcPct val="150000"/>
              </a:lnSpc>
              <a:spcBef>
                <a:spcPts val="0"/>
              </a:spcBef>
              <a:buFont typeface="Wingdings" panose="05000000000000000000" pitchFamily="2" charset="2"/>
              <a:buChar char="§"/>
            </a:pPr>
            <a:r>
              <a:rPr lang="en-GB" sz="3400" dirty="0">
                <a:latin typeface="Arial" panose="020B0604020202020204" pitchFamily="34" charset="0"/>
                <a:cs typeface="Arial" panose="020B0604020202020204" pitchFamily="34" charset="0"/>
              </a:rPr>
              <a:t>Chaffey, D. &amp; Smith, P. R. (2017) (5th Ed.) Digital Marketing Excellence: Planning, Optimizing and Integrating Online Marketing. Routledge.</a:t>
            </a:r>
          </a:p>
          <a:p>
            <a:pPr>
              <a:lnSpc>
                <a:spcPct val="150000"/>
              </a:lnSpc>
              <a:spcBef>
                <a:spcPts val="0"/>
              </a:spcBef>
              <a:buFont typeface="Wingdings" panose="05000000000000000000" pitchFamily="2" charset="2"/>
              <a:buChar char="§"/>
            </a:pPr>
            <a:r>
              <a:rPr lang="en-GB" sz="3400" dirty="0">
                <a:latin typeface="Arial" panose="020B0604020202020204" pitchFamily="34" charset="0"/>
                <a:cs typeface="Arial" panose="020B0604020202020204" pitchFamily="34" charset="0"/>
              </a:rPr>
              <a:t>Piccoli, G. &amp; </a:t>
            </a:r>
            <a:r>
              <a:rPr lang="en-GB" sz="3400" dirty="0" err="1">
                <a:latin typeface="Arial" panose="020B0604020202020204" pitchFamily="34" charset="0"/>
                <a:cs typeface="Arial" panose="020B0604020202020204" pitchFamily="34" charset="0"/>
              </a:rPr>
              <a:t>Pigni</a:t>
            </a:r>
            <a:r>
              <a:rPr lang="en-GB" sz="3400" dirty="0">
                <a:latin typeface="Arial" panose="020B0604020202020204" pitchFamily="34" charset="0"/>
                <a:cs typeface="Arial" panose="020B0604020202020204" pitchFamily="34" charset="0"/>
              </a:rPr>
              <a:t>, F. (2016) (3rd Ed.) Information Systems for Managers: Text and Cases. Hoboken. Prospect Press.</a:t>
            </a:r>
          </a:p>
          <a:p>
            <a:endParaRPr lang="en-GB" dirty="0"/>
          </a:p>
        </p:txBody>
      </p:sp>
    </p:spTree>
    <p:extLst>
      <p:ext uri="{BB962C8B-B14F-4D97-AF65-F5344CB8AC3E}">
        <p14:creationId xmlns:p14="http://schemas.microsoft.com/office/powerpoint/2010/main" val="23130022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4609</Words>
  <Application>Microsoft Office PowerPoint</Application>
  <PresentationFormat>On-screen Show (4:3)</PresentationFormat>
  <Paragraphs>340</Paragraphs>
  <Slides>62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UNDERSTANDING ORGANISATIONAL CULTURE</vt:lpstr>
      <vt:lpstr>Understanding Organisational Culture</vt:lpstr>
      <vt:lpstr>Organisational Culture Model</vt:lpstr>
      <vt:lpstr>Organisational Culture Model</vt:lpstr>
      <vt:lpstr>Organisational Culture Model</vt:lpstr>
      <vt:lpstr>Organisational Culture Model</vt:lpstr>
      <vt:lpstr>THE CULTURAL WEB</vt:lpstr>
      <vt:lpstr>The Cultural Web</vt:lpstr>
      <vt:lpstr>The Cultural Web</vt:lpstr>
      <vt:lpstr>The Cultural Web</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LEADERSHIP STYLES IN BUSINESS</vt:lpstr>
      <vt:lpstr>Styles of Leadership</vt:lpstr>
      <vt:lpstr>Styles of Leadership</vt:lpstr>
      <vt:lpstr>Styles of Leadership</vt:lpstr>
      <vt:lpstr>Styles of Leadership</vt:lpstr>
      <vt:lpstr>Styles of Leadership</vt:lpstr>
      <vt:lpstr>STAKEHOLDER RELATIONSHIP</vt:lpstr>
      <vt:lpstr>Stakeholder Relationship</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40</cp:revision>
  <dcterms:created xsi:type="dcterms:W3CDTF">2015-04-14T15:21:28Z</dcterms:created>
  <dcterms:modified xsi:type="dcterms:W3CDTF">2025-08-27T12:53:44Z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