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notesMasterIdLst>
    <p:notesMasterId r:id="rId20"/>
  </p:notesMasterIdLst>
  <p:sldIdLst>
    <p:sldId id="256" r:id="rId2"/>
    <p:sldId id="257" r:id="rId3"/>
    <p:sldId id="259" r:id="rId4"/>
    <p:sldId id="258" r:id="rId5"/>
    <p:sldId id="260" r:id="rId6"/>
    <p:sldId id="261" r:id="rId7"/>
    <p:sldId id="262" r:id="rId8"/>
    <p:sldId id="263" r:id="rId9"/>
    <p:sldId id="264" r:id="rId10"/>
    <p:sldId id="265" r:id="rId11"/>
    <p:sldId id="266" r:id="rId12"/>
    <p:sldId id="267" r:id="rId13"/>
    <p:sldId id="269" r:id="rId14"/>
    <p:sldId id="271" r:id="rId15"/>
    <p:sldId id="272" r:id="rId16"/>
    <p:sldId id="270" r:id="rId17"/>
    <p:sldId id="273" r:id="rId18"/>
    <p:sldId id="274"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71059" autoAdjust="0"/>
  </p:normalViewPr>
  <p:slideViewPr>
    <p:cSldViewPr snapToGrid="0">
      <p:cViewPr varScale="1">
        <p:scale>
          <a:sx n="81" d="100"/>
          <a:sy n="81" d="100"/>
        </p:scale>
        <p:origin x="169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378A670-52A7-45B2-8E56-E8B6A76B04A7}" type="doc">
      <dgm:prSet loTypeId="urn:microsoft.com/office/officeart/2005/8/layout/vProcess5" loCatId="process" qsTypeId="urn:microsoft.com/office/officeart/2005/8/quickstyle/simple4" qsCatId="simple" csTypeId="urn:microsoft.com/office/officeart/2005/8/colors/colorful1" csCatId="colorful"/>
      <dgm:spPr/>
      <dgm:t>
        <a:bodyPr/>
        <a:lstStyle/>
        <a:p>
          <a:endParaRPr lang="en-US"/>
        </a:p>
      </dgm:t>
    </dgm:pt>
    <dgm:pt modelId="{3AB2109A-B017-42A6-9F0B-2BD2AA40AA20}">
      <dgm:prSet/>
      <dgm:spPr/>
      <dgm:t>
        <a:bodyPr/>
        <a:lstStyle/>
        <a:p>
          <a:r>
            <a:rPr lang="en-GB"/>
            <a:t>Personal experience with low levels of distance learning being applied fairly to key stage 1 students </a:t>
          </a:r>
          <a:endParaRPr lang="en-US"/>
        </a:p>
      </dgm:t>
    </dgm:pt>
    <dgm:pt modelId="{C04FA5DA-06F0-4A2B-A6E2-2278C2146A6D}" type="parTrans" cxnId="{99681C7C-D4E7-4DF2-9144-8B238C04B7B5}">
      <dgm:prSet/>
      <dgm:spPr/>
      <dgm:t>
        <a:bodyPr/>
        <a:lstStyle/>
        <a:p>
          <a:endParaRPr lang="en-US"/>
        </a:p>
      </dgm:t>
    </dgm:pt>
    <dgm:pt modelId="{0EE4819D-1839-486C-ADF2-10008494CA6D}" type="sibTrans" cxnId="{99681C7C-D4E7-4DF2-9144-8B238C04B7B5}">
      <dgm:prSet/>
      <dgm:spPr/>
      <dgm:t>
        <a:bodyPr/>
        <a:lstStyle/>
        <a:p>
          <a:endParaRPr lang="en-US"/>
        </a:p>
      </dgm:t>
    </dgm:pt>
    <dgm:pt modelId="{BC19E063-8263-440B-9ADB-8BF9EF734BF2}">
      <dgm:prSet/>
      <dgm:spPr/>
      <dgm:t>
        <a:bodyPr/>
        <a:lstStyle/>
        <a:p>
          <a:r>
            <a:rPr lang="en-GB"/>
            <a:t>Relevant topic with the pandemical situation currently closing schools and making distance learning essentially mandatory</a:t>
          </a:r>
          <a:endParaRPr lang="en-US"/>
        </a:p>
      </dgm:t>
    </dgm:pt>
    <dgm:pt modelId="{65D0736D-AFB2-4D28-823E-4B15AD72E003}" type="parTrans" cxnId="{FAF2E0ED-C4B3-4011-A9DB-8A0814DEB5A8}">
      <dgm:prSet/>
      <dgm:spPr/>
      <dgm:t>
        <a:bodyPr/>
        <a:lstStyle/>
        <a:p>
          <a:endParaRPr lang="en-US"/>
        </a:p>
      </dgm:t>
    </dgm:pt>
    <dgm:pt modelId="{9E8B3208-3CB1-45B3-841D-1A23192C624F}" type="sibTrans" cxnId="{FAF2E0ED-C4B3-4011-A9DB-8A0814DEB5A8}">
      <dgm:prSet/>
      <dgm:spPr/>
      <dgm:t>
        <a:bodyPr/>
        <a:lstStyle/>
        <a:p>
          <a:endParaRPr lang="en-US"/>
        </a:p>
      </dgm:t>
    </dgm:pt>
    <dgm:pt modelId="{FB5ACF7C-E9FD-4ACB-876B-1E39548C1A2A}" type="pres">
      <dgm:prSet presAssocID="{6378A670-52A7-45B2-8E56-E8B6A76B04A7}" presName="outerComposite" presStyleCnt="0">
        <dgm:presLayoutVars>
          <dgm:chMax val="5"/>
          <dgm:dir/>
          <dgm:resizeHandles val="exact"/>
        </dgm:presLayoutVars>
      </dgm:prSet>
      <dgm:spPr/>
    </dgm:pt>
    <dgm:pt modelId="{026EB27C-296F-4218-83E3-B7F72A5C39C2}" type="pres">
      <dgm:prSet presAssocID="{6378A670-52A7-45B2-8E56-E8B6A76B04A7}" presName="dummyMaxCanvas" presStyleCnt="0">
        <dgm:presLayoutVars/>
      </dgm:prSet>
      <dgm:spPr/>
    </dgm:pt>
    <dgm:pt modelId="{483E0EC9-72BC-4847-A10B-DDE455F8E685}" type="pres">
      <dgm:prSet presAssocID="{6378A670-52A7-45B2-8E56-E8B6A76B04A7}" presName="TwoNodes_1" presStyleLbl="node1" presStyleIdx="0" presStyleCnt="2">
        <dgm:presLayoutVars>
          <dgm:bulletEnabled val="1"/>
        </dgm:presLayoutVars>
      </dgm:prSet>
      <dgm:spPr/>
    </dgm:pt>
    <dgm:pt modelId="{6FACFF93-25F4-4227-96C8-6B257DF22F7B}" type="pres">
      <dgm:prSet presAssocID="{6378A670-52A7-45B2-8E56-E8B6A76B04A7}" presName="TwoNodes_2" presStyleLbl="node1" presStyleIdx="1" presStyleCnt="2">
        <dgm:presLayoutVars>
          <dgm:bulletEnabled val="1"/>
        </dgm:presLayoutVars>
      </dgm:prSet>
      <dgm:spPr/>
    </dgm:pt>
    <dgm:pt modelId="{089CD6A3-56F0-4731-8DA5-BC830B200CC3}" type="pres">
      <dgm:prSet presAssocID="{6378A670-52A7-45B2-8E56-E8B6A76B04A7}" presName="TwoConn_1-2" presStyleLbl="fgAccFollowNode1" presStyleIdx="0" presStyleCnt="1">
        <dgm:presLayoutVars>
          <dgm:bulletEnabled val="1"/>
        </dgm:presLayoutVars>
      </dgm:prSet>
      <dgm:spPr/>
    </dgm:pt>
    <dgm:pt modelId="{13D6D9D6-C14E-46F4-9445-6E7627AFFEA6}" type="pres">
      <dgm:prSet presAssocID="{6378A670-52A7-45B2-8E56-E8B6A76B04A7}" presName="TwoNodes_1_text" presStyleLbl="node1" presStyleIdx="1" presStyleCnt="2">
        <dgm:presLayoutVars>
          <dgm:bulletEnabled val="1"/>
        </dgm:presLayoutVars>
      </dgm:prSet>
      <dgm:spPr/>
    </dgm:pt>
    <dgm:pt modelId="{22B58609-56E0-425B-9BBB-FAFBF99C5350}" type="pres">
      <dgm:prSet presAssocID="{6378A670-52A7-45B2-8E56-E8B6A76B04A7}" presName="TwoNodes_2_text" presStyleLbl="node1" presStyleIdx="1" presStyleCnt="2">
        <dgm:presLayoutVars>
          <dgm:bulletEnabled val="1"/>
        </dgm:presLayoutVars>
      </dgm:prSet>
      <dgm:spPr/>
    </dgm:pt>
  </dgm:ptLst>
  <dgm:cxnLst>
    <dgm:cxn modelId="{1E77B814-5E45-4A15-8247-A228245748FF}" type="presOf" srcId="{3AB2109A-B017-42A6-9F0B-2BD2AA40AA20}" destId="{13D6D9D6-C14E-46F4-9445-6E7627AFFEA6}" srcOrd="1" destOrd="0" presId="urn:microsoft.com/office/officeart/2005/8/layout/vProcess5"/>
    <dgm:cxn modelId="{DDE4191C-231C-4492-99B0-801CCFA9C8FD}" type="presOf" srcId="{BC19E063-8263-440B-9ADB-8BF9EF734BF2}" destId="{6FACFF93-25F4-4227-96C8-6B257DF22F7B}" srcOrd="0" destOrd="0" presId="urn:microsoft.com/office/officeart/2005/8/layout/vProcess5"/>
    <dgm:cxn modelId="{01745F39-B740-4340-A018-587235EE5E91}" type="presOf" srcId="{6378A670-52A7-45B2-8E56-E8B6A76B04A7}" destId="{FB5ACF7C-E9FD-4ACB-876B-1E39548C1A2A}" srcOrd="0" destOrd="0" presId="urn:microsoft.com/office/officeart/2005/8/layout/vProcess5"/>
    <dgm:cxn modelId="{D352D64E-FB6E-4E8B-AA02-F8E51AD563E6}" type="presOf" srcId="{3AB2109A-B017-42A6-9F0B-2BD2AA40AA20}" destId="{483E0EC9-72BC-4847-A10B-DDE455F8E685}" srcOrd="0" destOrd="0" presId="urn:microsoft.com/office/officeart/2005/8/layout/vProcess5"/>
    <dgm:cxn modelId="{16577D55-3463-4953-8BB6-8BE8336C9791}" type="presOf" srcId="{BC19E063-8263-440B-9ADB-8BF9EF734BF2}" destId="{22B58609-56E0-425B-9BBB-FAFBF99C5350}" srcOrd="1" destOrd="0" presId="urn:microsoft.com/office/officeart/2005/8/layout/vProcess5"/>
    <dgm:cxn modelId="{99681C7C-D4E7-4DF2-9144-8B238C04B7B5}" srcId="{6378A670-52A7-45B2-8E56-E8B6A76B04A7}" destId="{3AB2109A-B017-42A6-9F0B-2BD2AA40AA20}" srcOrd="0" destOrd="0" parTransId="{C04FA5DA-06F0-4A2B-A6E2-2278C2146A6D}" sibTransId="{0EE4819D-1839-486C-ADF2-10008494CA6D}"/>
    <dgm:cxn modelId="{124014DE-D44C-4812-89D3-43B82CFE6B98}" type="presOf" srcId="{0EE4819D-1839-486C-ADF2-10008494CA6D}" destId="{089CD6A3-56F0-4731-8DA5-BC830B200CC3}" srcOrd="0" destOrd="0" presId="urn:microsoft.com/office/officeart/2005/8/layout/vProcess5"/>
    <dgm:cxn modelId="{FAF2E0ED-C4B3-4011-A9DB-8A0814DEB5A8}" srcId="{6378A670-52A7-45B2-8E56-E8B6A76B04A7}" destId="{BC19E063-8263-440B-9ADB-8BF9EF734BF2}" srcOrd="1" destOrd="0" parTransId="{65D0736D-AFB2-4D28-823E-4B15AD72E003}" sibTransId="{9E8B3208-3CB1-45B3-841D-1A23192C624F}"/>
    <dgm:cxn modelId="{88A91EBD-40CB-4E12-8B99-31CDFA84357C}" type="presParOf" srcId="{FB5ACF7C-E9FD-4ACB-876B-1E39548C1A2A}" destId="{026EB27C-296F-4218-83E3-B7F72A5C39C2}" srcOrd="0" destOrd="0" presId="urn:microsoft.com/office/officeart/2005/8/layout/vProcess5"/>
    <dgm:cxn modelId="{05247682-9264-43F4-AED5-3C81F04CE673}" type="presParOf" srcId="{FB5ACF7C-E9FD-4ACB-876B-1E39548C1A2A}" destId="{483E0EC9-72BC-4847-A10B-DDE455F8E685}" srcOrd="1" destOrd="0" presId="urn:microsoft.com/office/officeart/2005/8/layout/vProcess5"/>
    <dgm:cxn modelId="{AA1D48DA-7568-4086-870D-C0329BB8599F}" type="presParOf" srcId="{FB5ACF7C-E9FD-4ACB-876B-1E39548C1A2A}" destId="{6FACFF93-25F4-4227-96C8-6B257DF22F7B}" srcOrd="2" destOrd="0" presId="urn:microsoft.com/office/officeart/2005/8/layout/vProcess5"/>
    <dgm:cxn modelId="{96E6B9DF-06D0-437D-B350-4C98ACAF1C21}" type="presParOf" srcId="{FB5ACF7C-E9FD-4ACB-876B-1E39548C1A2A}" destId="{089CD6A3-56F0-4731-8DA5-BC830B200CC3}" srcOrd="3" destOrd="0" presId="urn:microsoft.com/office/officeart/2005/8/layout/vProcess5"/>
    <dgm:cxn modelId="{E01646CE-DDC0-49C4-A520-CE1C0B8A0E1F}" type="presParOf" srcId="{FB5ACF7C-E9FD-4ACB-876B-1E39548C1A2A}" destId="{13D6D9D6-C14E-46F4-9445-6E7627AFFEA6}" srcOrd="4" destOrd="0" presId="urn:microsoft.com/office/officeart/2005/8/layout/vProcess5"/>
    <dgm:cxn modelId="{D88C916B-EBB6-4DA0-8F64-5E00090B406A}" type="presParOf" srcId="{FB5ACF7C-E9FD-4ACB-876B-1E39548C1A2A}" destId="{22B58609-56E0-425B-9BBB-FAFBF99C5350}"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3E0EC9-72BC-4847-A10B-DDE455F8E685}">
      <dsp:nvSpPr>
        <dsp:cNvPr id="0" name=""/>
        <dsp:cNvSpPr/>
      </dsp:nvSpPr>
      <dsp:spPr>
        <a:xfrm>
          <a:off x="0" y="0"/>
          <a:ext cx="5228828" cy="2374582"/>
        </a:xfrm>
        <a:prstGeom prst="roundRect">
          <a:avLst>
            <a:gd name="adj" fmla="val 10000"/>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Personal experience with low levels of distance learning being applied fairly to key stage 1 students </a:t>
          </a:r>
          <a:endParaRPr lang="en-US" sz="2200" kern="1200"/>
        </a:p>
      </dsp:txBody>
      <dsp:txXfrm>
        <a:off x="69549" y="69549"/>
        <a:ext cx="2774512" cy="2235484"/>
      </dsp:txXfrm>
    </dsp:sp>
    <dsp:sp modelId="{6FACFF93-25F4-4227-96C8-6B257DF22F7B}">
      <dsp:nvSpPr>
        <dsp:cNvPr id="0" name=""/>
        <dsp:cNvSpPr/>
      </dsp:nvSpPr>
      <dsp:spPr>
        <a:xfrm>
          <a:off x="922734" y="2902267"/>
          <a:ext cx="5228828" cy="2374582"/>
        </a:xfrm>
        <a:prstGeom prst="roundRect">
          <a:avLst>
            <a:gd name="adj" fmla="val 10000"/>
          </a:avLst>
        </a:prstGeom>
        <a:gradFill rotWithShape="0">
          <a:gsLst>
            <a:gs pos="0">
              <a:schemeClr val="accent3">
                <a:hueOff val="0"/>
                <a:satOff val="0"/>
                <a:lumOff val="0"/>
                <a:alphaOff val="0"/>
                <a:tint val="97000"/>
                <a:satMod val="100000"/>
                <a:lumMod val="102000"/>
              </a:schemeClr>
            </a:gs>
            <a:gs pos="50000">
              <a:schemeClr val="accent3">
                <a:hueOff val="0"/>
                <a:satOff val="0"/>
                <a:lumOff val="0"/>
                <a:alphaOff val="0"/>
                <a:shade val="100000"/>
                <a:satMod val="103000"/>
                <a:lumMod val="100000"/>
              </a:schemeClr>
            </a:gs>
            <a:gs pos="100000">
              <a:schemeClr val="accent3">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Relevant topic with the pandemical situation currently closing schools and making distance learning essentially mandatory</a:t>
          </a:r>
          <a:endParaRPr lang="en-US" sz="2200" kern="1200"/>
        </a:p>
      </dsp:txBody>
      <dsp:txXfrm>
        <a:off x="992283" y="2971816"/>
        <a:ext cx="2623517" cy="2235484"/>
      </dsp:txXfrm>
    </dsp:sp>
    <dsp:sp modelId="{089CD6A3-56F0-4731-8DA5-BC830B200CC3}">
      <dsp:nvSpPr>
        <dsp:cNvPr id="0" name=""/>
        <dsp:cNvSpPr/>
      </dsp:nvSpPr>
      <dsp:spPr>
        <a:xfrm>
          <a:off x="3685349" y="1866685"/>
          <a:ext cx="1543478" cy="1543478"/>
        </a:xfrm>
        <a:prstGeom prst="downArrow">
          <a:avLst>
            <a:gd name="adj1" fmla="val 55000"/>
            <a:gd name="adj2" fmla="val 45000"/>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032632" y="1866685"/>
        <a:ext cx="848912" cy="1161467"/>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5DAECD-3A35-444E-B5FD-3D1E9C521B4B}" type="datetimeFigureOut">
              <a:rPr lang="en-GB" smtClean="0"/>
              <a:t>18/01/2021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4E4E632-824D-4503-AAF9-B8A123D1D77E}" type="slidenum">
              <a:rPr lang="en-GB" smtClean="0"/>
              <a:t>‹#›</a:t>
            </a:fld>
            <a:endParaRPr lang="en-GB"/>
          </a:p>
        </p:txBody>
      </p:sp>
    </p:spTree>
    <p:extLst>
      <p:ext uri="{BB962C8B-B14F-4D97-AF65-F5344CB8AC3E}">
        <p14:creationId xmlns:p14="http://schemas.microsoft.com/office/powerpoint/2010/main" val="29742543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4E4E632-824D-4503-AAF9-B8A123D1D77E}" type="slidenum">
              <a:rPr lang="en-GB" smtClean="0"/>
              <a:t>2</a:t>
            </a:fld>
            <a:endParaRPr lang="en-GB"/>
          </a:p>
        </p:txBody>
      </p:sp>
    </p:spTree>
    <p:extLst>
      <p:ext uri="{BB962C8B-B14F-4D97-AF65-F5344CB8AC3E}">
        <p14:creationId xmlns:p14="http://schemas.microsoft.com/office/powerpoint/2010/main" val="40206448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personal experience with low levels of distance learning being applied fairly to key stage 1 students because I have a brother who is a kinaesthetic learner which means that he would rather learn via doing things such as playing, or doing activities however the school has only provided worksheets which are more focused on visual learners. This means that it is harder for him to learn, therefore I am going to be making a tool/system which will incorporate a variety of learning styles that will allow all students to be able to learn efficiently. </a:t>
            </a:r>
          </a:p>
          <a:p>
            <a:endParaRPr lang="en-GB" dirty="0"/>
          </a:p>
          <a:p>
            <a:r>
              <a:rPr lang="en-GB" dirty="0"/>
              <a:t>This is also a very relevant topic with the current pandemical situation as the unforeseen consequences of the coronavirus pandemic has now lead to schools opening and closing unpredictably. This means that worksheets and work has to be assigned to children in an attempt to continue their learning without stunting their education because of the school being closed, however this is essentially a temporary solution as children will drastically lose out on educational experience if the schools are closed for too long. </a:t>
            </a:r>
          </a:p>
        </p:txBody>
      </p:sp>
      <p:sp>
        <p:nvSpPr>
          <p:cNvPr id="4" name="Slide Number Placeholder 3"/>
          <p:cNvSpPr>
            <a:spLocks noGrp="1"/>
          </p:cNvSpPr>
          <p:nvPr>
            <p:ph type="sldNum" sz="quarter" idx="5"/>
          </p:nvPr>
        </p:nvSpPr>
        <p:spPr/>
        <p:txBody>
          <a:bodyPr/>
          <a:lstStyle/>
          <a:p>
            <a:fld id="{B4E4E632-824D-4503-AAF9-B8A123D1D77E}" type="slidenum">
              <a:rPr lang="en-GB" smtClean="0"/>
              <a:t>3</a:t>
            </a:fld>
            <a:endParaRPr lang="en-GB"/>
          </a:p>
        </p:txBody>
      </p:sp>
    </p:spTree>
    <p:extLst>
      <p:ext uri="{BB962C8B-B14F-4D97-AF65-F5344CB8AC3E}">
        <p14:creationId xmlns:p14="http://schemas.microsoft.com/office/powerpoint/2010/main" val="13808607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200" dirty="0">
                <a:effectLst/>
                <a:latin typeface="Arial" panose="020B0604020202020204" pitchFamily="34" charset="0"/>
                <a:ea typeface="SimSun" panose="02010600030101010101" pitchFamily="2" charset="-122"/>
                <a:cs typeface="Times New Roman" panose="02020603050405020304" pitchFamily="18" charset="0"/>
              </a:rPr>
              <a:t>Objective 1 – To conduct a literature review on already existing systems and their uses in distance learning or educational environments. This objective will let me gather more information and a further insight into how already existing systems are working, their advantages and disadvantages. As a result, this system will be built upon the flaws of current systems that exist meaning if a current system is dull and boring, therefore not engaging to children then this system will utilize a bright and vibrant color scheme to ensure that it is more engaging to children.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kern="1200" dirty="0">
              <a:effectLst/>
              <a:latin typeface="Arial" panose="020B0604020202020204" pitchFamily="34" charset="0"/>
              <a:ea typeface="SimSun" panose="02010600030101010101" pitchFamily="2" charset="-122"/>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Objective 2 - </a:t>
            </a:r>
            <a:r>
              <a:rPr lang="en-GB" sz="1200" dirty="0">
                <a:solidFill>
                  <a:srgbClr val="404040"/>
                </a:solidFill>
              </a:rPr>
              <a:t>To design and develop a suitable system that will reflect and improve on issues that are present within existing systems in the literature review</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Objective 3 - </a:t>
            </a:r>
            <a:r>
              <a:rPr lang="en-GB" sz="1200" dirty="0">
                <a:solidFill>
                  <a:srgbClr val="404040"/>
                </a:solidFill>
              </a:rPr>
              <a:t>To evaluate the created systems suitability for the scenario, as well as the usability for the clients the system is designed for.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rgbClr val="40404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404040"/>
                </a:solidFill>
              </a:rPr>
              <a:t>Objective 4 - A review of the system as well as deciding on future plans for the system such as improvements through strenuous user feedback. An evaluation of the system will allow for a potential future development of the system to be much more comprehensive. Through the use of gathering extensive user feedback so that if it were to be continued or made again in the future it could include different features that were desired during testing by children.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404040"/>
                </a:solidFill>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B4E4E632-824D-4503-AAF9-B8A123D1D77E}" type="slidenum">
              <a:rPr lang="en-GB" smtClean="0"/>
              <a:t>4</a:t>
            </a:fld>
            <a:endParaRPr lang="en-GB"/>
          </a:p>
        </p:txBody>
      </p:sp>
    </p:spTree>
    <p:extLst>
      <p:ext uri="{BB962C8B-B14F-4D97-AF65-F5344CB8AC3E}">
        <p14:creationId xmlns:p14="http://schemas.microsoft.com/office/powerpoint/2010/main" val="7150937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effectLst/>
                <a:latin typeface="Arial" panose="020B0604020202020204" pitchFamily="34" charset="0"/>
                <a:ea typeface="SimSun" panose="02010600030101010101" pitchFamily="2" charset="-122"/>
              </a:rPr>
              <a:t>Key Stage 1 is a broad term utilized to describe children between the ages of 5 to 7 years old, or currently in educational year 1 and 2 in primary school. Key stages are part of the national curriculum and set out which subjects have to be mandatorily taught to students, they also determine how children should be tested and what standards of education they should achieve. </a:t>
            </a:r>
          </a:p>
          <a:p>
            <a:endParaRPr lang="en-US" sz="1200" kern="1200" dirty="0">
              <a:effectLst/>
              <a:latin typeface="Arial" panose="020B0604020202020204" pitchFamily="34" charset="0"/>
              <a:ea typeface="SimSun" panose="02010600030101010101" pitchFamily="2" charset="-122"/>
            </a:endParaRPr>
          </a:p>
          <a:p>
            <a:r>
              <a:rPr lang="en-US" sz="1200" kern="1200" dirty="0">
                <a:effectLst/>
                <a:latin typeface="Arial" panose="020B0604020202020204" pitchFamily="34" charset="0"/>
                <a:ea typeface="SimSun" panose="02010600030101010101" pitchFamily="2" charset="-122"/>
              </a:rPr>
              <a:t>Key stage 1 children are assessed yearly, meaning that they have their phonics skills checked by reading 40 words to their teacher at the end of the year. This test allows teachers to view how well their children can read and pronounce different combinations of letters</a:t>
            </a:r>
          </a:p>
          <a:p>
            <a:endParaRPr lang="en-US" sz="1200" kern="1200" dirty="0">
              <a:effectLst/>
              <a:latin typeface="Arial" panose="020B0604020202020204" pitchFamily="34" charset="0"/>
              <a:ea typeface="SimSun" panose="02010600030101010101" pitchFamily="2" charset="-122"/>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effectLst/>
                <a:latin typeface="Arial" panose="020B0604020202020204" pitchFamily="34" charset="0"/>
                <a:ea typeface="SimSun" panose="02010600030101010101" pitchFamily="2" charset="-122"/>
                <a:cs typeface="Times New Roman" panose="02020603050405020304" pitchFamily="18" charset="0"/>
              </a:rPr>
              <a:t>The government has defined that the “principal focus of mathematics teaching in key stage 1” is to ensure that pupils develop confidence and mental fluency with whole numbers, counting and place value. This means working with numerals, words and four operations, including with practical resources such as concrete objects or measuring tools. They have also stated that pupils should “develop their ability to </a:t>
            </a:r>
            <a:r>
              <a:rPr lang="en-US" sz="1200" b="1" kern="1200" dirty="0">
                <a:effectLst/>
                <a:latin typeface="Arial" panose="020B0604020202020204" pitchFamily="34" charset="0"/>
                <a:ea typeface="SimSun" panose="02010600030101010101" pitchFamily="2" charset="-122"/>
                <a:cs typeface="Times New Roman" panose="02020603050405020304" pitchFamily="18" charset="0"/>
              </a:rPr>
              <a:t>recognize, describe, draw, compare, and sort</a:t>
            </a:r>
            <a:r>
              <a:rPr lang="en-US" sz="1200" kern="1200" dirty="0">
                <a:effectLst/>
                <a:latin typeface="Arial" panose="020B0604020202020204" pitchFamily="34" charset="0"/>
                <a:ea typeface="SimSun" panose="02010600030101010101" pitchFamily="2" charset="-122"/>
                <a:cs typeface="Times New Roman" panose="02020603050405020304" pitchFamily="18" charset="0"/>
              </a:rPr>
              <a:t> different shapes and use their related vocabulary”. Teaching at this stage should also involve utilizing a range of measures to describe, and compare different quantities such as length, mass, capacity/volume, time, and money. </a:t>
            </a:r>
            <a:endParaRPr lang="en-GB" sz="12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effectLst/>
                <a:latin typeface="Arial" panose="020B0604020202020204" pitchFamily="34" charset="0"/>
                <a:ea typeface="SimSun" panose="02010600030101010101" pitchFamily="2" charset="-122"/>
                <a:cs typeface="Times New Roman" panose="02020603050405020304" pitchFamily="18" charset="0"/>
              </a:rPr>
              <a:t>Furthermore, if this test is failed then the student is provided extra help with their key stage 1 learning and has to re-take the test at the end of year 2, which is the end of the key stage 1 curriculum. The tests which are taken at the end of Key Stage 1 are:</a:t>
            </a:r>
            <a:endParaRPr lang="en-GB" sz="12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200000"/>
              </a:lnSpc>
              <a:buFont typeface="Symbol" panose="05050102010706020507" pitchFamily="18" charset="2"/>
              <a:buChar char=""/>
            </a:pPr>
            <a:r>
              <a:rPr lang="en-US" sz="1200" kern="1200" dirty="0">
                <a:effectLst/>
                <a:latin typeface="Arial" panose="020B0604020202020204" pitchFamily="34" charset="0"/>
                <a:ea typeface="SimSun" panose="02010600030101010101" pitchFamily="2" charset="-122"/>
                <a:cs typeface="Times New Roman" panose="02020603050405020304" pitchFamily="18" charset="0"/>
              </a:rPr>
              <a:t>Mathematics (basic addition, subtraction, multiplication, and division)</a:t>
            </a:r>
          </a:p>
          <a:p>
            <a:pPr marL="342900" lvl="0" indent="-342900">
              <a:lnSpc>
                <a:spcPct val="200000"/>
              </a:lnSpc>
              <a:buFont typeface="Symbol" panose="05050102010706020507" pitchFamily="18" charset="2"/>
              <a:buChar char=""/>
            </a:pPr>
            <a:endParaRPr lang="en-US" sz="1200" kern="1200" dirty="0">
              <a:effectLst/>
              <a:latin typeface="Arial" panose="020B0604020202020204" pitchFamily="34" charset="0"/>
              <a:ea typeface="SimSun" panose="02010600030101010101" pitchFamily="2" charset="-122"/>
              <a:cs typeface="Times New Roman" panose="02020603050405020304" pitchFamily="18" charset="0"/>
            </a:endParaRPr>
          </a:p>
          <a:p>
            <a:pPr marL="342900" lvl="0" indent="-342900">
              <a:lnSpc>
                <a:spcPct val="200000"/>
              </a:lnSpc>
              <a:buFont typeface="Symbol" panose="05050102010706020507" pitchFamily="18" charset="2"/>
              <a:buChar char=""/>
            </a:pPr>
            <a:endParaRPr lang="en-GB" sz="1200" kern="1200" dirty="0">
              <a:effectLst/>
              <a:latin typeface="Times New Roman" panose="02020603050405020304" pitchFamily="18" charset="0"/>
              <a:ea typeface="SimSun" panose="02010600030101010101" pitchFamily="2" charset="-122"/>
              <a:cs typeface="Times New Roman" panose="02020603050405020304" pitchFamily="18" charset="0"/>
            </a:endParaRPr>
          </a:p>
          <a:p>
            <a:endParaRPr lang="en-GB" dirty="0"/>
          </a:p>
          <a:p>
            <a:endParaRPr lang="en-GB" dirty="0"/>
          </a:p>
        </p:txBody>
      </p:sp>
      <p:sp>
        <p:nvSpPr>
          <p:cNvPr id="4" name="Slide Number Placeholder 3"/>
          <p:cNvSpPr>
            <a:spLocks noGrp="1"/>
          </p:cNvSpPr>
          <p:nvPr>
            <p:ph type="sldNum" sz="quarter" idx="5"/>
          </p:nvPr>
        </p:nvSpPr>
        <p:spPr/>
        <p:txBody>
          <a:bodyPr/>
          <a:lstStyle/>
          <a:p>
            <a:fld id="{B4E4E632-824D-4503-AAF9-B8A123D1D77E}" type="slidenum">
              <a:rPr lang="en-GB" smtClean="0"/>
              <a:t>5</a:t>
            </a:fld>
            <a:endParaRPr lang="en-GB"/>
          </a:p>
        </p:txBody>
      </p:sp>
    </p:spTree>
    <p:extLst>
      <p:ext uri="{BB962C8B-B14F-4D97-AF65-F5344CB8AC3E}">
        <p14:creationId xmlns:p14="http://schemas.microsoft.com/office/powerpoint/2010/main" val="13878218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kern="1200" dirty="0">
                <a:effectLst/>
                <a:latin typeface="Arial" panose="020B0604020202020204" pitchFamily="34" charset="0"/>
                <a:ea typeface="SimSun" panose="02010600030101010101" pitchFamily="2" charset="-122"/>
              </a:rPr>
              <a:t>There are a multitude of effective teaching styles for teaching key stage 1 pupils that are currently in utilization within primary schools. Teachers are taught during training to encourage children to learn, as well as attempt to get the very best from their pupils</a:t>
            </a:r>
          </a:p>
          <a:p>
            <a:endParaRPr lang="en-US" sz="1800" kern="1200" dirty="0">
              <a:effectLst/>
              <a:latin typeface="Arial" panose="020B0604020202020204" pitchFamily="34" charset="0"/>
              <a:ea typeface="SimSun" panose="02010600030101010101" pitchFamily="2" charset="-122"/>
            </a:endParaRPr>
          </a:p>
          <a:p>
            <a:r>
              <a:rPr lang="en-US" sz="1800" kern="1200" dirty="0">
                <a:effectLst/>
                <a:latin typeface="Arial" panose="020B0604020202020204" pitchFamily="34" charset="0"/>
                <a:ea typeface="SimSun" panose="02010600030101010101" pitchFamily="2" charset="-122"/>
              </a:rPr>
              <a:t>Children are naturally forwarded towards fitting in often “tailoring their behavior to fit in with the adult’s perception of them” (Early Learning HQ, 2013)[3]</a:t>
            </a:r>
          </a:p>
          <a:p>
            <a:endParaRPr lang="en-US" sz="1800" kern="1200" dirty="0">
              <a:effectLst/>
              <a:latin typeface="Arial" panose="020B0604020202020204" pitchFamily="34" charset="0"/>
              <a:ea typeface="SimSun" panose="02010600030101010101" pitchFamily="2" charset="-122"/>
            </a:endParaRPr>
          </a:p>
          <a:p>
            <a:r>
              <a:rPr lang="en-US" sz="1800" kern="1200" dirty="0">
                <a:effectLst/>
                <a:latin typeface="Arial" panose="020B0604020202020204" pitchFamily="34" charset="0"/>
                <a:ea typeface="SimSun" panose="02010600030101010101" pitchFamily="2" charset="-122"/>
              </a:rPr>
              <a:t>At key stage 1 it is important to write a list of commandments or rules that pupils will apply to their everyday classroom activities, such as “I will always try my best” or “I will not interrupt when the teacher is speaking”.</a:t>
            </a:r>
          </a:p>
          <a:p>
            <a:endParaRPr lang="en-US" sz="1800" kern="1200" dirty="0">
              <a:effectLst/>
              <a:latin typeface="Arial" panose="020B0604020202020204" pitchFamily="34" charset="0"/>
              <a:ea typeface="SimSun" panose="02010600030101010101" pitchFamily="2" charset="-122"/>
            </a:endParaRPr>
          </a:p>
          <a:p>
            <a:r>
              <a:rPr lang="en-US" sz="1800" kern="1200" dirty="0">
                <a:effectLst/>
                <a:latin typeface="Arial" panose="020B0604020202020204" pitchFamily="34" charset="0"/>
                <a:ea typeface="SimSun" panose="02010600030101010101" pitchFamily="2" charset="-122"/>
              </a:rPr>
              <a:t>Setting expectations and goals will allow both the children to be constantly reminded of the expectations placed upon them but will also allow teachers to monitor progress. For example, if key stage 1 teachers need to learn their mathematics times-tables then it would be more effective to set them goals on learning the easier numbers of the times-tables first, such as 1, 2, 4 and 10. Therefore, once they have learnt them, they can move on to the other number</a:t>
            </a:r>
          </a:p>
          <a:p>
            <a:endParaRPr lang="en-US" sz="1800" kern="1200" dirty="0">
              <a:effectLst/>
              <a:latin typeface="Arial" panose="020B0604020202020204" pitchFamily="34" charset="0"/>
              <a:ea typeface="SimSun" panose="02010600030101010101" pitchFamily="2" charset="-122"/>
              <a:cs typeface="Times New Roman" panose="02020603050405020304" pitchFamily="18" charset="0"/>
            </a:endParaRPr>
          </a:p>
          <a:p>
            <a:r>
              <a:rPr lang="en-US" sz="1800" kern="1200" dirty="0">
                <a:effectLst/>
                <a:latin typeface="Arial" panose="020B0604020202020204" pitchFamily="34" charset="0"/>
                <a:ea typeface="SimSun" panose="02010600030101010101" pitchFamily="2" charset="-122"/>
                <a:cs typeface="Times New Roman" panose="02020603050405020304" pitchFamily="18" charset="0"/>
              </a:rPr>
              <a:t>Teachers are also expected to meet the Government’s Teaching Standards (2011)[4] which state that a teacher must:</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200000"/>
              </a:lnSpc>
              <a:buFont typeface="+mj-lt"/>
              <a:buAutoNum type="arabicPeriod"/>
            </a:pPr>
            <a:r>
              <a:rPr lang="en-US" sz="1800" kern="1200" dirty="0">
                <a:effectLst/>
                <a:latin typeface="Arial" panose="020B0604020202020204" pitchFamily="34" charset="0"/>
                <a:ea typeface="SimSun" panose="02010600030101010101" pitchFamily="2" charset="-122"/>
                <a:cs typeface="Times New Roman" panose="02020603050405020304" pitchFamily="18" charset="0"/>
              </a:rPr>
              <a:t>Set high expectations which inspire, motivate and challenge pupils.</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200000"/>
              </a:lnSpc>
              <a:buFont typeface="+mj-lt"/>
              <a:buAutoNum type="arabicPeriod"/>
            </a:pPr>
            <a:r>
              <a:rPr lang="en-US" sz="1800" kern="1200" dirty="0">
                <a:effectLst/>
                <a:latin typeface="Arial" panose="020B0604020202020204" pitchFamily="34" charset="0"/>
                <a:ea typeface="SimSun" panose="02010600030101010101" pitchFamily="2" charset="-122"/>
                <a:cs typeface="Times New Roman" panose="02020603050405020304" pitchFamily="18" charset="0"/>
              </a:rPr>
              <a:t>Promote good progress and outcomes by pupils.</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200000"/>
              </a:lnSpc>
              <a:buFont typeface="+mj-lt"/>
              <a:buAutoNum type="arabicPeriod"/>
            </a:pPr>
            <a:r>
              <a:rPr lang="en-US" sz="1800" kern="1200" dirty="0">
                <a:effectLst/>
                <a:latin typeface="Arial" panose="020B0604020202020204" pitchFamily="34" charset="0"/>
                <a:ea typeface="SimSun" panose="02010600030101010101" pitchFamily="2" charset="-122"/>
                <a:cs typeface="Times New Roman" panose="02020603050405020304" pitchFamily="18" charset="0"/>
              </a:rPr>
              <a:t>Demonstrate good subject and curriculum knowledge.</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200000"/>
              </a:lnSpc>
              <a:buFont typeface="+mj-lt"/>
              <a:buAutoNum type="arabicPeriod"/>
            </a:pPr>
            <a:r>
              <a:rPr lang="en-US" sz="1800" kern="1200" dirty="0">
                <a:effectLst/>
                <a:latin typeface="Arial" panose="020B0604020202020204" pitchFamily="34" charset="0"/>
                <a:ea typeface="SimSun" panose="02010600030101010101" pitchFamily="2" charset="-122"/>
                <a:cs typeface="Times New Roman" panose="02020603050405020304" pitchFamily="18" charset="0"/>
              </a:rPr>
              <a:t>Plan and teach well-structured lessons.</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200000"/>
              </a:lnSpc>
              <a:buFont typeface="+mj-lt"/>
              <a:buAutoNum type="arabicPeriod"/>
            </a:pPr>
            <a:r>
              <a:rPr lang="en-US" sz="1800" kern="1200" dirty="0">
                <a:effectLst/>
                <a:latin typeface="Arial" panose="020B0604020202020204" pitchFamily="34" charset="0"/>
                <a:ea typeface="SimSun" panose="02010600030101010101" pitchFamily="2" charset="-122"/>
                <a:cs typeface="Times New Roman" panose="02020603050405020304" pitchFamily="18" charset="0"/>
              </a:rPr>
              <a:t>Adapt teaching to respond to the strengths and needs of all pupils.</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200000"/>
              </a:lnSpc>
              <a:buFont typeface="+mj-lt"/>
              <a:buAutoNum type="arabicPeriod"/>
            </a:pPr>
            <a:r>
              <a:rPr lang="en-US" sz="1800" kern="1200" dirty="0">
                <a:effectLst/>
                <a:latin typeface="Arial" panose="020B0604020202020204" pitchFamily="34" charset="0"/>
                <a:ea typeface="SimSun" panose="02010600030101010101" pitchFamily="2" charset="-122"/>
                <a:cs typeface="Times New Roman" panose="02020603050405020304" pitchFamily="18" charset="0"/>
              </a:rPr>
              <a:t>Make accurate and productive use of assessment.</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200000"/>
              </a:lnSpc>
              <a:buFont typeface="+mj-lt"/>
              <a:buAutoNum type="arabicPeriod"/>
            </a:pPr>
            <a:r>
              <a:rPr lang="en-US" sz="1800" kern="1200" dirty="0">
                <a:effectLst/>
                <a:latin typeface="Arial" panose="020B0604020202020204" pitchFamily="34" charset="0"/>
                <a:ea typeface="SimSun" panose="02010600030101010101" pitchFamily="2" charset="-122"/>
                <a:cs typeface="Times New Roman" panose="02020603050405020304" pitchFamily="18" charset="0"/>
              </a:rPr>
              <a:t>Manage behavior effectively to ensure a good and safe learning environment.</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r>
              <a:rPr lang="en-US" sz="1800" kern="1200" dirty="0">
                <a:effectLst/>
                <a:latin typeface="Arial" panose="020B0604020202020204" pitchFamily="34" charset="0"/>
                <a:ea typeface="SimSun" panose="02010600030101010101" pitchFamily="2" charset="-122"/>
              </a:rPr>
              <a:t>8.       Fulfil wider professional responsibilities. </a:t>
            </a:r>
            <a:endParaRPr lang="en-GB" dirty="0"/>
          </a:p>
        </p:txBody>
      </p:sp>
      <p:sp>
        <p:nvSpPr>
          <p:cNvPr id="4" name="Slide Number Placeholder 3"/>
          <p:cNvSpPr>
            <a:spLocks noGrp="1"/>
          </p:cNvSpPr>
          <p:nvPr>
            <p:ph type="sldNum" sz="quarter" idx="5"/>
          </p:nvPr>
        </p:nvSpPr>
        <p:spPr/>
        <p:txBody>
          <a:bodyPr/>
          <a:lstStyle/>
          <a:p>
            <a:fld id="{B4E4E632-824D-4503-AAF9-B8A123D1D77E}" type="slidenum">
              <a:rPr lang="en-GB" smtClean="0"/>
              <a:t>6</a:t>
            </a:fld>
            <a:endParaRPr lang="en-GB"/>
          </a:p>
        </p:txBody>
      </p:sp>
    </p:spTree>
    <p:extLst>
      <p:ext uri="{BB962C8B-B14F-4D97-AF65-F5344CB8AC3E}">
        <p14:creationId xmlns:p14="http://schemas.microsoft.com/office/powerpoint/2010/main" val="15258154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kern="1200" dirty="0">
                <a:effectLst/>
                <a:latin typeface="Arial" panose="020B0604020202020204" pitchFamily="34" charset="0"/>
                <a:ea typeface="SimSun" panose="02010600030101010101" pitchFamily="2" charset="-122"/>
              </a:rPr>
              <a:t>Learner styles is different from teaching styles, while teaching styles are meant to teach children principles and responsibilities such as not interrupting teachers while they are speaking or being taught respect – learner styles are more based upon how a child will learn. </a:t>
            </a:r>
          </a:p>
          <a:p>
            <a:endParaRPr lang="en-US" sz="1800" kern="1200" dirty="0">
              <a:effectLst/>
              <a:latin typeface="Arial" panose="020B0604020202020204" pitchFamily="34" charset="0"/>
              <a:ea typeface="SimSun" panose="02010600030101010101" pitchFamily="2" charset="-122"/>
              <a:cs typeface="Times New Roman" panose="02020603050405020304" pitchFamily="18" charset="0"/>
            </a:endParaRPr>
          </a:p>
          <a:p>
            <a:r>
              <a:rPr lang="en-US" sz="1800" kern="1200" dirty="0">
                <a:effectLst/>
                <a:latin typeface="Arial" panose="020B0604020202020204" pitchFamily="34" charset="0"/>
                <a:ea typeface="SimSun" panose="02010600030101010101" pitchFamily="2" charset="-122"/>
                <a:cs typeface="Times New Roman" panose="02020603050405020304" pitchFamily="18" charset="0"/>
              </a:rPr>
              <a:t>An individual’s learner style is defined as “how learners gather, sift through, interpret, organize and come to conclusions about information.” (Chick, 2010)[5] They can be broken down into three main categories according to the “</a:t>
            </a:r>
            <a:r>
              <a:rPr lang="en-US" sz="1800" kern="1200" dirty="0" err="1">
                <a:effectLst/>
                <a:latin typeface="Arial" panose="020B0604020202020204" pitchFamily="34" charset="0"/>
                <a:ea typeface="SimSun" panose="02010600030101010101" pitchFamily="2" charset="-122"/>
                <a:cs typeface="Times New Roman" panose="02020603050405020304" pitchFamily="18" charset="0"/>
              </a:rPr>
              <a:t>VAK</a:t>
            </a:r>
            <a:r>
              <a:rPr lang="en-US" sz="1800" kern="1200" dirty="0">
                <a:effectLst/>
                <a:latin typeface="Arial" panose="020B0604020202020204" pitchFamily="34" charset="0"/>
                <a:ea typeface="SimSun" panose="02010600030101010101" pitchFamily="2" charset="-122"/>
                <a:cs typeface="Times New Roman" panose="02020603050405020304" pitchFamily="18" charset="0"/>
              </a:rPr>
              <a:t>” model popularized by Neil Fleming, a psychologist and teacher with 30+ years of experience. This model basically represents the three main styles of learning:</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200000"/>
              </a:lnSpc>
              <a:buFont typeface="Symbol" panose="05050102010706020507" pitchFamily="18" charset="2"/>
              <a:buChar char=""/>
            </a:pPr>
            <a:r>
              <a:rPr lang="en-US" sz="1800" kern="1200" dirty="0">
                <a:effectLst/>
                <a:latin typeface="Arial" panose="020B0604020202020204" pitchFamily="34" charset="0"/>
                <a:ea typeface="SimSun" panose="02010600030101010101" pitchFamily="2" charset="-122"/>
                <a:cs typeface="Times New Roman" panose="02020603050405020304" pitchFamily="18" charset="0"/>
              </a:rPr>
              <a:t>Visual</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200000"/>
              </a:lnSpc>
              <a:buFont typeface="Symbol" panose="05050102010706020507" pitchFamily="18" charset="2"/>
              <a:buChar char=""/>
            </a:pPr>
            <a:r>
              <a:rPr lang="en-US" sz="1800" kern="1200" dirty="0">
                <a:effectLst/>
                <a:latin typeface="Arial" panose="020B0604020202020204" pitchFamily="34" charset="0"/>
                <a:ea typeface="SimSun" panose="02010600030101010101" pitchFamily="2" charset="-122"/>
                <a:cs typeface="Times New Roman" panose="02020603050405020304" pitchFamily="18" charset="0"/>
              </a:rPr>
              <a:t>Aural / Auditory</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200000"/>
              </a:lnSpc>
              <a:buFont typeface="Symbol" panose="05050102010706020507" pitchFamily="18" charset="2"/>
              <a:buChar char=""/>
            </a:pPr>
            <a:r>
              <a:rPr lang="en-US" sz="1800" kern="1200" dirty="0">
                <a:effectLst/>
                <a:latin typeface="Arial" panose="020B0604020202020204" pitchFamily="34" charset="0"/>
                <a:ea typeface="SimSun" panose="02010600030101010101" pitchFamily="2" charset="-122"/>
                <a:cs typeface="Times New Roman" panose="02020603050405020304" pitchFamily="18" charset="0"/>
              </a:rPr>
              <a:t>Kinesthetic</a:t>
            </a:r>
          </a:p>
          <a:p>
            <a:pPr marL="0" lvl="0" indent="0">
              <a:lnSpc>
                <a:spcPct val="200000"/>
              </a:lnSpc>
              <a:buFont typeface="Symbol" panose="05050102010706020507" pitchFamily="18" charset="2"/>
              <a:buNone/>
            </a:pPr>
            <a:endParaRPr lang="en-US" sz="1800" kern="1200" dirty="0">
              <a:effectLst/>
              <a:latin typeface="Arial" panose="020B0604020202020204" pitchFamily="34" charset="0"/>
              <a:ea typeface="SimSun" panose="02010600030101010101" pitchFamily="2" charset="-122"/>
              <a:cs typeface="Times New Roman" panose="02020603050405020304" pitchFamily="18" charset="0"/>
            </a:endParaRPr>
          </a:p>
          <a:p>
            <a:pPr marL="0" marR="0" lvl="0" indent="0" algn="l" defTabSz="914400" rtl="0" eaLnBrk="1" fontAlgn="auto" latinLnBrk="0" hangingPunct="1">
              <a:lnSpc>
                <a:spcPct val="200000"/>
              </a:lnSpc>
              <a:spcBef>
                <a:spcPts val="0"/>
              </a:spcBef>
              <a:spcAft>
                <a:spcPts val="0"/>
              </a:spcAft>
              <a:buClrTx/>
              <a:buSzTx/>
              <a:buFont typeface="Symbol" panose="05050102010706020507" pitchFamily="18" charset="2"/>
              <a:buNone/>
              <a:tabLst/>
              <a:defRPr/>
            </a:pPr>
            <a:r>
              <a:rPr lang="en-US" sz="1800" kern="1200" dirty="0">
                <a:effectLst/>
                <a:latin typeface="Arial" panose="020B0604020202020204" pitchFamily="34" charset="0"/>
                <a:ea typeface="SimSun" panose="02010600030101010101" pitchFamily="2" charset="-122"/>
                <a:cs typeface="Times New Roman" panose="02020603050405020304" pitchFamily="18" charset="0"/>
              </a:rPr>
              <a:t>Visual learners are learners that find effectiveness via learning through pictures, or potentially creating artwork that supplements written work. Popular styles that are utilized in primary schools is creating notes or writing things down in multiple colors or creating diagrams that explain concepts rather than through writing. </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0" lvl="0" indent="0">
              <a:lnSpc>
                <a:spcPct val="200000"/>
              </a:lnSpc>
              <a:buFont typeface="Symbol" panose="05050102010706020507" pitchFamily="18" charset="2"/>
              <a:buNone/>
            </a:pPr>
            <a:endParaRPr lang="en-US" sz="1800" kern="1200" dirty="0">
              <a:effectLst/>
              <a:latin typeface="Arial" panose="020B0604020202020204" pitchFamily="34" charset="0"/>
              <a:ea typeface="SimSun" panose="02010600030101010101" pitchFamily="2" charset="-122"/>
              <a:cs typeface="Times New Roman" panose="02020603050405020304" pitchFamily="18" charset="0"/>
            </a:endParaRPr>
          </a:p>
          <a:p>
            <a:pPr marL="0" marR="0" lvl="0" indent="0" algn="l" defTabSz="914400" rtl="0" eaLnBrk="1" fontAlgn="auto" latinLnBrk="0" hangingPunct="1">
              <a:lnSpc>
                <a:spcPct val="200000"/>
              </a:lnSpc>
              <a:spcBef>
                <a:spcPts val="0"/>
              </a:spcBef>
              <a:spcAft>
                <a:spcPts val="0"/>
              </a:spcAft>
              <a:buClrTx/>
              <a:buSzTx/>
              <a:buFont typeface="Symbol" panose="05050102010706020507" pitchFamily="18" charset="2"/>
              <a:buNone/>
              <a:tabLst/>
              <a:defRPr/>
            </a:pPr>
            <a:r>
              <a:rPr lang="en-US" sz="1800" kern="1200" dirty="0">
                <a:effectLst/>
                <a:latin typeface="Arial" panose="020B0604020202020204" pitchFamily="34" charset="0"/>
                <a:ea typeface="SimSun" panose="02010600030101010101" pitchFamily="2" charset="-122"/>
                <a:cs typeface="Times New Roman" panose="02020603050405020304" pitchFamily="18" charset="0"/>
              </a:rPr>
              <a:t>Aural / Auditory learners are learners that would learn most effectively via listening. This would mean that they prefer learning “by listening to a lecture over reading a textbook or hearing the instructions to a project instead of figuring it out hands-on.” (Western </a:t>
            </a:r>
            <a:r>
              <a:rPr lang="en-US" sz="1800" kern="1200" dirty="0" err="1">
                <a:effectLst/>
                <a:latin typeface="Arial" panose="020B0604020202020204" pitchFamily="34" charset="0"/>
                <a:ea typeface="SimSun" panose="02010600030101010101" pitchFamily="2" charset="-122"/>
                <a:cs typeface="Times New Roman" panose="02020603050405020304" pitchFamily="18" charset="0"/>
              </a:rPr>
              <a:t>Governers</a:t>
            </a:r>
            <a:r>
              <a:rPr lang="en-US" sz="1800" kern="1200" dirty="0">
                <a:effectLst/>
                <a:latin typeface="Arial" panose="020B0604020202020204" pitchFamily="34" charset="0"/>
                <a:ea typeface="SimSun" panose="02010600030101010101" pitchFamily="2" charset="-122"/>
                <a:cs typeface="Times New Roman" panose="02020603050405020304" pitchFamily="18" charset="0"/>
              </a:rPr>
              <a:t> University, 2020)[6]</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0" lvl="0" indent="0">
              <a:lnSpc>
                <a:spcPct val="200000"/>
              </a:lnSpc>
              <a:buFont typeface="Symbol" panose="05050102010706020507" pitchFamily="18" charset="2"/>
              <a:buNone/>
            </a:pPr>
            <a:endParaRPr lang="en-US" sz="1800" kern="1200" dirty="0">
              <a:effectLst/>
              <a:latin typeface="Arial" panose="020B0604020202020204" pitchFamily="34" charset="0"/>
              <a:ea typeface="SimSun" panose="02010600030101010101" pitchFamily="2" charset="-122"/>
              <a:cs typeface="Times New Roman" panose="02020603050405020304" pitchFamily="18" charset="0"/>
            </a:endParaRPr>
          </a:p>
          <a:p>
            <a:pPr marL="0" marR="0" lvl="0" indent="0" algn="l" defTabSz="914400" rtl="0" eaLnBrk="1" fontAlgn="auto" latinLnBrk="0" hangingPunct="1">
              <a:lnSpc>
                <a:spcPct val="200000"/>
              </a:lnSpc>
              <a:spcBef>
                <a:spcPts val="0"/>
              </a:spcBef>
              <a:spcAft>
                <a:spcPts val="0"/>
              </a:spcAft>
              <a:buClrTx/>
              <a:buSzTx/>
              <a:buFont typeface="Symbol" panose="05050102010706020507" pitchFamily="18" charset="2"/>
              <a:buNone/>
              <a:tabLst/>
              <a:defRPr/>
            </a:pPr>
            <a:r>
              <a:rPr lang="en-US" sz="1800" kern="1200" dirty="0">
                <a:effectLst/>
                <a:latin typeface="Arial" panose="020B0604020202020204" pitchFamily="34" charset="0"/>
                <a:ea typeface="SimSun" panose="02010600030101010101" pitchFamily="2" charset="-122"/>
                <a:cs typeface="Times New Roman" panose="02020603050405020304" pitchFamily="18" charset="0"/>
              </a:rPr>
              <a:t>Lastly, kinesthetic learners are learners that prefer learning via physical experience, sensations such as “touching, feeling, holding, doing, practical hands-on experience and will be able to perform tasks best by going ahead and trying it out, learning as they go.” (University of Massachusetts, 2021[7]</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0" lvl="0" indent="0">
              <a:lnSpc>
                <a:spcPct val="200000"/>
              </a:lnSpc>
              <a:buFont typeface="Symbol" panose="05050102010706020507" pitchFamily="18" charset="2"/>
              <a:buNone/>
            </a:pP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endParaRPr lang="en-US" sz="1800" kern="1200" dirty="0">
              <a:effectLst/>
              <a:latin typeface="Arial" panose="020B0604020202020204" pitchFamily="34" charset="0"/>
              <a:ea typeface="SimSun" panose="02010600030101010101" pitchFamily="2" charset="-122"/>
            </a:endParaRPr>
          </a:p>
        </p:txBody>
      </p:sp>
      <p:sp>
        <p:nvSpPr>
          <p:cNvPr id="4" name="Slide Number Placeholder 3"/>
          <p:cNvSpPr>
            <a:spLocks noGrp="1"/>
          </p:cNvSpPr>
          <p:nvPr>
            <p:ph type="sldNum" sz="quarter" idx="5"/>
          </p:nvPr>
        </p:nvSpPr>
        <p:spPr/>
        <p:txBody>
          <a:bodyPr/>
          <a:lstStyle/>
          <a:p>
            <a:fld id="{B4E4E632-824D-4503-AAF9-B8A123D1D77E}" type="slidenum">
              <a:rPr lang="en-GB" smtClean="0"/>
              <a:t>7</a:t>
            </a:fld>
            <a:endParaRPr lang="en-GB"/>
          </a:p>
        </p:txBody>
      </p:sp>
    </p:spTree>
    <p:extLst>
      <p:ext uri="{BB962C8B-B14F-4D97-AF65-F5344CB8AC3E}">
        <p14:creationId xmlns:p14="http://schemas.microsoft.com/office/powerpoint/2010/main" val="36143230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section of the project, current tools which are being utilized for key stage 1 were researched and </a:t>
            </a:r>
            <a:r>
              <a:rPr lang="en-GB" dirty="0" err="1"/>
              <a:t>evaluluated</a:t>
            </a:r>
            <a:r>
              <a:rPr lang="en-GB" dirty="0"/>
              <a:t>.</a:t>
            </a:r>
          </a:p>
          <a:p>
            <a:endParaRPr lang="en-GB" dirty="0"/>
          </a:p>
          <a:p>
            <a:r>
              <a:rPr lang="en-GB" dirty="0"/>
              <a:t>These included:</a:t>
            </a:r>
          </a:p>
          <a:p>
            <a:r>
              <a:rPr lang="en-GB" dirty="0"/>
              <a:t>Twinkl</a:t>
            </a:r>
          </a:p>
          <a:p>
            <a:r>
              <a:rPr lang="en-GB" dirty="0" err="1"/>
              <a:t>TPET</a:t>
            </a:r>
            <a:endParaRPr lang="en-GB" dirty="0"/>
          </a:p>
          <a:p>
            <a:r>
              <a:rPr lang="en-GB" dirty="0" err="1"/>
              <a:t>TopMarks</a:t>
            </a:r>
            <a:endParaRPr lang="en-GB" dirty="0"/>
          </a:p>
          <a:p>
            <a:r>
              <a:rPr lang="en-GB" dirty="0" err="1"/>
              <a:t>DoodleMaths</a:t>
            </a:r>
            <a:endParaRPr lang="en-GB" dirty="0"/>
          </a:p>
          <a:p>
            <a:endParaRPr lang="en-GB" dirty="0"/>
          </a:p>
          <a:p>
            <a:r>
              <a:rPr lang="en-GB" dirty="0"/>
              <a:t>As well as the advantages and disadvantages of each were considered so that it can be referenced again in the future when creating my own systems to circumvent the disadvantages but to build upon the advantages to make an effective system.</a:t>
            </a:r>
          </a:p>
          <a:p>
            <a:endParaRPr lang="en-GB" dirty="0"/>
          </a:p>
          <a:p>
            <a:endParaRPr lang="en-GB" dirty="0"/>
          </a:p>
        </p:txBody>
      </p:sp>
      <p:sp>
        <p:nvSpPr>
          <p:cNvPr id="4" name="Slide Number Placeholder 3"/>
          <p:cNvSpPr>
            <a:spLocks noGrp="1"/>
          </p:cNvSpPr>
          <p:nvPr>
            <p:ph type="sldNum" sz="quarter" idx="5"/>
          </p:nvPr>
        </p:nvSpPr>
        <p:spPr/>
        <p:txBody>
          <a:bodyPr/>
          <a:lstStyle/>
          <a:p>
            <a:fld id="{B4E4E632-824D-4503-AAF9-B8A123D1D77E}" type="slidenum">
              <a:rPr lang="en-GB" smtClean="0"/>
              <a:t>8</a:t>
            </a:fld>
            <a:endParaRPr lang="en-GB"/>
          </a:p>
        </p:txBody>
      </p:sp>
    </p:spTree>
    <p:extLst>
      <p:ext uri="{BB962C8B-B14F-4D97-AF65-F5344CB8AC3E}">
        <p14:creationId xmlns:p14="http://schemas.microsoft.com/office/powerpoint/2010/main" val="35685999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200" dirty="0">
                <a:effectLst/>
                <a:latin typeface="Arial" panose="020B0604020202020204" pitchFamily="34" charset="0"/>
                <a:ea typeface="SimSun" panose="02010600030101010101" pitchFamily="2" charset="-122"/>
                <a:cs typeface="Times New Roman" panose="02020603050405020304" pitchFamily="18" charset="0"/>
              </a:rPr>
              <a:t>A screenshot showing resources from the website “Twinkl” (2020)[10] - Key stage 1 math’s resources that are linked to the UK’s national curriculum and also contain supporting materials for year 1 &amp; year 2 SATs math’s revision. An advantage to this is that it is linked directly to UK governmental literature so that it is credible to learn from, however it is locked behind only having an academical account which many parents may not have, or schools may not provide.</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endParaRPr lang="en-GB" dirty="0"/>
          </a:p>
          <a:p>
            <a:endParaRPr lang="en-GB" dirty="0"/>
          </a:p>
        </p:txBody>
      </p:sp>
      <p:sp>
        <p:nvSpPr>
          <p:cNvPr id="4" name="Slide Number Placeholder 3"/>
          <p:cNvSpPr>
            <a:spLocks noGrp="1"/>
          </p:cNvSpPr>
          <p:nvPr>
            <p:ph type="sldNum" sz="quarter" idx="5"/>
          </p:nvPr>
        </p:nvSpPr>
        <p:spPr/>
        <p:txBody>
          <a:bodyPr/>
          <a:lstStyle/>
          <a:p>
            <a:fld id="{B4E4E632-824D-4503-AAF9-B8A123D1D77E}" type="slidenum">
              <a:rPr lang="en-GB" smtClean="0"/>
              <a:t>9</a:t>
            </a:fld>
            <a:endParaRPr lang="en-GB"/>
          </a:p>
        </p:txBody>
      </p:sp>
    </p:spTree>
    <p:extLst>
      <p:ext uri="{BB962C8B-B14F-4D97-AF65-F5344CB8AC3E}">
        <p14:creationId xmlns:p14="http://schemas.microsoft.com/office/powerpoint/2010/main" val="28130791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200" dirty="0">
                <a:effectLst/>
                <a:latin typeface="Arial" panose="020B0604020202020204" pitchFamily="34" charset="0"/>
                <a:ea typeface="SimSun" panose="02010600030101010101" pitchFamily="2" charset="-122"/>
                <a:cs typeface="Times New Roman" panose="02020603050405020304" pitchFamily="18" charset="0"/>
              </a:rPr>
              <a:t>A screenshot from the website “</a:t>
            </a:r>
            <a:r>
              <a:rPr lang="en-US" sz="1800" kern="1200" dirty="0" err="1">
                <a:effectLst/>
                <a:latin typeface="Arial" panose="020B0604020202020204" pitchFamily="34" charset="0"/>
                <a:ea typeface="SimSun" panose="02010600030101010101" pitchFamily="2" charset="-122"/>
                <a:cs typeface="Times New Roman" panose="02020603050405020304" pitchFamily="18" charset="0"/>
              </a:rPr>
              <a:t>TPET</a:t>
            </a:r>
            <a:r>
              <a:rPr lang="en-US" sz="1800" kern="1200" dirty="0">
                <a:effectLst/>
                <a:latin typeface="Arial" panose="020B0604020202020204" pitchFamily="34" charset="0"/>
                <a:ea typeface="SimSun" panose="02010600030101010101" pitchFamily="2" charset="-122"/>
                <a:cs typeface="Times New Roman" panose="02020603050405020304" pitchFamily="18" charset="0"/>
              </a:rPr>
              <a:t>” (2020)[11] - Free home learning resources containing lesson plans as well as continuous development for key stage 1 children on mathematics and multiple other topics. However, this website limits how many downloads you can do a week so it is essentially limiting how much the parents can download for the child.</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endParaRPr lang="en-GB" dirty="0"/>
          </a:p>
          <a:p>
            <a:endParaRPr lang="en-GB" dirty="0"/>
          </a:p>
        </p:txBody>
      </p:sp>
      <p:sp>
        <p:nvSpPr>
          <p:cNvPr id="4" name="Slide Number Placeholder 3"/>
          <p:cNvSpPr>
            <a:spLocks noGrp="1"/>
          </p:cNvSpPr>
          <p:nvPr>
            <p:ph type="sldNum" sz="quarter" idx="5"/>
          </p:nvPr>
        </p:nvSpPr>
        <p:spPr/>
        <p:txBody>
          <a:bodyPr/>
          <a:lstStyle/>
          <a:p>
            <a:fld id="{B4E4E632-824D-4503-AAF9-B8A123D1D77E}" type="slidenum">
              <a:rPr lang="en-GB" smtClean="0"/>
              <a:t>10</a:t>
            </a:fld>
            <a:endParaRPr lang="en-GB"/>
          </a:p>
        </p:txBody>
      </p:sp>
    </p:spTree>
    <p:extLst>
      <p:ext uri="{BB962C8B-B14F-4D97-AF65-F5344CB8AC3E}">
        <p14:creationId xmlns:p14="http://schemas.microsoft.com/office/powerpoint/2010/main" val="10734918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200" dirty="0">
                <a:effectLst/>
                <a:latin typeface="Arial" panose="020B0604020202020204" pitchFamily="34" charset="0"/>
                <a:ea typeface="SimSun" panose="02010600030101010101" pitchFamily="2" charset="-122"/>
                <a:cs typeface="Times New Roman" panose="02020603050405020304" pitchFamily="18" charset="0"/>
              </a:rPr>
              <a:t>A screenshot from the website “</a:t>
            </a:r>
            <a:r>
              <a:rPr lang="en-US" sz="1800" kern="1200" dirty="0" err="1">
                <a:effectLst/>
                <a:latin typeface="Arial" panose="020B0604020202020204" pitchFamily="34" charset="0"/>
                <a:ea typeface="SimSun" panose="02010600030101010101" pitchFamily="2" charset="-122"/>
                <a:cs typeface="Times New Roman" panose="02020603050405020304" pitchFamily="18" charset="0"/>
              </a:rPr>
              <a:t>TopMarks</a:t>
            </a:r>
            <a:r>
              <a:rPr lang="en-US" sz="1800" kern="1200" dirty="0">
                <a:effectLst/>
                <a:latin typeface="Arial" panose="020B0604020202020204" pitchFamily="34" charset="0"/>
                <a:ea typeface="SimSun" panose="02010600030101010101" pitchFamily="2" charset="-122"/>
                <a:cs typeface="Times New Roman" panose="02020603050405020304" pitchFamily="18" charset="0"/>
              </a:rPr>
              <a:t>” (2020)[11] A website that will allow you to enter your subject and age group, where it will return multiple games that key stage 1 children can play to learn mathematic skills. It shows each game that you can play, as well as a description of each game. These games are vibrant, and fun for children to play therefore they are engaging for a child rather than doing paper worksheets which they may not enjoy, especially in their own home when they cannot be around friends in the school environment. However, all these games follow the same color scheme and lay out meaning they could become tedious for children after a few times playing. </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endParaRPr lang="en-GB" dirty="0"/>
          </a:p>
          <a:p>
            <a:endParaRPr lang="en-GB" dirty="0"/>
          </a:p>
        </p:txBody>
      </p:sp>
      <p:sp>
        <p:nvSpPr>
          <p:cNvPr id="4" name="Slide Number Placeholder 3"/>
          <p:cNvSpPr>
            <a:spLocks noGrp="1"/>
          </p:cNvSpPr>
          <p:nvPr>
            <p:ph type="sldNum" sz="quarter" idx="5"/>
          </p:nvPr>
        </p:nvSpPr>
        <p:spPr/>
        <p:txBody>
          <a:bodyPr/>
          <a:lstStyle/>
          <a:p>
            <a:fld id="{B4E4E632-824D-4503-AAF9-B8A123D1D77E}" type="slidenum">
              <a:rPr lang="en-GB" smtClean="0"/>
              <a:t>11</a:t>
            </a:fld>
            <a:endParaRPr lang="en-GB"/>
          </a:p>
        </p:txBody>
      </p:sp>
    </p:spTree>
    <p:extLst>
      <p:ext uri="{BB962C8B-B14F-4D97-AF65-F5344CB8AC3E}">
        <p14:creationId xmlns:p14="http://schemas.microsoft.com/office/powerpoint/2010/main" val="8260147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200" dirty="0">
                <a:effectLst/>
                <a:latin typeface="Arial" panose="020B0604020202020204" pitchFamily="34" charset="0"/>
                <a:ea typeface="SimSun" panose="02010600030101010101" pitchFamily="2" charset="-122"/>
                <a:cs typeface="Times New Roman" panose="02020603050405020304" pitchFamily="18" charset="0"/>
              </a:rPr>
              <a:t>A screenshot from the application </a:t>
            </a:r>
            <a:r>
              <a:rPr lang="en-US" sz="1800" kern="1200" dirty="0" err="1">
                <a:effectLst/>
                <a:latin typeface="Arial" panose="020B0604020202020204" pitchFamily="34" charset="0"/>
                <a:ea typeface="SimSun" panose="02010600030101010101" pitchFamily="2" charset="-122"/>
                <a:cs typeface="Times New Roman" panose="02020603050405020304" pitchFamily="18" charset="0"/>
              </a:rPr>
              <a:t>DoodleMaths</a:t>
            </a:r>
            <a:r>
              <a:rPr lang="en-US" sz="1800" kern="1200" dirty="0">
                <a:effectLst/>
                <a:latin typeface="Arial" panose="020B0604020202020204" pitchFamily="34" charset="0"/>
                <a:ea typeface="SimSun" panose="02010600030101010101" pitchFamily="2" charset="-122"/>
                <a:cs typeface="Times New Roman" panose="02020603050405020304" pitchFamily="18" charset="0"/>
              </a:rPr>
              <a:t> (2020)[13] - Another service to teach key stage 1 mathematics however this is not a free service and is locked behind paying for a subscription to unlock all the activities or games. This is a good software to use as it is popularly utilized by primary school teachers with their being multiple case studies conduced to prove its effectiveness.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kern="1200" dirty="0">
              <a:effectLst/>
              <a:latin typeface="Arial" panose="020B0604020202020204" pitchFamily="34" charset="0"/>
              <a:ea typeface="SimSun" panose="02010600030101010101" pitchFamily="2" charset="-122"/>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200" dirty="0">
                <a:effectLst/>
                <a:latin typeface="Arial" panose="020B0604020202020204" pitchFamily="34" charset="0"/>
                <a:ea typeface="SimSun" panose="02010600030101010101" pitchFamily="2" charset="-122"/>
                <a:cs typeface="Times New Roman" panose="02020603050405020304" pitchFamily="18" charset="0"/>
              </a:rPr>
              <a:t>On the website Educational Technology Impact [9] which is designed to show the effectiveness of specific software in individualized schools it scored a 4.85 out of 5 with 14 different schools all providing case studies and insight into how it has benefitted their students. It has also won multiple awards at the British Educational Training and Technology exhibition clearly showing its effectiveness within children. </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4E4E632-824D-4503-AAF9-B8A123D1D77E}" type="slidenum">
              <a:rPr lang="en-GB" smtClean="0"/>
              <a:t>12</a:t>
            </a:fld>
            <a:endParaRPr lang="en-GB"/>
          </a:p>
        </p:txBody>
      </p:sp>
    </p:spTree>
    <p:extLst>
      <p:ext uri="{BB962C8B-B14F-4D97-AF65-F5344CB8AC3E}">
        <p14:creationId xmlns:p14="http://schemas.microsoft.com/office/powerpoint/2010/main" val="25129646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Advantages: </a:t>
            </a:r>
          </a:p>
          <a:p>
            <a:endParaRPr lang="en-GB" dirty="0"/>
          </a:p>
          <a:p>
            <a:r>
              <a:rPr lang="en-GB" dirty="0"/>
              <a:t>Easy to see numbers</a:t>
            </a:r>
          </a:p>
          <a:p>
            <a:r>
              <a:rPr lang="en-GB" dirty="0"/>
              <a:t>Easy to see question</a:t>
            </a:r>
          </a:p>
          <a:p>
            <a:r>
              <a:rPr lang="en-GB" dirty="0"/>
              <a:t>Colourful</a:t>
            </a:r>
          </a:p>
          <a:p>
            <a:r>
              <a:rPr lang="en-GB" dirty="0"/>
              <a:t>Bright</a:t>
            </a:r>
          </a:p>
          <a:p>
            <a:r>
              <a:rPr lang="en-GB" dirty="0"/>
              <a:t>Score to keep track of </a:t>
            </a:r>
            <a:r>
              <a:rPr lang="en-GB" dirty="0" err="1"/>
              <a:t>childrens</a:t>
            </a:r>
            <a:r>
              <a:rPr lang="en-GB" dirty="0"/>
              <a:t> score</a:t>
            </a:r>
          </a:p>
          <a:p>
            <a:r>
              <a:rPr lang="en-GB" dirty="0"/>
              <a:t>Finish button to submit</a:t>
            </a:r>
          </a:p>
          <a:p>
            <a:endParaRPr lang="en-GB" dirty="0"/>
          </a:p>
        </p:txBody>
      </p:sp>
      <p:sp>
        <p:nvSpPr>
          <p:cNvPr id="4" name="Slide Number Placeholder 3"/>
          <p:cNvSpPr>
            <a:spLocks noGrp="1"/>
          </p:cNvSpPr>
          <p:nvPr>
            <p:ph type="sldNum" sz="quarter" idx="5"/>
          </p:nvPr>
        </p:nvSpPr>
        <p:spPr/>
        <p:txBody>
          <a:bodyPr/>
          <a:lstStyle/>
          <a:p>
            <a:fld id="{B4E4E632-824D-4503-AAF9-B8A123D1D77E}" type="slidenum">
              <a:rPr lang="en-GB" smtClean="0"/>
              <a:t>13</a:t>
            </a:fld>
            <a:endParaRPr lang="en-GB"/>
          </a:p>
        </p:txBody>
      </p:sp>
    </p:spTree>
    <p:extLst>
      <p:ext uri="{BB962C8B-B14F-4D97-AF65-F5344CB8AC3E}">
        <p14:creationId xmlns:p14="http://schemas.microsoft.com/office/powerpoint/2010/main" val="5139227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a:t>
            </a:r>
            <a:r>
              <a:rPr lang="en-GB" dirty="0" err="1"/>
              <a:t>mockup</a:t>
            </a:r>
            <a:r>
              <a:rPr lang="en-GB" dirty="0"/>
              <a:t> version</a:t>
            </a:r>
          </a:p>
          <a:p>
            <a:endParaRPr lang="en-GB" dirty="0"/>
          </a:p>
          <a:p>
            <a:r>
              <a:rPr lang="en-GB" dirty="0"/>
              <a:t>Multiple different answers so that children has to scan for the answer instead of just guessing</a:t>
            </a:r>
          </a:p>
          <a:p>
            <a:r>
              <a:rPr lang="en-GB" dirty="0"/>
              <a:t>Easy to see score</a:t>
            </a:r>
          </a:p>
          <a:p>
            <a:r>
              <a:rPr lang="en-GB" dirty="0"/>
              <a:t>Easy to see timer</a:t>
            </a:r>
          </a:p>
          <a:p>
            <a:r>
              <a:rPr lang="en-GB" dirty="0"/>
              <a:t>Easy to see question</a:t>
            </a:r>
          </a:p>
          <a:p>
            <a:endParaRPr lang="en-GB" dirty="0"/>
          </a:p>
          <a:p>
            <a:r>
              <a:rPr lang="en-GB" dirty="0"/>
              <a:t>Both wrong or write answer buttons are in clear vision</a:t>
            </a:r>
          </a:p>
          <a:p>
            <a:endParaRPr lang="en-GB" dirty="0"/>
          </a:p>
        </p:txBody>
      </p:sp>
      <p:sp>
        <p:nvSpPr>
          <p:cNvPr id="4" name="Slide Number Placeholder 3"/>
          <p:cNvSpPr>
            <a:spLocks noGrp="1"/>
          </p:cNvSpPr>
          <p:nvPr>
            <p:ph type="sldNum" sz="quarter" idx="5"/>
          </p:nvPr>
        </p:nvSpPr>
        <p:spPr/>
        <p:txBody>
          <a:bodyPr/>
          <a:lstStyle/>
          <a:p>
            <a:fld id="{B4E4E632-824D-4503-AAF9-B8A123D1D77E}" type="slidenum">
              <a:rPr lang="en-GB" smtClean="0"/>
              <a:t>14</a:t>
            </a:fld>
            <a:endParaRPr lang="en-GB"/>
          </a:p>
        </p:txBody>
      </p:sp>
    </p:spTree>
    <p:extLst>
      <p:ext uri="{BB962C8B-B14F-4D97-AF65-F5344CB8AC3E}">
        <p14:creationId xmlns:p14="http://schemas.microsoft.com/office/powerpoint/2010/main" val="4661511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More polished </a:t>
            </a:r>
            <a:r>
              <a:rPr lang="en-GB" dirty="0" err="1"/>
              <a:t>mockup</a:t>
            </a:r>
            <a:r>
              <a:rPr lang="en-GB" dirty="0"/>
              <a:t> based on previous design</a:t>
            </a:r>
          </a:p>
          <a:p>
            <a:endParaRPr lang="en-GB" dirty="0"/>
          </a:p>
          <a:p>
            <a:r>
              <a:rPr lang="en-GB" dirty="0"/>
              <a:t>Much more colourful</a:t>
            </a:r>
          </a:p>
          <a:p>
            <a:r>
              <a:rPr lang="en-GB" dirty="0"/>
              <a:t>Question at the top is much bigger – more visible</a:t>
            </a:r>
          </a:p>
          <a:p>
            <a:r>
              <a:rPr lang="en-GB" dirty="0"/>
              <a:t>Right or wrong answer buttons have a gradient to look better, will indicate for much longer when a question is answered</a:t>
            </a:r>
          </a:p>
          <a:p>
            <a:endParaRPr lang="en-GB" dirty="0"/>
          </a:p>
          <a:p>
            <a:endParaRPr lang="en-GB" dirty="0"/>
          </a:p>
        </p:txBody>
      </p:sp>
      <p:sp>
        <p:nvSpPr>
          <p:cNvPr id="4" name="Slide Number Placeholder 3"/>
          <p:cNvSpPr>
            <a:spLocks noGrp="1"/>
          </p:cNvSpPr>
          <p:nvPr>
            <p:ph type="sldNum" sz="quarter" idx="5"/>
          </p:nvPr>
        </p:nvSpPr>
        <p:spPr/>
        <p:txBody>
          <a:bodyPr/>
          <a:lstStyle/>
          <a:p>
            <a:fld id="{B4E4E632-824D-4503-AAF9-B8A123D1D77E}" type="slidenum">
              <a:rPr lang="en-GB" smtClean="0"/>
              <a:t>15</a:t>
            </a:fld>
            <a:endParaRPr lang="en-GB"/>
          </a:p>
        </p:txBody>
      </p:sp>
    </p:spTree>
    <p:extLst>
      <p:ext uri="{BB962C8B-B14F-4D97-AF65-F5344CB8AC3E}">
        <p14:creationId xmlns:p14="http://schemas.microsoft.com/office/powerpoint/2010/main" val="9766070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Project plan in the form of a gantt chart which has a multiple task section as well as multiple task breakdowns so that they can be referred to, with a specific amount of duration for estimated dates as well as a start or end date</a:t>
            </a:r>
          </a:p>
          <a:p>
            <a:endParaRPr lang="en-GB" dirty="0"/>
          </a:p>
        </p:txBody>
      </p:sp>
      <p:sp>
        <p:nvSpPr>
          <p:cNvPr id="4" name="Slide Number Placeholder 3"/>
          <p:cNvSpPr>
            <a:spLocks noGrp="1"/>
          </p:cNvSpPr>
          <p:nvPr>
            <p:ph type="sldNum" sz="quarter" idx="5"/>
          </p:nvPr>
        </p:nvSpPr>
        <p:spPr/>
        <p:txBody>
          <a:bodyPr/>
          <a:lstStyle/>
          <a:p>
            <a:fld id="{B4E4E632-824D-4503-AAF9-B8A123D1D77E}" type="slidenum">
              <a:rPr lang="en-GB" smtClean="0"/>
              <a:t>16</a:t>
            </a:fld>
            <a:endParaRPr lang="en-GB"/>
          </a:p>
        </p:txBody>
      </p:sp>
    </p:spTree>
    <p:extLst>
      <p:ext uri="{BB962C8B-B14F-4D97-AF65-F5344CB8AC3E}">
        <p14:creationId xmlns:p14="http://schemas.microsoft.com/office/powerpoint/2010/main" val="22976518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200000"/>
              </a:lnSpc>
              <a:buFont typeface="+mj-lt"/>
              <a:buAutoNum type="arabicPeriod"/>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Department for Education. Attendance in education and early years settings during the coronavirus outbreak: 23 March to 11 June 2020 [Internet]. GOV.UK. GOV.UK; 2020 [cited 2020 Nov 30]. Available from: https://www.gov.uk/government/publications/coronavirus-covid-19-attendance-in-education-and-early-years-settings</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200000"/>
              </a:lnSpc>
              <a:buFont typeface="+mj-lt"/>
              <a:buAutoNum type="arabicPeriod"/>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Müller, Lisa-Maria, and Gemma Goldenberg. “A Review of Research Evidence on School Closures and International Approaches to Education during the COVID-19 Pandemic Education in Times of Crisis: The Potential Implications of School Closures for Teachers and Students.” 2020 [cited 2020 Nov 30]. Available from: https://my.chartered.college/wp-content/uploads/2020/05/CCTReport150520_FINAL.pdf</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200000"/>
              </a:lnSpc>
              <a:buFont typeface="+mj-lt"/>
              <a:buAutoNum type="arabicPeriod"/>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How to Motivate Pupils to Learn at the </a:t>
            </a:r>
            <a:r>
              <a:rPr lang="en-GB"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KS1</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Level [Internet]. Free Early Years and Primary Teaching Resources (</a:t>
            </a:r>
            <a:r>
              <a:rPr lang="en-GB"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EYFS</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and </a:t>
            </a:r>
            <a:r>
              <a:rPr lang="en-GB"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KS1</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2013 [cited 2021 Jan 6]. Available from: https://www.earlylearninghq.org.uk/earlylearninghq-blog/how-to-motivate-pupils-to-learn-at-the-ks1-level/</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200000"/>
              </a:lnSpc>
              <a:buFont typeface="+mj-lt"/>
              <a:buAutoNum type="arabicPeriod"/>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Department for Education. Teachers’ standards [Internet]. GOV.UK. 2011 [cited 2021 Jan 6]. Available from: https://www.gov.uk/government/publications/teachers-standards</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200000"/>
              </a:lnSpc>
              <a:buFont typeface="+mj-lt"/>
              <a:buAutoNum type="arabicPeriod"/>
            </a:pPr>
            <a:r>
              <a:rPr lang="en-GB"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Mcdaniel</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R. Learning Styles [Internet]. Vanderbilt University. Vanderbilt University; 2010 [cited 2021 Jan 6]. Available from: https://cft.vanderbilt.edu/guides-sub-pages/learning-styles-preferences/</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200000"/>
              </a:lnSpc>
              <a:buFont typeface="+mj-lt"/>
              <a:buAutoNum type="arabicPeriod"/>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Western Governors University. Auditory Learning Style Explained [Internet]. Western Governors University. Western Governors University; 2020 [cited 2021 Jan 6]. Available from: https://www.wgu.edu/blog/auditory-learning-style2008.html#:~:text=What%20is%20auditory%20learning%3F,figuring%20it%20out%20hands%2Don.</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200000"/>
              </a:lnSpc>
              <a:buFont typeface="+mj-lt"/>
              <a:buAutoNum type="arabicPeriod"/>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University of Massachusetts Dartmouth. How to Accommodate Different Learning Styles [Internet]. Umassd.edu. 2012 [cited 2021 Jan 6]. Available from: https://www.umassd.edu/dss/resources/faculty--staff/how-to-teach-and-accommodate/how-to-accommodate-different-learning-styles</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200000"/>
              </a:lnSpc>
              <a:buFont typeface="+mj-lt"/>
              <a:buAutoNum type="arabicPeriod"/>
            </a:pPr>
            <a:r>
              <a:rPr lang="en-GB"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Rief</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SF. How to reach &amp; teach children &amp; teens with ADD/ADHD [Internet]. San Francisco, California: Wiley; 2016 [cited 2021 Jan 6]. Available from: https://eric.ed.gov/?id=ED571656</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200000"/>
              </a:lnSpc>
              <a:buFont typeface="+mj-lt"/>
              <a:buAutoNum type="arabicPeriod"/>
            </a:pPr>
            <a:r>
              <a:rPr lang="en-GB"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Edtech</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Impact [Internet]. Edtechimpact.com. 2021 [cited 2021 Jan 18]. Available from: https://edtechimpact.com/products/doodlemaths</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200000"/>
              </a:lnSpc>
              <a:buFont typeface="+mj-lt"/>
              <a:buAutoNum type="arabicPeriod"/>
            </a:pPr>
            <a:r>
              <a:rPr lang="en-GB"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KS1</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Fun Maths Worksheets - Primary School Resources - Maths [Internet]. Twinkl. 2021 [cited 2021 Jan 18]. Available from: https://www.twinkl.co.uk/resources/numeracy-math</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200000"/>
              </a:lnSpc>
              <a:buFont typeface="+mj-lt"/>
              <a:buAutoNum type="arabicPeriod"/>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Teacher’s Pet » Corona Virus [Internet]. Teacher’s Pet. 2019 [cited 2021 Jan 18]. Available from: https://tpet.co.uk/downloads/tag/corona-virus/</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200000"/>
              </a:lnSpc>
              <a:buFont typeface="+mj-lt"/>
              <a:buAutoNum type="arabicPeriod"/>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Key Stage 1 Maths - </a:t>
            </a:r>
            <a:r>
              <a:rPr lang="en-GB"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Topmarks</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Search [Internet]. Topmarks.co.uk. 2021 [cited 2021 Jan 18]. Available from: https://www.topmarks.co.uk/Search.aspx?Subject=16&amp;AgeGroup=2</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200000"/>
              </a:lnSpc>
              <a:buFont typeface="+mj-lt"/>
              <a:buAutoNum type="arabicPeriod"/>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Maths Apps for Children in </a:t>
            </a:r>
            <a:r>
              <a:rPr lang="en-GB"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KS1</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&amp; </a:t>
            </a:r>
            <a:r>
              <a:rPr lang="en-GB"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KS2</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 </a:t>
            </a:r>
            <a:r>
              <a:rPr lang="en-GB"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DoodleMaths</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&amp; </a:t>
            </a:r>
            <a:r>
              <a:rPr lang="en-GB"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DoodleTables</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[Internet]. </a:t>
            </a:r>
            <a:r>
              <a:rPr lang="en-GB"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DoodleMaths</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2017 [cited 2021 Jan 18]. Available from: https://www.doodlemaths.com/available-apps/</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200000"/>
              </a:lnSpc>
              <a:buFont typeface="+mj-lt"/>
              <a:buAutoNum type="arabicPeriod"/>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Armstrong M, Taylor S. Armstrong’s Handbook of Human Resource Management Practice [Internet]. Kogan Page. 2020 [cited 2021 Jan 18]. Available from: https://www.koganpage.com/product/armstrong-s-handbook-of-human-resource-management-practice-9780749498276</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200000"/>
              </a:lnSpc>
              <a:buFont typeface="+mj-lt"/>
              <a:buAutoNum type="arabicPeriod"/>
            </a:pPr>
            <a:r>
              <a:rPr lang="en-GB"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Mcleod</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S. Case Study Method [Internet]. Simplypsychology.org. Simply Psychology; 2007 [cited 2021 Jan 18]. Available from: https://www.simplypsychology.org/case-study.html</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228600" indent="457200">
              <a:lnSpc>
                <a:spcPct val="200000"/>
              </a:lnSpc>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228600" indent="457200">
              <a:lnSpc>
                <a:spcPct val="200000"/>
              </a:lnSpc>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indent="457200">
              <a:lnSpc>
                <a:spcPct val="200000"/>
              </a:lnSpc>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indent="457200">
              <a:lnSpc>
                <a:spcPct val="200000"/>
              </a:lnSpc>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indent="457200">
              <a:lnSpc>
                <a:spcPct val="200000"/>
              </a:lnSpc>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4E4E632-824D-4503-AAF9-B8A123D1D77E}" type="slidenum">
              <a:rPr lang="en-GB" smtClean="0"/>
              <a:t>18</a:t>
            </a:fld>
            <a:endParaRPr lang="en-GB"/>
          </a:p>
        </p:txBody>
      </p:sp>
    </p:spTree>
    <p:extLst>
      <p:ext uri="{BB962C8B-B14F-4D97-AF65-F5344CB8AC3E}">
        <p14:creationId xmlns:p14="http://schemas.microsoft.com/office/powerpoint/2010/main" val="3037569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1/18/2021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1/18/2021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1/18/2021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1/18/2021</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1/18/2021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1/18/2021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1/18/2021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60EA64-D806-43AC-9DF2-F8C432F32B4C}" type="datetimeFigureOut">
              <a:rPr lang="en-US" dirty="0"/>
              <a:t>1/18/2021</a:t>
            </a:fld>
            <a:endParaRPr lang="en-US" dirty="0"/>
          </a:p>
        </p:txBody>
      </p:sp>
      <p:sp>
        <p:nvSpPr>
          <p:cNvPr id="6" name="Footer Placeholder 5"/>
          <p:cNvSpPr>
            <a:spLocks noGrp="1"/>
          </p:cNvSpPr>
          <p:nvPr>
            <p:ph type="ftr" sz="quarter" idx="11"/>
          </p:nvPr>
        </p:nvSpPr>
        <p:spPr>
          <a:xfrm>
            <a:off x="804672" y="6236208"/>
            <a:ext cx="5167503" cy="320040"/>
          </a:xfrm>
        </p:spPr>
        <p:txBody>
          <a:bodyPr/>
          <a:lstStyle>
            <a:lvl1pPr>
              <a:defRPr>
                <a:solidFill>
                  <a:srgbClr val="FFFFFF">
                    <a:alpha val="69804"/>
                  </a:srgbClr>
                </a:solidFill>
              </a:defRPr>
            </a:lvl1p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alpha val="90000"/>
                  </a:srgbClr>
                </a:solidFill>
                <a:effectLst>
                  <a:outerShdw blurRad="50800" dist="38100" dir="2700000" algn="tl" rotWithShape="0">
                    <a:prstClr val="black">
                      <a:alpha val="43000"/>
                    </a:prstClr>
                  </a:outerShdw>
                </a:effectLst>
              </a:defRPr>
            </a:lvl1pPr>
          </a:lstStyle>
          <a:p>
            <a:fld id="{1160EA64-D806-43AC-9DF2-F8C432F32B4C}" type="datetimeFigureOut">
              <a:rPr lang="en-US" dirty="0"/>
              <a:pPr/>
              <a:t>1/18/2021</a:t>
            </a:fld>
            <a:endParaRPr lang="en-US" dirty="0"/>
          </a:p>
        </p:txBody>
      </p:sp>
      <p:sp>
        <p:nvSpPr>
          <p:cNvPr id="6" name="Footer Placeholder 5"/>
          <p:cNvSpPr>
            <a:spLocks noGrp="1"/>
          </p:cNvSpPr>
          <p:nvPr>
            <p:ph type="ftr" sz="quarter" idx="11"/>
          </p:nvPr>
        </p:nvSpPr>
        <p:spPr>
          <a:xfrm>
            <a:off x="808523" y="6236208"/>
            <a:ext cx="5103729" cy="320040"/>
          </a:xfrm>
        </p:spPr>
        <p:txBody>
          <a:bodyPr/>
          <a:lstStyle>
            <a:lvl1pPr>
              <a:defRPr>
                <a:solidFill>
                  <a:srgbClr val="FFFFFF">
                    <a:alpha val="70000"/>
                  </a:srgbClr>
                </a:solidFill>
              </a:defRPr>
            </a:lvl1p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31136" y="964692"/>
            <a:ext cx="7729728" cy="1188720"/>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1/18/2021</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D43AC-54B2-4BA7-9F9D-581E82125E35}"/>
              </a:ext>
            </a:extLst>
          </p:cNvPr>
          <p:cNvSpPr>
            <a:spLocks noGrp="1"/>
          </p:cNvSpPr>
          <p:nvPr>
            <p:ph type="ctrTitle"/>
          </p:nvPr>
        </p:nvSpPr>
        <p:spPr>
          <a:xfrm>
            <a:off x="5498590" y="988741"/>
            <a:ext cx="5888754" cy="4880518"/>
          </a:xfrm>
          <a:noFill/>
          <a:ln>
            <a:noFill/>
          </a:ln>
        </p:spPr>
        <p:txBody>
          <a:bodyPr wrap="square">
            <a:normAutofit/>
          </a:bodyPr>
          <a:lstStyle/>
          <a:p>
            <a:pPr algn="l"/>
            <a:r>
              <a:rPr lang="en-US" sz="4800">
                <a:solidFill>
                  <a:schemeClr val="bg1"/>
                </a:solidFill>
              </a:rPr>
              <a:t>Bsc applied computing – major project</a:t>
            </a:r>
            <a:endParaRPr lang="en-GB" sz="4800">
              <a:solidFill>
                <a:schemeClr val="bg1"/>
              </a:solidFill>
            </a:endParaRPr>
          </a:p>
        </p:txBody>
      </p:sp>
      <p:sp>
        <p:nvSpPr>
          <p:cNvPr id="8" name="Rectangle 7">
            <a:extLst>
              <a:ext uri="{FF2B5EF4-FFF2-40B4-BE49-F238E27FC236}">
                <a16:creationId xmlns:a16="http://schemas.microsoft.com/office/drawing/2014/main" id="{6E5BD17F-C95C-40ED-8D04-03295D46F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38656" cy="6858000"/>
          </a:xfrm>
          <a:prstGeom prst="rect">
            <a:avLst/>
          </a:prstGeom>
          <a:solidFill>
            <a:schemeClr val="bg2">
              <a:alpha val="8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0" name="Rectangle 9">
            <a:extLst>
              <a:ext uri="{FF2B5EF4-FFF2-40B4-BE49-F238E27FC236}">
                <a16:creationId xmlns:a16="http://schemas.microsoft.com/office/drawing/2014/main" id="{4203DEB5-0B19-4F8E-84E2-00F5861C96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38656" y="0"/>
            <a:ext cx="321564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FD9E3C6A-1BA4-42EA-94C6-E4058332308B}"/>
              </a:ext>
            </a:extLst>
          </p:cNvPr>
          <p:cNvSpPr>
            <a:spLocks noGrp="1"/>
          </p:cNvSpPr>
          <p:nvPr>
            <p:ph type="subTitle" idx="1"/>
          </p:nvPr>
        </p:nvSpPr>
        <p:spPr>
          <a:xfrm>
            <a:off x="1867700" y="2007220"/>
            <a:ext cx="2357553" cy="2843560"/>
          </a:xfrm>
        </p:spPr>
        <p:txBody>
          <a:bodyPr anchor="ctr">
            <a:normAutofit/>
          </a:bodyPr>
          <a:lstStyle/>
          <a:p>
            <a:pPr algn="r"/>
            <a:r>
              <a:rPr lang="en-GB">
                <a:solidFill>
                  <a:schemeClr val="bg1"/>
                </a:solidFill>
              </a:rPr>
              <a:t>By Kian Taylor</a:t>
            </a:r>
          </a:p>
        </p:txBody>
      </p:sp>
    </p:spTree>
    <p:extLst>
      <p:ext uri="{BB962C8B-B14F-4D97-AF65-F5344CB8AC3E}">
        <p14:creationId xmlns:p14="http://schemas.microsoft.com/office/powerpoint/2010/main" val="237077488"/>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16">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8">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CE4567-D7E9-4BE6-BEED-01057ACDC394}"/>
              </a:ext>
            </a:extLst>
          </p:cNvPr>
          <p:cNvSpPr>
            <a:spLocks noGrp="1"/>
          </p:cNvSpPr>
          <p:nvPr>
            <p:ph type="title"/>
          </p:nvPr>
        </p:nvSpPr>
        <p:spPr>
          <a:xfrm>
            <a:off x="2231136" y="467418"/>
            <a:ext cx="7729728" cy="1188720"/>
          </a:xfrm>
          <a:solidFill>
            <a:schemeClr val="bg1"/>
          </a:solidFill>
        </p:spPr>
        <p:txBody>
          <a:bodyPr>
            <a:normAutofit/>
          </a:bodyPr>
          <a:lstStyle/>
          <a:p>
            <a:r>
              <a:rPr lang="en-GB"/>
              <a:t>About the project</a:t>
            </a:r>
            <a:endParaRPr lang="en-GB" dirty="0"/>
          </a:p>
        </p:txBody>
      </p:sp>
      <p:sp>
        <p:nvSpPr>
          <p:cNvPr id="3" name="Content Placeholder 2">
            <a:extLst>
              <a:ext uri="{FF2B5EF4-FFF2-40B4-BE49-F238E27FC236}">
                <a16:creationId xmlns:a16="http://schemas.microsoft.com/office/drawing/2014/main" id="{1E7FF915-1391-4129-A5F2-3D45F78E8939}"/>
              </a:ext>
            </a:extLst>
          </p:cNvPr>
          <p:cNvSpPr>
            <a:spLocks noGrp="1"/>
          </p:cNvSpPr>
          <p:nvPr>
            <p:ph idx="1"/>
          </p:nvPr>
        </p:nvSpPr>
        <p:spPr>
          <a:xfrm>
            <a:off x="1706062" y="2291262"/>
            <a:ext cx="8779512" cy="2879256"/>
          </a:xfrm>
        </p:spPr>
        <p:txBody>
          <a:bodyPr>
            <a:normAutofit/>
          </a:bodyPr>
          <a:lstStyle/>
          <a:p>
            <a:pPr>
              <a:lnSpc>
                <a:spcPct val="90000"/>
              </a:lnSpc>
            </a:pPr>
            <a:r>
              <a:rPr lang="en-GB">
                <a:solidFill>
                  <a:srgbClr val="404040"/>
                </a:solidFill>
              </a:rPr>
              <a:t>Title – An investigation on how software can help students at Key Stage 1 learn Mathematics</a:t>
            </a:r>
          </a:p>
          <a:p>
            <a:pPr>
              <a:lnSpc>
                <a:spcPct val="90000"/>
              </a:lnSpc>
            </a:pPr>
            <a:endParaRPr lang="en-GB">
              <a:solidFill>
                <a:srgbClr val="404040"/>
              </a:solidFill>
            </a:endParaRPr>
          </a:p>
          <a:p>
            <a:pPr>
              <a:lnSpc>
                <a:spcPct val="90000"/>
              </a:lnSpc>
            </a:pPr>
            <a:r>
              <a:rPr lang="en-GB">
                <a:solidFill>
                  <a:srgbClr val="404040"/>
                </a:solidFill>
              </a:rPr>
              <a:t>The topics primarily focused upon:</a:t>
            </a:r>
          </a:p>
          <a:p>
            <a:pPr lvl="1">
              <a:lnSpc>
                <a:spcPct val="90000"/>
              </a:lnSpc>
            </a:pPr>
            <a:r>
              <a:rPr lang="en-GB">
                <a:solidFill>
                  <a:srgbClr val="404040"/>
                </a:solidFill>
              </a:rPr>
              <a:t>Key stage 1 mathematics and what the curriculum is</a:t>
            </a:r>
          </a:p>
          <a:p>
            <a:pPr lvl="1">
              <a:lnSpc>
                <a:spcPct val="90000"/>
              </a:lnSpc>
            </a:pPr>
            <a:r>
              <a:rPr lang="en-GB">
                <a:solidFill>
                  <a:srgbClr val="404040"/>
                </a:solidFill>
              </a:rPr>
              <a:t>Teaching styles for key stage 1</a:t>
            </a:r>
          </a:p>
          <a:p>
            <a:pPr lvl="1">
              <a:lnSpc>
                <a:spcPct val="90000"/>
              </a:lnSpc>
            </a:pPr>
            <a:r>
              <a:rPr lang="en-GB">
                <a:solidFill>
                  <a:srgbClr val="404040"/>
                </a:solidFill>
              </a:rPr>
              <a:t>Learning styles for key stage 1</a:t>
            </a:r>
          </a:p>
          <a:p>
            <a:pPr lvl="1">
              <a:lnSpc>
                <a:spcPct val="90000"/>
              </a:lnSpc>
            </a:pPr>
            <a:r>
              <a:rPr lang="en-GB">
                <a:solidFill>
                  <a:srgbClr val="404040"/>
                </a:solidFill>
              </a:rPr>
              <a:t>Current tools being utilized within key stage 1</a:t>
            </a:r>
          </a:p>
        </p:txBody>
      </p:sp>
    </p:spTree>
    <p:extLst>
      <p:ext uri="{BB962C8B-B14F-4D97-AF65-F5344CB8AC3E}">
        <p14:creationId xmlns:p14="http://schemas.microsoft.com/office/powerpoint/2010/main" val="12910160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34B53BE1-D2E2-4E46-987E-211A9D5002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38255"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2F5B6A-5B32-4518-B6D2-34B5260BDB38}"/>
              </a:ext>
            </a:extLst>
          </p:cNvPr>
          <p:cNvSpPr>
            <a:spLocks noGrp="1"/>
          </p:cNvSpPr>
          <p:nvPr>
            <p:ph type="title"/>
          </p:nvPr>
        </p:nvSpPr>
        <p:spPr>
          <a:xfrm>
            <a:off x="640080" y="2530227"/>
            <a:ext cx="3401568" cy="1495794"/>
          </a:xfrm>
          <a:noFill/>
          <a:ln>
            <a:solidFill>
              <a:srgbClr val="FFFFFF"/>
            </a:solidFill>
          </a:ln>
        </p:spPr>
        <p:txBody>
          <a:bodyPr>
            <a:normAutofit/>
          </a:bodyPr>
          <a:lstStyle/>
          <a:p>
            <a:r>
              <a:rPr lang="en-GB" sz="2600">
                <a:solidFill>
                  <a:srgbClr val="FFFFFF"/>
                </a:solidFill>
              </a:rPr>
              <a:t>Why did I choose this topic?</a:t>
            </a:r>
          </a:p>
        </p:txBody>
      </p:sp>
      <p:sp useBgFill="1">
        <p:nvSpPr>
          <p:cNvPr id="20" name="Rectangle 19">
            <a:extLst>
              <a:ext uri="{FF2B5EF4-FFF2-40B4-BE49-F238E27FC236}">
                <a16:creationId xmlns:a16="http://schemas.microsoft.com/office/drawing/2014/main" id="{FFB9713E-9F53-4A50-BDAA-CEB2A263B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3278" y="0"/>
            <a:ext cx="7438722"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4" name="Content Placeholder 2">
            <a:extLst>
              <a:ext uri="{FF2B5EF4-FFF2-40B4-BE49-F238E27FC236}">
                <a16:creationId xmlns:a16="http://schemas.microsoft.com/office/drawing/2014/main" id="{D9A2EBD5-5226-44DA-BF4D-2C56E6232F9C}"/>
              </a:ext>
            </a:extLst>
          </p:cNvPr>
          <p:cNvGraphicFramePr>
            <a:graphicFrameLocks noGrp="1"/>
          </p:cNvGraphicFramePr>
          <p:nvPr>
            <p:ph idx="1"/>
            <p:extLst>
              <p:ext uri="{D42A27DB-BD31-4B8C-83A1-F6EECF244321}">
                <p14:modId xmlns:p14="http://schemas.microsoft.com/office/powerpoint/2010/main" val="3190453149"/>
              </p:ext>
            </p:extLst>
          </p:nvPr>
        </p:nvGraphicFramePr>
        <p:xfrm>
          <a:off x="5397500" y="639763"/>
          <a:ext cx="6151563" cy="5276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62842742"/>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B5ED05-7BFF-444F-BDA3-0C4E1E710A63}"/>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a:solidFill>
                  <a:srgbClr val="FFFFFF"/>
                </a:solidFill>
              </a:rPr>
              <a:t>Aims and objectives</a:t>
            </a:r>
          </a:p>
        </p:txBody>
      </p:sp>
      <p:sp>
        <p:nvSpPr>
          <p:cNvPr id="3" name="Content Placeholder 2">
            <a:extLst>
              <a:ext uri="{FF2B5EF4-FFF2-40B4-BE49-F238E27FC236}">
                <a16:creationId xmlns:a16="http://schemas.microsoft.com/office/drawing/2014/main" id="{2E38FBFB-CC82-464F-9EA6-10C5DE326D8B}"/>
              </a:ext>
            </a:extLst>
          </p:cNvPr>
          <p:cNvSpPr>
            <a:spLocks noGrp="1"/>
          </p:cNvSpPr>
          <p:nvPr>
            <p:ph idx="1"/>
          </p:nvPr>
        </p:nvSpPr>
        <p:spPr>
          <a:xfrm>
            <a:off x="1352610" y="1357453"/>
            <a:ext cx="5715917" cy="3914063"/>
          </a:xfrm>
        </p:spPr>
        <p:txBody>
          <a:bodyPr anchor="ctr">
            <a:normAutofit lnSpcReduction="10000"/>
          </a:bodyPr>
          <a:lstStyle/>
          <a:p>
            <a:pPr marL="0" indent="0">
              <a:lnSpc>
                <a:spcPct val="90000"/>
              </a:lnSpc>
              <a:buNone/>
            </a:pPr>
            <a:r>
              <a:rPr lang="en-GB" sz="1500" dirty="0">
                <a:solidFill>
                  <a:srgbClr val="404040"/>
                </a:solidFill>
              </a:rPr>
              <a:t>Aims:</a:t>
            </a:r>
          </a:p>
          <a:p>
            <a:pPr lvl="1">
              <a:lnSpc>
                <a:spcPct val="90000"/>
              </a:lnSpc>
            </a:pPr>
            <a:r>
              <a:rPr lang="en-GB" sz="1500" dirty="0">
                <a:solidFill>
                  <a:srgbClr val="404040"/>
                </a:solidFill>
              </a:rPr>
              <a:t>An investigation into how software can help key stage 1 students learn mathematics via distance learning</a:t>
            </a:r>
          </a:p>
          <a:p>
            <a:pPr lvl="1">
              <a:lnSpc>
                <a:spcPct val="90000"/>
              </a:lnSpc>
            </a:pPr>
            <a:r>
              <a:rPr lang="en-GB" sz="1500" dirty="0">
                <a:solidFill>
                  <a:srgbClr val="404040"/>
                </a:solidFill>
              </a:rPr>
              <a:t>The development of a system for key stage 1 to utilize for distance learning</a:t>
            </a:r>
          </a:p>
          <a:p>
            <a:pPr marL="228600" lvl="1" indent="0">
              <a:lnSpc>
                <a:spcPct val="90000"/>
              </a:lnSpc>
              <a:buNone/>
            </a:pPr>
            <a:r>
              <a:rPr lang="en-GB" sz="1500" dirty="0">
                <a:solidFill>
                  <a:srgbClr val="404040"/>
                </a:solidFill>
              </a:rPr>
              <a:t>Objectives</a:t>
            </a:r>
          </a:p>
          <a:p>
            <a:pPr lvl="1">
              <a:lnSpc>
                <a:spcPct val="90000"/>
              </a:lnSpc>
            </a:pPr>
            <a:r>
              <a:rPr lang="en-GB" sz="1500" dirty="0">
                <a:solidFill>
                  <a:srgbClr val="404040"/>
                </a:solidFill>
              </a:rPr>
              <a:t> To conduct a literature review on various already existing systems and their uses in distance learning or educational environments</a:t>
            </a:r>
          </a:p>
          <a:p>
            <a:pPr lvl="1">
              <a:lnSpc>
                <a:spcPct val="90000"/>
              </a:lnSpc>
            </a:pPr>
            <a:r>
              <a:rPr lang="en-GB" sz="1500" dirty="0">
                <a:solidFill>
                  <a:srgbClr val="404040"/>
                </a:solidFill>
              </a:rPr>
              <a:t>To design and develop a suitable system that will reflect and improve on issues that are present within existing systems in the literature review</a:t>
            </a:r>
          </a:p>
          <a:p>
            <a:pPr lvl="1">
              <a:lnSpc>
                <a:spcPct val="90000"/>
              </a:lnSpc>
            </a:pPr>
            <a:r>
              <a:rPr lang="en-GB" sz="1500" dirty="0">
                <a:solidFill>
                  <a:srgbClr val="404040"/>
                </a:solidFill>
              </a:rPr>
              <a:t>To evaluate the created systems suitability for the scenario, as well as the usability for the clients the system is designed for</a:t>
            </a:r>
          </a:p>
          <a:p>
            <a:pPr lvl="1">
              <a:lnSpc>
                <a:spcPct val="90000"/>
              </a:lnSpc>
            </a:pPr>
            <a:r>
              <a:rPr lang="en-GB" sz="1500" dirty="0">
                <a:solidFill>
                  <a:srgbClr val="404040"/>
                </a:solidFill>
              </a:rPr>
              <a:t>A review of the system as well as deciding on future plans for the system such as improvements through strenuous user feedback</a:t>
            </a:r>
          </a:p>
        </p:txBody>
      </p:sp>
    </p:spTree>
    <p:extLst>
      <p:ext uri="{BB962C8B-B14F-4D97-AF65-F5344CB8AC3E}">
        <p14:creationId xmlns:p14="http://schemas.microsoft.com/office/powerpoint/2010/main" val="42495726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035E91-7662-4EF8-9755-DD7654469FF6}"/>
              </a:ext>
            </a:extLst>
          </p:cNvPr>
          <p:cNvSpPr>
            <a:spLocks noGrp="1"/>
          </p:cNvSpPr>
          <p:nvPr>
            <p:ph type="title"/>
          </p:nvPr>
        </p:nvSpPr>
        <p:spPr>
          <a:xfrm>
            <a:off x="2231136" y="467418"/>
            <a:ext cx="7729728" cy="1188720"/>
          </a:xfrm>
          <a:solidFill>
            <a:schemeClr val="bg1"/>
          </a:solidFill>
        </p:spPr>
        <p:txBody>
          <a:bodyPr>
            <a:normAutofit/>
          </a:bodyPr>
          <a:lstStyle/>
          <a:p>
            <a:r>
              <a:rPr lang="en-GB" dirty="0"/>
              <a:t>Literature review findings</a:t>
            </a:r>
          </a:p>
        </p:txBody>
      </p:sp>
      <p:sp>
        <p:nvSpPr>
          <p:cNvPr id="3" name="Content Placeholder 2">
            <a:extLst>
              <a:ext uri="{FF2B5EF4-FFF2-40B4-BE49-F238E27FC236}">
                <a16:creationId xmlns:a16="http://schemas.microsoft.com/office/drawing/2014/main" id="{74E488F9-C394-4C85-9F0D-B5EF36F7C6BC}"/>
              </a:ext>
            </a:extLst>
          </p:cNvPr>
          <p:cNvSpPr>
            <a:spLocks noGrp="1"/>
          </p:cNvSpPr>
          <p:nvPr>
            <p:ph idx="1"/>
          </p:nvPr>
        </p:nvSpPr>
        <p:spPr>
          <a:xfrm>
            <a:off x="1706062" y="2291262"/>
            <a:ext cx="8779512" cy="2879256"/>
          </a:xfrm>
        </p:spPr>
        <p:txBody>
          <a:bodyPr>
            <a:normAutofit/>
          </a:bodyPr>
          <a:lstStyle/>
          <a:p>
            <a:pPr marL="0" indent="0">
              <a:buNone/>
            </a:pPr>
            <a:r>
              <a:rPr lang="en-GB">
                <a:solidFill>
                  <a:srgbClr val="404040"/>
                </a:solidFill>
              </a:rPr>
              <a:t>Section 1 - Key Stage 1 Mathematics</a:t>
            </a:r>
          </a:p>
          <a:p>
            <a:pPr marL="0" indent="0">
              <a:buNone/>
            </a:pPr>
            <a:r>
              <a:rPr lang="en-GB">
                <a:solidFill>
                  <a:srgbClr val="404040"/>
                </a:solidFill>
              </a:rPr>
              <a:t>This section explains information detailing key stage 1 as a broad term.</a:t>
            </a:r>
          </a:p>
          <a:p>
            <a:pPr lvl="1"/>
            <a:r>
              <a:rPr lang="en-GB">
                <a:solidFill>
                  <a:srgbClr val="404040"/>
                </a:solidFill>
              </a:rPr>
              <a:t>Key Stage 1 utilized to describe children between the ages of 5-7 years old</a:t>
            </a:r>
          </a:p>
          <a:p>
            <a:pPr lvl="1"/>
            <a:r>
              <a:rPr lang="en-GB">
                <a:solidFill>
                  <a:srgbClr val="404040"/>
                </a:solidFill>
              </a:rPr>
              <a:t>Part of the national curriculum and mandatorily taught to students</a:t>
            </a:r>
          </a:p>
          <a:p>
            <a:pPr lvl="1"/>
            <a:r>
              <a:rPr lang="en-GB">
                <a:solidFill>
                  <a:srgbClr val="404040"/>
                </a:solidFill>
              </a:rPr>
              <a:t>Determine how children are tested and what standards of education they should achieve</a:t>
            </a:r>
          </a:p>
          <a:p>
            <a:pPr lvl="1"/>
            <a:endParaRPr lang="en-GB">
              <a:solidFill>
                <a:srgbClr val="404040"/>
              </a:solidFill>
            </a:endParaRPr>
          </a:p>
          <a:p>
            <a:pPr lvl="1"/>
            <a:endParaRPr lang="en-GB">
              <a:solidFill>
                <a:srgbClr val="404040"/>
              </a:solidFill>
            </a:endParaRPr>
          </a:p>
        </p:txBody>
      </p:sp>
    </p:spTree>
    <p:extLst>
      <p:ext uri="{BB962C8B-B14F-4D97-AF65-F5344CB8AC3E}">
        <p14:creationId xmlns:p14="http://schemas.microsoft.com/office/powerpoint/2010/main" val="2232839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1B035F-EF4E-497B-AFD6-9A41A3B536A2}"/>
              </a:ext>
            </a:extLst>
          </p:cNvPr>
          <p:cNvSpPr>
            <a:spLocks noGrp="1"/>
          </p:cNvSpPr>
          <p:nvPr>
            <p:ph type="title"/>
          </p:nvPr>
        </p:nvSpPr>
        <p:spPr>
          <a:xfrm>
            <a:off x="2231136" y="467418"/>
            <a:ext cx="7729728" cy="1188720"/>
          </a:xfrm>
          <a:solidFill>
            <a:schemeClr val="bg1"/>
          </a:solidFill>
        </p:spPr>
        <p:txBody>
          <a:bodyPr>
            <a:normAutofit/>
          </a:bodyPr>
          <a:lstStyle/>
          <a:p>
            <a:r>
              <a:rPr lang="en-GB" dirty="0"/>
              <a:t>Literature review findings</a:t>
            </a:r>
          </a:p>
        </p:txBody>
      </p:sp>
      <p:sp>
        <p:nvSpPr>
          <p:cNvPr id="3" name="Content Placeholder 2">
            <a:extLst>
              <a:ext uri="{FF2B5EF4-FFF2-40B4-BE49-F238E27FC236}">
                <a16:creationId xmlns:a16="http://schemas.microsoft.com/office/drawing/2014/main" id="{F83314A3-1547-4C6D-A457-BECE4D4C0A46}"/>
              </a:ext>
            </a:extLst>
          </p:cNvPr>
          <p:cNvSpPr>
            <a:spLocks noGrp="1"/>
          </p:cNvSpPr>
          <p:nvPr>
            <p:ph idx="1"/>
          </p:nvPr>
        </p:nvSpPr>
        <p:spPr>
          <a:xfrm>
            <a:off x="1706062" y="2291262"/>
            <a:ext cx="8779512" cy="2879256"/>
          </a:xfrm>
        </p:spPr>
        <p:txBody>
          <a:bodyPr>
            <a:normAutofit/>
          </a:bodyPr>
          <a:lstStyle/>
          <a:p>
            <a:pPr marL="0" indent="0">
              <a:buNone/>
            </a:pPr>
            <a:r>
              <a:rPr lang="en-GB">
                <a:solidFill>
                  <a:srgbClr val="404040"/>
                </a:solidFill>
              </a:rPr>
              <a:t>Section 2 – Teaching Styles for Key Stage 1</a:t>
            </a:r>
          </a:p>
          <a:p>
            <a:r>
              <a:rPr lang="en-GB">
                <a:solidFill>
                  <a:srgbClr val="404040"/>
                </a:solidFill>
              </a:rPr>
              <a:t>Teaching styles that are utilized in the classroom</a:t>
            </a:r>
          </a:p>
          <a:p>
            <a:r>
              <a:rPr lang="en-GB">
                <a:solidFill>
                  <a:srgbClr val="404040"/>
                </a:solidFill>
              </a:rPr>
              <a:t>For example, writing a list of commandments that children have to follow</a:t>
            </a:r>
          </a:p>
          <a:p>
            <a:r>
              <a:rPr lang="en-GB">
                <a:solidFill>
                  <a:srgbClr val="404040"/>
                </a:solidFill>
              </a:rPr>
              <a:t>Setting expectation or goals of children i.e. making children learn 1/2/5/10 times tables first because they are more simple.</a:t>
            </a:r>
          </a:p>
          <a:p>
            <a:r>
              <a:rPr lang="en-GB">
                <a:solidFill>
                  <a:srgbClr val="404040"/>
                </a:solidFill>
              </a:rPr>
              <a:t>Expected to meet the Government’s Teaching Standards (2011)[4]</a:t>
            </a:r>
          </a:p>
        </p:txBody>
      </p:sp>
    </p:spTree>
    <p:extLst>
      <p:ext uri="{BB962C8B-B14F-4D97-AF65-F5344CB8AC3E}">
        <p14:creationId xmlns:p14="http://schemas.microsoft.com/office/powerpoint/2010/main" val="23103638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41BE32-993F-469A-A70A-61D1B0035B13}"/>
              </a:ext>
            </a:extLst>
          </p:cNvPr>
          <p:cNvSpPr>
            <a:spLocks noGrp="1"/>
          </p:cNvSpPr>
          <p:nvPr>
            <p:ph type="title"/>
          </p:nvPr>
        </p:nvSpPr>
        <p:spPr>
          <a:xfrm>
            <a:off x="2231136" y="467418"/>
            <a:ext cx="7729728" cy="1188720"/>
          </a:xfrm>
          <a:solidFill>
            <a:schemeClr val="bg1"/>
          </a:solidFill>
        </p:spPr>
        <p:txBody>
          <a:bodyPr>
            <a:normAutofit/>
          </a:bodyPr>
          <a:lstStyle/>
          <a:p>
            <a:r>
              <a:rPr lang="en-GB" dirty="0"/>
              <a:t>Literature review findings</a:t>
            </a:r>
          </a:p>
        </p:txBody>
      </p:sp>
      <p:sp>
        <p:nvSpPr>
          <p:cNvPr id="3" name="Content Placeholder 2">
            <a:extLst>
              <a:ext uri="{FF2B5EF4-FFF2-40B4-BE49-F238E27FC236}">
                <a16:creationId xmlns:a16="http://schemas.microsoft.com/office/drawing/2014/main" id="{B456B3BD-3221-4ACD-96CC-EEC2141DA96B}"/>
              </a:ext>
            </a:extLst>
          </p:cNvPr>
          <p:cNvSpPr>
            <a:spLocks noGrp="1"/>
          </p:cNvSpPr>
          <p:nvPr>
            <p:ph idx="1"/>
          </p:nvPr>
        </p:nvSpPr>
        <p:spPr>
          <a:xfrm>
            <a:off x="1706062" y="2291262"/>
            <a:ext cx="8779512" cy="2879256"/>
          </a:xfrm>
        </p:spPr>
        <p:txBody>
          <a:bodyPr>
            <a:normAutofit/>
          </a:bodyPr>
          <a:lstStyle/>
          <a:p>
            <a:pPr marL="0" indent="0">
              <a:buNone/>
            </a:pPr>
            <a:r>
              <a:rPr lang="en-GB">
                <a:solidFill>
                  <a:srgbClr val="404040"/>
                </a:solidFill>
              </a:rPr>
              <a:t>Section 3 - Learner Styles for Key Stage 1</a:t>
            </a:r>
          </a:p>
          <a:p>
            <a:r>
              <a:rPr lang="en-GB">
                <a:solidFill>
                  <a:srgbClr val="404040"/>
                </a:solidFill>
              </a:rPr>
              <a:t>Multiple different learning styles are utilized in the classroom</a:t>
            </a:r>
          </a:p>
          <a:p>
            <a:r>
              <a:rPr lang="en-GB">
                <a:solidFill>
                  <a:srgbClr val="404040"/>
                </a:solidFill>
              </a:rPr>
              <a:t>VAK system</a:t>
            </a:r>
          </a:p>
          <a:p>
            <a:pPr lvl="1"/>
            <a:r>
              <a:rPr lang="en-GB">
                <a:solidFill>
                  <a:srgbClr val="404040"/>
                </a:solidFill>
              </a:rPr>
              <a:t>Visual</a:t>
            </a:r>
          </a:p>
          <a:p>
            <a:pPr lvl="1"/>
            <a:r>
              <a:rPr lang="en-GB">
                <a:solidFill>
                  <a:srgbClr val="404040"/>
                </a:solidFill>
              </a:rPr>
              <a:t>Auditory / Aural</a:t>
            </a:r>
          </a:p>
          <a:p>
            <a:pPr lvl="1"/>
            <a:r>
              <a:rPr lang="en-GB">
                <a:solidFill>
                  <a:srgbClr val="404040"/>
                </a:solidFill>
              </a:rPr>
              <a:t>Kinesthetic</a:t>
            </a:r>
          </a:p>
          <a:p>
            <a:pPr lvl="1"/>
            <a:r>
              <a:rPr lang="en-GB">
                <a:solidFill>
                  <a:srgbClr val="404040"/>
                </a:solidFill>
              </a:rPr>
              <a:t>Why each needs to be utilized and how they work</a:t>
            </a:r>
          </a:p>
        </p:txBody>
      </p:sp>
    </p:spTree>
    <p:extLst>
      <p:ext uri="{BB962C8B-B14F-4D97-AF65-F5344CB8AC3E}">
        <p14:creationId xmlns:p14="http://schemas.microsoft.com/office/powerpoint/2010/main" val="33078222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3E8318-1121-4DE6-9EF7-591A779B36C8}"/>
              </a:ext>
            </a:extLst>
          </p:cNvPr>
          <p:cNvSpPr>
            <a:spLocks noGrp="1"/>
          </p:cNvSpPr>
          <p:nvPr>
            <p:ph type="title"/>
          </p:nvPr>
        </p:nvSpPr>
        <p:spPr>
          <a:xfrm>
            <a:off x="2231136" y="467418"/>
            <a:ext cx="7729728" cy="1188720"/>
          </a:xfrm>
          <a:solidFill>
            <a:schemeClr val="bg1"/>
          </a:solidFill>
        </p:spPr>
        <p:txBody>
          <a:bodyPr>
            <a:normAutofit/>
          </a:bodyPr>
          <a:lstStyle/>
          <a:p>
            <a:r>
              <a:rPr lang="en-GB" dirty="0"/>
              <a:t>Literature review findings</a:t>
            </a:r>
          </a:p>
        </p:txBody>
      </p:sp>
      <p:sp>
        <p:nvSpPr>
          <p:cNvPr id="3" name="Content Placeholder 2">
            <a:extLst>
              <a:ext uri="{FF2B5EF4-FFF2-40B4-BE49-F238E27FC236}">
                <a16:creationId xmlns:a16="http://schemas.microsoft.com/office/drawing/2014/main" id="{A4E900C9-8AFD-4A2E-A4F0-22ABF486C421}"/>
              </a:ext>
            </a:extLst>
          </p:cNvPr>
          <p:cNvSpPr>
            <a:spLocks noGrp="1"/>
          </p:cNvSpPr>
          <p:nvPr>
            <p:ph idx="1"/>
          </p:nvPr>
        </p:nvSpPr>
        <p:spPr>
          <a:xfrm>
            <a:off x="1706062" y="2291262"/>
            <a:ext cx="8779512" cy="2879256"/>
          </a:xfrm>
        </p:spPr>
        <p:txBody>
          <a:bodyPr>
            <a:normAutofit/>
          </a:bodyPr>
          <a:lstStyle/>
          <a:p>
            <a:pPr marL="0" indent="0">
              <a:buNone/>
            </a:pPr>
            <a:r>
              <a:rPr lang="en-GB">
                <a:solidFill>
                  <a:srgbClr val="404040"/>
                </a:solidFill>
              </a:rPr>
              <a:t>Section 4 - Current tools being utilized for Key Stage 1</a:t>
            </a:r>
          </a:p>
          <a:p>
            <a:r>
              <a:rPr lang="en-GB">
                <a:solidFill>
                  <a:srgbClr val="404040"/>
                </a:solidFill>
              </a:rPr>
              <a:t>Twinkl</a:t>
            </a:r>
          </a:p>
          <a:p>
            <a:r>
              <a:rPr lang="en-GB">
                <a:solidFill>
                  <a:srgbClr val="404040"/>
                </a:solidFill>
              </a:rPr>
              <a:t>TPET</a:t>
            </a:r>
          </a:p>
          <a:p>
            <a:r>
              <a:rPr lang="en-GB">
                <a:solidFill>
                  <a:srgbClr val="404040"/>
                </a:solidFill>
              </a:rPr>
              <a:t>TopMarks</a:t>
            </a:r>
          </a:p>
          <a:p>
            <a:r>
              <a:rPr lang="en-GB">
                <a:solidFill>
                  <a:srgbClr val="404040"/>
                </a:solidFill>
              </a:rPr>
              <a:t>DoodleMaths</a:t>
            </a:r>
          </a:p>
          <a:p>
            <a:r>
              <a:rPr lang="en-GB">
                <a:solidFill>
                  <a:srgbClr val="404040"/>
                </a:solidFill>
              </a:rPr>
              <a:t>The advantages and disadvantages of each</a:t>
            </a:r>
          </a:p>
          <a:p>
            <a:endParaRPr lang="en-GB">
              <a:solidFill>
                <a:srgbClr val="404040"/>
              </a:solidFill>
            </a:endParaRPr>
          </a:p>
        </p:txBody>
      </p:sp>
    </p:spTree>
    <p:extLst>
      <p:ext uri="{BB962C8B-B14F-4D97-AF65-F5344CB8AC3E}">
        <p14:creationId xmlns:p14="http://schemas.microsoft.com/office/powerpoint/2010/main" val="2905829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7174F-D64E-449C-B083-EF866E8A459C}"/>
              </a:ext>
            </a:extLst>
          </p:cNvPr>
          <p:cNvSpPr>
            <a:spLocks noGrp="1"/>
          </p:cNvSpPr>
          <p:nvPr>
            <p:ph type="title"/>
          </p:nvPr>
        </p:nvSpPr>
        <p:spPr/>
        <p:txBody>
          <a:bodyPr/>
          <a:lstStyle/>
          <a:p>
            <a:r>
              <a:rPr lang="en-GB"/>
              <a:t>Current tools - twinkl</a:t>
            </a:r>
            <a:endParaRPr lang="en-GB" dirty="0"/>
          </a:p>
        </p:txBody>
      </p:sp>
      <p:sp>
        <p:nvSpPr>
          <p:cNvPr id="3" name="Content Placeholder 2">
            <a:extLst>
              <a:ext uri="{FF2B5EF4-FFF2-40B4-BE49-F238E27FC236}">
                <a16:creationId xmlns:a16="http://schemas.microsoft.com/office/drawing/2014/main" id="{9D0F5B29-8C3E-47BA-9835-DA3C06A7CE7D}"/>
              </a:ext>
            </a:extLst>
          </p:cNvPr>
          <p:cNvSpPr>
            <a:spLocks noGrp="1"/>
          </p:cNvSpPr>
          <p:nvPr>
            <p:ph idx="1"/>
          </p:nvPr>
        </p:nvSpPr>
        <p:spPr>
          <a:xfrm>
            <a:off x="8383604" y="2397058"/>
            <a:ext cx="1577260" cy="3101983"/>
          </a:xfrm>
        </p:spPr>
        <p:txBody>
          <a:bodyPr/>
          <a:lstStyle/>
          <a:p>
            <a:r>
              <a:rPr lang="en-GB"/>
              <a:t>Key Stage 1 Maths Resources</a:t>
            </a:r>
          </a:p>
          <a:p>
            <a:r>
              <a:rPr lang="en-GB"/>
              <a:t>Linked to national curriculum</a:t>
            </a:r>
          </a:p>
          <a:p>
            <a:r>
              <a:rPr lang="en-GB"/>
              <a:t>Locked behind academical account</a:t>
            </a:r>
            <a:endParaRPr lang="en-GB" dirty="0"/>
          </a:p>
        </p:txBody>
      </p:sp>
      <p:pic>
        <p:nvPicPr>
          <p:cNvPr id="4" name="Picture 3">
            <a:extLst>
              <a:ext uri="{FF2B5EF4-FFF2-40B4-BE49-F238E27FC236}">
                <a16:creationId xmlns:a16="http://schemas.microsoft.com/office/drawing/2014/main" id="{B37C20BE-BA3A-4B7D-9216-9BD52687D30A}"/>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31136" y="2397058"/>
            <a:ext cx="5943600" cy="3026410"/>
          </a:xfrm>
          <a:prstGeom prst="rect">
            <a:avLst/>
          </a:prstGeom>
          <a:noFill/>
          <a:ln>
            <a:noFill/>
          </a:ln>
        </p:spPr>
      </p:pic>
    </p:spTree>
    <p:extLst>
      <p:ext uri="{BB962C8B-B14F-4D97-AF65-F5344CB8AC3E}">
        <p14:creationId xmlns:p14="http://schemas.microsoft.com/office/powerpoint/2010/main" val="19577967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95A91-5EF5-4067-B198-A2E7FA1511E3}"/>
              </a:ext>
            </a:extLst>
          </p:cNvPr>
          <p:cNvSpPr>
            <a:spLocks noGrp="1"/>
          </p:cNvSpPr>
          <p:nvPr>
            <p:ph type="title"/>
          </p:nvPr>
        </p:nvSpPr>
        <p:spPr/>
        <p:txBody>
          <a:bodyPr/>
          <a:lstStyle/>
          <a:p>
            <a:r>
              <a:rPr lang="en-GB" dirty="0"/>
              <a:t>Current tools - </a:t>
            </a:r>
            <a:r>
              <a:rPr lang="en-GB" dirty="0" err="1"/>
              <a:t>tpet</a:t>
            </a:r>
            <a:endParaRPr lang="en-GB" dirty="0"/>
          </a:p>
        </p:txBody>
      </p:sp>
      <p:sp>
        <p:nvSpPr>
          <p:cNvPr id="3" name="Content Placeholder 2">
            <a:extLst>
              <a:ext uri="{FF2B5EF4-FFF2-40B4-BE49-F238E27FC236}">
                <a16:creationId xmlns:a16="http://schemas.microsoft.com/office/drawing/2014/main" id="{F2A3C1D9-2EF8-4FCE-B12C-CE1A84531135}"/>
              </a:ext>
            </a:extLst>
          </p:cNvPr>
          <p:cNvSpPr>
            <a:spLocks noGrp="1"/>
          </p:cNvSpPr>
          <p:nvPr>
            <p:ph idx="1"/>
          </p:nvPr>
        </p:nvSpPr>
        <p:spPr>
          <a:xfrm>
            <a:off x="8277726" y="2526922"/>
            <a:ext cx="1683138" cy="3101983"/>
          </a:xfrm>
        </p:spPr>
        <p:txBody>
          <a:bodyPr/>
          <a:lstStyle/>
          <a:p>
            <a:r>
              <a:rPr lang="en-GB" dirty="0"/>
              <a:t>Free home learning resources</a:t>
            </a:r>
          </a:p>
          <a:p>
            <a:r>
              <a:rPr lang="en-GB" dirty="0"/>
              <a:t>Not only mathematics focused</a:t>
            </a:r>
          </a:p>
          <a:p>
            <a:r>
              <a:rPr lang="en-GB" dirty="0"/>
              <a:t>Limits how many downloads per week</a:t>
            </a:r>
          </a:p>
        </p:txBody>
      </p:sp>
      <p:pic>
        <p:nvPicPr>
          <p:cNvPr id="4" name="Picture 3" descr="Lazy_placeholder - Teacher's Pet Classroom Resources">
            <a:extLst>
              <a:ext uri="{FF2B5EF4-FFF2-40B4-BE49-F238E27FC236}">
                <a16:creationId xmlns:a16="http://schemas.microsoft.com/office/drawing/2014/main" id="{81365DBA-3BBB-47B8-971B-AE649DB68DB4}"/>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2231136" y="2304680"/>
            <a:ext cx="5943600" cy="3324225"/>
          </a:xfrm>
          <a:prstGeom prst="rect">
            <a:avLst/>
          </a:prstGeom>
          <a:noFill/>
          <a:ln>
            <a:noFill/>
          </a:ln>
        </p:spPr>
      </p:pic>
    </p:spTree>
    <p:extLst>
      <p:ext uri="{BB962C8B-B14F-4D97-AF65-F5344CB8AC3E}">
        <p14:creationId xmlns:p14="http://schemas.microsoft.com/office/powerpoint/2010/main" val="26846783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FD511-E123-4950-998E-40EEE8FDF661}"/>
              </a:ext>
            </a:extLst>
          </p:cNvPr>
          <p:cNvSpPr>
            <a:spLocks noGrp="1"/>
          </p:cNvSpPr>
          <p:nvPr>
            <p:ph type="title"/>
          </p:nvPr>
        </p:nvSpPr>
        <p:spPr/>
        <p:txBody>
          <a:bodyPr/>
          <a:lstStyle/>
          <a:p>
            <a:r>
              <a:rPr lang="en-GB" dirty="0"/>
              <a:t>Current tools - </a:t>
            </a:r>
            <a:r>
              <a:rPr lang="en-GB" dirty="0" err="1"/>
              <a:t>topmarks</a:t>
            </a:r>
            <a:endParaRPr lang="en-GB" dirty="0"/>
          </a:p>
        </p:txBody>
      </p:sp>
      <p:sp>
        <p:nvSpPr>
          <p:cNvPr id="3" name="Content Placeholder 2">
            <a:extLst>
              <a:ext uri="{FF2B5EF4-FFF2-40B4-BE49-F238E27FC236}">
                <a16:creationId xmlns:a16="http://schemas.microsoft.com/office/drawing/2014/main" id="{1CBDBCFF-2819-44DB-A440-75761904C941}"/>
              </a:ext>
            </a:extLst>
          </p:cNvPr>
          <p:cNvSpPr>
            <a:spLocks noGrp="1"/>
          </p:cNvSpPr>
          <p:nvPr>
            <p:ph idx="1"/>
          </p:nvPr>
        </p:nvSpPr>
        <p:spPr>
          <a:xfrm>
            <a:off x="8296977" y="2285265"/>
            <a:ext cx="1663887" cy="3101983"/>
          </a:xfrm>
        </p:spPr>
        <p:txBody>
          <a:bodyPr/>
          <a:lstStyle/>
          <a:p>
            <a:r>
              <a:rPr lang="en-GB" dirty="0"/>
              <a:t>Free and educational resources</a:t>
            </a:r>
          </a:p>
          <a:p>
            <a:r>
              <a:rPr lang="en-GB" dirty="0"/>
              <a:t>Vibrant, fun to play</a:t>
            </a:r>
          </a:p>
          <a:p>
            <a:r>
              <a:rPr lang="en-GB" dirty="0"/>
              <a:t>Same colour scheme and layout for every game</a:t>
            </a:r>
          </a:p>
        </p:txBody>
      </p:sp>
      <p:pic>
        <p:nvPicPr>
          <p:cNvPr id="4" name="Picture 3">
            <a:extLst>
              <a:ext uri="{FF2B5EF4-FFF2-40B4-BE49-F238E27FC236}">
                <a16:creationId xmlns:a16="http://schemas.microsoft.com/office/drawing/2014/main" id="{9D606F81-58BF-454B-9525-8E002F7E6007}"/>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31136" y="2285265"/>
            <a:ext cx="5943600" cy="2999740"/>
          </a:xfrm>
          <a:prstGeom prst="rect">
            <a:avLst/>
          </a:prstGeom>
          <a:noFill/>
          <a:ln>
            <a:noFill/>
          </a:ln>
        </p:spPr>
      </p:pic>
    </p:spTree>
    <p:extLst>
      <p:ext uri="{BB962C8B-B14F-4D97-AF65-F5344CB8AC3E}">
        <p14:creationId xmlns:p14="http://schemas.microsoft.com/office/powerpoint/2010/main" val="13209205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D7DA3-2905-43CD-B25C-6ED8C6A528DF}"/>
              </a:ext>
            </a:extLst>
          </p:cNvPr>
          <p:cNvSpPr>
            <a:spLocks noGrp="1"/>
          </p:cNvSpPr>
          <p:nvPr>
            <p:ph type="title"/>
          </p:nvPr>
        </p:nvSpPr>
        <p:spPr/>
        <p:txBody>
          <a:bodyPr/>
          <a:lstStyle/>
          <a:p>
            <a:r>
              <a:rPr lang="en-GB" dirty="0"/>
              <a:t>Current tools - </a:t>
            </a:r>
            <a:r>
              <a:rPr lang="en-GB" dirty="0" err="1"/>
              <a:t>doodlemaths</a:t>
            </a:r>
            <a:endParaRPr lang="en-GB" dirty="0"/>
          </a:p>
        </p:txBody>
      </p:sp>
      <p:sp>
        <p:nvSpPr>
          <p:cNvPr id="3" name="Content Placeholder 2">
            <a:extLst>
              <a:ext uri="{FF2B5EF4-FFF2-40B4-BE49-F238E27FC236}">
                <a16:creationId xmlns:a16="http://schemas.microsoft.com/office/drawing/2014/main" id="{E6C1527C-AA2E-43D7-B698-D706313BF1BA}"/>
              </a:ext>
            </a:extLst>
          </p:cNvPr>
          <p:cNvSpPr>
            <a:spLocks noGrp="1"/>
          </p:cNvSpPr>
          <p:nvPr>
            <p:ph idx="1"/>
          </p:nvPr>
        </p:nvSpPr>
        <p:spPr>
          <a:xfrm>
            <a:off x="7883091" y="2300438"/>
            <a:ext cx="2077773" cy="3980046"/>
          </a:xfrm>
        </p:spPr>
        <p:txBody>
          <a:bodyPr>
            <a:normAutofit/>
          </a:bodyPr>
          <a:lstStyle/>
          <a:p>
            <a:r>
              <a:rPr lang="en-GB" dirty="0"/>
              <a:t>Highly rated and renowned maths resources for children</a:t>
            </a:r>
          </a:p>
          <a:p>
            <a:r>
              <a:rPr lang="en-GB" dirty="0"/>
              <a:t>Locked behind having a paid account</a:t>
            </a:r>
          </a:p>
          <a:p>
            <a:r>
              <a:rPr lang="en-GB" dirty="0"/>
              <a:t>Won multiple awards at the British Educational Training Exhibitions</a:t>
            </a:r>
          </a:p>
          <a:p>
            <a:endParaRPr lang="en-GB" dirty="0"/>
          </a:p>
        </p:txBody>
      </p:sp>
      <p:pic>
        <p:nvPicPr>
          <p:cNvPr id="1026" name="Picture 2">
            <a:extLst>
              <a:ext uri="{FF2B5EF4-FFF2-40B4-BE49-F238E27FC236}">
                <a16:creationId xmlns:a16="http://schemas.microsoft.com/office/drawing/2014/main" id="{0611C01D-89D5-4343-8690-3F5E44DA777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31136" y="2300438"/>
            <a:ext cx="5580356" cy="39800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607323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7F660-C35B-417F-982D-10A394F25E02}"/>
              </a:ext>
            </a:extLst>
          </p:cNvPr>
          <p:cNvSpPr>
            <a:spLocks noGrp="1"/>
          </p:cNvSpPr>
          <p:nvPr>
            <p:ph type="title"/>
          </p:nvPr>
        </p:nvSpPr>
        <p:spPr>
          <a:xfrm>
            <a:off x="804672" y="2404872"/>
            <a:ext cx="3044950" cy="1627792"/>
          </a:xfrm>
        </p:spPr>
        <p:txBody>
          <a:bodyPr vert="horz" lIns="274320" tIns="182880" rIns="274320" bIns="182880" rtlCol="0" anchor="ctr" anchorCtr="1">
            <a:normAutofit/>
          </a:bodyPr>
          <a:lstStyle/>
          <a:p>
            <a:r>
              <a:rPr lang="en-US" sz="2200">
                <a:solidFill>
                  <a:srgbClr val="262626"/>
                </a:solidFill>
              </a:rPr>
              <a:t>Mockups based on current systems</a:t>
            </a:r>
          </a:p>
        </p:txBody>
      </p:sp>
      <p:sp>
        <p:nvSpPr>
          <p:cNvPr id="71" name="Rectangle 70">
            <a:extLst>
              <a:ext uri="{FF2B5EF4-FFF2-40B4-BE49-F238E27FC236}">
                <a16:creationId xmlns:a16="http://schemas.microsoft.com/office/drawing/2014/main" id="{ED6F0A31-5407-4EFA-9DFA-67E9426829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3"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Maths Games - Educational Numeracy Games KS1 | EducationCity">
            <a:extLst>
              <a:ext uri="{FF2B5EF4-FFF2-40B4-BE49-F238E27FC236}">
                <a16:creationId xmlns:a16="http://schemas.microsoft.com/office/drawing/2014/main" id="{BABCAF24-F0F9-4A88-BFCE-F1FBFBFF75A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294375" y="201549"/>
            <a:ext cx="6257544" cy="46201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66877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F0CEB-9EEF-4F64-BF6D-67F837968938}"/>
              </a:ext>
            </a:extLst>
          </p:cNvPr>
          <p:cNvSpPr>
            <a:spLocks noGrp="1"/>
          </p:cNvSpPr>
          <p:nvPr>
            <p:ph type="title"/>
          </p:nvPr>
        </p:nvSpPr>
        <p:spPr>
          <a:xfrm>
            <a:off x="804672" y="2404872"/>
            <a:ext cx="3044950" cy="1627792"/>
          </a:xfrm>
        </p:spPr>
        <p:txBody>
          <a:bodyPr vert="horz" lIns="274320" tIns="182880" rIns="274320" bIns="182880" rtlCol="0" anchor="ctr" anchorCtr="1">
            <a:normAutofit/>
          </a:bodyPr>
          <a:lstStyle/>
          <a:p>
            <a:r>
              <a:rPr lang="en-US" sz="2200">
                <a:solidFill>
                  <a:srgbClr val="262626"/>
                </a:solidFill>
              </a:rPr>
              <a:t>Basic mockup based on previous example</a:t>
            </a:r>
          </a:p>
        </p:txBody>
      </p:sp>
      <p:sp>
        <p:nvSpPr>
          <p:cNvPr id="10" name="Rectangle 9">
            <a:extLst>
              <a:ext uri="{FF2B5EF4-FFF2-40B4-BE49-F238E27FC236}">
                <a16:creationId xmlns:a16="http://schemas.microsoft.com/office/drawing/2014/main" id="{ED6F0A31-5407-4EFA-9DFA-67E9426829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3"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B247E95-1D15-4288-AAD8-BF4306D12CA9}"/>
              </a:ext>
            </a:extLst>
          </p:cNvPr>
          <p:cNvPicPr>
            <a:picLocks noChangeAspect="1"/>
          </p:cNvPicPr>
          <p:nvPr/>
        </p:nvPicPr>
        <p:blipFill>
          <a:blip r:embed="rId3"/>
          <a:stretch>
            <a:fillRect/>
          </a:stretch>
        </p:blipFill>
        <p:spPr>
          <a:xfrm>
            <a:off x="5294376" y="1237945"/>
            <a:ext cx="6257544" cy="4067403"/>
          </a:xfrm>
          <a:prstGeom prst="rect">
            <a:avLst/>
          </a:prstGeom>
        </p:spPr>
      </p:pic>
    </p:spTree>
    <p:extLst>
      <p:ext uri="{BB962C8B-B14F-4D97-AF65-F5344CB8AC3E}">
        <p14:creationId xmlns:p14="http://schemas.microsoft.com/office/powerpoint/2010/main" val="10601989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A7506-B832-400E-AE49-921D5FDAD017}"/>
              </a:ext>
            </a:extLst>
          </p:cNvPr>
          <p:cNvSpPr>
            <a:spLocks noGrp="1"/>
          </p:cNvSpPr>
          <p:nvPr>
            <p:ph type="title"/>
          </p:nvPr>
        </p:nvSpPr>
        <p:spPr>
          <a:xfrm>
            <a:off x="804672" y="2404872"/>
            <a:ext cx="3044950" cy="1627792"/>
          </a:xfrm>
        </p:spPr>
        <p:txBody>
          <a:bodyPr vert="horz" lIns="274320" tIns="182880" rIns="274320" bIns="182880" rtlCol="0" anchor="ctr" anchorCtr="1">
            <a:normAutofit/>
          </a:bodyPr>
          <a:lstStyle/>
          <a:p>
            <a:r>
              <a:rPr lang="en-US" dirty="0">
                <a:solidFill>
                  <a:srgbClr val="262626"/>
                </a:solidFill>
              </a:rPr>
              <a:t>More polished mockup</a:t>
            </a:r>
          </a:p>
        </p:txBody>
      </p:sp>
      <p:sp>
        <p:nvSpPr>
          <p:cNvPr id="10" name="Rectangle 9">
            <a:extLst>
              <a:ext uri="{FF2B5EF4-FFF2-40B4-BE49-F238E27FC236}">
                <a16:creationId xmlns:a16="http://schemas.microsoft.com/office/drawing/2014/main" id="{ED6F0A31-5407-4EFA-9DFA-67E9426829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3"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F2634D6A-C9BA-4F9F-A44A-F4F0E61F1472}"/>
              </a:ext>
            </a:extLst>
          </p:cNvPr>
          <p:cNvPicPr>
            <a:picLocks noGrp="1" noChangeAspect="1"/>
          </p:cNvPicPr>
          <p:nvPr>
            <p:ph idx="1"/>
          </p:nvPr>
        </p:nvPicPr>
        <p:blipFill>
          <a:blip r:embed="rId3"/>
          <a:stretch>
            <a:fillRect/>
          </a:stretch>
        </p:blipFill>
        <p:spPr>
          <a:xfrm>
            <a:off x="5294376" y="1237945"/>
            <a:ext cx="6257544" cy="4067403"/>
          </a:xfrm>
          <a:prstGeom prst="rect">
            <a:avLst/>
          </a:prstGeom>
        </p:spPr>
      </p:pic>
    </p:spTree>
    <p:extLst>
      <p:ext uri="{BB962C8B-B14F-4D97-AF65-F5344CB8AC3E}">
        <p14:creationId xmlns:p14="http://schemas.microsoft.com/office/powerpoint/2010/main" val="32022630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09F71-0DC3-46A3-9E7F-3B358F576B94}"/>
              </a:ext>
            </a:extLst>
          </p:cNvPr>
          <p:cNvSpPr>
            <a:spLocks noGrp="1"/>
          </p:cNvSpPr>
          <p:nvPr>
            <p:ph type="title"/>
          </p:nvPr>
        </p:nvSpPr>
        <p:spPr>
          <a:xfrm>
            <a:off x="804672" y="2404872"/>
            <a:ext cx="3044950" cy="1627792"/>
          </a:xfrm>
        </p:spPr>
        <p:txBody>
          <a:bodyPr vert="horz" lIns="274320" tIns="182880" rIns="274320" bIns="182880" rtlCol="0" anchor="ctr" anchorCtr="1">
            <a:normAutofit/>
          </a:bodyPr>
          <a:lstStyle/>
          <a:p>
            <a:r>
              <a:rPr lang="en-US">
                <a:solidFill>
                  <a:srgbClr val="262626"/>
                </a:solidFill>
              </a:rPr>
              <a:t>Project plan</a:t>
            </a:r>
          </a:p>
        </p:txBody>
      </p:sp>
      <p:sp>
        <p:nvSpPr>
          <p:cNvPr id="17" name="Rectangle 16">
            <a:extLst>
              <a:ext uri="{FF2B5EF4-FFF2-40B4-BE49-F238E27FC236}">
                <a16:creationId xmlns:a16="http://schemas.microsoft.com/office/drawing/2014/main" id="{ED6F0A31-5407-4EFA-9DFA-67E9426829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3"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a:extLst>
              <a:ext uri="{FF2B5EF4-FFF2-40B4-BE49-F238E27FC236}">
                <a16:creationId xmlns:a16="http://schemas.microsoft.com/office/drawing/2014/main" id="{283C18A5-81F4-458B-8FE9-21305CCDB27C}"/>
              </a:ext>
            </a:extLst>
          </p:cNvPr>
          <p:cNvPicPr>
            <a:picLocks noGrp="1"/>
          </p:cNvPicPr>
          <p:nvPr>
            <p:ph idx="1"/>
          </p:nvPr>
        </p:nvPicPr>
        <p:blipFill>
          <a:blip r:embed="rId3"/>
          <a:stretch>
            <a:fillRect/>
          </a:stretch>
        </p:blipFill>
        <p:spPr>
          <a:xfrm>
            <a:off x="6127106" y="640080"/>
            <a:ext cx="4592084" cy="5263134"/>
          </a:xfrm>
          <a:prstGeom prst="rect">
            <a:avLst/>
          </a:prstGeom>
        </p:spPr>
      </p:pic>
    </p:spTree>
    <p:extLst>
      <p:ext uri="{BB962C8B-B14F-4D97-AF65-F5344CB8AC3E}">
        <p14:creationId xmlns:p14="http://schemas.microsoft.com/office/powerpoint/2010/main" val="29691561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12AD4-CFFE-404B-9240-D8B5AD4F7D87}"/>
              </a:ext>
            </a:extLst>
          </p:cNvPr>
          <p:cNvSpPr>
            <a:spLocks noGrp="1"/>
          </p:cNvSpPr>
          <p:nvPr>
            <p:ph type="title"/>
          </p:nvPr>
        </p:nvSpPr>
        <p:spPr/>
        <p:txBody>
          <a:bodyPr/>
          <a:lstStyle/>
          <a:p>
            <a:r>
              <a:rPr lang="en-GB" dirty="0"/>
              <a:t>Any questions?</a:t>
            </a:r>
          </a:p>
        </p:txBody>
      </p:sp>
      <p:sp>
        <p:nvSpPr>
          <p:cNvPr id="3" name="Content Placeholder 2">
            <a:extLst>
              <a:ext uri="{FF2B5EF4-FFF2-40B4-BE49-F238E27FC236}">
                <a16:creationId xmlns:a16="http://schemas.microsoft.com/office/drawing/2014/main" id="{AA07E111-E8F9-413F-8234-B9E3FD1924DE}"/>
              </a:ext>
            </a:extLst>
          </p:cNvPr>
          <p:cNvSpPr>
            <a:spLocks noGrp="1"/>
          </p:cNvSpPr>
          <p:nvPr>
            <p:ph idx="1"/>
          </p:nvPr>
        </p:nvSpPr>
        <p:spPr/>
        <p:txBody>
          <a:bodyPr/>
          <a:lstStyle/>
          <a:p>
            <a:r>
              <a:rPr lang="en-GB" dirty="0"/>
              <a:t>Thank you for listening, any questions?</a:t>
            </a:r>
          </a:p>
          <a:p>
            <a:endParaRPr lang="en-GB" dirty="0"/>
          </a:p>
        </p:txBody>
      </p:sp>
    </p:spTree>
    <p:extLst>
      <p:ext uri="{BB962C8B-B14F-4D97-AF65-F5344CB8AC3E}">
        <p14:creationId xmlns:p14="http://schemas.microsoft.com/office/powerpoint/2010/main" val="3955464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6EA46-1482-4285-BB82-09FD1DCA345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1BABE8D-9399-4E4C-BA92-D20E9549E7A1}"/>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1764510216"/>
      </p:ext>
    </p:extLst>
  </p:cSld>
  <p:clrMapOvr>
    <a:masterClrMapping/>
  </p:clrMapOvr>
</p:sld>
</file>

<file path=ppt/theme/theme1.xml><?xml version="1.0" encoding="utf-8"?>
<a:theme xmlns:a="http://schemas.openxmlformats.org/drawingml/2006/main" name="Parcel">
  <a:themeElements>
    <a:clrScheme name="Parcel">
      <a:dk1>
        <a:srgbClr val="000000"/>
      </a:dk1>
      <a:lt1>
        <a:sysClr val="window" lastClr="FFFFFF"/>
      </a:lt1>
      <a:dk2>
        <a:srgbClr val="5E5E5E"/>
      </a:dk2>
      <a:lt2>
        <a:srgbClr val="DDDDDD"/>
      </a:lt2>
      <a:accent1>
        <a:srgbClr val="A6B727"/>
      </a:accent1>
      <a:accent2>
        <a:srgbClr val="418AB3"/>
      </a:accent2>
      <a:accent3>
        <a:srgbClr val="F69200"/>
      </a:accent3>
      <a:accent4>
        <a:srgbClr val="838383"/>
      </a:accent4>
      <a:accent5>
        <a:srgbClr val="FEC306"/>
      </a:accent5>
      <a:accent6>
        <a:srgbClr val="DF5327"/>
      </a:accent6>
      <a:hlink>
        <a:srgbClr val="F59E00"/>
      </a:hlink>
      <a:folHlink>
        <a:srgbClr val="B2B2B2"/>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A425FB89-E954-4A2A-81DC-D90804A94DB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3198</Words>
  <Application>Microsoft Office PowerPoint</Application>
  <PresentationFormat>Widescreen</PresentationFormat>
  <Paragraphs>195</Paragraphs>
  <Slides>18</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Gill Sans MT</vt:lpstr>
      <vt:lpstr>Symbol</vt:lpstr>
      <vt:lpstr>Times New Roman</vt:lpstr>
      <vt:lpstr>Parcel</vt:lpstr>
      <vt:lpstr>Bsc applied computing – major project</vt:lpstr>
      <vt:lpstr>About the project</vt:lpstr>
      <vt:lpstr>Why did I choose this topic?</vt:lpstr>
      <vt:lpstr>Aims and objectives</vt:lpstr>
      <vt:lpstr>Literature review findings</vt:lpstr>
      <vt:lpstr>Literature review findings</vt:lpstr>
      <vt:lpstr>Literature review findings</vt:lpstr>
      <vt:lpstr>Literature review findings</vt:lpstr>
      <vt:lpstr>Current tools - twinkl</vt:lpstr>
      <vt:lpstr>Current tools - tpet</vt:lpstr>
      <vt:lpstr>Current tools - topmarks</vt:lpstr>
      <vt:lpstr>Current tools - doodlemaths</vt:lpstr>
      <vt:lpstr>Mockups based on current systems</vt:lpstr>
      <vt:lpstr>Basic mockup based on previous example</vt:lpstr>
      <vt:lpstr>More polished mockup</vt:lpstr>
      <vt:lpstr>Project plan</vt:lpstr>
      <vt:lpstr>Any 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applied computing – major project</dc:title>
  <dc:creator>Kian</dc:creator>
  <cp:lastModifiedBy>Kian</cp:lastModifiedBy>
  <cp:revision>4</cp:revision>
  <dcterms:created xsi:type="dcterms:W3CDTF">2021-01-18T22:43:52Z</dcterms:created>
  <dcterms:modified xsi:type="dcterms:W3CDTF">2021-01-18T22:46:41Z</dcterms:modified>
</cp:coreProperties>
</file>