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handoutMasterIdLst>
    <p:handoutMasterId r:id="rId28"/>
  </p:handout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3" r:id="rId21"/>
    <p:sldId id="278" r:id="rId22"/>
    <p:sldId id="279" r:id="rId23"/>
    <p:sldId id="280" r:id="rId24"/>
    <p:sldId id="281" r:id="rId25"/>
    <p:sldId id="282" r:id="rId26"/>
    <p:sldId id="284" r:id="rId2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4" autoAdjust="0"/>
    <p:restoredTop sz="94660"/>
  </p:normalViewPr>
  <p:slideViewPr>
    <p:cSldViewPr>
      <p:cViewPr varScale="1">
        <p:scale>
          <a:sx n="109" d="100"/>
          <a:sy n="109" d="100"/>
        </p:scale>
        <p:origin x="163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mailto:kerry.tudor@sm.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Pollution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42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Pollution – What is Noise?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Dictionary definition of - </a:t>
            </a:r>
            <a:r>
              <a:rPr lang="en-GB" i="1" dirty="0" smtClean="0"/>
              <a:t>Noise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 sound, especially one that is loud or unpleasant or that causes </a:t>
            </a:r>
            <a:r>
              <a:rPr lang="en-GB" dirty="0" smtClean="0"/>
              <a:t>disturbance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r>
              <a:rPr lang="en-GB" dirty="0" smtClean="0"/>
              <a:t>Dictionary definition of – </a:t>
            </a:r>
            <a:r>
              <a:rPr lang="en-GB" i="1" dirty="0" smtClean="0"/>
              <a:t>Noise Pollution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Harmful or annoying levels of noise</a:t>
            </a:r>
          </a:p>
        </p:txBody>
      </p:sp>
    </p:spTree>
    <p:extLst>
      <p:ext uri="{BB962C8B-B14F-4D97-AF65-F5344CB8AC3E}">
        <p14:creationId xmlns:p14="http://schemas.microsoft.com/office/powerpoint/2010/main" val="1773592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Sound Pressure?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Very small variations in atmospheric pressure</a:t>
            </a:r>
          </a:p>
          <a:p>
            <a:pPr lvl="1"/>
            <a:r>
              <a:rPr lang="en-GB" dirty="0" smtClean="0"/>
              <a:t>Therefore atmospheric pressure is used as reference pressure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Sound units are Newton per square meter (N/m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Sounds waves can be compared to ripples in a pool</a:t>
            </a:r>
          </a:p>
          <a:p>
            <a:pPr lvl="1"/>
            <a:r>
              <a:rPr lang="en-GB" dirty="0" smtClean="0"/>
              <a:t>REMEMBER – sound travels in 3 dimensions and ripples are just in 2 dimensions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336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Waves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When small they are not perceivable</a:t>
            </a:r>
          </a:p>
          <a:p>
            <a:endParaRPr lang="en-GB" dirty="0"/>
          </a:p>
          <a:p>
            <a:r>
              <a:rPr lang="en-GB" dirty="0" smtClean="0"/>
              <a:t>But as the pressure increases, they become audible</a:t>
            </a:r>
          </a:p>
          <a:p>
            <a:endParaRPr lang="en-GB" dirty="0"/>
          </a:p>
          <a:p>
            <a:r>
              <a:rPr lang="en-GB" dirty="0" smtClean="0"/>
              <a:t>Think about a radio turned down low, what do you hear? </a:t>
            </a:r>
          </a:p>
          <a:p>
            <a:endParaRPr lang="en-GB" dirty="0"/>
          </a:p>
          <a:p>
            <a:r>
              <a:rPr lang="en-GB" dirty="0" smtClean="0"/>
              <a:t>Sound pressure needs to exceed atmospheric pressure for us to hear a sound</a:t>
            </a:r>
          </a:p>
        </p:txBody>
      </p:sp>
    </p:spTree>
    <p:extLst>
      <p:ext uri="{BB962C8B-B14F-4D97-AF65-F5344CB8AC3E}">
        <p14:creationId xmlns:p14="http://schemas.microsoft.com/office/powerpoint/2010/main" val="160182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Thresholds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Threshold of hearing</a:t>
            </a:r>
          </a:p>
          <a:p>
            <a:pPr lvl="1"/>
            <a:r>
              <a:rPr lang="en-GB" dirty="0" smtClean="0"/>
              <a:t>Point where sound pressure &gt; atmospheric pressure</a:t>
            </a:r>
          </a:p>
          <a:p>
            <a:pPr lvl="1"/>
            <a:r>
              <a:rPr lang="en-GB" dirty="0" smtClean="0"/>
              <a:t>For young adult – 0.00002N/m</a:t>
            </a:r>
            <a:r>
              <a:rPr lang="en-GB" baseline="30000" dirty="0" smtClean="0"/>
              <a:t>2</a:t>
            </a:r>
            <a:r>
              <a:rPr lang="en-GB" dirty="0" smtClean="0"/>
              <a:t> (3000Hz)</a:t>
            </a:r>
          </a:p>
          <a:p>
            <a:pPr lvl="1"/>
            <a:r>
              <a:rPr lang="en-GB" dirty="0" smtClean="0"/>
              <a:t>0.00002N/m2 is the internationally accepted reference sound pressure</a:t>
            </a:r>
          </a:p>
          <a:p>
            <a:endParaRPr lang="en-GB" dirty="0" smtClean="0"/>
          </a:p>
          <a:p>
            <a:r>
              <a:rPr lang="en-GB" dirty="0" smtClean="0"/>
              <a:t>Threshold of feeling</a:t>
            </a:r>
          </a:p>
          <a:p>
            <a:pPr lvl="1"/>
            <a:r>
              <a:rPr lang="en-GB" dirty="0" smtClean="0"/>
              <a:t>Point where sound pressure can be felt</a:t>
            </a:r>
          </a:p>
          <a:p>
            <a:pPr lvl="1"/>
            <a:r>
              <a:rPr lang="en-GB" dirty="0" smtClean="0"/>
              <a:t>Example – person near a jet engine running at maximum power</a:t>
            </a:r>
          </a:p>
          <a:p>
            <a:pPr lvl="1"/>
            <a:r>
              <a:rPr lang="en-GB" dirty="0" smtClean="0"/>
              <a:t>For young adult – 20N/m</a:t>
            </a:r>
            <a:r>
              <a:rPr lang="en-GB" baseline="30000" dirty="0" smtClean="0"/>
              <a:t>2</a:t>
            </a:r>
          </a:p>
          <a:p>
            <a:pPr lvl="1"/>
            <a:endParaRPr lang="en-GB" baseline="30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1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Decibels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Audible range is between 0.00002 and 20N/m2</a:t>
            </a:r>
          </a:p>
          <a:p>
            <a:endParaRPr lang="en-GB" dirty="0"/>
          </a:p>
          <a:p>
            <a:r>
              <a:rPr lang="en-GB" dirty="0" smtClean="0"/>
              <a:t>Corresponds to ratio of 1 to 1000000</a:t>
            </a:r>
          </a:p>
          <a:p>
            <a:endParaRPr lang="en-GB" dirty="0"/>
          </a:p>
          <a:p>
            <a:r>
              <a:rPr lang="en-GB" dirty="0" smtClean="0"/>
              <a:t>Therefore a logarithmic unit is used </a:t>
            </a:r>
          </a:p>
          <a:p>
            <a:endParaRPr lang="en-GB" dirty="0"/>
          </a:p>
          <a:p>
            <a:pPr lvl="1"/>
            <a:r>
              <a:rPr lang="en-GB" dirty="0" smtClean="0"/>
              <a:t>Decibel (dB)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NOTE:</a:t>
            </a:r>
            <a:endParaRPr lang="en-GB" dirty="0"/>
          </a:p>
          <a:p>
            <a:r>
              <a:rPr lang="en-GB" dirty="0" smtClean="0"/>
              <a:t>(Decibel is taken from the telecommunications industry)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86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Sound Pressure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Whole range of audible sound pressures can be covered in six steps</a:t>
            </a:r>
          </a:p>
          <a:p>
            <a:endParaRPr lang="en-GB" dirty="0"/>
          </a:p>
          <a:p>
            <a:r>
              <a:rPr lang="en-GB" dirty="0" smtClean="0"/>
              <a:t>Each step is 10 times bigger than previous steps</a:t>
            </a:r>
          </a:p>
          <a:p>
            <a:endParaRPr lang="en-GB" dirty="0"/>
          </a:p>
          <a:p>
            <a:r>
              <a:rPr lang="en-GB" dirty="0" smtClean="0"/>
              <a:t>Progression is measured in ‘bels’ and each step is 2 bels</a:t>
            </a:r>
          </a:p>
          <a:p>
            <a:endParaRPr lang="en-GB" dirty="0"/>
          </a:p>
          <a:p>
            <a:r>
              <a:rPr lang="en-GB" dirty="0" smtClean="0"/>
              <a:t>Each bel is divided into 10 units (decibel)</a:t>
            </a:r>
          </a:p>
          <a:p>
            <a:endParaRPr lang="en-GB" dirty="0"/>
          </a:p>
          <a:p>
            <a:r>
              <a:rPr lang="en-GB" dirty="0" smtClean="0"/>
              <a:t>Range from threshold of hearing to threshold of feeling is covered in 120 decibels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15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2077"/>
            <a:ext cx="7467600" cy="1143000"/>
          </a:xfrm>
        </p:spPr>
        <p:txBody>
          <a:bodyPr/>
          <a:lstStyle/>
          <a:p>
            <a:r>
              <a:rPr lang="en-GB" dirty="0" smtClean="0"/>
              <a:t>Sound Pressure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88769332"/>
              </p:ext>
            </p:extLst>
          </p:nvPr>
        </p:nvGraphicFramePr>
        <p:xfrm>
          <a:off x="467544" y="1124744"/>
          <a:ext cx="7632848" cy="573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50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13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Pressure (N/m2)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Decibels</a:t>
                      </a:r>
                      <a:r>
                        <a:rPr lang="en-GB" baseline="0" dirty="0" smtClean="0"/>
                        <a:t>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Sensation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Machine 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Extremely 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Pneumatic Drill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Siren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Heavy</a:t>
                      </a:r>
                      <a:r>
                        <a:rPr lang="en-GB" sz="1600" baseline="0" dirty="0" smtClean="0"/>
                        <a:t> Lorry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Workshop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Radio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Loud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Normal conversation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Moderate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Quiet</a:t>
                      </a:r>
                      <a:r>
                        <a:rPr lang="en-GB" sz="1600" baseline="0" dirty="0" smtClean="0"/>
                        <a:t> Office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Library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Rustling paper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quiet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Quiet Church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Faint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‘Sound</a:t>
                      </a:r>
                      <a:r>
                        <a:rPr lang="en-GB" sz="1600" baseline="0" dirty="0" smtClean="0"/>
                        <a:t> proof’ room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Faint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0.000020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Silence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Inaudible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the following sounds in order of dB’s (Quietest to Loudest)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208483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Safety Airbag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92820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Alarm Clock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Balloon popping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6056" y="208483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Breathing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38140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Riveter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907704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Car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332521" y="488288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Air conditioning unit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588224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Motorcycle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932040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Computer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858740" y="37797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Rocket Launcher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94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2046007"/>
              </p:ext>
            </p:extLst>
          </p:nvPr>
        </p:nvGraphicFramePr>
        <p:xfrm>
          <a:off x="1619672" y="620688"/>
          <a:ext cx="5544616" cy="5184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23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72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Sound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Decibel (dB)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Breathing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Computer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Air Conditioning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2041">
                <a:tc>
                  <a:txBody>
                    <a:bodyPr/>
                    <a:lstStyle/>
                    <a:p>
                      <a:r>
                        <a:rPr lang="en-GB" dirty="0" smtClean="0"/>
                        <a:t>Car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Arc Welder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Riveter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Balloon Popping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Safety Airbag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 smtClean="0"/>
                        <a:t>Rocket Launcher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74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Exposure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30710339"/>
              </p:ext>
            </p:extLst>
          </p:nvPr>
        </p:nvGraphicFramePr>
        <p:xfrm>
          <a:off x="457200" y="1600200"/>
          <a:ext cx="814705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60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Noise Level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Maximum Exposure Time per 24 Hours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hours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hour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94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hour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 minutes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minute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 seconds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127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second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Exposure – Nerve damage</a:t>
                      </a:r>
                      <a:r>
                        <a:rPr lang="en-GB" baseline="0" dirty="0" smtClean="0"/>
                        <a:t> and Eardrum rupture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65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467600" cy="1143000"/>
          </a:xfrm>
        </p:spPr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7467600" cy="4873752"/>
          </a:xfrm>
        </p:spPr>
        <p:txBody>
          <a:bodyPr/>
          <a:lstStyle/>
          <a:p>
            <a:r>
              <a:rPr lang="en-GB" dirty="0" smtClean="0"/>
              <a:t>Physical characteristics can be measured by an instrument</a:t>
            </a:r>
          </a:p>
          <a:p>
            <a:endParaRPr lang="en-GB" dirty="0"/>
          </a:p>
          <a:p>
            <a:r>
              <a:rPr lang="en-GB" dirty="0" smtClean="0"/>
              <a:t>Instruments can’t distinguish between pleasant and unpleasant noise.</a:t>
            </a:r>
          </a:p>
          <a:p>
            <a:pPr lvl="1"/>
            <a:r>
              <a:rPr lang="en-GB" dirty="0" smtClean="0"/>
              <a:t>Humans can but are subject to prejudices</a:t>
            </a:r>
          </a:p>
          <a:p>
            <a:endParaRPr lang="en-GB" dirty="0"/>
          </a:p>
          <a:p>
            <a:r>
              <a:rPr lang="en-GB" dirty="0" smtClean="0"/>
              <a:t>Potential for damage is proportional to a sounds intensity not its loudness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940260"/>
              </p:ext>
            </p:extLst>
          </p:nvPr>
        </p:nvGraphicFramePr>
        <p:xfrm>
          <a:off x="467544" y="4941168"/>
          <a:ext cx="7632847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24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00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03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Level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Sound Intensity (Power)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Perceived Loudness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80dB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87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of Loudness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Loudness is affected by the frequency of the emission</a:t>
            </a:r>
          </a:p>
          <a:p>
            <a:endParaRPr lang="en-GB" dirty="0"/>
          </a:p>
          <a:p>
            <a:r>
              <a:rPr lang="en-GB" dirty="0" smtClean="0"/>
              <a:t>A sound of constant pressure can seem quieter or louder by changing it’s frequency</a:t>
            </a:r>
          </a:p>
          <a:p>
            <a:endParaRPr lang="en-GB" dirty="0"/>
          </a:p>
          <a:p>
            <a:r>
              <a:rPr lang="en-GB" dirty="0" smtClean="0"/>
              <a:t>A sound at constant pressure of 60dB, will seem quieter at 100Hz than at 1000Hz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595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Sound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Several factors can affect a noise level reading: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distance between the meter and source of the sound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direction the noise source is facing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Whether measurement is taken outdoors (where noise can dissipate) or indoors (where noise can reverberate)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16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Sound waves spread out in all directions from the source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From a TV, the sound spreads out to all parts of the room, floor, </a:t>
            </a:r>
            <a:r>
              <a:rPr lang="en-GB" dirty="0" smtClean="0"/>
              <a:t>ceiling, </a:t>
            </a:r>
            <a:r>
              <a:rPr lang="en-GB" dirty="0" smtClean="0"/>
              <a:t>walls, door and windows. </a:t>
            </a:r>
          </a:p>
          <a:p>
            <a:pPr lvl="1"/>
            <a:r>
              <a:rPr lang="en-GB" dirty="0" smtClean="0"/>
              <a:t>Surfaces reflect the sound and reverberate it around the room</a:t>
            </a:r>
          </a:p>
          <a:p>
            <a:pPr lvl="1"/>
            <a:r>
              <a:rPr lang="en-GB" dirty="0" smtClean="0"/>
              <a:t>Creating a poor acoustic environment</a:t>
            </a:r>
          </a:p>
          <a:p>
            <a:pPr lvl="1"/>
            <a:r>
              <a:rPr lang="en-GB" dirty="0" smtClean="0"/>
              <a:t>Once TV is off, the sound will dissipate</a:t>
            </a:r>
          </a:p>
          <a:p>
            <a:pPr lvl="1"/>
            <a:endParaRPr lang="en-GB" dirty="0"/>
          </a:p>
          <a:p>
            <a:r>
              <a:rPr lang="en-GB" dirty="0" smtClean="0"/>
              <a:t>Reverberation will increase sound pressure in room by as much as 5 – 10dB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990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 of Reverberation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Can cause transmission out of the room to other undesired locations</a:t>
            </a:r>
          </a:p>
          <a:p>
            <a:endParaRPr lang="en-GB" dirty="0"/>
          </a:p>
          <a:p>
            <a:r>
              <a:rPr lang="en-GB" dirty="0" smtClean="0"/>
              <a:t>Example</a:t>
            </a:r>
          </a:p>
          <a:p>
            <a:pPr lvl="1"/>
            <a:r>
              <a:rPr lang="en-GB" dirty="0" smtClean="0"/>
              <a:t>Measure a machine in open air from a distance of 3m and a reading of 84dB is taken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However in a bare room, that would increase to 94dB (due to no absorbent materials)</a:t>
            </a:r>
          </a:p>
          <a:p>
            <a:pPr lvl="1"/>
            <a:endParaRPr lang="en-GB" dirty="0"/>
          </a:p>
          <a:p>
            <a:r>
              <a:rPr lang="en-GB" dirty="0" smtClean="0"/>
              <a:t>Thus it can become a noise nuisance issue!</a:t>
            </a:r>
          </a:p>
        </p:txBody>
      </p:sp>
    </p:spTree>
    <p:extLst>
      <p:ext uri="{BB962C8B-B14F-4D97-AF65-F5344CB8AC3E}">
        <p14:creationId xmlns:p14="http://schemas.microsoft.com/office/powerpoint/2010/main" val="1033543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Absorption or Insulation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Absorption of sound by a material</a:t>
            </a:r>
          </a:p>
          <a:p>
            <a:pPr lvl="1"/>
            <a:r>
              <a:rPr lang="en-GB" dirty="0" smtClean="0"/>
              <a:t>Means the sound is not reflected from the source</a:t>
            </a:r>
          </a:p>
          <a:p>
            <a:pPr lvl="1"/>
            <a:endParaRPr lang="en-GB" dirty="0"/>
          </a:p>
          <a:p>
            <a:r>
              <a:rPr lang="en-GB" dirty="0" smtClean="0"/>
              <a:t>Insulation of sound by a material</a:t>
            </a:r>
          </a:p>
          <a:p>
            <a:pPr lvl="1"/>
            <a:r>
              <a:rPr lang="en-GB" dirty="0" smtClean="0"/>
              <a:t>Means the sound transmission loss</a:t>
            </a:r>
          </a:p>
          <a:p>
            <a:endParaRPr lang="en-GB" dirty="0"/>
          </a:p>
          <a:p>
            <a:r>
              <a:rPr lang="en-GB" dirty="0" smtClean="0"/>
              <a:t>Introduction of absorption materials will decrease the amount of sound transmitted</a:t>
            </a:r>
          </a:p>
          <a:p>
            <a:pPr lvl="1"/>
            <a:r>
              <a:rPr lang="en-GB" dirty="0" smtClean="0"/>
              <a:t>Though reduction will never be more than 10dB</a:t>
            </a:r>
          </a:p>
          <a:p>
            <a:pPr lvl="1"/>
            <a:r>
              <a:rPr lang="en-GB" dirty="0" smtClean="0"/>
              <a:t>But is often less</a:t>
            </a:r>
          </a:p>
          <a:p>
            <a:pPr lvl="1"/>
            <a:r>
              <a:rPr lang="en-GB" dirty="0" smtClean="0"/>
              <a:t>So better to insulate noise rather than absorb it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01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Materials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374495"/>
              </p:ext>
            </p:extLst>
          </p:nvPr>
        </p:nvGraphicFramePr>
        <p:xfrm>
          <a:off x="1115616" y="2348880"/>
          <a:ext cx="68407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Absorption</a:t>
                      </a:r>
                      <a:r>
                        <a:rPr lang="en-GB" baseline="0" dirty="0" smtClean="0"/>
                        <a:t> (%)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Insulation (dB)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25mm of fibre wool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0.82mm</a:t>
                      </a:r>
                      <a:r>
                        <a:rPr lang="en-GB" baseline="0" dirty="0" smtClean="0"/>
                        <a:t> sheet 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115mm brick wall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16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Concluding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Motorcycle is bring ridden outside, initially you are stood 10m away and sound level reading is 100dB</a:t>
            </a:r>
          </a:p>
          <a:p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the sound level reading be if you were in a bare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What would reduce sound level reading in the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 smtClean="0"/>
              <a:t>If exposure at 100dB is only 15mins, why are they allowed on the road?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09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 Nuisance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Noise is a Nuisance…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English law states a nuisance is…</a:t>
            </a:r>
          </a:p>
          <a:p>
            <a:endParaRPr lang="en-GB" dirty="0"/>
          </a:p>
          <a:p>
            <a:pPr lvl="1"/>
            <a:r>
              <a:rPr lang="en-GB" dirty="0"/>
              <a:t>"an unlawful interference with a person's use or enjoyment of land or of some right over, or in connection, with it." 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Determining level that noise is a nuisance is subjective</a:t>
            </a:r>
          </a:p>
          <a:p>
            <a:endParaRPr lang="en-GB" dirty="0"/>
          </a:p>
          <a:p>
            <a:r>
              <a:rPr lang="en-GB" dirty="0" smtClean="0"/>
              <a:t>Level, length and timing have to be considered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8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/>
          <a:lstStyle/>
          <a:p>
            <a:r>
              <a:rPr lang="en-GB" dirty="0" smtClean="0"/>
              <a:t>In what scenarios can noise be a nuisance?</a:t>
            </a:r>
            <a:endParaRPr lang="en-GB" dirty="0"/>
          </a:p>
        </p:txBody>
      </p:sp>
      <p:pic>
        <p:nvPicPr>
          <p:cNvPr id="1026" name="Picture 2" descr="http://www.noisecontrol.com/wp-content/uploads/2013/04/noise1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227736" cy="42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5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Causes of noise nuisance/pollution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 / Private Transportation Vehicles</a:t>
            </a:r>
          </a:p>
          <a:p>
            <a:endParaRPr lang="en-GB" dirty="0"/>
          </a:p>
          <a:p>
            <a:r>
              <a:rPr lang="en-GB" dirty="0" smtClean="0"/>
              <a:t>Industrial Machinery</a:t>
            </a:r>
          </a:p>
          <a:p>
            <a:endParaRPr lang="en-GB" dirty="0"/>
          </a:p>
          <a:p>
            <a:r>
              <a:rPr lang="en-GB" dirty="0" smtClean="0"/>
              <a:t>Construction Sites</a:t>
            </a:r>
          </a:p>
          <a:p>
            <a:endParaRPr lang="en-GB" dirty="0"/>
          </a:p>
          <a:p>
            <a:r>
              <a:rPr lang="en-GB" dirty="0" smtClean="0"/>
              <a:t>Loud Speakers</a:t>
            </a:r>
          </a:p>
          <a:p>
            <a:endParaRPr lang="en-GB" dirty="0"/>
          </a:p>
          <a:p>
            <a:r>
              <a:rPr lang="en-GB" dirty="0" smtClean="0"/>
              <a:t>Big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533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54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on Engineering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Industry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On the road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47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Any Questions contact me on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smtClean="0">
                <a:hlinkClick r:id="rId2"/>
              </a:rPr>
              <a:t>kerry.tudor@sm.uwtsd.ac.uk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Room MT406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0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797</TotalTime>
  <Words>1057</Words>
  <Application>Microsoft Office PowerPoint</Application>
  <PresentationFormat>On-screen Show (4:3)</PresentationFormat>
  <Paragraphs>290</Paragraphs>
  <Slides>26</Slides>
  <Notes>0</Notes>
  <HiddenSlides>9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Calibri</vt:lpstr>
      <vt:lpstr>Century Schoolbook</vt:lpstr>
      <vt:lpstr>Wingdings</vt:lpstr>
      <vt:lpstr>Wingdings 2</vt:lpstr>
      <vt:lpstr>Oriel</vt:lpstr>
      <vt:lpstr>Noise Pollution</vt:lpstr>
      <vt:lpstr>Noise Pollution – What is Noise? </vt:lpstr>
      <vt:lpstr>What is Sound Pressure? </vt:lpstr>
      <vt:lpstr>Sound Pressure Waves</vt:lpstr>
      <vt:lpstr>Thresholds</vt:lpstr>
      <vt:lpstr>Decibels</vt:lpstr>
      <vt:lpstr>Sound Pressure Steps</vt:lpstr>
      <vt:lpstr>Sound Pressure Levels</vt:lpstr>
      <vt:lpstr>List the following sounds in order of dB’s (Quietest to Loudest)</vt:lpstr>
      <vt:lpstr>PowerPoint Presentation</vt:lpstr>
      <vt:lpstr>Noise Exposure</vt:lpstr>
      <vt:lpstr>Problems of Loudness</vt:lpstr>
      <vt:lpstr>Problems of Loudness</vt:lpstr>
      <vt:lpstr>Measuring Sound Levels</vt:lpstr>
      <vt:lpstr>Reverberation</vt:lpstr>
      <vt:lpstr>Result of Reverberation</vt:lpstr>
      <vt:lpstr>Absorption or Insulation</vt:lpstr>
      <vt:lpstr>Properties of Materials</vt:lpstr>
      <vt:lpstr>Concluding Question</vt:lpstr>
      <vt:lpstr>Noise Nuisance</vt:lpstr>
      <vt:lpstr>When Noise is a Nuisance…</vt:lpstr>
      <vt:lpstr>In what scenarios can noise be a nuisance?</vt:lpstr>
      <vt:lpstr>Common Causes of noise nuisance/pollution</vt:lpstr>
      <vt:lpstr>Ways of dealing with noise nuisance</vt:lpstr>
      <vt:lpstr>Impact on Engineering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Kerry Tudor</cp:lastModifiedBy>
  <cp:revision>36</cp:revision>
  <cp:lastPrinted>2017-11-23T12:56:04Z</cp:lastPrinted>
  <dcterms:created xsi:type="dcterms:W3CDTF">2014-09-16T12:56:28Z</dcterms:created>
  <dcterms:modified xsi:type="dcterms:W3CDTF">2017-11-23T12:58:02Z</dcterms:modified>
</cp:coreProperties>
</file>