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60" r:id="rId3"/>
    <p:sldId id="258" r:id="rId4"/>
    <p:sldId id="262" r:id="rId5"/>
    <p:sldId id="263" r:id="rId6"/>
    <p:sldId id="264" r:id="rId7"/>
    <p:sldId id="270" r:id="rId8"/>
    <p:sldId id="259" r:id="rId9"/>
    <p:sldId id="301" r:id="rId10"/>
    <p:sldId id="278" r:id="rId11"/>
    <p:sldId id="265" r:id="rId12"/>
    <p:sldId id="266" r:id="rId13"/>
    <p:sldId id="267" r:id="rId14"/>
    <p:sldId id="302" r:id="rId15"/>
    <p:sldId id="303" r:id="rId16"/>
    <p:sldId id="268" r:id="rId17"/>
    <p:sldId id="279" r:id="rId18"/>
    <p:sldId id="261" r:id="rId19"/>
    <p:sldId id="280" r:id="rId20"/>
    <p:sldId id="284" r:id="rId21"/>
    <p:sldId id="285" r:id="rId22"/>
    <p:sldId id="286" r:id="rId23"/>
    <p:sldId id="287" r:id="rId24"/>
    <p:sldId id="288" r:id="rId25"/>
    <p:sldId id="289"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BFC066-16F9-4381-B0D1-2A0C4A4DF9CA}" v="8" dt="2022-02-10T13:58:46.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1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70BFC066-16F9-4381-B0D1-2A0C4A4DF9CA}"/>
    <pc:docChg chg="undo custSel addSld delSld modSld">
      <pc:chgData name="Meryl Bowen" userId="0e33c516-b54b-4571-b07e-cdbdabee1070" providerId="ADAL" clId="{70BFC066-16F9-4381-B0D1-2A0C4A4DF9CA}" dt="2022-02-11T15:29:43.841" v="668" actId="1076"/>
      <pc:docMkLst>
        <pc:docMk/>
      </pc:docMkLst>
      <pc:sldChg chg="modSp mod">
        <pc:chgData name="Meryl Bowen" userId="0e33c516-b54b-4571-b07e-cdbdabee1070" providerId="ADAL" clId="{70BFC066-16F9-4381-B0D1-2A0C4A4DF9CA}" dt="2022-02-11T15:27:24.756" v="650" actId="14100"/>
        <pc:sldMkLst>
          <pc:docMk/>
          <pc:sldMk cId="3897103523" sldId="256"/>
        </pc:sldMkLst>
        <pc:spChg chg="mod">
          <ac:chgData name="Meryl Bowen" userId="0e33c516-b54b-4571-b07e-cdbdabee1070" providerId="ADAL" clId="{70BFC066-16F9-4381-B0D1-2A0C4A4DF9CA}" dt="2022-02-11T15:27:24.756" v="650" actId="14100"/>
          <ac:spMkLst>
            <pc:docMk/>
            <pc:sldMk cId="3897103523" sldId="256"/>
            <ac:spMk id="2" creationId="{35AB92D5-460D-4A7E-87A4-83EC510C2CBC}"/>
          </ac:spMkLst>
        </pc:spChg>
      </pc:sldChg>
      <pc:sldChg chg="addSp delSp modSp del mod">
        <pc:chgData name="Meryl Bowen" userId="0e33c516-b54b-4571-b07e-cdbdabee1070" providerId="ADAL" clId="{70BFC066-16F9-4381-B0D1-2A0C4A4DF9CA}" dt="2022-02-10T14:02:59.819" v="646" actId="47"/>
        <pc:sldMkLst>
          <pc:docMk/>
          <pc:sldMk cId="2578270535" sldId="257"/>
        </pc:sldMkLst>
        <pc:spChg chg="del mod">
          <ac:chgData name="Meryl Bowen" userId="0e33c516-b54b-4571-b07e-cdbdabee1070" providerId="ADAL" clId="{70BFC066-16F9-4381-B0D1-2A0C4A4DF9CA}" dt="2022-02-10T13:49:48.899" v="300" actId="478"/>
          <ac:spMkLst>
            <pc:docMk/>
            <pc:sldMk cId="2578270535" sldId="257"/>
            <ac:spMk id="2" creationId="{75E36276-A7B7-4DA0-A801-7D896D860973}"/>
          </ac:spMkLst>
        </pc:spChg>
        <pc:spChg chg="del mod">
          <ac:chgData name="Meryl Bowen" userId="0e33c516-b54b-4571-b07e-cdbdabee1070" providerId="ADAL" clId="{70BFC066-16F9-4381-B0D1-2A0C4A4DF9CA}" dt="2022-02-10T13:49:54.633" v="301" actId="478"/>
          <ac:spMkLst>
            <pc:docMk/>
            <pc:sldMk cId="2578270535" sldId="257"/>
            <ac:spMk id="3" creationId="{FA1BEF03-BC88-496C-8A3F-268CEC7DC5F9}"/>
          </ac:spMkLst>
        </pc:spChg>
        <pc:spChg chg="add del mod">
          <ac:chgData name="Meryl Bowen" userId="0e33c516-b54b-4571-b07e-cdbdabee1070" providerId="ADAL" clId="{70BFC066-16F9-4381-B0D1-2A0C4A4DF9CA}" dt="2022-02-10T13:50:09.513" v="304" actId="478"/>
          <ac:spMkLst>
            <pc:docMk/>
            <pc:sldMk cId="2578270535" sldId="257"/>
            <ac:spMk id="6" creationId="{3F9275CF-0C71-4412-AAB5-2981612A2651}"/>
          </ac:spMkLst>
        </pc:spChg>
        <pc:spChg chg="add del mod">
          <ac:chgData name="Meryl Bowen" userId="0e33c516-b54b-4571-b07e-cdbdabee1070" providerId="ADAL" clId="{70BFC066-16F9-4381-B0D1-2A0C4A4DF9CA}" dt="2022-02-10T13:49:57.894" v="302" actId="478"/>
          <ac:spMkLst>
            <pc:docMk/>
            <pc:sldMk cId="2578270535" sldId="257"/>
            <ac:spMk id="8" creationId="{0FA8147F-B41E-4D51-B775-509E3324C56D}"/>
          </ac:spMkLst>
        </pc:spChg>
        <pc:picChg chg="mod">
          <ac:chgData name="Meryl Bowen" userId="0e33c516-b54b-4571-b07e-cdbdabee1070" providerId="ADAL" clId="{70BFC066-16F9-4381-B0D1-2A0C4A4DF9CA}" dt="2022-02-10T13:50:14.843" v="305" actId="1076"/>
          <ac:picMkLst>
            <pc:docMk/>
            <pc:sldMk cId="2578270535" sldId="257"/>
            <ac:picMk id="5" creationId="{F9EEB0C8-E810-4F7C-BCF6-692CE2C9571D}"/>
          </ac:picMkLst>
        </pc:picChg>
      </pc:sldChg>
      <pc:sldChg chg="addSp modSp mod">
        <pc:chgData name="Meryl Bowen" userId="0e33c516-b54b-4571-b07e-cdbdabee1070" providerId="ADAL" clId="{70BFC066-16F9-4381-B0D1-2A0C4A4DF9CA}" dt="2022-02-11T15:29:43.841" v="668" actId="1076"/>
        <pc:sldMkLst>
          <pc:docMk/>
          <pc:sldMk cId="1483211769" sldId="260"/>
        </pc:sldMkLst>
        <pc:spChg chg="mod ord">
          <ac:chgData name="Meryl Bowen" userId="0e33c516-b54b-4571-b07e-cdbdabee1070" providerId="ADAL" clId="{70BFC066-16F9-4381-B0D1-2A0C4A4DF9CA}" dt="2022-02-10T13:52:24.458" v="319" actId="1076"/>
          <ac:spMkLst>
            <pc:docMk/>
            <pc:sldMk cId="1483211769" sldId="260"/>
            <ac:spMk id="2" creationId="{FDC9036B-1624-4E07-974B-90D4C5C1684F}"/>
          </ac:spMkLst>
        </pc:spChg>
        <pc:spChg chg="mod ord">
          <ac:chgData name="Meryl Bowen" userId="0e33c516-b54b-4571-b07e-cdbdabee1070" providerId="ADAL" clId="{70BFC066-16F9-4381-B0D1-2A0C4A4DF9CA}" dt="2022-02-10T13:52:14.792" v="318" actId="207"/>
          <ac:spMkLst>
            <pc:docMk/>
            <pc:sldMk cId="1483211769" sldId="260"/>
            <ac:spMk id="3" creationId="{A8A776B2-979F-46A8-8104-66BDDAE0FAED}"/>
          </ac:spMkLst>
        </pc:spChg>
        <pc:spChg chg="mod ord">
          <ac:chgData name="Meryl Bowen" userId="0e33c516-b54b-4571-b07e-cdbdabee1070" providerId="ADAL" clId="{70BFC066-16F9-4381-B0D1-2A0C4A4DF9CA}" dt="2022-02-11T15:29:43.841" v="668" actId="1076"/>
          <ac:spMkLst>
            <pc:docMk/>
            <pc:sldMk cId="1483211769" sldId="260"/>
            <ac:spMk id="4" creationId="{8D6A047D-B547-4EAE-AD9C-330A7BF0F59A}"/>
          </ac:spMkLst>
        </pc:spChg>
        <pc:picChg chg="add mod ord">
          <ac:chgData name="Meryl Bowen" userId="0e33c516-b54b-4571-b07e-cdbdabee1070" providerId="ADAL" clId="{70BFC066-16F9-4381-B0D1-2A0C4A4DF9CA}" dt="2022-02-11T15:29:38.176" v="666" actId="1076"/>
          <ac:picMkLst>
            <pc:docMk/>
            <pc:sldMk cId="1483211769" sldId="260"/>
            <ac:picMk id="10" creationId="{028285BA-BBB0-4A5B-8436-24545C2A3853}"/>
          </ac:picMkLst>
        </pc:picChg>
      </pc:sldChg>
      <pc:sldChg chg="addSp delSp modSp mod">
        <pc:chgData name="Meryl Bowen" userId="0e33c516-b54b-4571-b07e-cdbdabee1070" providerId="ADAL" clId="{70BFC066-16F9-4381-B0D1-2A0C4A4DF9CA}" dt="2022-02-10T13:53:50.089" v="323" actId="14100"/>
        <pc:sldMkLst>
          <pc:docMk/>
          <pc:sldMk cId="1914205198" sldId="262"/>
        </pc:sldMkLst>
        <pc:picChg chg="del">
          <ac:chgData name="Meryl Bowen" userId="0e33c516-b54b-4571-b07e-cdbdabee1070" providerId="ADAL" clId="{70BFC066-16F9-4381-B0D1-2A0C4A4DF9CA}" dt="2022-02-10T13:53:42.381" v="320" actId="478"/>
          <ac:picMkLst>
            <pc:docMk/>
            <pc:sldMk cId="1914205198" sldId="262"/>
            <ac:picMk id="5" creationId="{20F003A4-8C3F-4C3E-AD99-9D093B6C0B5E}"/>
          </ac:picMkLst>
        </pc:picChg>
        <pc:picChg chg="add mod">
          <ac:chgData name="Meryl Bowen" userId="0e33c516-b54b-4571-b07e-cdbdabee1070" providerId="ADAL" clId="{70BFC066-16F9-4381-B0D1-2A0C4A4DF9CA}" dt="2022-02-10T13:53:50.089" v="323" actId="14100"/>
          <ac:picMkLst>
            <pc:docMk/>
            <pc:sldMk cId="1914205198" sldId="262"/>
            <ac:picMk id="8" creationId="{719861C7-34C6-41A8-8EBA-17518475B217}"/>
          </ac:picMkLst>
        </pc:picChg>
      </pc:sldChg>
      <pc:sldChg chg="modSp mod">
        <pc:chgData name="Meryl Bowen" userId="0e33c516-b54b-4571-b07e-cdbdabee1070" providerId="ADAL" clId="{70BFC066-16F9-4381-B0D1-2A0C4A4DF9CA}" dt="2022-02-10T13:54:10.450" v="326" actId="20577"/>
        <pc:sldMkLst>
          <pc:docMk/>
          <pc:sldMk cId="50128891" sldId="263"/>
        </pc:sldMkLst>
        <pc:spChg chg="mod">
          <ac:chgData name="Meryl Bowen" userId="0e33c516-b54b-4571-b07e-cdbdabee1070" providerId="ADAL" clId="{70BFC066-16F9-4381-B0D1-2A0C4A4DF9CA}" dt="2022-02-10T13:54:02.148" v="325" actId="20577"/>
          <ac:spMkLst>
            <pc:docMk/>
            <pc:sldMk cId="50128891" sldId="263"/>
            <ac:spMk id="2" creationId="{CFD2F13B-3F8F-4915-A1F6-DE57611B0B94}"/>
          </ac:spMkLst>
        </pc:spChg>
        <pc:spChg chg="mod">
          <ac:chgData name="Meryl Bowen" userId="0e33c516-b54b-4571-b07e-cdbdabee1070" providerId="ADAL" clId="{70BFC066-16F9-4381-B0D1-2A0C4A4DF9CA}" dt="2022-02-10T13:54:10.450" v="326" actId="20577"/>
          <ac:spMkLst>
            <pc:docMk/>
            <pc:sldMk cId="50128891" sldId="263"/>
            <ac:spMk id="3" creationId="{B26B44D5-D048-4E28-9100-6F8278E40839}"/>
          </ac:spMkLst>
        </pc:spChg>
      </pc:sldChg>
      <pc:sldChg chg="addSp delSp modSp add mod modNotesTx">
        <pc:chgData name="Meryl Bowen" userId="0e33c516-b54b-4571-b07e-cdbdabee1070" providerId="ADAL" clId="{70BFC066-16F9-4381-B0D1-2A0C4A4DF9CA}" dt="2022-02-10T14:01:53.294" v="645" actId="20577"/>
        <pc:sldMkLst>
          <pc:docMk/>
          <pc:sldMk cId="3675961981" sldId="301"/>
        </pc:sldMkLst>
        <pc:spChg chg="mod">
          <ac:chgData name="Meryl Bowen" userId="0e33c516-b54b-4571-b07e-cdbdabee1070" providerId="ADAL" clId="{70BFC066-16F9-4381-B0D1-2A0C4A4DF9CA}" dt="2022-02-10T14:01:53.294" v="645" actId="20577"/>
          <ac:spMkLst>
            <pc:docMk/>
            <pc:sldMk cId="3675961981" sldId="301"/>
            <ac:spMk id="2" creationId="{B1CBF946-A488-40E3-9D44-EF33DD3BA3DA}"/>
          </ac:spMkLst>
        </pc:spChg>
        <pc:spChg chg="mod">
          <ac:chgData name="Meryl Bowen" userId="0e33c516-b54b-4571-b07e-cdbdabee1070" providerId="ADAL" clId="{70BFC066-16F9-4381-B0D1-2A0C4A4DF9CA}" dt="2022-02-10T13:59:29.366" v="395" actId="1076"/>
          <ac:spMkLst>
            <pc:docMk/>
            <pc:sldMk cId="3675961981" sldId="301"/>
            <ac:spMk id="4" creationId="{10C4C5E0-877C-4456-A649-791A95BCB9B6}"/>
          </ac:spMkLst>
        </pc:spChg>
        <pc:picChg chg="add mod modCrop">
          <ac:chgData name="Meryl Bowen" userId="0e33c516-b54b-4571-b07e-cdbdabee1070" providerId="ADAL" clId="{70BFC066-16F9-4381-B0D1-2A0C4A4DF9CA}" dt="2022-02-10T13:59:34.857" v="397" actId="14100"/>
          <ac:picMkLst>
            <pc:docMk/>
            <pc:sldMk cId="3675961981" sldId="301"/>
            <ac:picMk id="7" creationId="{1D2BF020-0D95-4974-AB3A-28AD1B534821}"/>
          </ac:picMkLst>
        </pc:picChg>
        <pc:picChg chg="del mod">
          <ac:chgData name="Meryl Bowen" userId="0e33c516-b54b-4571-b07e-cdbdabee1070" providerId="ADAL" clId="{70BFC066-16F9-4381-B0D1-2A0C4A4DF9CA}" dt="2022-02-10T13:58:46.102" v="363" actId="478"/>
          <ac:picMkLst>
            <pc:docMk/>
            <pc:sldMk cId="3675961981" sldId="301"/>
            <ac:picMk id="1026" creationId="{2C7913B0-CDD8-476A-872F-E928285D92B2}"/>
          </ac:picMkLst>
        </pc:picChg>
      </pc:sldChg>
      <pc:sldChg chg="delSp add setBg delDesignElem modNotesTx">
        <pc:chgData name="Meryl Bowen" userId="0e33c516-b54b-4571-b07e-cdbdabee1070" providerId="ADAL" clId="{70BFC066-16F9-4381-B0D1-2A0C4A4DF9CA}" dt="2022-02-10T13:56:14.509" v="358" actId="20577"/>
        <pc:sldMkLst>
          <pc:docMk/>
          <pc:sldMk cId="502397892" sldId="302"/>
        </pc:sldMkLst>
        <pc:spChg chg="del">
          <ac:chgData name="Meryl Bowen" userId="0e33c516-b54b-4571-b07e-cdbdabee1070" providerId="ADAL" clId="{70BFC066-16F9-4381-B0D1-2A0C4A4DF9CA}" dt="2022-02-10T13:56:01.615" v="328"/>
          <ac:spMkLst>
            <pc:docMk/>
            <pc:sldMk cId="502397892" sldId="302"/>
            <ac:spMk id="12" creationId="{F3060C83-F051-4F0E-ABAD-AA0DFC48B218}"/>
          </ac:spMkLst>
        </pc:spChg>
        <pc:spChg chg="del">
          <ac:chgData name="Meryl Bowen" userId="0e33c516-b54b-4571-b07e-cdbdabee1070" providerId="ADAL" clId="{70BFC066-16F9-4381-B0D1-2A0C4A4DF9CA}" dt="2022-02-10T13:56:01.615" v="328"/>
          <ac:spMkLst>
            <pc:docMk/>
            <pc:sldMk cId="502397892" sldId="302"/>
            <ac:spMk id="14" creationId="{83C98ABE-055B-441F-B07E-44F97F083C39}"/>
          </ac:spMkLst>
        </pc:spChg>
        <pc:spChg chg="del">
          <ac:chgData name="Meryl Bowen" userId="0e33c516-b54b-4571-b07e-cdbdabee1070" providerId="ADAL" clId="{70BFC066-16F9-4381-B0D1-2A0C4A4DF9CA}" dt="2022-02-10T13:56:01.615" v="328"/>
          <ac:spMkLst>
            <pc:docMk/>
            <pc:sldMk cId="502397892" sldId="302"/>
            <ac:spMk id="16" creationId="{29FDB030-9B49-4CED-8CCD-4D99382388AC}"/>
          </ac:spMkLst>
        </pc:spChg>
        <pc:spChg chg="del">
          <ac:chgData name="Meryl Bowen" userId="0e33c516-b54b-4571-b07e-cdbdabee1070" providerId="ADAL" clId="{70BFC066-16F9-4381-B0D1-2A0C4A4DF9CA}" dt="2022-02-10T13:56:01.615" v="328"/>
          <ac:spMkLst>
            <pc:docMk/>
            <pc:sldMk cId="502397892" sldId="302"/>
            <ac:spMk id="18" creationId="{3783CA14-24A1-485C-8B30-D6A5D87987AD}"/>
          </ac:spMkLst>
        </pc:spChg>
        <pc:spChg chg="del">
          <ac:chgData name="Meryl Bowen" userId="0e33c516-b54b-4571-b07e-cdbdabee1070" providerId="ADAL" clId="{70BFC066-16F9-4381-B0D1-2A0C4A4DF9CA}" dt="2022-02-10T13:56:01.615" v="328"/>
          <ac:spMkLst>
            <pc:docMk/>
            <pc:sldMk cId="502397892" sldId="302"/>
            <ac:spMk id="20" creationId="{9A97C86A-04D6-40F7-AE84-31AB43E6A846}"/>
          </ac:spMkLst>
        </pc:spChg>
        <pc:spChg chg="del">
          <ac:chgData name="Meryl Bowen" userId="0e33c516-b54b-4571-b07e-cdbdabee1070" providerId="ADAL" clId="{70BFC066-16F9-4381-B0D1-2A0C4A4DF9CA}" dt="2022-02-10T13:56:01.615" v="328"/>
          <ac:spMkLst>
            <pc:docMk/>
            <pc:sldMk cId="502397892" sldId="302"/>
            <ac:spMk id="22" creationId="{FF9F2414-84E8-453E-B1F3-389FDE8192D9}"/>
          </ac:spMkLst>
        </pc:spChg>
        <pc:spChg chg="del">
          <ac:chgData name="Meryl Bowen" userId="0e33c516-b54b-4571-b07e-cdbdabee1070" providerId="ADAL" clId="{70BFC066-16F9-4381-B0D1-2A0C4A4DF9CA}" dt="2022-02-10T13:56:01.615" v="328"/>
          <ac:spMkLst>
            <pc:docMk/>
            <pc:sldMk cId="502397892" sldId="302"/>
            <ac:spMk id="24" creationId="{3ECA69A1-7536-43AC-85EF-C7106179F5ED}"/>
          </ac:spMkLst>
        </pc:spChg>
      </pc:sldChg>
      <pc:sldChg chg="addSp delSp modSp new mod setBg">
        <pc:chgData name="Meryl Bowen" userId="0e33c516-b54b-4571-b07e-cdbdabee1070" providerId="ADAL" clId="{70BFC066-16F9-4381-B0D1-2A0C4A4DF9CA}" dt="2022-02-11T15:28:38.831" v="660" actId="1076"/>
        <pc:sldMkLst>
          <pc:docMk/>
          <pc:sldMk cId="333213814" sldId="303"/>
        </pc:sldMkLst>
        <pc:spChg chg="del">
          <ac:chgData name="Meryl Bowen" userId="0e33c516-b54b-4571-b07e-cdbdabee1070" providerId="ADAL" clId="{70BFC066-16F9-4381-B0D1-2A0C4A4DF9CA}" dt="2022-02-11T15:27:41.453" v="653" actId="478"/>
          <ac:spMkLst>
            <pc:docMk/>
            <pc:sldMk cId="333213814" sldId="303"/>
            <ac:spMk id="2" creationId="{85231CA6-0F05-4B9C-A0EF-E289E2C19FA2}"/>
          </ac:spMkLst>
        </pc:spChg>
        <pc:spChg chg="del">
          <ac:chgData name="Meryl Bowen" userId="0e33c516-b54b-4571-b07e-cdbdabee1070" providerId="ADAL" clId="{70BFC066-16F9-4381-B0D1-2A0C4A4DF9CA}" dt="2022-02-11T15:27:43.743" v="654" actId="478"/>
          <ac:spMkLst>
            <pc:docMk/>
            <pc:sldMk cId="333213814" sldId="303"/>
            <ac:spMk id="3" creationId="{37CA55A0-430C-4A62-99F5-F4054A7D3E2D}"/>
          </ac:spMkLst>
        </pc:spChg>
        <pc:spChg chg="del">
          <ac:chgData name="Meryl Bowen" userId="0e33c516-b54b-4571-b07e-cdbdabee1070" providerId="ADAL" clId="{70BFC066-16F9-4381-B0D1-2A0C4A4DF9CA}" dt="2022-02-11T15:27:39.734" v="652" actId="478"/>
          <ac:spMkLst>
            <pc:docMk/>
            <pc:sldMk cId="333213814" sldId="303"/>
            <ac:spMk id="4" creationId="{6EB87767-03E0-485A-AAFA-61ABCCB010A6}"/>
          </ac:spMkLst>
        </pc:spChg>
        <pc:spChg chg="add">
          <ac:chgData name="Meryl Bowen" userId="0e33c516-b54b-4571-b07e-cdbdabee1070" providerId="ADAL" clId="{70BFC066-16F9-4381-B0D1-2A0C4A4DF9CA}" dt="2022-02-11T15:28:31.996" v="658" actId="26606"/>
          <ac:spMkLst>
            <pc:docMk/>
            <pc:sldMk cId="333213814" sldId="303"/>
            <ac:spMk id="11" creationId="{F3060C83-F051-4F0E-ABAD-AA0DFC48B218}"/>
          </ac:spMkLst>
        </pc:spChg>
        <pc:spChg chg="add">
          <ac:chgData name="Meryl Bowen" userId="0e33c516-b54b-4571-b07e-cdbdabee1070" providerId="ADAL" clId="{70BFC066-16F9-4381-B0D1-2A0C4A4DF9CA}" dt="2022-02-11T15:28:31.996" v="658" actId="26606"/>
          <ac:spMkLst>
            <pc:docMk/>
            <pc:sldMk cId="333213814" sldId="303"/>
            <ac:spMk id="13" creationId="{83C98ABE-055B-441F-B07E-44F97F083C39}"/>
          </ac:spMkLst>
        </pc:spChg>
        <pc:spChg chg="add">
          <ac:chgData name="Meryl Bowen" userId="0e33c516-b54b-4571-b07e-cdbdabee1070" providerId="ADAL" clId="{70BFC066-16F9-4381-B0D1-2A0C4A4DF9CA}" dt="2022-02-11T15:28:31.996" v="658" actId="26606"/>
          <ac:spMkLst>
            <pc:docMk/>
            <pc:sldMk cId="333213814" sldId="303"/>
            <ac:spMk id="15" creationId="{29FDB030-9B49-4CED-8CCD-4D99382388AC}"/>
          </ac:spMkLst>
        </pc:spChg>
        <pc:spChg chg="add">
          <ac:chgData name="Meryl Bowen" userId="0e33c516-b54b-4571-b07e-cdbdabee1070" providerId="ADAL" clId="{70BFC066-16F9-4381-B0D1-2A0C4A4DF9CA}" dt="2022-02-11T15:28:31.996" v="658" actId="26606"/>
          <ac:spMkLst>
            <pc:docMk/>
            <pc:sldMk cId="333213814" sldId="303"/>
            <ac:spMk id="17" creationId="{3783CA14-24A1-485C-8B30-D6A5D87987AD}"/>
          </ac:spMkLst>
        </pc:spChg>
        <pc:spChg chg="add">
          <ac:chgData name="Meryl Bowen" userId="0e33c516-b54b-4571-b07e-cdbdabee1070" providerId="ADAL" clId="{70BFC066-16F9-4381-B0D1-2A0C4A4DF9CA}" dt="2022-02-11T15:28:31.996" v="658" actId="26606"/>
          <ac:spMkLst>
            <pc:docMk/>
            <pc:sldMk cId="333213814" sldId="303"/>
            <ac:spMk id="19" creationId="{9A97C86A-04D6-40F7-AE84-31AB43E6A846}"/>
          </ac:spMkLst>
        </pc:spChg>
        <pc:spChg chg="add">
          <ac:chgData name="Meryl Bowen" userId="0e33c516-b54b-4571-b07e-cdbdabee1070" providerId="ADAL" clId="{70BFC066-16F9-4381-B0D1-2A0C4A4DF9CA}" dt="2022-02-11T15:28:31.996" v="658" actId="26606"/>
          <ac:spMkLst>
            <pc:docMk/>
            <pc:sldMk cId="333213814" sldId="303"/>
            <ac:spMk id="21" creationId="{FF9F2414-84E8-453E-B1F3-389FDE8192D9}"/>
          </ac:spMkLst>
        </pc:spChg>
        <pc:spChg chg="add">
          <ac:chgData name="Meryl Bowen" userId="0e33c516-b54b-4571-b07e-cdbdabee1070" providerId="ADAL" clId="{70BFC066-16F9-4381-B0D1-2A0C4A4DF9CA}" dt="2022-02-11T15:28:31.996" v="658" actId="26606"/>
          <ac:spMkLst>
            <pc:docMk/>
            <pc:sldMk cId="333213814" sldId="303"/>
            <ac:spMk id="23" creationId="{3ECA69A1-7536-43AC-85EF-C7106179F5ED}"/>
          </ac:spMkLst>
        </pc:spChg>
        <pc:picChg chg="add mod modCrop">
          <ac:chgData name="Meryl Bowen" userId="0e33c516-b54b-4571-b07e-cdbdabee1070" providerId="ADAL" clId="{70BFC066-16F9-4381-B0D1-2A0C4A4DF9CA}" dt="2022-02-11T15:28:38.831" v="660" actId="1076"/>
          <ac:picMkLst>
            <pc:docMk/>
            <pc:sldMk cId="333213814" sldId="303"/>
            <ac:picMk id="6" creationId="{1ECE5528-64B9-4AF1-B01C-FED0DB05E512}"/>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2:52.6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64 303,'7'1,"0"-1,-1 1,11 3,11 2,39-2,-42-3,0 1,35 7,-23-1,0-3,54 3,76-9,-64-1,114 20,-106-6,-86-9,35 10,14 3,206 3,-140-11,10 0,1990-9,-1959-7,-18 0,207 8,-347 1,0 1,41 9,44 17,-77-19,-15-4,0 1,15 9,-19-9,1 0,0-1,22 6,161 26,-170-31,-1 0,-1 2,1 0,23 13,-23-10,-9-5,1-1,0-1,0-1,0 0,18 0,9 2,2 1,72 13,-99-15,0 1,-1 1,0 0,21 12,-17-8,1-1,0-1,47 9,11 4,-76-19,22 6,-1 1,0 1,32 18,-43-21,-1-1,1-1,0 0,0-1,0 0,20 1,11 3,-15-2,-24-6,0 1,0 0,1 1,-1-1,0 1,-1 1,1 0,0-1,-1 2,11 6,3 6,-14-12,1 2,-1-1,0 1,6 8,-10-11,0 0,0-1,-1 1,1 0,-1 1,0-1,0 0,0 0,0 0,-1 1,1-1,-1 0,0 1,0 4,-1-6,1 0,0 1,-1-1,0 1,0-1,0 0,0 1,0-1,0 0,-1 0,1 0,-1 0,1 0,-1 0,0 0,0-1,1 1,-1 0,0-1,-5 3,-3 1,0 0,-1 0,-12 3,18-7,-32 11,-1-1,-52 6,48-13,-79-4,48-2,-976 2,1028-1,-1 0,1-2,0-1,-27-7,-81-34,93 31,21 9,0 1,0 1,-1 0,0 0,-15 1,-83 3,50 1,44-1,-2 0,0-1,0-1,0-1,-37-9,32 5,0 0,-1 2,-36-1,-85 6,59 1,-1106-2,1171-2,1 0,0-2,-46-13,12 3,20 8,-74-3,32 5,-256-3,207 8,-131 9,193-5,-65 7,55-6,-107-5,85-2,-834 1,931 0,0 0,0 0,0-1,0 1,0 0,0-1,0 1,0-1,0 1,0-1,0 0,0 0,0 0,1 0,-1 0,-2-2,3 2,0-1,0 1,0-1,0 1,0-1,1 0,-1 1,0-1,1 0,-1 0,1 1,0-1,-1 0,1 0,0 0,0 1,0-1,0 0,1-2,1-7,1-1,1 1,-1 0,2 0,8-16,-6 14,-1-1,8-26,-9 13,-3 18,-1 0,1 1,1-1,-1 1,6-11,4-7,-1 0,10-42,-14 44,-3 8,0-1,-1 1,0-29,-4-52,0 35,0 35,1 12,0 1,0 0,6-29,-5 39,0-1,1 0,-1 1,1-1,1 1,-1 0,1 0,-1 0,1 0,0 0,0 0,1 1,-1-1,1 1,7-5,13-6,32-15,1 0,-45 22,0 1,0 0,0 1,1 1,0 0,-1 0,1 2,1-1,-1 2,0 0,17 0,449 4,-307-4,-135 4,1 1,0 1,-1 2,40 14,-45-13,-1-2,-1-1,1-2,53-1,-30-1,-16 2,50 11,11 1,-5-1,-63-7,56 2,-47-6,-1 2,41 11,-38-7,69 5,223-12,-167-3,148 10,-22-2,-209-8,-30-1,61-11,20-2,-107 12,52-12,-15 2,101-6,-94 13,87-3,279 10,-399 1,68 12,-68-7,70 2,-89-9,7-1,0 2,48 7,-40-3,0-2,0-1,41-4,-10 0,599 2,-641-1,0-2,0-1,32-9,-5 2,81-10,-110 17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3:30.8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2139 2670,'-11'-10,"0"0,0 1,-1 0,0 1,0 0,-1 1,-20-8,-100-30,110 38,-112-31,-71-22,168 49,-46-7,30 8,24 2,-56-23,44 15,-5 1,35 12,1 0,0-1,0 0,0-1,1 0,-1 0,1-1,-17-14,7 4,0 1,-1 2,-44-23,24 15,33 16,1-1,-1 0,1 0,0 0,0-1,-6-9,5 7,1 1,-1 0,-16-12,11 11,-1 1,0 1,0 0,0 1,-1 1,0 0,0 1,0 1,-1 0,1 1,-1 1,-25 0,21 2,13 0,-1-1,0 0,1 0,-1-1,-11-2,17 3,0-1,0 0,0 1,0-1,1 0,-1 0,0 0,1-1,-1 1,0 0,1-1,0 1,-1-1,1 1,0-1,0 1,0-1,0 0,0 0,0 1,0-1,1 0,-1 0,1 0,-1 0,1-3,-3-21,2 0,3-46,1 18,-3 30,6-97,-4 105,1 0,0 1,2-1,-1 1,11-23,-6 16,-1 0,-2-1,0 0,-1-1,1-27,2-2,-1-13,-2 1,-6-81,0 56,1 76,-1 0,-1 1,0-1,-1 1,0 0,-7-18,2 12,-1 0,-1 1,-17-26,8 18,2-1,-24-51,37 71,0-1,-1 1,1 0,-1 1,-1-1,0 1,1 0,-2 0,-6-4,4 2,-1-1,-14-17,-39-44,54 61,-78-87,82 91,0 0,0-1,1 0,0 1,0-1,0-1,-5-11,8 15,1 1,-1-1,0 1,1-1,-1 0,1 1,0-1,0 0,0 1,0-1,1 1,-1-1,1 0,0 1,-1-1,1 1,0-1,0 1,1 0,-1-1,0 1,1 0,-1 0,4-3,0-1,1 1,0 0,1 0,-1 0,1 1,12-6,47-16,-30 13,55-21,58-23,-134 51,1 0,0 2,0 0,0 0,32-1,85 5,-72 2,50-3,67 3,-160 0,-1 0,0 2,0 0,0 1,26 11,-18-6,34 8,23 8,-57-17,42 10,-11-12,-1-2,104-4,-87-2,1150 0,-1128 4,-80-1,0 0,-1 1,1 0,22 10,34 17,-20-6,2-4,65 19,216 36,-48-10,-244-57,13 3,94 6,212 9,-237-8,189 2,382-21,-691 1,3-1,0 2,0-1,-1 0,1 1,7 2,-12-3,1 1,-1 0,1-1,-1 1,0 0,1 0,-1-1,0 1,0 0,0 1,0-1,0 0,0 0,0 0,0 0,0 1,0-1,0 1,-1-1,1 0,-1 1,1-1,-1 1,1 2,0 0,-1 0,1 0,-1 0,0 0,0 0,0 0,0 1,-1-1,1 0,-1 0,-3 6,2-6,0-1,0 0,0 0,-1 0,1 0,-1 0,0-1,1 1,-1-1,-1 0,1 1,0-1,-6 2,-36 16,0-2,-70 17,66-21,-381 100,-7-34,-170-33,-8-44,-738-6,781 4,537-3,-1 0,0-3,-38-9,-103-35,103 27,-71-24,67 19,-124-24,145 42,1 3,-69 0,115 7,0-2,-18-2,26 3,-1-1,1 1,0-1,0 0,0 0,-1 0,1 0,0 0,0 0,0 0,0-1,1 1,-1-1,0 1,0-1,1 0,-2-2,2 3,1 0,-1 0,1 0,0 1,-1-1,1 0,0 0,0 0,-1 0,1 0,0 0,0 1,0-1,0 0,0 0,1 0,-1 0,0 0,0 0,1-1,0 0,0 1,0-1,0 1,0-1,1 1,-1 0,0-1,1 1,2-2,4-2,0 1,0 0,13-4,-18 7,40-14,80-16,51 4,-145 22,462-52,-127 16,70 4,-143 21,96-1,-131 10,-49 0,342 5,-492 2,297 23,-138-5,374-10,-377-9,-173 1,0 1,0 2,-1 2,46 11,-59-9,0-1,1-2,-1 0,44-1,158-4,-202-1,0-2,0 0,-1-1,46-16,-25 7,-42 13,-2 0,0 1,0-1,1 0,-1 1,0-1,0 0,0 0,2-2,-4 3,0 0,0 0,0-1,1 1,-1 0,0 0,0 0,0-1,0 1,0 0,0 0,0-1,0 1,0 0,0 0,0-1,0 1,0 0,0 0,0 0,0-1,0 1,0 0,0 0,0-1,0 1,0 0,0 0,0-1,-11-9,-9-2,0 1,-1 0,-40-13,-76-16,129 37,-109-25,-2 6,-137-10,-245 18,0 38,-83-11,436-14,156 1,189-2,0-18,-89 1,120-19,217-61,-412 91,-1 1,1 1,62-2,66 8,-59 2,-84-2,0 1,0 0,0 1,-1 1,1 0,-1 2,0 0,0 1,24 12,-22-9,31 9,-32-11,35 16,-5 7,-32-19,0-1,24 11,-5-7,-14-6,23 12,62 31,15 8,-80-35,85 36,-106-51,1 0,-1 1,0 1,33 24,43 28,-46-33,-40-23,18 16,-20-15,1 0,15 9,-21-15,0 0,0 0,0 0,0 1,-1-1,1 1,-1-1,1 1,-1 0,0 0,0 0,-1 0,1 1,0-1,1 6,-2-5,0 1,0 0,-1 0,1 0,-1 0,0 0,-1 0,1 0,-1 0,-2 9,1-8,-1 0,1 0,-1-1,0 1,-1-1,1 0,-1 1,0-2,0 1,-1 0,-5 4,-8 5,-34 21,40-27,-15 8,-1-1,0-1,-43 15,24-14,-72 12,108-25,-302 43,134-27,133-11,-82 25,73-15,1 3,-78 41,128-59,0 0,0 1,1-1,-1 1,1 0,0 0,0 0,0 0,0 1,1-1,-1 1,-3 7,4-5,0 0,0 1,0-1,1 0,0 1,1 0,-1 11,1-17,0 13,0-1,1 1,4 17,-4-26,0-1,0 0,1 0,0 0,0 0,0 0,0 0,0 0,1-1,0 1,0-1,0 0,0 0,5 4,12 7,1-1,0-1,1 0,0-2,1-1,28 8,146 28,-143-34,11 2,71 5,-114-15,1 1,43 12,-44-9,0-1,43 4,-33-8,-20-2,0 0,1 1,-1 1,1 0,14 5,-1 0,-19-5,-1-1,1 1,-1 0,10 6,-14-7,0 0,0 0,-1 0,1 1,-1-1,1 1,-1-1,0 1,1 0,-1-1,0 1,0 0,0 0,0 0,0 0,-1 0,1 0,-1 0,1 2,0 0,0 1,-1-1,0 0,0 0,0 0,0 0,-1 0,0 0,0 0,0 0,0 0,0 0,-1 0,-2 4,0-3,1 0,-1 0,0 0,-1-1,1 0,-1 0,0 0,0 0,-7 3,-25 15,-76 29,-49 7,96-36,43-14,-243 78,210-72,0-2,-106 9,-138-22,-18 2,285 2,0 3,0 0,1 2,-52 20,64-21,0-2,-1 0,1-1,-31 1,-85-4,6 0,-343 14,-5-15,185-1,-555 1,798 1,-80 12,38 9,68-14,-1-2,0-1,-40 4,-230-9,137-1,-191 1,334 1,1 0,-1 1,1 1,-17 6,16-5,0 0,-1-1,-25 2,-125-7,-53 3,191 2,-41 9,-16 3,82-15,-1 1,0 0,0 0,1 1,-1-1,0 1,1 0,-1 0,1 0,0 0,0 0,0 1,0-1,0 1,0 0,1 0,0 0,-1 0,1 1,-3 5,5-8,-1 0,1 0,0 0,-1-1,1 1,0 0,0 0,0 0,0 0,0 0,0 0,0-1,0 1,0 0,0 0,0 0,0 0,1 0,-1-1,0 1,1 0,-1 0,1 1,0-1,1 0,-1 1,0-1,1 0,-1 0,1 1,0-1,-1-1,1 1,2 1,3 1,0-1,0-1,1 1,12 0,24 0,32 3,-27 0,62-1,-87-2,-1 0,1 2,-1 0,22 8,-21-5,0-1,0-2,43 4,-43-7,0 2,36 8,-34-6,50 5,-2-9,-35-2,0 2,0 2,49 10,-52-4,41 10,119 14,-182-33,0 1,1 1,-1 1,0 0,0 0,0 2,14 6,-5-1,0-1,0-1,1-1,41 7,-40-11,-17-3,-1 1,1 0,-1 1,1-1,-1 1,0 1,10 3,-17-6,0 0,1 0,-1 0,0 0,0 1,1-1,-1 0,0 0,0 0,0 0,1 0,-1 0,0 1,0-1,0 0,1 0,-1 0,0 0,0 1,0-1,0 0,0 0,1 0,-1 1,0-1,0 0,0 0,0 1,0-1,0 0,0 0,0 1,0-1,0 1,-9 1,-16-3,-145-45,125 32,-57-16,-201-69,218 68,-60-26,122 46,0-1,0-1,1-1,-19-17,26 19,1 0,0-1,1 0,1-1,0-1,1 0,1 0,-15-28,0-21,16 41,0 0,-17-28,19 37,0-1,-9-28,4 9,9 26,-1-4,0 0,-1 1,-1-1,0 1,0 0,-1 1,-1 0,-10-12,2 5,1-1,-19-28,4 3,-14-11,19 25,-30-46,14-1,24 43,-29-42,36 60,0-1,0-1,2 0,-12-31,17 35,0 1,1-1,-1-24,2 20,-5-24,3 15,0 0,2 0,2-35,-1 39,-1 38,-2 0,0 0,0-1,-8 20,-7 29,-1 59,15-73,1-1,4 56,0-28,-1 215,1-283,0 1,0-1,1 0,0 0,0 0,1 0,0 0,1-1,0 1,0-1,11 14,-14-20,0 0,1-1,-1 1,1-1,-1 1,1-1,0 0,0 1,-1-1,1 0,0 0,0 0,0-1,0 1,0 0,0-1,0 1,0-1,0 0,1 1,-1-1,3-1,2 0,1 0,-1-1,1 0,-1 0,10-5,13-6,-1-2,0-2,-1 0,25-22,102-92,-152 128,196-182,191-162,194-40,-556 370,124-68,-140 81,-12 4,1 0,-1 0,0 0,1 0,-1 1,0-1,0 0,1 0,-1 0,0 0,0 0,1 0,-1 0,0 1,0-1,1 0,-1 0,0 0,0 1,0-1,0 0,1 0,-1 0,0 1,0-1,0 2,0-1,1 0,-1 1,0-1,-1 0,1 1,0-1,0 0,0 1,-1-1,1 0,-1 0,1 1,-1-1,0 1,-7 11,0 0,-1-1,0 0,-1-1,-20 18,28-26,-182 163,73-68,-162 165,234-220,1 2,2 2,2 1,-38 74,64-106,1 1,-8 24,13-36,1 0,0-1,0 1,0 0,1 0,-1 0,1 1,1-1,-1 0,1 0,0 0,0-1,2 8,-3-11,1 0,-1 0,0-1,1 1,-1 0,1-1,-1 1,1-1,-1 1,1-1,0 1,-1-1,1 1,-1-1,1 1,0-1,-1 0,1 1,0-1,0 0,1 1,0-1,0 0,0 0,0 0,0 0,0-1,1 1,-1 0,3-2,12-5,0 0,-1-1,0-1,20-14,-11 7,338-228,-6-17,-74 54,-270 197,-8 6,0 0,1 0,-1 0,1 1,0 0,12-5,-18 8,1 0,-1 0,1 0,-1 0,1 0,-1 0,1 0,-1 0,1 0,-1 0,1 0,-1 0,1 0,-1 0,1 0,-1 1,1-1,-1 0,1 0,-1 1,1-1,-1 0,0 0,1 1,-1-1,0 1,1-1,-1 0,0 1,1-1,-1 1,0-1,0 1,1 0,0 1,-1 0,1 0,-1 0,0 0,0 1,0-1,0 3,-2 9,0 0,-1-1,-1 1,-10 24,10-27,-32 76,-3-2,-5-2,-2-1,-87 112,96-146,-2-3,-2-1,-90 75,99-94,23-17,9-8,0 0,0 0,0 0,0 0,0 1,0-1,0 0,0 0,0 0,0 0,0 0,-1 0,1 0,0 0,0 0,0 0,0 0,0 0,0 0,0 0,0 0,0 0,0 0,0 0,0 1,0-1,0 0,0 0,0 0,0 0,0 0,0 0,0 0,0 0,0 0,0 0,0 0,0 0,0 0,0 0,0 1,0-1,1 0,-1 0,0 0,0 0,0 0,0 0,0 0,0 0,0 0,0 0,0 0,0 0,0 0,0 0,0 0,0 0,0 0,0 0,0 0,1 0,-1 0,0 0,21-7,11-6,53-31,30-30,-101 65,286-211,-153 108,216-152,14 15,-367 243,12-8,1 1,38-15,-59 27,0 0,0 0,0 1,0-1,0 1,1 0,2 0,-4 0,-1 0,1 0,-1 0,1 0,-1 0,1 0,0 1,-1-1,1 0,-1 0,1 1,-1-1,1 0,-1 1,1-1,-1 0,0 1,1-1,0 2,-1-1,1 1,-1 0,1-1,-1 1,0 0,0-1,0 1,0 0,0 0,0-1,-1 1,1 0,-1-1,1 1,-1 0,1-1,-1 1,-1 1,-10 18,0 0,-1-1,-1-1,-22 23,-224 237,129-145,72-72,-153 173,198-217,14-18,0 0,0 0,1 0,-1 0,0 0,0 0,0 0,1 0,-1 0,0 0,0 0,1 0,-1 0,0 0,0 0,0 0,1 0,-1 0,0 0,0 0,0 0,0 1,1-1,-1 0,0 0,0 0,0 0,0 0,1 0,-1 1,0-1,0 0,0 0,0 0,0 0,0 1,0-1,1 0,-1 0,0 0,0 1,0-1,0 0,0 0,0 0,0 1,0-1,0 0,0 0,0 0,0 1,0-1,0 0,0 0,-1 0,1 1,0-1,0 0,0 0,0 0,0 1,0-1,0 0,-1 0,1 0,0 0,24-7,117-65,-97 47,412-245,-16-39,-422 295,-4 2,19-11,-32 22,-1 1,0 0,1-1,-1 1,1 0,-1 0,1-1,-1 1,0 0,1 0,-1-1,1 1,-1 0,1 0,-1 0,1 0,0 0,-1 0,1 0,-1 0,1 0,-1 0,1 0,-1 0,1 1,0 0,-1-1,0 1,0 0,1 0,-1-1,0 1,0 0,0 0,0 0,0 0,0-1,0 1,0 0,0 0,-1 0,1 0,-7 23,0-1,-1-1,-1 0,-16 27,16-31,-26 46,-2-1,-65 83,35-65,-83 80,145-154,11-6,16-7,-22 6,61-23,0-3,100-61,121-97,-9 6,-257 169,73-40,-86 48,0 0,1-1,-1 1,1 0,4 0,-8 1,0 0,1 0,-1 0,1 0,-1 0,1 0,-1 0,1 0,-1 0,1 0,-1 0,1 0,-1 0,1 1,-1-1,1 0,-1 0,1 1,-1-1,0 0,1 0,-1 1,1-1,-1 1,0-1,0 0,1 1,-1-1,0 1,1-1,-1 0,0 1,0-1,0 1,0-1,1 1,-1-1,0 1,0-1,0 1,0-1,0 1,0-1,0 1,-1 3,0 0,1 0,-1 0,-1 0,1 0,-1-1,1 1,-4 4,-20 31,16-26,-269 328,176-235,87-87,11-10,4-9,0 0,1 0,-1 0,0 1,0-1,1 0,-1 0,0 0,0 0,0 0,1 0,-1 0,0 1,1-1,-1 0,0 0,0 0,1 0,-1 0,0 0,0 0,1 0,-1 0,0 0,1 0,-1-1,0 1,0 0,1 0,-1 0,0 0,0 0,1-1,23-7,23-12,-17 7,158-71,-3-8,242-162,-405 238,-9 7,22-12,-35 20,1 1,0-1,0 1,0 0,0-1,0 1,-1 0,1 0,0-1,0 1,0 0,0 0,0 0,0 0,0 0,0 0,1 1,-2-1,1 1,-1-1,1 0,-1 1,1-1,-1 0,1 1,-1-1,0 1,1-1,-1 1,0-1,1 1,-1-1,0 1,0-1,1 1,-1-1,0 1,0 0,0 3,1 0,-1-1,0 1,0 0,-1 0,1-1,-2 6,-9 27,-1 0,-2 0,-2-1,0-1,-31 44,36-62,-1-1,-15 16,12-14,9-9,10-10,13-11,139-118,43-27,-187 148,-8 6,1 1,-1-1,1 1,0 0,0 0,0 0,1 1,8-3,-14 5,1 0,0 0,-1 0,1 0,0 0,-1 0,1 0,0 0,-1 0,1 0,0 0,-1 0,1 0,-1 1,1-1,0 0,-1 1,1-1,-1 0,1 1,-1-1,1 1,-1-1,1 1,-1-1,1 1,-1-1,0 1,1-1,-1 1,0-1,1 1,-1 0,0 0,1 4,0-1,0 0,0 1,-1 5,2 4,-2-14,0 1,0-1,0 1,0-1,0 1,1-1,-1 0,0 1,0-1,1 0,-1 1,0-1,1 0,-1 1,0-1,1 0,-1 0,0 1,1-1,-1 0,1 0,-1 0,1 1,-1-1,0 0,1 0,-1 0,1 0,-1 0,1 0,-1 0,1 0,-1 0,0 0,1 0,-1 0,1 0,-1-1,1 1,-1 0,0 0,1 0,-1 0,1-1,-1 1,0 0,1-1,22-16,-19 14,215-203,-78 69,-89 90,58-58,-105 98,-7 5,-15 10,-256 159,193-115,-292 205,348-240,16-14,5-6,7-10,1 3,1 0,0 1,1-1,0 1,10-10,45-40,-52 50,8-8,-10 8,2 1,-1 0,1 0,0 1,12-7,-8 10,-5 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3:54.46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3186 1153,'-10'0,"0"-1,-17-4,-6-1,8 2,0-1,-45-15,42 11,-53-10,-189-4,-4 21,257 2,-7 0,0-1,1-2,0 0,-1-1,-36-12,26 6,-1 2,-45-5,33 6,-33-2,-144 3,215 6,-19-2,0-1,0-1,0-1,-37-13,36 10,0 0,0 2,-49-3,-30 1,-23 1,117 7,-1 1,0-1,0-1,0 0,0-1,0 0,0-1,-14-6,-19-9,0 1,-72-14,58 24,37 4,-33-6,55 8,-1-1,0 1,0-1,1 1,-1-1,1 0,0-1,0 1,0-1,-5-3,-1-5,-14-18,7 8,1-1,0 0,2-1,-22-50,33 66,-1 0,1-1,1 1,0-1,-1-9,-3-17,1 14,-13-33,14 46,0 0,-1 0,1 0,-2 0,1 1,-1 0,-9-10,6 9,-3-4,1 1,-9-12,16 17,0 1,0-1,0 0,1 1,0-1,0 0,1 0,-1 0,0-7,1 7,0-1,0 0,1 0,-1 1,2-1,-1 0,1 1,1-9,-1 12,0 0,0 0,0 0,0 0,0 0,0 0,1 0,-1 1,1-1,0 0,-1 1,1-1,0 1,0 0,0-1,0 1,0 0,0 0,0 0,0 1,0-1,1 0,2 0,26-6,76-21,-85 20,0 1,1 1,0 1,0 1,42-2,298 8,-348-1,1 0,-1 1,0 0,0 2,1 0,18 7,-3 6,-27-14,1 0,0-1,-1 1,1-1,0 0,1 0,-1-1,10 2,28 2,127 6,-70-3,-8-1,210-7,-283 1,33 6,13 0,370-5,-225-3,-137 0,238 12,-217-4,103-6,-91-3,358 2,-432-1,1-2,34-8,47-5,221 14,-176 3,-136 0,1-2,-1 0,0-2,0 0,0-2,32-10,-21 4,0 1,1 1,67-6,110 8,-188 6,36-6,-34 4,28-2,-26 5,51-9,-70 7,2 1,1-1,-1-1,0 0,12-5,-11 3,1 2,-1-1,1 2,0 0,0 0,26 1,-22 1,0-1,0-1,19-4,-1-2,0 2,65-4,73 11,-71 0,-48-1,60 1,-108-1,0 0,-1 1,1 0,-1 0,1 1,-1 0,0 0,1 0,-1 0,0 1,-1 0,1 0,0 0,-1 0,5 5,-4-3,1-1,0 0,1 0,9 4,17 10,-29-14,0-1,0 1,-1 0,1 0,-1 1,0-1,0 1,0-1,-1 1,0 0,1 0,-2 0,1 0,-1 0,0 0,1 7,1 11,-2 0,-1 34,0-33,-1-19,1 0,0 0,-1 0,0 0,0 0,-1 0,1-1,-1 1,0 0,0-1,-1 0,-3 6,2-5,-1 1,1-1,-1 0,-1-1,1 1,-1-1,1 0,-9 4,0 0,3-1,-1-1,0 0,0-1,0 0,-1 0,0-2,-13 3,-199 37,30-11,74-16,90-10,0 1,0 2,1 1,-37 17,43-18,0-1,-49 10,34-9,-24 3,35-7,-36 10,18-2,-49 6,-27 7,76-13,11-2,-1-1,-66 8,1-4,59-8,-60 3,-527-8,280-2,324 0,1-1,-1-1,0-1,-45-14,-129-25,123 29,-19-5,1-5,-163-65,133 49,58 21,20 5,0 2,-1 2,0 2,-90-4,117 11,-33-6,32 4,-32-2,-806 5,848 0,0-2,0 1,0-2,0 1,-11-5,10 3,0 0,0 1,-24-2,3 3,5 2,-36-7,50 5,0 1,-1 0,1 1,-1 1,1 0,-17 4,4 1,1 1,-33 13,44-13,0 0,-27 19,30-18,0 0,0-1,-1 0,-19 6,18-8,0 1,0 0,1 1,0 0,-14 11,20-12,0 1,0 0,0 0,-7 11,8-9,-1-1,0 0,-12 11,11-13,1 0,-1-1,0 0,-1 0,1 0,-1-1,0-1,0 1,0-2,0 1,-1-1,1 0,-1-1,-16 0,21 0,0-1,-1-1,1 1,0-1,0 1,-8-3,12 2,-1 0,0 0,0-1,1 1,-1 0,0-1,1 1,-1 0,1-1,0 0,-1 1,1-1,0 0,0 0,0 0,0 1,1-1,-1 0,0-3,-3-8,1-1,0-1,1 1,-1-18,4-62,1 40,-1 17,0 16,-1 0,-3-26,3 44,-1 1,1 0,-1 0,0-1,0 1,0 0,0 0,0 0,-1 0,1 0,-1 1,1-1,-1 0,1 0,-1 1,0-1,0 1,0 0,0 0,0-1,0 1,0 0,0 1,-1-1,1 0,-3 0,-1 0,-1 0,0 0,0 0,0 1,0 0,0 0,-12 3,17-3,0 1,1-1,-1 1,0-1,0 1,0 0,0 0,1 0,-1 0,0 0,1 1,-1-1,1 0,-1 1,1-1,0 1,0-1,-1 1,1 0,0-1,0 1,1 0,-1 0,0 0,1 0,-1 0,0 3,0 4,0 1,1 0,0 0,2 14,-1-9,6 347,-7-289,1-60,0-1,5 22,3 16,-9-31,0-12,0 0,0 0,3 11,-3-16,1 0,0 0,-1 0,1 0,0 0,0-1,0 1,0 0,0 0,1-1,-1 1,0-1,1 1,-1-1,1 1,3 1,3 2,0 0,1 0,-1-1,1 0,0 0,0-1,1 0,-1-1,0 0,19 1,214-3,-103-1,585 1,-568 9,-4-1,-7-9,101 2,-196 4,83 19,-57-4,-48-12,1-1,36 5,175-8,-131-6,195 2,-292-1,0-1,0 0,0-1,0 0,0-1,-1 0,13-7,20-7,35-4,-55 17,0-1,-1-2,41-19,-60 25,0 0,1 1,-1-1,0 1,0 0,1 0,-1 0,1 0,6 1,-309-56,200 44,-108 1,81 11,-241-11,249-1,-191-12,251 20,0-2,-57-15,55 9,-93-6,-205 16,179 3,111-2,-77 3,127 0,-1 2,1 0,0 1,0 1,-24 11,20-8,-1 0,-36 8,-14-3,-1-3,-135 2,173-12,23 0,1-1,-1 0,1 0,-1-1,1-1,-20-5,30 7,-1-1,1 0,0 1,-1-1,1 0,0 0,-1 0,1 0,0 0,0-1,0 1,0 0,0 0,0-1,0 1,0-1,1 1,-1-1,0-2,-1-2,1 0,0-1,0-11,-3-12,1 27,1 7,1 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1EBBC-E662-4832-8667-ADCF54382FF7}" type="datetimeFigureOut">
              <a:rPr lang="en-GB" smtClean="0"/>
              <a:t>11/02/2022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0E3045-E10B-476F-9C96-E7F2A18488FD}" type="slidenum">
              <a:rPr lang="en-GB" smtClean="0"/>
              <a:t>‹#›</a:t>
            </a:fld>
            <a:endParaRPr lang="en-GB"/>
          </a:p>
        </p:txBody>
      </p:sp>
    </p:spTree>
    <p:extLst>
      <p:ext uri="{BB962C8B-B14F-4D97-AF65-F5344CB8AC3E}">
        <p14:creationId xmlns:p14="http://schemas.microsoft.com/office/powerpoint/2010/main" val="2445985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0E3045-E10B-476F-9C96-E7F2A18488FD}" type="slidenum">
              <a:rPr lang="en-GB" smtClean="0"/>
              <a:t>2</a:t>
            </a:fld>
            <a:endParaRPr lang="en-GB"/>
          </a:p>
        </p:txBody>
      </p:sp>
    </p:spTree>
    <p:extLst>
      <p:ext uri="{BB962C8B-B14F-4D97-AF65-F5344CB8AC3E}">
        <p14:creationId xmlns:p14="http://schemas.microsoft.com/office/powerpoint/2010/main" val="1501818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IN GROUPS TO RESEARCH AND CREATE A POWERPOINT RELATING TO THEIR THEORISTS THAT THEY CAN PRESENT TO THE REST OF THE GROUP</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9</a:t>
            </a:fld>
            <a:endParaRPr lang="en-US" noProof="0" dirty="0"/>
          </a:p>
        </p:txBody>
      </p:sp>
    </p:spTree>
    <p:extLst>
      <p:ext uri="{BB962C8B-B14F-4D97-AF65-F5344CB8AC3E}">
        <p14:creationId xmlns:p14="http://schemas.microsoft.com/office/powerpoint/2010/main" val="3376085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E695F46C-0B99-4B3E-B7EC-9FFCEEE851D2}"/>
              </a:ext>
            </a:extLst>
          </p:cNvPr>
          <p:cNvSpPr>
            <a:spLocks noGrp="1" noRot="1" noChangeAspect="1" noTextEdit="1"/>
          </p:cNvSpPr>
          <p:nvPr>
            <p:ph type="sldImg"/>
          </p:nvPr>
        </p:nvSpPr>
        <p:spPr>
          <a:ln/>
        </p:spPr>
      </p:sp>
      <p:sp>
        <p:nvSpPr>
          <p:cNvPr id="69634" name="Notes Placeholder 2">
            <a:extLst>
              <a:ext uri="{FF2B5EF4-FFF2-40B4-BE49-F238E27FC236}">
                <a16:creationId xmlns:a16="http://schemas.microsoft.com/office/drawing/2014/main" id="{3D43DCAF-0705-4C2A-9487-94642230C67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9635" name="Slide Number Placeholder 3">
            <a:extLst>
              <a:ext uri="{FF2B5EF4-FFF2-40B4-BE49-F238E27FC236}">
                <a16:creationId xmlns:a16="http://schemas.microsoft.com/office/drawing/2014/main" id="{1E4F8A0F-D4CC-431B-96C0-58BFB5ADA60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83589" indent="-301381">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C791789-BD15-45CC-83E1-031C3F9C197E}" type="slidenum">
              <a:rPr lang="en-US" altLang="en-US" smtClean="0"/>
              <a:pPr/>
              <a:t>10</a:t>
            </a:fld>
            <a:endParaRPr lang="en-US" altLang="en-US"/>
          </a:p>
        </p:txBody>
      </p:sp>
    </p:spTree>
    <p:extLst>
      <p:ext uri="{BB962C8B-B14F-4D97-AF65-F5344CB8AC3E}">
        <p14:creationId xmlns:p14="http://schemas.microsoft.com/office/powerpoint/2010/main" val="2378244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Pwysleisio’r rhai mae’n nhw’n trafod yn ei aseiniad, sef y rhai sydd wedi eu </a:t>
            </a:r>
            <a:r>
              <a:rPr lang="cy-GB" dirty="0" err="1"/>
              <a:t>uwcholeuo</a:t>
            </a:r>
            <a:endParaRPr lang="en-GB"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14</a:t>
            </a:fld>
            <a:endParaRPr lang="en-US" noProof="0" dirty="0"/>
          </a:p>
        </p:txBody>
      </p:sp>
    </p:spTree>
    <p:extLst>
      <p:ext uri="{BB962C8B-B14F-4D97-AF65-F5344CB8AC3E}">
        <p14:creationId xmlns:p14="http://schemas.microsoft.com/office/powerpoint/2010/main" val="3050523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prstGeom prst="rect">
            <a:avLst/>
          </a:prstGeom>
        </p:spPr>
        <p:txBody>
          <a:bodyPr/>
          <a:lstStyle/>
          <a:p>
            <a:endParaRPr/>
          </a:p>
        </p:txBody>
      </p:sp>
      <p:sp>
        <p:nvSpPr>
          <p:cNvPr id="117" name="Shape 117"/>
          <p:cNvSpPr>
            <a:spLocks noGrp="1"/>
          </p:cNvSpPr>
          <p:nvPr>
            <p:ph type="body" sz="quarter" idx="1"/>
          </p:nvPr>
        </p:nvSpPr>
        <p:spPr>
          <a:prstGeom prst="rect">
            <a:avLst/>
          </a:prstGeom>
        </p:spPr>
        <p:txBody>
          <a:bodyPr/>
          <a:lstStyle/>
          <a:p>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Shape 121"/>
          <p:cNvSpPr>
            <a:spLocks noGrp="1" noRot="1" noChangeAspect="1"/>
          </p:cNvSpPr>
          <p:nvPr>
            <p:ph type="sldImg"/>
          </p:nvPr>
        </p:nvSpPr>
        <p:spPr>
          <a:prstGeom prst="rect">
            <a:avLst/>
          </a:prstGeom>
        </p:spPr>
        <p:txBody>
          <a:bodyPr/>
          <a:lstStyle/>
          <a:p>
            <a:endParaRPr/>
          </a:p>
        </p:txBody>
      </p:sp>
      <p:sp>
        <p:nvSpPr>
          <p:cNvPr id="122" name="Shape 122"/>
          <p:cNvSpPr>
            <a:spLocks noGrp="1"/>
          </p:cNvSpPr>
          <p:nvPr>
            <p:ph type="body" sz="quarter" idx="1"/>
          </p:nvPr>
        </p:nvSpPr>
        <p:spPr>
          <a:prstGeom prst="rect">
            <a:avLst/>
          </a:prstGeom>
        </p:spPr>
        <p:txBody>
          <a:bodyPr/>
          <a:lstStyle/>
          <a:p>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5A00-201A-491A-984D-ACB49236E0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815AC5-0246-49E7-8634-CAF8C0D555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5EA96F-61AB-452E-BFB8-D2CF2D00D342}"/>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F773B06B-7351-47E5-9752-D3F210507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86D6-7EFF-4B99-9C1F-5FFFA2D0C8BA}"/>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56161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3637-F0A6-4811-AFE3-C5EAA9E9C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D74ABC-D712-4A81-9D0E-42D3F6355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04FEE-12D7-40E7-B447-2B2679FC3129}"/>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80ADD425-2B8A-40E7-9BF1-9A5AFA582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7CA1B-A277-437C-84E7-9769BDA1C042}"/>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132163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AE7D-7954-4F03-83B1-D0D40CB438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82D912-C1ED-41F7-95AC-F10542C12A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ACFFEC-F2FF-427F-A467-EFEBABF4C6FF}"/>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A4879456-61CE-4EC5-9EC4-A27CCAE0D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184C9B-4A12-4016-9D56-1ACD5426C7BD}"/>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86632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4B6D3-C8C5-40FD-A943-71C8B89D3D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77A077-7BA4-4961-AFFA-ACC014969B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7C1AC0-083B-43D0-8337-DB46B51B9E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3DEAA5-4ADC-4F58-926F-CB03982415AD}"/>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6" name="Footer Placeholder 5">
            <a:extLst>
              <a:ext uri="{FF2B5EF4-FFF2-40B4-BE49-F238E27FC236}">
                <a16:creationId xmlns:a16="http://schemas.microsoft.com/office/drawing/2014/main" id="{8E114ACB-BDDC-4D01-9822-8FF698E4FA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EE301B-1380-4AD0-A815-57D924C0E3D1}"/>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89262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8B6CB-37B7-4D9E-95FE-9056F1D967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2113B1-5241-4D63-AFB8-C8A33E8641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333993-4B40-4167-93D8-684863C7C5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5D98D4-FBE4-4665-A57B-CA78BE9E97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468872-2C76-42EB-AECA-054F945157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835B84-DCB9-4F8A-B239-411CEDB4B04C}"/>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8" name="Footer Placeholder 7">
            <a:extLst>
              <a:ext uri="{FF2B5EF4-FFF2-40B4-BE49-F238E27FC236}">
                <a16:creationId xmlns:a16="http://schemas.microsoft.com/office/drawing/2014/main" id="{CC7E0382-20C7-4210-A7FF-B2DAD95CBA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F6254B-BF08-40B4-819F-FA0E37246441}"/>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32609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E1A7B-8B2A-4908-A0E0-68ABFCB458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23B722-FD07-462F-9E47-DDC0967E5821}"/>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4" name="Footer Placeholder 3">
            <a:extLst>
              <a:ext uri="{FF2B5EF4-FFF2-40B4-BE49-F238E27FC236}">
                <a16:creationId xmlns:a16="http://schemas.microsoft.com/office/drawing/2014/main" id="{01CE17C5-1FEA-42A1-A784-12E4CA1A8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24D7B8-50D9-46F5-82F5-2E8A9B2D549E}"/>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488766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C3BF15-64A2-4D4A-984F-20E17B5CE2C6}"/>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3" name="Footer Placeholder 2">
            <a:extLst>
              <a:ext uri="{FF2B5EF4-FFF2-40B4-BE49-F238E27FC236}">
                <a16:creationId xmlns:a16="http://schemas.microsoft.com/office/drawing/2014/main" id="{1F4F7FEE-CAF4-44D6-AFAB-A2E6DB49A1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B52A25-D504-4410-A764-6F84F188D119}"/>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237380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1515-AF7F-4D0C-9423-7422D4673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9FFAE0-EC96-4354-A6E5-A9536158C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912002-8E8D-4ED9-9E39-3B3B20DFC4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065D3C-FD9E-4C98-8A17-2CCADFBB37A0}"/>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6" name="Footer Placeholder 5">
            <a:extLst>
              <a:ext uri="{FF2B5EF4-FFF2-40B4-BE49-F238E27FC236}">
                <a16:creationId xmlns:a16="http://schemas.microsoft.com/office/drawing/2014/main" id="{00ED8C89-C832-46E2-9741-998773333E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97306-551B-4DC3-BFD5-C39016200F35}"/>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046030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C47D-71C8-44AB-AA38-670CBF278A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310900-B2A3-4988-993C-37522CF864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B2AA40-B28C-4F8E-A588-237211DB96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9EC2DE-A70A-4B2D-9085-789CD3EC4006}"/>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6" name="Footer Placeholder 5">
            <a:extLst>
              <a:ext uri="{FF2B5EF4-FFF2-40B4-BE49-F238E27FC236}">
                <a16:creationId xmlns:a16="http://schemas.microsoft.com/office/drawing/2014/main" id="{BC91C0B3-5B34-4DC0-A673-42B21CF36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9D630-EC3A-44E5-B50C-5C2859D7985E}"/>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866417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A4426-1D81-4E08-A08F-BB4ECACA98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9FC14-FA6A-4F75-9085-944F3887C9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EB24D5-151D-4D77-8295-4609EADA4E6D}"/>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1A0996CA-4912-4090-AC50-D9C8C5A11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9B484-2A6F-488C-9459-ED86AE46A9F3}"/>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07148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6E9E6-D284-4348-9DF1-1739F139A6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5BE73-CCAF-4FCE-AADD-70A69AE354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30A1A5-A2DE-4115-ABBA-49F18573832D}"/>
              </a:ext>
            </a:extLst>
          </p:cNvPr>
          <p:cNvSpPr>
            <a:spLocks noGrp="1"/>
          </p:cNvSpPr>
          <p:nvPr>
            <p:ph type="dt" sz="half" idx="10"/>
          </p:nvPr>
        </p:nvSpPr>
        <p:spPr/>
        <p:txBody>
          <a:body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5FB4412F-944E-4814-B7BA-7A8B55F4D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41056-9D25-4A9F-966A-52EDB26A7CF8}"/>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91352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609600" y="1600200"/>
            <a:ext cx="5384800" cy="3989042"/>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7238347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348171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01A51D-3F68-4CC4-A77D-0155867EB6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22FCF-D9A2-4078-BF2F-375D9D2CA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67E49-32CC-4457-BC73-6CB823F205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FAF0FC-DD2A-459B-A7BF-58B1040B5C50}" type="datetimeFigureOut">
              <a:rPr lang="en-GB" smtClean="0"/>
              <a:t>11/02/2022</a:t>
            </a:fld>
            <a:endParaRPr lang="en-GB"/>
          </a:p>
        </p:txBody>
      </p:sp>
      <p:sp>
        <p:nvSpPr>
          <p:cNvPr id="5" name="Footer Placeholder 4">
            <a:extLst>
              <a:ext uri="{FF2B5EF4-FFF2-40B4-BE49-F238E27FC236}">
                <a16:creationId xmlns:a16="http://schemas.microsoft.com/office/drawing/2014/main" id="{FCA0337F-8B9E-41C4-84D7-5183C37F5E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EC5BD5-8AD0-4868-98D1-6C944EABD6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86B18-0264-4929-82CE-694844EBD960}" type="slidenum">
              <a:rPr lang="en-GB" smtClean="0"/>
              <a:t>‹#›</a:t>
            </a:fld>
            <a:endParaRPr lang="en-GB"/>
          </a:p>
        </p:txBody>
      </p:sp>
    </p:spTree>
    <p:extLst>
      <p:ext uri="{BB962C8B-B14F-4D97-AF65-F5344CB8AC3E}">
        <p14:creationId xmlns:p14="http://schemas.microsoft.com/office/powerpoint/2010/main" val="567497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9.png"/><Relationship Id="rId4" Type="http://schemas.openxmlformats.org/officeDocument/2006/relationships/hyperlink" Target="https://hwb.gov.wales/cwricwlwm-cymru-2008/cyfnod-sylfaen/addysgeg-dysgu-ac-addysgu/"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3.png"/><Relationship Id="rId11" Type="http://schemas.openxmlformats.org/officeDocument/2006/relationships/image" Target="../media/image18.jpeg"/><Relationship Id="rId5" Type="http://schemas.openxmlformats.org/officeDocument/2006/relationships/image" Target="../media/image12.pn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u.be/vZ1mZgysqnA"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2.png"/><Relationship Id="rId7" Type="http://schemas.openxmlformats.org/officeDocument/2006/relationships/image" Target="../media/image120.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customXml" Target="../ink/ink2.xml"/><Relationship Id="rId5" Type="http://schemas.openxmlformats.org/officeDocument/2006/relationships/image" Target="../media/image11.png"/><Relationship Id="rId4" Type="http://schemas.openxmlformats.org/officeDocument/2006/relationships/customXml" Target="../ink/ink1.xml"/><Relationship Id="rId9" Type="http://schemas.openxmlformats.org/officeDocument/2006/relationships/image" Target="../media/image130.png"/></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hyperlink" Target="https://gov.wales/sites/default/files/publications/2018-03/successful-futures.pdf" TargetMode="External"/><Relationship Id="rId4" Type="http://schemas.openxmlformats.org/officeDocument/2006/relationships/hyperlink" Target="https://eur01.safelinks.protection.outlook.com/?url=https%3A%2F%2Fllyw.cymru%2Fsites%2Fdefault%2Ffiles%2Fpublications%2F2018-03%2Fdyfodol-llwyddiannus.pdf&amp;data=04%7C01%7Cgail.parker%40uwtsd.ac.uk%7Ccf511ad64547461d635608d9eb1dd0e6%7C4e0f11f9046e45059cb8db2152311e21%7C0%7C0%7C637799335547937130%7CUnknown%7CTWFpbGZsb3d8eyJWIjoiMC4wLjAwMDAiLCJQIjoiV2luMzIiLCJBTiI6Ik1haWwiLCJXVCI6Mn0%3D%7C3000&amp;sdata=j5ATuhgXfD%2B%2F%2FaxiTMdSFYr7lPBgl9RbP4MkPXEXiIo%3D&amp;reserved=0"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dictionary.reference.com/browse/teach"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B92D5-460D-4A7E-87A4-83EC510C2CBC}"/>
              </a:ext>
            </a:extLst>
          </p:cNvPr>
          <p:cNvSpPr>
            <a:spLocks noGrp="1"/>
          </p:cNvSpPr>
          <p:nvPr>
            <p:ph type="ctrTitle"/>
          </p:nvPr>
        </p:nvSpPr>
        <p:spPr>
          <a:xfrm>
            <a:off x="5232400" y="1354819"/>
            <a:ext cx="6124576" cy="2678363"/>
          </a:xfrm>
        </p:spPr>
        <p:txBody>
          <a:bodyPr>
            <a:normAutofit fontScale="90000"/>
          </a:bodyPr>
          <a:lstStyle/>
          <a:p>
            <a:pPr algn="r"/>
            <a:r>
              <a:rPr lang="en-GB" sz="5000" dirty="0">
                <a:solidFill>
                  <a:schemeClr val="bg1"/>
                </a:solidFill>
              </a:rPr>
              <a:t>ADDYSGEG Y CYFNOD SYLFAEN </a:t>
            </a:r>
            <a:br>
              <a:rPr lang="en-GB" sz="5000" dirty="0">
                <a:solidFill>
                  <a:schemeClr val="bg1"/>
                </a:solidFill>
              </a:rPr>
            </a:br>
            <a:r>
              <a:rPr lang="en-GB" sz="5000" dirty="0">
                <a:solidFill>
                  <a:schemeClr val="bg1"/>
                </a:solidFill>
              </a:rPr>
              <a:t>FOUNDATION PHASE PEDAGOGY</a:t>
            </a:r>
          </a:p>
        </p:txBody>
      </p:sp>
      <p:sp>
        <p:nvSpPr>
          <p:cNvPr id="3" name="Subtitle 2">
            <a:extLst>
              <a:ext uri="{FF2B5EF4-FFF2-40B4-BE49-F238E27FC236}">
                <a16:creationId xmlns:a16="http://schemas.microsoft.com/office/drawing/2014/main" id="{EF109F54-1733-4B70-8740-EDAD9FE15A91}"/>
              </a:ext>
            </a:extLst>
          </p:cNvPr>
          <p:cNvSpPr>
            <a:spLocks noGrp="1"/>
          </p:cNvSpPr>
          <p:nvPr>
            <p:ph type="subTitle" idx="1"/>
          </p:nvPr>
        </p:nvSpPr>
        <p:spPr>
          <a:xfrm>
            <a:off x="5228702" y="4414180"/>
            <a:ext cx="6128274" cy="884538"/>
          </a:xfrm>
        </p:spPr>
        <p:txBody>
          <a:bodyPr vert="horz" lIns="91440" tIns="45720" rIns="91440" bIns="45720" rtlCol="0" anchor="t">
            <a:normAutofit/>
          </a:bodyPr>
          <a:lstStyle/>
          <a:p>
            <a:pPr algn="r"/>
            <a:r>
              <a:rPr lang="en-GB">
                <a:solidFill>
                  <a:schemeClr val="bg1"/>
                </a:solidFill>
                <a:cs typeface="Calibri"/>
              </a:rPr>
              <a:t>ECAD4008C</a:t>
            </a:r>
            <a:endParaRPr lang="en-GB">
              <a:solidFill>
                <a:schemeClr val="bg1"/>
              </a:solidFill>
            </a:endParaRPr>
          </a:p>
        </p:txBody>
      </p:sp>
      <p:sp>
        <p:nvSpPr>
          <p:cNvPr id="10" name="Freeform: Shape 9">
            <a:extLst>
              <a:ext uri="{FF2B5EF4-FFF2-40B4-BE49-F238E27FC236}">
                <a16:creationId xmlns:a16="http://schemas.microsoft.com/office/drawing/2014/main" id="{E253338B-EC15-4112-B0AA-4135021E9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431899EE-49A4-469F-BDB5-0A178C5510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463E0550-0AFD-458E-A821-787F4CB6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BC5702A-BA45-4A2C-99DC-525993A9C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97103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2563939B-E72B-4A3D-AC0B-789598250D62}"/>
              </a:ext>
            </a:extLst>
          </p:cNvPr>
          <p:cNvPicPr>
            <a:picLocks noChangeAspect="1"/>
          </p:cNvPicPr>
          <p:nvPr/>
        </p:nvPicPr>
        <p:blipFill>
          <a:blip r:embed="rId3"/>
          <a:stretch>
            <a:fillRect/>
          </a:stretch>
        </p:blipFill>
        <p:spPr>
          <a:xfrm>
            <a:off x="9637961" y="5057775"/>
            <a:ext cx="2543175" cy="1800225"/>
          </a:xfrm>
          <a:prstGeom prst="rect">
            <a:avLst/>
          </a:prstGeom>
        </p:spPr>
      </p:pic>
      <p:pic>
        <p:nvPicPr>
          <p:cNvPr id="10" name="Picture 9" descr="Different coloured question marks">
            <a:extLst>
              <a:ext uri="{FF2B5EF4-FFF2-40B4-BE49-F238E27FC236}">
                <a16:creationId xmlns:a16="http://schemas.microsoft.com/office/drawing/2014/main" id="{028285BA-BBB0-4A5B-8436-24545C2A3853}"/>
              </a:ext>
            </a:extLst>
          </p:cNvPr>
          <p:cNvPicPr>
            <a:picLocks noChangeAspect="1"/>
          </p:cNvPicPr>
          <p:nvPr/>
        </p:nvPicPr>
        <p:blipFill rotWithShape="1">
          <a:blip r:embed="rId4"/>
          <a:srcRect t="20065" b="21829"/>
          <a:stretch/>
        </p:blipFill>
        <p:spPr>
          <a:xfrm>
            <a:off x="20" y="0"/>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sp>
        <p:nvSpPr>
          <p:cNvPr id="3" name="Content Placeholder 2">
            <a:extLst>
              <a:ext uri="{FF2B5EF4-FFF2-40B4-BE49-F238E27FC236}">
                <a16:creationId xmlns:a16="http://schemas.microsoft.com/office/drawing/2014/main" id="{A8A776B2-979F-46A8-8104-66BDDAE0FAED}"/>
              </a:ext>
            </a:extLst>
          </p:cNvPr>
          <p:cNvSpPr>
            <a:spLocks noGrp="1"/>
          </p:cNvSpPr>
          <p:nvPr>
            <p:ph sz="half" idx="1"/>
          </p:nvPr>
        </p:nvSpPr>
        <p:spPr>
          <a:xfrm>
            <a:off x="631166" y="1119437"/>
            <a:ext cx="5096934" cy="4166130"/>
          </a:xfrm>
          <a:solidFill>
            <a:srgbClr val="FF0000"/>
          </a:solidFill>
        </p:spPr>
        <p:txBody>
          <a:bodyPr>
            <a:normAutofit/>
          </a:bodyPr>
          <a:lstStyle/>
          <a:p>
            <a:endParaRPr lang="en-GB" sz="2000" dirty="0"/>
          </a:p>
          <a:p>
            <a:endParaRPr lang="en-GB" sz="2000" dirty="0"/>
          </a:p>
          <a:p>
            <a:r>
              <a:rPr lang="en-GB" sz="2000" dirty="0" err="1"/>
              <a:t>Trafodwch</a:t>
            </a:r>
            <a:r>
              <a:rPr lang="en-GB" sz="2000" dirty="0"/>
              <a:t>: </a:t>
            </a:r>
          </a:p>
          <a:p>
            <a:r>
              <a:rPr lang="en-GB" sz="2000" dirty="0"/>
              <a:t>1. </a:t>
            </a:r>
            <a:r>
              <a:rPr lang="en-GB" sz="2000" dirty="0" err="1"/>
              <a:t>Ystyr</a:t>
            </a:r>
            <a:r>
              <a:rPr lang="en-GB" sz="2000" dirty="0"/>
              <a:t> y term </a:t>
            </a:r>
            <a:r>
              <a:rPr lang="en-GB" sz="2000" dirty="0" err="1"/>
              <a:t>addysgeg</a:t>
            </a:r>
            <a:r>
              <a:rPr lang="en-GB" sz="2000" dirty="0"/>
              <a:t> </a:t>
            </a:r>
          </a:p>
          <a:p>
            <a:r>
              <a:rPr lang="en-GB" sz="2000" dirty="0"/>
              <a:t>2. Sut </a:t>
            </a:r>
            <a:r>
              <a:rPr lang="en-GB" sz="2000" dirty="0" err="1"/>
              <a:t>ellir</a:t>
            </a:r>
            <a:r>
              <a:rPr lang="en-GB" sz="2000" dirty="0"/>
              <a:t> ei </a:t>
            </a:r>
            <a:r>
              <a:rPr lang="en-GB" sz="2000" dirty="0" err="1"/>
              <a:t>ddiffinio</a:t>
            </a:r>
            <a:r>
              <a:rPr lang="en-GB" sz="2000" dirty="0"/>
              <a:t>? </a:t>
            </a:r>
          </a:p>
          <a:p>
            <a:r>
              <a:rPr lang="en-GB" sz="2000" dirty="0"/>
              <a:t>3. O </a:t>
            </a:r>
            <a:r>
              <a:rPr lang="en-GB" sz="2000" dirty="0" err="1"/>
              <a:t>ble</a:t>
            </a:r>
            <a:r>
              <a:rPr lang="en-GB" sz="2000" dirty="0"/>
              <a:t> </a:t>
            </a:r>
            <a:r>
              <a:rPr lang="en-GB" sz="2000" dirty="0" err="1"/>
              <a:t>daw’r</a:t>
            </a:r>
            <a:r>
              <a:rPr lang="en-GB" sz="2000" dirty="0"/>
              <a:t> </a:t>
            </a:r>
            <a:r>
              <a:rPr lang="en-GB" sz="2000" dirty="0" err="1"/>
              <a:t>cysyniad</a:t>
            </a:r>
            <a:r>
              <a:rPr lang="en-GB" sz="2000" dirty="0"/>
              <a:t> o </a:t>
            </a:r>
            <a:r>
              <a:rPr lang="en-GB" sz="2000" dirty="0" err="1"/>
              <a:t>addysgeg</a:t>
            </a:r>
            <a:r>
              <a:rPr lang="en-GB" sz="2000" dirty="0"/>
              <a:t>? </a:t>
            </a:r>
          </a:p>
          <a:p>
            <a:r>
              <a:rPr lang="en-GB" sz="2000" dirty="0"/>
              <a:t>4. A </a:t>
            </a:r>
            <a:r>
              <a:rPr lang="en-GB" sz="2000" dirty="0" err="1"/>
              <a:t>yw’n</a:t>
            </a:r>
            <a:r>
              <a:rPr lang="en-GB" sz="2000" dirty="0"/>
              <a:t> </a:t>
            </a:r>
            <a:r>
              <a:rPr lang="en-GB" sz="2000" dirty="0" err="1"/>
              <a:t>bwysig</a:t>
            </a:r>
            <a:r>
              <a:rPr lang="en-GB" sz="2000" dirty="0"/>
              <a:t> i </a:t>
            </a:r>
            <a:r>
              <a:rPr lang="en-GB" sz="2000" dirty="0" err="1"/>
              <a:t>addysgwyr</a:t>
            </a:r>
            <a:r>
              <a:rPr lang="en-GB" sz="2000" dirty="0"/>
              <a:t> ei </a:t>
            </a:r>
            <a:r>
              <a:rPr lang="en-GB" sz="2000" dirty="0" err="1"/>
              <a:t>ddeall</a:t>
            </a:r>
            <a:r>
              <a:rPr lang="en-GB" sz="2000" dirty="0"/>
              <a:t>? </a:t>
            </a:r>
          </a:p>
          <a:p>
            <a:r>
              <a:rPr lang="en-GB" sz="2000" dirty="0"/>
              <a:t>5. </a:t>
            </a:r>
            <a:r>
              <a:rPr lang="en-GB" sz="2000" dirty="0" err="1"/>
              <a:t>Oes</a:t>
            </a:r>
            <a:r>
              <a:rPr lang="en-GB" sz="2000" dirty="0"/>
              <a:t> </a:t>
            </a:r>
            <a:r>
              <a:rPr lang="en-GB" sz="2000" dirty="0" err="1"/>
              <a:t>gwahanol</a:t>
            </a:r>
            <a:r>
              <a:rPr lang="en-GB" sz="2000" dirty="0"/>
              <a:t> </a:t>
            </a:r>
            <a:r>
              <a:rPr lang="en-GB" sz="2000" dirty="0" err="1"/>
              <a:t>fathau</a:t>
            </a:r>
            <a:r>
              <a:rPr lang="en-GB" sz="2000" dirty="0"/>
              <a:t> o </a:t>
            </a:r>
            <a:r>
              <a:rPr lang="en-GB" sz="2000" dirty="0" err="1"/>
              <a:t>addysgeg</a:t>
            </a:r>
            <a:r>
              <a:rPr lang="en-GB" sz="2000" dirty="0"/>
              <a:t>? </a:t>
            </a:r>
          </a:p>
          <a:p>
            <a:r>
              <a:rPr lang="en-GB" sz="2000" dirty="0"/>
              <a:t>• </a:t>
            </a:r>
            <a:r>
              <a:rPr lang="en-GB" sz="2000" dirty="0" err="1"/>
              <a:t>Cyflwynwch</a:t>
            </a:r>
            <a:r>
              <a:rPr lang="en-GB" sz="2000" dirty="0"/>
              <a:t> eich ymateb ar </a:t>
            </a:r>
            <a:r>
              <a:rPr lang="en-GB" sz="2000" dirty="0" err="1"/>
              <a:t>lafar</a:t>
            </a:r>
            <a:r>
              <a:rPr lang="en-GB" sz="2000" dirty="0"/>
              <a:t> wedi </a:t>
            </a:r>
            <a:r>
              <a:rPr lang="en-GB" sz="2000" dirty="0" err="1"/>
              <a:t>trafod</a:t>
            </a:r>
            <a:r>
              <a:rPr lang="en-GB" sz="2000" dirty="0"/>
              <a:t>.</a:t>
            </a:r>
          </a:p>
        </p:txBody>
      </p:sp>
      <p:sp>
        <p:nvSpPr>
          <p:cNvPr id="4" name="Content Placeholder 3">
            <a:extLst>
              <a:ext uri="{FF2B5EF4-FFF2-40B4-BE49-F238E27FC236}">
                <a16:creationId xmlns:a16="http://schemas.microsoft.com/office/drawing/2014/main" id="{8D6A047D-B547-4EAE-AD9C-330A7BF0F59A}"/>
              </a:ext>
            </a:extLst>
          </p:cNvPr>
          <p:cNvSpPr>
            <a:spLocks noGrp="1"/>
          </p:cNvSpPr>
          <p:nvPr>
            <p:ph sz="half" idx="2"/>
          </p:nvPr>
        </p:nvSpPr>
        <p:spPr>
          <a:xfrm>
            <a:off x="6210540" y="1097392"/>
            <a:ext cx="5096933" cy="4166130"/>
          </a:xfrm>
          <a:solidFill>
            <a:srgbClr val="FF0000"/>
          </a:solidFill>
        </p:spPr>
        <p:txBody>
          <a:bodyPr>
            <a:normAutofit/>
          </a:bodyPr>
          <a:lstStyle/>
          <a:p>
            <a:endParaRPr lang="en-GB" sz="2000" dirty="0"/>
          </a:p>
          <a:p>
            <a:endParaRPr lang="en-GB" sz="2000" dirty="0"/>
          </a:p>
          <a:p>
            <a:r>
              <a:rPr lang="en-GB" sz="2000" dirty="0"/>
              <a:t>Discuss: </a:t>
            </a:r>
          </a:p>
          <a:p>
            <a:r>
              <a:rPr lang="en-GB" sz="2000" dirty="0"/>
              <a:t>1. The meaning of pedagogy. </a:t>
            </a:r>
          </a:p>
          <a:p>
            <a:r>
              <a:rPr lang="en-GB" sz="2000" dirty="0"/>
              <a:t>2. How can it be defined? </a:t>
            </a:r>
          </a:p>
          <a:p>
            <a:r>
              <a:rPr lang="en-GB" sz="2000" dirty="0"/>
              <a:t>3. Where does the notion stem from? </a:t>
            </a:r>
          </a:p>
          <a:p>
            <a:r>
              <a:rPr lang="en-GB" sz="2000" dirty="0"/>
              <a:t>4. Is it important for educators to understand? </a:t>
            </a:r>
          </a:p>
          <a:p>
            <a:r>
              <a:rPr lang="en-GB" sz="2000" dirty="0"/>
              <a:t>5. Are there differing pedagogies? </a:t>
            </a:r>
          </a:p>
          <a:p>
            <a:pPr marL="0" indent="0">
              <a:buNone/>
            </a:pPr>
            <a:r>
              <a:rPr lang="en-GB" sz="2000" dirty="0"/>
              <a:t>• Present your findings following your discussion.</a:t>
            </a:r>
          </a:p>
        </p:txBody>
      </p:sp>
      <p:sp>
        <p:nvSpPr>
          <p:cNvPr id="2" name="Title 1">
            <a:extLst>
              <a:ext uri="{FF2B5EF4-FFF2-40B4-BE49-F238E27FC236}">
                <a16:creationId xmlns:a16="http://schemas.microsoft.com/office/drawing/2014/main" id="{FDC9036B-1624-4E07-974B-90D4C5C1684F}"/>
              </a:ext>
            </a:extLst>
          </p:cNvPr>
          <p:cNvSpPr>
            <a:spLocks noGrp="1"/>
          </p:cNvSpPr>
          <p:nvPr>
            <p:ph type="title"/>
          </p:nvPr>
        </p:nvSpPr>
        <p:spPr>
          <a:xfrm>
            <a:off x="786441" y="848205"/>
            <a:ext cx="10515600" cy="1325563"/>
          </a:xfrm>
        </p:spPr>
        <p:txBody>
          <a:bodyPr>
            <a:normAutofit/>
          </a:bodyPr>
          <a:lstStyle/>
          <a:p>
            <a:r>
              <a:rPr lang="en-GB" dirty="0"/>
              <a:t>ADDYSEG                          PEDAGOGY</a:t>
            </a:r>
          </a:p>
        </p:txBody>
      </p:sp>
    </p:spTree>
    <p:extLst>
      <p:ext uri="{BB962C8B-B14F-4D97-AF65-F5344CB8AC3E}">
        <p14:creationId xmlns:p14="http://schemas.microsoft.com/office/powerpoint/2010/main" val="148321176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7807F3A-6B4B-4E7A-AF39-8ABBBD6657D5}"/>
              </a:ext>
            </a:extLst>
          </p:cNvPr>
          <p:cNvSpPr>
            <a:spLocks noGrp="1"/>
          </p:cNvSpPr>
          <p:nvPr>
            <p:ph type="title"/>
          </p:nvPr>
        </p:nvSpPr>
        <p:spPr>
          <a:xfrm>
            <a:off x="482205" y="407985"/>
            <a:ext cx="4508946" cy="1325563"/>
          </a:xfrm>
        </p:spPr>
        <p:txBody>
          <a:bodyPr anchor="b">
            <a:normAutofit/>
          </a:bodyPr>
          <a:lstStyle/>
          <a:p>
            <a:pPr algn="r"/>
            <a:r>
              <a:rPr lang="en-GB" dirty="0">
                <a:solidFill>
                  <a:schemeClr val="bg1"/>
                </a:solidFill>
              </a:rPr>
              <a:t>What do we mean by pedagogy?</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A6FBD7-071A-4637-AE0F-D8530544AC26}"/>
              </a:ext>
            </a:extLst>
          </p:cNvPr>
          <p:cNvSpPr>
            <a:spLocks noGrp="1"/>
          </p:cNvSpPr>
          <p:nvPr>
            <p:ph idx="1"/>
          </p:nvPr>
        </p:nvSpPr>
        <p:spPr>
          <a:xfrm>
            <a:off x="126205" y="2089240"/>
            <a:ext cx="11871607" cy="4577018"/>
          </a:xfrm>
        </p:spPr>
        <p:txBody>
          <a:bodyPr>
            <a:normAutofit/>
          </a:bodyPr>
          <a:lstStyle/>
          <a:p>
            <a:pPr marL="0" indent="0">
              <a:buNone/>
            </a:pPr>
            <a:r>
              <a:rPr lang="en-GB" sz="1900" dirty="0">
                <a:solidFill>
                  <a:schemeClr val="bg1"/>
                </a:solidFill>
              </a:rPr>
              <a:t>Pedagogy is defined simply as the method, and practice, of teaching. </a:t>
            </a:r>
          </a:p>
          <a:p>
            <a:pPr marL="0" indent="0">
              <a:buNone/>
            </a:pPr>
            <a:r>
              <a:rPr lang="en-GB" sz="1900" dirty="0">
                <a:solidFill>
                  <a:schemeClr val="bg1"/>
                </a:solidFill>
              </a:rPr>
              <a:t>It encompasses: Teaching styles ,Teaching theory, Feedback and assessment. </a:t>
            </a:r>
          </a:p>
          <a:p>
            <a:pPr marL="0" indent="0">
              <a:buNone/>
            </a:pPr>
            <a:r>
              <a:rPr lang="en-GB" sz="1900" dirty="0">
                <a:solidFill>
                  <a:schemeClr val="bg1"/>
                </a:solidFill>
              </a:rPr>
              <a:t>When people talk about the pedagogy of teaching, they will be referring to the way teachers deliver the content of the curriculum to a class. </a:t>
            </a:r>
          </a:p>
          <a:p>
            <a:pPr marL="0" indent="0">
              <a:buNone/>
            </a:pPr>
            <a:r>
              <a:rPr lang="en-GB" sz="1900" dirty="0">
                <a:solidFill>
                  <a:schemeClr val="bg1"/>
                </a:solidFill>
              </a:rPr>
              <a:t>When a teacher plans a lesson, they will consider different ways to deliver the content. That decision will be made based on their own teaching preferences, their experience, and the context that they teach in. How does the setting change the pedagogical approach? </a:t>
            </a:r>
          </a:p>
          <a:p>
            <a:pPr marL="0" indent="0">
              <a:buNone/>
            </a:pPr>
            <a:r>
              <a:rPr lang="en-GB" sz="1900" dirty="0">
                <a:solidFill>
                  <a:schemeClr val="bg1"/>
                </a:solidFill>
              </a:rPr>
              <a:t>Differences in the age of the pupils and the content being delivered can influence the pedagogical practices a teacher will choose to use. </a:t>
            </a:r>
          </a:p>
          <a:p>
            <a:pPr marL="0" indent="0">
              <a:buNone/>
            </a:pPr>
            <a:r>
              <a:rPr lang="en-GB" sz="1900" dirty="0">
                <a:solidFill>
                  <a:schemeClr val="bg1"/>
                </a:solidFill>
              </a:rPr>
              <a:t>Teachers will use research from many different academic disciplines to inform their decisions, alongside their experience teaching those age groups. For example, a teacher in EY may reference cognitive development research and their experience of the success of adult-directed play. </a:t>
            </a:r>
          </a:p>
          <a:p>
            <a:pPr marL="0" indent="0">
              <a:buNone/>
            </a:pPr>
            <a:r>
              <a:rPr lang="en-GB" sz="1900" dirty="0">
                <a:solidFill>
                  <a:schemeClr val="bg1"/>
                </a:solidFill>
              </a:rPr>
              <a:t>The justifications behind the decisions will become the pedagogical principles, and every teacher will develop their own pedagogical principles over time.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7D2EC6B-C695-4CCB-B2DB-A5FA69B4D2BE}"/>
              </a:ext>
            </a:extLst>
          </p:cNvPr>
          <p:cNvPicPr>
            <a:picLocks noChangeAspect="1"/>
          </p:cNvPicPr>
          <p:nvPr/>
        </p:nvPicPr>
        <p:blipFill>
          <a:blip r:embed="rId2"/>
          <a:stretch>
            <a:fillRect/>
          </a:stretch>
        </p:blipFill>
        <p:spPr>
          <a:xfrm>
            <a:off x="9565711" y="407985"/>
            <a:ext cx="2219325" cy="2057400"/>
          </a:xfrm>
          <a:prstGeom prst="rect">
            <a:avLst/>
          </a:prstGeom>
        </p:spPr>
      </p:pic>
    </p:spTree>
    <p:extLst>
      <p:ext uri="{BB962C8B-B14F-4D97-AF65-F5344CB8AC3E}">
        <p14:creationId xmlns:p14="http://schemas.microsoft.com/office/powerpoint/2010/main" val="404055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165516-E3A6-4F7B-BF45-F9A1D3B06D59}"/>
              </a:ext>
            </a:extLst>
          </p:cNvPr>
          <p:cNvSpPr>
            <a:spLocks noGrp="1"/>
          </p:cNvSpPr>
          <p:nvPr>
            <p:ph sz="half" idx="1"/>
          </p:nvPr>
        </p:nvSpPr>
        <p:spPr>
          <a:xfrm>
            <a:off x="277762" y="395885"/>
            <a:ext cx="5096934" cy="4166130"/>
          </a:xfrm>
        </p:spPr>
        <p:txBody>
          <a:bodyPr>
            <a:normAutofit/>
          </a:bodyPr>
          <a:lstStyle/>
          <a:p>
            <a:r>
              <a:rPr lang="en-GB" sz="2000" dirty="0"/>
              <a:t>Mae </a:t>
            </a:r>
            <a:r>
              <a:rPr lang="en-GB" sz="2000" dirty="0" err="1"/>
              <a:t>dysgu’n</a:t>
            </a:r>
            <a:r>
              <a:rPr lang="en-GB" sz="2000" dirty="0"/>
              <a:t> </a:t>
            </a:r>
            <a:r>
              <a:rPr lang="en-GB" sz="2000" dirty="0" err="1"/>
              <a:t>dibynnu</a:t>
            </a:r>
            <a:r>
              <a:rPr lang="en-GB" sz="2000" dirty="0"/>
              <a:t> ar y </a:t>
            </a:r>
            <a:r>
              <a:rPr lang="en-GB" sz="2000" dirty="0" err="1"/>
              <a:t>dulliau</a:t>
            </a:r>
            <a:r>
              <a:rPr lang="en-GB" sz="2000" dirty="0"/>
              <a:t> </a:t>
            </a:r>
            <a:r>
              <a:rPr lang="en-GB" sz="2000" dirty="0" err="1"/>
              <a:t>addysgegol</a:t>
            </a:r>
            <a:r>
              <a:rPr lang="en-GB" sz="2000" dirty="0"/>
              <a:t> </a:t>
            </a:r>
            <a:r>
              <a:rPr lang="en-GB" sz="2000" dirty="0" err="1"/>
              <a:t>a’u</a:t>
            </a:r>
            <a:r>
              <a:rPr lang="en-GB" sz="2000" dirty="0"/>
              <a:t> </a:t>
            </a:r>
            <a:r>
              <a:rPr lang="en-GB" sz="2000" dirty="0" err="1"/>
              <a:t>defnyddir</a:t>
            </a:r>
            <a:r>
              <a:rPr lang="en-GB" sz="2000" dirty="0"/>
              <a:t> </a:t>
            </a:r>
            <a:r>
              <a:rPr lang="en-GB" sz="2000" dirty="0" err="1"/>
              <a:t>gan</a:t>
            </a:r>
            <a:r>
              <a:rPr lang="en-GB" sz="2000" dirty="0"/>
              <a:t> </a:t>
            </a:r>
            <a:r>
              <a:rPr lang="en-GB" sz="2000" dirty="0" err="1"/>
              <a:t>athrawon</a:t>
            </a:r>
            <a:r>
              <a:rPr lang="en-GB" sz="2000" dirty="0"/>
              <a:t> yn y </a:t>
            </a:r>
            <a:r>
              <a:rPr lang="en-GB" sz="2000" dirty="0" err="1"/>
              <a:t>dosbarth</a:t>
            </a:r>
            <a:r>
              <a:rPr lang="en-GB" sz="2000" dirty="0"/>
              <a:t> </a:t>
            </a:r>
            <a:r>
              <a:rPr lang="en-GB" sz="2000" dirty="0" err="1"/>
              <a:t>Gwna</a:t>
            </a:r>
            <a:r>
              <a:rPr lang="en-GB" sz="2000" dirty="0"/>
              <a:t> </a:t>
            </a:r>
            <a:r>
              <a:rPr lang="en-GB" sz="2000" dirty="0" err="1"/>
              <a:t>addysgeg</a:t>
            </a:r>
            <a:r>
              <a:rPr lang="en-GB" sz="2000" dirty="0"/>
              <a:t> </a:t>
            </a:r>
            <a:r>
              <a:rPr lang="en-GB" sz="2000" dirty="0" err="1"/>
              <a:t>gyfeirio</a:t>
            </a:r>
            <a:r>
              <a:rPr lang="en-GB" sz="2000" dirty="0"/>
              <a:t> at y </a:t>
            </a:r>
            <a:r>
              <a:rPr lang="en-GB" sz="2000" dirty="0" err="1"/>
              <a:t>rhyngweithiad</a:t>
            </a:r>
            <a:r>
              <a:rPr lang="en-GB" sz="2000" dirty="0"/>
              <a:t> rhwng </a:t>
            </a:r>
            <a:r>
              <a:rPr lang="en-GB" sz="2000" dirty="0" err="1"/>
              <a:t>athrawon</a:t>
            </a:r>
            <a:r>
              <a:rPr lang="en-GB" sz="2000" dirty="0"/>
              <a:t>, y </a:t>
            </a:r>
            <a:r>
              <a:rPr lang="en-GB" sz="2000" dirty="0" err="1"/>
              <a:t>disgyblion</a:t>
            </a:r>
            <a:r>
              <a:rPr lang="en-GB" sz="2000" dirty="0"/>
              <a:t>, yr </a:t>
            </a:r>
            <a:r>
              <a:rPr lang="en-GB" sz="2000" dirty="0" err="1"/>
              <a:t>amgylchedd</a:t>
            </a:r>
            <a:r>
              <a:rPr lang="en-GB" sz="2000" dirty="0"/>
              <a:t> </a:t>
            </a:r>
            <a:r>
              <a:rPr lang="en-GB" sz="2000" dirty="0" err="1"/>
              <a:t>ddysgu</a:t>
            </a:r>
            <a:r>
              <a:rPr lang="en-GB" sz="2000" dirty="0"/>
              <a:t> </a:t>
            </a:r>
            <a:r>
              <a:rPr lang="en-GB" sz="2000" dirty="0" err="1"/>
              <a:t>a’r</a:t>
            </a:r>
            <a:r>
              <a:rPr lang="en-GB" sz="2000" dirty="0"/>
              <a:t> </a:t>
            </a:r>
            <a:r>
              <a:rPr lang="en-GB" sz="2000" dirty="0" err="1"/>
              <a:t>gweithgareddau</a:t>
            </a:r>
            <a:r>
              <a:rPr lang="en-GB" sz="2000" dirty="0"/>
              <a:t> </a:t>
            </a:r>
            <a:r>
              <a:rPr lang="en-GB" sz="2000" dirty="0" err="1"/>
              <a:t>y’u</a:t>
            </a:r>
            <a:r>
              <a:rPr lang="en-GB" sz="2000" dirty="0"/>
              <a:t> </a:t>
            </a:r>
            <a:r>
              <a:rPr lang="en-GB" sz="2000" dirty="0" err="1"/>
              <a:t>gwneir</a:t>
            </a:r>
            <a:r>
              <a:rPr lang="en-GB" sz="2000" dirty="0"/>
              <a:t>.</a:t>
            </a:r>
          </a:p>
        </p:txBody>
      </p:sp>
      <p:sp>
        <p:nvSpPr>
          <p:cNvPr id="4" name="Content Placeholder 3">
            <a:extLst>
              <a:ext uri="{FF2B5EF4-FFF2-40B4-BE49-F238E27FC236}">
                <a16:creationId xmlns:a16="http://schemas.microsoft.com/office/drawing/2014/main" id="{93874ECD-87D2-45E5-95E4-070B69850F75}"/>
              </a:ext>
            </a:extLst>
          </p:cNvPr>
          <p:cNvSpPr>
            <a:spLocks noGrp="1"/>
          </p:cNvSpPr>
          <p:nvPr>
            <p:ph sz="half" idx="2"/>
          </p:nvPr>
        </p:nvSpPr>
        <p:spPr>
          <a:xfrm>
            <a:off x="6234743" y="513872"/>
            <a:ext cx="5096933" cy="4166130"/>
          </a:xfrm>
        </p:spPr>
        <p:txBody>
          <a:bodyPr>
            <a:normAutofit/>
          </a:bodyPr>
          <a:lstStyle/>
          <a:p>
            <a:r>
              <a:rPr lang="en-GB" sz="2000" dirty="0"/>
              <a:t>Learning is dependent on the pedagogical approaches teachers use in the classroom. Pedagogy refers to the interactions between teachers, students, and the learning environment and the learning tasks.</a:t>
            </a:r>
          </a:p>
        </p:txBody>
      </p:sp>
      <p:pic>
        <p:nvPicPr>
          <p:cNvPr id="8" name="Picture 2" descr="Image result for a pedagaogy of personalised learning">
            <a:extLst>
              <a:ext uri="{FF2B5EF4-FFF2-40B4-BE49-F238E27FC236}">
                <a16:creationId xmlns:a16="http://schemas.microsoft.com/office/drawing/2014/main" id="{719861C7-34C6-41A8-8EBA-17518475B2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196" y="2340001"/>
            <a:ext cx="4120830" cy="4120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2051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2F13B-3F8F-4915-A1F6-DE57611B0B94}"/>
              </a:ext>
            </a:extLst>
          </p:cNvPr>
          <p:cNvSpPr>
            <a:spLocks noGrp="1"/>
          </p:cNvSpPr>
          <p:nvPr>
            <p:ph type="title"/>
          </p:nvPr>
        </p:nvSpPr>
        <p:spPr>
          <a:xfrm>
            <a:off x="838200" y="365125"/>
            <a:ext cx="10515600" cy="1325563"/>
          </a:xfrm>
        </p:spPr>
        <p:txBody>
          <a:bodyPr>
            <a:normAutofit/>
          </a:bodyPr>
          <a:lstStyle/>
          <a:p>
            <a:r>
              <a:rPr lang="en-GB" dirty="0" err="1"/>
              <a:t>Addysgeg</a:t>
            </a:r>
            <a:r>
              <a:rPr lang="en-GB" dirty="0"/>
              <a:t> y </a:t>
            </a:r>
            <a:r>
              <a:rPr lang="en-GB" dirty="0" err="1"/>
              <a:t>Cyfnod</a:t>
            </a:r>
            <a:r>
              <a:rPr lang="en-GB" dirty="0"/>
              <a:t> Sylfaen </a:t>
            </a:r>
            <a:br>
              <a:rPr lang="en-GB" dirty="0"/>
            </a:br>
            <a:r>
              <a:rPr lang="en-GB" dirty="0"/>
              <a:t>Foundation Phase Pedagogy</a:t>
            </a:r>
          </a:p>
        </p:txBody>
      </p:sp>
      <p:sp>
        <p:nvSpPr>
          <p:cNvPr id="3" name="Content Placeholder 2">
            <a:extLst>
              <a:ext uri="{FF2B5EF4-FFF2-40B4-BE49-F238E27FC236}">
                <a16:creationId xmlns:a16="http://schemas.microsoft.com/office/drawing/2014/main" id="{B26B44D5-D048-4E28-9100-6F8278E40839}"/>
              </a:ext>
            </a:extLst>
          </p:cNvPr>
          <p:cNvSpPr>
            <a:spLocks noGrp="1"/>
          </p:cNvSpPr>
          <p:nvPr>
            <p:ph sz="half" idx="1"/>
          </p:nvPr>
        </p:nvSpPr>
        <p:spPr>
          <a:xfrm>
            <a:off x="838200" y="2010833"/>
            <a:ext cx="5096934" cy="4166130"/>
          </a:xfrm>
        </p:spPr>
        <p:txBody>
          <a:bodyPr>
            <a:normAutofit/>
          </a:bodyPr>
          <a:lstStyle/>
          <a:p>
            <a:r>
              <a:rPr lang="en-GB" sz="2000" dirty="0" err="1"/>
              <a:t>Natur</a:t>
            </a:r>
            <a:r>
              <a:rPr lang="en-GB" sz="2000" dirty="0"/>
              <a:t> </a:t>
            </a:r>
            <a:r>
              <a:rPr lang="en-GB" sz="2000" dirty="0" err="1"/>
              <a:t>gyfannol</a:t>
            </a:r>
            <a:r>
              <a:rPr lang="en-GB" sz="2000" dirty="0"/>
              <a:t> </a:t>
            </a:r>
            <a:r>
              <a:rPr lang="en-GB" sz="2000" dirty="0" err="1"/>
              <a:t>dysgu</a:t>
            </a:r>
            <a:r>
              <a:rPr lang="en-GB" sz="2000" dirty="0"/>
              <a:t>. Mae </a:t>
            </a:r>
            <a:r>
              <a:rPr lang="en-GB" sz="2000" dirty="0" err="1"/>
              <a:t>pob</a:t>
            </a:r>
            <a:r>
              <a:rPr lang="en-GB" sz="2000" dirty="0"/>
              <a:t> </a:t>
            </a:r>
            <a:r>
              <a:rPr lang="en-GB" sz="2000" dirty="0" err="1"/>
              <a:t>agwedd</a:t>
            </a:r>
            <a:r>
              <a:rPr lang="en-GB" sz="2000" dirty="0"/>
              <a:t> </a:t>
            </a:r>
            <a:r>
              <a:rPr lang="en-GB" sz="2000" dirty="0" err="1"/>
              <a:t>ar</a:t>
            </a:r>
            <a:r>
              <a:rPr lang="en-GB" sz="2000" dirty="0"/>
              <a:t> </a:t>
            </a:r>
            <a:r>
              <a:rPr lang="en-GB" sz="2000" dirty="0" err="1"/>
              <a:t>ddysgu</a:t>
            </a:r>
            <a:r>
              <a:rPr lang="en-GB" sz="2000" dirty="0"/>
              <a:t> </a:t>
            </a:r>
            <a:r>
              <a:rPr lang="en-GB" sz="2000" dirty="0" err="1"/>
              <a:t>wedi’u</a:t>
            </a:r>
            <a:r>
              <a:rPr lang="en-GB" sz="2000" dirty="0"/>
              <a:t> </a:t>
            </a:r>
            <a:r>
              <a:rPr lang="en-GB" sz="2000" dirty="0" err="1"/>
              <a:t>cydgysylltu</a:t>
            </a:r>
            <a:r>
              <a:rPr lang="en-GB" sz="2000" dirty="0"/>
              <a:t> </a:t>
            </a:r>
            <a:r>
              <a:rPr lang="en-GB" sz="2000" dirty="0" err="1"/>
              <a:t>ar</a:t>
            </a:r>
            <a:r>
              <a:rPr lang="en-GB" sz="2000" dirty="0"/>
              <a:t> </a:t>
            </a:r>
            <a:r>
              <a:rPr lang="en-GB" sz="2000" dirty="0" err="1"/>
              <a:t>gyfer</a:t>
            </a:r>
            <a:r>
              <a:rPr lang="en-GB" sz="2000" dirty="0"/>
              <a:t> plant </a:t>
            </a:r>
            <a:r>
              <a:rPr lang="en-GB" sz="2000" dirty="0" err="1"/>
              <a:t>ifainc</a:t>
            </a:r>
            <a:r>
              <a:rPr lang="en-GB" sz="2000" dirty="0"/>
              <a:t>; </a:t>
            </a:r>
            <a:r>
              <a:rPr lang="en-GB" sz="2000" dirty="0" err="1"/>
              <a:t>dydyn</a:t>
            </a:r>
            <a:r>
              <a:rPr lang="en-GB" sz="2000" dirty="0"/>
              <a:t> </a:t>
            </a:r>
            <a:r>
              <a:rPr lang="en-GB" sz="2000" dirty="0" err="1"/>
              <a:t>nhw</a:t>
            </a:r>
            <a:r>
              <a:rPr lang="en-GB" sz="2000" dirty="0"/>
              <a:t> </a:t>
            </a:r>
            <a:r>
              <a:rPr lang="en-GB" sz="2000" dirty="0" err="1"/>
              <a:t>ddim</a:t>
            </a:r>
            <a:r>
              <a:rPr lang="en-GB" sz="2000" dirty="0"/>
              <a:t> </a:t>
            </a:r>
            <a:r>
              <a:rPr lang="en-GB" sz="2000" dirty="0" err="1"/>
              <a:t>yn</a:t>
            </a:r>
            <a:r>
              <a:rPr lang="en-GB" sz="2000" dirty="0"/>
              <a:t> </a:t>
            </a:r>
            <a:r>
              <a:rPr lang="en-GB" sz="2000" dirty="0" err="1"/>
              <a:t>rhannu</a:t>
            </a:r>
            <a:r>
              <a:rPr lang="en-GB" sz="2000" dirty="0"/>
              <a:t> </a:t>
            </a:r>
            <a:r>
              <a:rPr lang="en-GB" sz="2000" dirty="0" err="1"/>
              <a:t>eu</a:t>
            </a:r>
            <a:r>
              <a:rPr lang="en-GB" sz="2000" dirty="0"/>
              <a:t> </a:t>
            </a:r>
            <a:r>
              <a:rPr lang="en-GB" sz="2000" dirty="0" err="1"/>
              <a:t>dysgu</a:t>
            </a:r>
            <a:r>
              <a:rPr lang="en-GB" sz="2000" dirty="0"/>
              <a:t> </a:t>
            </a:r>
            <a:r>
              <a:rPr lang="en-GB" sz="2000" dirty="0" err="1"/>
              <a:t>a’u</a:t>
            </a:r>
            <a:r>
              <a:rPr lang="en-GB" sz="2000" dirty="0"/>
              <a:t> </a:t>
            </a:r>
            <a:r>
              <a:rPr lang="en-GB" sz="2000" dirty="0" err="1"/>
              <a:t>dealltwriaeth</a:t>
            </a:r>
            <a:r>
              <a:rPr lang="en-GB" sz="2000" dirty="0"/>
              <a:t> </a:t>
            </a:r>
            <a:r>
              <a:rPr lang="en-GB" sz="2000" dirty="0" err="1"/>
              <a:t>yn</a:t>
            </a:r>
            <a:r>
              <a:rPr lang="en-GB" sz="2000" dirty="0"/>
              <a:t> </a:t>
            </a:r>
            <a:r>
              <a:rPr lang="en-GB" sz="2000" dirty="0" err="1"/>
              <a:t>feysydd</a:t>
            </a:r>
            <a:r>
              <a:rPr lang="en-GB" sz="2000" dirty="0"/>
              <a:t> </a:t>
            </a:r>
            <a:r>
              <a:rPr lang="en-GB" sz="2000" dirty="0" err="1"/>
              <a:t>o’r</a:t>
            </a:r>
            <a:r>
              <a:rPr lang="en-GB" sz="2000" dirty="0"/>
              <a:t> </a:t>
            </a:r>
            <a:r>
              <a:rPr lang="en-GB" sz="2000" dirty="0" err="1"/>
              <a:t>cwricwlwm</a:t>
            </a:r>
            <a:r>
              <a:rPr lang="en-GB" sz="2000" dirty="0"/>
              <a:t>. </a:t>
            </a:r>
          </a:p>
          <a:p>
            <a:pPr marL="0" indent="0">
              <a:buNone/>
            </a:pPr>
            <a:endParaRPr lang="en-GB" sz="2000" dirty="0"/>
          </a:p>
          <a:p>
            <a:pPr marL="0" indent="0">
              <a:buNone/>
            </a:pPr>
            <a:r>
              <a:rPr lang="en-GB" sz="2000" dirty="0"/>
              <a:t>(LLC, 2008:5)</a:t>
            </a:r>
          </a:p>
        </p:txBody>
      </p:sp>
      <p:sp>
        <p:nvSpPr>
          <p:cNvPr id="4" name="Content Placeholder 3">
            <a:extLst>
              <a:ext uri="{FF2B5EF4-FFF2-40B4-BE49-F238E27FC236}">
                <a16:creationId xmlns:a16="http://schemas.microsoft.com/office/drawing/2014/main" id="{4F04E1D8-5CD0-4625-B233-CA53372FA797}"/>
              </a:ext>
            </a:extLst>
          </p:cNvPr>
          <p:cNvSpPr>
            <a:spLocks noGrp="1"/>
          </p:cNvSpPr>
          <p:nvPr>
            <p:ph sz="half" idx="2"/>
          </p:nvPr>
        </p:nvSpPr>
        <p:spPr>
          <a:xfrm>
            <a:off x="6256866" y="2010833"/>
            <a:ext cx="5096933" cy="4166130"/>
          </a:xfrm>
        </p:spPr>
        <p:txBody>
          <a:bodyPr>
            <a:normAutofit/>
          </a:bodyPr>
          <a:lstStyle/>
          <a:p>
            <a:r>
              <a:rPr lang="en-GB" sz="2000"/>
              <a:t>The holistic nature of learning All aspects of learning are interlinked for young children; they do not compartmentalise their learning and understanding into curriculum areas. </a:t>
            </a:r>
          </a:p>
          <a:p>
            <a:endParaRPr lang="en-GB" sz="2000"/>
          </a:p>
          <a:p>
            <a:pPr marL="0" indent="0">
              <a:buNone/>
            </a:pPr>
            <a:r>
              <a:rPr lang="en-GB" sz="2000"/>
              <a:t>(WG, 2008:5)</a:t>
            </a:r>
          </a:p>
        </p:txBody>
      </p:sp>
    </p:spTree>
    <p:extLst>
      <p:ext uri="{BB962C8B-B14F-4D97-AF65-F5344CB8AC3E}">
        <p14:creationId xmlns:p14="http://schemas.microsoft.com/office/powerpoint/2010/main" val="5012889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3CEEE5-9699-45D2-A1ED-5D9453E4D4F8}"/>
              </a:ext>
            </a:extLst>
          </p:cNvPr>
          <p:cNvSpPr>
            <a:spLocks noGrp="1"/>
          </p:cNvSpPr>
          <p:nvPr>
            <p:ph type="title"/>
          </p:nvPr>
        </p:nvSpPr>
        <p:spPr>
          <a:xfrm>
            <a:off x="838200" y="365125"/>
            <a:ext cx="10515600" cy="1325563"/>
          </a:xfrm>
        </p:spPr>
        <p:txBody>
          <a:bodyPr>
            <a:normAutofit/>
          </a:bodyPr>
          <a:lstStyle/>
          <a:p>
            <a:r>
              <a:rPr lang="en-GB" dirty="0" err="1"/>
              <a:t>Addysegeg</a:t>
            </a:r>
            <a:r>
              <a:rPr lang="en-GB" dirty="0"/>
              <a:t>     Pedagogy</a:t>
            </a:r>
          </a:p>
        </p:txBody>
      </p:sp>
      <p:sp>
        <p:nvSpPr>
          <p:cNvPr id="3" name="Content Placeholder 2">
            <a:extLst>
              <a:ext uri="{FF2B5EF4-FFF2-40B4-BE49-F238E27FC236}">
                <a16:creationId xmlns:a16="http://schemas.microsoft.com/office/drawing/2014/main" id="{196C18AC-27CC-4E14-A4CA-FD44E23D85AC}"/>
              </a:ext>
            </a:extLst>
          </p:cNvPr>
          <p:cNvSpPr>
            <a:spLocks noGrp="1"/>
          </p:cNvSpPr>
          <p:nvPr>
            <p:ph sz="half" idx="1"/>
          </p:nvPr>
        </p:nvSpPr>
        <p:spPr>
          <a:xfrm>
            <a:off x="838200" y="2010833"/>
            <a:ext cx="5096934" cy="4166130"/>
          </a:xfrm>
        </p:spPr>
        <p:txBody>
          <a:bodyPr>
            <a:normAutofit/>
          </a:bodyPr>
          <a:lstStyle/>
          <a:p>
            <a:pPr marL="0" indent="0">
              <a:buNone/>
            </a:pPr>
            <a:r>
              <a:rPr lang="en-GB" sz="2000" dirty="0"/>
              <a:t> </a:t>
            </a:r>
          </a:p>
          <a:p>
            <a:pPr marL="0" indent="0">
              <a:buNone/>
            </a:pPr>
            <a:r>
              <a:rPr lang="en-GB" sz="2000" dirty="0"/>
              <a:t>• </a:t>
            </a:r>
            <a:r>
              <a:rPr lang="en-GB" sz="2000" dirty="0" err="1"/>
              <a:t>Defnyddir</a:t>
            </a:r>
            <a:r>
              <a:rPr lang="en-GB" sz="2000" dirty="0"/>
              <a:t> y term ‘</a:t>
            </a:r>
            <a:r>
              <a:rPr lang="en-GB" sz="2000" dirty="0" err="1"/>
              <a:t>addysgeg</a:t>
            </a:r>
            <a:r>
              <a:rPr lang="en-GB" sz="2000" dirty="0"/>
              <a:t>’ i </a:t>
            </a:r>
            <a:r>
              <a:rPr lang="en-GB" sz="2000" dirty="0" err="1"/>
              <a:t>gyfeirio</a:t>
            </a:r>
            <a:r>
              <a:rPr lang="en-GB" sz="2000" dirty="0"/>
              <a:t> at y </a:t>
            </a:r>
            <a:r>
              <a:rPr lang="en-GB" sz="2000" dirty="0" err="1"/>
              <a:t>berthynas</a:t>
            </a:r>
            <a:r>
              <a:rPr lang="en-GB" sz="2000" dirty="0"/>
              <a:t> </a:t>
            </a:r>
            <a:r>
              <a:rPr lang="en-GB" sz="2000" dirty="0" err="1"/>
              <a:t>gymhleth</a:t>
            </a:r>
            <a:r>
              <a:rPr lang="en-GB" sz="2000" dirty="0"/>
              <a:t> rhwng </a:t>
            </a:r>
            <a:r>
              <a:rPr lang="en-GB" sz="2000" dirty="0" err="1"/>
              <a:t>dysgu</a:t>
            </a:r>
            <a:r>
              <a:rPr lang="en-GB" sz="2000" dirty="0"/>
              <a:t> ac </a:t>
            </a:r>
            <a:r>
              <a:rPr lang="en-GB" sz="2000" dirty="0" err="1"/>
              <a:t>addysgu</a:t>
            </a:r>
            <a:r>
              <a:rPr lang="en-GB" sz="2000" dirty="0"/>
              <a:t>. </a:t>
            </a:r>
            <a:r>
              <a:rPr lang="en-GB" sz="2000" dirty="0" err="1"/>
              <a:t>Mae’n</a:t>
            </a:r>
            <a:r>
              <a:rPr lang="en-GB" sz="2000" dirty="0"/>
              <a:t> cynnwys y </a:t>
            </a:r>
            <a:r>
              <a:rPr lang="en-GB" sz="2000" dirty="0" err="1"/>
              <a:t>cysyniad</a:t>
            </a:r>
            <a:r>
              <a:rPr lang="en-GB" sz="2000" dirty="0"/>
              <a:t> </a:t>
            </a:r>
            <a:r>
              <a:rPr lang="en-GB" sz="2000" dirty="0" err="1"/>
              <a:t>o’r</a:t>
            </a:r>
            <a:r>
              <a:rPr lang="en-GB" sz="2000" dirty="0"/>
              <a:t> </a:t>
            </a:r>
            <a:r>
              <a:rPr lang="en-GB" sz="2000" dirty="0" err="1"/>
              <a:t>ymarferydd</a:t>
            </a:r>
            <a:r>
              <a:rPr lang="en-GB" sz="2000" dirty="0"/>
              <a:t> </a:t>
            </a:r>
            <a:r>
              <a:rPr lang="en-GB" sz="2000" dirty="0" err="1"/>
              <a:t>fel</a:t>
            </a:r>
            <a:r>
              <a:rPr lang="en-GB" sz="2000" dirty="0"/>
              <a:t> </a:t>
            </a:r>
            <a:r>
              <a:rPr lang="en-GB" sz="2000" dirty="0" err="1"/>
              <a:t>hwylusydd</a:t>
            </a:r>
            <a:r>
              <a:rPr lang="en-GB" sz="2000" dirty="0"/>
              <a:t> </a:t>
            </a:r>
            <a:r>
              <a:rPr lang="en-GB" sz="2000" dirty="0" err="1"/>
              <a:t>dysgu</a:t>
            </a:r>
            <a:r>
              <a:rPr lang="en-GB" sz="2000" dirty="0"/>
              <a:t>, </a:t>
            </a:r>
            <a:r>
              <a:rPr lang="en-GB" sz="2000" dirty="0" err="1"/>
              <a:t>gan</a:t>
            </a:r>
            <a:r>
              <a:rPr lang="en-GB" sz="2000" dirty="0"/>
              <a:t> ymateb i </a:t>
            </a:r>
            <a:r>
              <a:rPr lang="en-GB" sz="2000" dirty="0" err="1"/>
              <a:t>anghenion</a:t>
            </a:r>
            <a:r>
              <a:rPr lang="en-GB" sz="2000" dirty="0"/>
              <a:t> </a:t>
            </a:r>
            <a:r>
              <a:rPr lang="en-GB" sz="2000" dirty="0" err="1"/>
              <a:t>unigolion</a:t>
            </a:r>
            <a:r>
              <a:rPr lang="en-GB" sz="2000" dirty="0"/>
              <a:t>, </a:t>
            </a:r>
            <a:r>
              <a:rPr lang="en-GB" sz="2000" dirty="0" err="1"/>
              <a:t>parodrwydd</a:t>
            </a:r>
            <a:r>
              <a:rPr lang="en-GB" sz="2000" dirty="0"/>
              <a:t> i </a:t>
            </a:r>
            <a:r>
              <a:rPr lang="en-GB" sz="2000" dirty="0" err="1"/>
              <a:t>ddysgu</a:t>
            </a:r>
            <a:r>
              <a:rPr lang="en-GB" sz="2000" dirty="0"/>
              <a:t> </a:t>
            </a:r>
            <a:r>
              <a:rPr lang="en-GB" sz="2000" dirty="0" err="1"/>
              <a:t>ochr</a:t>
            </a:r>
            <a:r>
              <a:rPr lang="en-GB" sz="2000" dirty="0"/>
              <a:t> yn </a:t>
            </a:r>
            <a:r>
              <a:rPr lang="en-GB" sz="2000" dirty="0" err="1"/>
              <a:t>ochr</a:t>
            </a:r>
            <a:r>
              <a:rPr lang="en-GB" sz="2000" dirty="0"/>
              <a:t> </a:t>
            </a:r>
            <a:r>
              <a:rPr lang="en-GB" sz="2000" dirty="0" err="1"/>
              <a:t>â’r</a:t>
            </a:r>
            <a:r>
              <a:rPr lang="en-GB" sz="2000" dirty="0"/>
              <a:t> plant, </a:t>
            </a:r>
            <a:r>
              <a:rPr lang="en-GB" sz="2000" dirty="0" err="1"/>
              <a:t>defnyddio</a:t>
            </a:r>
            <a:r>
              <a:rPr lang="en-GB" sz="2000" dirty="0"/>
              <a:t> </a:t>
            </a:r>
            <a:r>
              <a:rPr lang="en-GB" sz="2000" dirty="0" err="1"/>
              <a:t>dulliau</a:t>
            </a:r>
            <a:r>
              <a:rPr lang="en-GB" sz="2000" dirty="0"/>
              <a:t> </a:t>
            </a:r>
            <a:r>
              <a:rPr lang="en-GB" sz="2000" dirty="0" err="1"/>
              <a:t>priodol</a:t>
            </a:r>
            <a:r>
              <a:rPr lang="en-GB" sz="2000" dirty="0"/>
              <a:t> i </a:t>
            </a:r>
            <a:r>
              <a:rPr lang="en-GB" sz="2000" dirty="0" err="1"/>
              <a:t>reoli’r</a:t>
            </a:r>
            <a:r>
              <a:rPr lang="en-GB" sz="2000" dirty="0"/>
              <a:t> broses </a:t>
            </a:r>
            <a:r>
              <a:rPr lang="en-GB" sz="2000" dirty="0" err="1"/>
              <a:t>ddysgu</a:t>
            </a:r>
            <a:r>
              <a:rPr lang="en-GB" sz="2000" dirty="0"/>
              <a:t> a </a:t>
            </a:r>
            <a:r>
              <a:rPr lang="en-GB" sz="2000" dirty="0" err="1"/>
              <a:t>myfyrio’n</a:t>
            </a:r>
            <a:r>
              <a:rPr lang="en-GB" sz="2000" dirty="0"/>
              <a:t> </a:t>
            </a:r>
            <a:r>
              <a:rPr lang="en-GB" sz="2000" dirty="0" err="1"/>
              <a:t>barhaus</a:t>
            </a:r>
            <a:r>
              <a:rPr lang="en-GB" sz="2000" dirty="0"/>
              <a:t> ar </a:t>
            </a:r>
            <a:r>
              <a:rPr lang="en-GB" sz="2000" dirty="0" err="1"/>
              <a:t>arfer</a:t>
            </a:r>
            <a:r>
              <a:rPr lang="en-GB" sz="2000" dirty="0"/>
              <a:t> </a:t>
            </a:r>
            <a:r>
              <a:rPr lang="en-GB" sz="2000" dirty="0" err="1"/>
              <a:t>a’i</a:t>
            </a:r>
            <a:r>
              <a:rPr lang="en-GB" sz="2000" dirty="0"/>
              <a:t> </a:t>
            </a:r>
            <a:r>
              <a:rPr lang="en-GB" sz="2000" dirty="0" err="1"/>
              <a:t>gwella</a:t>
            </a:r>
            <a:r>
              <a:rPr lang="en-GB" sz="2000" dirty="0"/>
              <a:t> o </a:t>
            </a:r>
            <a:r>
              <a:rPr lang="en-GB" sz="2000" dirty="0" err="1"/>
              <a:t>ganlyniad</a:t>
            </a:r>
            <a:r>
              <a:rPr lang="en-GB" sz="2000" dirty="0"/>
              <a:t> i </a:t>
            </a:r>
            <a:r>
              <a:rPr lang="en-GB" sz="2000" dirty="0" err="1"/>
              <a:t>waith</a:t>
            </a:r>
            <a:r>
              <a:rPr lang="en-GB" sz="2000" dirty="0"/>
              <a:t> </a:t>
            </a:r>
            <a:r>
              <a:rPr lang="en-GB" sz="2000" dirty="0" err="1"/>
              <a:t>ymchwil</a:t>
            </a:r>
            <a:r>
              <a:rPr lang="en-GB" sz="2000" dirty="0"/>
              <a:t>. </a:t>
            </a:r>
          </a:p>
          <a:p>
            <a:pPr marL="0" indent="0">
              <a:buNone/>
            </a:pPr>
            <a:endParaRPr lang="en-GB" sz="2000" dirty="0"/>
          </a:p>
          <a:p>
            <a:pPr marL="0" indent="0">
              <a:buNone/>
            </a:pPr>
            <a:r>
              <a:rPr lang="en-GB" sz="2000" dirty="0"/>
              <a:t>(</a:t>
            </a:r>
            <a:r>
              <a:rPr lang="en-GB" sz="2000" dirty="0" err="1"/>
              <a:t>LlC</a:t>
            </a:r>
            <a:r>
              <a:rPr lang="en-GB" sz="2000" dirty="0"/>
              <a:t>, 2008:26)</a:t>
            </a:r>
          </a:p>
        </p:txBody>
      </p:sp>
      <p:sp>
        <p:nvSpPr>
          <p:cNvPr id="4" name="Content Placeholder 3">
            <a:extLst>
              <a:ext uri="{FF2B5EF4-FFF2-40B4-BE49-F238E27FC236}">
                <a16:creationId xmlns:a16="http://schemas.microsoft.com/office/drawing/2014/main" id="{044A6D39-E2E4-49B4-8DFE-AA4F659624A8}"/>
              </a:ext>
            </a:extLst>
          </p:cNvPr>
          <p:cNvSpPr>
            <a:spLocks noGrp="1"/>
          </p:cNvSpPr>
          <p:nvPr>
            <p:ph sz="half" idx="2"/>
          </p:nvPr>
        </p:nvSpPr>
        <p:spPr>
          <a:xfrm>
            <a:off x="6256866" y="2010833"/>
            <a:ext cx="5096933" cy="4166130"/>
          </a:xfrm>
        </p:spPr>
        <p:txBody>
          <a:bodyPr>
            <a:normAutofit/>
          </a:bodyPr>
          <a:lstStyle/>
          <a:p>
            <a:pPr marL="0" indent="0">
              <a:buNone/>
            </a:pPr>
            <a:endParaRPr lang="en-GB" sz="2000" dirty="0"/>
          </a:p>
          <a:p>
            <a:endParaRPr lang="en-GB" sz="2000" dirty="0"/>
          </a:p>
          <a:p>
            <a:pPr marL="0" indent="0">
              <a:buNone/>
            </a:pPr>
            <a:r>
              <a:rPr lang="en-GB" sz="2000" dirty="0"/>
              <a:t>• The term ‘pedagogy’ refers to the complex relationship between learning and teaching. It embraces the concept of the practitioner as a facilitator of learning, responding to the needs of individuals, willing to learn alongside the children, using appropriate methods to manage the process of learning and continually reflecting on and improving practice in the light of research. </a:t>
            </a:r>
          </a:p>
          <a:p>
            <a:pPr marL="0" indent="0">
              <a:buNone/>
            </a:pPr>
            <a:endParaRPr lang="en-GB" sz="2000" dirty="0"/>
          </a:p>
          <a:p>
            <a:pPr marL="0" indent="0">
              <a:buNone/>
            </a:pPr>
            <a:r>
              <a:rPr lang="en-GB" sz="2000" dirty="0"/>
              <a:t>(WG, 2008:26)</a:t>
            </a:r>
          </a:p>
        </p:txBody>
      </p:sp>
      <p:pic>
        <p:nvPicPr>
          <p:cNvPr id="6" name="Picture 5" descr="Text&#10;&#10;Description automatically generated">
            <a:extLst>
              <a:ext uri="{FF2B5EF4-FFF2-40B4-BE49-F238E27FC236}">
                <a16:creationId xmlns:a16="http://schemas.microsoft.com/office/drawing/2014/main" id="{B72C86E7-8AA5-4E76-8D52-2870F36276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2533" y="231364"/>
            <a:ext cx="3915087" cy="1957543"/>
          </a:xfrm>
          <a:prstGeom prst="rect">
            <a:avLst/>
          </a:prstGeom>
        </p:spPr>
      </p:pic>
    </p:spTree>
    <p:extLst>
      <p:ext uri="{BB962C8B-B14F-4D97-AF65-F5344CB8AC3E}">
        <p14:creationId xmlns:p14="http://schemas.microsoft.com/office/powerpoint/2010/main" val="33005212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2"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3" name="Picture 2">
            <a:extLst>
              <a:ext uri="{FF2B5EF4-FFF2-40B4-BE49-F238E27FC236}">
                <a16:creationId xmlns:a16="http://schemas.microsoft.com/office/drawing/2014/main" id="{6BEE1399-6BEA-4809-ADBE-2C8DBD530146}"/>
              </a:ext>
            </a:extLst>
          </p:cNvPr>
          <p:cNvPicPr>
            <a:picLocks noChangeAspect="1"/>
          </p:cNvPicPr>
          <p:nvPr/>
        </p:nvPicPr>
        <p:blipFill>
          <a:blip r:embed="rId2"/>
          <a:stretch>
            <a:fillRect/>
          </a:stretch>
        </p:blipFill>
        <p:spPr>
          <a:xfrm>
            <a:off x="1079090" y="990600"/>
            <a:ext cx="9753600" cy="4876800"/>
          </a:xfrm>
          <a:prstGeom prst="rect">
            <a:avLst/>
          </a:prstGeom>
        </p:spPr>
      </p:pic>
    </p:spTree>
    <p:extLst>
      <p:ext uri="{BB962C8B-B14F-4D97-AF65-F5344CB8AC3E}">
        <p14:creationId xmlns:p14="http://schemas.microsoft.com/office/powerpoint/2010/main" val="4038630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C9003A-934C-4CED-B0CA-BEFA70BC3B8A}"/>
              </a:ext>
            </a:extLst>
          </p:cNvPr>
          <p:cNvSpPr>
            <a:spLocks noGrp="1"/>
          </p:cNvSpPr>
          <p:nvPr>
            <p:ph type="title"/>
          </p:nvPr>
        </p:nvSpPr>
        <p:spPr>
          <a:xfrm>
            <a:off x="723045" y="1004485"/>
            <a:ext cx="4153626" cy="4279709"/>
          </a:xfrm>
        </p:spPr>
        <p:txBody>
          <a:bodyPr anchor="ctr">
            <a:normAutofit/>
          </a:bodyPr>
          <a:lstStyle/>
          <a:p>
            <a:pPr algn="r"/>
            <a:r>
              <a:rPr lang="en-GB" sz="3400" dirty="0">
                <a:solidFill>
                  <a:schemeClr val="bg1"/>
                </a:solidFill>
              </a:rPr>
              <a:t>Learning and Teaching Pedagogy https://hwb.gov.wales/api/storage/8f0b360f-f1f6-4bec-b11a-df88168007f9/learning-and-teaching-pedagogy.pdf</a:t>
            </a:r>
          </a:p>
        </p:txBody>
      </p:sp>
      <p:grpSp>
        <p:nvGrpSpPr>
          <p:cNvPr id="18"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9"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0"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54488B2-64E3-4ED8-A9DD-57081631F63E}"/>
              </a:ext>
            </a:extLst>
          </p:cNvPr>
          <p:cNvSpPr>
            <a:spLocks noGrp="1"/>
          </p:cNvSpPr>
          <p:nvPr>
            <p:ph idx="1"/>
          </p:nvPr>
        </p:nvSpPr>
        <p:spPr>
          <a:xfrm>
            <a:off x="6514140" y="1854601"/>
            <a:ext cx="4776711" cy="3148798"/>
          </a:xfrm>
        </p:spPr>
        <p:txBody>
          <a:bodyPr anchor="ctr">
            <a:normAutofit/>
          </a:bodyPr>
          <a:lstStyle/>
          <a:p>
            <a:pPr marL="0" indent="0">
              <a:buNone/>
            </a:pPr>
            <a:r>
              <a:rPr lang="en-GB" sz="1100" dirty="0"/>
              <a:t>• Read pages 28-35, making notes related to 2 or 3 theorists, such as;     </a:t>
            </a:r>
          </a:p>
          <a:p>
            <a:r>
              <a:rPr lang="en-GB" sz="1100" dirty="0"/>
              <a:t>Steiner </a:t>
            </a:r>
          </a:p>
          <a:p>
            <a:pPr marL="0" indent="0">
              <a:buNone/>
            </a:pPr>
            <a:r>
              <a:rPr lang="en-GB" sz="1100" dirty="0"/>
              <a:t>• Froebel </a:t>
            </a:r>
          </a:p>
          <a:p>
            <a:pPr marL="0" indent="0">
              <a:buNone/>
            </a:pPr>
            <a:r>
              <a:rPr lang="en-GB" sz="1100" dirty="0"/>
              <a:t>• Montessori </a:t>
            </a:r>
          </a:p>
          <a:p>
            <a:pPr marL="0" indent="0">
              <a:buNone/>
            </a:pPr>
            <a:r>
              <a:rPr lang="en-GB" sz="1100" dirty="0"/>
              <a:t>• McMillan </a:t>
            </a:r>
          </a:p>
          <a:p>
            <a:pPr marL="0" indent="0">
              <a:buNone/>
            </a:pPr>
            <a:r>
              <a:rPr lang="en-GB" sz="1100" dirty="0"/>
              <a:t>• Isaacs </a:t>
            </a:r>
          </a:p>
          <a:p>
            <a:pPr marL="0" indent="0">
              <a:buNone/>
            </a:pPr>
            <a:r>
              <a:rPr lang="en-GB" sz="1100" dirty="0"/>
              <a:t>• Piaget </a:t>
            </a:r>
          </a:p>
          <a:p>
            <a:pPr marL="0" indent="0">
              <a:buNone/>
            </a:pPr>
            <a:r>
              <a:rPr lang="en-GB" sz="1100" dirty="0"/>
              <a:t>• Vygotsky </a:t>
            </a:r>
          </a:p>
          <a:p>
            <a:pPr marL="0" indent="0">
              <a:buNone/>
            </a:pPr>
            <a:r>
              <a:rPr lang="en-GB" sz="1100" dirty="0"/>
              <a:t>• Bruner </a:t>
            </a:r>
          </a:p>
          <a:p>
            <a:pPr marL="0" indent="0">
              <a:buNone/>
            </a:pPr>
            <a:r>
              <a:rPr lang="en-GB" sz="1100" dirty="0"/>
              <a:t>• Gardner </a:t>
            </a:r>
          </a:p>
          <a:p>
            <a:pPr marL="0" indent="0">
              <a:buNone/>
            </a:pPr>
            <a:r>
              <a:rPr lang="en-GB" sz="1100" dirty="0"/>
              <a:t>AIM TO RESEARCH THEORISTS YOU HAVE NOT ENCOUNTERED PREVIOUSLY</a:t>
            </a:r>
          </a:p>
        </p:txBody>
      </p:sp>
      <p:pic>
        <p:nvPicPr>
          <p:cNvPr id="4" name="Picture 3">
            <a:extLst>
              <a:ext uri="{FF2B5EF4-FFF2-40B4-BE49-F238E27FC236}">
                <a16:creationId xmlns:a16="http://schemas.microsoft.com/office/drawing/2014/main" id="{D4CB54F2-D13F-497B-A3DE-570E94646776}"/>
              </a:ext>
            </a:extLst>
          </p:cNvPr>
          <p:cNvPicPr>
            <a:picLocks noChangeAspect="1"/>
          </p:cNvPicPr>
          <p:nvPr/>
        </p:nvPicPr>
        <p:blipFill>
          <a:blip r:embed="rId2"/>
          <a:stretch>
            <a:fillRect/>
          </a:stretch>
        </p:blipFill>
        <p:spPr>
          <a:xfrm>
            <a:off x="9193622" y="2438171"/>
            <a:ext cx="1400175" cy="1981200"/>
          </a:xfrm>
          <a:prstGeom prst="rect">
            <a:avLst/>
          </a:prstGeom>
        </p:spPr>
      </p:pic>
    </p:spTree>
    <p:extLst>
      <p:ext uri="{BB962C8B-B14F-4D97-AF65-F5344CB8AC3E}">
        <p14:creationId xmlns:p14="http://schemas.microsoft.com/office/powerpoint/2010/main" val="228321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1CBF946-A488-40E3-9D44-EF33DD3BA3DA}"/>
              </a:ext>
            </a:extLst>
          </p:cNvPr>
          <p:cNvSpPr>
            <a:spLocks noGrp="1"/>
          </p:cNvSpPr>
          <p:nvPr>
            <p:ph idx="1"/>
          </p:nvPr>
        </p:nvSpPr>
        <p:spPr>
          <a:xfrm>
            <a:off x="4729843" y="490628"/>
            <a:ext cx="6682813" cy="6013586"/>
          </a:xfrm>
        </p:spPr>
        <p:txBody>
          <a:bodyPr numCol="1">
            <a:normAutofit fontScale="85000" lnSpcReduction="20000"/>
          </a:bodyPr>
          <a:lstStyle/>
          <a:p>
            <a:r>
              <a:rPr lang="en-GB" dirty="0" err="1"/>
              <a:t>Darllenwch</a:t>
            </a:r>
            <a:r>
              <a:rPr lang="en-GB" dirty="0"/>
              <a:t> </a:t>
            </a:r>
            <a:r>
              <a:rPr lang="en-GB" dirty="0" err="1"/>
              <a:t>tudalennau</a:t>
            </a:r>
            <a:r>
              <a:rPr lang="en-GB" dirty="0"/>
              <a:t> 28-35, </a:t>
            </a:r>
            <a:r>
              <a:rPr lang="en-GB" dirty="0" err="1"/>
              <a:t>gan</a:t>
            </a:r>
            <a:r>
              <a:rPr lang="en-GB" dirty="0"/>
              <a:t> </a:t>
            </a:r>
            <a:r>
              <a:rPr lang="en-GB" dirty="0" err="1"/>
              <a:t>gadw</a:t>
            </a:r>
            <a:r>
              <a:rPr lang="en-GB" dirty="0"/>
              <a:t> </a:t>
            </a:r>
            <a:r>
              <a:rPr lang="en-GB" dirty="0" err="1"/>
              <a:t>nodiadau</a:t>
            </a:r>
            <a:r>
              <a:rPr lang="en-GB" dirty="0"/>
              <a:t> </a:t>
            </a:r>
            <a:r>
              <a:rPr lang="en-GB" dirty="0" err="1"/>
              <a:t>sy’n</a:t>
            </a:r>
            <a:r>
              <a:rPr lang="en-GB" dirty="0"/>
              <a:t> </a:t>
            </a:r>
            <a:r>
              <a:rPr lang="en-GB" dirty="0" err="1"/>
              <a:t>berthnasol</a:t>
            </a:r>
            <a:r>
              <a:rPr lang="en-GB" dirty="0"/>
              <a:t> </a:t>
            </a:r>
            <a:r>
              <a:rPr lang="en-GB" dirty="0" err="1"/>
              <a:t>i</a:t>
            </a:r>
            <a:r>
              <a:rPr lang="en-GB" dirty="0"/>
              <a:t> 2 neu 3 </a:t>
            </a:r>
            <a:r>
              <a:rPr lang="en-GB" dirty="0" err="1"/>
              <a:t>damcaniaethwr</a:t>
            </a:r>
            <a:r>
              <a:rPr lang="en-GB" dirty="0"/>
              <a:t>, </a:t>
            </a:r>
            <a:r>
              <a:rPr lang="en-GB" dirty="0" err="1"/>
              <a:t>megis</a:t>
            </a:r>
            <a:r>
              <a:rPr lang="en-GB" dirty="0"/>
              <a:t>;</a:t>
            </a:r>
          </a:p>
          <a:p>
            <a:r>
              <a:rPr lang="en-GB" dirty="0"/>
              <a:t>Steiner</a:t>
            </a:r>
          </a:p>
          <a:p>
            <a:r>
              <a:rPr lang="en-GB" dirty="0"/>
              <a:t>Froebel</a:t>
            </a:r>
          </a:p>
          <a:p>
            <a:r>
              <a:rPr lang="en-GB" dirty="0"/>
              <a:t>Montessori</a:t>
            </a:r>
          </a:p>
          <a:p>
            <a:r>
              <a:rPr lang="en-GB" dirty="0"/>
              <a:t>McMillan</a:t>
            </a:r>
          </a:p>
          <a:p>
            <a:r>
              <a:rPr lang="en-GB" dirty="0"/>
              <a:t>Isaacs</a:t>
            </a:r>
          </a:p>
          <a:p>
            <a:r>
              <a:rPr lang="en-GB" dirty="0"/>
              <a:t>Piaget</a:t>
            </a:r>
          </a:p>
          <a:p>
            <a:r>
              <a:rPr lang="en-GB" dirty="0"/>
              <a:t>Vygotsky</a:t>
            </a:r>
          </a:p>
          <a:p>
            <a:r>
              <a:rPr lang="en-GB" dirty="0"/>
              <a:t>Bruner</a:t>
            </a:r>
          </a:p>
          <a:p>
            <a:r>
              <a:rPr lang="en-GB" dirty="0"/>
              <a:t>Gardner</a:t>
            </a:r>
          </a:p>
          <a:p>
            <a:pPr marL="0" indent="0">
              <a:buNone/>
            </a:pPr>
            <a:r>
              <a:rPr lang="en-GB" b="1" dirty="0">
                <a:solidFill>
                  <a:srgbClr val="FF0000"/>
                </a:solidFill>
              </a:rPr>
              <a:t>ANELWCH I YMCHWILIO I DDAMCANIAETHWYR NAD YDYCH CHI WEDI DOD AR EU TRAWS YN FLAENOROL</a:t>
            </a:r>
          </a:p>
          <a:p>
            <a:pPr marL="0" indent="0">
              <a:buNone/>
            </a:pPr>
            <a:endParaRPr lang="en-GB" b="1" dirty="0">
              <a:solidFill>
                <a:srgbClr val="FF0000"/>
              </a:solidFill>
            </a:endParaRPr>
          </a:p>
        </p:txBody>
      </p:sp>
      <p:sp>
        <p:nvSpPr>
          <p:cNvPr id="3" name="Text Placeholder 2">
            <a:extLst>
              <a:ext uri="{FF2B5EF4-FFF2-40B4-BE49-F238E27FC236}">
                <a16:creationId xmlns:a16="http://schemas.microsoft.com/office/drawing/2014/main" id="{35FF4217-8D11-49C9-BA81-116233082C42}"/>
              </a:ext>
            </a:extLst>
          </p:cNvPr>
          <p:cNvSpPr>
            <a:spLocks noGrp="1"/>
          </p:cNvSpPr>
          <p:nvPr>
            <p:ph type="body" sz="half" idx="2"/>
          </p:nvPr>
        </p:nvSpPr>
        <p:spPr>
          <a:xfrm>
            <a:off x="226751" y="5827952"/>
            <a:ext cx="4186800" cy="796005"/>
          </a:xfrm>
        </p:spPr>
        <p:txBody>
          <a:bodyPr/>
          <a:lstStyle/>
          <a:p>
            <a:r>
              <a:rPr lang="en-GB">
                <a:hlinkClick r:id="rId3"/>
              </a:rPr>
              <a:t>https://hwb.gov.wales/api/storage/8f0b360f-f1f6-4bec-b11a-df88168007f9/learning-and-teaching-pedagogy.pdf</a:t>
            </a:r>
            <a:endParaRPr lang="en-GB" dirty="0"/>
          </a:p>
        </p:txBody>
      </p:sp>
      <p:sp>
        <p:nvSpPr>
          <p:cNvPr id="4" name="Title 3">
            <a:extLst>
              <a:ext uri="{FF2B5EF4-FFF2-40B4-BE49-F238E27FC236}">
                <a16:creationId xmlns:a16="http://schemas.microsoft.com/office/drawing/2014/main" id="{10C4C5E0-877C-4456-A649-791A95BCB9B6}"/>
              </a:ext>
            </a:extLst>
          </p:cNvPr>
          <p:cNvSpPr>
            <a:spLocks noGrp="1"/>
          </p:cNvSpPr>
          <p:nvPr>
            <p:ph type="title"/>
          </p:nvPr>
        </p:nvSpPr>
        <p:spPr>
          <a:xfrm>
            <a:off x="113057" y="4241985"/>
            <a:ext cx="4186800" cy="1156351"/>
          </a:xfrm>
        </p:spPr>
        <p:txBody>
          <a:bodyPr>
            <a:normAutofit fontScale="90000"/>
          </a:bodyPr>
          <a:lstStyle/>
          <a:p>
            <a:r>
              <a:rPr lang="en-GB" dirty="0" err="1"/>
              <a:t>Addysgeg</a:t>
            </a:r>
            <a:r>
              <a:rPr lang="en-GB" dirty="0"/>
              <a:t> </a:t>
            </a:r>
            <a:r>
              <a:rPr lang="en-GB" dirty="0" err="1"/>
              <a:t>Dysgu</a:t>
            </a:r>
            <a:r>
              <a:rPr lang="en-GB" dirty="0"/>
              <a:t> ac </a:t>
            </a:r>
            <a:r>
              <a:rPr lang="en-GB" dirty="0" err="1"/>
              <a:t>Addysgu</a:t>
            </a:r>
            <a:br>
              <a:rPr lang="en-GB" dirty="0"/>
            </a:br>
            <a:br>
              <a:rPr lang="en-GB" dirty="0"/>
            </a:br>
            <a:endParaRPr lang="en-GB" dirty="0"/>
          </a:p>
        </p:txBody>
      </p:sp>
      <p:sp>
        <p:nvSpPr>
          <p:cNvPr id="5" name="Slide Number Placeholder 4">
            <a:extLst>
              <a:ext uri="{FF2B5EF4-FFF2-40B4-BE49-F238E27FC236}">
                <a16:creationId xmlns:a16="http://schemas.microsoft.com/office/drawing/2014/main" id="{80434880-C563-412C-907D-CA7AE95B5C24}"/>
              </a:ext>
            </a:extLst>
          </p:cNvPr>
          <p:cNvSpPr>
            <a:spLocks noGrp="1"/>
          </p:cNvSpPr>
          <p:nvPr>
            <p:ph type="sldNum" sz="quarter" idx="11"/>
          </p:nvPr>
        </p:nvSpPr>
        <p:spPr/>
        <p:txBody>
          <a:bodyPr/>
          <a:lstStyle/>
          <a:p>
            <a:pPr algn="ctr"/>
            <a:fld id="{B67B645E-C5E5-4727-B977-D372A0AA71D9}" type="slidenum">
              <a:rPr lang="en-US" noProof="0" smtClean="0"/>
              <a:pPr algn="ctr"/>
              <a:t>9</a:t>
            </a:fld>
            <a:endParaRPr lang="en-US" noProof="0" dirty="0"/>
          </a:p>
        </p:txBody>
      </p:sp>
      <p:sp>
        <p:nvSpPr>
          <p:cNvPr id="8" name="TextBox 7">
            <a:extLst>
              <a:ext uri="{FF2B5EF4-FFF2-40B4-BE49-F238E27FC236}">
                <a16:creationId xmlns:a16="http://schemas.microsoft.com/office/drawing/2014/main" id="{E919A82A-D075-439C-B242-3892183A2C72}"/>
              </a:ext>
            </a:extLst>
          </p:cNvPr>
          <p:cNvSpPr txBox="1"/>
          <p:nvPr/>
        </p:nvSpPr>
        <p:spPr>
          <a:xfrm>
            <a:off x="37494" y="4752005"/>
            <a:ext cx="4262363" cy="646331"/>
          </a:xfrm>
          <a:prstGeom prst="rect">
            <a:avLst/>
          </a:prstGeom>
          <a:noFill/>
        </p:spPr>
        <p:txBody>
          <a:bodyPr wrap="square">
            <a:spAutoFit/>
          </a:bodyPr>
          <a:lstStyle/>
          <a:p>
            <a:r>
              <a:rPr lang="en-GB" dirty="0" err="1">
                <a:hlinkClick r:id="rId4"/>
              </a:rPr>
              <a:t>Addysgeg</a:t>
            </a:r>
            <a:r>
              <a:rPr lang="en-GB" dirty="0">
                <a:hlinkClick r:id="rId4"/>
              </a:rPr>
              <a:t> </a:t>
            </a:r>
            <a:r>
              <a:rPr lang="en-GB" dirty="0" err="1">
                <a:hlinkClick r:id="rId4"/>
              </a:rPr>
              <a:t>dysgu</a:t>
            </a:r>
            <a:r>
              <a:rPr lang="en-GB" dirty="0">
                <a:hlinkClick r:id="rId4"/>
              </a:rPr>
              <a:t> ac </a:t>
            </a:r>
            <a:r>
              <a:rPr lang="en-GB" dirty="0" err="1">
                <a:hlinkClick r:id="rId4"/>
              </a:rPr>
              <a:t>addysgu</a:t>
            </a:r>
            <a:r>
              <a:rPr lang="en-GB" dirty="0">
                <a:hlinkClick r:id="rId4"/>
              </a:rPr>
              <a:t> - Hwb (</a:t>
            </a:r>
            <a:r>
              <a:rPr lang="en-GB" dirty="0" err="1">
                <a:hlinkClick r:id="rId4"/>
              </a:rPr>
              <a:t>gov.wales</a:t>
            </a:r>
            <a:r>
              <a:rPr lang="en-GB" dirty="0">
                <a:hlinkClick r:id="rId4"/>
              </a:rPr>
              <a:t>)</a:t>
            </a:r>
            <a:endParaRPr lang="en-GB" dirty="0"/>
          </a:p>
        </p:txBody>
      </p:sp>
      <p:pic>
        <p:nvPicPr>
          <p:cNvPr id="7" name="Picture 6">
            <a:extLst>
              <a:ext uri="{FF2B5EF4-FFF2-40B4-BE49-F238E27FC236}">
                <a16:creationId xmlns:a16="http://schemas.microsoft.com/office/drawing/2014/main" id="{1D2BF020-0D95-4974-AB3A-28AD1B534821}"/>
              </a:ext>
            </a:extLst>
          </p:cNvPr>
          <p:cNvPicPr>
            <a:picLocks noChangeAspect="1"/>
          </p:cNvPicPr>
          <p:nvPr/>
        </p:nvPicPr>
        <p:blipFill rotWithShape="1">
          <a:blip r:embed="rId5"/>
          <a:srcRect l="34380" t="16017" r="35912" b="21284"/>
          <a:stretch/>
        </p:blipFill>
        <p:spPr>
          <a:xfrm>
            <a:off x="678395" y="197089"/>
            <a:ext cx="2490375" cy="3503908"/>
          </a:xfrm>
          <a:prstGeom prst="rect">
            <a:avLst/>
          </a:prstGeom>
        </p:spPr>
      </p:pic>
    </p:spTree>
    <p:extLst>
      <p:ext uri="{BB962C8B-B14F-4D97-AF65-F5344CB8AC3E}">
        <p14:creationId xmlns:p14="http://schemas.microsoft.com/office/powerpoint/2010/main" val="3675961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DC1F7293-2A4C-452D-8674-A3A99983FD8E}"/>
              </a:ext>
            </a:extLst>
          </p:cNvPr>
          <p:cNvSpPr>
            <a:spLocks noGrp="1"/>
          </p:cNvSpPr>
          <p:nvPr>
            <p:ph type="title"/>
          </p:nvPr>
        </p:nvSpPr>
        <p:spPr/>
        <p:txBody>
          <a:bodyPr/>
          <a:lstStyle/>
          <a:p>
            <a:r>
              <a:rPr lang="en-GB" altLang="en-US" dirty="0" err="1">
                <a:ea typeface="ＭＳ Ｐゴシック" panose="020B0600070205080204" pitchFamily="34" charset="-128"/>
              </a:rPr>
              <a:t>Damcaniaeth</a:t>
            </a:r>
            <a:r>
              <a:rPr lang="en-GB" altLang="en-US" dirty="0">
                <a:ea typeface="ＭＳ Ｐゴシック" panose="020B0600070205080204" pitchFamily="34" charset="-128"/>
              </a:rPr>
              <a:t> ac </a:t>
            </a:r>
            <a:r>
              <a:rPr lang="en-GB" altLang="en-US" dirty="0" err="1">
                <a:ea typeface="ＭＳ Ｐゴシック" panose="020B0600070205080204" pitchFamily="34" charset="-128"/>
              </a:rPr>
              <a:t>Ymchwil</a:t>
            </a:r>
            <a:br>
              <a:rPr lang="en-GB" altLang="en-US" dirty="0">
                <a:ea typeface="ＭＳ Ｐゴシック" panose="020B0600070205080204" pitchFamily="34" charset="-128"/>
              </a:rPr>
            </a:br>
            <a:r>
              <a:rPr lang="en-GB" altLang="en-US" dirty="0">
                <a:ea typeface="ＭＳ Ｐゴシック" panose="020B0600070205080204" pitchFamily="34" charset="-128"/>
              </a:rPr>
              <a:t>Theory and Research</a:t>
            </a:r>
          </a:p>
        </p:txBody>
      </p:sp>
      <p:pic>
        <p:nvPicPr>
          <p:cNvPr id="54292" name="Picture 3">
            <a:extLst>
              <a:ext uri="{FF2B5EF4-FFF2-40B4-BE49-F238E27FC236}">
                <a16:creationId xmlns:a16="http://schemas.microsoft.com/office/drawing/2014/main" id="{5C292B0B-0405-45DC-8852-BFDC5749E52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19275"/>
            <a:ext cx="1133475" cy="168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93" name="TextBox 4">
            <a:extLst>
              <a:ext uri="{FF2B5EF4-FFF2-40B4-BE49-F238E27FC236}">
                <a16:creationId xmlns:a16="http://schemas.microsoft.com/office/drawing/2014/main" id="{B132F10B-0275-461C-AEFE-1C66E66859C4}"/>
              </a:ext>
            </a:extLst>
          </p:cNvPr>
          <p:cNvSpPr txBox="1">
            <a:spLocks noChangeArrowheads="1"/>
          </p:cNvSpPr>
          <p:nvPr/>
        </p:nvSpPr>
        <p:spPr bwMode="auto">
          <a:xfrm>
            <a:off x="915192" y="3618606"/>
            <a:ext cx="10810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Margaret McMillan</a:t>
            </a:r>
          </a:p>
        </p:txBody>
      </p:sp>
      <p:pic>
        <p:nvPicPr>
          <p:cNvPr id="54294" name="Picture 5">
            <a:extLst>
              <a:ext uri="{FF2B5EF4-FFF2-40B4-BE49-F238E27FC236}">
                <a16:creationId xmlns:a16="http://schemas.microsoft.com/office/drawing/2014/main" id="{724ABB97-854D-4786-BBA8-548D24DA819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97548" y="2403475"/>
            <a:ext cx="118110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95" name="TextBox 6">
            <a:extLst>
              <a:ext uri="{FF2B5EF4-FFF2-40B4-BE49-F238E27FC236}">
                <a16:creationId xmlns:a16="http://schemas.microsoft.com/office/drawing/2014/main" id="{497DDC4C-66BB-4A74-B367-1066692E1619}"/>
              </a:ext>
            </a:extLst>
          </p:cNvPr>
          <p:cNvSpPr txBox="1">
            <a:spLocks noChangeArrowheads="1"/>
          </p:cNvSpPr>
          <p:nvPr/>
        </p:nvSpPr>
        <p:spPr bwMode="auto">
          <a:xfrm>
            <a:off x="3553217" y="3059921"/>
            <a:ext cx="10810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Friedrich</a:t>
            </a:r>
          </a:p>
          <a:p>
            <a:r>
              <a:rPr lang="en-GB" altLang="en-US" sz="1200" dirty="0"/>
              <a:t>Froebel</a:t>
            </a:r>
          </a:p>
        </p:txBody>
      </p:sp>
      <p:pic>
        <p:nvPicPr>
          <p:cNvPr id="54300" name="Picture 11">
            <a:extLst>
              <a:ext uri="{FF2B5EF4-FFF2-40B4-BE49-F238E27FC236}">
                <a16:creationId xmlns:a16="http://schemas.microsoft.com/office/drawing/2014/main" id="{651F4D0D-AFF6-40D6-A700-5F95738835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62872" y="1527889"/>
            <a:ext cx="1171575"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1" name="TextBox 12">
            <a:extLst>
              <a:ext uri="{FF2B5EF4-FFF2-40B4-BE49-F238E27FC236}">
                <a16:creationId xmlns:a16="http://schemas.microsoft.com/office/drawing/2014/main" id="{E4051CDE-DD3E-4FFB-BF6C-7AACCDD62CC4}"/>
              </a:ext>
            </a:extLst>
          </p:cNvPr>
          <p:cNvSpPr txBox="1">
            <a:spLocks noChangeArrowheads="1"/>
          </p:cNvSpPr>
          <p:nvPr/>
        </p:nvSpPr>
        <p:spPr bwMode="auto">
          <a:xfrm>
            <a:off x="5808663" y="2205038"/>
            <a:ext cx="1079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Maria Montessori</a:t>
            </a:r>
          </a:p>
        </p:txBody>
      </p:sp>
      <p:pic>
        <p:nvPicPr>
          <p:cNvPr id="54302" name="Picture 13">
            <a:extLst>
              <a:ext uri="{FF2B5EF4-FFF2-40B4-BE49-F238E27FC236}">
                <a16:creationId xmlns:a16="http://schemas.microsoft.com/office/drawing/2014/main" id="{6427E6BB-6EC9-4545-8E12-045AA9283E8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40238" y="3429000"/>
            <a:ext cx="1239837" cy="161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3" name="TextBox 14">
            <a:extLst>
              <a:ext uri="{FF2B5EF4-FFF2-40B4-BE49-F238E27FC236}">
                <a16:creationId xmlns:a16="http://schemas.microsoft.com/office/drawing/2014/main" id="{9ACDD3EB-BC7F-4FB7-9AB9-F71A4BCF0C74}"/>
              </a:ext>
            </a:extLst>
          </p:cNvPr>
          <p:cNvSpPr txBox="1">
            <a:spLocks noChangeArrowheads="1"/>
          </p:cNvSpPr>
          <p:nvPr/>
        </p:nvSpPr>
        <p:spPr bwMode="auto">
          <a:xfrm>
            <a:off x="5880101" y="4005263"/>
            <a:ext cx="1008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Loris Malaguzzi</a:t>
            </a:r>
          </a:p>
        </p:txBody>
      </p:sp>
      <p:pic>
        <p:nvPicPr>
          <p:cNvPr id="54304" name="Picture 15">
            <a:extLst>
              <a:ext uri="{FF2B5EF4-FFF2-40B4-BE49-F238E27FC236}">
                <a16:creationId xmlns:a16="http://schemas.microsoft.com/office/drawing/2014/main" id="{BE305D01-7AE8-4917-BA70-1954B3A5A45F}"/>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525642" y="5192712"/>
            <a:ext cx="1214438"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5" name="TextBox 16">
            <a:extLst>
              <a:ext uri="{FF2B5EF4-FFF2-40B4-BE49-F238E27FC236}">
                <a16:creationId xmlns:a16="http://schemas.microsoft.com/office/drawing/2014/main" id="{1BD59271-C5C7-4A55-B218-532717B4DCD7}"/>
              </a:ext>
            </a:extLst>
          </p:cNvPr>
          <p:cNvSpPr txBox="1">
            <a:spLocks noChangeArrowheads="1"/>
          </p:cNvSpPr>
          <p:nvPr/>
        </p:nvSpPr>
        <p:spPr bwMode="auto">
          <a:xfrm>
            <a:off x="5880101" y="5732463"/>
            <a:ext cx="1008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Jerome</a:t>
            </a:r>
          </a:p>
          <a:p>
            <a:r>
              <a:rPr lang="en-GB" altLang="en-US" sz="1200"/>
              <a:t>Bruner</a:t>
            </a:r>
          </a:p>
        </p:txBody>
      </p:sp>
      <p:pic>
        <p:nvPicPr>
          <p:cNvPr id="54308" name="Picture 19">
            <a:extLst>
              <a:ext uri="{FF2B5EF4-FFF2-40B4-BE49-F238E27FC236}">
                <a16:creationId xmlns:a16="http://schemas.microsoft.com/office/drawing/2014/main" id="{A7251078-AF34-4166-AAD7-F77315DEBB7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6952" y="4603750"/>
            <a:ext cx="1163638"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9" name="TextBox 20">
            <a:extLst>
              <a:ext uri="{FF2B5EF4-FFF2-40B4-BE49-F238E27FC236}">
                <a16:creationId xmlns:a16="http://schemas.microsoft.com/office/drawing/2014/main" id="{744F2733-FF64-488B-83F1-934468D1AAEF}"/>
              </a:ext>
            </a:extLst>
          </p:cNvPr>
          <p:cNvSpPr txBox="1">
            <a:spLocks noChangeArrowheads="1"/>
          </p:cNvSpPr>
          <p:nvPr/>
        </p:nvSpPr>
        <p:spPr bwMode="auto">
          <a:xfrm>
            <a:off x="3564156" y="5275368"/>
            <a:ext cx="10080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Jean </a:t>
            </a:r>
          </a:p>
          <a:p>
            <a:r>
              <a:rPr lang="en-GB" altLang="en-US" sz="1200" dirty="0"/>
              <a:t>Piaget</a:t>
            </a:r>
          </a:p>
        </p:txBody>
      </p:sp>
      <p:pic>
        <p:nvPicPr>
          <p:cNvPr id="23" name="Picture 13">
            <a:extLst>
              <a:ext uri="{FF2B5EF4-FFF2-40B4-BE49-F238E27FC236}">
                <a16:creationId xmlns:a16="http://schemas.microsoft.com/office/drawing/2014/main" id="{8280335D-E698-4534-957C-D2916ACB60D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962379" y="1606869"/>
            <a:ext cx="1254519" cy="1559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0">
            <a:extLst>
              <a:ext uri="{FF2B5EF4-FFF2-40B4-BE49-F238E27FC236}">
                <a16:creationId xmlns:a16="http://schemas.microsoft.com/office/drawing/2014/main" id="{78E59449-4D6E-467E-8DE9-C770D416F5BA}"/>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962379" y="3502025"/>
            <a:ext cx="1254519"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TextBox 25"/>
          <p:cNvSpPr txBox="1"/>
          <p:nvPr/>
        </p:nvSpPr>
        <p:spPr>
          <a:xfrm>
            <a:off x="8628500" y="2158325"/>
            <a:ext cx="1097280" cy="430887"/>
          </a:xfrm>
          <a:prstGeom prst="rect">
            <a:avLst/>
          </a:prstGeom>
          <a:noFill/>
        </p:spPr>
        <p:txBody>
          <a:bodyPr wrap="square" rtlCol="0">
            <a:spAutoFit/>
          </a:bodyPr>
          <a:lstStyle/>
          <a:p>
            <a:r>
              <a:rPr lang="cy-GB" sz="1100" dirty="0" err="1"/>
              <a:t>Iram</a:t>
            </a:r>
            <a:r>
              <a:rPr lang="cy-GB" sz="1100" dirty="0"/>
              <a:t> </a:t>
            </a:r>
          </a:p>
          <a:p>
            <a:r>
              <a:rPr lang="cy-GB" sz="1100" dirty="0" err="1"/>
              <a:t>Siraj</a:t>
            </a:r>
            <a:endParaRPr lang="cy-GB" sz="1100" dirty="0"/>
          </a:p>
        </p:txBody>
      </p:sp>
      <p:sp>
        <p:nvSpPr>
          <p:cNvPr id="27" name="TextBox 26"/>
          <p:cNvSpPr txBox="1"/>
          <p:nvPr/>
        </p:nvSpPr>
        <p:spPr>
          <a:xfrm>
            <a:off x="8686009" y="3909683"/>
            <a:ext cx="1107847" cy="430887"/>
          </a:xfrm>
          <a:prstGeom prst="rect">
            <a:avLst/>
          </a:prstGeom>
          <a:noFill/>
        </p:spPr>
        <p:txBody>
          <a:bodyPr wrap="square" rtlCol="0">
            <a:spAutoFit/>
          </a:bodyPr>
          <a:lstStyle/>
          <a:p>
            <a:r>
              <a:rPr lang="cy-GB" sz="1100" dirty="0" err="1"/>
              <a:t>Kathy</a:t>
            </a:r>
            <a:r>
              <a:rPr lang="cy-GB" sz="1100" dirty="0"/>
              <a:t> </a:t>
            </a:r>
          </a:p>
          <a:p>
            <a:r>
              <a:rPr lang="cy-GB" sz="1100" dirty="0" err="1"/>
              <a:t>Sylva</a:t>
            </a:r>
            <a:endParaRPr lang="cy-GB" sz="1100" dirty="0"/>
          </a:p>
        </p:txBody>
      </p:sp>
      <p:sp>
        <p:nvSpPr>
          <p:cNvPr id="28" name="TextBox 27">
            <a:extLst>
              <a:ext uri="{FF2B5EF4-FFF2-40B4-BE49-F238E27FC236}">
                <a16:creationId xmlns:a16="http://schemas.microsoft.com/office/drawing/2014/main" id="{E86A9E29-C66B-4965-B8A1-60E77C7FA50C}"/>
              </a:ext>
            </a:extLst>
          </p:cNvPr>
          <p:cNvSpPr txBox="1"/>
          <p:nvPr/>
        </p:nvSpPr>
        <p:spPr>
          <a:xfrm>
            <a:off x="10887285" y="4105439"/>
            <a:ext cx="1097280" cy="261610"/>
          </a:xfrm>
          <a:prstGeom prst="rect">
            <a:avLst/>
          </a:prstGeom>
          <a:noFill/>
        </p:spPr>
        <p:txBody>
          <a:bodyPr wrap="square" rtlCol="0">
            <a:spAutoFit/>
          </a:bodyPr>
          <a:lstStyle/>
          <a:p>
            <a:r>
              <a:rPr lang="cy-GB" sz="1100" dirty="0"/>
              <a:t>Jan White</a:t>
            </a:r>
          </a:p>
        </p:txBody>
      </p:sp>
      <p:sp>
        <p:nvSpPr>
          <p:cNvPr id="29" name="TextBox 28">
            <a:extLst>
              <a:ext uri="{FF2B5EF4-FFF2-40B4-BE49-F238E27FC236}">
                <a16:creationId xmlns:a16="http://schemas.microsoft.com/office/drawing/2014/main" id="{1E583402-2917-4508-9C82-C562AE22EE4A}"/>
              </a:ext>
            </a:extLst>
          </p:cNvPr>
          <p:cNvSpPr txBox="1"/>
          <p:nvPr/>
        </p:nvSpPr>
        <p:spPr>
          <a:xfrm>
            <a:off x="8628500" y="5795390"/>
            <a:ext cx="1097280" cy="430887"/>
          </a:xfrm>
          <a:prstGeom prst="rect">
            <a:avLst/>
          </a:prstGeom>
          <a:noFill/>
        </p:spPr>
        <p:txBody>
          <a:bodyPr wrap="square" rtlCol="0">
            <a:spAutoFit/>
          </a:bodyPr>
          <a:lstStyle/>
          <a:p>
            <a:r>
              <a:rPr lang="cy-GB" sz="1100" dirty="0" err="1"/>
              <a:t>Abraham</a:t>
            </a:r>
            <a:endParaRPr lang="cy-GB" sz="1100" dirty="0"/>
          </a:p>
          <a:p>
            <a:r>
              <a:rPr lang="cy-GB" sz="1100" dirty="0" err="1"/>
              <a:t>Maslow</a:t>
            </a:r>
            <a:endParaRPr lang="cy-GB" sz="1100" dirty="0"/>
          </a:p>
        </p:txBody>
      </p:sp>
      <p:pic>
        <p:nvPicPr>
          <p:cNvPr id="1026" name="Picture 2" descr="Image result for abraham maslow">
            <a:extLst>
              <a:ext uri="{FF2B5EF4-FFF2-40B4-BE49-F238E27FC236}">
                <a16:creationId xmlns:a16="http://schemas.microsoft.com/office/drawing/2014/main" id="{02ADDF08-AFE4-45C0-BD77-BEC2BA22238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888163" y="5168105"/>
            <a:ext cx="1432622" cy="14684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jan white">
            <a:extLst>
              <a:ext uri="{FF2B5EF4-FFF2-40B4-BE49-F238E27FC236}">
                <a16:creationId xmlns:a16="http://schemas.microsoft.com/office/drawing/2014/main" id="{54682BFE-3BA4-4E39-927D-FAD6D355CE6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403375" y="3352801"/>
            <a:ext cx="1483910" cy="1775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136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BBF6DE-F3AB-4816-8B16-B7E3BCC6D4A0}"/>
              </a:ext>
            </a:extLst>
          </p:cNvPr>
          <p:cNvSpPr>
            <a:spLocks noGrp="1"/>
          </p:cNvSpPr>
          <p:nvPr>
            <p:ph type="title"/>
          </p:nvPr>
        </p:nvSpPr>
        <p:spPr>
          <a:xfrm>
            <a:off x="838200" y="365125"/>
            <a:ext cx="10515600" cy="1325563"/>
          </a:xfrm>
        </p:spPr>
        <p:txBody>
          <a:bodyPr>
            <a:normAutofit/>
          </a:bodyPr>
          <a:lstStyle/>
          <a:p>
            <a:r>
              <a:rPr lang="en-GB" dirty="0"/>
              <a:t>Y </a:t>
            </a:r>
            <a:r>
              <a:rPr lang="en-GB" dirty="0" err="1"/>
              <a:t>Plentyn</a:t>
            </a:r>
            <a:r>
              <a:rPr lang="en-GB" dirty="0"/>
              <a:t> </a:t>
            </a:r>
            <a:r>
              <a:rPr lang="en-GB" dirty="0" err="1"/>
              <a:t>fel</a:t>
            </a:r>
            <a:r>
              <a:rPr lang="en-GB" dirty="0"/>
              <a:t> </a:t>
            </a:r>
            <a:r>
              <a:rPr lang="en-GB" dirty="0" err="1"/>
              <a:t>dysgwr</a:t>
            </a:r>
            <a:r>
              <a:rPr lang="en-GB" dirty="0"/>
              <a:t>      The child as a learner </a:t>
            </a:r>
          </a:p>
        </p:txBody>
      </p:sp>
      <p:sp>
        <p:nvSpPr>
          <p:cNvPr id="3" name="Content Placeholder 2">
            <a:extLst>
              <a:ext uri="{FF2B5EF4-FFF2-40B4-BE49-F238E27FC236}">
                <a16:creationId xmlns:a16="http://schemas.microsoft.com/office/drawing/2014/main" id="{07D7405C-834D-4D8C-9858-4661591D86E3}"/>
              </a:ext>
            </a:extLst>
          </p:cNvPr>
          <p:cNvSpPr>
            <a:spLocks noGrp="1"/>
          </p:cNvSpPr>
          <p:nvPr>
            <p:ph sz="half" idx="1"/>
          </p:nvPr>
        </p:nvSpPr>
        <p:spPr>
          <a:xfrm>
            <a:off x="838200" y="2010833"/>
            <a:ext cx="5096934" cy="4166130"/>
          </a:xfrm>
        </p:spPr>
        <p:txBody>
          <a:bodyPr>
            <a:normAutofit/>
          </a:bodyPr>
          <a:lstStyle/>
          <a:p>
            <a:pPr marL="0" indent="0">
              <a:buNone/>
            </a:pPr>
            <a:r>
              <a:rPr lang="en-GB" sz="2000"/>
              <a:t>• Mae profiadau synhwyraidd yn chwarae rhan fawr yn y ffordd y mae plant ifanc yn llunio cysyniadau. Drwy ailadrodd profiad dysgu maen nhw’n datblygu cynllun neu batrymau o feddyliau sy’n cael eu cryfhau nes iddyn nhw allu gwneud cysylltiadau. </a:t>
            </a:r>
          </a:p>
          <a:p>
            <a:pPr marL="0" indent="0">
              <a:buNone/>
            </a:pPr>
            <a:r>
              <a:rPr lang="en-GB" sz="2000"/>
              <a:t>• Mae rhyngweithio cymdeithasol a siarad/cyfathrebu yn helpu plant i ddysgu gydag eraill a dysgu ganddyn nhw. Maen nhw’n dysgu i gymryd eu tro ac wrth i’w sgiliau geirfa ac iaith ddatblygu gallan nhw siarad am eu profiadau a chyfathrebu gydag eraill mewn gweithgareddau grwp.</a:t>
            </a:r>
          </a:p>
        </p:txBody>
      </p:sp>
      <p:sp>
        <p:nvSpPr>
          <p:cNvPr id="4" name="Content Placeholder 3">
            <a:extLst>
              <a:ext uri="{FF2B5EF4-FFF2-40B4-BE49-F238E27FC236}">
                <a16:creationId xmlns:a16="http://schemas.microsoft.com/office/drawing/2014/main" id="{8CA97799-03AF-4D9F-B73E-5E9023172256}"/>
              </a:ext>
            </a:extLst>
          </p:cNvPr>
          <p:cNvSpPr>
            <a:spLocks noGrp="1"/>
          </p:cNvSpPr>
          <p:nvPr>
            <p:ph sz="half" idx="2"/>
          </p:nvPr>
        </p:nvSpPr>
        <p:spPr>
          <a:xfrm>
            <a:off x="6256866" y="2010833"/>
            <a:ext cx="5096933" cy="4166130"/>
          </a:xfrm>
        </p:spPr>
        <p:txBody>
          <a:bodyPr>
            <a:normAutofit/>
          </a:bodyPr>
          <a:lstStyle/>
          <a:p>
            <a:pPr marL="0" indent="0">
              <a:buNone/>
            </a:pPr>
            <a:r>
              <a:rPr lang="en-GB" sz="2000"/>
              <a:t>• Sensory experiences play a large part in the way very young children build up concepts. By repeating a learning experience they develop schema or patterns of thoughts that are strengthened until they are able to make connections. </a:t>
            </a:r>
          </a:p>
          <a:p>
            <a:pPr marL="0" indent="0">
              <a:buNone/>
            </a:pPr>
            <a:r>
              <a:rPr lang="en-GB" sz="2000"/>
              <a:t>• Social interaction and talk/communication helps children learn with and from others. They learn to take turns, and as their vocabulary and language skills develop they are able to talk about their experiences and communicate with others in group activities. </a:t>
            </a:r>
          </a:p>
        </p:txBody>
      </p:sp>
    </p:spTree>
    <p:extLst>
      <p:ext uri="{BB962C8B-B14F-4D97-AF65-F5344CB8AC3E}">
        <p14:creationId xmlns:p14="http://schemas.microsoft.com/office/powerpoint/2010/main" val="219810738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581E-95F2-4A73-9423-D0EB3D09B64A}"/>
              </a:ext>
            </a:extLst>
          </p:cNvPr>
          <p:cNvSpPr>
            <a:spLocks noGrp="1"/>
          </p:cNvSpPr>
          <p:nvPr>
            <p:ph type="title"/>
          </p:nvPr>
        </p:nvSpPr>
        <p:spPr>
          <a:xfrm>
            <a:off x="838200" y="-412903"/>
            <a:ext cx="10515600" cy="1325563"/>
          </a:xfrm>
        </p:spPr>
        <p:txBody>
          <a:bodyPr>
            <a:normAutofit fontScale="90000"/>
          </a:bodyPr>
          <a:lstStyle/>
          <a:p>
            <a:br>
              <a:rPr lang="en-GB" dirty="0"/>
            </a:br>
            <a:br>
              <a:rPr lang="en-GB" dirty="0"/>
            </a:br>
            <a:r>
              <a:rPr lang="en-GB" dirty="0" err="1"/>
              <a:t>Anianawdau</a:t>
            </a:r>
            <a:r>
              <a:rPr lang="en-GB" dirty="0"/>
              <a:t>                                Dispositions</a:t>
            </a:r>
          </a:p>
        </p:txBody>
      </p:sp>
      <p:sp>
        <p:nvSpPr>
          <p:cNvPr id="3" name="Content Placeholder 2">
            <a:extLst>
              <a:ext uri="{FF2B5EF4-FFF2-40B4-BE49-F238E27FC236}">
                <a16:creationId xmlns:a16="http://schemas.microsoft.com/office/drawing/2014/main" id="{8D346575-CD7C-487E-9DCD-150253597635}"/>
              </a:ext>
            </a:extLst>
          </p:cNvPr>
          <p:cNvSpPr>
            <a:spLocks noGrp="1"/>
          </p:cNvSpPr>
          <p:nvPr>
            <p:ph sz="half" idx="1"/>
          </p:nvPr>
        </p:nvSpPr>
        <p:spPr>
          <a:xfrm>
            <a:off x="222849" y="1124010"/>
            <a:ext cx="5181600" cy="4351338"/>
          </a:xfrm>
        </p:spPr>
        <p:txBody>
          <a:bodyPr/>
          <a:lstStyle/>
          <a:p>
            <a:r>
              <a:rPr lang="en-GB" dirty="0">
                <a:hlinkClick r:id="rId2"/>
              </a:rPr>
              <a:t>https://youtu.be/vZ1mZgysqnA</a:t>
            </a:r>
            <a:endParaRPr lang="en-GB" dirty="0"/>
          </a:p>
        </p:txBody>
      </p:sp>
      <p:sp>
        <p:nvSpPr>
          <p:cNvPr id="4" name="Content Placeholder 3">
            <a:extLst>
              <a:ext uri="{FF2B5EF4-FFF2-40B4-BE49-F238E27FC236}">
                <a16:creationId xmlns:a16="http://schemas.microsoft.com/office/drawing/2014/main" id="{B438AA97-ECC3-4ADA-8E68-01AC41EBA328}"/>
              </a:ext>
            </a:extLst>
          </p:cNvPr>
          <p:cNvSpPr>
            <a:spLocks noGrp="1"/>
          </p:cNvSpPr>
          <p:nvPr>
            <p:ph sz="half" idx="2"/>
          </p:nvPr>
        </p:nvSpPr>
        <p:spPr>
          <a:xfrm>
            <a:off x="6034177" y="1193021"/>
            <a:ext cx="5181600" cy="4351338"/>
          </a:xfrm>
        </p:spPr>
        <p:txBody>
          <a:bodyPr/>
          <a:lstStyle/>
          <a:p>
            <a:r>
              <a:rPr lang="en-GB" dirty="0">
                <a:hlinkClick r:id="rId2"/>
              </a:rPr>
              <a:t>https://youtu.be/vZ1mZgysqnA</a:t>
            </a:r>
            <a:endParaRPr lang="en-GB" dirty="0"/>
          </a:p>
        </p:txBody>
      </p:sp>
      <p:pic>
        <p:nvPicPr>
          <p:cNvPr id="6" name="Picture 5">
            <a:extLst>
              <a:ext uri="{FF2B5EF4-FFF2-40B4-BE49-F238E27FC236}">
                <a16:creationId xmlns:a16="http://schemas.microsoft.com/office/drawing/2014/main" id="{83252354-8AB6-458B-8558-85EF6A2F1544}"/>
              </a:ext>
            </a:extLst>
          </p:cNvPr>
          <p:cNvPicPr>
            <a:picLocks noChangeAspect="1"/>
          </p:cNvPicPr>
          <p:nvPr/>
        </p:nvPicPr>
        <p:blipFill>
          <a:blip r:embed="rId3"/>
          <a:stretch>
            <a:fillRect/>
          </a:stretch>
        </p:blipFill>
        <p:spPr>
          <a:xfrm>
            <a:off x="2896301" y="1819909"/>
            <a:ext cx="6604258" cy="4647026"/>
          </a:xfrm>
          <a:prstGeom prst="rect">
            <a:avLst/>
          </a:prstGeom>
        </p:spPr>
      </p:pic>
    </p:spTree>
    <p:extLst>
      <p:ext uri="{BB962C8B-B14F-4D97-AF65-F5344CB8AC3E}">
        <p14:creationId xmlns:p14="http://schemas.microsoft.com/office/powerpoint/2010/main" val="2578870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010E-C6AE-4C7D-949E-6A91CD6CD9FC}"/>
              </a:ext>
            </a:extLst>
          </p:cNvPr>
          <p:cNvSpPr>
            <a:spLocks noGrp="1"/>
          </p:cNvSpPr>
          <p:nvPr>
            <p:ph type="title"/>
          </p:nvPr>
        </p:nvSpPr>
        <p:spPr>
          <a:xfrm>
            <a:off x="122903" y="151784"/>
            <a:ext cx="10515600" cy="1325563"/>
          </a:xfrm>
        </p:spPr>
        <p:txBody>
          <a:bodyPr/>
          <a:lstStyle/>
          <a:p>
            <a:r>
              <a:rPr lang="en-GB" dirty="0" err="1"/>
              <a:t>Rôl</a:t>
            </a:r>
            <a:r>
              <a:rPr lang="en-GB" dirty="0"/>
              <a:t> yr </a:t>
            </a:r>
            <a:r>
              <a:rPr lang="en-GB" dirty="0" err="1"/>
              <a:t>oedolyn</a:t>
            </a:r>
            <a:r>
              <a:rPr lang="en-GB" dirty="0"/>
              <a:t>  The adult’s role</a:t>
            </a:r>
          </a:p>
        </p:txBody>
      </p:sp>
      <p:sp>
        <p:nvSpPr>
          <p:cNvPr id="3" name="Content Placeholder 2">
            <a:extLst>
              <a:ext uri="{FF2B5EF4-FFF2-40B4-BE49-F238E27FC236}">
                <a16:creationId xmlns:a16="http://schemas.microsoft.com/office/drawing/2014/main" id="{8AAFC795-290E-4EDC-B54F-44D5B142AF9C}"/>
              </a:ext>
            </a:extLst>
          </p:cNvPr>
          <p:cNvSpPr>
            <a:spLocks noGrp="1"/>
          </p:cNvSpPr>
          <p:nvPr>
            <p:ph sz="half" idx="1"/>
          </p:nvPr>
        </p:nvSpPr>
        <p:spPr>
          <a:xfrm>
            <a:off x="439994" y="2422014"/>
            <a:ext cx="5181600" cy="4351338"/>
          </a:xfrm>
        </p:spPr>
        <p:txBody>
          <a:bodyPr>
            <a:normAutofit fontScale="55000" lnSpcReduction="20000"/>
          </a:bodyPr>
          <a:lstStyle/>
          <a:p>
            <a:r>
              <a:rPr lang="en-GB" dirty="0"/>
              <a:t>Bydd </a:t>
            </a:r>
            <a:r>
              <a:rPr lang="en-GB" dirty="0" err="1"/>
              <a:t>ymarferydd</a:t>
            </a:r>
            <a:r>
              <a:rPr lang="en-GB" dirty="0"/>
              <a:t> </a:t>
            </a:r>
            <a:r>
              <a:rPr lang="en-GB" dirty="0" err="1"/>
              <a:t>myfyriol</a:t>
            </a:r>
            <a:r>
              <a:rPr lang="en-GB" dirty="0"/>
              <a:t> y </a:t>
            </a:r>
            <a:r>
              <a:rPr lang="en-GB" dirty="0" err="1"/>
              <a:t>Cyfnod</a:t>
            </a:r>
            <a:r>
              <a:rPr lang="en-GB" dirty="0"/>
              <a:t> Sylfaen yn </a:t>
            </a:r>
            <a:r>
              <a:rPr lang="en-GB" dirty="0" err="1"/>
              <a:t>meddu</a:t>
            </a:r>
            <a:r>
              <a:rPr lang="en-GB" dirty="0"/>
              <a:t> ar: </a:t>
            </a:r>
          </a:p>
          <a:p>
            <a:pPr marL="0" indent="0">
              <a:buNone/>
            </a:pPr>
            <a:r>
              <a:rPr lang="en-GB" dirty="0"/>
              <a:t>• </a:t>
            </a:r>
            <a:r>
              <a:rPr lang="en-GB" dirty="0" err="1"/>
              <a:t>wybodaeth</a:t>
            </a:r>
            <a:r>
              <a:rPr lang="en-GB" dirty="0"/>
              <a:t> a </a:t>
            </a:r>
            <a:r>
              <a:rPr lang="en-GB" dirty="0" err="1"/>
              <a:t>dealltwriaeth</a:t>
            </a:r>
            <a:r>
              <a:rPr lang="en-GB" dirty="0"/>
              <a:t> o </a:t>
            </a:r>
            <a:r>
              <a:rPr lang="en-GB" dirty="0" err="1"/>
              <a:t>ddatblygiad</a:t>
            </a:r>
            <a:r>
              <a:rPr lang="en-GB" dirty="0"/>
              <a:t> plant a </a:t>
            </a:r>
            <a:r>
              <a:rPr lang="en-GB" dirty="0" err="1"/>
              <a:t>sut</a:t>
            </a:r>
            <a:r>
              <a:rPr lang="en-GB" dirty="0"/>
              <a:t> </a:t>
            </a:r>
            <a:r>
              <a:rPr lang="en-GB" dirty="0" err="1"/>
              <a:t>mae</a:t>
            </a:r>
            <a:r>
              <a:rPr lang="en-GB" dirty="0"/>
              <a:t> plant </a:t>
            </a:r>
            <a:r>
              <a:rPr lang="en-GB" dirty="0" err="1"/>
              <a:t>ifanc</a:t>
            </a:r>
            <a:r>
              <a:rPr lang="en-GB" dirty="0"/>
              <a:t> yn </a:t>
            </a:r>
            <a:r>
              <a:rPr lang="en-GB" dirty="0" err="1"/>
              <a:t>dysgu</a:t>
            </a:r>
            <a:r>
              <a:rPr lang="en-GB" dirty="0"/>
              <a:t> </a:t>
            </a:r>
          </a:p>
          <a:p>
            <a:pPr marL="0" indent="0">
              <a:buNone/>
            </a:pPr>
            <a:r>
              <a:rPr lang="en-GB" dirty="0"/>
              <a:t>• </a:t>
            </a:r>
            <a:r>
              <a:rPr lang="en-GB" dirty="0" err="1"/>
              <a:t>gwybodaeth</a:t>
            </a:r>
            <a:r>
              <a:rPr lang="en-GB" dirty="0"/>
              <a:t> am y saith </a:t>
            </a:r>
            <a:r>
              <a:rPr lang="en-GB" dirty="0" err="1"/>
              <a:t>Maes</a:t>
            </a:r>
            <a:r>
              <a:rPr lang="en-GB" dirty="0"/>
              <a:t> </a:t>
            </a:r>
            <a:r>
              <a:rPr lang="en-GB" dirty="0" err="1"/>
              <a:t>Dysgu</a:t>
            </a:r>
            <a:r>
              <a:rPr lang="en-GB" dirty="0"/>
              <a:t> yn y </a:t>
            </a:r>
            <a:r>
              <a:rPr lang="en-GB" dirty="0" err="1"/>
              <a:t>cwricwlwm</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ddarparu’r</a:t>
            </a:r>
            <a:r>
              <a:rPr lang="en-GB" dirty="0"/>
              <a:t> </a:t>
            </a:r>
            <a:r>
              <a:rPr lang="en-GB" dirty="0" err="1"/>
              <a:t>amgylcheddau</a:t>
            </a:r>
            <a:r>
              <a:rPr lang="en-GB" dirty="0"/>
              <a:t> </a:t>
            </a:r>
            <a:r>
              <a:rPr lang="en-GB" dirty="0" err="1"/>
              <a:t>a’r</a:t>
            </a:r>
            <a:r>
              <a:rPr lang="en-GB" dirty="0"/>
              <a:t> </a:t>
            </a:r>
            <a:r>
              <a:rPr lang="en-GB" dirty="0" err="1"/>
              <a:t>profiadau</a:t>
            </a:r>
            <a:r>
              <a:rPr lang="en-GB" dirty="0"/>
              <a:t> </a:t>
            </a:r>
            <a:r>
              <a:rPr lang="en-GB" dirty="0" err="1"/>
              <a:t>dysgu</a:t>
            </a:r>
            <a:r>
              <a:rPr lang="en-GB" dirty="0"/>
              <a:t> </a:t>
            </a:r>
            <a:r>
              <a:rPr lang="en-GB" dirty="0" err="1"/>
              <a:t>gorau</a:t>
            </a:r>
            <a:r>
              <a:rPr lang="en-GB" dirty="0"/>
              <a:t> er </a:t>
            </a:r>
            <a:r>
              <a:rPr lang="en-GB" dirty="0" err="1"/>
              <a:t>mwyn</a:t>
            </a:r>
            <a:r>
              <a:rPr lang="en-GB" dirty="0"/>
              <a:t> </a:t>
            </a:r>
            <a:r>
              <a:rPr lang="en-GB" dirty="0" err="1"/>
              <a:t>cymell</a:t>
            </a:r>
            <a:r>
              <a:rPr lang="en-GB" dirty="0"/>
              <a:t> plant </a:t>
            </a:r>
            <a:r>
              <a:rPr lang="en-GB" dirty="0" err="1"/>
              <a:t>a’u</a:t>
            </a:r>
            <a:r>
              <a:rPr lang="en-GB" dirty="0"/>
              <a:t> </a:t>
            </a:r>
            <a:r>
              <a:rPr lang="en-GB" dirty="0" err="1"/>
              <a:t>hysgogi</a:t>
            </a:r>
            <a:r>
              <a:rPr lang="en-GB" dirty="0"/>
              <a:t> i </a:t>
            </a:r>
            <a:r>
              <a:rPr lang="en-GB" dirty="0" err="1"/>
              <a:t>ddysgu</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arfer</a:t>
            </a:r>
            <a:r>
              <a:rPr lang="en-GB" dirty="0"/>
              <a:t> da wrth </a:t>
            </a:r>
            <a:r>
              <a:rPr lang="en-GB" dirty="0" err="1"/>
              <a:t>addysgu</a:t>
            </a:r>
            <a:r>
              <a:rPr lang="en-GB" dirty="0"/>
              <a:t> plant </a:t>
            </a:r>
            <a:r>
              <a:rPr lang="en-GB" dirty="0" err="1"/>
              <a:t>ifanc</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arfer</a:t>
            </a:r>
            <a:r>
              <a:rPr lang="en-GB" dirty="0"/>
              <a:t> da wrth </a:t>
            </a:r>
            <a:r>
              <a:rPr lang="en-GB" dirty="0" err="1"/>
              <a:t>arsylwi</a:t>
            </a:r>
            <a:r>
              <a:rPr lang="en-GB" dirty="0"/>
              <a:t> ac </a:t>
            </a:r>
            <a:r>
              <a:rPr lang="en-GB" dirty="0" err="1"/>
              <a:t>asesu</a:t>
            </a:r>
            <a:r>
              <a:rPr lang="en-GB" dirty="0"/>
              <a:t> </a:t>
            </a:r>
            <a:r>
              <a:rPr lang="en-GB" dirty="0" err="1"/>
              <a:t>cynnydd</a:t>
            </a:r>
            <a:r>
              <a:rPr lang="en-GB" dirty="0"/>
              <a:t> plant a </a:t>
            </a:r>
            <a:r>
              <a:rPr lang="en-GB" dirty="0" err="1"/>
              <a:t>chynllunio</a:t>
            </a:r>
            <a:r>
              <a:rPr lang="en-GB" dirty="0"/>
              <a:t> ar gyfer y </a:t>
            </a:r>
            <a:r>
              <a:rPr lang="en-GB" dirty="0" err="1"/>
              <a:t>continwwm</a:t>
            </a:r>
            <a:r>
              <a:rPr lang="en-GB" dirty="0"/>
              <a:t> </a:t>
            </a:r>
            <a:r>
              <a:rPr lang="en-GB" dirty="0" err="1"/>
              <a:t>dysgu</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gydweithio</a:t>
            </a:r>
            <a:r>
              <a:rPr lang="en-GB" dirty="0"/>
              <a:t> ag </a:t>
            </a:r>
            <a:r>
              <a:rPr lang="en-GB" dirty="0" err="1"/>
              <a:t>eraill</a:t>
            </a:r>
            <a:r>
              <a:rPr lang="en-GB" dirty="0"/>
              <a:t> er </a:t>
            </a:r>
            <a:r>
              <a:rPr lang="en-GB" dirty="0" err="1"/>
              <a:t>mwyn</a:t>
            </a:r>
            <a:r>
              <a:rPr lang="en-GB" dirty="0"/>
              <a:t> </a:t>
            </a:r>
            <a:r>
              <a:rPr lang="en-GB" dirty="0" err="1"/>
              <a:t>rhannu</a:t>
            </a:r>
            <a:r>
              <a:rPr lang="en-GB" dirty="0"/>
              <a:t> </a:t>
            </a:r>
            <a:r>
              <a:rPr lang="en-GB" dirty="0" err="1"/>
              <a:t>arfer</a:t>
            </a:r>
            <a:r>
              <a:rPr lang="en-GB" dirty="0"/>
              <a:t> da a </a:t>
            </a:r>
            <a:r>
              <a:rPr lang="en-GB" dirty="0" err="1"/>
              <a:t>myfyrio</a:t>
            </a:r>
            <a:r>
              <a:rPr lang="en-GB" dirty="0"/>
              <a:t> ar </a:t>
            </a:r>
            <a:r>
              <a:rPr lang="en-GB" dirty="0" err="1"/>
              <a:t>ymchwil</a:t>
            </a:r>
            <a:r>
              <a:rPr lang="en-GB" dirty="0"/>
              <a:t> </a:t>
            </a:r>
            <a:r>
              <a:rPr lang="en-GB" dirty="0" err="1"/>
              <a:t>addysgol</a:t>
            </a:r>
            <a:r>
              <a:rPr lang="en-GB" dirty="0"/>
              <a:t> s </a:t>
            </a:r>
          </a:p>
          <a:p>
            <a:pPr marL="0" indent="0">
              <a:buNone/>
            </a:pPr>
            <a:r>
              <a:rPr lang="en-GB" dirty="0"/>
              <a:t>• </a:t>
            </a:r>
            <a:r>
              <a:rPr lang="en-GB" dirty="0" err="1"/>
              <a:t>datblygu</a:t>
            </a:r>
            <a:r>
              <a:rPr lang="en-GB" dirty="0"/>
              <a:t> </a:t>
            </a:r>
            <a:r>
              <a:rPr lang="en-GB" dirty="0" err="1"/>
              <a:t>sgiliau</a:t>
            </a:r>
            <a:r>
              <a:rPr lang="en-GB" dirty="0"/>
              <a:t>, </a:t>
            </a:r>
            <a:r>
              <a:rPr lang="en-GB" dirty="0" err="1"/>
              <a:t>gwybodaeth</a:t>
            </a:r>
            <a:r>
              <a:rPr lang="en-GB" dirty="0"/>
              <a:t> a </a:t>
            </a:r>
            <a:r>
              <a:rPr lang="en-GB" dirty="0" err="1"/>
              <a:t>dealltwriaeth</a:t>
            </a:r>
            <a:r>
              <a:rPr lang="en-GB" dirty="0"/>
              <a:t> </a:t>
            </a:r>
            <a:r>
              <a:rPr lang="en-GB" dirty="0" err="1"/>
              <a:t>broffesiynol</a:t>
            </a:r>
            <a:r>
              <a:rPr lang="en-GB" dirty="0"/>
              <a:t> yn </a:t>
            </a:r>
            <a:r>
              <a:rPr lang="en-GB" dirty="0" err="1"/>
              <a:t>barhaus</a:t>
            </a:r>
            <a:endParaRPr lang="en-GB" dirty="0"/>
          </a:p>
        </p:txBody>
      </p:sp>
      <p:sp>
        <p:nvSpPr>
          <p:cNvPr id="4" name="Content Placeholder 3">
            <a:extLst>
              <a:ext uri="{FF2B5EF4-FFF2-40B4-BE49-F238E27FC236}">
                <a16:creationId xmlns:a16="http://schemas.microsoft.com/office/drawing/2014/main" id="{C8AF631B-EA6C-4DBF-8DC3-72B9A739D8EF}"/>
              </a:ext>
            </a:extLst>
          </p:cNvPr>
          <p:cNvSpPr>
            <a:spLocks noGrp="1"/>
          </p:cNvSpPr>
          <p:nvPr>
            <p:ph sz="half" idx="2"/>
          </p:nvPr>
        </p:nvSpPr>
        <p:spPr>
          <a:xfrm>
            <a:off x="6172200" y="2407266"/>
            <a:ext cx="5181600" cy="4351338"/>
          </a:xfrm>
        </p:spPr>
        <p:txBody>
          <a:bodyPr>
            <a:normAutofit fontScale="55000" lnSpcReduction="20000"/>
          </a:bodyPr>
          <a:lstStyle/>
          <a:p>
            <a:r>
              <a:rPr lang="en-GB" dirty="0"/>
              <a:t>The reflective Foundation Phase practitioner will have: </a:t>
            </a:r>
          </a:p>
          <a:p>
            <a:pPr marL="0" indent="0">
              <a:buNone/>
            </a:pPr>
            <a:r>
              <a:rPr lang="en-GB" dirty="0"/>
              <a:t>• knowledge and understanding of child development and how young children learn s knowledge of the seven curriculum Areas of Learning </a:t>
            </a:r>
          </a:p>
          <a:p>
            <a:pPr marL="0" indent="0">
              <a:buNone/>
            </a:pPr>
            <a:r>
              <a:rPr lang="en-GB" dirty="0"/>
              <a:t>• skills and knowledge of providing the best learning environments and experiences to motivate children and stimulate their learning </a:t>
            </a:r>
          </a:p>
          <a:p>
            <a:pPr marL="0" indent="0">
              <a:buNone/>
            </a:pPr>
            <a:r>
              <a:rPr lang="en-GB" dirty="0"/>
              <a:t>• skills and knowledge of good practice in teaching young children </a:t>
            </a:r>
          </a:p>
          <a:p>
            <a:pPr marL="0" indent="0">
              <a:buNone/>
            </a:pPr>
            <a:r>
              <a:rPr lang="en-GB" dirty="0"/>
              <a:t>• skills and knowledge of good practice in observation and assessment of children’s progress and planning for the continuum of learning </a:t>
            </a:r>
          </a:p>
          <a:p>
            <a:pPr marL="0" indent="0">
              <a:buNone/>
            </a:pPr>
            <a:r>
              <a:rPr lang="en-GB" dirty="0"/>
              <a:t>• skills and knowledge of working collaboratively with others to share good practice and reflect on educational research </a:t>
            </a:r>
          </a:p>
          <a:p>
            <a:pPr marL="0" indent="0">
              <a:buNone/>
            </a:pPr>
            <a:r>
              <a:rPr lang="en-GB" dirty="0"/>
              <a:t>• continually developing professional skills, knowledge and understanding</a:t>
            </a:r>
          </a:p>
        </p:txBody>
      </p:sp>
      <p:pic>
        <p:nvPicPr>
          <p:cNvPr id="5" name="Picture 4">
            <a:extLst>
              <a:ext uri="{FF2B5EF4-FFF2-40B4-BE49-F238E27FC236}">
                <a16:creationId xmlns:a16="http://schemas.microsoft.com/office/drawing/2014/main" id="{18B84EC1-E03B-44CB-87BB-015ED99562E9}"/>
              </a:ext>
            </a:extLst>
          </p:cNvPr>
          <p:cNvPicPr>
            <a:picLocks noChangeAspect="1"/>
          </p:cNvPicPr>
          <p:nvPr/>
        </p:nvPicPr>
        <p:blipFill>
          <a:blip r:embed="rId2"/>
          <a:stretch>
            <a:fillRect/>
          </a:stretch>
        </p:blipFill>
        <p:spPr>
          <a:xfrm>
            <a:off x="8668980" y="365125"/>
            <a:ext cx="2495550" cy="1828800"/>
          </a:xfrm>
          <a:prstGeom prst="rect">
            <a:avLst/>
          </a:prstGeom>
        </p:spPr>
      </p:pic>
    </p:spTree>
    <p:extLst>
      <p:ext uri="{BB962C8B-B14F-4D97-AF65-F5344CB8AC3E}">
        <p14:creationId xmlns:p14="http://schemas.microsoft.com/office/powerpoint/2010/main" val="1600751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E94BD1-A2B1-4B69-AE9A-0F54957EAA01}"/>
              </a:ext>
            </a:extLst>
          </p:cNvPr>
          <p:cNvSpPr>
            <a:spLocks noGrp="1"/>
          </p:cNvSpPr>
          <p:nvPr>
            <p:ph type="sldNum" sz="quarter" idx="14"/>
          </p:nvPr>
        </p:nvSpPr>
        <p:spPr>
          <a:xfrm>
            <a:off x="8805333" y="6356350"/>
            <a:ext cx="2743200" cy="365125"/>
          </a:xfrm>
        </p:spPr>
        <p:txBody>
          <a:bodyPr vert="horz" lIns="91440" tIns="45720" rIns="91440" bIns="45720" rtlCol="0" anchor="ctr">
            <a:normAutofit/>
          </a:bodyPr>
          <a:lstStyle/>
          <a:p>
            <a:pPr algn="r">
              <a:lnSpc>
                <a:spcPct val="90000"/>
              </a:lnSpc>
              <a:spcAft>
                <a:spcPts val="600"/>
              </a:spcAft>
            </a:pPr>
            <a:fld id="{B67B645E-C5E5-4727-B977-D372A0AA71D9}" type="slidenum">
              <a:rPr lang="en-US" sz="1200" noProof="0" smtClean="0">
                <a:solidFill>
                  <a:schemeClr val="tx1">
                    <a:tint val="75000"/>
                  </a:schemeClr>
                </a:solidFill>
              </a:rPr>
              <a:pPr algn="r">
                <a:lnSpc>
                  <a:spcPct val="90000"/>
                </a:lnSpc>
                <a:spcAft>
                  <a:spcPts val="600"/>
                </a:spcAft>
              </a:pPr>
              <a:t>14</a:t>
            </a:fld>
            <a:endParaRPr lang="en-US" sz="1200" noProof="0">
              <a:solidFill>
                <a:schemeClr val="tx1">
                  <a:tint val="75000"/>
                </a:schemeClr>
              </a:solidFill>
            </a:endParaRPr>
          </a:p>
        </p:txBody>
      </p:sp>
      <p:sp>
        <p:nvSpPr>
          <p:cNvPr id="8" name="Rectangle 7">
            <a:extLst>
              <a:ext uri="{FF2B5EF4-FFF2-40B4-BE49-F238E27FC236}">
                <a16:creationId xmlns:a16="http://schemas.microsoft.com/office/drawing/2014/main" id="{29AC5AE7-5DC8-4C98-B046-3E9A59476CAB}"/>
              </a:ext>
            </a:extLst>
          </p:cNvPr>
          <p:cNvSpPr/>
          <p:nvPr/>
        </p:nvSpPr>
        <p:spPr>
          <a:xfrm>
            <a:off x="2436125" y="2470245"/>
            <a:ext cx="2893326" cy="607325"/>
          </a:xfrm>
          <a:prstGeom prst="rect">
            <a:avLst/>
          </a:prstGeom>
          <a:solidFill>
            <a:schemeClr val="bg1"/>
          </a:solidFill>
          <a:ln>
            <a:solidFill>
              <a:schemeClr val="accent3">
                <a:lumMod val="40000"/>
                <a:lumOff val="60000"/>
              </a:schemeClr>
            </a:solid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lt1"/>
              </a:solidFill>
            </a:endParaRPr>
          </a:p>
        </p:txBody>
      </p:sp>
      <p:pic>
        <p:nvPicPr>
          <p:cNvPr id="7" name="Picture 6">
            <a:extLst>
              <a:ext uri="{FF2B5EF4-FFF2-40B4-BE49-F238E27FC236}">
                <a16:creationId xmlns:a16="http://schemas.microsoft.com/office/drawing/2014/main" id="{6975B7CB-75FA-49E6-B184-FA7E499D8526}"/>
              </a:ext>
            </a:extLst>
          </p:cNvPr>
          <p:cNvPicPr>
            <a:picLocks noChangeAspect="1"/>
          </p:cNvPicPr>
          <p:nvPr/>
        </p:nvPicPr>
        <p:blipFill rotWithShape="1">
          <a:blip r:embed="rId3"/>
          <a:srcRect l="10774" t="15522" r="11879" b="4278"/>
          <a:stretch/>
        </p:blipFill>
        <p:spPr>
          <a:xfrm>
            <a:off x="1670670" y="185492"/>
            <a:ext cx="9343310" cy="6236659"/>
          </a:xfrm>
          <a:prstGeom prst="rect">
            <a:avLst/>
          </a:prstGeom>
          <a:ln>
            <a:noFill/>
          </a:ln>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0DDB2564-DDB5-45E2-B1AA-DEF4AFAE0FC3}"/>
                  </a:ext>
                </a:extLst>
              </p14:cNvPr>
              <p14:cNvContentPartPr/>
              <p14:nvPr/>
            </p14:nvContentPartPr>
            <p14:xfrm>
              <a:off x="2748115" y="2503406"/>
              <a:ext cx="2370960" cy="411120"/>
            </p14:xfrm>
          </p:contentPart>
        </mc:Choice>
        <mc:Fallback xmlns="">
          <p:pic>
            <p:nvPicPr>
              <p:cNvPr id="9" name="Ink 8">
                <a:extLst>
                  <a:ext uri="{FF2B5EF4-FFF2-40B4-BE49-F238E27FC236}">
                    <a16:creationId xmlns:a16="http://schemas.microsoft.com/office/drawing/2014/main" id="{0DDB2564-DDB5-45E2-B1AA-DEF4AFAE0FC3}"/>
                  </a:ext>
                </a:extLst>
              </p:cNvPr>
              <p:cNvPicPr/>
              <p:nvPr/>
            </p:nvPicPr>
            <p:blipFill>
              <a:blip r:embed="rId5"/>
              <a:stretch>
                <a:fillRect/>
              </a:stretch>
            </p:blipFill>
            <p:spPr>
              <a:xfrm>
                <a:off x="2694115" y="2395406"/>
                <a:ext cx="2478600" cy="626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295D21EA-BEBF-4B03-8E5B-3D682B49513E}"/>
                  </a:ext>
                </a:extLst>
              </p14:cNvPr>
              <p14:cNvContentPartPr/>
              <p14:nvPr/>
            </p14:nvContentPartPr>
            <p14:xfrm>
              <a:off x="2785195" y="3184886"/>
              <a:ext cx="2401560" cy="992520"/>
            </p14:xfrm>
          </p:contentPart>
        </mc:Choice>
        <mc:Fallback xmlns="">
          <p:pic>
            <p:nvPicPr>
              <p:cNvPr id="10" name="Ink 9">
                <a:extLst>
                  <a:ext uri="{FF2B5EF4-FFF2-40B4-BE49-F238E27FC236}">
                    <a16:creationId xmlns:a16="http://schemas.microsoft.com/office/drawing/2014/main" id="{295D21EA-BEBF-4B03-8E5B-3D682B49513E}"/>
                  </a:ext>
                </a:extLst>
              </p:cNvPr>
              <p:cNvPicPr/>
              <p:nvPr/>
            </p:nvPicPr>
            <p:blipFill>
              <a:blip r:embed="rId7"/>
              <a:stretch>
                <a:fillRect/>
              </a:stretch>
            </p:blipFill>
            <p:spPr>
              <a:xfrm>
                <a:off x="2731555" y="3077246"/>
                <a:ext cx="2509200" cy="1208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031B0F22-594E-4C49-89CA-60EED0457A86}"/>
                  </a:ext>
                </a:extLst>
              </p14:cNvPr>
              <p14:cNvContentPartPr/>
              <p14:nvPr/>
            </p14:nvContentPartPr>
            <p14:xfrm>
              <a:off x="5651155" y="1492886"/>
              <a:ext cx="2380320" cy="427680"/>
            </p14:xfrm>
          </p:contentPart>
        </mc:Choice>
        <mc:Fallback xmlns="">
          <p:pic>
            <p:nvPicPr>
              <p:cNvPr id="11" name="Ink 10">
                <a:extLst>
                  <a:ext uri="{FF2B5EF4-FFF2-40B4-BE49-F238E27FC236}">
                    <a16:creationId xmlns:a16="http://schemas.microsoft.com/office/drawing/2014/main" id="{031B0F22-594E-4C49-89CA-60EED0457A86}"/>
                  </a:ext>
                </a:extLst>
              </p:cNvPr>
              <p:cNvPicPr/>
              <p:nvPr/>
            </p:nvPicPr>
            <p:blipFill>
              <a:blip r:embed="rId9"/>
              <a:stretch>
                <a:fillRect/>
              </a:stretch>
            </p:blipFill>
            <p:spPr>
              <a:xfrm>
                <a:off x="5597515" y="1384886"/>
                <a:ext cx="2487960" cy="643320"/>
              </a:xfrm>
              <a:prstGeom prst="rect">
                <a:avLst/>
              </a:prstGeom>
            </p:spPr>
          </p:pic>
        </mc:Fallback>
      </mc:AlternateContent>
    </p:spTree>
    <p:extLst>
      <p:ext uri="{BB962C8B-B14F-4D97-AF65-F5344CB8AC3E}">
        <p14:creationId xmlns:p14="http://schemas.microsoft.com/office/powerpoint/2010/main" val="502397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ECE5528-64B9-4AF1-B01C-FED0DB05E512}"/>
              </a:ext>
            </a:extLst>
          </p:cNvPr>
          <p:cNvPicPr>
            <a:picLocks noChangeAspect="1"/>
          </p:cNvPicPr>
          <p:nvPr/>
        </p:nvPicPr>
        <p:blipFill rotWithShape="1">
          <a:blip r:embed="rId2"/>
          <a:srcRect l="10741" t="15592" r="11912" b="4946"/>
          <a:stretch/>
        </p:blipFill>
        <p:spPr>
          <a:xfrm>
            <a:off x="1626116" y="463088"/>
            <a:ext cx="9148205" cy="6106427"/>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21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B0EBE2-D3A6-41F8-BF0D-BEDB5F493023}"/>
              </a:ext>
            </a:extLst>
          </p:cNvPr>
          <p:cNvPicPr>
            <a:picLocks noChangeAspect="1"/>
          </p:cNvPicPr>
          <p:nvPr/>
        </p:nvPicPr>
        <p:blipFill>
          <a:blip r:embed="rId2"/>
          <a:stretch>
            <a:fillRect/>
          </a:stretch>
        </p:blipFill>
        <p:spPr>
          <a:xfrm>
            <a:off x="9829800" y="83600"/>
            <a:ext cx="1524000" cy="2190750"/>
          </a:xfrm>
          <a:prstGeom prst="rect">
            <a:avLst/>
          </a:prstGeom>
        </p:spPr>
      </p:pic>
      <p:pic>
        <p:nvPicPr>
          <p:cNvPr id="8" name="Picture 7">
            <a:extLst>
              <a:ext uri="{FF2B5EF4-FFF2-40B4-BE49-F238E27FC236}">
                <a16:creationId xmlns:a16="http://schemas.microsoft.com/office/drawing/2014/main" id="{25B3D7B8-39A1-403D-A3DE-56A41DC48C2A}"/>
              </a:ext>
            </a:extLst>
          </p:cNvPr>
          <p:cNvPicPr>
            <a:picLocks noChangeAspect="1"/>
          </p:cNvPicPr>
          <p:nvPr/>
        </p:nvPicPr>
        <p:blipFill>
          <a:blip r:embed="rId3"/>
          <a:stretch>
            <a:fillRect/>
          </a:stretch>
        </p:blipFill>
        <p:spPr>
          <a:xfrm>
            <a:off x="8107393" y="565062"/>
            <a:ext cx="1227826" cy="1227826"/>
          </a:xfrm>
          <a:prstGeom prst="rect">
            <a:avLst/>
          </a:prstGeom>
        </p:spPr>
      </p:pic>
      <p:sp>
        <p:nvSpPr>
          <p:cNvPr id="2" name="Title 1">
            <a:extLst>
              <a:ext uri="{FF2B5EF4-FFF2-40B4-BE49-F238E27FC236}">
                <a16:creationId xmlns:a16="http://schemas.microsoft.com/office/drawing/2014/main" id="{46F57743-5DC1-4205-B67A-BF7CE780CF4C}"/>
              </a:ext>
            </a:extLst>
          </p:cNvPr>
          <p:cNvSpPr>
            <a:spLocks noGrp="1"/>
          </p:cNvSpPr>
          <p:nvPr>
            <p:ph type="title"/>
          </p:nvPr>
        </p:nvSpPr>
        <p:spPr/>
        <p:txBody>
          <a:bodyPr/>
          <a:lstStyle/>
          <a:p>
            <a:r>
              <a:rPr lang="en-GB" dirty="0"/>
              <a:t>Pedagogical principles</a:t>
            </a:r>
          </a:p>
        </p:txBody>
      </p:sp>
      <p:sp>
        <p:nvSpPr>
          <p:cNvPr id="3" name="Content Placeholder 2">
            <a:extLst>
              <a:ext uri="{FF2B5EF4-FFF2-40B4-BE49-F238E27FC236}">
                <a16:creationId xmlns:a16="http://schemas.microsoft.com/office/drawing/2014/main" id="{200EBD68-88E5-451F-97DD-C0B405DBC8E2}"/>
              </a:ext>
            </a:extLst>
          </p:cNvPr>
          <p:cNvSpPr>
            <a:spLocks noGrp="1"/>
          </p:cNvSpPr>
          <p:nvPr>
            <p:ph sz="half" idx="1"/>
          </p:nvPr>
        </p:nvSpPr>
        <p:spPr>
          <a:xfrm>
            <a:off x="786581" y="2299776"/>
            <a:ext cx="5181600" cy="4351338"/>
          </a:xfrm>
        </p:spPr>
        <p:txBody>
          <a:bodyPr>
            <a:normAutofit lnSpcReduction="10000"/>
          </a:bodyPr>
          <a:lstStyle/>
          <a:p>
            <a:pPr marL="0" algn="l">
              <a:spcBef>
                <a:spcPts val="0"/>
              </a:spcBef>
              <a:spcAft>
                <a:spcPts val="0"/>
              </a:spcAft>
            </a:pPr>
            <a:r>
              <a:rPr lang="en-GB" sz="2600" b="0" i="0" dirty="0" err="1">
                <a:solidFill>
                  <a:srgbClr val="000000"/>
                </a:solidFill>
                <a:effectLst/>
                <a:latin typeface="Calibri" panose="020F0502020204030204" pitchFamily="34" charset="0"/>
              </a:rPr>
              <a:t>Trafodwch</a:t>
            </a:r>
            <a:r>
              <a:rPr lang="en-GB" sz="2600" b="0" i="0" dirty="0">
                <a:solidFill>
                  <a:srgbClr val="000000"/>
                </a:solidFill>
                <a:effectLst/>
                <a:latin typeface="Calibri" panose="020F0502020204030204" pitchFamily="34" charset="0"/>
              </a:rPr>
              <a:t> y 3 </a:t>
            </a:r>
            <a:r>
              <a:rPr lang="en-GB" sz="2600" b="0" i="0" dirty="0" err="1">
                <a:solidFill>
                  <a:srgbClr val="000000"/>
                </a:solidFill>
                <a:effectLst/>
                <a:latin typeface="Calibri" panose="020F0502020204030204" pitchFamily="34" charset="0"/>
              </a:rPr>
              <a:t>egwyddor</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addysgegol</a:t>
            </a:r>
            <a:r>
              <a:rPr lang="en-GB" sz="2600" b="0" i="0" dirty="0">
                <a:solidFill>
                  <a:srgbClr val="000000"/>
                </a:solidFill>
                <a:effectLst/>
                <a:latin typeface="Calibri" panose="020F0502020204030204" pitchFamily="34" charset="0"/>
              </a:rPr>
              <a:t> sydd wedi </a:t>
            </a:r>
            <a:r>
              <a:rPr lang="en-GB" sz="2600" b="0" i="0" dirty="0" err="1">
                <a:solidFill>
                  <a:srgbClr val="000000"/>
                </a:solidFill>
                <a:effectLst/>
                <a:latin typeface="Calibri" panose="020F0502020204030204" pitchFamily="34" charset="0"/>
              </a:rPr>
              <a:t>eu</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crybwyll</a:t>
            </a:r>
            <a:r>
              <a:rPr lang="en-GB" sz="2600" b="0" i="0" dirty="0">
                <a:solidFill>
                  <a:srgbClr val="000000"/>
                </a:solidFill>
                <a:effectLst/>
                <a:latin typeface="Calibri" panose="020F0502020204030204" pitchFamily="34" charset="0"/>
              </a:rPr>
              <a:t> yn eich </a:t>
            </a:r>
            <a:r>
              <a:rPr lang="en-GB" sz="2600" b="0" i="0" dirty="0" err="1">
                <a:solidFill>
                  <a:srgbClr val="000000"/>
                </a:solidFill>
                <a:effectLst/>
                <a:latin typeface="Calibri" panose="020F0502020204030204" pitchFamily="34" charset="0"/>
              </a:rPr>
              <a:t>aseiniad</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Darllenwch</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Dyfodol</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Llwyddiannus</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Pennod</a:t>
            </a:r>
            <a:r>
              <a:rPr lang="en-GB" sz="2600" b="0" i="0" dirty="0">
                <a:solidFill>
                  <a:srgbClr val="000000"/>
                </a:solidFill>
                <a:effectLst/>
                <a:latin typeface="Calibri" panose="020F0502020204030204" pitchFamily="34" charset="0"/>
              </a:rPr>
              <a:t> 5, </a:t>
            </a:r>
            <a:r>
              <a:rPr lang="en-GB" sz="2600" b="0" i="0" dirty="0" err="1">
                <a:solidFill>
                  <a:srgbClr val="000000"/>
                </a:solidFill>
                <a:effectLst/>
                <a:latin typeface="Calibri" panose="020F0502020204030204" pitchFamily="34" charset="0"/>
              </a:rPr>
              <a:t>chwiliwch</a:t>
            </a:r>
            <a:r>
              <a:rPr lang="en-GB" sz="2600" b="0" i="0" dirty="0">
                <a:solidFill>
                  <a:srgbClr val="000000"/>
                </a:solidFill>
                <a:effectLst/>
                <a:latin typeface="Calibri" panose="020F0502020204030204" pitchFamily="34" charset="0"/>
              </a:rPr>
              <a:t> am y </a:t>
            </a:r>
            <a:r>
              <a:rPr lang="en-GB" sz="2600" b="0" i="0" dirty="0" err="1">
                <a:solidFill>
                  <a:srgbClr val="000000"/>
                </a:solidFill>
                <a:effectLst/>
                <a:latin typeface="Calibri" panose="020F0502020204030204" pitchFamily="34" charset="0"/>
              </a:rPr>
              <a:t>dair</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rydyn</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ni’n</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canolbwyntio</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arnynt</a:t>
            </a:r>
            <a:r>
              <a:rPr lang="en-GB" sz="2600" b="0" i="0" dirty="0">
                <a:solidFill>
                  <a:srgbClr val="000000"/>
                </a:solidFill>
                <a:effectLst/>
                <a:latin typeface="Calibri" panose="020F0502020204030204" pitchFamily="34" charset="0"/>
              </a:rPr>
              <a:t>.</a:t>
            </a:r>
          </a:p>
          <a:p>
            <a:pPr marL="0" indent="0" algn="l">
              <a:spcBef>
                <a:spcPts val="0"/>
              </a:spcBef>
              <a:spcAft>
                <a:spcPts val="0"/>
              </a:spcAft>
              <a:buNone/>
            </a:pPr>
            <a:r>
              <a:rPr lang="en-GB" sz="2600" b="0" i="0" dirty="0">
                <a:solidFill>
                  <a:srgbClr val="000000"/>
                </a:solidFill>
                <a:effectLst/>
                <a:latin typeface="inherit"/>
                <a:hlinkClick r:id="rId4" tooltip="Original URL: https://llyw.cymru/sites/default/files/publications/2018-03/dyfodol-llwyddiannus.pdf. Click or tap if you trust this link."/>
              </a:rPr>
              <a:t>dyfodol-llwyddiannus.pdf (</a:t>
            </a:r>
            <a:r>
              <a:rPr lang="en-GB" sz="2600" b="0" i="0" dirty="0" err="1">
                <a:solidFill>
                  <a:srgbClr val="000000"/>
                </a:solidFill>
                <a:effectLst/>
                <a:latin typeface="inherit"/>
                <a:hlinkClick r:id="rId4" tooltip="Original URL: https://llyw.cymru/sites/default/files/publications/2018-03/dyfodol-llwyddiannus.pdf. Click or tap if you trust this link."/>
              </a:rPr>
              <a:t>llyw.cymru</a:t>
            </a:r>
            <a:r>
              <a:rPr lang="en-GB" sz="2600" b="0" i="0" dirty="0">
                <a:solidFill>
                  <a:srgbClr val="000000"/>
                </a:solidFill>
                <a:effectLst/>
                <a:latin typeface="inherit"/>
                <a:hlinkClick r:id="rId4" tooltip="Original URL: https://llyw.cymru/sites/default/files/publications/2018-03/dyfodol-llwyddiannus.pdf. Click or tap if you trust this link."/>
              </a:rPr>
              <a:t>)</a:t>
            </a:r>
            <a:endParaRPr lang="en-GB" sz="2600" b="0" i="0" dirty="0">
              <a:solidFill>
                <a:srgbClr val="000000"/>
              </a:solidFill>
              <a:effectLst/>
              <a:latin typeface="Calibri" panose="020F0502020204030204" pitchFamily="34" charset="0"/>
            </a:endParaRPr>
          </a:p>
          <a:p>
            <a:pPr marL="0" algn="l">
              <a:spcBef>
                <a:spcPts val="0"/>
              </a:spcBef>
              <a:spcAft>
                <a:spcPts val="0"/>
              </a:spcAft>
            </a:pPr>
            <a:r>
              <a:rPr lang="en-GB" sz="2600" b="0" i="0" dirty="0" err="1">
                <a:solidFill>
                  <a:srgbClr val="000000"/>
                </a:solidFill>
                <a:effectLst/>
                <a:latin typeface="Calibri" panose="020F0502020204030204" pitchFamily="34" charset="0"/>
              </a:rPr>
              <a:t>Ewch</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ati</a:t>
            </a:r>
            <a:r>
              <a:rPr lang="en-GB" sz="2600" b="0" i="0" dirty="0">
                <a:solidFill>
                  <a:srgbClr val="000000"/>
                </a:solidFill>
                <a:effectLst/>
                <a:latin typeface="Calibri" panose="020F0502020204030204" pitchFamily="34" charset="0"/>
              </a:rPr>
              <a:t> i </a:t>
            </a:r>
            <a:r>
              <a:rPr lang="en-GB" sz="2600" b="0" i="0" dirty="0" err="1">
                <a:solidFill>
                  <a:srgbClr val="000000"/>
                </a:solidFill>
                <a:effectLst/>
                <a:latin typeface="Calibri" panose="020F0502020204030204" pitchFamily="34" charset="0"/>
              </a:rPr>
              <a:t>greu</a:t>
            </a:r>
            <a:r>
              <a:rPr lang="en-GB" sz="2600" b="0" i="0" dirty="0">
                <a:solidFill>
                  <a:srgbClr val="000000"/>
                </a:solidFill>
                <a:effectLst/>
                <a:latin typeface="Calibri" panose="020F0502020204030204" pitchFamily="34" charset="0"/>
              </a:rPr>
              <a:t> poster A4 yn </a:t>
            </a:r>
            <a:r>
              <a:rPr lang="en-GB" sz="2600" b="0" i="0" dirty="0" err="1">
                <a:solidFill>
                  <a:srgbClr val="000000"/>
                </a:solidFill>
                <a:effectLst/>
                <a:latin typeface="Calibri" panose="020F0502020204030204" pitchFamily="34" charset="0"/>
              </a:rPr>
              <a:t>amlinellu’r</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dair</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egwyddor</a:t>
            </a:r>
            <a:r>
              <a:rPr lang="en-GB" sz="2600" b="0" i="0" dirty="0">
                <a:solidFill>
                  <a:srgbClr val="000000"/>
                </a:solidFill>
                <a:effectLst/>
                <a:latin typeface="Calibri" panose="020F0502020204030204" pitchFamily="34" charset="0"/>
              </a:rPr>
              <a:t>. </a:t>
            </a:r>
          </a:p>
          <a:p>
            <a:pPr marL="0" algn="l">
              <a:spcBef>
                <a:spcPts val="0"/>
              </a:spcBef>
              <a:spcAft>
                <a:spcPts val="0"/>
              </a:spcAft>
            </a:pPr>
            <a:r>
              <a:rPr lang="en-GB" sz="2600" b="0" i="0" dirty="0" err="1">
                <a:solidFill>
                  <a:srgbClr val="000000"/>
                </a:solidFill>
                <a:effectLst/>
                <a:latin typeface="Calibri" panose="020F0502020204030204" pitchFamily="34" charset="0"/>
              </a:rPr>
              <a:t>Uwchlwythwch</a:t>
            </a:r>
            <a:r>
              <a:rPr lang="en-GB" sz="2600" b="0" i="0" dirty="0">
                <a:solidFill>
                  <a:srgbClr val="000000"/>
                </a:solidFill>
                <a:effectLst/>
                <a:latin typeface="Calibri" panose="020F0502020204030204" pitchFamily="34" charset="0"/>
              </a:rPr>
              <a:t> eich poster i’r </a:t>
            </a:r>
            <a:r>
              <a:rPr lang="en-GB" sz="2600" b="0" i="0" dirty="0" err="1">
                <a:solidFill>
                  <a:srgbClr val="000000"/>
                </a:solidFill>
                <a:effectLst/>
                <a:latin typeface="Calibri" panose="020F0502020204030204" pitchFamily="34" charset="0"/>
              </a:rPr>
              <a:t>padlet</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erbyn</a:t>
            </a:r>
            <a:r>
              <a:rPr lang="en-GB" sz="2600" b="0" i="0" dirty="0">
                <a:solidFill>
                  <a:srgbClr val="000000"/>
                </a:solidFill>
                <a:effectLst/>
                <a:latin typeface="Calibri" panose="020F0502020204030204" pitchFamily="34" charset="0"/>
              </a:rPr>
              <a:t> </a:t>
            </a:r>
            <a:r>
              <a:rPr lang="en-GB" sz="2600" b="0" i="0" dirty="0" err="1">
                <a:solidFill>
                  <a:srgbClr val="000000"/>
                </a:solidFill>
                <a:effectLst/>
                <a:latin typeface="Calibri" panose="020F0502020204030204" pitchFamily="34" charset="0"/>
              </a:rPr>
              <a:t>diwedd</a:t>
            </a:r>
            <a:r>
              <a:rPr lang="en-GB" sz="2600" b="0" i="0" dirty="0">
                <a:solidFill>
                  <a:srgbClr val="000000"/>
                </a:solidFill>
                <a:effectLst/>
                <a:latin typeface="Calibri" panose="020F0502020204030204" pitchFamily="34" charset="0"/>
              </a:rPr>
              <a:t> y </a:t>
            </a:r>
            <a:r>
              <a:rPr lang="en-GB" sz="2600" b="0" i="0" dirty="0" err="1">
                <a:solidFill>
                  <a:srgbClr val="000000"/>
                </a:solidFill>
                <a:effectLst/>
                <a:latin typeface="Calibri" panose="020F0502020204030204" pitchFamily="34" charset="0"/>
              </a:rPr>
              <a:t>dydd</a:t>
            </a:r>
            <a:r>
              <a:rPr lang="en-GB" sz="2400" b="0" i="0" dirty="0">
                <a:solidFill>
                  <a:srgbClr val="000000"/>
                </a:solidFill>
                <a:effectLst/>
                <a:latin typeface="Calibri" panose="020F0502020204030204" pitchFamily="34" charset="0"/>
              </a:rPr>
              <a:t>.</a:t>
            </a:r>
          </a:p>
          <a:p>
            <a:endParaRPr lang="en-GB" dirty="0"/>
          </a:p>
        </p:txBody>
      </p:sp>
      <p:sp>
        <p:nvSpPr>
          <p:cNvPr id="4" name="Content Placeholder 3">
            <a:extLst>
              <a:ext uri="{FF2B5EF4-FFF2-40B4-BE49-F238E27FC236}">
                <a16:creationId xmlns:a16="http://schemas.microsoft.com/office/drawing/2014/main" id="{8FC67536-8AF9-4757-A585-DDA29A38A3B7}"/>
              </a:ext>
            </a:extLst>
          </p:cNvPr>
          <p:cNvSpPr>
            <a:spLocks noGrp="1"/>
          </p:cNvSpPr>
          <p:nvPr>
            <p:ph sz="half" idx="2"/>
          </p:nvPr>
        </p:nvSpPr>
        <p:spPr>
          <a:xfrm>
            <a:off x="6472084" y="2141537"/>
            <a:ext cx="5181600" cy="4351338"/>
          </a:xfrm>
        </p:spPr>
        <p:txBody>
          <a:bodyPr>
            <a:normAutofit lnSpcReduction="10000"/>
          </a:bodyPr>
          <a:lstStyle/>
          <a:p>
            <a:r>
              <a:rPr lang="en-GB" dirty="0"/>
              <a:t>Discuss the 3 pedagogical principles that are mentioned in your assignment: Read ‘Successful Futures’, Chapter 5, find the three we are looking at. </a:t>
            </a:r>
            <a:r>
              <a:rPr lang="en-GB" dirty="0">
                <a:hlinkClick r:id="rId5"/>
              </a:rPr>
              <a:t>successful-futures.pdf (</a:t>
            </a:r>
            <a:r>
              <a:rPr lang="en-GB" dirty="0" err="1">
                <a:hlinkClick r:id="rId5"/>
              </a:rPr>
              <a:t>gov.wales</a:t>
            </a:r>
            <a:r>
              <a:rPr lang="en-GB" dirty="0">
                <a:hlinkClick r:id="rId5"/>
              </a:rPr>
              <a:t>)</a:t>
            </a:r>
            <a:endParaRPr lang="en-GB" dirty="0"/>
          </a:p>
          <a:p>
            <a:r>
              <a:rPr lang="en-GB" dirty="0"/>
              <a:t>Make an A4 poster outlining the three principles. </a:t>
            </a:r>
          </a:p>
          <a:p>
            <a:r>
              <a:rPr lang="en-GB" dirty="0"/>
              <a:t>Post your A4 poster into this </a:t>
            </a:r>
            <a:r>
              <a:rPr lang="en-GB" dirty="0" err="1"/>
              <a:t>padlet</a:t>
            </a:r>
            <a:r>
              <a:rPr lang="en-GB" dirty="0"/>
              <a:t> by the end of the day</a:t>
            </a:r>
          </a:p>
        </p:txBody>
      </p:sp>
      <p:sp>
        <p:nvSpPr>
          <p:cNvPr id="10" name="TextBox 9">
            <a:extLst>
              <a:ext uri="{FF2B5EF4-FFF2-40B4-BE49-F238E27FC236}">
                <a16:creationId xmlns:a16="http://schemas.microsoft.com/office/drawing/2014/main" id="{BA79FD7E-3769-417F-893A-3D8195DF8C70}"/>
              </a:ext>
            </a:extLst>
          </p:cNvPr>
          <p:cNvSpPr txBox="1"/>
          <p:nvPr/>
        </p:nvSpPr>
        <p:spPr>
          <a:xfrm>
            <a:off x="3048000" y="6374285"/>
            <a:ext cx="6096000" cy="369332"/>
          </a:xfrm>
          <a:prstGeom prst="rect">
            <a:avLst/>
          </a:prstGeom>
          <a:noFill/>
        </p:spPr>
        <p:txBody>
          <a:bodyPr wrap="square">
            <a:spAutoFit/>
          </a:bodyPr>
          <a:lstStyle/>
          <a:p>
            <a:r>
              <a:rPr lang="en-GB" dirty="0"/>
              <a:t>https://padlet.com/gail_parker/rrdfmplcdm1rf0zx</a:t>
            </a:r>
          </a:p>
        </p:txBody>
      </p:sp>
    </p:spTree>
    <p:extLst>
      <p:ext uri="{BB962C8B-B14F-4D97-AF65-F5344CB8AC3E}">
        <p14:creationId xmlns:p14="http://schemas.microsoft.com/office/powerpoint/2010/main" val="461316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25E848-960F-4FD9-BAA8-90928F275991}"/>
              </a:ext>
            </a:extLst>
          </p:cNvPr>
          <p:cNvSpPr>
            <a:spLocks noGrp="1"/>
          </p:cNvSpPr>
          <p:nvPr>
            <p:ph type="title"/>
          </p:nvPr>
        </p:nvSpPr>
        <p:spPr>
          <a:xfrm>
            <a:off x="908454" y="1360481"/>
            <a:ext cx="4605340" cy="2387600"/>
          </a:xfrm>
        </p:spPr>
        <p:txBody>
          <a:bodyPr vert="horz" lIns="91440" tIns="45720" rIns="91440" bIns="45720" rtlCol="0">
            <a:normAutofit/>
          </a:bodyPr>
          <a:lstStyle/>
          <a:p>
            <a:pPr algn="l"/>
            <a:r>
              <a:rPr lang="en-US" sz="3900">
                <a:solidFill>
                  <a:schemeClr val="bg1"/>
                </a:solidFill>
              </a:rPr>
              <a:t>   Micro – addysgu Microteach</a:t>
            </a:r>
            <a:br>
              <a:rPr lang="en-US" sz="3900">
                <a:solidFill>
                  <a:schemeClr val="bg1"/>
                </a:solidFill>
              </a:rPr>
            </a:br>
            <a:br>
              <a:rPr lang="en-US" sz="3900">
                <a:solidFill>
                  <a:schemeClr val="bg1"/>
                </a:solidFill>
              </a:rPr>
            </a:br>
            <a:endParaRPr lang="en-US" sz="3900">
              <a:solidFill>
                <a:schemeClr val="bg1"/>
              </a:solidFill>
            </a:endParaRPr>
          </a:p>
        </p:txBody>
      </p:sp>
      <p:sp>
        <p:nvSpPr>
          <p:cNvPr id="3" name="Text Placeholder 2">
            <a:extLst>
              <a:ext uri="{FF2B5EF4-FFF2-40B4-BE49-F238E27FC236}">
                <a16:creationId xmlns:a16="http://schemas.microsoft.com/office/drawing/2014/main" id="{7AEAEFC3-9F86-4397-9CD5-0CEFBF7E6F2A}"/>
              </a:ext>
            </a:extLst>
          </p:cNvPr>
          <p:cNvSpPr>
            <a:spLocks noGrp="1"/>
          </p:cNvSpPr>
          <p:nvPr>
            <p:ph type="body" sz="quarter" idx="1"/>
          </p:nvPr>
        </p:nvSpPr>
        <p:spPr>
          <a:xfrm>
            <a:off x="908454" y="3840156"/>
            <a:ext cx="4605340" cy="1655762"/>
          </a:xfrm>
        </p:spPr>
        <p:txBody>
          <a:bodyPr vert="horz" lIns="91440" tIns="45720" rIns="91440" bIns="45720" rtlCol="0">
            <a:normAutofit/>
          </a:bodyPr>
          <a:lstStyle/>
          <a:p>
            <a:pPr algn="l"/>
            <a:r>
              <a:rPr lang="en-US" sz="2000">
                <a:solidFill>
                  <a:schemeClr val="bg1"/>
                </a:solidFill>
              </a:rPr>
              <a:t>22</a:t>
            </a:r>
            <a:r>
              <a:rPr lang="en-US" sz="2000" baseline="30000">
                <a:solidFill>
                  <a:schemeClr val="bg1"/>
                </a:solidFill>
              </a:rPr>
              <a:t>nd</a:t>
            </a:r>
            <a:r>
              <a:rPr lang="en-US" sz="2000">
                <a:solidFill>
                  <a:schemeClr val="bg1"/>
                </a:solidFill>
              </a:rPr>
              <a:t> March 2022</a:t>
            </a:r>
          </a:p>
        </p:txBody>
      </p:sp>
      <p:pic>
        <p:nvPicPr>
          <p:cNvPr id="4" name="Picture 3">
            <a:extLst>
              <a:ext uri="{FF2B5EF4-FFF2-40B4-BE49-F238E27FC236}">
                <a16:creationId xmlns:a16="http://schemas.microsoft.com/office/drawing/2014/main" id="{6387BDB2-2B08-43B6-BAAD-52214A769719}"/>
              </a:ext>
            </a:extLst>
          </p:cNvPr>
          <p:cNvPicPr>
            <a:picLocks noChangeAspect="1"/>
          </p:cNvPicPr>
          <p:nvPr/>
        </p:nvPicPr>
        <p:blipFill rotWithShape="1">
          <a:blip r:embed="rId2">
            <a:alphaModFix/>
          </a:blip>
          <a:srcRect l="15919" r="21706"/>
          <a:stretch/>
        </p:blipFill>
        <p:spPr>
          <a:xfrm>
            <a:off x="5800734" y="1057275"/>
            <a:ext cx="5917401" cy="4743450"/>
          </a:xfrm>
          <a:prstGeom prst="rect">
            <a:avLst/>
          </a:prstGeom>
        </p:spPr>
      </p:pic>
      <p:sp>
        <p:nvSpPr>
          <p:cNvPr id="16" name="Rectangle 15">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5068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Rectangle 11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4" name="Title 1"/>
          <p:cNvSpPr txBox="1">
            <a:spLocks noGrp="1"/>
          </p:cNvSpPr>
          <p:nvPr>
            <p:ph type="title"/>
          </p:nvPr>
        </p:nvSpPr>
        <p:spPr>
          <a:xfrm>
            <a:off x="838200" y="669925"/>
            <a:ext cx="4508946" cy="1325563"/>
          </a:xfrm>
          <a:prstGeom prst="rect">
            <a:avLst/>
          </a:prstGeom>
        </p:spPr>
        <p:txBody>
          <a:bodyPr anchor="b">
            <a:normAutofit/>
          </a:bodyPr>
          <a:lstStyle/>
          <a:p>
            <a:pPr algn="r"/>
            <a:r>
              <a:rPr lang="en-GB">
                <a:solidFill>
                  <a:schemeClr val="bg1"/>
                </a:solidFill>
              </a:rPr>
              <a:t>What is micro-teaching?</a:t>
            </a:r>
          </a:p>
        </p:txBody>
      </p:sp>
      <p:cxnSp>
        <p:nvCxnSpPr>
          <p:cNvPr id="122" name="Straight Connector 12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5" name="Content Placeholder 2"/>
          <p:cNvSpPr txBox="1">
            <a:spLocks noGrp="1"/>
          </p:cNvSpPr>
          <p:nvPr>
            <p:ph type="body" idx="1"/>
          </p:nvPr>
        </p:nvSpPr>
        <p:spPr>
          <a:xfrm>
            <a:off x="1392667" y="2398957"/>
            <a:ext cx="9406666" cy="3526144"/>
          </a:xfrm>
          <a:prstGeom prst="rect">
            <a:avLst/>
          </a:prstGeom>
        </p:spPr>
        <p:txBody>
          <a:bodyPr>
            <a:normAutofit/>
          </a:bodyPr>
          <a:lstStyle/>
          <a:p>
            <a:pPr>
              <a:spcBef>
                <a:spcPts val="400"/>
              </a:spcBef>
              <a:buNone/>
              <a:defRPr sz="2000" b="1"/>
            </a:pPr>
            <a:r>
              <a:rPr lang="en-GB" sz="2000">
                <a:solidFill>
                  <a:schemeClr val="bg1"/>
                </a:solidFill>
              </a:rPr>
              <a:t>	Definitions</a:t>
            </a:r>
            <a:r>
              <a:rPr lang="en-GB" sz="2000" b="0">
                <a:solidFill>
                  <a:schemeClr val="bg1"/>
                </a:solidFill>
              </a:rPr>
              <a:t>:  </a:t>
            </a:r>
          </a:p>
          <a:p>
            <a:pPr>
              <a:spcBef>
                <a:spcPts val="400"/>
              </a:spcBef>
              <a:buNone/>
              <a:defRPr sz="2000" b="1"/>
            </a:pPr>
            <a:r>
              <a:rPr lang="en-GB" sz="2000">
                <a:solidFill>
                  <a:schemeClr val="bg1"/>
                </a:solidFill>
              </a:rPr>
              <a:t>	Micro-teaching: </a:t>
            </a:r>
            <a:r>
              <a:rPr lang="en-GB" sz="2000" i="1">
                <a:solidFill>
                  <a:schemeClr val="bg1"/>
                </a:solidFill>
              </a:rPr>
              <a:t>noun </a:t>
            </a:r>
          </a:p>
          <a:p>
            <a:pPr>
              <a:spcBef>
                <a:spcPts val="400"/>
              </a:spcBef>
              <a:defRPr sz="2000"/>
            </a:pPr>
            <a:r>
              <a:rPr lang="en-GB" sz="2000">
                <a:solidFill>
                  <a:schemeClr val="bg1"/>
                </a:solidFill>
              </a:rPr>
              <a:t>a scaled-down </a:t>
            </a:r>
            <a:r>
              <a:rPr lang="en-GB" sz="2000" u="sng">
                <a:solidFill>
                  <a:schemeClr val="bg1"/>
                </a:solidFill>
                <a:uFill>
                  <a:solidFill>
                    <a:srgbClr val="0000FF"/>
                  </a:solidFill>
                </a:uFill>
                <a:hlinkClick r:id="rId3"/>
              </a:rPr>
              <a:t>teaching</a:t>
            </a:r>
            <a:r>
              <a:rPr lang="en-GB" sz="2000">
                <a:solidFill>
                  <a:schemeClr val="bg1"/>
                </a:solidFill>
              </a:rPr>
              <a:t> procedure with a few peers/students under controlled conditions, often videotaped/observed in order to analyse </a:t>
            </a:r>
            <a:r>
              <a:rPr lang="en-GB" sz="2000" u="sng">
                <a:solidFill>
                  <a:schemeClr val="bg1"/>
                </a:solidFill>
                <a:uFill>
                  <a:solidFill>
                    <a:srgbClr val="0000FF"/>
                  </a:solidFill>
                </a:uFill>
                <a:hlinkClick r:id="rId3"/>
              </a:rPr>
              <a:t>teaching</a:t>
            </a:r>
            <a:r>
              <a:rPr lang="en-GB" sz="2000">
                <a:solidFill>
                  <a:schemeClr val="bg1"/>
                </a:solidFill>
              </a:rPr>
              <a:t> techniques and develop new teaching skills and to develop an initial sense of themselves as teachers </a:t>
            </a:r>
          </a:p>
          <a:p>
            <a:pPr>
              <a:spcBef>
                <a:spcPts val="400"/>
              </a:spcBef>
              <a:buNone/>
              <a:defRPr sz="2000" b="1"/>
            </a:pPr>
            <a:r>
              <a:rPr lang="en-GB" sz="2000">
                <a:solidFill>
                  <a:schemeClr val="bg1"/>
                </a:solidFill>
              </a:rPr>
              <a:t>	Micro-lesson: </a:t>
            </a:r>
            <a:r>
              <a:rPr lang="en-GB" sz="2000" i="1">
                <a:solidFill>
                  <a:schemeClr val="bg1"/>
                </a:solidFill>
              </a:rPr>
              <a:t>noun</a:t>
            </a:r>
          </a:p>
          <a:p>
            <a:pPr>
              <a:spcBef>
                <a:spcPts val="400"/>
              </a:spcBef>
              <a:defRPr sz="2000"/>
            </a:pPr>
            <a:r>
              <a:rPr lang="en-GB" sz="2000">
                <a:solidFill>
                  <a:schemeClr val="bg1"/>
                </a:solidFill>
              </a:rPr>
              <a:t>a shorter lesson time intended to teach 1 or 2 specific targets in an intense way – often used as an interview procedure for teaching. The pace of a micro-lesson is brisker than a typical lesson; the children are not prepared, prior knowledge cannot be assumed and there is less time to spend getting to know the class. Common errors include not modelling or explaining clearly what is needed in each section of the lesson.</a:t>
            </a:r>
          </a:p>
        </p:txBody>
      </p:sp>
      <p:sp>
        <p:nvSpPr>
          <p:cNvPr id="124" name="Rectangle 12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5" name="Rectangle 12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19" name="Title 1"/>
          <p:cNvSpPr txBox="1">
            <a:spLocks noGrp="1"/>
          </p:cNvSpPr>
          <p:nvPr>
            <p:ph type="title"/>
          </p:nvPr>
        </p:nvSpPr>
        <p:spPr>
          <a:xfrm>
            <a:off x="1014141" y="1450655"/>
            <a:ext cx="3932030" cy="3956690"/>
          </a:xfrm>
          <a:prstGeom prst="rect">
            <a:avLst/>
          </a:prstGeom>
        </p:spPr>
        <p:txBody>
          <a:bodyPr anchor="ctr">
            <a:normAutofit/>
          </a:bodyPr>
          <a:lstStyle/>
          <a:p>
            <a:r>
              <a:rPr lang="en-GB" sz="7400">
                <a:solidFill>
                  <a:schemeClr val="bg1"/>
                </a:solidFill>
              </a:rPr>
              <a:t>Beth yw Micro-Addysgu?</a:t>
            </a:r>
          </a:p>
        </p:txBody>
      </p:sp>
      <p:cxnSp>
        <p:nvCxnSpPr>
          <p:cNvPr id="127" name="Straight Connector 12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0" name="Content Placeholder 2"/>
          <p:cNvSpPr txBox="1">
            <a:spLocks noGrp="1"/>
          </p:cNvSpPr>
          <p:nvPr>
            <p:ph type="body" idx="1"/>
          </p:nvPr>
        </p:nvSpPr>
        <p:spPr>
          <a:xfrm>
            <a:off x="6096000" y="1108061"/>
            <a:ext cx="5008901" cy="4571972"/>
          </a:xfrm>
          <a:prstGeom prst="rect">
            <a:avLst/>
          </a:prstGeom>
        </p:spPr>
        <p:txBody>
          <a:bodyPr anchor="ctr">
            <a:normAutofit/>
          </a:bodyPr>
          <a:lstStyle/>
          <a:p>
            <a:pPr marL="0" indent="0">
              <a:spcBef>
                <a:spcPts val="500"/>
              </a:spcBef>
              <a:buNone/>
              <a:defRPr sz="2400" b="1">
                <a:latin typeface="Times New Roman"/>
                <a:ea typeface="Times New Roman"/>
                <a:cs typeface="Times New Roman"/>
                <a:sym typeface="Times New Roman"/>
              </a:defRPr>
            </a:pPr>
            <a:r>
              <a:rPr lang="en-GB" sz="1400">
                <a:solidFill>
                  <a:schemeClr val="bg1"/>
                </a:solidFill>
              </a:rPr>
              <a:t>Diffiniadau</a:t>
            </a:r>
          </a:p>
          <a:p>
            <a:pPr marL="0" indent="0">
              <a:spcBef>
                <a:spcPts val="400"/>
              </a:spcBef>
              <a:buNone/>
              <a:defRPr sz="1800" b="1">
                <a:latin typeface="Times New Roman"/>
                <a:ea typeface="Times New Roman"/>
                <a:cs typeface="Times New Roman"/>
                <a:sym typeface="Times New Roman"/>
              </a:defRPr>
            </a:pPr>
            <a:r>
              <a:rPr lang="en-GB" sz="1400">
                <a:solidFill>
                  <a:schemeClr val="bg1"/>
                </a:solidFill>
              </a:rPr>
              <a:t>Micro-addysgu: </a:t>
            </a:r>
            <a:r>
              <a:rPr lang="en-GB" sz="1400" i="1">
                <a:solidFill>
                  <a:schemeClr val="bg1"/>
                </a:solidFill>
              </a:rPr>
              <a:t>berfenw </a:t>
            </a:r>
          </a:p>
          <a:p>
            <a:pPr>
              <a:spcBef>
                <a:spcPts val="400"/>
              </a:spcBef>
              <a:buChar char="*"/>
              <a:defRPr sz="1800">
                <a:latin typeface="Times New Roman"/>
                <a:ea typeface="Times New Roman"/>
                <a:cs typeface="Times New Roman"/>
                <a:sym typeface="Times New Roman"/>
              </a:defRPr>
            </a:pPr>
            <a:r>
              <a:rPr lang="en-GB" sz="1400">
                <a:solidFill>
                  <a:schemeClr val="bg1"/>
                </a:solidFill>
              </a:rPr>
              <a:t>trefn o </a:t>
            </a:r>
            <a:r>
              <a:rPr lang="en-GB" sz="1400" u="sng">
                <a:solidFill>
                  <a:schemeClr val="bg1"/>
                </a:solidFill>
              </a:rPr>
              <a:t>addysgu</a:t>
            </a:r>
            <a:r>
              <a:rPr lang="en-GB" sz="1400">
                <a:solidFill>
                  <a:schemeClr val="bg1"/>
                </a:solidFill>
              </a:rPr>
              <a:t> ar raddfa lai gydag ychydig o gymheiriaid/fyfyrwyr dan amodau rheoledig, yn aml yn cael eu harsylwi/recordio ar fideo er mwyn dadansoddi technegau </a:t>
            </a:r>
            <a:r>
              <a:rPr lang="en-GB" sz="1400" u="sng">
                <a:solidFill>
                  <a:schemeClr val="bg1"/>
                </a:solidFill>
              </a:rPr>
              <a:t>addysgu</a:t>
            </a:r>
            <a:r>
              <a:rPr lang="en-GB" sz="1400">
                <a:solidFill>
                  <a:schemeClr val="bg1"/>
                </a:solidFill>
              </a:rPr>
              <a:t>, datblygu sgiliau addysgu newydd a datblygu ymdeimlad cychwynnol ohonyn nhw eu hunain fel athrawon </a:t>
            </a:r>
          </a:p>
          <a:p>
            <a:pPr>
              <a:buChar char="*"/>
              <a:defRPr sz="1800" b="1">
                <a:latin typeface="Times New Roman"/>
                <a:ea typeface="Times New Roman"/>
                <a:cs typeface="Times New Roman"/>
                <a:sym typeface="Times New Roman"/>
              </a:defRPr>
            </a:pPr>
            <a:endParaRPr lang="en-GB" sz="1400">
              <a:solidFill>
                <a:schemeClr val="bg1"/>
              </a:solidFill>
            </a:endParaRPr>
          </a:p>
          <a:p>
            <a:pPr marL="0" indent="0">
              <a:spcBef>
                <a:spcPts val="400"/>
              </a:spcBef>
              <a:buNone/>
              <a:defRPr sz="1800" b="1">
                <a:latin typeface="Times New Roman"/>
                <a:ea typeface="Times New Roman"/>
                <a:cs typeface="Times New Roman"/>
                <a:sym typeface="Times New Roman"/>
              </a:defRPr>
            </a:pPr>
            <a:r>
              <a:rPr lang="en-GB" sz="1400">
                <a:solidFill>
                  <a:schemeClr val="bg1"/>
                </a:solidFill>
              </a:rPr>
              <a:t>Micro-wers: </a:t>
            </a:r>
            <a:r>
              <a:rPr lang="en-GB" sz="1400" i="1">
                <a:solidFill>
                  <a:schemeClr val="bg1"/>
                </a:solidFill>
              </a:rPr>
              <a:t>enw</a:t>
            </a:r>
          </a:p>
          <a:p>
            <a:pPr>
              <a:spcBef>
                <a:spcPts val="400"/>
              </a:spcBef>
              <a:buChar char="*"/>
              <a:defRPr sz="1800">
                <a:latin typeface="Times New Roman"/>
                <a:ea typeface="Times New Roman"/>
                <a:cs typeface="Times New Roman"/>
                <a:sym typeface="Times New Roman"/>
              </a:defRPr>
            </a:pPr>
            <a:r>
              <a:rPr lang="en-GB" sz="1400">
                <a:solidFill>
                  <a:schemeClr val="bg1"/>
                </a:solidFill>
              </a:rPr>
              <a:t>amser gwers byrrach a fwriedir i addysgu 1 neu 2 darged penodol mewn ffordd ddwys – fe’i defnyddir yn aml fel trefn gyfweld ar gyfer addysgu. Mae cyflymder micro-wers yn gynt na gwers nodweddiadol; nid yw’r plant wedi’u paratoi, ni ellir tybio gwybodaeth flaenorol ac mae llai o amser ar gael i ddod i adnabod y dosbarth. Mae gwallau cyffredin yn cynnwys peidio â modelu neu egluro’n glir beth sydd ei angen ym mhob rhan o’r wers.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Title 1"/>
          <p:cNvSpPr txBox="1">
            <a:spLocks noGrp="1"/>
          </p:cNvSpPr>
          <p:nvPr>
            <p:ph type="title"/>
          </p:nvPr>
        </p:nvSpPr>
        <p:spPr>
          <a:xfrm>
            <a:off x="1981201" y="274638"/>
            <a:ext cx="8219255" cy="1143002"/>
          </a:xfrm>
          <a:prstGeom prst="rect">
            <a:avLst/>
          </a:prstGeom>
        </p:spPr>
        <p:txBody>
          <a:bodyPr/>
          <a:lstStyle/>
          <a:p>
            <a:r>
              <a:rPr lang="en-GB"/>
              <a:t>Pwrpas              Purpose</a:t>
            </a:r>
          </a:p>
        </p:txBody>
      </p:sp>
      <p:sp>
        <p:nvSpPr>
          <p:cNvPr id="100" name="Content Placeholder 2"/>
          <p:cNvSpPr txBox="1">
            <a:spLocks noGrp="1"/>
          </p:cNvSpPr>
          <p:nvPr>
            <p:ph type="body" sz="half" idx="1"/>
          </p:nvPr>
        </p:nvSpPr>
        <p:spPr>
          <a:xfrm>
            <a:off x="6328025" y="1353037"/>
            <a:ext cx="4160465" cy="3993243"/>
          </a:xfrm>
          <a:prstGeom prst="rect">
            <a:avLst/>
          </a:prstGeom>
        </p:spPr>
        <p:txBody>
          <a:bodyPr/>
          <a:lstStyle/>
          <a:p>
            <a:pPr>
              <a:lnSpc>
                <a:spcPct val="85600"/>
              </a:lnSpc>
              <a:spcBef>
                <a:spcPts val="800"/>
              </a:spcBef>
              <a:defRPr sz="1700">
                <a:latin typeface="+mj-lt"/>
                <a:ea typeface="+mj-ea"/>
                <a:cs typeface="+mj-cs"/>
                <a:sym typeface="Calibri"/>
              </a:defRPr>
            </a:pPr>
            <a:r>
              <a:rPr lang="en-GB"/>
              <a:t>Purpose: To prepare you for planning and delivering effective lessons that work towards QTS standards.</a:t>
            </a:r>
          </a:p>
          <a:p>
            <a:pPr>
              <a:lnSpc>
                <a:spcPct val="80000"/>
              </a:lnSpc>
              <a:spcBef>
                <a:spcPts val="400"/>
              </a:spcBef>
              <a:defRPr sz="1700"/>
            </a:pPr>
            <a:r>
              <a:rPr lang="en-GB"/>
              <a:t>You will be teaching as a group of </a:t>
            </a:r>
            <a:r>
              <a:rPr lang="en-GB" b="1">
                <a:solidFill>
                  <a:srgbClr val="FF0000"/>
                </a:solidFill>
              </a:rPr>
              <a:t>up to </a:t>
            </a:r>
            <a:r>
              <a:rPr lang="en-GB"/>
              <a:t>4 students.</a:t>
            </a:r>
          </a:p>
          <a:p>
            <a:pPr>
              <a:lnSpc>
                <a:spcPct val="80000"/>
              </a:lnSpc>
              <a:spcBef>
                <a:spcPts val="400"/>
              </a:spcBef>
              <a:defRPr sz="1700"/>
            </a:pPr>
            <a:r>
              <a:rPr lang="en-GB"/>
              <a:t>Organise your roles effectively – consider when you will work with whom, and how you will ‘divide’ the teaching and supporting roles.</a:t>
            </a:r>
          </a:p>
          <a:p>
            <a:pPr>
              <a:lnSpc>
                <a:spcPct val="80000"/>
              </a:lnSpc>
              <a:spcBef>
                <a:spcPts val="400"/>
              </a:spcBef>
              <a:defRPr sz="1700"/>
            </a:pPr>
            <a:r>
              <a:rPr lang="en-GB"/>
              <a:t>Be prepared to discuss your lesson and contributions at the follow-up meeting. </a:t>
            </a:r>
            <a:endParaRPr lang="en-GB" dirty="0"/>
          </a:p>
        </p:txBody>
      </p:sp>
      <p:sp>
        <p:nvSpPr>
          <p:cNvPr id="101" name="Content Placeholder 3"/>
          <p:cNvSpPr txBox="1"/>
          <p:nvPr/>
        </p:nvSpPr>
        <p:spPr>
          <a:xfrm>
            <a:off x="1749231" y="1339267"/>
            <a:ext cx="4255386" cy="41779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pPr marL="342900" indent="-342900">
              <a:spcBef>
                <a:spcPts val="300"/>
              </a:spcBef>
              <a:buSzPct val="100000"/>
              <a:buFont typeface="Arial"/>
              <a:buChar char="•"/>
              <a:defRPr sz="1600">
                <a:latin typeface="Myriad Pro"/>
                <a:ea typeface="Myriad Pro"/>
                <a:cs typeface="Myriad Pro"/>
                <a:sym typeface="Myriad Pro"/>
              </a:defRPr>
            </a:pPr>
            <a:r>
              <a:rPr sz="1600" dirty="0" err="1"/>
              <a:t>Pwrpas</a:t>
            </a:r>
            <a:r>
              <a:rPr sz="1600" dirty="0"/>
              <a:t>: I </a:t>
            </a:r>
            <a:r>
              <a:rPr sz="1600" dirty="0" err="1"/>
              <a:t>baratoi</a:t>
            </a:r>
            <a:r>
              <a:rPr sz="1600" dirty="0"/>
              <a:t> ar gyfer </a:t>
            </a:r>
            <a:r>
              <a:rPr sz="1600" dirty="0" err="1"/>
              <a:t>cynllunio</a:t>
            </a:r>
            <a:r>
              <a:rPr sz="1600" dirty="0"/>
              <a:t> a </a:t>
            </a:r>
            <a:r>
              <a:rPr sz="1600" dirty="0" err="1"/>
              <a:t>chyflwyno</a:t>
            </a:r>
            <a:r>
              <a:rPr sz="1600" dirty="0"/>
              <a:t> </a:t>
            </a:r>
            <a:r>
              <a:rPr sz="1600" dirty="0" err="1"/>
              <a:t>gwersi</a:t>
            </a:r>
            <a:r>
              <a:rPr sz="1600" dirty="0"/>
              <a:t> </a:t>
            </a:r>
            <a:r>
              <a:rPr sz="1600" dirty="0" err="1"/>
              <a:t>effeithiol</a:t>
            </a:r>
            <a:r>
              <a:rPr sz="1600" dirty="0"/>
              <a:t> a </a:t>
            </a:r>
            <a:r>
              <a:rPr sz="1600" dirty="0" err="1"/>
              <a:t>chasglu</a:t>
            </a:r>
            <a:r>
              <a:rPr sz="1600" dirty="0"/>
              <a:t> </a:t>
            </a:r>
            <a:r>
              <a:rPr sz="1600" dirty="0" err="1"/>
              <a:t>tystiolaeth</a:t>
            </a:r>
            <a:r>
              <a:rPr sz="1600" dirty="0"/>
              <a:t> ar gyfer </a:t>
            </a:r>
            <a:r>
              <a:rPr sz="1600" dirty="0" err="1"/>
              <a:t>safonau</a:t>
            </a:r>
            <a:r>
              <a:rPr sz="1600" dirty="0"/>
              <a:t> SAC</a:t>
            </a:r>
            <a:endParaRPr sz="2800" dirty="0"/>
          </a:p>
          <a:p>
            <a:pPr marL="342900" indent="-342900">
              <a:spcBef>
                <a:spcPts val="300"/>
              </a:spcBef>
              <a:buSzPct val="100000"/>
              <a:buFont typeface="Arial"/>
              <a:buChar char="•"/>
              <a:defRPr sz="1600">
                <a:latin typeface="Myriad Pro"/>
                <a:ea typeface="Myriad Pro"/>
                <a:cs typeface="Myriad Pro"/>
                <a:sym typeface="Myriad Pro"/>
              </a:defRPr>
            </a:pPr>
            <a:r>
              <a:rPr sz="1600" dirty="0" err="1"/>
              <a:t>Byddwch</a:t>
            </a:r>
            <a:r>
              <a:rPr sz="1600" dirty="0"/>
              <a:t> yn </a:t>
            </a:r>
            <a:r>
              <a:rPr sz="1600" dirty="0" err="1"/>
              <a:t>addysgu</a:t>
            </a:r>
            <a:r>
              <a:rPr sz="1600" dirty="0"/>
              <a:t> </a:t>
            </a:r>
            <a:r>
              <a:rPr sz="1600" dirty="0" err="1"/>
              <a:t>fel</a:t>
            </a:r>
            <a:r>
              <a:rPr sz="1600" dirty="0"/>
              <a:t> </a:t>
            </a:r>
            <a:r>
              <a:rPr sz="1600" dirty="0" err="1"/>
              <a:t>grwp</a:t>
            </a:r>
            <a:r>
              <a:rPr sz="1600" dirty="0"/>
              <a:t> o </a:t>
            </a:r>
            <a:r>
              <a:rPr sz="1600" dirty="0" err="1">
                <a:solidFill>
                  <a:srgbClr val="FF0000"/>
                </a:solidFill>
              </a:rPr>
              <a:t>hyd</a:t>
            </a:r>
            <a:r>
              <a:rPr sz="1600" dirty="0">
                <a:solidFill>
                  <a:srgbClr val="FF0000"/>
                </a:solidFill>
              </a:rPr>
              <a:t> at</a:t>
            </a:r>
            <a:r>
              <a:rPr sz="1600" dirty="0"/>
              <a:t> 4 o </a:t>
            </a:r>
            <a:r>
              <a:rPr sz="1600" dirty="0" err="1"/>
              <a:t>fyfyrwyr</a:t>
            </a:r>
            <a:r>
              <a:rPr sz="1600" dirty="0"/>
              <a:t>.</a:t>
            </a:r>
            <a:endParaRPr sz="2800" dirty="0"/>
          </a:p>
          <a:p>
            <a:pPr marL="342900" indent="-342900">
              <a:spcBef>
                <a:spcPts val="500"/>
              </a:spcBef>
              <a:buSzPct val="100000"/>
              <a:buFont typeface="Arial"/>
              <a:buChar char="•"/>
              <a:defRPr sz="1600">
                <a:latin typeface="Myriad Pro"/>
                <a:ea typeface="Myriad Pro"/>
                <a:cs typeface="Myriad Pro"/>
                <a:sym typeface="Myriad Pro"/>
              </a:defRPr>
            </a:pPr>
            <a:r>
              <a:rPr sz="1600" dirty="0" err="1"/>
              <a:t>Trefnwch</a:t>
            </a:r>
            <a:r>
              <a:rPr sz="1600" dirty="0"/>
              <a:t> eich </a:t>
            </a:r>
            <a:r>
              <a:rPr sz="1600" dirty="0" err="1"/>
              <a:t>rolau'n</a:t>
            </a:r>
            <a:r>
              <a:rPr sz="1600" dirty="0"/>
              <a:t> </a:t>
            </a:r>
            <a:r>
              <a:rPr sz="1600" dirty="0" err="1"/>
              <a:t>effeithiol</a:t>
            </a:r>
            <a:r>
              <a:rPr sz="1600" dirty="0"/>
              <a:t> – </a:t>
            </a:r>
            <a:r>
              <a:rPr sz="1600" dirty="0" err="1"/>
              <a:t>ystyriwch</a:t>
            </a:r>
            <a:r>
              <a:rPr sz="1600" dirty="0"/>
              <a:t> </a:t>
            </a:r>
            <a:r>
              <a:rPr sz="1600" dirty="0" err="1"/>
              <a:t>pryd</a:t>
            </a:r>
            <a:r>
              <a:rPr sz="1600" dirty="0"/>
              <a:t> </a:t>
            </a:r>
            <a:r>
              <a:rPr sz="1600" dirty="0" err="1"/>
              <a:t>byddwch</a:t>
            </a:r>
            <a:r>
              <a:rPr sz="1600" dirty="0"/>
              <a:t> yn </a:t>
            </a:r>
            <a:r>
              <a:rPr sz="1600" dirty="0" err="1"/>
              <a:t>gweithio</a:t>
            </a:r>
            <a:r>
              <a:rPr sz="1600" dirty="0"/>
              <a:t> </a:t>
            </a:r>
            <a:r>
              <a:rPr sz="1600" dirty="0" err="1"/>
              <a:t>gyda</a:t>
            </a:r>
            <a:r>
              <a:rPr sz="1600" dirty="0"/>
              <a:t> </a:t>
            </a:r>
            <a:r>
              <a:rPr sz="1600" dirty="0" err="1"/>
              <a:t>pwy</a:t>
            </a:r>
            <a:r>
              <a:rPr sz="1600" dirty="0"/>
              <a:t>, a </a:t>
            </a:r>
            <a:r>
              <a:rPr sz="1600" dirty="0" err="1"/>
              <a:t>sut</a:t>
            </a:r>
            <a:r>
              <a:rPr sz="1600" dirty="0"/>
              <a:t> i '</a:t>
            </a:r>
            <a:r>
              <a:rPr sz="1600" dirty="0" err="1"/>
              <a:t>rannu'r</a:t>
            </a:r>
            <a:r>
              <a:rPr sz="1600" dirty="0"/>
              <a:t>' </a:t>
            </a:r>
            <a:r>
              <a:rPr sz="1600" dirty="0" err="1"/>
              <a:t>rolau</a:t>
            </a:r>
            <a:r>
              <a:rPr sz="2400" dirty="0"/>
              <a:t> </a:t>
            </a:r>
            <a:r>
              <a:rPr sz="1600" dirty="0" err="1"/>
              <a:t>addysgu</a:t>
            </a:r>
            <a:r>
              <a:rPr sz="1600" dirty="0"/>
              <a:t> a </a:t>
            </a:r>
            <a:r>
              <a:rPr sz="1600" dirty="0" err="1"/>
              <a:t>chefnogi</a:t>
            </a:r>
            <a:r>
              <a:rPr sz="1600" dirty="0"/>
              <a:t>.</a:t>
            </a:r>
            <a:endParaRPr sz="2800" dirty="0"/>
          </a:p>
          <a:p>
            <a:pPr marL="342900" indent="-342900">
              <a:spcBef>
                <a:spcPts val="500"/>
              </a:spcBef>
              <a:buSzPct val="100000"/>
              <a:buFont typeface="Arial"/>
              <a:buChar char="•"/>
              <a:defRPr sz="1600">
                <a:latin typeface="Myriad Pro"/>
                <a:ea typeface="Myriad Pro"/>
                <a:cs typeface="Myriad Pro"/>
                <a:sym typeface="Myriad Pro"/>
              </a:defRPr>
            </a:pPr>
            <a:r>
              <a:rPr sz="1600" dirty="0" err="1"/>
              <a:t>Byddwch</a:t>
            </a:r>
            <a:r>
              <a:rPr sz="1600" dirty="0"/>
              <a:t> yn </a:t>
            </a:r>
            <a:r>
              <a:rPr sz="1600" dirty="0" err="1"/>
              <a:t>barod</a:t>
            </a:r>
            <a:r>
              <a:rPr sz="1600" dirty="0"/>
              <a:t> i </a:t>
            </a:r>
            <a:r>
              <a:rPr sz="1600" dirty="0" err="1"/>
              <a:t>drafod</a:t>
            </a:r>
            <a:r>
              <a:rPr sz="1600" dirty="0"/>
              <a:t> eich </a:t>
            </a:r>
            <a:r>
              <a:rPr sz="1600" dirty="0" err="1"/>
              <a:t>gwersi</a:t>
            </a:r>
            <a:r>
              <a:rPr sz="1600" dirty="0"/>
              <a:t> </a:t>
            </a:r>
            <a:r>
              <a:rPr sz="1600" dirty="0" err="1"/>
              <a:t>a'ch</a:t>
            </a:r>
            <a:r>
              <a:rPr sz="1600" dirty="0"/>
              <a:t> </a:t>
            </a:r>
            <a:r>
              <a:rPr sz="1600" dirty="0" err="1"/>
              <a:t>cyfraniadau</a:t>
            </a:r>
            <a:r>
              <a:rPr sz="1600" dirty="0"/>
              <a:t> yn </a:t>
            </a:r>
            <a:r>
              <a:rPr sz="1600" dirty="0" err="1"/>
              <a:t>ystod</a:t>
            </a:r>
            <a:r>
              <a:rPr sz="1600" dirty="0"/>
              <a:t> y </a:t>
            </a:r>
            <a:r>
              <a:rPr sz="1600" dirty="0" err="1"/>
              <a:t>cyfarfod</a:t>
            </a:r>
            <a:r>
              <a:rPr sz="1600" dirty="0"/>
              <a:t> '</a:t>
            </a:r>
            <a:r>
              <a:rPr sz="1600" dirty="0" err="1"/>
              <a:t>adolygu</a:t>
            </a:r>
            <a:r>
              <a:rPr sz="1600" dirty="0"/>
              <a:t>/</a:t>
            </a:r>
            <a:r>
              <a:rPr sz="1600" dirty="0" err="1"/>
              <a:t>adborth</a:t>
            </a:r>
            <a:r>
              <a:rPr sz="2400" dirty="0"/>
              <a:t>'</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Title 1"/>
          <p:cNvSpPr txBox="1">
            <a:spLocks noGrp="1"/>
          </p:cNvSpPr>
          <p:nvPr>
            <p:ph type="title"/>
          </p:nvPr>
        </p:nvSpPr>
        <p:spPr>
          <a:xfrm>
            <a:off x="6384028" y="536922"/>
            <a:ext cx="4308574" cy="803849"/>
          </a:xfrm>
          <a:prstGeom prst="rect">
            <a:avLst/>
          </a:prstGeom>
        </p:spPr>
        <p:txBody>
          <a:bodyPr/>
          <a:lstStyle>
            <a:lvl1pPr algn="l">
              <a:defRPr sz="2800"/>
            </a:lvl1pPr>
          </a:lstStyle>
          <a:p>
            <a:r>
              <a:rPr dirty="0"/>
              <a:t>Details of requirements </a:t>
            </a:r>
          </a:p>
        </p:txBody>
      </p:sp>
      <p:sp>
        <p:nvSpPr>
          <p:cNvPr id="104" name="Content Placeholder 2"/>
          <p:cNvSpPr txBox="1">
            <a:spLocks noGrp="1"/>
          </p:cNvSpPr>
          <p:nvPr>
            <p:ph type="body" sz="half" idx="1"/>
          </p:nvPr>
        </p:nvSpPr>
        <p:spPr>
          <a:xfrm>
            <a:off x="6239774" y="1340768"/>
            <a:ext cx="4130986" cy="3904092"/>
          </a:xfrm>
          <a:prstGeom prst="rect">
            <a:avLst/>
          </a:prstGeom>
        </p:spPr>
        <p:txBody>
          <a:bodyPr>
            <a:normAutofit/>
          </a:bodyPr>
          <a:lstStyle/>
          <a:p>
            <a:pPr>
              <a:lnSpc>
                <a:spcPct val="80000"/>
              </a:lnSpc>
              <a:spcBef>
                <a:spcPts val="600"/>
              </a:spcBef>
              <a:defRPr sz="1700"/>
            </a:pPr>
            <a:r>
              <a:rPr sz="1800" dirty="0"/>
              <a:t>Duration: limited to 15 minutes.</a:t>
            </a:r>
          </a:p>
          <a:p>
            <a:pPr>
              <a:lnSpc>
                <a:spcPct val="80000"/>
              </a:lnSpc>
              <a:spcBef>
                <a:spcPts val="600"/>
              </a:spcBef>
              <a:defRPr sz="1700"/>
            </a:pPr>
            <a:r>
              <a:rPr sz="1800" dirty="0"/>
              <a:t>Topic: Decide in your groups</a:t>
            </a:r>
            <a:r>
              <a:rPr lang="en-GB" sz="1800" dirty="0"/>
              <a:t>, but you should link to one of the three principles mentioned in the assignment title</a:t>
            </a:r>
            <a:endParaRPr sz="1800" dirty="0"/>
          </a:p>
          <a:p>
            <a:pPr>
              <a:lnSpc>
                <a:spcPct val="80000"/>
              </a:lnSpc>
              <a:spcBef>
                <a:spcPts val="600"/>
              </a:spcBef>
              <a:defRPr sz="1700"/>
            </a:pPr>
            <a:r>
              <a:rPr sz="1800" dirty="0"/>
              <a:t>Age group: indicated clearly in your plan</a:t>
            </a:r>
          </a:p>
          <a:p>
            <a:pPr>
              <a:lnSpc>
                <a:spcPct val="80000"/>
              </a:lnSpc>
              <a:spcBef>
                <a:spcPts val="600"/>
              </a:spcBef>
              <a:defRPr sz="1700"/>
            </a:pPr>
            <a:r>
              <a:rPr sz="1800" dirty="0"/>
              <a:t>Resources : Produce a plan and </a:t>
            </a:r>
            <a:r>
              <a:rPr lang="en-GB" sz="1800" dirty="0"/>
              <a:t>discuss/ find </a:t>
            </a:r>
            <a:r>
              <a:rPr sz="1800" dirty="0"/>
              <a:t>resources for the session.</a:t>
            </a:r>
          </a:p>
          <a:p>
            <a:pPr>
              <a:lnSpc>
                <a:spcPct val="80000"/>
              </a:lnSpc>
              <a:spcBef>
                <a:spcPts val="600"/>
              </a:spcBef>
              <a:defRPr sz="1700"/>
            </a:pPr>
            <a:r>
              <a:rPr sz="1800" dirty="0"/>
              <a:t>You must rehearse!</a:t>
            </a:r>
          </a:p>
          <a:p>
            <a:pPr>
              <a:lnSpc>
                <a:spcPct val="80000"/>
              </a:lnSpc>
              <a:spcBef>
                <a:spcPts val="600"/>
              </a:spcBef>
              <a:defRPr sz="1700"/>
            </a:pPr>
            <a:r>
              <a:rPr sz="1800" dirty="0"/>
              <a:t>Teach</a:t>
            </a:r>
            <a:r>
              <a:rPr lang="en-GB" sz="1800" dirty="0"/>
              <a:t> </a:t>
            </a:r>
            <a:r>
              <a:rPr sz="1800" dirty="0"/>
              <a:t>to whole </a:t>
            </a:r>
            <a:r>
              <a:rPr sz="1800" dirty="0" err="1"/>
              <a:t>grou</a:t>
            </a:r>
            <a:r>
              <a:rPr lang="en-GB" sz="1800" dirty="0"/>
              <a:t>p</a:t>
            </a:r>
          </a:p>
          <a:p>
            <a:pPr>
              <a:lnSpc>
                <a:spcPct val="80000"/>
              </a:lnSpc>
              <a:spcBef>
                <a:spcPts val="600"/>
              </a:spcBef>
              <a:defRPr sz="1700"/>
            </a:pPr>
            <a:r>
              <a:rPr sz="1800" dirty="0"/>
              <a:t>Possible structure: introduction, activities, plenary</a:t>
            </a:r>
          </a:p>
          <a:p>
            <a:pPr>
              <a:lnSpc>
                <a:spcPct val="80000"/>
              </a:lnSpc>
              <a:spcBef>
                <a:spcPts val="600"/>
              </a:spcBef>
              <a:defRPr sz="1700"/>
            </a:pPr>
            <a:r>
              <a:rPr sz="1800" dirty="0"/>
              <a:t>Day: </a:t>
            </a:r>
            <a:r>
              <a:rPr lang="en-GB" sz="1800" dirty="0"/>
              <a:t>March 22</a:t>
            </a:r>
            <a:r>
              <a:rPr lang="en-GB" sz="1800" baseline="30000" dirty="0"/>
              <a:t>nd</a:t>
            </a:r>
            <a:r>
              <a:rPr lang="en-GB" sz="1800" dirty="0"/>
              <a:t>, 2022</a:t>
            </a:r>
            <a:endParaRPr sz="1800" dirty="0"/>
          </a:p>
        </p:txBody>
      </p:sp>
      <p:sp>
        <p:nvSpPr>
          <p:cNvPr id="105" name="Title 1"/>
          <p:cNvSpPr txBox="1"/>
          <p:nvPr/>
        </p:nvSpPr>
        <p:spPr>
          <a:xfrm>
            <a:off x="1828422" y="677226"/>
            <a:ext cx="4273195" cy="5232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lvl1pPr>
              <a:defRPr sz="2800">
                <a:latin typeface="Myriad Pro"/>
                <a:ea typeface="Myriad Pro"/>
                <a:cs typeface="Myriad Pro"/>
                <a:sym typeface="Myriad Pro"/>
              </a:defRPr>
            </a:lvl1pPr>
          </a:lstStyle>
          <a:p>
            <a:r>
              <a:t>Manylion y gofynion</a:t>
            </a:r>
          </a:p>
        </p:txBody>
      </p:sp>
      <p:sp>
        <p:nvSpPr>
          <p:cNvPr id="106" name="Content Placeholder 2"/>
          <p:cNvSpPr txBox="1"/>
          <p:nvPr/>
        </p:nvSpPr>
        <p:spPr>
          <a:xfrm>
            <a:off x="1821240" y="1340769"/>
            <a:ext cx="4217135" cy="383181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marL="342900" indent="-342900">
              <a:spcBef>
                <a:spcPts val="600"/>
              </a:spcBef>
              <a:buSzPct val="100000"/>
              <a:buFont typeface="Arial"/>
              <a:buChar char="•"/>
              <a:defRPr sz="1600">
                <a:latin typeface="Myriad Pro"/>
                <a:ea typeface="Myriad Pro"/>
                <a:cs typeface="Myriad Pro"/>
                <a:sym typeface="Myriad Pro"/>
              </a:defRPr>
            </a:pPr>
            <a:r>
              <a:rPr lang="en-GB" dirty="0" err="1"/>
              <a:t>Hyd</a:t>
            </a:r>
            <a:r>
              <a:rPr lang="en-GB" dirty="0"/>
              <a:t>: </a:t>
            </a:r>
            <a:r>
              <a:rPr lang="en-GB" dirty="0" err="1"/>
              <a:t>cyfyngedig</a:t>
            </a:r>
            <a:r>
              <a:rPr lang="en-GB" dirty="0"/>
              <a:t> i 15 </a:t>
            </a:r>
            <a:r>
              <a:rPr lang="en-GB" dirty="0" err="1"/>
              <a:t>munud</a:t>
            </a:r>
            <a:r>
              <a:rPr lang="en-GB" dirty="0"/>
              <a:t>.</a:t>
            </a:r>
          </a:p>
          <a:p>
            <a:pPr marL="342900" indent="-342900">
              <a:spcBef>
                <a:spcPts val="600"/>
              </a:spcBef>
              <a:buSzPct val="100000"/>
              <a:buFont typeface="Arial"/>
              <a:buChar char="•"/>
              <a:defRPr sz="1600">
                <a:latin typeface="Myriad Pro"/>
                <a:ea typeface="Myriad Pro"/>
                <a:cs typeface="Myriad Pro"/>
                <a:sym typeface="Myriad Pro"/>
              </a:defRPr>
            </a:pPr>
            <a:r>
              <a:rPr lang="en-GB" b="0" i="0" dirty="0">
                <a:solidFill>
                  <a:srgbClr val="000000"/>
                </a:solidFill>
                <a:effectLst/>
                <a:latin typeface="Calibri" panose="020F0502020204030204" pitchFamily="34" charset="0"/>
              </a:rPr>
              <a:t>Pwnc: </a:t>
            </a:r>
            <a:r>
              <a:rPr lang="en-GB" b="0" i="0" dirty="0" err="1">
                <a:solidFill>
                  <a:srgbClr val="000000"/>
                </a:solidFill>
                <a:effectLst/>
                <a:latin typeface="Calibri" panose="020F0502020204030204" pitchFamily="34" charset="0"/>
              </a:rPr>
              <a:t>Penderfynwch</a:t>
            </a:r>
            <a:r>
              <a:rPr lang="en-GB" b="0" i="0" dirty="0">
                <a:solidFill>
                  <a:srgbClr val="000000"/>
                </a:solidFill>
                <a:effectLst/>
                <a:latin typeface="Calibri" panose="020F0502020204030204" pitchFamily="34" charset="0"/>
              </a:rPr>
              <a:t> yn eich </a:t>
            </a:r>
            <a:r>
              <a:rPr lang="en-GB" b="0" i="0" dirty="0" err="1">
                <a:solidFill>
                  <a:srgbClr val="000000"/>
                </a:solidFill>
                <a:effectLst/>
                <a:latin typeface="Calibri" panose="020F0502020204030204" pitchFamily="34" charset="0"/>
              </a:rPr>
              <a:t>grwpiau</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dylech</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gysylltu</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gydag</a:t>
            </a:r>
            <a:r>
              <a:rPr lang="en-GB" b="0" i="0" dirty="0">
                <a:solidFill>
                  <a:srgbClr val="000000"/>
                </a:solidFill>
                <a:effectLst/>
                <a:latin typeface="Calibri" panose="020F0502020204030204" pitchFamily="34" charset="0"/>
              </a:rPr>
              <a:t> un </a:t>
            </a:r>
            <a:r>
              <a:rPr lang="en-GB" b="0" i="0" dirty="0" err="1">
                <a:solidFill>
                  <a:srgbClr val="000000"/>
                </a:solidFill>
                <a:effectLst/>
                <a:latin typeface="Calibri" panose="020F0502020204030204" pitchFamily="34" charset="0"/>
              </a:rPr>
              <a:t>o'r</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tair</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egwyddor</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addysgegol</a:t>
            </a:r>
            <a:r>
              <a:rPr lang="en-GB" b="0" i="0" dirty="0">
                <a:solidFill>
                  <a:srgbClr val="000000"/>
                </a:solidFill>
                <a:effectLst/>
                <a:latin typeface="Calibri" panose="020F0502020204030204" pitchFamily="34" charset="0"/>
              </a:rPr>
              <a:t> sydd yn </a:t>
            </a:r>
            <a:r>
              <a:rPr lang="en-GB" b="0" i="0" dirty="0" err="1">
                <a:solidFill>
                  <a:srgbClr val="000000"/>
                </a:solidFill>
                <a:effectLst/>
                <a:latin typeface="Calibri" panose="020F0502020204030204" pitchFamily="34" charset="0"/>
              </a:rPr>
              <a:t>rhan</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o'ch</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aseiniad</a:t>
            </a:r>
            <a:endParaRPr lang="en-GB" dirty="0"/>
          </a:p>
          <a:p>
            <a:pPr marL="342900" indent="-342900">
              <a:spcBef>
                <a:spcPts val="600"/>
              </a:spcBef>
              <a:buSzPct val="100000"/>
              <a:buFont typeface="Arial"/>
              <a:buChar char="•"/>
              <a:defRPr sz="1600">
                <a:latin typeface="Myriad Pro"/>
                <a:ea typeface="Myriad Pro"/>
                <a:cs typeface="Myriad Pro"/>
                <a:sym typeface="Myriad Pro"/>
              </a:defRPr>
            </a:pPr>
            <a:r>
              <a:rPr lang="en-GB" dirty="0" err="1"/>
              <a:t>Grŵp</a:t>
            </a:r>
            <a:r>
              <a:rPr lang="en-GB" dirty="0"/>
              <a:t> </a:t>
            </a:r>
            <a:r>
              <a:rPr lang="en-GB" dirty="0" err="1"/>
              <a:t>oedran</a:t>
            </a:r>
            <a:r>
              <a:rPr lang="en-GB" dirty="0"/>
              <a:t>: </a:t>
            </a:r>
            <a:r>
              <a:rPr lang="en-GB" dirty="0" err="1"/>
              <a:t>Nodwch</a:t>
            </a:r>
            <a:r>
              <a:rPr lang="en-GB" dirty="0"/>
              <a:t> </a:t>
            </a:r>
            <a:r>
              <a:rPr lang="en-GB" dirty="0" err="1"/>
              <a:t>hyn</a:t>
            </a:r>
            <a:r>
              <a:rPr lang="en-GB" dirty="0"/>
              <a:t> yn </a:t>
            </a:r>
            <a:r>
              <a:rPr lang="en-GB" dirty="0" err="1"/>
              <a:t>glir</a:t>
            </a:r>
            <a:r>
              <a:rPr lang="en-GB" dirty="0"/>
              <a:t> yn eich </a:t>
            </a:r>
            <a:r>
              <a:rPr lang="en-GB" dirty="0" err="1"/>
              <a:t>cynllun</a:t>
            </a:r>
            <a:endParaRPr lang="en-GB" dirty="0"/>
          </a:p>
          <a:p>
            <a:pPr marL="342900" indent="-342900">
              <a:spcBef>
                <a:spcPts val="600"/>
              </a:spcBef>
              <a:buSzPct val="100000"/>
              <a:buFont typeface="Arial"/>
              <a:buChar char="•"/>
              <a:defRPr sz="1600">
                <a:latin typeface="Myriad Pro"/>
                <a:ea typeface="Myriad Pro"/>
                <a:cs typeface="Myriad Pro"/>
                <a:sym typeface="Myriad Pro"/>
              </a:defRPr>
            </a:pPr>
            <a:r>
              <a:rPr lang="en-GB" dirty="0" err="1"/>
              <a:t>Adnoddau</a:t>
            </a:r>
            <a:r>
              <a:rPr lang="en-GB" dirty="0"/>
              <a:t>: </a:t>
            </a:r>
            <a:r>
              <a:rPr lang="en-GB" dirty="0" err="1"/>
              <a:t>Ysgrifennwch</a:t>
            </a:r>
            <a:r>
              <a:rPr lang="en-GB" dirty="0"/>
              <a:t> </a:t>
            </a:r>
            <a:r>
              <a:rPr lang="en-GB" dirty="0" err="1"/>
              <a:t>gynllun</a:t>
            </a:r>
            <a:r>
              <a:rPr lang="en-GB" dirty="0"/>
              <a:t> a </a:t>
            </a:r>
            <a:r>
              <a:rPr lang="en-GB" dirty="0" err="1"/>
              <a:t>pharatowch</a:t>
            </a:r>
            <a:r>
              <a:rPr lang="en-GB" dirty="0"/>
              <a:t> </a:t>
            </a:r>
            <a:r>
              <a:rPr lang="en-GB" dirty="0" err="1"/>
              <a:t>adnoddau</a:t>
            </a:r>
            <a:r>
              <a:rPr lang="en-GB" dirty="0"/>
              <a:t> ar gyfer y </a:t>
            </a:r>
            <a:r>
              <a:rPr lang="en-GB" dirty="0" err="1"/>
              <a:t>sesiwn</a:t>
            </a:r>
            <a:r>
              <a:rPr lang="en-GB" dirty="0"/>
              <a:t>.</a:t>
            </a:r>
          </a:p>
          <a:p>
            <a:pPr marL="342900" indent="-342900">
              <a:spcBef>
                <a:spcPts val="600"/>
              </a:spcBef>
              <a:buSzPct val="100000"/>
              <a:buFont typeface="Arial"/>
              <a:buChar char="•"/>
              <a:defRPr sz="1600">
                <a:latin typeface="Myriad Pro"/>
                <a:ea typeface="Myriad Pro"/>
                <a:cs typeface="Myriad Pro"/>
                <a:sym typeface="Myriad Pro"/>
              </a:defRPr>
            </a:pPr>
            <a:r>
              <a:rPr lang="en-GB" dirty="0"/>
              <a:t>Rhaid i chi </a:t>
            </a:r>
            <a:r>
              <a:rPr lang="en-GB" dirty="0" err="1"/>
              <a:t>ymarfer</a:t>
            </a:r>
            <a:r>
              <a:rPr lang="en-GB" dirty="0"/>
              <a:t>!</a:t>
            </a:r>
          </a:p>
          <a:p>
            <a:pPr marL="342900" indent="-342900">
              <a:spcBef>
                <a:spcPts val="600"/>
              </a:spcBef>
              <a:buSzPct val="100000"/>
              <a:buFont typeface="Arial"/>
              <a:buChar char="•"/>
              <a:defRPr sz="1600">
                <a:latin typeface="Myriad Pro"/>
                <a:ea typeface="Myriad Pro"/>
                <a:cs typeface="Myriad Pro"/>
                <a:sym typeface="Myriad Pro"/>
              </a:defRPr>
            </a:pPr>
            <a:r>
              <a:rPr lang="en-GB" b="0" i="0" dirty="0">
                <a:solidFill>
                  <a:srgbClr val="000000"/>
                </a:solidFill>
                <a:effectLst/>
                <a:latin typeface="Calibri" panose="020F0502020204030204" pitchFamily="34" charset="0"/>
              </a:rPr>
              <a:t>Addysgu'r </a:t>
            </a:r>
            <a:r>
              <a:rPr lang="en-GB" b="0" i="0" dirty="0" err="1">
                <a:solidFill>
                  <a:srgbClr val="000000"/>
                </a:solidFill>
                <a:effectLst/>
                <a:latin typeface="Calibri" panose="020F0502020204030204" pitchFamily="34" charset="0"/>
              </a:rPr>
              <a:t>grŵp</a:t>
            </a:r>
            <a:r>
              <a:rPr lang="en-GB" b="0" i="0" dirty="0">
                <a:solidFill>
                  <a:srgbClr val="000000"/>
                </a:solidFill>
                <a:effectLst/>
                <a:latin typeface="Calibri" panose="020F0502020204030204" pitchFamily="34" charset="0"/>
              </a:rPr>
              <a:t> </a:t>
            </a:r>
            <a:r>
              <a:rPr lang="en-GB" b="0" i="0" dirty="0" err="1">
                <a:solidFill>
                  <a:srgbClr val="000000"/>
                </a:solidFill>
                <a:effectLst/>
                <a:latin typeface="Calibri" panose="020F0502020204030204" pitchFamily="34" charset="0"/>
              </a:rPr>
              <a:t>gyfan</a:t>
            </a:r>
            <a:endParaRPr lang="en-GB" dirty="0"/>
          </a:p>
          <a:p>
            <a:pPr marL="342900" indent="-342900">
              <a:spcBef>
                <a:spcPts val="600"/>
              </a:spcBef>
              <a:buSzPct val="100000"/>
              <a:buFont typeface="Arial"/>
              <a:buChar char="•"/>
              <a:defRPr sz="1600">
                <a:latin typeface="Myriad Pro"/>
                <a:ea typeface="Myriad Pro"/>
                <a:cs typeface="Myriad Pro"/>
                <a:sym typeface="Myriad Pro"/>
              </a:defRPr>
            </a:pPr>
            <a:r>
              <a:rPr lang="en-GB" dirty="0" err="1"/>
              <a:t>Strwythur</a:t>
            </a:r>
            <a:r>
              <a:rPr lang="en-GB" dirty="0"/>
              <a:t> </a:t>
            </a:r>
            <a:r>
              <a:rPr lang="en-GB" dirty="0" err="1"/>
              <a:t>posibl</a:t>
            </a:r>
            <a:r>
              <a:rPr lang="en-GB" dirty="0"/>
              <a:t>: </a:t>
            </a:r>
            <a:r>
              <a:rPr lang="en-GB" dirty="0" err="1"/>
              <a:t>cyflwyniad</a:t>
            </a:r>
            <a:r>
              <a:rPr lang="en-GB" dirty="0"/>
              <a:t>, </a:t>
            </a:r>
            <a:r>
              <a:rPr lang="en-GB" dirty="0" err="1"/>
              <a:t>gweithgareddau</a:t>
            </a:r>
            <a:r>
              <a:rPr lang="en-GB" dirty="0"/>
              <a:t>, </a:t>
            </a:r>
            <a:r>
              <a:rPr lang="en-GB" dirty="0" err="1"/>
              <a:t>diweddglo</a:t>
            </a:r>
            <a:endParaRPr lang="en-GB" dirty="0"/>
          </a:p>
          <a:p>
            <a:pPr marL="342900" indent="-342900">
              <a:spcBef>
                <a:spcPts val="600"/>
              </a:spcBef>
              <a:buSzPct val="100000"/>
              <a:buFont typeface="Arial"/>
              <a:buChar char="•"/>
              <a:defRPr sz="1600">
                <a:latin typeface="Myriad Pro"/>
                <a:ea typeface="Myriad Pro"/>
                <a:cs typeface="Myriad Pro"/>
                <a:sym typeface="Myriad Pro"/>
              </a:defRPr>
            </a:pPr>
            <a:r>
              <a:rPr lang="en-GB" dirty="0" err="1"/>
              <a:t>Diwrnodau</a:t>
            </a:r>
            <a:r>
              <a:rPr lang="en-GB" dirty="0"/>
              <a:t>: </a:t>
            </a:r>
            <a:r>
              <a:rPr lang="en-GB" b="0" i="0" dirty="0">
                <a:solidFill>
                  <a:srgbClr val="000000"/>
                </a:solidFill>
                <a:effectLst/>
                <a:latin typeface="Calibri" panose="020F0502020204030204" pitchFamily="34" charset="0"/>
              </a:rPr>
              <a:t>Diwrnod: Mawrth 22ain, 2022</a:t>
            </a:r>
          </a:p>
        </p:txBody>
      </p:sp>
      <p:sp>
        <p:nvSpPr>
          <p:cNvPr id="9" name="TextBox 8">
            <a:extLst>
              <a:ext uri="{FF2B5EF4-FFF2-40B4-BE49-F238E27FC236}">
                <a16:creationId xmlns:a16="http://schemas.microsoft.com/office/drawing/2014/main" id="{93C96528-7768-4B44-992C-5BA74FB00487}"/>
              </a:ext>
            </a:extLst>
          </p:cNvPr>
          <p:cNvSpPr txBox="1"/>
          <p:nvPr/>
        </p:nvSpPr>
        <p:spPr>
          <a:xfrm>
            <a:off x="6096000" y="4983963"/>
            <a:ext cx="6096000" cy="1477328"/>
          </a:xfrm>
          <a:prstGeom prst="rect">
            <a:avLst/>
          </a:prstGeom>
          <a:noFill/>
        </p:spPr>
        <p:txBody>
          <a:bodyPr wrap="square">
            <a:spAutoFit/>
          </a:bodyPr>
          <a:lstStyle/>
          <a:p>
            <a:pPr marL="0" algn="l">
              <a:spcBef>
                <a:spcPts val="0"/>
              </a:spcBef>
              <a:spcAft>
                <a:spcPts val="0"/>
              </a:spcAft>
            </a:pPr>
            <a:endParaRPr lang="en-GB" sz="1800" b="0" i="0" dirty="0">
              <a:solidFill>
                <a:srgbClr val="000000"/>
              </a:solidFill>
              <a:effectLst/>
              <a:latin typeface="Calibri" panose="020F0502020204030204" pitchFamily="34" charset="0"/>
            </a:endParaRPr>
          </a:p>
          <a:p>
            <a:pPr marL="0" algn="l">
              <a:spcBef>
                <a:spcPts val="0"/>
              </a:spcBef>
              <a:spcAft>
                <a:spcPts val="0"/>
              </a:spcAft>
            </a:pPr>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marL="0" algn="l">
              <a:spcBef>
                <a:spcPts val="0"/>
              </a:spcBef>
              <a:spcAft>
                <a:spcPts val="0"/>
              </a:spcAft>
            </a:pPr>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Title 1"/>
          <p:cNvSpPr txBox="1">
            <a:spLocks noGrp="1"/>
          </p:cNvSpPr>
          <p:nvPr>
            <p:ph type="title"/>
          </p:nvPr>
        </p:nvSpPr>
        <p:spPr>
          <a:xfrm>
            <a:off x="6312022" y="274638"/>
            <a:ext cx="3600404" cy="1143002"/>
          </a:xfrm>
          <a:prstGeom prst="rect">
            <a:avLst/>
          </a:prstGeom>
        </p:spPr>
        <p:txBody>
          <a:bodyPr/>
          <a:lstStyle/>
          <a:p>
            <a:pPr defTabSz="859536">
              <a:defRPr sz="2200"/>
            </a:pPr>
            <a:r>
              <a:t>Planning for micro-teaching </a:t>
            </a:r>
            <a:br/>
            <a:endParaRPr/>
          </a:p>
        </p:txBody>
      </p:sp>
      <p:sp>
        <p:nvSpPr>
          <p:cNvPr id="125" name="Content Placeholder 2"/>
          <p:cNvSpPr txBox="1">
            <a:spLocks noGrp="1"/>
          </p:cNvSpPr>
          <p:nvPr>
            <p:ph type="body" sz="half" idx="1"/>
          </p:nvPr>
        </p:nvSpPr>
        <p:spPr>
          <a:xfrm>
            <a:off x="6189100" y="1470483"/>
            <a:ext cx="4042794" cy="3917034"/>
          </a:xfrm>
          <a:prstGeom prst="rect">
            <a:avLst/>
          </a:prstGeom>
        </p:spPr>
        <p:txBody>
          <a:bodyPr/>
          <a:lstStyle/>
          <a:p>
            <a:pPr>
              <a:spcBef>
                <a:spcPts val="400"/>
              </a:spcBef>
              <a:defRPr sz="2000"/>
            </a:pPr>
            <a:r>
              <a:t>Consider your learning objectives – link these to the curriculum documents, focusing on the topic, the age of the pupils and the time available.</a:t>
            </a:r>
          </a:p>
          <a:p>
            <a:pPr>
              <a:spcBef>
                <a:spcPts val="400"/>
              </a:spcBef>
              <a:defRPr sz="2000"/>
            </a:pPr>
            <a:r>
              <a:t>Consider the progression of learning – ensure your plan has a clear set of steps towards meaningful skills development and/or understanding of concepts.</a:t>
            </a:r>
          </a:p>
        </p:txBody>
      </p:sp>
      <p:sp>
        <p:nvSpPr>
          <p:cNvPr id="126" name="Content Placeholder 2"/>
          <p:cNvSpPr txBox="1"/>
          <p:nvPr/>
        </p:nvSpPr>
        <p:spPr>
          <a:xfrm>
            <a:off x="2098928" y="1443780"/>
            <a:ext cx="3807339" cy="39170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pPr marL="342900" indent="-342900">
              <a:spcBef>
                <a:spcPts val="400"/>
              </a:spcBef>
              <a:buSzPct val="100000"/>
              <a:buFont typeface="Arial"/>
              <a:buChar char="*"/>
              <a:defRPr sz="2000">
                <a:latin typeface="Myriad Pro"/>
                <a:ea typeface="Myriad Pro"/>
                <a:cs typeface="Myriad Pro"/>
                <a:sym typeface="Myriad Pro"/>
              </a:defRPr>
            </a:pPr>
            <a:r>
              <a:rPr sz="2000"/>
              <a:t>Ystyriwch eich amcanion dysgu – cysylltwch y rhain â dogfennau’r cwricwlwm, gan ganolbwyntio ar y pwnc, oedran y disgyblion a’r amser sydd ar gael.</a:t>
            </a:r>
          </a:p>
          <a:p>
            <a:pPr marL="342900" indent="-342900">
              <a:spcBef>
                <a:spcPts val="400"/>
              </a:spcBef>
              <a:buSzPct val="100000"/>
              <a:buFont typeface="Arial"/>
              <a:buChar char="*"/>
              <a:defRPr sz="2000">
                <a:latin typeface="Myriad Pro"/>
                <a:ea typeface="Myriad Pro"/>
                <a:cs typeface="Myriad Pro"/>
                <a:sym typeface="Myriad Pro"/>
              </a:defRPr>
            </a:pPr>
            <a:r>
              <a:rPr sz="2000"/>
              <a:t>Ystyriwch gynnydd y dysgu – gwnewch yn siŵr fod eich cynllun yn cynnwys set glir o gamau tuag at ddatblygiad ystyrlon o sgiliau a/neu ddealltwriaeth o gysyniadau.</a:t>
            </a:r>
          </a:p>
        </p:txBody>
      </p:sp>
      <p:sp>
        <p:nvSpPr>
          <p:cNvPr id="127" name="Title 1"/>
          <p:cNvSpPr txBox="1"/>
          <p:nvPr/>
        </p:nvSpPr>
        <p:spPr>
          <a:xfrm>
            <a:off x="2098928" y="247969"/>
            <a:ext cx="3807339" cy="1196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p>
            <a:pPr>
              <a:defRPr sz="2400">
                <a:latin typeface="Myriad Pro"/>
                <a:ea typeface="Myriad Pro"/>
                <a:cs typeface="Myriad Pro"/>
                <a:sym typeface="Myriad Pro"/>
              </a:defRPr>
            </a:pPr>
            <a:r>
              <a:rPr sz="2400"/>
              <a:t>Cynllunio ar gyfer micro-addysgu</a:t>
            </a:r>
            <a:br>
              <a:rPr sz="2400"/>
            </a:br>
            <a:endParaRPr sz="24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Title 1"/>
          <p:cNvSpPr txBox="1">
            <a:spLocks noGrp="1"/>
          </p:cNvSpPr>
          <p:nvPr>
            <p:ph type="title"/>
          </p:nvPr>
        </p:nvSpPr>
        <p:spPr>
          <a:xfrm>
            <a:off x="6360856" y="274638"/>
            <a:ext cx="3849945" cy="1143002"/>
          </a:xfrm>
          <a:prstGeom prst="rect">
            <a:avLst/>
          </a:prstGeom>
        </p:spPr>
        <p:txBody>
          <a:bodyPr/>
          <a:lstStyle>
            <a:lvl1pPr algn="l">
              <a:defRPr sz="3600"/>
            </a:lvl1pPr>
          </a:lstStyle>
          <a:p>
            <a:r>
              <a:t>Inform your plan</a:t>
            </a:r>
          </a:p>
        </p:txBody>
      </p:sp>
      <p:sp>
        <p:nvSpPr>
          <p:cNvPr id="130" name="Content Placeholder 2"/>
          <p:cNvSpPr txBox="1">
            <a:spLocks noGrp="1"/>
          </p:cNvSpPr>
          <p:nvPr>
            <p:ph type="body" sz="half" idx="1"/>
          </p:nvPr>
        </p:nvSpPr>
        <p:spPr>
          <a:xfrm>
            <a:off x="6240016" y="1600200"/>
            <a:ext cx="3970786" cy="3917034"/>
          </a:xfrm>
          <a:prstGeom prst="rect">
            <a:avLst/>
          </a:prstGeom>
        </p:spPr>
        <p:txBody>
          <a:bodyPr/>
          <a:lstStyle/>
          <a:p>
            <a:pPr>
              <a:spcBef>
                <a:spcPts val="500"/>
              </a:spcBef>
              <a:defRPr sz="2400"/>
            </a:pPr>
            <a:r>
              <a:rPr dirty="0"/>
              <a:t>Ensure that you are informed by the documents provided in your ECAD</a:t>
            </a:r>
            <a:r>
              <a:rPr lang="en-GB" dirty="0"/>
              <a:t>4</a:t>
            </a:r>
            <a:r>
              <a:rPr dirty="0"/>
              <a:t>008 lectures.</a:t>
            </a:r>
          </a:p>
          <a:p>
            <a:pPr>
              <a:spcBef>
                <a:spcPts val="500"/>
              </a:spcBef>
              <a:defRPr sz="2400"/>
            </a:pPr>
            <a:r>
              <a:rPr dirty="0"/>
              <a:t>Refer to planning guidance provided in your professional tutor sessions</a:t>
            </a:r>
          </a:p>
        </p:txBody>
      </p:sp>
      <p:sp>
        <p:nvSpPr>
          <p:cNvPr id="131" name="Title 1"/>
          <p:cNvSpPr txBox="1"/>
          <p:nvPr/>
        </p:nvSpPr>
        <p:spPr>
          <a:xfrm>
            <a:off x="1954912" y="274640"/>
            <a:ext cx="3758505" cy="114299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normAutofit/>
          </a:bodyPr>
          <a:lstStyle>
            <a:lvl1pPr>
              <a:lnSpc>
                <a:spcPct val="90000"/>
              </a:lnSpc>
              <a:defRPr sz="3600">
                <a:latin typeface="Myriad Pro"/>
                <a:ea typeface="Myriad Pro"/>
                <a:cs typeface="Myriad Pro"/>
                <a:sym typeface="Myriad Pro"/>
              </a:defRPr>
            </a:lvl1pPr>
          </a:lstStyle>
          <a:p>
            <a:r>
              <a:t>Datblygu eich cynllun</a:t>
            </a:r>
          </a:p>
        </p:txBody>
      </p:sp>
      <p:sp>
        <p:nvSpPr>
          <p:cNvPr id="132" name="Content Placeholder 2"/>
          <p:cNvSpPr txBox="1"/>
          <p:nvPr/>
        </p:nvSpPr>
        <p:spPr>
          <a:xfrm>
            <a:off x="1929414" y="1600201"/>
            <a:ext cx="3663322" cy="39170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pPr marL="342900" indent="-342900">
              <a:lnSpc>
                <a:spcPct val="90000"/>
              </a:lnSpc>
              <a:spcBef>
                <a:spcPts val="500"/>
              </a:spcBef>
              <a:buSzPct val="100000"/>
              <a:buFont typeface="Arial"/>
              <a:buChar char="•"/>
              <a:defRPr sz="2400">
                <a:latin typeface="Myriad Pro"/>
                <a:ea typeface="Myriad Pro"/>
                <a:cs typeface="Myriad Pro"/>
                <a:sym typeface="Myriad Pro"/>
              </a:defRPr>
            </a:pPr>
            <a:r>
              <a:rPr sz="2400" dirty="0" err="1"/>
              <a:t>Gwnewch</a:t>
            </a:r>
            <a:r>
              <a:rPr sz="2400" dirty="0"/>
              <a:t> yn </a:t>
            </a:r>
            <a:r>
              <a:rPr sz="2400" dirty="0" err="1"/>
              <a:t>siŵr</a:t>
            </a:r>
            <a:r>
              <a:rPr sz="2400" dirty="0"/>
              <a:t> eich bod yn </a:t>
            </a:r>
            <a:r>
              <a:rPr sz="2400" dirty="0" err="1"/>
              <a:t>defnyddio’r</a:t>
            </a:r>
            <a:r>
              <a:rPr sz="2400" dirty="0"/>
              <a:t> </a:t>
            </a:r>
            <a:r>
              <a:rPr sz="2400" dirty="0" err="1"/>
              <a:t>dogfennau</a:t>
            </a:r>
            <a:r>
              <a:rPr sz="2400" dirty="0"/>
              <a:t> a </a:t>
            </a:r>
            <a:r>
              <a:rPr sz="2400" dirty="0" err="1"/>
              <a:t>ddarperir</a:t>
            </a:r>
            <a:r>
              <a:rPr sz="2400" dirty="0"/>
              <a:t> yn eich </a:t>
            </a:r>
            <a:r>
              <a:rPr sz="2400" dirty="0" err="1"/>
              <a:t>darlithoedd</a:t>
            </a:r>
            <a:r>
              <a:rPr sz="2400" dirty="0"/>
              <a:t> ECAD</a:t>
            </a:r>
            <a:r>
              <a:rPr lang="en-GB" sz="2400" dirty="0"/>
              <a:t>4</a:t>
            </a:r>
            <a:r>
              <a:rPr sz="2400" dirty="0"/>
              <a:t>008C wrth </a:t>
            </a:r>
            <a:r>
              <a:rPr sz="2400" dirty="0" err="1"/>
              <a:t>ddatblygu</a:t>
            </a:r>
            <a:r>
              <a:rPr sz="2400" dirty="0"/>
              <a:t> eich </a:t>
            </a:r>
            <a:r>
              <a:rPr sz="2400" dirty="0" err="1"/>
              <a:t>cynllun</a:t>
            </a:r>
            <a:r>
              <a:rPr sz="2400" dirty="0"/>
              <a:t>. </a:t>
            </a:r>
            <a:endParaRPr sz="3200" dirty="0"/>
          </a:p>
          <a:p>
            <a:pPr marL="342900" indent="-342900">
              <a:lnSpc>
                <a:spcPct val="90000"/>
              </a:lnSpc>
              <a:spcBef>
                <a:spcPts val="500"/>
              </a:spcBef>
              <a:buSzPct val="100000"/>
              <a:buFont typeface="Arial"/>
              <a:buChar char="•"/>
              <a:defRPr sz="2400">
                <a:latin typeface="Myriad Pro"/>
                <a:ea typeface="Myriad Pro"/>
                <a:cs typeface="Myriad Pro"/>
                <a:sym typeface="Myriad Pro"/>
              </a:defRPr>
            </a:pPr>
            <a:r>
              <a:rPr sz="2400" dirty="0" err="1"/>
              <a:t>Cyfeiriwch</a:t>
            </a:r>
            <a:r>
              <a:rPr sz="2400" dirty="0"/>
              <a:t> at y </a:t>
            </a:r>
            <a:r>
              <a:rPr sz="2400" dirty="0" err="1"/>
              <a:t>canllawiau</a:t>
            </a:r>
            <a:r>
              <a:rPr sz="2400" dirty="0"/>
              <a:t> </a:t>
            </a:r>
            <a:r>
              <a:rPr sz="2400" dirty="0" err="1"/>
              <a:t>cynllunio</a:t>
            </a:r>
            <a:r>
              <a:rPr sz="2400" dirty="0"/>
              <a:t> a </a:t>
            </a:r>
            <a:r>
              <a:rPr sz="2400" dirty="0" err="1"/>
              <a:t>ddarperir</a:t>
            </a:r>
            <a:r>
              <a:rPr sz="2400" dirty="0"/>
              <a:t> yn eich </a:t>
            </a:r>
            <a:r>
              <a:rPr sz="2400" dirty="0" err="1"/>
              <a:t>sesiynau</a:t>
            </a:r>
            <a:r>
              <a:rPr sz="2400" dirty="0"/>
              <a:t> </a:t>
            </a:r>
            <a:r>
              <a:rPr sz="2400" dirty="0" err="1"/>
              <a:t>gyda’ch</a:t>
            </a:r>
            <a:r>
              <a:rPr sz="2400" dirty="0"/>
              <a:t> </a:t>
            </a:r>
            <a:r>
              <a:rPr sz="2400" dirty="0" err="1"/>
              <a:t>tiwtor</a:t>
            </a:r>
            <a:r>
              <a:rPr sz="2400" dirty="0"/>
              <a:t> </a:t>
            </a:r>
            <a:r>
              <a:rPr sz="2400" dirty="0" err="1"/>
              <a:t>proffesiynol</a:t>
            </a:r>
            <a:r>
              <a:rPr sz="2400" dirty="0"/>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itle 1"/>
          <p:cNvSpPr txBox="1">
            <a:spLocks noGrp="1"/>
          </p:cNvSpPr>
          <p:nvPr>
            <p:ph type="title"/>
          </p:nvPr>
        </p:nvSpPr>
        <p:spPr>
          <a:xfrm>
            <a:off x="1919537" y="836713"/>
            <a:ext cx="8229601" cy="1143001"/>
          </a:xfrm>
          <a:prstGeom prst="rect">
            <a:avLst/>
          </a:prstGeom>
        </p:spPr>
        <p:txBody>
          <a:bodyPr/>
          <a:lstStyle/>
          <a:p>
            <a:pPr defTabSz="740662">
              <a:defRPr sz="2200"/>
            </a:pPr>
            <a:r>
              <a:t>QTS Standards</a:t>
            </a:r>
            <a:br/>
            <a:r>
              <a:t>Pedagogy: Refining Teaching towards sustained highly effective practice</a:t>
            </a:r>
          </a:p>
        </p:txBody>
      </p:sp>
      <p:graphicFrame>
        <p:nvGraphicFramePr>
          <p:cNvPr id="135" name="Content Placeholder 4"/>
          <p:cNvGraphicFramePr/>
          <p:nvPr/>
        </p:nvGraphicFramePr>
        <p:xfrm>
          <a:off x="2135560" y="2276872"/>
          <a:ext cx="8229600" cy="1791364"/>
        </p:xfrm>
        <a:graphic>
          <a:graphicData uri="http://schemas.openxmlformats.org/drawingml/2006/table">
            <a:tbl>
              <a:tblPr firstRow="1" firstCol="1" bandRow="1"/>
              <a:tblGrid>
                <a:gridCol w="2950125">
                  <a:extLst>
                    <a:ext uri="{9D8B030D-6E8A-4147-A177-3AD203B41FA5}">
                      <a16:colId xmlns:a16="http://schemas.microsoft.com/office/drawing/2014/main" val="20000"/>
                    </a:ext>
                  </a:extLst>
                </a:gridCol>
                <a:gridCol w="5279475">
                  <a:extLst>
                    <a:ext uri="{9D8B030D-6E8A-4147-A177-3AD203B41FA5}">
                      <a16:colId xmlns:a16="http://schemas.microsoft.com/office/drawing/2014/main" val="20001"/>
                    </a:ext>
                  </a:extLst>
                </a:gridCol>
              </a:tblGrid>
              <a:tr h="676672">
                <a:tc>
                  <a:txBody>
                    <a:bodyPr/>
                    <a:lstStyle/>
                    <a:p>
                      <a:pPr algn="l">
                        <a:defRPr sz="1800">
                          <a:sym typeface="Calibri"/>
                        </a:defRPr>
                      </a:pPr>
                      <a:r>
                        <a:t>Assessment</a:t>
                      </a:r>
                      <a:endParaRPr sz="4000"/>
                    </a:p>
                    <a:p>
                      <a:pPr algn="l">
                        <a:defRPr sz="1800">
                          <a:sym typeface="Calibri"/>
                        </a:defRPr>
                      </a:pPr>
                      <a:r>
                        <a:t> </a:t>
                      </a:r>
                    </a:p>
                  </a:txBody>
                  <a:tcPr marL="8706" marR="8706" marT="8706" marB="8706" horzOverflow="overflow"/>
                </a:tc>
                <a:tc>
                  <a:txBody>
                    <a:bodyPr/>
                    <a:lstStyle/>
                    <a:p>
                      <a:pPr algn="l">
                        <a:defRPr sz="1800" b="0">
                          <a:solidFill>
                            <a:srgbClr val="000000"/>
                          </a:solidFill>
                        </a:defRPr>
                      </a:pPr>
                      <a:r>
                        <a:rPr b="1">
                          <a:solidFill>
                            <a:srgbClr val="FFFFFF"/>
                          </a:solidFill>
                          <a:sym typeface="Calibri"/>
                        </a:rPr>
                        <a:t>The range of purposes and practices for assessment is understood and articulated. </a:t>
                      </a:r>
                    </a:p>
                  </a:txBody>
                  <a:tcPr marL="8706" marR="8706" marT="8706" marB="8706" horzOverflow="overflow"/>
                </a:tc>
                <a:extLst>
                  <a:ext uri="{0D108BD9-81ED-4DB2-BD59-A6C34878D82A}">
                    <a16:rowId xmlns:a16="http://schemas.microsoft.com/office/drawing/2014/main" val="10000"/>
                  </a:ext>
                </a:extLst>
              </a:tr>
              <a:tr h="979512">
                <a:tc>
                  <a:txBody>
                    <a:bodyPr/>
                    <a:lstStyle/>
                    <a:p>
                      <a:pPr algn="l">
                        <a:defRPr sz="1800" b="0">
                          <a:solidFill>
                            <a:srgbClr val="000000"/>
                          </a:solidFill>
                        </a:defRPr>
                      </a:pPr>
                      <a:r>
                        <a:rPr b="1">
                          <a:solidFill>
                            <a:srgbClr val="FFFFFF"/>
                          </a:solidFill>
                          <a:sym typeface="Calibri"/>
                        </a:rPr>
                        <a:t>Differentiation</a:t>
                      </a:r>
                    </a:p>
                  </a:txBody>
                  <a:tcPr marL="8706" marR="8706" marT="8706" marB="8706" horzOverflow="overflow"/>
                </a:tc>
                <a:tc>
                  <a:txBody>
                    <a:bodyPr/>
                    <a:lstStyle/>
                    <a:p>
                      <a:pPr algn="l">
                        <a:defRPr sz="1800"/>
                      </a:pPr>
                      <a:r>
                        <a:rPr b="1" i="1">
                          <a:solidFill>
                            <a:srgbClr val="FFFFFF"/>
                          </a:solidFill>
                          <a:sym typeface="Calibri"/>
                        </a:rPr>
                        <a:t>The teacher demonstrates knowledge, understanding and experience of high expectations and effective practice in meeting the needs of all learners, whatever their different needs.</a:t>
                      </a:r>
                    </a:p>
                  </a:txBody>
                  <a:tcPr marL="8706" marR="8706" marT="8706" marB="8706" horzOverflow="overflow">
                    <a:solidFill>
                      <a:schemeClr val="accent1"/>
                    </a:solidFill>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Title 1"/>
          <p:cNvSpPr txBox="1">
            <a:spLocks noGrp="1"/>
          </p:cNvSpPr>
          <p:nvPr>
            <p:ph type="title"/>
          </p:nvPr>
        </p:nvSpPr>
        <p:spPr>
          <a:xfrm>
            <a:off x="1919537" y="836713"/>
            <a:ext cx="8229601" cy="1143001"/>
          </a:xfrm>
          <a:prstGeom prst="rect">
            <a:avLst/>
          </a:prstGeom>
        </p:spPr>
        <p:txBody>
          <a:bodyPr/>
          <a:lstStyle/>
          <a:p>
            <a:pPr>
              <a:defRPr sz="2800"/>
            </a:pPr>
            <a:r>
              <a:t>Safonau SAC</a:t>
            </a:r>
            <a:br/>
            <a:r>
              <a:rPr sz="2000"/>
              <a:t>Mireinio addysgu... tuag at arferion effeithiol iawn a pharhaus</a:t>
            </a:r>
          </a:p>
        </p:txBody>
      </p:sp>
      <p:graphicFrame>
        <p:nvGraphicFramePr>
          <p:cNvPr id="138" name="Content Placeholder 4"/>
          <p:cNvGraphicFramePr/>
          <p:nvPr/>
        </p:nvGraphicFramePr>
        <p:xfrm>
          <a:off x="2135560" y="2276872"/>
          <a:ext cx="8229600" cy="1791364"/>
        </p:xfrm>
        <a:graphic>
          <a:graphicData uri="http://schemas.openxmlformats.org/drawingml/2006/table">
            <a:tbl>
              <a:tblPr firstRow="1" firstCol="1" bandRow="1"/>
              <a:tblGrid>
                <a:gridCol w="2950125">
                  <a:extLst>
                    <a:ext uri="{9D8B030D-6E8A-4147-A177-3AD203B41FA5}">
                      <a16:colId xmlns:a16="http://schemas.microsoft.com/office/drawing/2014/main" val="20000"/>
                    </a:ext>
                  </a:extLst>
                </a:gridCol>
                <a:gridCol w="5279475">
                  <a:extLst>
                    <a:ext uri="{9D8B030D-6E8A-4147-A177-3AD203B41FA5}">
                      <a16:colId xmlns:a16="http://schemas.microsoft.com/office/drawing/2014/main" val="20001"/>
                    </a:ext>
                  </a:extLst>
                </a:gridCol>
              </a:tblGrid>
              <a:tr h="676672">
                <a:tc>
                  <a:txBody>
                    <a:bodyPr/>
                    <a:lstStyle/>
                    <a:p>
                      <a:pPr algn="l">
                        <a:defRPr sz="1800" b="0">
                          <a:solidFill>
                            <a:srgbClr val="000000"/>
                          </a:solidFill>
                        </a:defRPr>
                      </a:pPr>
                      <a:r>
                        <a:rPr b="1">
                          <a:solidFill>
                            <a:srgbClr val="FFFFFF"/>
                          </a:solidFill>
                          <a:sym typeface="Calibri"/>
                        </a:rPr>
                        <a:t>Asesu </a:t>
                      </a:r>
                    </a:p>
                  </a:txBody>
                  <a:tcPr marL="8706" marR="8706" marT="8706" marB="8706" horzOverflow="overflow"/>
                </a:tc>
                <a:tc>
                  <a:txBody>
                    <a:bodyPr/>
                    <a:lstStyle/>
                    <a:p>
                      <a:pPr algn="l">
                        <a:defRPr sz="1800" b="0">
                          <a:solidFill>
                            <a:srgbClr val="000000"/>
                          </a:solidFill>
                        </a:defRPr>
                      </a:pPr>
                      <a:r>
                        <a:rPr b="1">
                          <a:solidFill>
                            <a:srgbClr val="FFFFFF"/>
                          </a:solidFill>
                          <a:sym typeface="Calibri"/>
                        </a:rPr>
                        <a:t>Deall a chyfleu ystod o ddibenion ac arferion ar gyfer asesu.</a:t>
                      </a:r>
                    </a:p>
                  </a:txBody>
                  <a:tcPr marL="8706" marR="8706" marT="8706" marB="8706" horzOverflow="overflow"/>
                </a:tc>
                <a:extLst>
                  <a:ext uri="{0D108BD9-81ED-4DB2-BD59-A6C34878D82A}">
                    <a16:rowId xmlns:a16="http://schemas.microsoft.com/office/drawing/2014/main" val="10000"/>
                  </a:ext>
                </a:extLst>
              </a:tr>
              <a:tr h="979512">
                <a:tc>
                  <a:txBody>
                    <a:bodyPr/>
                    <a:lstStyle/>
                    <a:p>
                      <a:pPr algn="l">
                        <a:defRPr sz="1800" b="0">
                          <a:solidFill>
                            <a:srgbClr val="000000"/>
                          </a:solidFill>
                        </a:defRPr>
                      </a:pPr>
                      <a:r>
                        <a:rPr b="1">
                          <a:solidFill>
                            <a:srgbClr val="FFFFFF"/>
                          </a:solidFill>
                          <a:sym typeface="Calibri"/>
                        </a:rPr>
                        <a:t>Gwahaniaethu</a:t>
                      </a:r>
                    </a:p>
                  </a:txBody>
                  <a:tcPr marL="8706" marR="8706" marT="8706" marB="8706" horzOverflow="overflow"/>
                </a:tc>
                <a:tc>
                  <a:txBody>
                    <a:bodyPr/>
                    <a:lstStyle/>
                    <a:p>
                      <a:pPr algn="l">
                        <a:defRPr sz="1800"/>
                      </a:pPr>
                      <a:r>
                        <a:rPr b="1">
                          <a:solidFill>
                            <a:srgbClr val="FFFFFF"/>
                          </a:solidFill>
                          <a:sym typeface="Calibri"/>
                        </a:rPr>
                        <a:t>Mae’r athro’n arddangos gwybodaeth am, ynghyd â dealltwriaeth a phrofiad o, ddisgwyliadau uchel ac arferion effeithiol i ddiwallu anghenion yr holl ddysgwyr, waeth beth fo’u gwahanol anghenion.</a:t>
                      </a:r>
                    </a:p>
                  </a:txBody>
                  <a:tcPr marL="8706" marR="8706" marT="8706" marB="8706" horzOverflow="overflow">
                    <a:solidFill>
                      <a:schemeClr val="accent1"/>
                    </a:solidFill>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8971"/>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7" name="Group 6">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8" name="Freeform: Shape 7">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 name="Group 8">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0" name="Group 9">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4" name="Freeform: Shape 13">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2" name="Freeform: Shape 11">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Tree>
    <p:extLst>
      <p:ext uri="{BB962C8B-B14F-4D97-AF65-F5344CB8AC3E}">
        <p14:creationId xmlns:p14="http://schemas.microsoft.com/office/powerpoint/2010/main" val="344846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2245</Words>
  <Application>Microsoft Office PowerPoint</Application>
  <PresentationFormat>Widescreen</PresentationFormat>
  <Paragraphs>200</Paragraphs>
  <Slides>26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inherit</vt:lpstr>
      <vt:lpstr>Myriad Pro</vt:lpstr>
      <vt:lpstr>Arial</vt:lpstr>
      <vt:lpstr>Calibri</vt:lpstr>
      <vt:lpstr>Calibri Light</vt:lpstr>
      <vt:lpstr>Times New Roman</vt:lpstr>
      <vt:lpstr>Office Theme</vt:lpstr>
      <vt:lpstr>ADDYSGEG Y CYFNOD SYLFAEN  FOUNDATION PHASE PEDAGOGY</vt:lpstr>
      <vt:lpstr>ADDYSEG                          PEDAGOGY</vt:lpstr>
      <vt:lpstr>What do we mean by pedagogy?</vt:lpstr>
      <vt:lpstr>PowerPoint Presentation</vt:lpstr>
      <vt:lpstr>Addysgeg y Cyfnod Sylfaen  Foundation Phase Pedagogy</vt:lpstr>
      <vt:lpstr>Addysegeg     Pedagogy</vt:lpstr>
      <vt:lpstr>PowerPoint Presentation</vt:lpstr>
      <vt:lpstr>Learning and Teaching Pedagogy https://hwb.gov.wales/api/storage/8f0b360f-f1f6-4bec-b11a-df88168007f9/learning-and-teaching-pedagogy.pdf</vt:lpstr>
      <vt:lpstr>Addysgeg Dysgu ac Addysgu  </vt:lpstr>
      <vt:lpstr>Damcaniaeth ac Ymchwil Theory and Research</vt:lpstr>
      <vt:lpstr>Y Plentyn fel dysgwr      The child as a learner </vt:lpstr>
      <vt:lpstr>  Anianawdau                                Dispositions</vt:lpstr>
      <vt:lpstr>Rôl yr oedolyn  The adult’s role</vt:lpstr>
      <vt:lpstr>PowerPoint Presentation</vt:lpstr>
      <vt:lpstr>PowerPoint Presentation</vt:lpstr>
      <vt:lpstr>Pedagogical principles</vt:lpstr>
      <vt:lpstr>   Micro – addysgu Microteach  </vt:lpstr>
      <vt:lpstr>What is micro-teaching?</vt:lpstr>
      <vt:lpstr>Beth yw Micro-Addysgu?</vt:lpstr>
      <vt:lpstr>Pwrpas              Purpose</vt:lpstr>
      <vt:lpstr>Details of requirements </vt:lpstr>
      <vt:lpstr>Planning for micro-teaching  </vt:lpstr>
      <vt:lpstr>Inform your plan</vt:lpstr>
      <vt:lpstr>QTS Standards Pedagogy: Refining Teaching towards sustained highly effective practice</vt:lpstr>
      <vt:lpstr>Safonau SAC Mireinio addysgu... tuag at arferion effeithiol iawn a pharhaus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ADDYSGEGY CYFNOD SYLFAEN FOUNDATION PHASE PEDAGOGY</dc:title>
  <dc:creator>Gail Parker</dc:creator>
  <cp:lastModifiedBy>Meryl Bowen</cp:lastModifiedBy>
  <cp:revision>5</cp:revision>
  <dcterms:created xsi:type="dcterms:W3CDTF">2022-02-07T14:37:11Z</dcterms:created>
  <dcterms:modified xsi:type="dcterms:W3CDTF">2022-02-11T15:29:54Z</dcterms:modified>
</cp:coreProperties>
</file>