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5"/>
  </p:notesMasterIdLst>
  <p:handoutMasterIdLst>
    <p:handoutMasterId r:id="rId26"/>
  </p:handoutMasterIdLst>
  <p:sldIdLst>
    <p:sldId id="877" r:id="rId3"/>
    <p:sldId id="857" r:id="rId4"/>
    <p:sldId id="859" r:id="rId5"/>
    <p:sldId id="860" r:id="rId6"/>
    <p:sldId id="861" r:id="rId7"/>
    <p:sldId id="862" r:id="rId8"/>
    <p:sldId id="863" r:id="rId9"/>
    <p:sldId id="865" r:id="rId10"/>
    <p:sldId id="866" r:id="rId11"/>
    <p:sldId id="867" r:id="rId12"/>
    <p:sldId id="868" r:id="rId13"/>
    <p:sldId id="869" r:id="rId14"/>
    <p:sldId id="870" r:id="rId15"/>
    <p:sldId id="871" r:id="rId16"/>
    <p:sldId id="872" r:id="rId17"/>
    <p:sldId id="875" r:id="rId18"/>
    <p:sldId id="874" r:id="rId19"/>
    <p:sldId id="873" r:id="rId20"/>
    <p:sldId id="878" r:id="rId21"/>
    <p:sldId id="879" r:id="rId22"/>
    <p:sldId id="880" r:id="rId23"/>
    <p:sldId id="881" r:id="rId24"/>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6" clrIdx="0"/>
  <p:cmAuthor id="1" name="carykell" initials="c"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78DC5"/>
    <a:srgbClr val="3E8DC5"/>
    <a:srgbClr val="3E67A4"/>
    <a:srgbClr val="000000"/>
    <a:srgbClr val="C0C0C4"/>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76835" autoAdjust="0"/>
  </p:normalViewPr>
  <p:slideViewPr>
    <p:cSldViewPr snapToGrid="0">
      <p:cViewPr varScale="1">
        <p:scale>
          <a:sx n="93" d="100"/>
          <a:sy n="93" d="100"/>
        </p:scale>
        <p:origin x="-2478" y="-102"/>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To optimize bandwidth on an enterprise network, the network must be organized so that traffic stays local and is not propagated unnecessarily onto other portions of the network. Using the three-layer hierarchical design model helps organize the network.</a:t>
            </a:r>
          </a:p>
          <a:p>
            <a:r>
              <a:rPr lang="en-GB" sz="1200" b="0" i="0" kern="1200" dirty="0" smtClean="0">
                <a:solidFill>
                  <a:schemeClr val="tx1"/>
                </a:solidFill>
                <a:effectLst/>
                <a:latin typeface="Arial" charset="0"/>
                <a:ea typeface="+mn-ea"/>
                <a:cs typeface="+mn-cs"/>
              </a:rPr>
              <a:t>This model divides the network functionality into three distinct layers, as shown in the Figure:</a:t>
            </a:r>
          </a:p>
          <a:p>
            <a:r>
              <a:rPr lang="en-GB" sz="1200" b="0" i="0" kern="1200" dirty="0" smtClean="0">
                <a:solidFill>
                  <a:schemeClr val="tx1"/>
                </a:solidFill>
                <a:effectLst/>
                <a:latin typeface="Arial" charset="0"/>
                <a:ea typeface="+mn-ea"/>
                <a:cs typeface="+mn-cs"/>
              </a:rPr>
              <a:t>Access layer</a:t>
            </a:r>
          </a:p>
          <a:p>
            <a:r>
              <a:rPr lang="en-GB" sz="1200" b="0" i="0" kern="1200" dirty="0" smtClean="0">
                <a:solidFill>
                  <a:schemeClr val="tx1"/>
                </a:solidFill>
                <a:effectLst/>
                <a:latin typeface="Arial" charset="0"/>
                <a:ea typeface="+mn-ea"/>
                <a:cs typeface="+mn-cs"/>
              </a:rPr>
              <a:t>Distribution layer</a:t>
            </a:r>
          </a:p>
          <a:p>
            <a:r>
              <a:rPr lang="en-GB" sz="1200" b="0" i="0" kern="1200" dirty="0" smtClean="0">
                <a:solidFill>
                  <a:schemeClr val="tx1"/>
                </a:solidFill>
                <a:effectLst/>
                <a:latin typeface="Arial" charset="0"/>
                <a:ea typeface="+mn-ea"/>
                <a:cs typeface="+mn-cs"/>
              </a:rPr>
              <a:t>Core layer</a:t>
            </a:r>
          </a:p>
          <a:p>
            <a:r>
              <a:rPr lang="en-GB" sz="1200" b="0" i="0" kern="1200" dirty="0" smtClean="0">
                <a:solidFill>
                  <a:schemeClr val="tx1"/>
                </a:solidFill>
                <a:effectLst/>
                <a:latin typeface="Arial" charset="0"/>
                <a:ea typeface="+mn-ea"/>
                <a:cs typeface="+mn-cs"/>
              </a:rPr>
              <a:t>Each layer is designed to meet specific functions.</a:t>
            </a:r>
          </a:p>
          <a:p>
            <a:r>
              <a:rPr lang="en-GB" sz="1200" b="0" i="0" kern="1200" dirty="0" smtClean="0">
                <a:solidFill>
                  <a:schemeClr val="tx1"/>
                </a:solidFill>
                <a:effectLst/>
                <a:latin typeface="Arial" charset="0"/>
                <a:ea typeface="+mn-ea"/>
                <a:cs typeface="+mn-cs"/>
              </a:rPr>
              <a:t>The access layer provides connectivity for the users. The distribution layer is used to forward traffic from one local network to another. Finally, the core layer represents a high-speed backbone layer between dispersed networks. User traffic is initiated at the access layer and passes through the other layers if the functionality of those layers is required.</a:t>
            </a:r>
          </a:p>
          <a:p>
            <a:r>
              <a:rPr lang="en-GB" sz="1200" b="0" i="0" kern="1200" dirty="0" smtClean="0">
                <a:solidFill>
                  <a:schemeClr val="tx1"/>
                </a:solidFill>
                <a:effectLst/>
                <a:latin typeface="Arial" charset="0"/>
                <a:ea typeface="+mn-ea"/>
                <a:cs typeface="+mn-cs"/>
              </a:rPr>
              <a:t>Even though the hierarchical model has three layers, some smaller enterprise networks may implement a two-tier hierarchical design. In a two-tier hierarchical design, the core and distribution layers are collapsed into one layer, reducing cost and complexity.</a:t>
            </a:r>
            <a:endParaRPr lang="en-US" b="1" dirty="0" smtClean="0"/>
          </a:p>
          <a:p>
            <a:pPr>
              <a:buFontTx/>
              <a:buNone/>
            </a:pPr>
            <a:endParaRPr lang="en-US" b="1"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A well-designed network not only controls traffic, but also limits the size of failure domains. A failure domain is the area of a network that is impacted when a critical device or network service experiences problems.</a:t>
            </a:r>
          </a:p>
          <a:p>
            <a:pPr algn="just"/>
            <a:r>
              <a:rPr lang="en-GB" sz="1200" b="0" i="0" kern="1200" dirty="0" smtClean="0">
                <a:solidFill>
                  <a:schemeClr val="tx1"/>
                </a:solidFill>
                <a:effectLst/>
                <a:latin typeface="Arial" charset="0"/>
                <a:ea typeface="+mn-ea"/>
                <a:cs typeface="+mn-cs"/>
              </a:rPr>
              <a:t>The function of the device that initially fails determines the impact of a failure domain. For example, a malfunctioning switch on a network segment normally affects only the hosts on that segment. However, if the router that connects this segment to others fails, the impact is much greater.</a:t>
            </a:r>
          </a:p>
          <a:p>
            <a:pPr algn="just"/>
            <a:r>
              <a:rPr lang="en-GB" sz="1200" b="0" i="0" kern="1200" dirty="0" smtClean="0">
                <a:solidFill>
                  <a:schemeClr val="tx1"/>
                </a:solidFill>
                <a:effectLst/>
                <a:latin typeface="Arial" charset="0"/>
                <a:ea typeface="+mn-ea"/>
                <a:cs typeface="+mn-cs"/>
              </a:rPr>
              <a:t>The use of redundant links and reliable enterprise-class equipment minimize the chance of disruption in a network. Smaller failure domains reduce the impact of a failure on company productivity. They also simplify the troubleshooting process, thereby, shortening the downtime for all users.</a:t>
            </a:r>
          </a:p>
          <a:p>
            <a:pPr marL="112713" marR="0" indent="-112713" algn="just" defTabSz="1020763" rtl="0" eaLnBrk="0" fontAlgn="base" latinLnBrk="0" hangingPunct="0">
              <a:lnSpc>
                <a:spcPct val="90000"/>
              </a:lnSpc>
              <a:spcBef>
                <a:spcPct val="50000"/>
              </a:spcBef>
              <a:spcAft>
                <a:spcPct val="0"/>
              </a:spcAft>
              <a:buClrTx/>
              <a:buSzPct val="100000"/>
              <a:buFontTx/>
              <a:buNone/>
              <a:tabLst/>
              <a:defRPr/>
            </a:pPr>
            <a:endParaRPr lang="en-GB" sz="1200" b="0" i="0" kern="1200" dirty="0" smtClean="0">
              <a:solidFill>
                <a:schemeClr val="tx1"/>
              </a:solidFill>
              <a:effectLst/>
              <a:latin typeface="Arial" charset="0"/>
              <a:ea typeface="+mn-ea"/>
              <a:cs typeface="+mn-cs"/>
            </a:endParaRPr>
          </a:p>
          <a:p>
            <a:pPr marL="112713" marR="0" indent="-112713" algn="just"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Because a failure at the core layer of a network can have a potentially large impact, the network designer often concentrates on efforts to prevent failures. These efforts can greatly increase the cost of implementing the network. In the hierarchical design model, it is easiest and usually least expensive to control the size of a failure domain in the distribution layer. In the distribution layer, network errors can be contained to a smaller area; thus, affecting fewer users. When using Layer 3 devices at the distribution layer, every router functions as a gateway for a limited number of access layer users.</a:t>
            </a:r>
            <a:endParaRPr lang="en-US" b="1" dirty="0" smtClean="0"/>
          </a:p>
          <a:p>
            <a:pPr>
              <a:buFontTx/>
              <a:buNone/>
            </a:pPr>
            <a:endParaRPr lang="en-US" b="1"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To support an enterprise network, the network designer must develop a strategy to enable the network to be available and to scale effectively and easily.</a:t>
            </a:r>
            <a:endParaRPr lang="en-US" b="1" dirty="0" smtClean="0"/>
          </a:p>
          <a:p>
            <a:pPr>
              <a:buFontTx/>
              <a:buNone/>
            </a:pPr>
            <a:endParaRPr lang="en-US" b="1"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For many organizations, the availability of the network is essential to supporting business needs. Redundancy is an important part of network design for preventing disruption of network services by minimizing the possibility of a single point of failure. One method of implementing redundancy is by installing duplicate equipment and providing failover services for critical devices.</a:t>
            </a:r>
          </a:p>
          <a:p>
            <a:pPr algn="just"/>
            <a:r>
              <a:rPr lang="en-GB" sz="1200" b="0" i="0" kern="1200" dirty="0" smtClean="0">
                <a:solidFill>
                  <a:schemeClr val="tx1"/>
                </a:solidFill>
                <a:effectLst/>
                <a:latin typeface="Arial" charset="0"/>
                <a:ea typeface="+mn-ea"/>
                <a:cs typeface="+mn-cs"/>
              </a:rPr>
              <a:t>Another method of implementing redundancy is redundant paths, as shown in the figure. Redundant paths offer alternate physical paths for data to traverse the network. Redundant paths in a switched network support high availability. However, due to the operation of switches, redundant paths in a switched Ethernet network may cause logical Layer 2 loops. For this reason, Spanning Tree Protocol (STP) is required.</a:t>
            </a:r>
          </a:p>
          <a:p>
            <a:pPr algn="just"/>
            <a:r>
              <a:rPr lang="en-GB" sz="1200" b="0" i="0" kern="1200" dirty="0" smtClean="0">
                <a:solidFill>
                  <a:schemeClr val="tx1"/>
                </a:solidFill>
                <a:effectLst/>
                <a:latin typeface="Arial" charset="0"/>
                <a:ea typeface="+mn-ea"/>
                <a:cs typeface="+mn-cs"/>
              </a:rPr>
              <a:t>STP allows for the redundancy required for reliability, but eliminates the switching loops. It does this by providing a mechanism for disabling redundant paths in a switched network until the path is necessary, such as when failures occur. STP is an open standard protocol, used in a switched environment to create a loop-free logical topology.</a:t>
            </a:r>
          </a:p>
          <a:p>
            <a:pPr algn="just">
              <a:buFontTx/>
              <a:buNone/>
            </a:pPr>
            <a:endParaRPr lang="en-US" b="1" dirty="0" smtClean="0"/>
          </a:p>
          <a:p>
            <a:pPr>
              <a:buFontTx/>
              <a:buNone/>
            </a:pPr>
            <a:endParaRPr lang="en-US" b="1"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In hierarchical network design, some links between access and distribution switches may need to process a greater amount of traffic than other links. As traffic from multiple links converges onto a single, outgoing link, it is possible for that link to become a </a:t>
            </a:r>
            <a:r>
              <a:rPr lang="en-GB" sz="1200" b="1" i="0" kern="1200" dirty="0" smtClean="0">
                <a:solidFill>
                  <a:schemeClr val="tx1"/>
                </a:solidFill>
                <a:effectLst/>
                <a:latin typeface="Arial" charset="0"/>
                <a:ea typeface="+mn-ea"/>
                <a:cs typeface="+mn-cs"/>
              </a:rPr>
              <a:t>bottleneck</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Link aggregation </a:t>
            </a:r>
            <a:r>
              <a:rPr lang="en-GB" sz="1200" b="0" i="0" kern="1200" dirty="0" smtClean="0">
                <a:solidFill>
                  <a:schemeClr val="tx1"/>
                </a:solidFill>
                <a:effectLst/>
                <a:latin typeface="Arial" charset="0"/>
                <a:ea typeface="+mn-ea"/>
                <a:cs typeface="+mn-cs"/>
              </a:rPr>
              <a:t>allows an administrator to increase the amount of bandwidth between devices by creating one logical link made up of several physical links.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is a form of link aggregation used in switched networks, as shown in the figure.</a:t>
            </a:r>
          </a:p>
          <a:p>
            <a:pPr algn="just"/>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uses the </a:t>
            </a:r>
            <a:r>
              <a:rPr lang="en-GB" sz="1200" b="1" i="0" kern="1200" dirty="0" smtClean="0">
                <a:solidFill>
                  <a:schemeClr val="tx1"/>
                </a:solidFill>
                <a:effectLst/>
                <a:latin typeface="Arial" charset="0"/>
                <a:ea typeface="+mn-ea"/>
                <a:cs typeface="+mn-cs"/>
              </a:rPr>
              <a:t>existing switch ports</a:t>
            </a:r>
            <a:r>
              <a:rPr lang="en-GB" sz="1200" b="0" i="0" kern="1200" dirty="0" smtClean="0">
                <a:solidFill>
                  <a:schemeClr val="tx1"/>
                </a:solidFill>
                <a:effectLst/>
                <a:latin typeface="Arial" charset="0"/>
                <a:ea typeface="+mn-ea"/>
                <a:cs typeface="+mn-cs"/>
              </a:rPr>
              <a:t>; therefore, additional costs to upgrade the link to a faster and more expensive connection are not necessary. The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is </a:t>
            </a:r>
            <a:r>
              <a:rPr lang="en-GB" sz="1200" b="1" i="0" kern="1200" dirty="0" smtClean="0">
                <a:solidFill>
                  <a:schemeClr val="tx1"/>
                </a:solidFill>
                <a:effectLst/>
                <a:latin typeface="Arial" charset="0"/>
                <a:ea typeface="+mn-ea"/>
                <a:cs typeface="+mn-cs"/>
              </a:rPr>
              <a:t>seen as one logical link </a:t>
            </a:r>
            <a:r>
              <a:rPr lang="en-GB" sz="1200" b="0" i="0" kern="1200" dirty="0" smtClean="0">
                <a:solidFill>
                  <a:schemeClr val="tx1"/>
                </a:solidFill>
                <a:effectLst/>
                <a:latin typeface="Arial" charset="0"/>
                <a:ea typeface="+mn-ea"/>
                <a:cs typeface="+mn-cs"/>
              </a:rPr>
              <a:t>using an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interface. Most configuration tasks are done on the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interface, instead of on each individual port, ensuring configuration consistency throughout the links. Finally, the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configuration takes advantage </a:t>
            </a:r>
            <a:r>
              <a:rPr lang="en-GB" sz="1200" b="1" i="0" kern="1200" dirty="0" smtClean="0">
                <a:solidFill>
                  <a:schemeClr val="tx1"/>
                </a:solidFill>
                <a:effectLst/>
                <a:latin typeface="Arial" charset="0"/>
                <a:ea typeface="+mn-ea"/>
                <a:cs typeface="+mn-cs"/>
              </a:rPr>
              <a:t>of load balancing </a:t>
            </a:r>
            <a:r>
              <a:rPr lang="en-GB" sz="1200" b="0" i="0" kern="1200" dirty="0" smtClean="0">
                <a:solidFill>
                  <a:schemeClr val="tx1"/>
                </a:solidFill>
                <a:effectLst/>
                <a:latin typeface="Arial" charset="0"/>
                <a:ea typeface="+mn-ea"/>
                <a:cs typeface="+mn-cs"/>
              </a:rPr>
              <a:t>between links that are part of the same </a:t>
            </a:r>
            <a:r>
              <a:rPr lang="en-GB" sz="1200" b="0" i="0" kern="1200" dirty="0" err="1" smtClean="0">
                <a:solidFill>
                  <a:schemeClr val="tx1"/>
                </a:solidFill>
                <a:effectLst/>
                <a:latin typeface="Arial" charset="0"/>
                <a:ea typeface="+mn-ea"/>
                <a:cs typeface="+mn-cs"/>
              </a:rPr>
              <a:t>EtherChannel</a:t>
            </a:r>
            <a:r>
              <a:rPr lang="en-GB" sz="1200" b="0" i="0" kern="1200" dirty="0" smtClean="0">
                <a:solidFill>
                  <a:schemeClr val="tx1"/>
                </a:solidFill>
                <a:effectLst/>
                <a:latin typeface="Arial" charset="0"/>
                <a:ea typeface="+mn-ea"/>
                <a:cs typeface="+mn-cs"/>
              </a:rPr>
              <a:t>, and depending on the hardware platform, one or more load-balancing methods can be implemented.</a:t>
            </a:r>
          </a:p>
          <a:p>
            <a:pPr algn="just"/>
            <a:endParaRPr lang="en-GB" sz="1200" b="0" i="0" kern="1200" dirty="0" smtClean="0">
              <a:solidFill>
                <a:schemeClr val="tx1"/>
              </a:solidFill>
              <a:effectLst/>
              <a:latin typeface="Arial" charset="0"/>
              <a:ea typeface="+mn-ea"/>
              <a:cs typeface="+mn-cs"/>
            </a:endParaRPr>
          </a:p>
          <a:p>
            <a:pPr>
              <a:buFontTx/>
              <a:buNone/>
            </a:pPr>
            <a:endParaRPr lang="en-US" b="1" dirty="0" smtClean="0"/>
          </a:p>
          <a:p>
            <a:pPr>
              <a:buFontTx/>
              <a:buNone/>
            </a:pPr>
            <a:endParaRPr lang="en-US" b="1"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The network must be designed to be able to expand network access to individuals and devices, as needed. An increasingly important aspect of extending access layer connectivity is through wireless connectivity. Providing wireless connectivity offers many advantages, such as increased flexibility, reduced costs, and the ability to grow and adapt to changing network and business requirements.</a:t>
            </a:r>
          </a:p>
          <a:p>
            <a:pPr algn="just"/>
            <a:r>
              <a:rPr lang="en-GB" sz="1200" b="0" i="0" kern="1200" dirty="0" smtClean="0">
                <a:solidFill>
                  <a:schemeClr val="tx1"/>
                </a:solidFill>
                <a:effectLst/>
                <a:latin typeface="Arial" charset="0"/>
                <a:ea typeface="+mn-ea"/>
                <a:cs typeface="+mn-cs"/>
              </a:rPr>
              <a:t>To communicate wirelessly, end devices require a wireless NIC that incorporates a radio transmitter/receiver and the required software driver to make it operational. Additionally, a wireless router or a wireless access point (AP) is required for users to connect, as shown in the figure.</a:t>
            </a:r>
          </a:p>
          <a:p>
            <a:pPr algn="just"/>
            <a:r>
              <a:rPr lang="en-GB" sz="1200" b="0" i="0" kern="1200" dirty="0" smtClean="0">
                <a:solidFill>
                  <a:schemeClr val="tx1"/>
                </a:solidFill>
                <a:effectLst/>
                <a:latin typeface="Arial" charset="0"/>
                <a:ea typeface="+mn-ea"/>
                <a:cs typeface="+mn-cs"/>
              </a:rPr>
              <a:t>There are many considerations when implementing a wireless network, such as the types of wireless devices to use, wireless coverage requirements, interference considerations, and security considerations.</a:t>
            </a:r>
          </a:p>
          <a:p>
            <a:pPr>
              <a:buFontTx/>
              <a:buNone/>
            </a:pPr>
            <a:endParaRPr lang="en-US" b="1" dirty="0" smtClean="0"/>
          </a:p>
          <a:p>
            <a:pPr>
              <a:buFontTx/>
              <a:buNone/>
            </a:pPr>
            <a:endParaRPr lang="en-US" b="1"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0" indent="0" algn="just">
              <a:buNone/>
            </a:pPr>
            <a:r>
              <a:rPr lang="en-GB" sz="1200" b="0" i="0" kern="1200" dirty="0" smtClean="0">
                <a:solidFill>
                  <a:schemeClr val="tx1"/>
                </a:solidFill>
                <a:effectLst/>
                <a:latin typeface="Arial" charset="0"/>
                <a:ea typeface="+mn-ea"/>
                <a:cs typeface="+mn-cs"/>
              </a:rPr>
              <a:t>When designing a network, it is important to select the proper hardware to meet current network requirements, as well as allow for network growth. Within an enterprise network, both switches and routers play a critical role in network communication.</a:t>
            </a:r>
          </a:p>
          <a:p>
            <a:pPr marL="0" indent="0" algn="just">
              <a:buNone/>
            </a:pPr>
            <a:r>
              <a:rPr lang="en-GB" sz="1200" b="0" i="0" kern="1200" dirty="0" smtClean="0">
                <a:solidFill>
                  <a:schemeClr val="tx1"/>
                </a:solidFill>
                <a:effectLst/>
                <a:latin typeface="Arial" charset="0"/>
                <a:ea typeface="+mn-ea"/>
                <a:cs typeface="+mn-cs"/>
              </a:rPr>
              <a:t>There are five categories of switches for enterprise networks, as shown in Figure 1:</a:t>
            </a:r>
          </a:p>
          <a:p>
            <a:pPr algn="just"/>
            <a:r>
              <a:rPr lang="en-GB" sz="1200" b="1" i="0" kern="1200" dirty="0" smtClean="0">
                <a:solidFill>
                  <a:schemeClr val="tx1"/>
                </a:solidFill>
                <a:effectLst/>
                <a:latin typeface="Arial" charset="0"/>
                <a:ea typeface="+mn-ea"/>
                <a:cs typeface="+mn-cs"/>
              </a:rPr>
              <a:t>Campus LAN Switches </a:t>
            </a:r>
            <a:r>
              <a:rPr lang="en-GB" sz="1200" b="0" i="0" kern="1200" dirty="0" smtClean="0">
                <a:solidFill>
                  <a:schemeClr val="tx1"/>
                </a:solidFill>
                <a:effectLst/>
                <a:latin typeface="Arial" charset="0"/>
                <a:ea typeface="+mn-ea"/>
                <a:cs typeface="+mn-cs"/>
              </a:rPr>
              <a:t>- To scale network performance in an enterprise LAN, there are core, distribution, access, and compact switches. These switch platforms vary from </a:t>
            </a:r>
            <a:r>
              <a:rPr lang="en-GB" sz="1200" b="0" i="0" kern="1200" dirty="0" err="1" smtClean="0">
                <a:solidFill>
                  <a:schemeClr val="tx1"/>
                </a:solidFill>
                <a:effectLst/>
                <a:latin typeface="Arial" charset="0"/>
                <a:ea typeface="+mn-ea"/>
                <a:cs typeface="+mn-cs"/>
              </a:rPr>
              <a:t>fanless</a:t>
            </a:r>
            <a:r>
              <a:rPr lang="en-GB" sz="1200" b="0" i="0" kern="1200" dirty="0" smtClean="0">
                <a:solidFill>
                  <a:schemeClr val="tx1"/>
                </a:solidFill>
                <a:effectLst/>
                <a:latin typeface="Arial" charset="0"/>
                <a:ea typeface="+mn-ea"/>
                <a:cs typeface="+mn-cs"/>
              </a:rPr>
              <a:t> switches with eight fixed ports to 13-blade switches supporting hundreds of ports. Campus LAN switch platforms include the Cisco 2960, 3560, 3750, 3850, 4500, 6500, and 6800 Series.</a:t>
            </a:r>
          </a:p>
          <a:p>
            <a:pPr algn="just"/>
            <a:r>
              <a:rPr lang="en-GB" sz="1200" b="1" i="0" kern="1200" dirty="0" smtClean="0">
                <a:solidFill>
                  <a:schemeClr val="tx1"/>
                </a:solidFill>
                <a:effectLst/>
                <a:latin typeface="Arial" charset="0"/>
                <a:ea typeface="+mn-ea"/>
                <a:cs typeface="+mn-cs"/>
              </a:rPr>
              <a:t>Cloud-Managed Switches </a:t>
            </a:r>
            <a:r>
              <a:rPr lang="en-GB" sz="1200" b="0" i="0" kern="1200" dirty="0" smtClean="0">
                <a:solidFill>
                  <a:schemeClr val="tx1"/>
                </a:solidFill>
                <a:effectLst/>
                <a:latin typeface="Arial" charset="0"/>
                <a:ea typeface="+mn-ea"/>
                <a:cs typeface="+mn-cs"/>
              </a:rPr>
              <a:t>- The Cisco </a:t>
            </a:r>
            <a:r>
              <a:rPr lang="en-GB" sz="1200" b="0" i="0" kern="1200" dirty="0" err="1" smtClean="0">
                <a:solidFill>
                  <a:schemeClr val="tx1"/>
                </a:solidFill>
                <a:effectLst/>
                <a:latin typeface="Arial" charset="0"/>
                <a:ea typeface="+mn-ea"/>
                <a:cs typeface="+mn-cs"/>
              </a:rPr>
              <a:t>Meraki</a:t>
            </a:r>
            <a:r>
              <a:rPr lang="en-GB" sz="1200" b="0" i="0" kern="1200" dirty="0" smtClean="0">
                <a:solidFill>
                  <a:schemeClr val="tx1"/>
                </a:solidFill>
                <a:effectLst/>
                <a:latin typeface="Arial" charset="0"/>
                <a:ea typeface="+mn-ea"/>
                <a:cs typeface="+mn-cs"/>
              </a:rPr>
              <a:t> cloud-managed access switches enable virtual stacking of switches. They monitor and configure thousands of switch ports over the web, without the intervention of onsite IT staff.</a:t>
            </a:r>
          </a:p>
          <a:p>
            <a:pPr algn="just"/>
            <a:r>
              <a:rPr lang="en-GB" sz="1200" b="1" i="0" kern="1200" dirty="0" smtClean="0">
                <a:solidFill>
                  <a:schemeClr val="tx1"/>
                </a:solidFill>
                <a:effectLst/>
                <a:latin typeface="Arial" charset="0"/>
                <a:ea typeface="+mn-ea"/>
                <a:cs typeface="+mn-cs"/>
              </a:rPr>
              <a:t>Data </a:t>
            </a:r>
            <a:r>
              <a:rPr lang="en-GB" sz="1200" b="1" i="0" kern="1200" dirty="0" err="1" smtClean="0">
                <a:solidFill>
                  <a:schemeClr val="tx1"/>
                </a:solidFill>
                <a:effectLst/>
                <a:latin typeface="Arial" charset="0"/>
                <a:ea typeface="+mn-ea"/>
                <a:cs typeface="+mn-cs"/>
              </a:rPr>
              <a:t>Center</a:t>
            </a:r>
            <a:r>
              <a:rPr lang="en-GB" sz="1200" b="1" i="0" kern="1200" dirty="0" smtClean="0">
                <a:solidFill>
                  <a:schemeClr val="tx1"/>
                </a:solidFill>
                <a:effectLst/>
                <a:latin typeface="Arial" charset="0"/>
                <a:ea typeface="+mn-ea"/>
                <a:cs typeface="+mn-cs"/>
              </a:rPr>
              <a:t> Switches </a:t>
            </a:r>
            <a:r>
              <a:rPr lang="en-GB" sz="1200" b="0" i="0" kern="1200" dirty="0" smtClean="0">
                <a:solidFill>
                  <a:schemeClr val="tx1"/>
                </a:solidFill>
                <a:effectLst/>
                <a:latin typeface="Arial" charset="0"/>
                <a:ea typeface="+mn-ea"/>
                <a:cs typeface="+mn-cs"/>
              </a:rPr>
              <a:t>- A data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should be built based on switches that promote infrastructure scalability, operational continuity, and transport flexibility. The data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switch platforms include the Cisco Nexus Series switches and the Cisco Catalyst 6500 Series switches.</a:t>
            </a:r>
          </a:p>
          <a:p>
            <a:pPr algn="just"/>
            <a:r>
              <a:rPr lang="en-GB" sz="1200" b="1" i="0" kern="1200" dirty="0" smtClean="0">
                <a:solidFill>
                  <a:schemeClr val="tx1"/>
                </a:solidFill>
                <a:effectLst/>
                <a:latin typeface="Arial" charset="0"/>
                <a:ea typeface="+mn-ea"/>
                <a:cs typeface="+mn-cs"/>
              </a:rPr>
              <a:t>Service Provider Switches </a:t>
            </a:r>
            <a:r>
              <a:rPr lang="en-GB" sz="1200" b="0" i="0" kern="1200" dirty="0" smtClean="0">
                <a:solidFill>
                  <a:schemeClr val="tx1"/>
                </a:solidFill>
                <a:effectLst/>
                <a:latin typeface="Arial" charset="0"/>
                <a:ea typeface="+mn-ea"/>
                <a:cs typeface="+mn-cs"/>
              </a:rPr>
              <a:t>- Service provider switches fall under two categories: aggregation switches and Ethernet access switches. Aggregation switches are carrier-grade Ethernet switches that aggregate traffic at the edge of a network. Service provider Ethernet access switches feature application intelligence, unified services, virtualization, integrated security, and simplified management.</a:t>
            </a:r>
          </a:p>
          <a:p>
            <a:pPr algn="just"/>
            <a:r>
              <a:rPr lang="en-GB" sz="1200" b="1" i="0" kern="1200" dirty="0" smtClean="0">
                <a:solidFill>
                  <a:schemeClr val="tx1"/>
                </a:solidFill>
                <a:effectLst/>
                <a:latin typeface="Arial" charset="0"/>
                <a:ea typeface="+mn-ea"/>
                <a:cs typeface="+mn-cs"/>
              </a:rPr>
              <a:t>Virtual Networking </a:t>
            </a:r>
            <a:r>
              <a:rPr lang="en-GB" sz="1200" b="0" i="0" kern="1200" dirty="0" smtClean="0">
                <a:solidFill>
                  <a:schemeClr val="tx1"/>
                </a:solidFill>
                <a:effectLst/>
                <a:latin typeface="Arial" charset="0"/>
                <a:ea typeface="+mn-ea"/>
                <a:cs typeface="+mn-cs"/>
              </a:rPr>
              <a:t>- Networks are becoming increasingly virtualized. Cisco Nexus virtual networking switch platforms provide secure multi-tenant services by adding virtualization intelligence technology to the data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network.</a:t>
            </a:r>
          </a:p>
          <a:p>
            <a:pPr algn="just">
              <a:buFontTx/>
              <a:buNone/>
            </a:pPr>
            <a:endParaRPr lang="en-US" b="1" dirty="0" smtClean="0"/>
          </a:p>
          <a:p>
            <a:pPr algn="just">
              <a:buFontTx/>
              <a:buNone/>
            </a:pPr>
            <a:endParaRPr lang="en-US" b="1"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1" i="0" kern="1200" dirty="0" smtClean="0">
                <a:solidFill>
                  <a:schemeClr val="tx1"/>
                </a:solidFill>
                <a:latin typeface="Arial" charset="0"/>
                <a:ea typeface="+mn-ea"/>
                <a:cs typeface="+mn-cs"/>
              </a:rPr>
              <a:t> </a:t>
            </a:r>
            <a:r>
              <a:rPr lang="en-GB" sz="1200" b="0" i="0" kern="1200" dirty="0" smtClean="0">
                <a:solidFill>
                  <a:schemeClr val="tx1"/>
                </a:solidFill>
                <a:effectLst/>
                <a:latin typeface="Arial" charset="0"/>
                <a:ea typeface="+mn-ea"/>
                <a:cs typeface="+mn-cs"/>
              </a:rPr>
              <a:t>The port density of a switch refers to the number of ports available on a single switch. The figure shows the port density of three different switches.</a:t>
            </a:r>
          </a:p>
          <a:p>
            <a:pPr marL="0" indent="0">
              <a:buNone/>
            </a:pPr>
            <a:r>
              <a:rPr lang="en-GB" sz="1200" b="0" i="0" kern="1200" dirty="0" smtClean="0">
                <a:solidFill>
                  <a:schemeClr val="tx1"/>
                </a:solidFill>
                <a:effectLst/>
                <a:latin typeface="Arial" charset="0"/>
                <a:ea typeface="+mn-ea"/>
                <a:cs typeface="+mn-cs"/>
              </a:rPr>
              <a:t>Fixed configuration switches typically support up to 48 ports on a single device. They have options for up to four additional ports for small form-factor pluggable (SFP) devices.</a:t>
            </a:r>
          </a:p>
          <a:p>
            <a:pPr>
              <a:buFontTx/>
              <a:buNone/>
            </a:pPr>
            <a:endParaRPr lang="en-US" b="1" dirty="0" smtClean="0"/>
          </a:p>
          <a:p>
            <a:pPr>
              <a:buFontTx/>
              <a:buNone/>
            </a:pPr>
            <a:r>
              <a:rPr lang="en-GB" sz="1200" b="0" i="0" kern="1200" dirty="0" smtClean="0">
                <a:solidFill>
                  <a:schemeClr val="tx1"/>
                </a:solidFill>
                <a:effectLst/>
                <a:latin typeface="Arial" charset="0"/>
                <a:ea typeface="+mn-ea"/>
                <a:cs typeface="+mn-cs"/>
              </a:rPr>
              <a:t>Modular switches can support very high-port densities through the addition of multiple switch port line cards. For example, some Catalyst 6500 switches can support in excess of 1,000 switch ports.</a:t>
            </a:r>
            <a:endParaRPr lang="en-US" b="1"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1" i="0" kern="1200" dirty="0" smtClean="0">
                <a:solidFill>
                  <a:schemeClr val="tx1"/>
                </a:solidFill>
                <a:latin typeface="Arial" charset="0"/>
                <a:ea typeface="+mn-ea"/>
                <a:cs typeface="+mn-cs"/>
              </a:rPr>
              <a:t> </a:t>
            </a:r>
          </a:p>
          <a:p>
            <a:pPr marL="112713" marR="0" indent="-112713" algn="just"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Forwarding rates define the processing capabilities of a switch by rating how much data the switch can process per second. Switch product lines are classified by forwarding rates, as shown in the figure. Entry-level switches have lower forwarding rates than enterprise-level switches. Forwarding rates are important to consider when selecting a switch. If the switch forwarding rate is too low, it cannot accommodate full wire-speed communication across all of its switch ports. Wire speed is the data rate that each Ethernet port on the switch is capable of attaining. Data rates can be 100 Mb/s, 1 Gb/s, 10 Gb/s, or 100 Gb/s.</a:t>
            </a:r>
            <a:endParaRPr lang="en-US" b="1" dirty="0" smtClean="0"/>
          </a:p>
          <a:p>
            <a:pPr>
              <a:buFontTx/>
              <a:buNone/>
            </a:pPr>
            <a:endParaRPr lang="en-US" b="1"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allows the switch to deliver power to a device over the existing Ethernet cabling. This feature can be used by IP phones and some wireless access points. </a:t>
            </a:r>
          </a:p>
          <a:p>
            <a:pPr algn="just"/>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allows more flexibility when installing wireless access points and IP phones, allowing them to be installed anywhere that there is an Ethernet cable. A network administrator should ensure that the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features are required, because switches that support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are expensive.</a:t>
            </a:r>
          </a:p>
          <a:p>
            <a:pPr algn="just"/>
            <a:r>
              <a:rPr lang="en-GB" sz="1200" b="0" i="0" kern="1200" dirty="0" smtClean="0">
                <a:solidFill>
                  <a:schemeClr val="tx1"/>
                </a:solidFill>
                <a:effectLst/>
                <a:latin typeface="Arial" charset="0"/>
                <a:ea typeface="+mn-ea"/>
                <a:cs typeface="+mn-cs"/>
              </a:rPr>
              <a:t>The relatively new Cisco Catalyst 2960-C and 3560-C Series compact switches support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pass-through.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pass-through allows a network administrator to power </a:t>
            </a:r>
            <a:r>
              <a:rPr lang="en-GB" sz="1200" b="0" i="0" kern="1200" dirty="0" err="1" smtClean="0">
                <a:solidFill>
                  <a:schemeClr val="tx1"/>
                </a:solidFill>
                <a:effectLst/>
                <a:latin typeface="Arial" charset="0"/>
                <a:ea typeface="+mn-ea"/>
                <a:cs typeface="+mn-cs"/>
              </a:rPr>
              <a:t>PoE</a:t>
            </a:r>
            <a:r>
              <a:rPr lang="en-GB" sz="1200" b="0" i="0" kern="1200" dirty="0" smtClean="0">
                <a:solidFill>
                  <a:schemeClr val="tx1"/>
                </a:solidFill>
                <a:effectLst/>
                <a:latin typeface="Arial" charset="0"/>
                <a:ea typeface="+mn-ea"/>
                <a:cs typeface="+mn-cs"/>
              </a:rPr>
              <a:t> devices connected to the switch, as well as the switch itself, by drawing power from certain upstream switches. </a:t>
            </a:r>
            <a:endParaRPr lang="en-US" b="1"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Multilayer switches are typically deployed in the core and distribution layers of an organization's switched network. Multilayer switches are characterized by their ability to </a:t>
            </a:r>
            <a:r>
              <a:rPr lang="en-GB" sz="1200" b="1" i="0" kern="1200" dirty="0" smtClean="0">
                <a:solidFill>
                  <a:schemeClr val="tx1"/>
                </a:solidFill>
                <a:effectLst/>
                <a:latin typeface="Arial" charset="0"/>
                <a:ea typeface="+mn-ea"/>
                <a:cs typeface="+mn-cs"/>
              </a:rPr>
              <a:t>build a routing table, support a few routing protocols, and forward IP packets at a rate close to that of Layer 2 forwarding</a:t>
            </a:r>
            <a:r>
              <a:rPr lang="en-GB" sz="1200" b="0" i="0" kern="1200" dirty="0" smtClean="0">
                <a:solidFill>
                  <a:schemeClr val="tx1"/>
                </a:solidFill>
                <a:effectLst/>
                <a:latin typeface="Arial" charset="0"/>
                <a:ea typeface="+mn-ea"/>
                <a:cs typeface="+mn-cs"/>
              </a:rPr>
              <a:t>. Multilayer switches often support specialized hardware, such as application-specific integrated circuits (ASICs). ASICs along with dedicated software data structures can streamline the forwarding of IP packets independent of the CPU.</a:t>
            </a:r>
          </a:p>
          <a:p>
            <a:pPr algn="just"/>
            <a:r>
              <a:rPr lang="en-GB" sz="1200" b="0" i="0" kern="1200" dirty="0" smtClean="0">
                <a:solidFill>
                  <a:schemeClr val="tx1"/>
                </a:solidFill>
                <a:effectLst/>
                <a:latin typeface="Arial" charset="0"/>
                <a:ea typeface="+mn-ea"/>
                <a:cs typeface="+mn-cs"/>
              </a:rPr>
              <a:t>There is a trend in networking toward a pure Layer 3 switched environment. When switches were first used in networks, none of them supported routing; now, almost all switches support routing. It is likely that soon all switches will incorporate a route processor because the cost of doing so is decreasing relative to other constraints. Eventually the term multilayer switch will be redundant.</a:t>
            </a:r>
          </a:p>
          <a:p>
            <a:pPr algn="just"/>
            <a:r>
              <a:rPr lang="en-GB" sz="1200" b="0" i="0" kern="1200" dirty="0" smtClean="0">
                <a:solidFill>
                  <a:schemeClr val="tx1"/>
                </a:solidFill>
                <a:effectLst/>
                <a:latin typeface="Arial" charset="0"/>
                <a:ea typeface="+mn-ea"/>
                <a:cs typeface="+mn-cs"/>
              </a:rPr>
              <a:t>As shown in the figure, the Catalyst 2960 switches illustrate the migration to a pure Layer 3 environment. With IOS versions prior to 15.x, these switches supported only one active switched virtual interface (SVI). With IOS 15.x, these switches now support multiple active SVIs. This means that the switch can be remotely accessed via multiple IP addresses on distinct networks.</a:t>
            </a:r>
          </a:p>
          <a:p>
            <a:pPr algn="just">
              <a:buFontTx/>
              <a:buNone/>
            </a:pPr>
            <a:endParaRPr lang="en-US" b="1" dirty="0" smtClean="0"/>
          </a:p>
          <a:p>
            <a:pPr>
              <a:buFontTx/>
              <a:buNone/>
            </a:pPr>
            <a:endParaRPr lang="en-US" b="1"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0" indent="0">
              <a:buNone/>
            </a:pPr>
            <a:r>
              <a:rPr lang="en-GB" sz="1200" b="0" i="0" kern="1200" dirty="0" smtClean="0">
                <a:solidFill>
                  <a:schemeClr val="tx1"/>
                </a:solidFill>
                <a:effectLst/>
                <a:latin typeface="Arial" charset="0"/>
                <a:ea typeface="+mn-ea"/>
                <a:cs typeface="+mn-cs"/>
              </a:rPr>
              <a:t>Routers play a critical role in networking by interconnecting multiple sites within an enterprise network, providing redundant paths, and connecting ISPs on the Internet. Routers can also act as a translator between different media types and protocols. For example, a router can accept packets from an Ethernet network and re-encapsulate them for transport over a Serial network.</a:t>
            </a:r>
          </a:p>
          <a:p>
            <a:pPr marL="0" indent="0">
              <a:buNone/>
            </a:pPr>
            <a:r>
              <a:rPr lang="en-GB" sz="1200" b="0" i="0" kern="1200" dirty="0" smtClean="0">
                <a:solidFill>
                  <a:schemeClr val="tx1"/>
                </a:solidFill>
                <a:effectLst/>
                <a:latin typeface="Arial" charset="0"/>
                <a:ea typeface="+mn-ea"/>
                <a:cs typeface="+mn-cs"/>
              </a:rPr>
              <a:t>Routers use the network portion of the destination IP address to route packets to the proper destination. They select an alternate path if a link goes down or traffic is congested. All hosts on a local network specify the IP address of the local router interface in their IP configuration. This router interface is the default gateway.</a:t>
            </a:r>
          </a:p>
          <a:p>
            <a:pPr marL="0" indent="0">
              <a:buNone/>
            </a:pPr>
            <a:r>
              <a:rPr lang="en-GB" sz="1200" b="0" i="0" kern="1200" dirty="0" smtClean="0">
                <a:solidFill>
                  <a:schemeClr val="tx1"/>
                </a:solidFill>
                <a:effectLst/>
                <a:latin typeface="Arial" charset="0"/>
                <a:ea typeface="+mn-ea"/>
                <a:cs typeface="+mn-cs"/>
              </a:rPr>
              <a:t>Routers also serve other beneficial functions:</a:t>
            </a:r>
          </a:p>
          <a:p>
            <a:r>
              <a:rPr lang="en-GB" sz="1200" b="0" i="0" kern="1200" dirty="0" smtClean="0">
                <a:solidFill>
                  <a:schemeClr val="tx1"/>
                </a:solidFill>
                <a:effectLst/>
                <a:latin typeface="Arial" charset="0"/>
                <a:ea typeface="+mn-ea"/>
                <a:cs typeface="+mn-cs"/>
              </a:rPr>
              <a:t>Provide broadcast containment</a:t>
            </a:r>
          </a:p>
          <a:p>
            <a:r>
              <a:rPr lang="en-GB" sz="1200" b="0" i="0" kern="1200" dirty="0" smtClean="0">
                <a:solidFill>
                  <a:schemeClr val="tx1"/>
                </a:solidFill>
                <a:effectLst/>
                <a:latin typeface="Arial" charset="0"/>
                <a:ea typeface="+mn-ea"/>
                <a:cs typeface="+mn-cs"/>
              </a:rPr>
              <a:t>Connect remote locations</a:t>
            </a:r>
          </a:p>
          <a:p>
            <a:r>
              <a:rPr lang="en-GB" sz="1200" b="0" i="0" kern="1200" dirty="0" smtClean="0">
                <a:solidFill>
                  <a:schemeClr val="tx1"/>
                </a:solidFill>
                <a:effectLst/>
                <a:latin typeface="Arial" charset="0"/>
                <a:ea typeface="+mn-ea"/>
                <a:cs typeface="+mn-cs"/>
              </a:rPr>
              <a:t>Group users logically by application or department</a:t>
            </a:r>
          </a:p>
          <a:p>
            <a:r>
              <a:rPr lang="en-GB" sz="1200" b="0" i="0" kern="1200" dirty="0" smtClean="0">
                <a:solidFill>
                  <a:schemeClr val="tx1"/>
                </a:solidFill>
                <a:effectLst/>
                <a:latin typeface="Arial" charset="0"/>
                <a:ea typeface="+mn-ea"/>
                <a:cs typeface="+mn-cs"/>
              </a:rPr>
              <a:t>Provide enhanced security</a:t>
            </a:r>
          </a:p>
          <a:p>
            <a:pPr>
              <a:buFontTx/>
              <a:buNone/>
            </a:pPr>
            <a:endParaRPr lang="en-US" b="1" dirty="0" smtClean="0"/>
          </a:p>
          <a:p>
            <a:pPr>
              <a:buFontTx/>
              <a:buNone/>
            </a:pPr>
            <a:endParaRPr lang="en-US" b="1"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sz="1200" b="1" i="0" kern="1200" dirty="0" smtClean="0">
                <a:solidFill>
                  <a:schemeClr val="tx1"/>
                </a:solidFill>
                <a:latin typeface="Arial" charset="0"/>
                <a:ea typeface="+mn-ea"/>
                <a:cs typeface="+mn-cs"/>
              </a:rPr>
              <a:t> 1.2.2.2</a:t>
            </a:r>
            <a:r>
              <a:rPr lang="en-US" sz="1200" b="1" i="0" kern="1200" baseline="0" dirty="0" smtClean="0">
                <a:solidFill>
                  <a:schemeClr val="tx1"/>
                </a:solidFill>
                <a:latin typeface="Arial" charset="0"/>
                <a:ea typeface="+mn-ea"/>
                <a:cs typeface="+mn-cs"/>
              </a:rPr>
              <a:t> Cisco Routers</a:t>
            </a:r>
            <a:endParaRPr lang="en-US" sz="1200" b="1" i="0" kern="1200" dirty="0" smtClean="0">
              <a:solidFill>
                <a:schemeClr val="tx1"/>
              </a:solidFill>
              <a:latin typeface="Arial" charset="0"/>
              <a:ea typeface="+mn-ea"/>
              <a:cs typeface="+mn-cs"/>
            </a:endParaRPr>
          </a:p>
          <a:p>
            <a:pPr>
              <a:buFontTx/>
              <a:buNone/>
            </a:pPr>
            <a:endParaRPr lang="en-US" b="1" dirty="0" smtClean="0"/>
          </a:p>
          <a:p>
            <a:pPr>
              <a:buFontTx/>
              <a:buNone/>
            </a:pPr>
            <a:endParaRPr lang="en-US" b="1"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US" sz="1200" b="1" i="0" kern="1200" dirty="0" smtClean="0">
                <a:solidFill>
                  <a:schemeClr val="tx1"/>
                </a:solidFill>
                <a:latin typeface="Arial" charset="0"/>
                <a:ea typeface="+mn-ea"/>
                <a:cs typeface="+mn-cs"/>
              </a:rPr>
              <a:t> </a:t>
            </a:r>
            <a:r>
              <a:rPr lang="en-GB" sz="1200" b="0" i="0" kern="1200" dirty="0" smtClean="0">
                <a:solidFill>
                  <a:schemeClr val="tx1"/>
                </a:solidFill>
                <a:effectLst/>
                <a:latin typeface="Arial" charset="0"/>
                <a:ea typeface="+mn-ea"/>
                <a:cs typeface="+mn-cs"/>
              </a:rPr>
              <a:t>Routers also come in many form factors, as shown in the figure. Network administrators in an enterprise environment should be able to support a variety of routers, from a small desktop router to a rack-mounted or blade model.</a:t>
            </a:r>
          </a:p>
          <a:p>
            <a:pPr algn="just"/>
            <a:r>
              <a:rPr lang="en-GB" sz="1200" b="0" i="0" kern="1200" dirty="0" smtClean="0">
                <a:solidFill>
                  <a:schemeClr val="tx1"/>
                </a:solidFill>
                <a:effectLst/>
                <a:latin typeface="Arial" charset="0"/>
                <a:ea typeface="+mn-ea"/>
                <a:cs typeface="+mn-cs"/>
              </a:rPr>
              <a:t>Routers can also be categorized as fixed configuration or modular. With the fixed configuration, the desired router interfaces are built-in. Modular routers come with multiple slots that allow a network administrator to change the interfaces on the router. As an example, a Cisco 1841 router comes with two Fast Ethernet RJ-45 interfaces built-in, and two slots that can accommodate many different network interface modules. Routers come with a variety of different interfaces, such as Fast Ethernet, Gigabit Ethernet, Serial, and </a:t>
            </a:r>
            <a:r>
              <a:rPr lang="en-GB" sz="1200" b="0" i="0" kern="1200" dirty="0" err="1" smtClean="0">
                <a:solidFill>
                  <a:schemeClr val="tx1"/>
                </a:solidFill>
                <a:effectLst/>
                <a:latin typeface="Arial" charset="0"/>
                <a:ea typeface="+mn-ea"/>
                <a:cs typeface="+mn-cs"/>
              </a:rPr>
              <a:t>Fiber</a:t>
            </a:r>
            <a:r>
              <a:rPr lang="en-GB" sz="1200" b="0" i="0" kern="1200" dirty="0" smtClean="0">
                <a:solidFill>
                  <a:schemeClr val="tx1"/>
                </a:solidFill>
                <a:effectLst/>
                <a:latin typeface="Arial" charset="0"/>
                <a:ea typeface="+mn-ea"/>
                <a:cs typeface="+mn-cs"/>
              </a:rPr>
              <a:t>-Optic.</a:t>
            </a:r>
          </a:p>
          <a:p>
            <a:pPr>
              <a:buFontTx/>
              <a:buNone/>
            </a:pPr>
            <a:endParaRPr lang="en-US" b="1" dirty="0" smtClean="0"/>
          </a:p>
          <a:p>
            <a:pPr>
              <a:buFontTx/>
              <a:buNone/>
            </a:pPr>
            <a:endParaRPr lang="en-US" b="1"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sz="1200" b="1" i="0" kern="1200" dirty="0" smtClean="0">
                <a:solidFill>
                  <a:schemeClr val="tx1"/>
                </a:solidFill>
                <a:latin typeface="Arial" charset="0"/>
                <a:ea typeface="+mn-ea"/>
                <a:cs typeface="+mn-cs"/>
              </a:rPr>
              <a:t>1.2.3.3</a:t>
            </a:r>
            <a:r>
              <a:rPr lang="en-US" sz="1200" b="1" i="0" kern="1200" baseline="0" dirty="0" smtClean="0">
                <a:solidFill>
                  <a:schemeClr val="tx1"/>
                </a:solidFill>
                <a:latin typeface="Arial" charset="0"/>
                <a:ea typeface="+mn-ea"/>
                <a:cs typeface="+mn-cs"/>
              </a:rPr>
              <a:t> Basic Router CLI commands</a:t>
            </a:r>
            <a:endParaRPr lang="en-US" sz="1200" b="1" i="0" kern="1200" dirty="0" smtClean="0">
              <a:solidFill>
                <a:schemeClr val="tx1"/>
              </a:solidFill>
              <a:latin typeface="Arial" charset="0"/>
              <a:ea typeface="+mn-ea"/>
              <a:cs typeface="+mn-cs"/>
            </a:endParaRPr>
          </a:p>
          <a:p>
            <a:pPr>
              <a:buFontTx/>
              <a:buNone/>
            </a:pPr>
            <a:endParaRPr lang="en-US" b="1" dirty="0" smtClean="0"/>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protocols</a:t>
            </a:r>
            <a:r>
              <a:rPr lang="en-US" sz="1200" dirty="0" smtClean="0"/>
              <a:t> – Displays information about routing protocol configured.</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route</a:t>
            </a:r>
            <a:r>
              <a:rPr lang="en-US" sz="1200" b="1" dirty="0" smtClean="0"/>
              <a:t> </a:t>
            </a:r>
            <a:r>
              <a:rPr lang="en-US" sz="1200" dirty="0" smtClean="0"/>
              <a:t>–</a:t>
            </a:r>
            <a:r>
              <a:rPr lang="en-US" sz="1200" b="1" dirty="0" smtClean="0"/>
              <a:t> </a:t>
            </a:r>
            <a:r>
              <a:rPr lang="en-US" sz="1200" dirty="0" smtClean="0"/>
              <a:t>Displays routing table information.</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a:t>
            </a:r>
            <a:r>
              <a:rPr lang="en-US" sz="1200" b="1" dirty="0" err="1" smtClean="0">
                <a:latin typeface="Courier New" pitchFamily="49" charset="0"/>
                <a:cs typeface="Courier New" pitchFamily="49" charset="0"/>
              </a:rPr>
              <a:t>ospf</a:t>
            </a:r>
            <a:r>
              <a:rPr lang="en-US" sz="1200" b="1" dirty="0" smtClean="0">
                <a:latin typeface="Courier New" pitchFamily="49" charset="0"/>
                <a:cs typeface="Courier New" pitchFamily="49" charset="0"/>
              </a:rPr>
              <a:t> neighbor</a:t>
            </a:r>
            <a:r>
              <a:rPr lang="en-US" sz="1200" b="1" dirty="0" smtClean="0"/>
              <a:t> </a:t>
            </a:r>
            <a:r>
              <a:rPr lang="en-US" sz="1200" dirty="0" smtClean="0"/>
              <a:t>–</a:t>
            </a:r>
            <a:r>
              <a:rPr lang="en-US" sz="1200" b="1" dirty="0" smtClean="0"/>
              <a:t> </a:t>
            </a:r>
            <a:r>
              <a:rPr lang="en-US" sz="1200" dirty="0" smtClean="0"/>
              <a:t>Displays information about OSPF neighbors.</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interfaces</a:t>
            </a:r>
            <a:r>
              <a:rPr lang="en-US" sz="1200" b="1" dirty="0" smtClean="0"/>
              <a:t> </a:t>
            </a:r>
            <a:r>
              <a:rPr lang="en-US" sz="1200" dirty="0" smtClean="0"/>
              <a:t>–</a:t>
            </a:r>
            <a:r>
              <a:rPr lang="en-US" sz="1200" b="1" dirty="0" smtClean="0"/>
              <a:t> </a:t>
            </a:r>
            <a:r>
              <a:rPr lang="en-US" sz="1200" dirty="0" smtClean="0"/>
              <a:t>Displays detailed information about interfaces.</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ip</a:t>
            </a:r>
            <a:r>
              <a:rPr lang="en-US" sz="1200" b="1" dirty="0" smtClean="0">
                <a:latin typeface="Courier New" pitchFamily="49" charset="0"/>
                <a:cs typeface="Courier New" pitchFamily="49" charset="0"/>
              </a:rPr>
              <a:t> interface brief</a:t>
            </a:r>
            <a:r>
              <a:rPr lang="en-US" sz="1200" dirty="0" smtClean="0"/>
              <a:t> –</a:t>
            </a:r>
            <a:r>
              <a:rPr lang="en-US" sz="1200" b="1" dirty="0" smtClean="0"/>
              <a:t> </a:t>
            </a:r>
            <a:r>
              <a:rPr lang="en-US" sz="1200" dirty="0" smtClean="0"/>
              <a:t>Displays all interfaces with IP addressing , interface, and line protocol status.</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cdp</a:t>
            </a:r>
            <a:r>
              <a:rPr lang="en-US" sz="1200" b="1" dirty="0" smtClean="0">
                <a:latin typeface="Courier New" pitchFamily="49" charset="0"/>
                <a:cs typeface="Courier New" pitchFamily="49" charset="0"/>
              </a:rPr>
              <a:t> neighbors</a:t>
            </a:r>
            <a:r>
              <a:rPr lang="en-US" sz="1200" b="1" dirty="0" smtClean="0"/>
              <a:t> </a:t>
            </a:r>
            <a:r>
              <a:rPr lang="en-US" sz="1200" dirty="0" smtClean="0"/>
              <a:t>– Displays information about all directly connected Cisco devices.</a:t>
            </a:r>
          </a:p>
          <a:p>
            <a:r>
              <a:rPr lang="en-US" sz="1200" b="1" dirty="0" smtClean="0">
                <a:latin typeface="Courier New" pitchFamily="49" charset="0"/>
                <a:cs typeface="Courier New" pitchFamily="49" charset="0"/>
              </a:rPr>
              <a:t>show port-security</a:t>
            </a:r>
            <a:r>
              <a:rPr lang="en-US" sz="1200" b="1" dirty="0" smtClean="0"/>
              <a:t> </a:t>
            </a:r>
            <a:r>
              <a:rPr lang="en-US" sz="1200" dirty="0" smtClean="0"/>
              <a:t>–</a:t>
            </a:r>
            <a:r>
              <a:rPr lang="en-US" sz="1200" b="1" dirty="0" smtClean="0"/>
              <a:t> </a:t>
            </a:r>
            <a:r>
              <a:rPr lang="en-US" sz="1200" dirty="0" smtClean="0"/>
              <a:t>Displays any ports with security enabled.</a:t>
            </a:r>
          </a:p>
          <a:p>
            <a:r>
              <a:rPr lang="en-US" sz="1200" b="1" dirty="0" smtClean="0">
                <a:latin typeface="Courier New" pitchFamily="49" charset="0"/>
                <a:cs typeface="Courier New" pitchFamily="49" charset="0"/>
              </a:rPr>
              <a:t>show port-security address</a:t>
            </a:r>
            <a:r>
              <a:rPr lang="en-US" sz="1200" b="1" dirty="0" smtClean="0"/>
              <a:t> </a:t>
            </a:r>
            <a:r>
              <a:rPr lang="en-US" sz="1200" dirty="0" smtClean="0"/>
              <a:t>–</a:t>
            </a:r>
            <a:r>
              <a:rPr lang="en-US" sz="1200" b="1" dirty="0" smtClean="0"/>
              <a:t> </a:t>
            </a:r>
            <a:r>
              <a:rPr lang="en-US" sz="1200" dirty="0" smtClean="0"/>
              <a:t>Displays all secure MAC addresses.</a:t>
            </a:r>
          </a:p>
          <a:p>
            <a:r>
              <a:rPr lang="en-US" sz="1200" b="1" dirty="0" smtClean="0">
                <a:latin typeface="Courier New" pitchFamily="49" charset="0"/>
                <a:cs typeface="Courier New" pitchFamily="49" charset="0"/>
              </a:rPr>
              <a:t>show interfaces</a:t>
            </a:r>
            <a:r>
              <a:rPr lang="en-US" sz="1200" dirty="0" smtClean="0"/>
              <a:t> – Displays detailed information about interfaces.</a:t>
            </a:r>
          </a:p>
          <a:p>
            <a:r>
              <a:rPr lang="en-US" sz="1200" b="1" dirty="0" smtClean="0">
                <a:latin typeface="Courier New" pitchFamily="49" charset="0"/>
                <a:cs typeface="Courier New" pitchFamily="49" charset="0"/>
              </a:rPr>
              <a:t>show mac-address-table</a:t>
            </a:r>
            <a:r>
              <a:rPr lang="en-US" sz="1200" dirty="0" smtClean="0"/>
              <a:t> – Displays all MAC addresses the switch has learned.</a:t>
            </a:r>
          </a:p>
          <a:p>
            <a:r>
              <a:rPr lang="en-US" sz="1200" b="1" dirty="0" smtClean="0">
                <a:latin typeface="Courier New" pitchFamily="49" charset="0"/>
                <a:cs typeface="Courier New" pitchFamily="49" charset="0"/>
              </a:rPr>
              <a:t>show </a:t>
            </a:r>
            <a:r>
              <a:rPr lang="en-US" sz="1200" b="1" dirty="0" err="1" smtClean="0">
                <a:latin typeface="Courier New" pitchFamily="49" charset="0"/>
                <a:cs typeface="Courier New" pitchFamily="49" charset="0"/>
              </a:rPr>
              <a:t>cdp</a:t>
            </a:r>
            <a:r>
              <a:rPr lang="en-US" sz="1200" b="1" dirty="0" smtClean="0">
                <a:latin typeface="Courier New" pitchFamily="49" charset="0"/>
                <a:cs typeface="Courier New" pitchFamily="49" charset="0"/>
              </a:rPr>
              <a:t> neighbors</a:t>
            </a:r>
            <a:r>
              <a:rPr lang="en-US" sz="1200" b="1" dirty="0" smtClean="0"/>
              <a:t> </a:t>
            </a:r>
            <a:r>
              <a:rPr lang="en-US" sz="1200" dirty="0" smtClean="0"/>
              <a:t>– Displays all directly connected Cisco devices.</a:t>
            </a:r>
          </a:p>
          <a:p>
            <a:pPr>
              <a:buFontTx/>
              <a:buNone/>
            </a:pPr>
            <a:endParaRPr lang="en-US" b="1"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Regardless of the Cisco IOS network device being implemented, there are two methods for connecting a PC to that network device for configuration and monitoring tasks. These methods include out-of-band and in-band management, as shown in the figure.</a:t>
            </a:r>
          </a:p>
          <a:p>
            <a:r>
              <a:rPr lang="en-GB" sz="1200" b="0" i="0" kern="1200" dirty="0" smtClean="0">
                <a:solidFill>
                  <a:schemeClr val="tx1"/>
                </a:solidFill>
                <a:effectLst/>
                <a:latin typeface="Arial" charset="0"/>
                <a:ea typeface="+mn-ea"/>
                <a:cs typeface="+mn-cs"/>
              </a:rPr>
              <a:t>Out-of-band management is used for initial configuration or when a network connection is unavailable. Configuration using out-of-band management requires:</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Direct connection to console or AUX port</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Terminal emulation client</a:t>
            </a:r>
          </a:p>
          <a:p>
            <a:r>
              <a:rPr lang="en-GB" sz="1200" b="0" i="0" kern="1200" dirty="0" smtClean="0">
                <a:solidFill>
                  <a:schemeClr val="tx1"/>
                </a:solidFill>
                <a:effectLst/>
                <a:latin typeface="Arial" charset="0"/>
                <a:ea typeface="+mn-ea"/>
                <a:cs typeface="+mn-cs"/>
              </a:rPr>
              <a:t>In-band management is used to monitor and make configuration changes to a network device over a network connection. Configuration using in-band management requires:</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At least one network interface on the device to be connected and operational</a:t>
            </a:r>
          </a:p>
          <a:p>
            <a:pPr marL="1138238" lvl="2" indent="-171450">
              <a:buFont typeface="Wingdings" panose="05000000000000000000" pitchFamily="2" charset="2"/>
              <a:buChar char="§"/>
            </a:pPr>
            <a:r>
              <a:rPr lang="en-GB" sz="1200" b="0" i="0" kern="1200" dirty="0" smtClean="0">
                <a:solidFill>
                  <a:schemeClr val="tx1"/>
                </a:solidFill>
                <a:effectLst/>
                <a:latin typeface="Arial" charset="0"/>
                <a:ea typeface="+mn-ea"/>
                <a:cs typeface="+mn-cs"/>
              </a:rPr>
              <a:t>Telnet, SSH, or HTTP to access a Cisco device</a:t>
            </a:r>
          </a:p>
          <a:p>
            <a:pPr>
              <a:buFontTx/>
              <a:buNone/>
            </a:pPr>
            <a:endParaRPr lang="en-US" b="1" dirty="0" smtClean="0"/>
          </a:p>
          <a:p>
            <a:pPr>
              <a:buFontTx/>
              <a:buNone/>
            </a:pPr>
            <a:endParaRPr lang="en-US" b="1"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lgn="just"/>
            <a:r>
              <a:rPr lang="en-GB" sz="1200" b="0" i="0" kern="1200" dirty="0" smtClean="0">
                <a:solidFill>
                  <a:schemeClr val="tx1"/>
                </a:solidFill>
                <a:effectLst/>
                <a:latin typeface="Arial" charset="0"/>
                <a:ea typeface="+mn-ea"/>
                <a:cs typeface="+mn-cs"/>
              </a:rPr>
              <a:t>With such a wide selection of network devices to choose from in the Cisco product line, an organization can carefully determine the ideal combination to meet the needs of the employees and the customers.</a:t>
            </a:r>
          </a:p>
          <a:p>
            <a:pPr algn="just"/>
            <a:r>
              <a:rPr lang="en-GB" sz="1200" b="0" i="0" kern="1200" dirty="0" smtClean="0">
                <a:solidFill>
                  <a:schemeClr val="tx1"/>
                </a:solidFill>
                <a:effectLst/>
                <a:latin typeface="Arial" charset="0"/>
                <a:ea typeface="+mn-ea"/>
                <a:cs typeface="+mn-cs"/>
              </a:rPr>
              <a:t>When selecting or upgrading a Cisco IOS device, it is important to choose the proper IOS image with the correct feature set and version. IOS refers to the package of routing, switching, security, and other internetworking technologies integrated into a single multitasking operating system. When a new device is shipped, it comes preinstalled with the software image and the corresponding permanent licenses for the customer-specified packages and features.</a:t>
            </a:r>
          </a:p>
          <a:p>
            <a:pPr algn="just"/>
            <a:r>
              <a:rPr lang="en-GB" sz="1200" b="0" i="0" kern="1200" dirty="0" smtClean="0">
                <a:solidFill>
                  <a:schemeClr val="tx1"/>
                </a:solidFill>
                <a:effectLst/>
                <a:latin typeface="Arial" charset="0"/>
                <a:ea typeface="+mn-ea"/>
                <a:cs typeface="+mn-cs"/>
              </a:rPr>
              <a:t>For routers, beginning with Cisco IOS Software release 15.0, Cisco modified the process to enable new technologies within the IOS feature sets, as shown in the figure.</a:t>
            </a:r>
          </a:p>
          <a:p>
            <a:pPr>
              <a:buFontTx/>
              <a:buNone/>
            </a:pPr>
            <a:endParaRPr lang="en-US" b="1" dirty="0" smtClean="0"/>
          </a:p>
          <a:p>
            <a:pPr>
              <a:buFontTx/>
              <a:buNone/>
            </a:pPr>
            <a:endParaRPr lang="en-US" b="1" dirty="0"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i="0" kern="1200" dirty="0" smtClean="0">
                <a:solidFill>
                  <a:schemeClr val="tx1"/>
                </a:solidFill>
                <a:effectLst/>
                <a:latin typeface="Arial" charset="0"/>
                <a:ea typeface="+mn-ea"/>
                <a:cs typeface="+mn-cs"/>
              </a:rPr>
              <a:t>Restoring the </a:t>
            </a:r>
            <a:r>
              <a:rPr lang="en-GB" sz="1200" b="1" i="0" kern="1200" dirty="0" err="1" smtClean="0">
                <a:solidFill>
                  <a:schemeClr val="tx1"/>
                </a:solidFill>
                <a:effectLst/>
                <a:latin typeface="Arial" charset="0"/>
                <a:ea typeface="+mn-ea"/>
                <a:cs typeface="+mn-cs"/>
              </a:rPr>
              <a:t>Bootset</a:t>
            </a:r>
            <a:r>
              <a:rPr lang="en-GB" sz="1200" b="1" i="0" kern="1200" dirty="0" smtClean="0">
                <a:solidFill>
                  <a:schemeClr val="tx1"/>
                </a:solidFill>
                <a:effectLst/>
                <a:latin typeface="Arial" charset="0"/>
                <a:ea typeface="+mn-ea"/>
                <a:cs typeface="+mn-cs"/>
              </a:rPr>
              <a:t> Files:</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To restore a primary </a:t>
            </a:r>
            <a:r>
              <a:rPr lang="en-GB" sz="1200" b="0" i="0" kern="1200" dirty="0" err="1" smtClean="0">
                <a:solidFill>
                  <a:schemeClr val="tx1"/>
                </a:solidFill>
                <a:effectLst/>
                <a:latin typeface="Arial" charset="0"/>
                <a:ea typeface="+mn-ea"/>
                <a:cs typeface="+mn-cs"/>
              </a:rPr>
              <a:t>bootset</a:t>
            </a:r>
            <a:r>
              <a:rPr lang="en-GB" sz="1200" b="0" i="0" kern="1200" dirty="0" smtClean="0">
                <a:solidFill>
                  <a:schemeClr val="tx1"/>
                </a:solidFill>
                <a:effectLst/>
                <a:latin typeface="Arial" charset="0"/>
                <a:ea typeface="+mn-ea"/>
                <a:cs typeface="+mn-cs"/>
              </a:rPr>
              <a:t> from a secure archive after the router has been tampered with, follow these steps:</a:t>
            </a:r>
          </a:p>
          <a:p>
            <a:r>
              <a:rPr lang="en-GB" sz="1200" b="1" i="0" kern="1200" dirty="0" smtClean="0">
                <a:solidFill>
                  <a:schemeClr val="tx1"/>
                </a:solidFill>
                <a:effectLst/>
                <a:latin typeface="Arial" charset="0"/>
                <a:ea typeface="+mn-ea"/>
                <a:cs typeface="+mn-cs"/>
              </a:rPr>
              <a:t>Step 1. </a:t>
            </a:r>
            <a:r>
              <a:rPr lang="en-GB" sz="1200" b="0" i="0" kern="1200" dirty="0" smtClean="0">
                <a:solidFill>
                  <a:schemeClr val="tx1"/>
                </a:solidFill>
                <a:effectLst/>
                <a:latin typeface="Arial" charset="0"/>
                <a:ea typeface="+mn-ea"/>
                <a:cs typeface="+mn-cs"/>
              </a:rPr>
              <a:t>Reload the router using the</a:t>
            </a:r>
            <a:r>
              <a:rPr lang="en-GB" sz="1200" b="1" i="0" kern="1200" dirty="0" smtClean="0">
                <a:solidFill>
                  <a:schemeClr val="tx1"/>
                </a:solidFill>
                <a:effectLst/>
                <a:latin typeface="Arial" charset="0"/>
                <a:ea typeface="+mn-ea"/>
                <a:cs typeface="+mn-cs"/>
              </a:rPr>
              <a:t> reload </a:t>
            </a:r>
            <a:r>
              <a:rPr lang="en-GB" sz="1200" b="0" i="0" kern="1200" dirty="0" smtClean="0">
                <a:solidFill>
                  <a:schemeClr val="tx1"/>
                </a:solidFill>
                <a:effectLst/>
                <a:latin typeface="Arial" charset="0"/>
                <a:ea typeface="+mn-ea"/>
                <a:cs typeface="+mn-cs"/>
              </a:rPr>
              <a:t>command.</a:t>
            </a:r>
          </a:p>
          <a:p>
            <a:r>
              <a:rPr lang="en-GB" sz="1200" b="1" i="0" kern="1200" dirty="0" smtClean="0">
                <a:solidFill>
                  <a:schemeClr val="tx1"/>
                </a:solidFill>
                <a:effectLst/>
                <a:latin typeface="Arial" charset="0"/>
                <a:ea typeface="+mn-ea"/>
                <a:cs typeface="+mn-cs"/>
              </a:rPr>
              <a:t>Step 2. </a:t>
            </a:r>
            <a:r>
              <a:rPr lang="en-GB" sz="1200" b="0" i="0" kern="1200" dirty="0" smtClean="0">
                <a:solidFill>
                  <a:schemeClr val="tx1"/>
                </a:solidFill>
                <a:effectLst/>
                <a:latin typeface="Arial" charset="0"/>
                <a:ea typeface="+mn-ea"/>
                <a:cs typeface="+mn-cs"/>
              </a:rPr>
              <a:t>From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 mode, enter the </a:t>
            </a:r>
            <a:r>
              <a:rPr lang="en-GB" sz="1200" b="1" i="0" kern="1200" dirty="0" err="1" smtClean="0">
                <a:solidFill>
                  <a:schemeClr val="tx1"/>
                </a:solidFill>
                <a:effectLst/>
                <a:latin typeface="Arial" charset="0"/>
                <a:ea typeface="+mn-ea"/>
                <a:cs typeface="+mn-cs"/>
              </a:rPr>
              <a:t>dir</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 to list the contents of the device that contains the secure </a:t>
            </a:r>
            <a:r>
              <a:rPr lang="en-GB" sz="1200" b="0" i="0" kern="1200" dirty="0" err="1" smtClean="0">
                <a:solidFill>
                  <a:schemeClr val="tx1"/>
                </a:solidFill>
                <a:effectLst/>
                <a:latin typeface="Arial" charset="0"/>
                <a:ea typeface="+mn-ea"/>
                <a:cs typeface="+mn-cs"/>
              </a:rPr>
              <a:t>bootset</a:t>
            </a:r>
            <a:r>
              <a:rPr lang="en-GB" sz="1200" b="0" i="0" kern="1200" dirty="0" smtClean="0">
                <a:solidFill>
                  <a:schemeClr val="tx1"/>
                </a:solidFill>
                <a:effectLst/>
                <a:latin typeface="Arial" charset="0"/>
                <a:ea typeface="+mn-ea"/>
                <a:cs typeface="+mn-cs"/>
              </a:rPr>
              <a:t> file. From the CLI, the device name can be found in the output of the</a:t>
            </a:r>
            <a:r>
              <a:rPr lang="en-GB" sz="1200" b="1" i="0" kern="1200" dirty="0" smtClean="0">
                <a:solidFill>
                  <a:schemeClr val="tx1"/>
                </a:solidFill>
                <a:effectLst/>
                <a:latin typeface="Arial" charset="0"/>
                <a:ea typeface="+mn-ea"/>
                <a:cs typeface="+mn-cs"/>
              </a:rPr>
              <a:t> show secure </a:t>
            </a:r>
            <a:r>
              <a:rPr lang="en-GB" sz="1200" b="1" i="0" kern="1200" dirty="0" err="1" smtClean="0">
                <a:solidFill>
                  <a:schemeClr val="tx1"/>
                </a:solidFill>
                <a:effectLst/>
                <a:latin typeface="Arial" charset="0"/>
                <a:ea typeface="+mn-ea"/>
                <a:cs typeface="+mn-cs"/>
              </a:rPr>
              <a:t>bootset</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a:t>
            </a:r>
          </a:p>
          <a:p>
            <a:r>
              <a:rPr lang="en-GB" sz="1200" b="1" i="0" kern="1200" dirty="0" smtClean="0">
                <a:solidFill>
                  <a:schemeClr val="tx1"/>
                </a:solidFill>
                <a:effectLst/>
                <a:latin typeface="Arial" charset="0"/>
                <a:ea typeface="+mn-ea"/>
                <a:cs typeface="+mn-cs"/>
              </a:rPr>
              <a:t>Step 3. </a:t>
            </a:r>
            <a:r>
              <a:rPr lang="en-GB" sz="1200" b="0" i="0" kern="1200" dirty="0" smtClean="0">
                <a:solidFill>
                  <a:schemeClr val="tx1"/>
                </a:solidFill>
                <a:effectLst/>
                <a:latin typeface="Arial" charset="0"/>
                <a:ea typeface="+mn-ea"/>
                <a:cs typeface="+mn-cs"/>
              </a:rPr>
              <a:t>Boot the router with the secure </a:t>
            </a:r>
            <a:r>
              <a:rPr lang="en-GB" sz="1200" b="0" i="0" kern="1200" dirty="0" err="1" smtClean="0">
                <a:solidFill>
                  <a:schemeClr val="tx1"/>
                </a:solidFill>
                <a:effectLst/>
                <a:latin typeface="Arial" charset="0"/>
                <a:ea typeface="+mn-ea"/>
                <a:cs typeface="+mn-cs"/>
              </a:rPr>
              <a:t>bootset</a:t>
            </a:r>
            <a:r>
              <a:rPr lang="en-GB" sz="1200" b="0" i="0" kern="1200" dirty="0" smtClean="0">
                <a:solidFill>
                  <a:schemeClr val="tx1"/>
                </a:solidFill>
                <a:effectLst/>
                <a:latin typeface="Arial" charset="0"/>
                <a:ea typeface="+mn-ea"/>
                <a:cs typeface="+mn-cs"/>
              </a:rPr>
              <a:t> image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boot</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with the filename found in Step 2. When the compromised router boots, change to privileged EXEC mode and restore the configuration.</a:t>
            </a:r>
          </a:p>
          <a:p>
            <a:r>
              <a:rPr lang="en-GB" sz="1200" b="1" i="0" kern="1200" dirty="0" smtClean="0">
                <a:solidFill>
                  <a:schemeClr val="tx1"/>
                </a:solidFill>
                <a:effectLst/>
                <a:latin typeface="Arial" charset="0"/>
                <a:ea typeface="+mn-ea"/>
                <a:cs typeface="+mn-cs"/>
              </a:rPr>
              <a:t>Step 4. </a:t>
            </a:r>
            <a:r>
              <a:rPr lang="en-GB" sz="1200" b="0" i="0" kern="1200" dirty="0" smtClean="0">
                <a:solidFill>
                  <a:schemeClr val="tx1"/>
                </a:solidFill>
                <a:effectLst/>
                <a:latin typeface="Arial" charset="0"/>
                <a:ea typeface="+mn-ea"/>
                <a:cs typeface="+mn-cs"/>
              </a:rPr>
              <a:t>Enter global configuration mode.</a:t>
            </a:r>
          </a:p>
          <a:p>
            <a:r>
              <a:rPr lang="en-GB" sz="1200" b="1" i="0" kern="1200" dirty="0" smtClean="0">
                <a:solidFill>
                  <a:schemeClr val="tx1"/>
                </a:solidFill>
                <a:effectLst/>
                <a:latin typeface="Arial" charset="0"/>
                <a:ea typeface="+mn-ea"/>
                <a:cs typeface="+mn-cs"/>
              </a:rPr>
              <a:t>Step 5. </a:t>
            </a:r>
            <a:r>
              <a:rPr lang="en-GB" sz="1200" b="0" i="0" kern="1200" dirty="0" smtClean="0">
                <a:solidFill>
                  <a:schemeClr val="tx1"/>
                </a:solidFill>
                <a:effectLst/>
                <a:latin typeface="Arial" charset="0"/>
                <a:ea typeface="+mn-ea"/>
                <a:cs typeface="+mn-cs"/>
              </a:rPr>
              <a:t>Restore the secure configuration to the supplied filename using the </a:t>
            </a:r>
            <a:r>
              <a:rPr lang="en-GB" sz="1200" b="1" i="0" kern="1200" dirty="0" smtClean="0">
                <a:solidFill>
                  <a:schemeClr val="tx1"/>
                </a:solidFill>
                <a:effectLst/>
                <a:latin typeface="Arial" charset="0"/>
                <a:ea typeface="+mn-ea"/>
                <a:cs typeface="+mn-cs"/>
              </a:rPr>
              <a:t>secure boot-</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restore</a:t>
            </a:r>
            <a:r>
              <a:rPr lang="en-GB" sz="1200" b="0" i="1" kern="1200" dirty="0" smtClean="0">
                <a:solidFill>
                  <a:schemeClr val="tx1"/>
                </a:solidFill>
                <a:effectLst/>
                <a:latin typeface="Arial" charset="0"/>
                <a:ea typeface="+mn-ea"/>
                <a:cs typeface="+mn-cs"/>
              </a:rPr>
              <a:t> filename </a:t>
            </a:r>
            <a:r>
              <a:rPr lang="en-GB" sz="1200" b="0" i="0" kern="1200" dirty="0" smtClean="0">
                <a:solidFill>
                  <a:schemeClr val="tx1"/>
                </a:solidFill>
                <a:effectLst/>
                <a:latin typeface="Arial" charset="0"/>
                <a:ea typeface="+mn-ea"/>
                <a:cs typeface="+mn-cs"/>
              </a:rPr>
              <a:t>command.</a:t>
            </a:r>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4607736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charset="0"/>
                <a:ea typeface="+mn-ea"/>
                <a:cs typeface="+mn-cs"/>
              </a:rPr>
              <a:t>An administrator can mitigate this potential security breach by using </a:t>
            </a:r>
            <a:r>
              <a:rPr lang="en-GB" sz="1200" b="0" i="0" kern="1200" dirty="0" err="1" smtClean="0">
                <a:solidFill>
                  <a:schemeClr val="tx1"/>
                </a:solidFill>
                <a:effectLst/>
                <a:latin typeface="Arial" charset="0"/>
                <a:ea typeface="+mn-ea"/>
                <a:cs typeface="+mn-cs"/>
              </a:rPr>
              <a:t>the</a:t>
            </a:r>
            <a:r>
              <a:rPr lang="en-GB" sz="1200" b="1" i="0" kern="1200" dirty="0" err="1" smtClean="0">
                <a:solidFill>
                  <a:schemeClr val="tx1"/>
                </a:solidFill>
                <a:effectLst/>
                <a:latin typeface="Arial" charset="0"/>
                <a:ea typeface="+mn-ea"/>
                <a:cs typeface="+mn-cs"/>
              </a:rPr>
              <a:t>no</a:t>
            </a:r>
            <a:r>
              <a:rPr lang="en-GB" sz="1200" b="1" i="0" kern="1200" dirty="0" smtClean="0">
                <a:solidFill>
                  <a:schemeClr val="tx1"/>
                </a:solidFill>
                <a:effectLst/>
                <a:latin typeface="Arial" charset="0"/>
                <a:ea typeface="+mn-ea"/>
                <a:cs typeface="+mn-cs"/>
              </a:rPr>
              <a:t> service password-recovery </a:t>
            </a:r>
            <a:r>
              <a:rPr lang="en-GB" sz="1200" b="0" i="0" kern="1200" dirty="0" smtClean="0">
                <a:solidFill>
                  <a:schemeClr val="tx1"/>
                </a:solidFill>
                <a:effectLst/>
                <a:latin typeface="Arial" charset="0"/>
                <a:ea typeface="+mn-ea"/>
                <a:cs typeface="+mn-cs"/>
              </a:rPr>
              <a:t>global configuration mode command.</a:t>
            </a:r>
          </a:p>
          <a:p>
            <a:endParaRPr lang="en-GB" dirty="0" smtClean="0"/>
          </a:p>
          <a:p>
            <a:pPr marL="0" indent="0" algn="just">
              <a:buNone/>
            </a:pPr>
            <a:r>
              <a:rPr lang="en-GB" sz="1200" b="0" i="0" kern="1200" dirty="0" smtClean="0">
                <a:solidFill>
                  <a:schemeClr val="tx1"/>
                </a:solidFill>
                <a:effectLst/>
                <a:latin typeface="Arial" charset="0"/>
                <a:ea typeface="+mn-ea"/>
                <a:cs typeface="+mn-cs"/>
              </a:rPr>
              <a:t>To recover a router password:</a:t>
            </a:r>
          </a:p>
          <a:p>
            <a:pPr algn="just"/>
            <a:r>
              <a:rPr lang="en-GB" sz="1200" b="1" i="0" kern="1200" dirty="0" smtClean="0">
                <a:solidFill>
                  <a:schemeClr val="tx1"/>
                </a:solidFill>
                <a:effectLst/>
                <a:latin typeface="Arial" charset="0"/>
                <a:ea typeface="+mn-ea"/>
                <a:cs typeface="+mn-cs"/>
              </a:rPr>
              <a:t>Step 1. </a:t>
            </a:r>
            <a:r>
              <a:rPr lang="en-GB" sz="1200" b="0" i="0" kern="1200" dirty="0" smtClean="0">
                <a:solidFill>
                  <a:schemeClr val="tx1"/>
                </a:solidFill>
                <a:effectLst/>
                <a:latin typeface="Arial" charset="0"/>
                <a:ea typeface="+mn-ea"/>
                <a:cs typeface="+mn-cs"/>
              </a:rPr>
              <a:t>Connect to the console port.</a:t>
            </a:r>
          </a:p>
          <a:p>
            <a:pPr algn="just"/>
            <a:r>
              <a:rPr lang="en-GB" sz="1200" b="1" i="0" kern="1200" dirty="0" smtClean="0">
                <a:solidFill>
                  <a:schemeClr val="tx1"/>
                </a:solidFill>
                <a:effectLst/>
                <a:latin typeface="Arial" charset="0"/>
                <a:ea typeface="+mn-ea"/>
                <a:cs typeface="+mn-cs"/>
              </a:rPr>
              <a:t>Step 2. </a:t>
            </a:r>
            <a:r>
              <a:rPr lang="en-GB" sz="1200" b="0" i="0" kern="1200" dirty="0" smtClean="0">
                <a:solidFill>
                  <a:schemeClr val="tx1"/>
                </a:solidFill>
                <a:effectLst/>
                <a:latin typeface="Arial" charset="0"/>
                <a:ea typeface="+mn-ea"/>
                <a:cs typeface="+mn-cs"/>
              </a:rPr>
              <a:t>Record the configuration register setting. Use the </a:t>
            </a:r>
            <a:r>
              <a:rPr lang="en-GB" sz="1200" b="1" i="0" kern="1200" dirty="0" smtClean="0">
                <a:solidFill>
                  <a:schemeClr val="tx1"/>
                </a:solidFill>
                <a:effectLst/>
                <a:latin typeface="Arial" charset="0"/>
                <a:ea typeface="+mn-ea"/>
                <a:cs typeface="+mn-cs"/>
              </a:rPr>
              <a:t>show version </a:t>
            </a:r>
            <a:r>
              <a:rPr lang="en-GB" sz="1200" b="0" i="0" kern="1200" dirty="0" smtClean="0">
                <a:solidFill>
                  <a:schemeClr val="tx1"/>
                </a:solidFill>
                <a:effectLst/>
                <a:latin typeface="Arial" charset="0"/>
                <a:ea typeface="+mn-ea"/>
                <a:cs typeface="+mn-cs"/>
              </a:rPr>
              <a:t>command to view and record the configuration register. The configuration register is similar to the BIOS setting of a computer, which controls the boot process. A configuration register, represented by a single hexadecimal value, tells a router what specific steps to take when powered on. Configuration registers have many uses, and password recovery is probably the most used. To view and record the configuration register, use the </a:t>
            </a:r>
            <a:r>
              <a:rPr lang="en-GB" sz="1200" b="1" i="0" kern="1200" dirty="0" smtClean="0">
                <a:solidFill>
                  <a:schemeClr val="tx1"/>
                </a:solidFill>
                <a:effectLst/>
                <a:latin typeface="Arial" charset="0"/>
                <a:ea typeface="+mn-ea"/>
                <a:cs typeface="+mn-cs"/>
              </a:rPr>
              <a:t>show version </a:t>
            </a:r>
            <a:r>
              <a:rPr lang="en-GB" sz="1200" b="0" i="0" kern="1200" dirty="0" smtClean="0">
                <a:solidFill>
                  <a:schemeClr val="tx1"/>
                </a:solidFill>
                <a:effectLst/>
                <a:latin typeface="Arial" charset="0"/>
                <a:ea typeface="+mn-ea"/>
                <a:cs typeface="+mn-cs"/>
              </a:rPr>
              <a:t>command.</a:t>
            </a:r>
          </a:p>
          <a:p>
            <a:pPr algn="just"/>
            <a:r>
              <a:rPr lang="en-GB" sz="1200" b="0" i="0" kern="1200" dirty="0" smtClean="0">
                <a:solidFill>
                  <a:schemeClr val="tx1"/>
                </a:solidFill>
                <a:effectLst/>
                <a:latin typeface="Arial" charset="0"/>
                <a:ea typeface="+mn-ea"/>
                <a:cs typeface="+mn-cs"/>
              </a:rPr>
              <a:t>R1&gt; </a:t>
            </a:r>
            <a:r>
              <a:rPr lang="en-GB" sz="1200" b="1" i="0" kern="1200" dirty="0" smtClean="0">
                <a:solidFill>
                  <a:schemeClr val="tx1"/>
                </a:solidFill>
                <a:effectLst/>
                <a:latin typeface="Arial" charset="0"/>
                <a:ea typeface="+mn-ea"/>
                <a:cs typeface="+mn-cs"/>
              </a:rPr>
              <a:t>show version</a:t>
            </a:r>
            <a:endParaRPr lang="en-GB" sz="1200" b="0" i="0" kern="1200" dirty="0" smtClean="0">
              <a:solidFill>
                <a:schemeClr val="tx1"/>
              </a:solidFill>
              <a:effectLst/>
              <a:latin typeface="Arial" charset="0"/>
              <a:ea typeface="+mn-ea"/>
              <a:cs typeface="+mn-cs"/>
            </a:endParaRPr>
          </a:p>
          <a:p>
            <a:pPr algn="just"/>
            <a:r>
              <a:rPr lang="en-GB" sz="1200" b="0" i="0" kern="1200" dirty="0" smtClean="0">
                <a:solidFill>
                  <a:schemeClr val="tx1"/>
                </a:solidFill>
                <a:effectLst/>
                <a:latin typeface="Arial" charset="0"/>
                <a:ea typeface="+mn-ea"/>
                <a:cs typeface="+mn-cs"/>
              </a:rPr>
              <a:t>Configuration register is 0x2102</a:t>
            </a:r>
          </a:p>
          <a:p>
            <a:pPr algn="just"/>
            <a:r>
              <a:rPr lang="en-GB" sz="1200" b="0" i="0" kern="1200" dirty="0" smtClean="0">
                <a:solidFill>
                  <a:schemeClr val="tx1"/>
                </a:solidFill>
                <a:effectLst/>
                <a:latin typeface="Arial" charset="0"/>
                <a:ea typeface="+mn-ea"/>
                <a:cs typeface="+mn-cs"/>
              </a:rPr>
              <a:t>The configuration register is usually set to 0x2102 or 0x102. If there is no longer access to the router (because of a lost login or TACACS password), an administrator can safely assume that the configuration register is set to 0x2102.</a:t>
            </a:r>
          </a:p>
          <a:p>
            <a:pPr algn="just"/>
            <a:r>
              <a:rPr lang="en-GB" sz="1200" b="1" i="0" kern="1200" dirty="0" smtClean="0">
                <a:solidFill>
                  <a:schemeClr val="tx1"/>
                </a:solidFill>
                <a:effectLst/>
                <a:latin typeface="Arial" charset="0"/>
                <a:ea typeface="+mn-ea"/>
                <a:cs typeface="+mn-cs"/>
              </a:rPr>
              <a:t>Step 3. </a:t>
            </a:r>
            <a:r>
              <a:rPr lang="en-GB" sz="1200" b="0" i="0" kern="1200" dirty="0" smtClean="0">
                <a:solidFill>
                  <a:schemeClr val="tx1"/>
                </a:solidFill>
                <a:effectLst/>
                <a:latin typeface="Arial" charset="0"/>
                <a:ea typeface="+mn-ea"/>
                <a:cs typeface="+mn-cs"/>
              </a:rPr>
              <a:t>Power cycle the router. Use the power switch to power cycle the router.</a:t>
            </a:r>
          </a:p>
          <a:p>
            <a:pPr algn="just"/>
            <a:r>
              <a:rPr lang="en-GB" sz="1200" b="1" i="0" kern="1200" dirty="0" smtClean="0">
                <a:solidFill>
                  <a:schemeClr val="tx1"/>
                </a:solidFill>
                <a:effectLst/>
                <a:latin typeface="Arial" charset="0"/>
                <a:ea typeface="+mn-ea"/>
                <a:cs typeface="+mn-cs"/>
              </a:rPr>
              <a:t>Step 4. </a:t>
            </a:r>
            <a:r>
              <a:rPr lang="en-GB" sz="1200" b="0" i="0" kern="1200" dirty="0" smtClean="0">
                <a:solidFill>
                  <a:schemeClr val="tx1"/>
                </a:solidFill>
                <a:effectLst/>
                <a:latin typeface="Arial" charset="0"/>
                <a:ea typeface="+mn-ea"/>
                <a:cs typeface="+mn-cs"/>
              </a:rPr>
              <a:t>Issue the break sequence. This must be done within 60 seconds of power up to put the router into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a:t>
            </a:r>
          </a:p>
          <a:p>
            <a:pPr algn="just"/>
            <a:r>
              <a:rPr lang="en-GB" sz="1200" b="1" i="0" kern="1200" dirty="0" smtClean="0">
                <a:solidFill>
                  <a:schemeClr val="tx1"/>
                </a:solidFill>
                <a:effectLst/>
                <a:latin typeface="Arial" charset="0"/>
                <a:ea typeface="+mn-ea"/>
                <a:cs typeface="+mn-cs"/>
              </a:rPr>
              <a:t>Step 5. </a:t>
            </a:r>
            <a:r>
              <a:rPr lang="en-GB" sz="1200" b="0" i="0" kern="1200" dirty="0" smtClean="0">
                <a:solidFill>
                  <a:schemeClr val="tx1"/>
                </a:solidFill>
                <a:effectLst/>
                <a:latin typeface="Arial" charset="0"/>
                <a:ea typeface="+mn-ea"/>
                <a:cs typeface="+mn-cs"/>
              </a:rPr>
              <a:t>Change the default configuration register with the</a:t>
            </a:r>
            <a:r>
              <a:rPr lang="en-GB" sz="1200" b="1" i="0" kern="1200" dirty="0" smtClean="0">
                <a:solidFill>
                  <a:schemeClr val="tx1"/>
                </a:solidFill>
                <a:effectLst/>
                <a:latin typeface="Arial" charset="0"/>
                <a:ea typeface="+mn-ea"/>
                <a:cs typeface="+mn-cs"/>
              </a:rPr>
              <a:t>confreg0x2142 </a:t>
            </a:r>
            <a:r>
              <a:rPr lang="en-GB" sz="1200" b="0" i="0" kern="1200" dirty="0" smtClean="0">
                <a:solidFill>
                  <a:schemeClr val="tx1"/>
                </a:solidFill>
                <a:effectLst/>
                <a:latin typeface="Arial" charset="0"/>
                <a:ea typeface="+mn-ea"/>
                <a:cs typeface="+mn-cs"/>
              </a:rPr>
              <a:t>command. At the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 1&gt; prompt, type the command </a:t>
            </a:r>
            <a:r>
              <a:rPr lang="en-GB" sz="1200" b="1" i="0" kern="1200" dirty="0" smtClean="0">
                <a:solidFill>
                  <a:schemeClr val="tx1"/>
                </a:solidFill>
                <a:effectLst/>
                <a:latin typeface="Arial" charset="0"/>
                <a:ea typeface="+mn-ea"/>
                <a:cs typeface="+mn-cs"/>
              </a:rPr>
              <a:t>confreg0x2142</a:t>
            </a:r>
            <a:r>
              <a:rPr lang="en-GB" sz="1200" b="0" i="0" kern="1200" dirty="0" smtClean="0">
                <a:solidFill>
                  <a:schemeClr val="tx1"/>
                </a:solidFill>
                <a:effectLst/>
                <a:latin typeface="Arial" charset="0"/>
                <a:ea typeface="+mn-ea"/>
                <a:cs typeface="+mn-cs"/>
              </a:rPr>
              <a:t>. This changes the default configuration register and causes the router to bypass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 where the forgotten </a:t>
            </a:r>
            <a:r>
              <a:rPr lang="en-GB" sz="1200" b="1" i="0" kern="1200" dirty="0" smtClean="0">
                <a:solidFill>
                  <a:schemeClr val="tx1"/>
                </a:solidFill>
                <a:effectLst/>
                <a:latin typeface="Arial" charset="0"/>
                <a:ea typeface="+mn-ea"/>
                <a:cs typeface="+mn-cs"/>
              </a:rPr>
              <a:t>enable </a:t>
            </a:r>
            <a:r>
              <a:rPr lang="en-GB" sz="1200" b="0" i="0" kern="1200" dirty="0" smtClean="0">
                <a:solidFill>
                  <a:schemeClr val="tx1"/>
                </a:solidFill>
                <a:effectLst/>
                <a:latin typeface="Arial" charset="0"/>
                <a:ea typeface="+mn-ea"/>
                <a:cs typeface="+mn-cs"/>
              </a:rPr>
              <a:t>password is stored.</a:t>
            </a:r>
          </a:p>
          <a:p>
            <a:pPr algn="just"/>
            <a:r>
              <a:rPr lang="en-GB" sz="1200" b="1" i="0" kern="1200" dirty="0" smtClean="0">
                <a:solidFill>
                  <a:schemeClr val="tx1"/>
                </a:solidFill>
                <a:effectLst/>
                <a:latin typeface="Arial" charset="0"/>
                <a:ea typeface="+mn-ea"/>
                <a:cs typeface="+mn-cs"/>
              </a:rPr>
              <a:t>Step 6. </a:t>
            </a:r>
            <a:r>
              <a:rPr lang="en-GB" sz="1200" b="0" i="0" kern="1200" dirty="0" smtClean="0">
                <a:solidFill>
                  <a:schemeClr val="tx1"/>
                </a:solidFill>
                <a:effectLst/>
                <a:latin typeface="Arial" charset="0"/>
                <a:ea typeface="+mn-ea"/>
                <a:cs typeface="+mn-cs"/>
              </a:rPr>
              <a:t>Reboot the router. Type </a:t>
            </a:r>
            <a:r>
              <a:rPr lang="en-GB" sz="1200" b="1" i="0" kern="1200" dirty="0" smtClean="0">
                <a:solidFill>
                  <a:schemeClr val="tx1"/>
                </a:solidFill>
                <a:effectLst/>
                <a:latin typeface="Arial" charset="0"/>
                <a:ea typeface="+mn-ea"/>
                <a:cs typeface="+mn-cs"/>
              </a:rPr>
              <a:t>reset </a:t>
            </a:r>
            <a:r>
              <a:rPr lang="en-GB" sz="1200" b="0" i="0" kern="1200" dirty="0" smtClean="0">
                <a:solidFill>
                  <a:schemeClr val="tx1"/>
                </a:solidFill>
                <a:effectLst/>
                <a:latin typeface="Arial" charset="0"/>
                <a:ea typeface="+mn-ea"/>
                <a:cs typeface="+mn-cs"/>
              </a:rPr>
              <a:t>at the </a:t>
            </a:r>
            <a:r>
              <a:rPr lang="en-GB" sz="1200" b="0" i="0" kern="1200" dirty="0" err="1" smtClean="0">
                <a:solidFill>
                  <a:schemeClr val="tx1"/>
                </a:solidFill>
                <a:effectLst/>
                <a:latin typeface="Arial" charset="0"/>
                <a:ea typeface="+mn-ea"/>
                <a:cs typeface="+mn-cs"/>
              </a:rPr>
              <a:t>rommon</a:t>
            </a:r>
            <a:r>
              <a:rPr lang="en-GB" sz="1200" b="0" i="0" kern="1200" dirty="0" smtClean="0">
                <a:solidFill>
                  <a:schemeClr val="tx1"/>
                </a:solidFill>
                <a:effectLst/>
                <a:latin typeface="Arial" charset="0"/>
                <a:ea typeface="+mn-ea"/>
                <a:cs typeface="+mn-cs"/>
              </a:rPr>
              <a:t> 2&gt; prompt. The router reboots, but ignores the saved configuration.</a:t>
            </a:r>
          </a:p>
          <a:p>
            <a:pPr algn="just"/>
            <a:r>
              <a:rPr lang="en-GB" sz="1200" b="1" i="0" kern="1200" dirty="0" smtClean="0">
                <a:solidFill>
                  <a:schemeClr val="tx1"/>
                </a:solidFill>
                <a:effectLst/>
                <a:latin typeface="Arial" charset="0"/>
                <a:ea typeface="+mn-ea"/>
                <a:cs typeface="+mn-cs"/>
              </a:rPr>
              <a:t>Step 7. </a:t>
            </a:r>
            <a:r>
              <a:rPr lang="en-GB" sz="1200" b="0" i="0" kern="1200" dirty="0" smtClean="0">
                <a:solidFill>
                  <a:schemeClr val="tx1"/>
                </a:solidFill>
                <a:effectLst/>
                <a:latin typeface="Arial" charset="0"/>
                <a:ea typeface="+mn-ea"/>
                <a:cs typeface="+mn-cs"/>
              </a:rPr>
              <a:t>Press </a:t>
            </a:r>
            <a:r>
              <a:rPr lang="en-GB" sz="1200" b="1" i="0" kern="1200" dirty="0" smtClean="0">
                <a:solidFill>
                  <a:schemeClr val="tx1"/>
                </a:solidFill>
                <a:effectLst/>
                <a:latin typeface="Arial" charset="0"/>
                <a:ea typeface="+mn-ea"/>
                <a:cs typeface="+mn-cs"/>
              </a:rPr>
              <a:t>Ctrl</a:t>
            </a:r>
            <a:r>
              <a:rPr lang="en-GB" sz="1200" b="0" i="0" kern="1200" dirty="0" smtClean="0">
                <a:solidFill>
                  <a:schemeClr val="tx1"/>
                </a:solidFill>
                <a:effectLst/>
                <a:latin typeface="Arial" charset="0"/>
                <a:ea typeface="+mn-ea"/>
                <a:cs typeface="+mn-cs"/>
              </a:rPr>
              <a:t>-</a:t>
            </a:r>
            <a:r>
              <a:rPr lang="en-GB" sz="1200" b="1" i="0" kern="1200" dirty="0" smtClean="0">
                <a:solidFill>
                  <a:schemeClr val="tx1"/>
                </a:solidFill>
                <a:effectLst/>
                <a:latin typeface="Arial" charset="0"/>
                <a:ea typeface="+mn-ea"/>
                <a:cs typeface="+mn-cs"/>
              </a:rPr>
              <a:t>C</a:t>
            </a:r>
            <a:r>
              <a:rPr lang="en-GB" sz="1200" b="0" i="0" kern="1200" dirty="0" smtClean="0">
                <a:solidFill>
                  <a:schemeClr val="tx1"/>
                </a:solidFill>
                <a:effectLst/>
                <a:latin typeface="Arial" charset="0"/>
                <a:ea typeface="+mn-ea"/>
                <a:cs typeface="+mn-cs"/>
              </a:rPr>
              <a:t> to skip the initial setup procedure. If you do not skip the initial setup, then it is necessary to type </a:t>
            </a:r>
            <a:r>
              <a:rPr lang="en-GB" sz="1200" b="1" i="0" kern="1200" dirty="0" smtClean="0">
                <a:solidFill>
                  <a:schemeClr val="tx1"/>
                </a:solidFill>
                <a:effectLst/>
                <a:latin typeface="Arial" charset="0"/>
                <a:ea typeface="+mn-ea"/>
                <a:cs typeface="+mn-cs"/>
              </a:rPr>
              <a:t>no </a:t>
            </a:r>
            <a:r>
              <a:rPr lang="en-GB" sz="1200" b="0" i="0" kern="1200" dirty="0" smtClean="0">
                <a:solidFill>
                  <a:schemeClr val="tx1"/>
                </a:solidFill>
                <a:effectLst/>
                <a:latin typeface="Arial" charset="0"/>
                <a:ea typeface="+mn-ea"/>
                <a:cs typeface="+mn-cs"/>
              </a:rPr>
              <a:t>after each setup question. This step is very important. If you let the setup procedure configure the router, you may lose your backup configuration.</a:t>
            </a:r>
          </a:p>
          <a:p>
            <a:pPr algn="just"/>
            <a:r>
              <a:rPr lang="en-GB" sz="1200" b="1" i="0" kern="1200" dirty="0" smtClean="0">
                <a:solidFill>
                  <a:schemeClr val="tx1"/>
                </a:solidFill>
                <a:effectLst/>
                <a:latin typeface="Arial" charset="0"/>
                <a:ea typeface="+mn-ea"/>
                <a:cs typeface="+mn-cs"/>
              </a:rPr>
              <a:t>Step 8. </a:t>
            </a:r>
            <a:r>
              <a:rPr lang="en-GB" sz="1200" b="0" i="0" kern="1200" dirty="0" smtClean="0">
                <a:solidFill>
                  <a:schemeClr val="tx1"/>
                </a:solidFill>
                <a:effectLst/>
                <a:latin typeface="Arial" charset="0"/>
                <a:ea typeface="+mn-ea"/>
                <a:cs typeface="+mn-cs"/>
              </a:rPr>
              <a:t>Put the router into privileged EXEC mode. Type </a:t>
            </a:r>
            <a:r>
              <a:rPr lang="en-GB" sz="1200" b="1" i="0" kern="1200" dirty="0" smtClean="0">
                <a:solidFill>
                  <a:schemeClr val="tx1"/>
                </a:solidFill>
                <a:effectLst/>
                <a:latin typeface="Arial" charset="0"/>
                <a:ea typeface="+mn-ea"/>
                <a:cs typeface="+mn-cs"/>
              </a:rPr>
              <a:t>enable </a:t>
            </a:r>
            <a:r>
              <a:rPr lang="en-GB" sz="1200" b="0" i="0" kern="1200" dirty="0" smtClean="0">
                <a:solidFill>
                  <a:schemeClr val="tx1"/>
                </a:solidFill>
                <a:effectLst/>
                <a:latin typeface="Arial" charset="0"/>
                <a:ea typeface="+mn-ea"/>
                <a:cs typeface="+mn-cs"/>
              </a:rPr>
              <a:t>at </a:t>
            </a:r>
            <a:r>
              <a:rPr lang="en-GB" sz="1200" b="0" i="0" kern="1200" dirty="0" err="1" smtClean="0">
                <a:solidFill>
                  <a:schemeClr val="tx1"/>
                </a:solidFill>
                <a:effectLst/>
                <a:latin typeface="Arial" charset="0"/>
                <a:ea typeface="+mn-ea"/>
                <a:cs typeface="+mn-cs"/>
              </a:rPr>
              <a:t>theRouter</a:t>
            </a:r>
            <a:r>
              <a:rPr lang="en-GB" sz="1200" b="0" i="0" kern="1200" dirty="0" smtClean="0">
                <a:solidFill>
                  <a:schemeClr val="tx1"/>
                </a:solidFill>
                <a:effectLst/>
                <a:latin typeface="Arial" charset="0"/>
                <a:ea typeface="+mn-ea"/>
                <a:cs typeface="+mn-cs"/>
              </a:rPr>
              <a:t>&gt; prompt. This puts the router into enable mode and allows you to see the Router# prompt.</a:t>
            </a:r>
          </a:p>
          <a:p>
            <a:pPr algn="just"/>
            <a:r>
              <a:rPr lang="en-GB" sz="1200" b="1" i="0" kern="1200" dirty="0" smtClean="0">
                <a:solidFill>
                  <a:schemeClr val="tx1"/>
                </a:solidFill>
                <a:effectLst/>
                <a:latin typeface="Arial" charset="0"/>
                <a:ea typeface="+mn-ea"/>
                <a:cs typeface="+mn-cs"/>
              </a:rPr>
              <a:t>Step 9. </a:t>
            </a:r>
            <a:r>
              <a:rPr lang="en-GB" sz="1200" b="0" i="0" kern="1200" dirty="0" smtClean="0">
                <a:solidFill>
                  <a:schemeClr val="tx1"/>
                </a:solidFill>
                <a:effectLst/>
                <a:latin typeface="Arial" charset="0"/>
                <a:ea typeface="+mn-ea"/>
                <a:cs typeface="+mn-cs"/>
              </a:rPr>
              <a:t>Copy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 to the running configuration. Type </a:t>
            </a:r>
            <a:r>
              <a:rPr lang="en-GB" sz="1200" b="1" i="0" kern="1200" dirty="0" smtClean="0">
                <a:solidFill>
                  <a:schemeClr val="tx1"/>
                </a:solidFill>
                <a:effectLst/>
                <a:latin typeface="Arial" charset="0"/>
                <a:ea typeface="+mn-ea"/>
                <a:cs typeface="+mn-cs"/>
              </a:rPr>
              <a:t>copy </a:t>
            </a:r>
            <a:r>
              <a:rPr lang="en-GB" sz="1200" b="1" i="0" kern="1200" dirty="0" err="1" smtClean="0">
                <a:solidFill>
                  <a:schemeClr val="tx1"/>
                </a:solidFill>
                <a:effectLst/>
                <a:latin typeface="Arial" charset="0"/>
                <a:ea typeface="+mn-ea"/>
                <a:cs typeface="+mn-cs"/>
              </a:rPr>
              <a:t>startup-config</a:t>
            </a:r>
            <a:r>
              <a:rPr lang="en-GB" sz="1200" b="1" i="0" kern="1200" dirty="0" smtClean="0">
                <a:solidFill>
                  <a:schemeClr val="tx1"/>
                </a:solidFill>
                <a:effectLst/>
                <a:latin typeface="Arial" charset="0"/>
                <a:ea typeface="+mn-ea"/>
                <a:cs typeface="+mn-cs"/>
              </a:rPr>
              <a:t> running-</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to copy the NVRAM into memory. Be careful not to type </a:t>
            </a:r>
            <a:r>
              <a:rPr lang="en-GB" sz="1200" b="1" i="0" kern="1200" dirty="0" smtClean="0">
                <a:solidFill>
                  <a:schemeClr val="tx1"/>
                </a:solidFill>
                <a:effectLst/>
                <a:latin typeface="Arial" charset="0"/>
                <a:ea typeface="+mn-ea"/>
                <a:cs typeface="+mn-cs"/>
              </a:rPr>
              <a:t>copy running-</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startup-config</a:t>
            </a:r>
            <a:r>
              <a:rPr lang="en-GB" sz="1200" b="0" i="0" kern="1200" dirty="0" smtClean="0">
                <a:solidFill>
                  <a:schemeClr val="tx1"/>
                </a:solidFill>
                <a:effectLst/>
                <a:latin typeface="Arial" charset="0"/>
                <a:ea typeface="+mn-ea"/>
                <a:cs typeface="+mn-cs"/>
              </a:rPr>
              <a:t>; otherwise,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 will be erased.</a:t>
            </a:r>
          </a:p>
          <a:p>
            <a:pPr algn="just"/>
            <a:r>
              <a:rPr lang="en-GB" sz="1200" b="1" i="0" kern="1200" dirty="0" smtClean="0">
                <a:solidFill>
                  <a:schemeClr val="tx1"/>
                </a:solidFill>
                <a:effectLst/>
                <a:latin typeface="Arial" charset="0"/>
                <a:ea typeface="+mn-ea"/>
                <a:cs typeface="+mn-cs"/>
              </a:rPr>
              <a:t>Step 10. </a:t>
            </a:r>
            <a:r>
              <a:rPr lang="en-GB" sz="1200" b="0" i="0" kern="1200" dirty="0" smtClean="0">
                <a:solidFill>
                  <a:schemeClr val="tx1"/>
                </a:solidFill>
                <a:effectLst/>
                <a:latin typeface="Arial" charset="0"/>
                <a:ea typeface="+mn-ea"/>
                <a:cs typeface="+mn-cs"/>
              </a:rPr>
              <a:t>Verify the configuration. Type </a:t>
            </a:r>
            <a:r>
              <a:rPr lang="en-GB" sz="1200" b="1" i="0" kern="1200" dirty="0" smtClean="0">
                <a:solidFill>
                  <a:schemeClr val="tx1"/>
                </a:solidFill>
                <a:effectLst/>
                <a:latin typeface="Arial" charset="0"/>
                <a:ea typeface="+mn-ea"/>
                <a:cs typeface="+mn-cs"/>
              </a:rPr>
              <a:t>show running-</a:t>
            </a:r>
            <a:r>
              <a:rPr lang="en-GB" sz="1200" b="1"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to view the configuration. In this configuration, the </a:t>
            </a:r>
            <a:r>
              <a:rPr lang="en-GB" sz="1200" b="1" i="0" kern="1200" dirty="0" smtClean="0">
                <a:solidFill>
                  <a:schemeClr val="tx1"/>
                </a:solidFill>
                <a:effectLst/>
                <a:latin typeface="Arial" charset="0"/>
                <a:ea typeface="+mn-ea"/>
                <a:cs typeface="+mn-cs"/>
              </a:rPr>
              <a:t>shutdown </a:t>
            </a:r>
            <a:r>
              <a:rPr lang="en-GB" sz="1200" b="0" i="0" kern="1200" dirty="0" smtClean="0">
                <a:solidFill>
                  <a:schemeClr val="tx1"/>
                </a:solidFill>
                <a:effectLst/>
                <a:latin typeface="Arial" charset="0"/>
                <a:ea typeface="+mn-ea"/>
                <a:cs typeface="+mn-cs"/>
              </a:rPr>
              <a:t>command appears under all interfaces because all interfaces are currently shut down. An administrator can now see the passwords (enable password, enable secret, </a:t>
            </a:r>
            <a:r>
              <a:rPr lang="en-GB" sz="1200" b="0" i="0" kern="1200" dirty="0" err="1" smtClean="0">
                <a:solidFill>
                  <a:schemeClr val="tx1"/>
                </a:solidFill>
                <a:effectLst/>
                <a:latin typeface="Arial" charset="0"/>
                <a:ea typeface="+mn-ea"/>
                <a:cs typeface="+mn-cs"/>
              </a:rPr>
              <a:t>vty</a:t>
            </a:r>
            <a:r>
              <a:rPr lang="en-GB" sz="1200" b="0" i="0" kern="1200" dirty="0" smtClean="0">
                <a:solidFill>
                  <a:schemeClr val="tx1"/>
                </a:solidFill>
                <a:effectLst/>
                <a:latin typeface="Arial" charset="0"/>
                <a:ea typeface="+mn-ea"/>
                <a:cs typeface="+mn-cs"/>
              </a:rPr>
              <a:t>, and console passwords) either in encrypted or unencrypted format. Unencrypted passwords can be reused, but encrypted passwords need a new password to be created.</a:t>
            </a:r>
          </a:p>
          <a:p>
            <a:pPr algn="just"/>
            <a:r>
              <a:rPr lang="en-GB" sz="1200" b="1" i="0" kern="1200" dirty="0" smtClean="0">
                <a:solidFill>
                  <a:schemeClr val="tx1"/>
                </a:solidFill>
                <a:effectLst/>
                <a:latin typeface="Arial" charset="0"/>
                <a:ea typeface="+mn-ea"/>
                <a:cs typeface="+mn-cs"/>
              </a:rPr>
              <a:t>Step 11. </a:t>
            </a:r>
            <a:r>
              <a:rPr lang="en-GB" sz="1200" b="0" i="0" kern="1200" dirty="0" smtClean="0">
                <a:solidFill>
                  <a:schemeClr val="tx1"/>
                </a:solidFill>
                <a:effectLst/>
                <a:latin typeface="Arial" charset="0"/>
                <a:ea typeface="+mn-ea"/>
                <a:cs typeface="+mn-cs"/>
              </a:rPr>
              <a:t>Change the enable secret password. Enter global configuration mode and type the </a:t>
            </a:r>
            <a:r>
              <a:rPr lang="en-GB" sz="1200" b="1" i="0" kern="1200" dirty="0" smtClean="0">
                <a:solidFill>
                  <a:schemeClr val="tx1"/>
                </a:solidFill>
                <a:effectLst/>
                <a:latin typeface="Arial" charset="0"/>
                <a:ea typeface="+mn-ea"/>
                <a:cs typeface="+mn-cs"/>
              </a:rPr>
              <a:t>enable secret </a:t>
            </a:r>
            <a:r>
              <a:rPr lang="en-GB" sz="1200" b="0" i="0" kern="1200" dirty="0" smtClean="0">
                <a:solidFill>
                  <a:schemeClr val="tx1"/>
                </a:solidFill>
                <a:effectLst/>
                <a:latin typeface="Arial" charset="0"/>
                <a:ea typeface="+mn-ea"/>
                <a:cs typeface="+mn-cs"/>
              </a:rPr>
              <a:t>command to change the enable secret password.</a:t>
            </a:r>
          </a:p>
          <a:p>
            <a:pPr algn="just"/>
            <a:r>
              <a:rPr lang="en-GB" sz="1200" b="1" i="0" kern="1200" dirty="0" smtClean="0">
                <a:solidFill>
                  <a:schemeClr val="tx1"/>
                </a:solidFill>
                <a:effectLst/>
                <a:latin typeface="Arial" charset="0"/>
                <a:ea typeface="+mn-ea"/>
                <a:cs typeface="+mn-cs"/>
              </a:rPr>
              <a:t>Step 12. </a:t>
            </a:r>
            <a:r>
              <a:rPr lang="en-GB" sz="1200" b="0" i="0" kern="1200" dirty="0" smtClean="0">
                <a:solidFill>
                  <a:schemeClr val="tx1"/>
                </a:solidFill>
                <a:effectLst/>
                <a:latin typeface="Arial" charset="0"/>
                <a:ea typeface="+mn-ea"/>
                <a:cs typeface="+mn-cs"/>
              </a:rPr>
              <a:t>Enable all interfaces. Issue the </a:t>
            </a:r>
            <a:r>
              <a:rPr lang="en-GB" sz="1200" b="1" i="0" kern="1200" dirty="0" smtClean="0">
                <a:solidFill>
                  <a:schemeClr val="tx1"/>
                </a:solidFill>
                <a:effectLst/>
                <a:latin typeface="Arial" charset="0"/>
                <a:ea typeface="+mn-ea"/>
                <a:cs typeface="+mn-cs"/>
              </a:rPr>
              <a:t>no shutdown </a:t>
            </a:r>
            <a:r>
              <a:rPr lang="en-GB" sz="1200" b="0" i="0" kern="1200" dirty="0" smtClean="0">
                <a:solidFill>
                  <a:schemeClr val="tx1"/>
                </a:solidFill>
                <a:effectLst/>
                <a:latin typeface="Arial" charset="0"/>
                <a:ea typeface="+mn-ea"/>
                <a:cs typeface="+mn-cs"/>
              </a:rPr>
              <a:t>command on every interface to be used. Then issue the </a:t>
            </a:r>
            <a:r>
              <a:rPr lang="en-GB" sz="1200" b="1" i="0" kern="1200" dirty="0" smtClean="0">
                <a:solidFill>
                  <a:schemeClr val="tx1"/>
                </a:solidFill>
                <a:effectLst/>
                <a:latin typeface="Arial" charset="0"/>
                <a:ea typeface="+mn-ea"/>
                <a:cs typeface="+mn-cs"/>
              </a:rPr>
              <a:t>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interface brief </a:t>
            </a:r>
            <a:r>
              <a:rPr lang="en-GB" sz="1200" b="0" i="0" kern="1200" dirty="0" smtClean="0">
                <a:solidFill>
                  <a:schemeClr val="tx1"/>
                </a:solidFill>
                <a:effectLst/>
                <a:latin typeface="Arial" charset="0"/>
                <a:ea typeface="+mn-ea"/>
                <a:cs typeface="+mn-cs"/>
              </a:rPr>
              <a:t>command in privileged EXEC mode to confirm that the interface configuration is correct. Every interface to be used should display “up </a:t>
            </a:r>
            <a:r>
              <a:rPr lang="en-GB" sz="1200" b="0" i="0" kern="1200" dirty="0" err="1" smtClean="0">
                <a:solidFill>
                  <a:schemeClr val="tx1"/>
                </a:solidFill>
                <a:effectLst/>
                <a:latin typeface="Arial" charset="0"/>
                <a:ea typeface="+mn-ea"/>
                <a:cs typeface="+mn-cs"/>
              </a:rPr>
              <a:t>up</a:t>
            </a:r>
            <a:r>
              <a:rPr lang="en-GB" sz="1200" b="0" i="0" kern="1200" dirty="0" smtClean="0">
                <a:solidFill>
                  <a:schemeClr val="tx1"/>
                </a:solidFill>
                <a:effectLst/>
                <a:latin typeface="Arial" charset="0"/>
                <a:ea typeface="+mn-ea"/>
                <a:cs typeface="+mn-cs"/>
              </a:rPr>
              <a:t>.”</a:t>
            </a:r>
          </a:p>
          <a:p>
            <a:pPr algn="just"/>
            <a:r>
              <a:rPr lang="en-GB" sz="1200" b="1" i="0" kern="1200" dirty="0" smtClean="0">
                <a:solidFill>
                  <a:schemeClr val="tx1"/>
                </a:solidFill>
                <a:effectLst/>
                <a:latin typeface="Arial" charset="0"/>
                <a:ea typeface="+mn-ea"/>
                <a:cs typeface="+mn-cs"/>
              </a:rPr>
              <a:t>Step 13. </a:t>
            </a:r>
            <a:r>
              <a:rPr lang="en-GB" sz="1200" b="0" i="0" kern="1200" dirty="0" smtClean="0">
                <a:solidFill>
                  <a:schemeClr val="tx1"/>
                </a:solidFill>
                <a:effectLst/>
                <a:latin typeface="Arial" charset="0"/>
                <a:ea typeface="+mn-ea"/>
                <a:cs typeface="+mn-cs"/>
              </a:rPr>
              <a:t>Change the </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-register with the </a:t>
            </a:r>
            <a:r>
              <a:rPr lang="en-GB" sz="1200" b="1" i="0" kern="1200" dirty="0" err="1" smtClean="0">
                <a:solidFill>
                  <a:schemeClr val="tx1"/>
                </a:solidFill>
                <a:effectLst/>
                <a:latin typeface="Arial" charset="0"/>
                <a:ea typeface="+mn-ea"/>
                <a:cs typeface="+mn-cs"/>
              </a:rPr>
              <a:t>config-register</a:t>
            </a:r>
            <a:r>
              <a:rPr lang="en-GB" sz="1200" b="0" i="1" kern="1200" dirty="0" err="1" smtClean="0">
                <a:solidFill>
                  <a:schemeClr val="tx1"/>
                </a:solidFill>
                <a:effectLst/>
                <a:latin typeface="Arial" charset="0"/>
                <a:ea typeface="+mn-ea"/>
                <a:cs typeface="+mn-cs"/>
              </a:rPr>
              <a:t>configuration_register_setting</a:t>
            </a:r>
            <a:r>
              <a:rPr lang="en-GB" sz="1200" b="0" i="0" kern="1200" dirty="0" smtClean="0">
                <a:solidFill>
                  <a:schemeClr val="tx1"/>
                </a:solidFill>
                <a:effectLst/>
                <a:latin typeface="Arial" charset="0"/>
                <a:ea typeface="+mn-ea"/>
                <a:cs typeface="+mn-cs"/>
              </a:rPr>
              <a:t>. The configuration register setting is either the value recorded in step 2 or 0x2102.</a:t>
            </a:r>
          </a:p>
          <a:p>
            <a:pPr algn="just"/>
            <a:r>
              <a:rPr lang="en-GB" sz="1200" b="0" i="0" kern="1200" dirty="0" smtClean="0">
                <a:solidFill>
                  <a:schemeClr val="tx1"/>
                </a:solidFill>
                <a:effectLst/>
                <a:latin typeface="Arial" charset="0"/>
                <a:ea typeface="+mn-ea"/>
                <a:cs typeface="+mn-cs"/>
              </a:rPr>
              <a:t>For example: R1(</a:t>
            </a:r>
            <a:r>
              <a:rPr lang="en-GB" sz="1200" b="0" i="0" kern="1200" dirty="0" err="1" smtClean="0">
                <a:solidFill>
                  <a:schemeClr val="tx1"/>
                </a:solidFill>
                <a:effectLst/>
                <a:latin typeface="Arial" charset="0"/>
                <a:ea typeface="+mn-ea"/>
                <a:cs typeface="+mn-cs"/>
              </a:rPr>
              <a:t>config</a:t>
            </a:r>
            <a:r>
              <a:rPr lang="en-GB" sz="1200" b="0"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-register 0x2102</a:t>
            </a:r>
            <a:endParaRPr lang="en-GB" sz="1200" b="0" i="0" kern="1200" dirty="0" smtClean="0">
              <a:solidFill>
                <a:schemeClr val="tx1"/>
              </a:solidFill>
              <a:effectLst/>
              <a:latin typeface="Arial" charset="0"/>
              <a:ea typeface="+mn-ea"/>
              <a:cs typeface="+mn-cs"/>
            </a:endParaRPr>
          </a:p>
          <a:p>
            <a:pPr algn="just"/>
            <a:r>
              <a:rPr lang="en-GB" sz="1200" b="1" i="0" kern="1200" dirty="0" smtClean="0">
                <a:solidFill>
                  <a:schemeClr val="tx1"/>
                </a:solidFill>
                <a:effectLst/>
                <a:latin typeface="Arial" charset="0"/>
                <a:ea typeface="+mn-ea"/>
                <a:cs typeface="+mn-cs"/>
              </a:rPr>
              <a:t>Step 14.</a:t>
            </a:r>
            <a:r>
              <a:rPr lang="en-GB" sz="1200" b="0" i="0" kern="1200" dirty="0" smtClean="0">
                <a:solidFill>
                  <a:schemeClr val="tx1"/>
                </a:solidFill>
                <a:effectLst/>
                <a:latin typeface="Arial" charset="0"/>
                <a:ea typeface="+mn-ea"/>
                <a:cs typeface="+mn-cs"/>
              </a:rPr>
              <a:t> Save the configuration changes. Use the </a:t>
            </a:r>
            <a:r>
              <a:rPr lang="en-GB" sz="1200" b="1" i="0" kern="1200" dirty="0" smtClean="0">
                <a:solidFill>
                  <a:schemeClr val="tx1"/>
                </a:solidFill>
                <a:effectLst/>
                <a:latin typeface="Arial" charset="0"/>
                <a:ea typeface="+mn-ea"/>
                <a:cs typeface="+mn-cs"/>
              </a:rPr>
              <a:t>copy running-</a:t>
            </a:r>
            <a:r>
              <a:rPr lang="en-GB" sz="1200" b="1" i="0" kern="1200" dirty="0" err="1" smtClean="0">
                <a:solidFill>
                  <a:schemeClr val="tx1"/>
                </a:solidFill>
                <a:effectLst/>
                <a:latin typeface="Arial" charset="0"/>
                <a:ea typeface="+mn-ea"/>
                <a:cs typeface="+mn-cs"/>
              </a:rPr>
              <a:t>config</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startup-config</a:t>
            </a:r>
            <a:r>
              <a:rPr lang="en-GB" sz="1200" b="1" i="0" kern="1200" dirty="0" smtClean="0">
                <a:solidFill>
                  <a:schemeClr val="tx1"/>
                </a:solidFill>
                <a:effectLst/>
                <a:latin typeface="Arial" charset="0"/>
                <a:ea typeface="+mn-ea"/>
                <a:cs typeface="+mn-cs"/>
              </a:rPr>
              <a:t> </a:t>
            </a:r>
            <a:r>
              <a:rPr lang="en-GB" sz="1200" b="0" i="0" kern="1200" dirty="0" smtClean="0">
                <a:solidFill>
                  <a:schemeClr val="tx1"/>
                </a:solidFill>
                <a:effectLst/>
                <a:latin typeface="Arial" charset="0"/>
                <a:ea typeface="+mn-ea"/>
                <a:cs typeface="+mn-cs"/>
              </a:rPr>
              <a:t>command to save the new running configuration to the </a:t>
            </a:r>
            <a:r>
              <a:rPr lang="en-GB" sz="1200" b="0" i="0" kern="1200" dirty="0" err="1" smtClean="0">
                <a:solidFill>
                  <a:schemeClr val="tx1"/>
                </a:solidFill>
                <a:effectLst/>
                <a:latin typeface="Arial" charset="0"/>
                <a:ea typeface="+mn-ea"/>
                <a:cs typeface="+mn-cs"/>
              </a:rPr>
              <a:t>startup</a:t>
            </a:r>
            <a:r>
              <a:rPr lang="en-GB" sz="1200" b="0" i="0" kern="1200" dirty="0" smtClean="0">
                <a:solidFill>
                  <a:schemeClr val="tx1"/>
                </a:solidFill>
                <a:effectLst/>
                <a:latin typeface="Arial" charset="0"/>
                <a:ea typeface="+mn-ea"/>
                <a:cs typeface="+mn-cs"/>
              </a:rPr>
              <a:t> configuration.</a:t>
            </a:r>
          </a:p>
          <a:p>
            <a:pPr algn="just"/>
            <a:r>
              <a:rPr lang="en-GB" sz="1200" b="0" i="0" kern="1200" dirty="0" smtClean="0">
                <a:solidFill>
                  <a:schemeClr val="tx1"/>
                </a:solidFill>
                <a:effectLst/>
                <a:latin typeface="Arial" charset="0"/>
                <a:ea typeface="+mn-ea"/>
                <a:cs typeface="+mn-cs"/>
              </a:rPr>
              <a:t>Password recovery is now complete. Enter the </a:t>
            </a:r>
            <a:r>
              <a:rPr lang="en-GB" sz="1200" b="1" i="0" kern="1200" dirty="0" smtClean="0">
                <a:solidFill>
                  <a:schemeClr val="tx1"/>
                </a:solidFill>
                <a:effectLst/>
                <a:latin typeface="Arial" charset="0"/>
                <a:ea typeface="+mn-ea"/>
                <a:cs typeface="+mn-cs"/>
              </a:rPr>
              <a:t>show </a:t>
            </a:r>
            <a:r>
              <a:rPr lang="en-GB" sz="1200" b="1" i="0" kern="1200" dirty="0" err="1" smtClean="0">
                <a:solidFill>
                  <a:schemeClr val="tx1"/>
                </a:solidFill>
                <a:effectLst/>
                <a:latin typeface="Arial" charset="0"/>
                <a:ea typeface="+mn-ea"/>
                <a:cs typeface="+mn-cs"/>
              </a:rPr>
              <a:t>version</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to confirm that the router is using the configured configuration register setting on the next reboot.</a:t>
            </a:r>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343823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008612" y="1194117"/>
            <a:ext cx="7847734" cy="1481138"/>
          </a:xfrm>
        </p:spPr>
        <p:txBody>
          <a:bodyPr/>
          <a:lstStyle/>
          <a:p>
            <a:pPr eaLnBrk="1" hangingPunct="1"/>
            <a:r>
              <a:rPr lang="en-US" sz="2800" dirty="0" smtClean="0">
                <a:latin typeface="Arial" charset="0"/>
              </a:rPr>
              <a:t>Managing Hierarchy Networks &amp; Devices</a:t>
            </a:r>
            <a:endParaRPr lang="en-US" sz="2800" dirty="0">
              <a:solidFill>
                <a:schemeClr val="folHlink"/>
              </a:solidFill>
              <a:latin typeface="Arial" charset="0"/>
            </a:endParaRPr>
          </a:p>
        </p:txBody>
      </p:sp>
      <p:sp>
        <p:nvSpPr>
          <p:cNvPr id="5" name="Rectangle 3"/>
          <p:cNvSpPr txBox="1">
            <a:spLocks noChangeArrowheads="1"/>
          </p:cNvSpPr>
          <p:nvPr/>
        </p:nvSpPr>
        <p:spPr bwMode="auto">
          <a:xfrm>
            <a:off x="3512458" y="3975918"/>
            <a:ext cx="2148114" cy="658812"/>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eaLnBrk="1" hangingPunct="1"/>
            <a:r>
              <a:rPr lang="en-GB" sz="2400" b="0" kern="0" dirty="0" smtClean="0"/>
              <a:t>Lecture 7</a:t>
            </a:r>
            <a:endParaRPr lang="en-US" sz="2400" b="0" kern="0" dirty="0" smtClean="0"/>
          </a:p>
        </p:txBody>
      </p:sp>
    </p:spTree>
    <p:extLst>
      <p:ext uri="{BB962C8B-B14F-4D97-AF65-F5344CB8AC3E}">
        <p14:creationId xmlns:p14="http://schemas.microsoft.com/office/powerpoint/2010/main" val="2166776057"/>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59242" y="189102"/>
            <a:ext cx="7075371" cy="47815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Hierarchical Network Design</a:t>
            </a:r>
          </a:p>
        </p:txBody>
      </p:sp>
      <p:sp>
        <p:nvSpPr>
          <p:cNvPr id="2" name="Content Placeholder 1"/>
          <p:cNvSpPr>
            <a:spLocks noGrp="1"/>
          </p:cNvSpPr>
          <p:nvPr>
            <p:ph idx="1"/>
          </p:nvPr>
        </p:nvSpPr>
        <p:spPr>
          <a:xfrm>
            <a:off x="955993" y="684515"/>
            <a:ext cx="8186057" cy="4632994"/>
          </a:xfrm>
        </p:spPr>
        <p:txBody>
          <a:bodyPr/>
          <a:lstStyle/>
          <a:p>
            <a:pPr>
              <a:buNone/>
            </a:pPr>
            <a:r>
              <a:rPr lang="en-US" sz="2000" dirty="0" smtClean="0"/>
              <a:t>This model divides the network functionality into three distinct layers.</a:t>
            </a:r>
          </a:p>
        </p:txBody>
      </p:sp>
      <p:pic>
        <p:nvPicPr>
          <p:cNvPr id="2050" name="Picture 2"/>
          <p:cNvPicPr>
            <a:picLocks noChangeAspect="1" noChangeArrowheads="1"/>
          </p:cNvPicPr>
          <p:nvPr/>
        </p:nvPicPr>
        <p:blipFill>
          <a:blip r:embed="rId3" cstate="print"/>
          <a:srcRect l="49195" t="34127" r="22136" b="18452"/>
          <a:stretch>
            <a:fillRect/>
          </a:stretch>
        </p:blipFill>
        <p:spPr bwMode="auto">
          <a:xfrm>
            <a:off x="2445135" y="1119805"/>
            <a:ext cx="4675483" cy="4348018"/>
          </a:xfrm>
          <a:prstGeom prst="rect">
            <a:avLst/>
          </a:prstGeom>
          <a:noFill/>
          <a:ln w="9525">
            <a:solidFill>
              <a:schemeClr val="accent1"/>
            </a:solidFill>
            <a:bevel/>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7458" y="139674"/>
            <a:ext cx="7137155" cy="45344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Failure Domains</a:t>
            </a:r>
          </a:p>
        </p:txBody>
      </p:sp>
      <p:sp>
        <p:nvSpPr>
          <p:cNvPr id="2" name="Content Placeholder 1"/>
          <p:cNvSpPr>
            <a:spLocks noGrp="1"/>
          </p:cNvSpPr>
          <p:nvPr>
            <p:ph idx="1"/>
          </p:nvPr>
        </p:nvSpPr>
        <p:spPr>
          <a:xfrm>
            <a:off x="886752" y="871440"/>
            <a:ext cx="7997372" cy="3984755"/>
          </a:xfrm>
        </p:spPr>
        <p:txBody>
          <a:bodyPr/>
          <a:lstStyle/>
          <a:p>
            <a:pPr algn="just"/>
            <a:r>
              <a:rPr lang="en-US" sz="2000" dirty="0" smtClean="0"/>
              <a:t>Failure Domains are areas of a network that are impacted when a critical device or network service experiences problems.</a:t>
            </a:r>
          </a:p>
          <a:p>
            <a:pPr algn="just"/>
            <a:r>
              <a:rPr lang="en-US" sz="2000" dirty="0" smtClean="0"/>
              <a:t>Redundant links and enterprise class equipment minimize disruption of network.</a:t>
            </a:r>
          </a:p>
          <a:p>
            <a:pPr algn="just"/>
            <a:r>
              <a:rPr lang="en-US" sz="2000" dirty="0" smtClean="0"/>
              <a:t>Smaller failure domains reduce the impact of a failure on company productivity.</a:t>
            </a:r>
          </a:p>
          <a:p>
            <a:pPr algn="just"/>
            <a:r>
              <a:rPr lang="en-US" sz="2000" dirty="0" smtClean="0"/>
              <a:t>Smaller failure domains also simplify troubleshooting.</a:t>
            </a:r>
          </a:p>
          <a:p>
            <a:pPr algn="just"/>
            <a:r>
              <a:rPr lang="en-US" sz="2000" dirty="0" smtClean="0"/>
              <a:t>Switch block deployment – each switch block acts independently of the others. Failure of a single device does not impact the whole network.</a:t>
            </a:r>
            <a:endParaRPr lang="en-US" sz="2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522741"/>
            <a:ext cx="7198938" cy="218664"/>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Designing for Scalability</a:t>
            </a:r>
          </a:p>
        </p:txBody>
      </p:sp>
      <p:sp>
        <p:nvSpPr>
          <p:cNvPr id="2" name="Content Placeholder 1"/>
          <p:cNvSpPr>
            <a:spLocks noGrp="1"/>
          </p:cNvSpPr>
          <p:nvPr>
            <p:ph idx="1"/>
          </p:nvPr>
        </p:nvSpPr>
        <p:spPr>
          <a:xfrm>
            <a:off x="948537" y="1130937"/>
            <a:ext cx="7798130" cy="3119787"/>
          </a:xfrm>
        </p:spPr>
        <p:txBody>
          <a:bodyPr/>
          <a:lstStyle/>
          <a:p>
            <a:pPr algn="just"/>
            <a:r>
              <a:rPr lang="en-US" sz="2000" dirty="0" smtClean="0"/>
              <a:t>Use expandable, modular equipment or clustered devices.</a:t>
            </a:r>
          </a:p>
          <a:p>
            <a:pPr algn="just"/>
            <a:r>
              <a:rPr lang="en-US" sz="2000" dirty="0" smtClean="0"/>
              <a:t>Include design modules that can be added, upgraded, and modified, without affecting the design of the other functional areas of the network.</a:t>
            </a:r>
          </a:p>
          <a:p>
            <a:pPr algn="just"/>
            <a:r>
              <a:rPr lang="en-US" sz="2000" dirty="0" smtClean="0"/>
              <a:t>Create a hierarchical addressing scheme.</a:t>
            </a:r>
          </a:p>
          <a:p>
            <a:pPr algn="just"/>
            <a:r>
              <a:rPr lang="en-US" sz="2000" dirty="0" smtClean="0"/>
              <a:t>Use routers or multilayer switches to limit broadcasts and filter traffic.</a:t>
            </a:r>
            <a:endParaRPr lang="en-US" sz="2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5100" y="65532"/>
            <a:ext cx="7001230" cy="52758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Planning for Redundancy</a:t>
            </a:r>
          </a:p>
        </p:txBody>
      </p:sp>
      <p:sp>
        <p:nvSpPr>
          <p:cNvPr id="2" name="Content Placeholder 1"/>
          <p:cNvSpPr>
            <a:spLocks noGrp="1"/>
          </p:cNvSpPr>
          <p:nvPr>
            <p:ph idx="1"/>
          </p:nvPr>
        </p:nvSpPr>
        <p:spPr>
          <a:xfrm>
            <a:off x="1087397" y="587228"/>
            <a:ext cx="7646871" cy="4676537"/>
          </a:xfrm>
        </p:spPr>
        <p:txBody>
          <a:bodyPr/>
          <a:lstStyle/>
          <a:p>
            <a:r>
              <a:rPr lang="en-US" sz="2000" dirty="0" smtClean="0"/>
              <a:t>Installing duplicate equipment</a:t>
            </a:r>
          </a:p>
          <a:p>
            <a:r>
              <a:rPr lang="en-US" sz="2000" dirty="0" smtClean="0"/>
              <a:t>Providing redundant paths</a:t>
            </a:r>
          </a:p>
        </p:txBody>
      </p:sp>
      <p:pic>
        <p:nvPicPr>
          <p:cNvPr id="3074" name="Picture 2"/>
          <p:cNvPicPr>
            <a:picLocks noChangeAspect="1" noChangeArrowheads="1"/>
          </p:cNvPicPr>
          <p:nvPr/>
        </p:nvPicPr>
        <p:blipFill>
          <a:blip r:embed="rId3" cstate="print">
            <a:clrChange>
              <a:clrFrom>
                <a:srgbClr val="FFFFFF"/>
              </a:clrFrom>
              <a:clrTo>
                <a:srgbClr val="FFFFFF">
                  <a:alpha val="0"/>
                </a:srgbClr>
              </a:clrTo>
            </a:clrChange>
          </a:blip>
          <a:srcRect l="47410" t="38524" r="15108" b="20833"/>
          <a:stretch>
            <a:fillRect/>
          </a:stretch>
        </p:blipFill>
        <p:spPr bwMode="auto">
          <a:xfrm>
            <a:off x="1152524" y="1413754"/>
            <a:ext cx="7082971" cy="4010866"/>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08673" y="40818"/>
            <a:ext cx="7211295" cy="539940"/>
          </a:xfrm>
        </p:spPr>
        <p:txBody>
          <a:bodyPr/>
          <a:lstStyle/>
          <a:p>
            <a:pPr eaLnBrk="1" hangingPunct="1"/>
            <a:r>
              <a:rPr lang="en-US" dirty="0" smtClean="0">
                <a:ea typeface="ＭＳ Ｐゴシック" pitchFamily="34" charset="-128"/>
              </a:rPr>
              <a:t>Increasing Bandwidth</a:t>
            </a:r>
          </a:p>
        </p:txBody>
      </p:sp>
      <p:sp>
        <p:nvSpPr>
          <p:cNvPr id="2" name="Content Placeholder 1"/>
          <p:cNvSpPr>
            <a:spLocks noGrp="1"/>
          </p:cNvSpPr>
          <p:nvPr>
            <p:ph idx="1"/>
          </p:nvPr>
        </p:nvSpPr>
        <p:spPr>
          <a:xfrm>
            <a:off x="911465" y="611942"/>
            <a:ext cx="8069944" cy="4676537"/>
          </a:xfrm>
        </p:spPr>
        <p:txBody>
          <a:bodyPr/>
          <a:lstStyle/>
          <a:p>
            <a:pPr algn="just"/>
            <a:r>
              <a:rPr lang="en-US" sz="2000" dirty="0" smtClean="0"/>
              <a:t>Link aggregation increases the amount of bandwidth between devices by creating one logical link made up of several physical links. </a:t>
            </a:r>
          </a:p>
          <a:p>
            <a:pPr algn="just"/>
            <a:r>
              <a:rPr lang="en-US" sz="2000" dirty="0" smtClean="0"/>
              <a:t>EtherChannel is a form of link aggregation used in switched networks.</a:t>
            </a:r>
            <a:endParaRPr lang="en-US" sz="2200" dirty="0" smtClean="0"/>
          </a:p>
        </p:txBody>
      </p:sp>
      <p:pic>
        <p:nvPicPr>
          <p:cNvPr id="1026" name="Picture 2"/>
          <p:cNvPicPr>
            <a:picLocks noChangeAspect="1" noChangeArrowheads="1"/>
          </p:cNvPicPr>
          <p:nvPr/>
        </p:nvPicPr>
        <p:blipFill>
          <a:blip r:embed="rId3" cstate="print"/>
          <a:srcRect l="39266" t="41270" r="28272" b="23016"/>
          <a:stretch>
            <a:fillRect/>
          </a:stretch>
        </p:blipFill>
        <p:spPr bwMode="auto">
          <a:xfrm>
            <a:off x="2667795" y="2137298"/>
            <a:ext cx="5256109" cy="3251200"/>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388" y="102603"/>
            <a:ext cx="7174225" cy="502870"/>
          </a:xfrm>
        </p:spPr>
        <p:txBody>
          <a:bodyPr/>
          <a:lstStyle/>
          <a:p>
            <a:pPr eaLnBrk="1" hangingPunct="1"/>
            <a:r>
              <a:rPr lang="en-US" dirty="0" smtClean="0">
                <a:ea typeface="ＭＳ Ｐゴシック" pitchFamily="34" charset="-128"/>
              </a:rPr>
              <a:t>Expanding the Access Layer</a:t>
            </a:r>
          </a:p>
        </p:txBody>
      </p:sp>
      <p:sp>
        <p:nvSpPr>
          <p:cNvPr id="2" name="Content Placeholder 1"/>
          <p:cNvSpPr>
            <a:spLocks noGrp="1"/>
          </p:cNvSpPr>
          <p:nvPr>
            <p:ph idx="1"/>
          </p:nvPr>
        </p:nvSpPr>
        <p:spPr>
          <a:xfrm>
            <a:off x="1025611" y="611942"/>
            <a:ext cx="7560373" cy="4676537"/>
          </a:xfrm>
        </p:spPr>
        <p:txBody>
          <a:bodyPr/>
          <a:lstStyle/>
          <a:p>
            <a:pPr marL="0" indent="0" algn="just">
              <a:buNone/>
            </a:pPr>
            <a:r>
              <a:rPr lang="en-US" sz="2000" dirty="0" smtClean="0"/>
              <a:t>Access layer connectivity can be extended through wireless connectivity. </a:t>
            </a:r>
            <a:endParaRPr lang="en-US" sz="2200" dirty="0" smtClean="0"/>
          </a:p>
        </p:txBody>
      </p:sp>
      <p:pic>
        <p:nvPicPr>
          <p:cNvPr id="2050" name="Picture 2"/>
          <p:cNvPicPr>
            <a:picLocks noChangeAspect="1" noChangeArrowheads="1"/>
          </p:cNvPicPr>
          <p:nvPr/>
        </p:nvPicPr>
        <p:blipFill>
          <a:blip r:embed="rId3" cstate="print"/>
          <a:srcRect l="38597" t="34722" r="29722" b="17262"/>
          <a:stretch>
            <a:fillRect/>
          </a:stretch>
        </p:blipFill>
        <p:spPr bwMode="auto">
          <a:xfrm>
            <a:off x="2273946" y="1289343"/>
            <a:ext cx="4876799" cy="4155583"/>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4530" y="49419"/>
            <a:ext cx="7100084" cy="506627"/>
          </a:xfrm>
        </p:spPr>
        <p:txBody>
          <a:bodyPr/>
          <a:lstStyle/>
          <a:p>
            <a:pPr eaLnBrk="1" hangingPunct="1"/>
            <a:r>
              <a:rPr lang="en-US" dirty="0" smtClean="0">
                <a:ea typeface="ＭＳ Ｐゴシック" pitchFamily="34" charset="-128"/>
              </a:rPr>
              <a:t>Switch Platforms</a:t>
            </a:r>
          </a:p>
        </p:txBody>
      </p:sp>
      <p:sp>
        <p:nvSpPr>
          <p:cNvPr id="2" name="Content Placeholder 1"/>
          <p:cNvSpPr>
            <a:spLocks noGrp="1"/>
          </p:cNvSpPr>
          <p:nvPr>
            <p:ph idx="1"/>
          </p:nvPr>
        </p:nvSpPr>
        <p:spPr>
          <a:xfrm>
            <a:off x="443344" y="1113036"/>
            <a:ext cx="2644240" cy="4676537"/>
          </a:xfrm>
        </p:spPr>
        <p:txBody>
          <a:bodyPr/>
          <a:lstStyle/>
          <a:p>
            <a:pPr marL="0" indent="0" algn="just">
              <a:buNone/>
            </a:pPr>
            <a:r>
              <a:rPr lang="en-US" sz="2000" dirty="0" smtClean="0"/>
              <a:t>Select form factor:</a:t>
            </a:r>
          </a:p>
          <a:p>
            <a:pPr algn="just"/>
            <a:r>
              <a:rPr lang="en-US" sz="2000" dirty="0"/>
              <a:t>F</a:t>
            </a:r>
            <a:r>
              <a:rPr lang="en-US" sz="2000" dirty="0" smtClean="0"/>
              <a:t>ixed</a:t>
            </a:r>
          </a:p>
          <a:p>
            <a:pPr algn="just"/>
            <a:r>
              <a:rPr lang="en-US" sz="2000" dirty="0" smtClean="0"/>
              <a:t>Modular</a:t>
            </a:r>
          </a:p>
          <a:p>
            <a:pPr algn="just"/>
            <a:r>
              <a:rPr lang="en-US" sz="2000" dirty="0" smtClean="0"/>
              <a:t>Stackable</a:t>
            </a:r>
          </a:p>
          <a:p>
            <a:pPr algn="just"/>
            <a:r>
              <a:rPr lang="en-US" sz="2000" dirty="0" smtClean="0"/>
              <a:t>Non-stackable</a:t>
            </a:r>
          </a:p>
        </p:txBody>
      </p:sp>
      <p:pic>
        <p:nvPicPr>
          <p:cNvPr id="4098" name="Picture 2"/>
          <p:cNvPicPr>
            <a:picLocks noChangeAspect="1" noChangeArrowheads="1"/>
          </p:cNvPicPr>
          <p:nvPr/>
        </p:nvPicPr>
        <p:blipFill>
          <a:blip r:embed="rId3" cstate="print"/>
          <a:srcRect l="37035" t="35714" r="31618" b="18254"/>
          <a:stretch>
            <a:fillRect/>
          </a:stretch>
        </p:blipFill>
        <p:spPr bwMode="auto">
          <a:xfrm>
            <a:off x="3011201" y="754683"/>
            <a:ext cx="5646058" cy="4661516"/>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71595" y="77889"/>
            <a:ext cx="6828236" cy="45344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Port Density</a:t>
            </a:r>
          </a:p>
        </p:txBody>
      </p:sp>
      <p:pic>
        <p:nvPicPr>
          <p:cNvPr id="5122" name="Picture 2"/>
          <p:cNvPicPr>
            <a:picLocks noChangeAspect="1" noChangeArrowheads="1"/>
          </p:cNvPicPr>
          <p:nvPr/>
        </p:nvPicPr>
        <p:blipFill>
          <a:blip r:embed="rId3" cstate="print"/>
          <a:srcRect l="37816" t="34921" r="29499" b="19444"/>
          <a:stretch>
            <a:fillRect/>
          </a:stretch>
        </p:blipFill>
        <p:spPr bwMode="auto">
          <a:xfrm>
            <a:off x="1353787" y="549730"/>
            <a:ext cx="6453068" cy="4825459"/>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5104" y="127317"/>
            <a:ext cx="7273079" cy="51522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Forwarding Rates</a:t>
            </a:r>
          </a:p>
        </p:txBody>
      </p:sp>
      <p:sp>
        <p:nvSpPr>
          <p:cNvPr id="2" name="Content Placeholder 1"/>
          <p:cNvSpPr>
            <a:spLocks noGrp="1"/>
          </p:cNvSpPr>
          <p:nvPr>
            <p:ph idx="1"/>
          </p:nvPr>
        </p:nvSpPr>
        <p:spPr>
          <a:xfrm>
            <a:off x="902042" y="649013"/>
            <a:ext cx="7646871" cy="4676537"/>
          </a:xfrm>
        </p:spPr>
        <p:txBody>
          <a:bodyPr/>
          <a:lstStyle/>
          <a:p>
            <a:pPr marL="0" indent="0" algn="just">
              <a:buNone/>
            </a:pPr>
            <a:r>
              <a:rPr lang="en-US" sz="2000" dirty="0" smtClean="0"/>
              <a:t>The processing capabilities of a switch are rated by how much data the switch can process per second. </a:t>
            </a:r>
            <a:endParaRPr lang="en-US" sz="2200" dirty="0" smtClean="0"/>
          </a:p>
        </p:txBody>
      </p:sp>
      <p:pic>
        <p:nvPicPr>
          <p:cNvPr id="6146" name="Picture 2"/>
          <p:cNvPicPr>
            <a:picLocks noChangeAspect="1" noChangeArrowheads="1"/>
          </p:cNvPicPr>
          <p:nvPr/>
        </p:nvPicPr>
        <p:blipFill>
          <a:blip r:embed="rId3" cstate="print"/>
          <a:srcRect l="42278" t="38066" r="31842" b="20040"/>
          <a:stretch>
            <a:fillRect/>
          </a:stretch>
        </p:blipFill>
        <p:spPr bwMode="auto">
          <a:xfrm>
            <a:off x="2297236" y="1339355"/>
            <a:ext cx="4772890" cy="4048191"/>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102603"/>
            <a:ext cx="7198938" cy="51523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Power over Ethernet</a:t>
            </a:r>
          </a:p>
        </p:txBody>
      </p:sp>
      <p:pic>
        <p:nvPicPr>
          <p:cNvPr id="3" name="Picture 2"/>
          <p:cNvPicPr>
            <a:picLocks noChangeAspect="1" noChangeArrowheads="1"/>
          </p:cNvPicPr>
          <p:nvPr/>
        </p:nvPicPr>
        <p:blipFill>
          <a:blip r:embed="rId3" cstate="print"/>
          <a:srcRect l="37147" t="41072" r="32168" b="20238"/>
          <a:stretch>
            <a:fillRect/>
          </a:stretch>
        </p:blipFill>
        <p:spPr bwMode="auto">
          <a:xfrm>
            <a:off x="537025" y="1032947"/>
            <a:ext cx="4238173" cy="3004457"/>
          </a:xfrm>
          <a:prstGeom prst="rect">
            <a:avLst/>
          </a:prstGeom>
          <a:noFill/>
          <a:ln w="9525">
            <a:solidFill>
              <a:schemeClr val="tx1"/>
            </a:solidFill>
            <a:bevel/>
            <a:headEnd/>
            <a:tailEnd/>
          </a:ln>
        </p:spPr>
      </p:pic>
      <p:pic>
        <p:nvPicPr>
          <p:cNvPr id="7171" name="Picture 3"/>
          <p:cNvPicPr>
            <a:picLocks noChangeAspect="1" noChangeArrowheads="1"/>
          </p:cNvPicPr>
          <p:nvPr/>
        </p:nvPicPr>
        <p:blipFill>
          <a:blip r:embed="rId4" cstate="print"/>
          <a:srcRect l="38510" t="31855" r="35163" b="21280"/>
          <a:stretch>
            <a:fillRect/>
          </a:stretch>
        </p:blipFill>
        <p:spPr bwMode="auto">
          <a:xfrm>
            <a:off x="5094513" y="550836"/>
            <a:ext cx="3669017" cy="3672113"/>
          </a:xfrm>
          <a:prstGeom prst="rect">
            <a:avLst/>
          </a:prstGeom>
          <a:noFill/>
          <a:ln w="9525">
            <a:solidFill>
              <a:schemeClr val="tx1"/>
            </a:solidFill>
            <a:bevel/>
            <a:headEnd/>
            <a:tailEnd/>
          </a:ln>
        </p:spPr>
      </p:pic>
      <p:pic>
        <p:nvPicPr>
          <p:cNvPr id="1026" name="Picture 2"/>
          <p:cNvPicPr>
            <a:picLocks noChangeAspect="1" noChangeArrowheads="1"/>
          </p:cNvPicPr>
          <p:nvPr/>
        </p:nvPicPr>
        <p:blipFill>
          <a:blip r:embed="rId5" cstate="print"/>
          <a:srcRect l="27819" t="34543" r="60614" b="62240"/>
          <a:stretch>
            <a:fillRect/>
          </a:stretch>
        </p:blipFill>
        <p:spPr bwMode="auto">
          <a:xfrm>
            <a:off x="562875" y="697762"/>
            <a:ext cx="1827434" cy="28574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5102" y="152031"/>
            <a:ext cx="7149511" cy="441086"/>
          </a:xfrm>
        </p:spPr>
        <p:txBody>
          <a:bodyPr/>
          <a:lstStyle/>
          <a:p>
            <a:pPr eaLnBrk="1" hangingPunct="1"/>
            <a:r>
              <a:rPr lang="en-US" dirty="0" smtClean="0">
                <a:ea typeface="ＭＳ Ｐゴシック" pitchFamily="34" charset="-128"/>
              </a:rPr>
              <a:t>Multilayer Switching</a:t>
            </a:r>
          </a:p>
        </p:txBody>
      </p:sp>
      <p:sp>
        <p:nvSpPr>
          <p:cNvPr id="2" name="Content Placeholder 1"/>
          <p:cNvSpPr>
            <a:spLocks noGrp="1"/>
          </p:cNvSpPr>
          <p:nvPr>
            <p:ph idx="1"/>
          </p:nvPr>
        </p:nvSpPr>
        <p:spPr>
          <a:xfrm>
            <a:off x="976184" y="636656"/>
            <a:ext cx="7572730" cy="4676537"/>
          </a:xfrm>
        </p:spPr>
        <p:txBody>
          <a:bodyPr/>
          <a:lstStyle/>
          <a:p>
            <a:pPr algn="just"/>
            <a:r>
              <a:rPr lang="en-US" sz="2000" dirty="0" smtClean="0"/>
              <a:t>Deployed in the core and distribution layers of an organization’s switched network.</a:t>
            </a:r>
          </a:p>
          <a:p>
            <a:pPr algn="just"/>
            <a:r>
              <a:rPr lang="en-US" sz="2000" dirty="0" smtClean="0"/>
              <a:t>Can build a routing table, support a few routing protocols, and forward IP packets.</a:t>
            </a:r>
          </a:p>
          <a:p>
            <a:endParaRPr lang="en-US" sz="2200" dirty="0" smtClean="0"/>
          </a:p>
        </p:txBody>
      </p:sp>
      <p:pic>
        <p:nvPicPr>
          <p:cNvPr id="8194" name="Picture 2"/>
          <p:cNvPicPr>
            <a:picLocks noChangeAspect="1" noChangeArrowheads="1"/>
          </p:cNvPicPr>
          <p:nvPr/>
        </p:nvPicPr>
        <p:blipFill>
          <a:blip r:embed="rId3" cstate="print"/>
          <a:srcRect l="42278" t="32103" r="24702" b="17857"/>
          <a:stretch>
            <a:fillRect/>
          </a:stretch>
        </p:blipFill>
        <p:spPr bwMode="auto">
          <a:xfrm>
            <a:off x="3850577" y="1749404"/>
            <a:ext cx="4586514" cy="385059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86248" y="65532"/>
            <a:ext cx="7248365" cy="5893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Router Requirements</a:t>
            </a:r>
          </a:p>
        </p:txBody>
      </p:sp>
      <p:sp>
        <p:nvSpPr>
          <p:cNvPr id="2" name="Content Placeholder 1"/>
          <p:cNvSpPr>
            <a:spLocks noGrp="1"/>
          </p:cNvSpPr>
          <p:nvPr>
            <p:ph idx="1"/>
          </p:nvPr>
        </p:nvSpPr>
        <p:spPr>
          <a:xfrm>
            <a:off x="478970" y="1662545"/>
            <a:ext cx="3512005" cy="3623293"/>
          </a:xfrm>
        </p:spPr>
        <p:txBody>
          <a:bodyPr/>
          <a:lstStyle/>
          <a:p>
            <a:pPr algn="just">
              <a:buNone/>
            </a:pPr>
            <a:r>
              <a:rPr lang="en-US" sz="2000" dirty="0" smtClean="0"/>
              <a:t>Role of routers:</a:t>
            </a:r>
          </a:p>
          <a:p>
            <a:pPr algn="just"/>
            <a:r>
              <a:rPr lang="en-US" sz="2000" dirty="0" smtClean="0"/>
              <a:t>Interconnect  multiple sites</a:t>
            </a:r>
          </a:p>
          <a:p>
            <a:pPr algn="just"/>
            <a:r>
              <a:rPr lang="en-US" sz="2000" dirty="0" smtClean="0"/>
              <a:t>Provide redundant paths</a:t>
            </a:r>
          </a:p>
          <a:p>
            <a:pPr algn="just"/>
            <a:r>
              <a:rPr lang="en-US" sz="2000" dirty="0" smtClean="0"/>
              <a:t>Connect ISPs</a:t>
            </a:r>
          </a:p>
          <a:p>
            <a:pPr algn="just"/>
            <a:r>
              <a:rPr lang="en-US" sz="2000" dirty="0" smtClean="0"/>
              <a:t>Translate between media types and protocols</a:t>
            </a:r>
          </a:p>
        </p:txBody>
      </p:sp>
      <p:pic>
        <p:nvPicPr>
          <p:cNvPr id="9218" name="Picture 2"/>
          <p:cNvPicPr>
            <a:picLocks noChangeAspect="1" noChangeArrowheads="1"/>
          </p:cNvPicPr>
          <p:nvPr/>
        </p:nvPicPr>
        <p:blipFill>
          <a:blip r:embed="rId3" cstate="print"/>
          <a:srcRect l="42836" t="32738" r="23475" b="22024"/>
          <a:stretch>
            <a:fillRect/>
          </a:stretch>
        </p:blipFill>
        <p:spPr bwMode="auto">
          <a:xfrm>
            <a:off x="3932010" y="1686295"/>
            <a:ext cx="4767816" cy="359954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4530" y="114960"/>
            <a:ext cx="7100084" cy="490513"/>
          </a:xfrm>
        </p:spPr>
        <p:txBody>
          <a:bodyPr/>
          <a:lstStyle/>
          <a:p>
            <a:pPr eaLnBrk="1" hangingPunct="1"/>
            <a:r>
              <a:rPr lang="en-US" dirty="0" smtClean="0">
                <a:ea typeface="ＭＳ Ｐゴシック" pitchFamily="34" charset="-128"/>
              </a:rPr>
              <a:t>Cisco Routers</a:t>
            </a:r>
          </a:p>
        </p:txBody>
      </p:sp>
      <p:sp>
        <p:nvSpPr>
          <p:cNvPr id="2" name="Content Placeholder 1"/>
          <p:cNvSpPr>
            <a:spLocks noGrp="1"/>
          </p:cNvSpPr>
          <p:nvPr>
            <p:ph idx="1"/>
          </p:nvPr>
        </p:nvSpPr>
        <p:spPr>
          <a:xfrm>
            <a:off x="478971" y="1274663"/>
            <a:ext cx="3740604" cy="4174668"/>
          </a:xfrm>
        </p:spPr>
        <p:txBody>
          <a:bodyPr/>
          <a:lstStyle/>
          <a:p>
            <a:pPr algn="just">
              <a:buNone/>
            </a:pPr>
            <a:r>
              <a:rPr lang="en-US" sz="2000" dirty="0" smtClean="0"/>
              <a:t>Three categories of routers:</a:t>
            </a:r>
          </a:p>
          <a:p>
            <a:pPr algn="just"/>
            <a:r>
              <a:rPr lang="en-US" sz="2000" dirty="0" smtClean="0"/>
              <a:t>Branch – Highly available 24/7.</a:t>
            </a:r>
          </a:p>
          <a:p>
            <a:pPr algn="just"/>
            <a:r>
              <a:rPr lang="en-US" sz="2000" dirty="0" smtClean="0"/>
              <a:t>Network Edge – High performance, high security, and reliable services. Connect  campus, data center, and branch networks.</a:t>
            </a:r>
          </a:p>
          <a:p>
            <a:pPr algn="just"/>
            <a:r>
              <a:rPr lang="en-US" sz="2000" dirty="0" smtClean="0"/>
              <a:t>Service provider routers</a:t>
            </a:r>
          </a:p>
        </p:txBody>
      </p:sp>
      <p:pic>
        <p:nvPicPr>
          <p:cNvPr id="10242" name="Picture 2"/>
          <p:cNvPicPr>
            <a:picLocks noChangeAspect="1" noChangeArrowheads="1"/>
          </p:cNvPicPr>
          <p:nvPr/>
        </p:nvPicPr>
        <p:blipFill>
          <a:blip r:embed="rId3" cstate="print"/>
          <a:srcRect l="43394" t="34524" r="23921" b="19048"/>
          <a:stretch>
            <a:fillRect/>
          </a:stretch>
        </p:blipFill>
        <p:spPr bwMode="auto">
          <a:xfrm>
            <a:off x="4203865" y="1254611"/>
            <a:ext cx="4834414" cy="4015369"/>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90246"/>
            <a:ext cx="7198938" cy="47815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Router Hardware</a:t>
            </a:r>
          </a:p>
        </p:txBody>
      </p:sp>
      <p:sp>
        <p:nvSpPr>
          <p:cNvPr id="2" name="Content Placeholder 1"/>
          <p:cNvSpPr>
            <a:spLocks noGrp="1"/>
          </p:cNvSpPr>
          <p:nvPr>
            <p:ph idx="1"/>
          </p:nvPr>
        </p:nvSpPr>
        <p:spPr>
          <a:xfrm>
            <a:off x="923814" y="605481"/>
            <a:ext cx="7779658" cy="4901316"/>
          </a:xfrm>
        </p:spPr>
        <p:txBody>
          <a:bodyPr/>
          <a:lstStyle/>
          <a:p>
            <a:pPr algn="just"/>
            <a:r>
              <a:rPr lang="en-US" sz="2000" dirty="0" smtClean="0"/>
              <a:t>Fixed configuration – Built-in interfaces. </a:t>
            </a:r>
          </a:p>
          <a:p>
            <a:pPr algn="just"/>
            <a:r>
              <a:rPr lang="en-US" sz="2000" dirty="0" smtClean="0"/>
              <a:t>Modular – Slots allow different interfaces to be added.</a:t>
            </a:r>
            <a:r>
              <a:rPr lang="en-US" sz="2200" dirty="0" smtClean="0"/>
              <a:t/>
            </a:r>
            <a:br>
              <a:rPr lang="en-US" sz="2200" dirty="0" smtClean="0"/>
            </a:br>
            <a:endParaRPr lang="en-US" sz="2200" dirty="0" smtClean="0"/>
          </a:p>
        </p:txBody>
      </p:sp>
      <p:pic>
        <p:nvPicPr>
          <p:cNvPr id="11266" name="Picture 2"/>
          <p:cNvPicPr>
            <a:picLocks noChangeAspect="1" noChangeArrowheads="1"/>
          </p:cNvPicPr>
          <p:nvPr/>
        </p:nvPicPr>
        <p:blipFill>
          <a:blip r:embed="rId3" cstate="print"/>
          <a:srcRect l="36701" t="37451" r="29610" b="19940"/>
          <a:stretch>
            <a:fillRect/>
          </a:stretch>
        </p:blipFill>
        <p:spPr bwMode="auto">
          <a:xfrm>
            <a:off x="1759371" y="1511038"/>
            <a:ext cx="5834742" cy="3851796"/>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8031" y="90246"/>
            <a:ext cx="7624119" cy="873581"/>
          </a:xfrm>
        </p:spPr>
        <p:txBody>
          <a:bodyPr/>
          <a:lstStyle/>
          <a:p>
            <a:pPr eaLnBrk="1" hangingPunct="1"/>
            <a:r>
              <a:rPr lang="en-US" dirty="0" smtClean="0">
                <a:ea typeface="ＭＳ Ｐゴシック" pitchFamily="34" charset="-128"/>
              </a:rPr>
              <a:t>Basic Router Management CLI commands</a:t>
            </a:r>
          </a:p>
        </p:txBody>
      </p:sp>
      <p:sp>
        <p:nvSpPr>
          <p:cNvPr id="2" name="Content Placeholder 1"/>
          <p:cNvSpPr>
            <a:spLocks noGrp="1"/>
          </p:cNvSpPr>
          <p:nvPr>
            <p:ph idx="1"/>
          </p:nvPr>
        </p:nvSpPr>
        <p:spPr>
          <a:xfrm>
            <a:off x="123568" y="1078675"/>
            <a:ext cx="4646140" cy="4852567"/>
          </a:xfrm>
        </p:spPr>
        <p:txBody>
          <a:bodyPr/>
          <a:lstStyle/>
          <a:p>
            <a:pPr marL="11113" indent="-11113" algn="just">
              <a:buNone/>
            </a:pPr>
            <a:r>
              <a:rPr lang="en-US" sz="2000" dirty="0" smtClean="0"/>
              <a:t>Basic router configuration includes:</a:t>
            </a:r>
          </a:p>
          <a:p>
            <a:pPr algn="just"/>
            <a:r>
              <a:rPr lang="en-US" sz="1600" dirty="0" smtClean="0"/>
              <a:t>Hostname</a:t>
            </a:r>
          </a:p>
          <a:p>
            <a:pPr algn="just"/>
            <a:r>
              <a:rPr lang="en-US" sz="1600" dirty="0" smtClean="0"/>
              <a:t>Passwords (console, Telnet/SSH, and privileged mode)</a:t>
            </a:r>
          </a:p>
          <a:p>
            <a:pPr algn="just"/>
            <a:r>
              <a:rPr lang="en-US" sz="1600" dirty="0" smtClean="0"/>
              <a:t>Interface IP addresses</a:t>
            </a:r>
          </a:p>
          <a:p>
            <a:pPr algn="just"/>
            <a:r>
              <a:rPr lang="en-US" sz="1600" dirty="0" smtClean="0"/>
              <a:t>Enabling a routing protocol</a:t>
            </a:r>
          </a:p>
          <a:p>
            <a:pPr>
              <a:spcBef>
                <a:spcPts val="600"/>
              </a:spcBef>
            </a:pPr>
            <a:r>
              <a:rPr lang="en-US" sz="1600" dirty="0"/>
              <a:t>In-Band access requires the Switch to have an IP address (assigned to VLAN 1).</a:t>
            </a:r>
          </a:p>
          <a:p>
            <a:pPr>
              <a:spcBef>
                <a:spcPts val="600"/>
              </a:spcBef>
            </a:pPr>
            <a:r>
              <a:rPr lang="en-US" sz="1600" dirty="0"/>
              <a:t>Save configuration – </a:t>
            </a:r>
            <a:r>
              <a:rPr lang="en-US" sz="1600" b="1" dirty="0">
                <a:latin typeface="Courier New" pitchFamily="49" charset="0"/>
                <a:cs typeface="Courier New" pitchFamily="49" charset="0"/>
              </a:rPr>
              <a:t>copy running-</a:t>
            </a:r>
            <a:r>
              <a:rPr lang="en-US" sz="1600" b="1" dirty="0" err="1">
                <a:latin typeface="Courier New" pitchFamily="49" charset="0"/>
                <a:cs typeface="Courier New" pitchFamily="49" charset="0"/>
              </a:rPr>
              <a:t>config</a:t>
            </a:r>
            <a:r>
              <a:rPr lang="en-US" sz="1600" b="1" dirty="0">
                <a:latin typeface="Courier New" pitchFamily="49" charset="0"/>
                <a:cs typeface="Courier New" pitchFamily="49" charset="0"/>
              </a:rPr>
              <a:t> startup-</a:t>
            </a:r>
            <a:r>
              <a:rPr lang="en-US" sz="1600" b="1" dirty="0" err="1">
                <a:latin typeface="Courier New" pitchFamily="49" charset="0"/>
                <a:cs typeface="Courier New" pitchFamily="49" charset="0"/>
              </a:rPr>
              <a:t>config</a:t>
            </a:r>
            <a:r>
              <a:rPr lang="en-US" sz="1600" b="1" dirty="0"/>
              <a:t> </a:t>
            </a:r>
            <a:r>
              <a:rPr lang="en-US" sz="1600" dirty="0"/>
              <a:t>command.</a:t>
            </a:r>
          </a:p>
          <a:p>
            <a:pPr>
              <a:spcBef>
                <a:spcPts val="600"/>
              </a:spcBef>
            </a:pPr>
            <a:r>
              <a:rPr lang="en-US" sz="1600" dirty="0"/>
              <a:t>To clear switch – </a:t>
            </a:r>
            <a:r>
              <a:rPr lang="en-US" sz="1600" b="1" dirty="0">
                <a:latin typeface="Courier New" pitchFamily="49" charset="0"/>
                <a:cs typeface="Courier New" pitchFamily="49" charset="0"/>
              </a:rPr>
              <a:t>erase startup-</a:t>
            </a:r>
            <a:r>
              <a:rPr lang="en-US" sz="1600" b="1" dirty="0" err="1">
                <a:latin typeface="Courier New" pitchFamily="49" charset="0"/>
                <a:cs typeface="Courier New" pitchFamily="49" charset="0"/>
              </a:rPr>
              <a:t>config</a:t>
            </a:r>
            <a:r>
              <a:rPr lang="en-US" sz="1600" dirty="0"/>
              <a:t>, and</a:t>
            </a:r>
            <a:r>
              <a:rPr lang="en-US" sz="1600" b="1" dirty="0"/>
              <a:t> </a:t>
            </a:r>
            <a:r>
              <a:rPr lang="en-US" sz="1600" dirty="0"/>
              <a:t>then</a:t>
            </a:r>
            <a:r>
              <a:rPr lang="en-US" sz="1600" b="1" dirty="0"/>
              <a:t> </a:t>
            </a:r>
            <a:r>
              <a:rPr lang="en-US" sz="1600" b="1" dirty="0">
                <a:latin typeface="Courier New" pitchFamily="49" charset="0"/>
                <a:cs typeface="Courier New" pitchFamily="49" charset="0"/>
              </a:rPr>
              <a:t>reload</a:t>
            </a:r>
            <a:r>
              <a:rPr lang="en-US" sz="1600" dirty="0"/>
              <a:t>.</a:t>
            </a:r>
            <a:endParaRPr lang="en-US" sz="1600" b="1" dirty="0"/>
          </a:p>
          <a:p>
            <a:pPr>
              <a:spcBef>
                <a:spcPts val="600"/>
              </a:spcBef>
            </a:pPr>
            <a:r>
              <a:rPr lang="en-US" sz="1600" dirty="0"/>
              <a:t>To erase VLAN information –</a:t>
            </a:r>
            <a:r>
              <a:rPr lang="en-US" sz="1600" b="1" dirty="0"/>
              <a:t> </a:t>
            </a:r>
            <a:r>
              <a:rPr lang="en-US" sz="1600" b="1" dirty="0">
                <a:latin typeface="Courier New" pitchFamily="49" charset="0"/>
                <a:cs typeface="Courier New" pitchFamily="49" charset="0"/>
              </a:rPr>
              <a:t>delete </a:t>
            </a:r>
            <a:r>
              <a:rPr lang="en-US" sz="1600" b="1" dirty="0" err="1">
                <a:latin typeface="Courier New" pitchFamily="49" charset="0"/>
                <a:cs typeface="Courier New" pitchFamily="49" charset="0"/>
              </a:rPr>
              <a:t>flash:vlan.dat</a:t>
            </a:r>
            <a:r>
              <a:rPr lang="en-US" sz="1600" dirty="0"/>
              <a:t>.</a:t>
            </a:r>
          </a:p>
          <a:p>
            <a:pPr algn="just"/>
            <a:endParaRPr lang="en-US" sz="1600" dirty="0" smtClean="0"/>
          </a:p>
        </p:txBody>
      </p:sp>
      <p:pic>
        <p:nvPicPr>
          <p:cNvPr id="14338" name="Picture 2"/>
          <p:cNvPicPr>
            <a:picLocks noChangeAspect="1" noChangeArrowheads="1"/>
          </p:cNvPicPr>
          <p:nvPr/>
        </p:nvPicPr>
        <p:blipFill>
          <a:blip r:embed="rId3" cstate="print"/>
          <a:srcRect l="36812" t="35913" r="32511" b="17659"/>
          <a:stretch>
            <a:fillRect/>
          </a:stretch>
        </p:blipFill>
        <p:spPr bwMode="auto">
          <a:xfrm>
            <a:off x="4942703" y="1078676"/>
            <a:ext cx="4044676" cy="432122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8604" y="77889"/>
            <a:ext cx="7772401" cy="552297"/>
          </a:xfrm>
        </p:spPr>
        <p:txBody>
          <a:bodyPr/>
          <a:lstStyle/>
          <a:p>
            <a:pPr eaLnBrk="1" hangingPunct="1"/>
            <a:r>
              <a:rPr lang="en-US" dirty="0" smtClean="0">
                <a:ea typeface="ＭＳ Ｐゴシック" pitchFamily="34" charset="-128"/>
              </a:rPr>
              <a:t>In-Band vs. Out-of-Band Management</a:t>
            </a:r>
          </a:p>
        </p:txBody>
      </p:sp>
      <p:sp>
        <p:nvSpPr>
          <p:cNvPr id="2" name="Content Placeholder 1"/>
          <p:cNvSpPr>
            <a:spLocks noGrp="1"/>
          </p:cNvSpPr>
          <p:nvPr>
            <p:ph idx="1"/>
          </p:nvPr>
        </p:nvSpPr>
        <p:spPr>
          <a:xfrm>
            <a:off x="1109178" y="562514"/>
            <a:ext cx="7779658" cy="4792653"/>
          </a:xfrm>
        </p:spPr>
        <p:txBody>
          <a:bodyPr/>
          <a:lstStyle/>
          <a:p>
            <a:pPr algn="just"/>
            <a:r>
              <a:rPr lang="en-US" sz="2000" b="1" dirty="0" smtClean="0"/>
              <a:t>In-Band</a:t>
            </a:r>
            <a:r>
              <a:rPr lang="en-US" sz="2000" dirty="0" smtClean="0"/>
              <a:t> requires, at least, one interface to be connected and operational and use of Telnet, SSH, or HTTP to access device.</a:t>
            </a:r>
          </a:p>
          <a:p>
            <a:pPr algn="just"/>
            <a:r>
              <a:rPr lang="en-US" sz="2000" b="1" dirty="0" smtClean="0"/>
              <a:t>Out-of-Band</a:t>
            </a:r>
            <a:r>
              <a:rPr lang="en-US" sz="2000" dirty="0" smtClean="0"/>
              <a:t> requires direct connection to console or AUX port and Terminal Emulation client to access device.</a:t>
            </a:r>
            <a:r>
              <a:rPr lang="en-US" sz="2200" dirty="0" smtClean="0"/>
              <a:t/>
            </a:r>
            <a:br>
              <a:rPr lang="en-US" sz="2200" dirty="0" smtClean="0"/>
            </a:br>
            <a:endParaRPr lang="en-US" sz="2200" dirty="0" smtClean="0"/>
          </a:p>
        </p:txBody>
      </p:sp>
      <p:pic>
        <p:nvPicPr>
          <p:cNvPr id="13314" name="Picture 2"/>
          <p:cNvPicPr>
            <a:picLocks noChangeAspect="1" noChangeArrowheads="1"/>
          </p:cNvPicPr>
          <p:nvPr/>
        </p:nvPicPr>
        <p:blipFill>
          <a:blip r:embed="rId3" cstate="print"/>
          <a:srcRect l="36812" t="35119" r="29722" b="21230"/>
          <a:stretch>
            <a:fillRect/>
          </a:stretch>
        </p:blipFill>
        <p:spPr bwMode="auto">
          <a:xfrm>
            <a:off x="2059223" y="1987620"/>
            <a:ext cx="4984545" cy="3486423"/>
          </a:xfrm>
          <a:prstGeom prst="rect">
            <a:avLst/>
          </a:prstGeom>
          <a:noFill/>
          <a:ln w="9525">
            <a:solidFill>
              <a:schemeClr val="tx1"/>
            </a:solidFill>
            <a:bevel/>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5676" y="102603"/>
            <a:ext cx="7198938" cy="577010"/>
          </a:xfrm>
        </p:spPr>
        <p:txBody>
          <a:bodyPr/>
          <a:lstStyle/>
          <a:p>
            <a:pPr eaLnBrk="1" hangingPunct="1"/>
            <a:r>
              <a:rPr lang="en-US" dirty="0" smtClean="0">
                <a:ea typeface="ＭＳ Ｐゴシック" pitchFamily="34" charset="-128"/>
              </a:rPr>
              <a:t>Managing IOS Files and Licensing</a:t>
            </a:r>
          </a:p>
        </p:txBody>
      </p:sp>
      <p:pic>
        <p:nvPicPr>
          <p:cNvPr id="12290" name="Picture 2"/>
          <p:cNvPicPr>
            <a:picLocks noChangeAspect="1" noChangeArrowheads="1"/>
          </p:cNvPicPr>
          <p:nvPr/>
        </p:nvPicPr>
        <p:blipFill>
          <a:blip r:embed="rId3" cstate="print"/>
          <a:srcRect l="36812" t="37886" r="29053" b="29563"/>
          <a:stretch>
            <a:fillRect/>
          </a:stretch>
        </p:blipFill>
        <p:spPr bwMode="auto">
          <a:xfrm>
            <a:off x="1108383" y="836634"/>
            <a:ext cx="7160581" cy="3839028"/>
          </a:xfrm>
          <a:prstGeom prst="rect">
            <a:avLst/>
          </a:prstGeom>
          <a:noFill/>
          <a:ln w="9525">
            <a:solidFill>
              <a:schemeClr val="tx1"/>
            </a:solidFill>
            <a:bevel/>
            <a:headEnd/>
            <a:tailEnd/>
          </a:ln>
        </p:spPr>
      </p:pic>
      <p:pic>
        <p:nvPicPr>
          <p:cNvPr id="2050" name="Picture 2"/>
          <p:cNvPicPr>
            <a:picLocks noChangeAspect="1" noChangeArrowheads="1"/>
          </p:cNvPicPr>
          <p:nvPr/>
        </p:nvPicPr>
        <p:blipFill>
          <a:blip r:embed="rId4" cstate="print"/>
          <a:srcRect l="56515" t="31771" r="24158" b="62500"/>
          <a:stretch>
            <a:fillRect/>
          </a:stretch>
        </p:blipFill>
        <p:spPr bwMode="auto">
          <a:xfrm>
            <a:off x="3145827" y="950934"/>
            <a:ext cx="3314700" cy="552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518" y="219393"/>
            <a:ext cx="8145462" cy="481647"/>
          </a:xfrm>
        </p:spPr>
        <p:txBody>
          <a:bodyPr/>
          <a:lstStyle/>
          <a:p>
            <a:r>
              <a:rPr lang="en-GB" dirty="0" smtClean="0"/>
              <a:t>Managing Primary </a:t>
            </a:r>
            <a:r>
              <a:rPr lang="en-GB" dirty="0" err="1" smtClean="0"/>
              <a:t>Bootset</a:t>
            </a:r>
            <a:r>
              <a:rPr lang="en-GB" dirty="0" smtClean="0"/>
              <a:t> Image </a:t>
            </a:r>
            <a:endParaRPr lang="en-GB" dirty="0"/>
          </a:p>
        </p:txBody>
      </p:sp>
      <p:sp>
        <p:nvSpPr>
          <p:cNvPr id="3" name="Content Placeholder 2"/>
          <p:cNvSpPr>
            <a:spLocks noGrp="1"/>
          </p:cNvSpPr>
          <p:nvPr>
            <p:ph idx="1"/>
          </p:nvPr>
        </p:nvSpPr>
        <p:spPr>
          <a:xfrm>
            <a:off x="823278" y="1161098"/>
            <a:ext cx="7940675" cy="3571875"/>
          </a:xfrm>
        </p:spPr>
        <p:txBody>
          <a:bodyPr/>
          <a:lstStyle/>
          <a:p>
            <a:pPr algn="just"/>
            <a:r>
              <a:rPr lang="en-GB" dirty="0" smtClean="0"/>
              <a:t>Upgrade IOS image with new version when available.</a:t>
            </a:r>
          </a:p>
          <a:p>
            <a:pPr algn="just"/>
            <a:r>
              <a:rPr lang="en-GB" dirty="0" smtClean="0"/>
              <a:t>Take </a:t>
            </a:r>
            <a:r>
              <a:rPr lang="en-GB" dirty="0"/>
              <a:t>a snapshot of the router running configuration and securely archive it in persistent storage, use the </a:t>
            </a:r>
            <a:r>
              <a:rPr lang="en-GB" b="1" dirty="0"/>
              <a:t>secure boot-</a:t>
            </a:r>
            <a:r>
              <a:rPr lang="en-GB" b="1" dirty="0" err="1"/>
              <a:t>config</a:t>
            </a:r>
            <a:r>
              <a:rPr lang="en-GB" b="1" dirty="0"/>
              <a:t> </a:t>
            </a:r>
            <a:r>
              <a:rPr lang="en-GB" dirty="0"/>
              <a:t>global configuration mode </a:t>
            </a:r>
            <a:r>
              <a:rPr lang="en-GB" dirty="0" smtClean="0"/>
              <a:t>command.</a:t>
            </a:r>
          </a:p>
          <a:p>
            <a:pPr algn="just"/>
            <a:r>
              <a:rPr lang="en-GB" dirty="0" smtClean="0"/>
              <a:t>Upgrade </a:t>
            </a:r>
            <a:r>
              <a:rPr lang="en-GB" dirty="0"/>
              <a:t>the image archive to the new running </a:t>
            </a:r>
            <a:r>
              <a:rPr lang="en-GB" dirty="0" smtClean="0"/>
              <a:t>image.</a:t>
            </a:r>
          </a:p>
          <a:p>
            <a:pPr algn="just"/>
            <a:r>
              <a:rPr lang="en-GB" dirty="0"/>
              <a:t>You can run the </a:t>
            </a:r>
            <a:r>
              <a:rPr lang="en-GB" b="1" dirty="0"/>
              <a:t>secure boot-</a:t>
            </a:r>
            <a:r>
              <a:rPr lang="en-GB" b="1" dirty="0" err="1"/>
              <a:t>config</a:t>
            </a:r>
            <a:r>
              <a:rPr lang="en-GB" b="1" dirty="0"/>
              <a:t> </a:t>
            </a:r>
            <a:r>
              <a:rPr lang="en-GB" dirty="0"/>
              <a:t>command to upgrade the configuration archive to a newer version after new configuration commands have been issued.</a:t>
            </a:r>
          </a:p>
        </p:txBody>
      </p:sp>
    </p:spTree>
    <p:extLst>
      <p:ext uri="{BB962C8B-B14F-4D97-AF65-F5344CB8AC3E}">
        <p14:creationId xmlns:p14="http://schemas.microsoft.com/office/powerpoint/2010/main" val="3253938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360" y="219393"/>
            <a:ext cx="7825740" cy="496887"/>
          </a:xfrm>
        </p:spPr>
        <p:txBody>
          <a:bodyPr/>
          <a:lstStyle/>
          <a:p>
            <a:r>
              <a:rPr lang="en-GB" dirty="0" smtClean="0"/>
              <a:t>Managing Password</a:t>
            </a:r>
            <a:endParaRPr lang="en-GB" dirty="0"/>
          </a:p>
        </p:txBody>
      </p:sp>
      <p:sp>
        <p:nvSpPr>
          <p:cNvPr id="3" name="Content Placeholder 2"/>
          <p:cNvSpPr>
            <a:spLocks noGrp="1"/>
          </p:cNvSpPr>
          <p:nvPr>
            <p:ph idx="1"/>
          </p:nvPr>
        </p:nvSpPr>
        <p:spPr>
          <a:xfrm>
            <a:off x="670560" y="871538"/>
            <a:ext cx="8229600" cy="4584382"/>
          </a:xfrm>
        </p:spPr>
        <p:txBody>
          <a:bodyPr/>
          <a:lstStyle/>
          <a:p>
            <a:pPr algn="just"/>
            <a:r>
              <a:rPr lang="en-GB" sz="2000" dirty="0" smtClean="0"/>
              <a:t>Encrypt passwords on devices</a:t>
            </a:r>
          </a:p>
          <a:p>
            <a:pPr algn="just"/>
            <a:r>
              <a:rPr lang="en-GB" sz="2000" dirty="0" smtClean="0"/>
              <a:t>Disable password recovery </a:t>
            </a:r>
          </a:p>
          <a:p>
            <a:pPr marL="800100" lvl="1" indent="-342900" algn="just">
              <a:buFont typeface="Arial" panose="020B0604020202020204" pitchFamily="34" charset="0"/>
              <a:buChar char="•"/>
            </a:pPr>
            <a:r>
              <a:rPr lang="en-GB" sz="1800" dirty="0" smtClean="0"/>
              <a:t>If </a:t>
            </a:r>
            <a:r>
              <a:rPr lang="en-GB" sz="1800" dirty="0"/>
              <a:t>someone gained physical access to a router, they could potentially gain control of that device through the password recovery procedure. </a:t>
            </a:r>
          </a:p>
          <a:p>
            <a:pPr marL="742950" lvl="1" indent="-285750" algn="just">
              <a:buFont typeface="Arial" panose="020B0604020202020204" pitchFamily="34" charset="0"/>
              <a:buChar char="•"/>
            </a:pPr>
            <a:r>
              <a:rPr lang="en-GB" sz="1600" b="1" dirty="0"/>
              <a:t>CAUTION:</a:t>
            </a:r>
            <a:r>
              <a:rPr lang="en-GB" sz="1600" dirty="0"/>
              <a:t> If the router flash memory does not contain a valid Cisco IOS image because of corruption or deletion, the </a:t>
            </a:r>
            <a:r>
              <a:rPr lang="en-GB" sz="1600" dirty="0" err="1"/>
              <a:t>ROMmon</a:t>
            </a:r>
            <a:r>
              <a:rPr lang="en-GB" sz="1600" dirty="0"/>
              <a:t> </a:t>
            </a:r>
            <a:r>
              <a:rPr lang="en-GB" sz="1600" b="1" dirty="0" err="1"/>
              <a:t>xmodem</a:t>
            </a:r>
            <a:r>
              <a:rPr lang="en-GB" sz="1600" dirty="0" err="1"/>
              <a:t>command</a:t>
            </a:r>
            <a:r>
              <a:rPr lang="en-GB" sz="1600" dirty="0"/>
              <a:t> cannot be used to load a new flash image.</a:t>
            </a:r>
            <a:endParaRPr lang="en-GB" sz="1600" dirty="0" smtClean="0"/>
          </a:p>
          <a:p>
            <a:pPr algn="just"/>
            <a:r>
              <a:rPr lang="en-GB" sz="2000" dirty="0" smtClean="0"/>
              <a:t>Understand </a:t>
            </a:r>
            <a:r>
              <a:rPr lang="en-GB" sz="2000" dirty="0"/>
              <a:t>password recovery procedures</a:t>
            </a:r>
            <a:r>
              <a:rPr lang="en-GB" sz="2000" dirty="0" smtClean="0"/>
              <a:t>.</a:t>
            </a:r>
          </a:p>
          <a:p>
            <a:pPr marL="800100" lvl="1" indent="-342900" algn="just">
              <a:buFont typeface="Arial" panose="020B0604020202020204" pitchFamily="34" charset="0"/>
              <a:buChar char="•"/>
            </a:pPr>
            <a:r>
              <a:rPr lang="en-GB" sz="1800" dirty="0"/>
              <a:t>In the event that a router is compromised or needs to be recovered from a misconfigured password</a:t>
            </a:r>
          </a:p>
          <a:p>
            <a:pPr algn="just"/>
            <a:r>
              <a:rPr lang="en-GB" sz="2000" dirty="0"/>
              <a:t>For security reasons, password recovery requires the administrator to have physical access to the router through a console </a:t>
            </a:r>
            <a:r>
              <a:rPr lang="en-GB" sz="2000" dirty="0" smtClean="0"/>
              <a:t>cable.</a:t>
            </a:r>
            <a:endParaRPr lang="en-GB" sz="2000" dirty="0"/>
          </a:p>
        </p:txBody>
      </p:sp>
    </p:spTree>
    <p:extLst>
      <p:ext uri="{BB962C8B-B14F-4D97-AF65-F5344CB8AC3E}">
        <p14:creationId xmlns:p14="http://schemas.microsoft.com/office/powerpoint/2010/main" val="3115052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3960" y="158433"/>
            <a:ext cx="7703820" cy="557847"/>
          </a:xfrm>
        </p:spPr>
        <p:txBody>
          <a:bodyPr/>
          <a:lstStyle/>
          <a:p>
            <a:r>
              <a:rPr lang="en-GB" dirty="0" smtClean="0"/>
              <a:t>Monitoring Devices</a:t>
            </a:r>
            <a:endParaRPr lang="en-GB" dirty="0"/>
          </a:p>
        </p:txBody>
      </p:sp>
      <p:sp>
        <p:nvSpPr>
          <p:cNvPr id="3" name="Content Placeholder 2"/>
          <p:cNvSpPr>
            <a:spLocks noGrp="1"/>
          </p:cNvSpPr>
          <p:nvPr>
            <p:ph idx="1"/>
          </p:nvPr>
        </p:nvSpPr>
        <p:spPr>
          <a:xfrm>
            <a:off x="716598" y="777240"/>
            <a:ext cx="7940675" cy="4495800"/>
          </a:xfrm>
        </p:spPr>
        <p:txBody>
          <a:bodyPr/>
          <a:lstStyle/>
          <a:p>
            <a:r>
              <a:rPr lang="en-GB" dirty="0" smtClean="0"/>
              <a:t>To monitor your network devices you need to know or understand:</a:t>
            </a:r>
          </a:p>
          <a:p>
            <a:pPr marL="800100" lvl="1" indent="-342900">
              <a:buFont typeface="Arial" panose="020B0604020202020204" pitchFamily="34" charset="0"/>
              <a:buChar char="•"/>
            </a:pPr>
            <a:r>
              <a:rPr lang="en-GB" dirty="0"/>
              <a:t>What are the most important logs</a:t>
            </a:r>
            <a:r>
              <a:rPr lang="en-GB" dirty="0" smtClean="0"/>
              <a:t>?</a:t>
            </a:r>
          </a:p>
          <a:p>
            <a:pPr marL="800100" lvl="1" indent="-342900">
              <a:buFont typeface="Arial" panose="020B0604020202020204" pitchFamily="34" charset="0"/>
              <a:buChar char="•"/>
            </a:pPr>
            <a:r>
              <a:rPr lang="en-GB" dirty="0" smtClean="0"/>
              <a:t>How </a:t>
            </a:r>
            <a:r>
              <a:rPr lang="en-GB" dirty="0"/>
              <a:t>are important messages separated from routine notifications</a:t>
            </a:r>
            <a:r>
              <a:rPr lang="en-GB" dirty="0" smtClean="0"/>
              <a:t>?</a:t>
            </a:r>
          </a:p>
          <a:p>
            <a:pPr marL="800100" lvl="1" indent="-342900">
              <a:buFont typeface="Arial" panose="020B0604020202020204" pitchFamily="34" charset="0"/>
              <a:buChar char="•"/>
            </a:pPr>
            <a:r>
              <a:rPr lang="en-GB" dirty="0" smtClean="0"/>
              <a:t>How </a:t>
            </a:r>
            <a:r>
              <a:rPr lang="en-GB" dirty="0"/>
              <a:t>do you prevent tampering with logs</a:t>
            </a:r>
            <a:r>
              <a:rPr lang="en-GB" dirty="0" smtClean="0"/>
              <a:t>?</a:t>
            </a:r>
          </a:p>
          <a:p>
            <a:pPr marL="800100" lvl="1" indent="-342900">
              <a:buFont typeface="Arial" panose="020B0604020202020204" pitchFamily="34" charset="0"/>
              <a:buChar char="•"/>
            </a:pPr>
            <a:r>
              <a:rPr lang="en-GB" dirty="0" smtClean="0"/>
              <a:t>How </a:t>
            </a:r>
            <a:r>
              <a:rPr lang="en-GB" dirty="0"/>
              <a:t>do you ensure the time stamps match</a:t>
            </a:r>
            <a:r>
              <a:rPr lang="en-GB" dirty="0" smtClean="0"/>
              <a:t>?</a:t>
            </a:r>
          </a:p>
          <a:p>
            <a:pPr marL="800100" lvl="1" indent="-342900">
              <a:buFont typeface="Arial" panose="020B0604020202020204" pitchFamily="34" charset="0"/>
              <a:buChar char="•"/>
            </a:pPr>
            <a:r>
              <a:rPr lang="en-GB" dirty="0" smtClean="0"/>
              <a:t>What </a:t>
            </a:r>
            <a:r>
              <a:rPr lang="en-GB" dirty="0"/>
              <a:t>log data is needed in criminal investigations</a:t>
            </a:r>
            <a:r>
              <a:rPr lang="en-GB" dirty="0" smtClean="0"/>
              <a:t>?</a:t>
            </a:r>
          </a:p>
          <a:p>
            <a:pPr marL="800100" lvl="1" indent="-342900">
              <a:buFont typeface="Arial" panose="020B0604020202020204" pitchFamily="34" charset="0"/>
              <a:buChar char="•"/>
            </a:pPr>
            <a:r>
              <a:rPr lang="en-GB" dirty="0" smtClean="0"/>
              <a:t>How </a:t>
            </a:r>
            <a:r>
              <a:rPr lang="en-GB" dirty="0"/>
              <a:t>do you deal with the volume of messages</a:t>
            </a:r>
            <a:r>
              <a:rPr lang="en-GB" dirty="0" smtClean="0"/>
              <a:t>?</a:t>
            </a:r>
          </a:p>
          <a:p>
            <a:pPr marL="800100" lvl="1" indent="-342900">
              <a:buFont typeface="Arial" panose="020B0604020202020204" pitchFamily="34" charset="0"/>
              <a:buChar char="•"/>
            </a:pPr>
            <a:r>
              <a:rPr lang="en-GB" dirty="0" smtClean="0"/>
              <a:t>How </a:t>
            </a:r>
            <a:r>
              <a:rPr lang="en-GB" dirty="0"/>
              <a:t>do you manage all of the devices</a:t>
            </a:r>
            <a:r>
              <a:rPr lang="en-GB" dirty="0" smtClean="0"/>
              <a:t>?</a:t>
            </a:r>
          </a:p>
          <a:p>
            <a:pPr marL="800100" lvl="1" indent="-342900">
              <a:buFont typeface="Arial" panose="020B0604020202020204" pitchFamily="34" charset="0"/>
              <a:buChar char="•"/>
            </a:pPr>
            <a:r>
              <a:rPr lang="en-GB" dirty="0" smtClean="0"/>
              <a:t>How </a:t>
            </a:r>
            <a:r>
              <a:rPr lang="en-GB" dirty="0"/>
              <a:t>can you track when attacks or network failures occur?</a:t>
            </a:r>
          </a:p>
        </p:txBody>
      </p:sp>
    </p:spTree>
    <p:extLst>
      <p:ext uri="{BB962C8B-B14F-4D97-AF65-F5344CB8AC3E}">
        <p14:creationId xmlns:p14="http://schemas.microsoft.com/office/powerpoint/2010/main" val="4284572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7704" y="2405270"/>
            <a:ext cx="5327374" cy="1089529"/>
          </a:xfrm>
          <a:prstGeom prst="rect">
            <a:avLst/>
          </a:prstGeom>
          <a:noFill/>
        </p:spPr>
        <p:txBody>
          <a:bodyPr wrap="square" rtlCol="0">
            <a:spAutoFit/>
          </a:bodyPr>
          <a:lstStyle/>
          <a:p>
            <a:r>
              <a:rPr lang="en-GB" sz="7200" b="1" dirty="0" smtClean="0"/>
              <a:t>Questions?</a:t>
            </a:r>
            <a:endParaRPr lang="en-US" sz="7200" b="1" dirty="0"/>
          </a:p>
        </p:txBody>
      </p:sp>
    </p:spTree>
    <p:extLst>
      <p:ext uri="{BB962C8B-B14F-4D97-AF65-F5344CB8AC3E}">
        <p14:creationId xmlns:p14="http://schemas.microsoft.com/office/powerpoint/2010/main" val="939965760"/>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21257</TotalTime>
  <Pages>28</Pages>
  <Words>2452</Words>
  <Application>Microsoft Office PowerPoint</Application>
  <PresentationFormat>On-screen Show (4:3)</PresentationFormat>
  <Paragraphs>212</Paragraphs>
  <Slides>22</Slides>
  <Notes>20</Notes>
  <HiddenSlides>0</HiddenSlides>
  <MMClips>0</MMClips>
  <ScaleCrop>false</ScaleCrop>
  <HeadingPairs>
    <vt:vector size="4" baseType="variant">
      <vt:variant>
        <vt:lpstr>Theme</vt:lpstr>
      </vt:variant>
      <vt:variant>
        <vt:i4>2</vt:i4>
      </vt:variant>
      <vt:variant>
        <vt:lpstr>Slide Titles</vt:lpstr>
      </vt:variant>
      <vt:variant>
        <vt:i4>22</vt:i4>
      </vt:variant>
    </vt:vector>
  </HeadingPairs>
  <TitlesOfParts>
    <vt:vector size="24" baseType="lpstr">
      <vt:lpstr>PPT-TMPLT-WHT_C</vt:lpstr>
      <vt:lpstr>NetAcad-4F_PPT-WHT_060408</vt:lpstr>
      <vt:lpstr>Managing Hierarchy Networks &amp; Devices</vt:lpstr>
      <vt:lpstr> Hierarchical Network Design</vt:lpstr>
      <vt:lpstr> Failure Domains</vt:lpstr>
      <vt:lpstr> Designing for Scalability</vt:lpstr>
      <vt:lpstr> Planning for Redundancy</vt:lpstr>
      <vt:lpstr>Increasing Bandwidth</vt:lpstr>
      <vt:lpstr>Expanding the Access Layer</vt:lpstr>
      <vt:lpstr>Switch Platforms</vt:lpstr>
      <vt:lpstr> Port Density</vt:lpstr>
      <vt:lpstr> Forwarding Rates</vt:lpstr>
      <vt:lpstr> Power over Ethernet</vt:lpstr>
      <vt:lpstr>Multilayer Switching</vt:lpstr>
      <vt:lpstr> Router Requirements</vt:lpstr>
      <vt:lpstr>Cisco Routers</vt:lpstr>
      <vt:lpstr> Router Hardware</vt:lpstr>
      <vt:lpstr>Basic Router Management CLI commands</vt:lpstr>
      <vt:lpstr>In-Band vs. Out-of-Band Management</vt:lpstr>
      <vt:lpstr>Managing IOS Files and Licensing</vt:lpstr>
      <vt:lpstr>Managing Primary Bootset Image </vt:lpstr>
      <vt:lpstr>Managing Password</vt:lpstr>
      <vt:lpstr>Monitoring Devices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sc-cc</cp:lastModifiedBy>
  <cp:revision>1455</cp:revision>
  <cp:lastPrinted>1999-01-27T00:54:54Z</cp:lastPrinted>
  <dcterms:created xsi:type="dcterms:W3CDTF">2006-10-23T15:07:30Z</dcterms:created>
  <dcterms:modified xsi:type="dcterms:W3CDTF">2015-01-14T13:41:47Z</dcterms:modified>
</cp:coreProperties>
</file>