
<file path=[Content_Types].xml><?xml version="1.0" encoding="utf-8"?>
<Types xmlns="http://schemas.openxmlformats.org/package/2006/content-types">
  <Default Extension="png" ContentType="image/png"/>
  <Default Extension="svg" ContentType="image/svg+xml"/>
  <Default Extension="bin" ContentType="image/unknown"/>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8" r:id="rId5"/>
    <p:sldId id="259" r:id="rId6"/>
    <p:sldId id="274" r:id="rId7"/>
    <p:sldId id="262" r:id="rId8"/>
    <p:sldId id="261" r:id="rId9"/>
    <p:sldId id="271" r:id="rId10"/>
    <p:sldId id="273" r:id="rId11"/>
    <p:sldId id="272" r:id="rId12"/>
    <p:sldId id="263" r:id="rId13"/>
    <p:sldId id="264" r:id="rId14"/>
    <p:sldId id="268" r:id="rId15"/>
    <p:sldId id="275"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0" autoAdjust="0"/>
    <p:restoredTop sz="88282" autoAdjust="0"/>
  </p:normalViewPr>
  <p:slideViewPr>
    <p:cSldViewPr snapToGrid="0">
      <p:cViewPr varScale="1">
        <p:scale>
          <a:sx n="106" d="100"/>
          <a:sy n="106" d="100"/>
        </p:scale>
        <p:origin x="200" y="3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BDB0F-AA7D-45C2-B920-30D7B25B46F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AA75D42-BF54-4346-88D3-D3B2EB29D2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4C7FDF2-B303-4B0B-B2BF-25F3D32AC48C}"/>
              </a:ext>
            </a:extLst>
          </p:cNvPr>
          <p:cNvSpPr>
            <a:spLocks noGrp="1"/>
          </p:cNvSpPr>
          <p:nvPr>
            <p:ph type="dt" sz="half" idx="10"/>
          </p:nvPr>
        </p:nvSpPr>
        <p:spPr/>
        <p:txBody>
          <a:bodyPr/>
          <a:lstStyle/>
          <a:p>
            <a:fld id="{56C2D94E-5245-411E-8877-408B6ADA48A9}" type="datetimeFigureOut">
              <a:rPr lang="en-US" smtClean="0"/>
              <a:t>7/8/22</a:t>
            </a:fld>
            <a:endParaRPr lang="en-US"/>
          </a:p>
        </p:txBody>
      </p:sp>
      <p:sp>
        <p:nvSpPr>
          <p:cNvPr id="5" name="Footer Placeholder 4">
            <a:extLst>
              <a:ext uri="{FF2B5EF4-FFF2-40B4-BE49-F238E27FC236}">
                <a16:creationId xmlns:a16="http://schemas.microsoft.com/office/drawing/2014/main" id="{B8999BF2-3346-498D-AAF1-783EDCF57A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64E352-9554-4176-922C-54EE5964051A}"/>
              </a:ext>
            </a:extLst>
          </p:cNvPr>
          <p:cNvSpPr>
            <a:spLocks noGrp="1"/>
          </p:cNvSpPr>
          <p:nvPr>
            <p:ph type="sldNum" sz="quarter" idx="12"/>
          </p:nvPr>
        </p:nvSpPr>
        <p:spPr/>
        <p:txBody>
          <a:bodyPr/>
          <a:lstStyle/>
          <a:p>
            <a:fld id="{44D0AE2A-57F3-4FB6-89D1-0EC21A612ABA}" type="slidenum">
              <a:rPr lang="en-US" smtClean="0"/>
              <a:t>‹#›</a:t>
            </a:fld>
            <a:endParaRPr lang="en-US"/>
          </a:p>
        </p:txBody>
      </p:sp>
    </p:spTree>
    <p:extLst>
      <p:ext uri="{BB962C8B-B14F-4D97-AF65-F5344CB8AC3E}">
        <p14:creationId xmlns:p14="http://schemas.microsoft.com/office/powerpoint/2010/main" val="468758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389B6-9EDF-4111-8E60-102637D2FD6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CEBFC55-02FD-4F93-95F1-A8B4AEDC2FE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497DDF-CCC8-4A37-94C5-88AA18108112}"/>
              </a:ext>
            </a:extLst>
          </p:cNvPr>
          <p:cNvSpPr>
            <a:spLocks noGrp="1"/>
          </p:cNvSpPr>
          <p:nvPr>
            <p:ph type="dt" sz="half" idx="10"/>
          </p:nvPr>
        </p:nvSpPr>
        <p:spPr/>
        <p:txBody>
          <a:bodyPr/>
          <a:lstStyle/>
          <a:p>
            <a:fld id="{56C2D94E-5245-411E-8877-408B6ADA48A9}" type="datetimeFigureOut">
              <a:rPr lang="en-US" smtClean="0"/>
              <a:t>7/8/22</a:t>
            </a:fld>
            <a:endParaRPr lang="en-US"/>
          </a:p>
        </p:txBody>
      </p:sp>
      <p:sp>
        <p:nvSpPr>
          <p:cNvPr id="5" name="Footer Placeholder 4">
            <a:extLst>
              <a:ext uri="{FF2B5EF4-FFF2-40B4-BE49-F238E27FC236}">
                <a16:creationId xmlns:a16="http://schemas.microsoft.com/office/drawing/2014/main" id="{BC7B0D8E-BB85-44B2-BBB3-03D5C8A929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658AD8-13DF-4E62-8495-07DE75D5FC5A}"/>
              </a:ext>
            </a:extLst>
          </p:cNvPr>
          <p:cNvSpPr>
            <a:spLocks noGrp="1"/>
          </p:cNvSpPr>
          <p:nvPr>
            <p:ph type="sldNum" sz="quarter" idx="12"/>
          </p:nvPr>
        </p:nvSpPr>
        <p:spPr/>
        <p:txBody>
          <a:bodyPr/>
          <a:lstStyle/>
          <a:p>
            <a:fld id="{44D0AE2A-57F3-4FB6-89D1-0EC21A612ABA}" type="slidenum">
              <a:rPr lang="en-US" smtClean="0"/>
              <a:t>‹#›</a:t>
            </a:fld>
            <a:endParaRPr lang="en-US"/>
          </a:p>
        </p:txBody>
      </p:sp>
    </p:spTree>
    <p:extLst>
      <p:ext uri="{BB962C8B-B14F-4D97-AF65-F5344CB8AC3E}">
        <p14:creationId xmlns:p14="http://schemas.microsoft.com/office/powerpoint/2010/main" val="1552184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C5CA8B-7300-4CBE-AD18-7521ECB2E02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C75F671-0438-4EE8-9EAF-86AD59AC00B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EAE7AD7-8515-4D69-BC2E-831588CCF8D5}"/>
              </a:ext>
            </a:extLst>
          </p:cNvPr>
          <p:cNvSpPr>
            <a:spLocks noGrp="1"/>
          </p:cNvSpPr>
          <p:nvPr>
            <p:ph type="dt" sz="half" idx="10"/>
          </p:nvPr>
        </p:nvSpPr>
        <p:spPr/>
        <p:txBody>
          <a:bodyPr/>
          <a:lstStyle/>
          <a:p>
            <a:fld id="{56C2D94E-5245-411E-8877-408B6ADA48A9}" type="datetimeFigureOut">
              <a:rPr lang="en-US" smtClean="0"/>
              <a:t>7/8/22</a:t>
            </a:fld>
            <a:endParaRPr lang="en-US"/>
          </a:p>
        </p:txBody>
      </p:sp>
      <p:sp>
        <p:nvSpPr>
          <p:cNvPr id="5" name="Footer Placeholder 4">
            <a:extLst>
              <a:ext uri="{FF2B5EF4-FFF2-40B4-BE49-F238E27FC236}">
                <a16:creationId xmlns:a16="http://schemas.microsoft.com/office/drawing/2014/main" id="{DAA34631-CCF2-4C1A-829A-A8468B29D0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3F9A32-2541-4362-8D0B-AED8D4CA8DED}"/>
              </a:ext>
            </a:extLst>
          </p:cNvPr>
          <p:cNvSpPr>
            <a:spLocks noGrp="1"/>
          </p:cNvSpPr>
          <p:nvPr>
            <p:ph type="sldNum" sz="quarter" idx="12"/>
          </p:nvPr>
        </p:nvSpPr>
        <p:spPr/>
        <p:txBody>
          <a:bodyPr/>
          <a:lstStyle/>
          <a:p>
            <a:fld id="{44D0AE2A-57F3-4FB6-89D1-0EC21A612ABA}" type="slidenum">
              <a:rPr lang="en-US" smtClean="0"/>
              <a:t>‹#›</a:t>
            </a:fld>
            <a:endParaRPr lang="en-US"/>
          </a:p>
        </p:txBody>
      </p:sp>
    </p:spTree>
    <p:extLst>
      <p:ext uri="{BB962C8B-B14F-4D97-AF65-F5344CB8AC3E}">
        <p14:creationId xmlns:p14="http://schemas.microsoft.com/office/powerpoint/2010/main" val="22373136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61FBBF-0959-4213-8234-52C51CCEBC6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8BB4EC8-B64F-4402-AA39-BBE866FF879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B9E6919-EDF1-4558-8F4B-7878458FC8C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552E0B9-9134-4F8A-BAB6-F13C48980294}"/>
              </a:ext>
            </a:extLst>
          </p:cNvPr>
          <p:cNvSpPr>
            <a:spLocks noGrp="1"/>
          </p:cNvSpPr>
          <p:nvPr>
            <p:ph type="dt" sz="half" idx="10"/>
          </p:nvPr>
        </p:nvSpPr>
        <p:spPr/>
        <p:txBody>
          <a:bodyPr/>
          <a:lstStyle/>
          <a:p>
            <a:fld id="{56C2D94E-5245-411E-8877-408B6ADA48A9}" type="datetimeFigureOut">
              <a:rPr lang="en-US" smtClean="0"/>
              <a:t>7/8/22</a:t>
            </a:fld>
            <a:endParaRPr lang="en-US"/>
          </a:p>
        </p:txBody>
      </p:sp>
      <p:sp>
        <p:nvSpPr>
          <p:cNvPr id="6" name="Footer Placeholder 5">
            <a:extLst>
              <a:ext uri="{FF2B5EF4-FFF2-40B4-BE49-F238E27FC236}">
                <a16:creationId xmlns:a16="http://schemas.microsoft.com/office/drawing/2014/main" id="{9C84EDF6-513D-4652-8D2F-6B5F7D9C5D2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990B41E-EB57-4699-AF0F-42C3D9ED8AF5}"/>
              </a:ext>
            </a:extLst>
          </p:cNvPr>
          <p:cNvSpPr>
            <a:spLocks noGrp="1"/>
          </p:cNvSpPr>
          <p:nvPr>
            <p:ph type="sldNum" sz="quarter" idx="12"/>
          </p:nvPr>
        </p:nvSpPr>
        <p:spPr/>
        <p:txBody>
          <a:bodyPr/>
          <a:lstStyle/>
          <a:p>
            <a:fld id="{44D0AE2A-57F3-4FB6-89D1-0EC21A612ABA}" type="slidenum">
              <a:rPr lang="en-US" smtClean="0"/>
              <a:t>‹#›</a:t>
            </a:fld>
            <a:endParaRPr lang="en-US"/>
          </a:p>
        </p:txBody>
      </p:sp>
    </p:spTree>
    <p:extLst>
      <p:ext uri="{BB962C8B-B14F-4D97-AF65-F5344CB8AC3E}">
        <p14:creationId xmlns:p14="http://schemas.microsoft.com/office/powerpoint/2010/main" val="38002834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B43282-7AE7-4693-8B2C-33E5EA60B85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70EBAED-6A17-448F-8570-58A5469B0D2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42349CB-37D9-4039-8ACA-533C177F09B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521CC16-5136-46A1-A5F1-6A1D32E095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38FA97E-E105-4B4F-91A7-51371304DD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3AC148-EF12-4950-83C4-E6FE46534611}"/>
              </a:ext>
            </a:extLst>
          </p:cNvPr>
          <p:cNvSpPr>
            <a:spLocks noGrp="1"/>
          </p:cNvSpPr>
          <p:nvPr>
            <p:ph type="dt" sz="half" idx="10"/>
          </p:nvPr>
        </p:nvSpPr>
        <p:spPr/>
        <p:txBody>
          <a:bodyPr/>
          <a:lstStyle/>
          <a:p>
            <a:fld id="{56C2D94E-5245-411E-8877-408B6ADA48A9}" type="datetimeFigureOut">
              <a:rPr lang="en-US" smtClean="0"/>
              <a:t>7/8/22</a:t>
            </a:fld>
            <a:endParaRPr lang="en-US"/>
          </a:p>
        </p:txBody>
      </p:sp>
      <p:sp>
        <p:nvSpPr>
          <p:cNvPr id="8" name="Footer Placeholder 7">
            <a:extLst>
              <a:ext uri="{FF2B5EF4-FFF2-40B4-BE49-F238E27FC236}">
                <a16:creationId xmlns:a16="http://schemas.microsoft.com/office/drawing/2014/main" id="{9FF799CD-A14A-40F8-AC7C-FA7AE32F0C7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6386DE7-2CCB-4848-8D5E-877E945FE361}"/>
              </a:ext>
            </a:extLst>
          </p:cNvPr>
          <p:cNvSpPr>
            <a:spLocks noGrp="1"/>
          </p:cNvSpPr>
          <p:nvPr>
            <p:ph type="sldNum" sz="quarter" idx="12"/>
          </p:nvPr>
        </p:nvSpPr>
        <p:spPr/>
        <p:txBody>
          <a:bodyPr/>
          <a:lstStyle/>
          <a:p>
            <a:fld id="{44D0AE2A-57F3-4FB6-89D1-0EC21A612ABA}" type="slidenum">
              <a:rPr lang="en-US" smtClean="0"/>
              <a:t>‹#›</a:t>
            </a:fld>
            <a:endParaRPr lang="en-US"/>
          </a:p>
        </p:txBody>
      </p:sp>
    </p:spTree>
    <p:extLst>
      <p:ext uri="{BB962C8B-B14F-4D97-AF65-F5344CB8AC3E}">
        <p14:creationId xmlns:p14="http://schemas.microsoft.com/office/powerpoint/2010/main" val="8319158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120D0-7BB6-419F-AF96-026FA1DCD5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FECF2AB-D56A-4D0F-9494-569CE25F8AC7}"/>
              </a:ext>
            </a:extLst>
          </p:cNvPr>
          <p:cNvSpPr>
            <a:spLocks noGrp="1"/>
          </p:cNvSpPr>
          <p:nvPr>
            <p:ph type="dt" sz="half" idx="10"/>
          </p:nvPr>
        </p:nvSpPr>
        <p:spPr/>
        <p:txBody>
          <a:bodyPr/>
          <a:lstStyle/>
          <a:p>
            <a:fld id="{56C2D94E-5245-411E-8877-408B6ADA48A9}" type="datetimeFigureOut">
              <a:rPr lang="en-US" smtClean="0"/>
              <a:t>7/8/22</a:t>
            </a:fld>
            <a:endParaRPr lang="en-US"/>
          </a:p>
        </p:txBody>
      </p:sp>
      <p:sp>
        <p:nvSpPr>
          <p:cNvPr id="4" name="Footer Placeholder 3">
            <a:extLst>
              <a:ext uri="{FF2B5EF4-FFF2-40B4-BE49-F238E27FC236}">
                <a16:creationId xmlns:a16="http://schemas.microsoft.com/office/drawing/2014/main" id="{E1708B60-2EDA-4486-AEBF-87BBB9D4527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938DDFE-F21F-49ED-A0B5-C7A54598F3BE}"/>
              </a:ext>
            </a:extLst>
          </p:cNvPr>
          <p:cNvSpPr>
            <a:spLocks noGrp="1"/>
          </p:cNvSpPr>
          <p:nvPr>
            <p:ph type="sldNum" sz="quarter" idx="12"/>
          </p:nvPr>
        </p:nvSpPr>
        <p:spPr/>
        <p:txBody>
          <a:bodyPr/>
          <a:lstStyle/>
          <a:p>
            <a:fld id="{44D0AE2A-57F3-4FB6-89D1-0EC21A612ABA}" type="slidenum">
              <a:rPr lang="en-US" smtClean="0"/>
              <a:t>‹#›</a:t>
            </a:fld>
            <a:endParaRPr lang="en-US"/>
          </a:p>
        </p:txBody>
      </p:sp>
    </p:spTree>
    <p:extLst>
      <p:ext uri="{BB962C8B-B14F-4D97-AF65-F5344CB8AC3E}">
        <p14:creationId xmlns:p14="http://schemas.microsoft.com/office/powerpoint/2010/main" val="1330800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089AE3C-C1A3-4494-B4D6-9C3F04F0FE43}"/>
              </a:ext>
            </a:extLst>
          </p:cNvPr>
          <p:cNvSpPr>
            <a:spLocks noGrp="1"/>
          </p:cNvSpPr>
          <p:nvPr>
            <p:ph type="dt" sz="half" idx="10"/>
          </p:nvPr>
        </p:nvSpPr>
        <p:spPr/>
        <p:txBody>
          <a:bodyPr/>
          <a:lstStyle/>
          <a:p>
            <a:fld id="{56C2D94E-5245-411E-8877-408B6ADA48A9}" type="datetimeFigureOut">
              <a:rPr lang="en-US" smtClean="0"/>
              <a:t>7/8/22</a:t>
            </a:fld>
            <a:endParaRPr lang="en-US"/>
          </a:p>
        </p:txBody>
      </p:sp>
      <p:sp>
        <p:nvSpPr>
          <p:cNvPr id="3" name="Footer Placeholder 2">
            <a:extLst>
              <a:ext uri="{FF2B5EF4-FFF2-40B4-BE49-F238E27FC236}">
                <a16:creationId xmlns:a16="http://schemas.microsoft.com/office/drawing/2014/main" id="{9C27578C-ED1E-4E7A-AC09-66CBC7DC616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5E193AC-092D-457D-8D83-709A367AB2FA}"/>
              </a:ext>
            </a:extLst>
          </p:cNvPr>
          <p:cNvSpPr>
            <a:spLocks noGrp="1"/>
          </p:cNvSpPr>
          <p:nvPr>
            <p:ph type="sldNum" sz="quarter" idx="12"/>
          </p:nvPr>
        </p:nvSpPr>
        <p:spPr/>
        <p:txBody>
          <a:bodyPr/>
          <a:lstStyle/>
          <a:p>
            <a:fld id="{44D0AE2A-57F3-4FB6-89D1-0EC21A612ABA}" type="slidenum">
              <a:rPr lang="en-US" smtClean="0"/>
              <a:t>‹#›</a:t>
            </a:fld>
            <a:endParaRPr lang="en-US"/>
          </a:p>
        </p:txBody>
      </p:sp>
    </p:spTree>
    <p:extLst>
      <p:ext uri="{BB962C8B-B14F-4D97-AF65-F5344CB8AC3E}">
        <p14:creationId xmlns:p14="http://schemas.microsoft.com/office/powerpoint/2010/main" val="271699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11827-9982-40E7-8133-F25FB4B10DF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C47A159-3A54-4FC8-9317-BB185E91AC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4A6FE34-4D02-421F-9310-F53A6BF3B7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3219A25-4EE3-4114-9AF5-01E95DF83F42}"/>
              </a:ext>
            </a:extLst>
          </p:cNvPr>
          <p:cNvSpPr>
            <a:spLocks noGrp="1"/>
          </p:cNvSpPr>
          <p:nvPr>
            <p:ph type="dt" sz="half" idx="10"/>
          </p:nvPr>
        </p:nvSpPr>
        <p:spPr/>
        <p:txBody>
          <a:bodyPr/>
          <a:lstStyle/>
          <a:p>
            <a:fld id="{56C2D94E-5245-411E-8877-408B6ADA48A9}" type="datetimeFigureOut">
              <a:rPr lang="en-US" smtClean="0"/>
              <a:t>7/8/22</a:t>
            </a:fld>
            <a:endParaRPr lang="en-US"/>
          </a:p>
        </p:txBody>
      </p:sp>
      <p:sp>
        <p:nvSpPr>
          <p:cNvPr id="6" name="Footer Placeholder 5">
            <a:extLst>
              <a:ext uri="{FF2B5EF4-FFF2-40B4-BE49-F238E27FC236}">
                <a16:creationId xmlns:a16="http://schemas.microsoft.com/office/drawing/2014/main" id="{BB90CF5E-0C49-489C-A48C-5C6DAD06B61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C96A301-7A8D-4F94-A6B5-040B145A1650}"/>
              </a:ext>
            </a:extLst>
          </p:cNvPr>
          <p:cNvSpPr>
            <a:spLocks noGrp="1"/>
          </p:cNvSpPr>
          <p:nvPr>
            <p:ph type="sldNum" sz="quarter" idx="12"/>
          </p:nvPr>
        </p:nvSpPr>
        <p:spPr/>
        <p:txBody>
          <a:bodyPr/>
          <a:lstStyle/>
          <a:p>
            <a:fld id="{44D0AE2A-57F3-4FB6-89D1-0EC21A612ABA}" type="slidenum">
              <a:rPr lang="en-US" smtClean="0"/>
              <a:t>‹#›</a:t>
            </a:fld>
            <a:endParaRPr lang="en-US"/>
          </a:p>
        </p:txBody>
      </p:sp>
    </p:spTree>
    <p:extLst>
      <p:ext uri="{BB962C8B-B14F-4D97-AF65-F5344CB8AC3E}">
        <p14:creationId xmlns:p14="http://schemas.microsoft.com/office/powerpoint/2010/main" val="1124762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E2988-165D-4A78-AA21-E7CDAB6074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90858DC-D444-4953-89F1-10C6C1993AB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A9E1FD4-E661-4A40-A991-2DE9055AC3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EDFCE53-0CA8-46FD-9401-68992599A66B}"/>
              </a:ext>
            </a:extLst>
          </p:cNvPr>
          <p:cNvSpPr>
            <a:spLocks noGrp="1"/>
          </p:cNvSpPr>
          <p:nvPr>
            <p:ph type="dt" sz="half" idx="10"/>
          </p:nvPr>
        </p:nvSpPr>
        <p:spPr/>
        <p:txBody>
          <a:bodyPr/>
          <a:lstStyle/>
          <a:p>
            <a:fld id="{56C2D94E-5245-411E-8877-408B6ADA48A9}" type="datetimeFigureOut">
              <a:rPr lang="en-US" smtClean="0"/>
              <a:t>7/8/22</a:t>
            </a:fld>
            <a:endParaRPr lang="en-US"/>
          </a:p>
        </p:txBody>
      </p:sp>
      <p:sp>
        <p:nvSpPr>
          <p:cNvPr id="6" name="Footer Placeholder 5">
            <a:extLst>
              <a:ext uri="{FF2B5EF4-FFF2-40B4-BE49-F238E27FC236}">
                <a16:creationId xmlns:a16="http://schemas.microsoft.com/office/drawing/2014/main" id="{44466261-C083-42A6-A546-DA1FCCF26FB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BE9723D-9600-4EAB-8F78-3C520CAA98C5}"/>
              </a:ext>
            </a:extLst>
          </p:cNvPr>
          <p:cNvSpPr>
            <a:spLocks noGrp="1"/>
          </p:cNvSpPr>
          <p:nvPr>
            <p:ph type="sldNum" sz="quarter" idx="12"/>
          </p:nvPr>
        </p:nvSpPr>
        <p:spPr/>
        <p:txBody>
          <a:bodyPr/>
          <a:lstStyle/>
          <a:p>
            <a:fld id="{44D0AE2A-57F3-4FB6-89D1-0EC21A612ABA}" type="slidenum">
              <a:rPr lang="en-US" smtClean="0"/>
              <a:t>‹#›</a:t>
            </a:fld>
            <a:endParaRPr lang="en-US"/>
          </a:p>
        </p:txBody>
      </p:sp>
    </p:spTree>
    <p:extLst>
      <p:ext uri="{BB962C8B-B14F-4D97-AF65-F5344CB8AC3E}">
        <p14:creationId xmlns:p14="http://schemas.microsoft.com/office/powerpoint/2010/main" val="41250461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D1640-D76E-4E15-AFB8-3A917F311E4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E0BCC34-CCA9-4345-B7B5-B15F32A7D18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8835CD0-37E9-4C1A-9338-DF5E15240C73}"/>
              </a:ext>
            </a:extLst>
          </p:cNvPr>
          <p:cNvSpPr>
            <a:spLocks noGrp="1"/>
          </p:cNvSpPr>
          <p:nvPr>
            <p:ph type="dt" sz="half" idx="10"/>
          </p:nvPr>
        </p:nvSpPr>
        <p:spPr/>
        <p:txBody>
          <a:bodyPr/>
          <a:lstStyle/>
          <a:p>
            <a:fld id="{56C2D94E-5245-411E-8877-408B6ADA48A9}" type="datetimeFigureOut">
              <a:rPr lang="en-US" smtClean="0"/>
              <a:t>7/8/22</a:t>
            </a:fld>
            <a:endParaRPr lang="en-US"/>
          </a:p>
        </p:txBody>
      </p:sp>
      <p:sp>
        <p:nvSpPr>
          <p:cNvPr id="5" name="Footer Placeholder 4">
            <a:extLst>
              <a:ext uri="{FF2B5EF4-FFF2-40B4-BE49-F238E27FC236}">
                <a16:creationId xmlns:a16="http://schemas.microsoft.com/office/drawing/2014/main" id="{099FF45B-E76C-44E5-B12D-9A5C6414116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76FC62-16F6-4D17-9731-C5AF2D4A93F5}"/>
              </a:ext>
            </a:extLst>
          </p:cNvPr>
          <p:cNvSpPr>
            <a:spLocks noGrp="1"/>
          </p:cNvSpPr>
          <p:nvPr>
            <p:ph type="sldNum" sz="quarter" idx="12"/>
          </p:nvPr>
        </p:nvSpPr>
        <p:spPr/>
        <p:txBody>
          <a:bodyPr/>
          <a:lstStyle/>
          <a:p>
            <a:fld id="{44D0AE2A-57F3-4FB6-89D1-0EC21A612ABA}" type="slidenum">
              <a:rPr lang="en-US" smtClean="0"/>
              <a:t>‹#›</a:t>
            </a:fld>
            <a:endParaRPr lang="en-US"/>
          </a:p>
        </p:txBody>
      </p:sp>
    </p:spTree>
    <p:extLst>
      <p:ext uri="{BB962C8B-B14F-4D97-AF65-F5344CB8AC3E}">
        <p14:creationId xmlns:p14="http://schemas.microsoft.com/office/powerpoint/2010/main" val="38415681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AC76C5-E71D-4FA0-8B8E-D2473B7189E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3051FDA-32B9-4731-BD7C-FEDF82FD752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66B9392-97C0-4A3C-B376-8752AC45CCD7}"/>
              </a:ext>
            </a:extLst>
          </p:cNvPr>
          <p:cNvSpPr>
            <a:spLocks noGrp="1"/>
          </p:cNvSpPr>
          <p:nvPr>
            <p:ph type="dt" sz="half" idx="10"/>
          </p:nvPr>
        </p:nvSpPr>
        <p:spPr/>
        <p:txBody>
          <a:bodyPr/>
          <a:lstStyle/>
          <a:p>
            <a:fld id="{56C2D94E-5245-411E-8877-408B6ADA48A9}" type="datetimeFigureOut">
              <a:rPr lang="en-US" smtClean="0"/>
              <a:t>7/8/22</a:t>
            </a:fld>
            <a:endParaRPr lang="en-US"/>
          </a:p>
        </p:txBody>
      </p:sp>
      <p:sp>
        <p:nvSpPr>
          <p:cNvPr id="5" name="Footer Placeholder 4">
            <a:extLst>
              <a:ext uri="{FF2B5EF4-FFF2-40B4-BE49-F238E27FC236}">
                <a16:creationId xmlns:a16="http://schemas.microsoft.com/office/drawing/2014/main" id="{58EEA6DA-86D6-4391-AAB7-530CBD0A444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FEB52C-2901-4778-A0DB-CA3708BCF417}"/>
              </a:ext>
            </a:extLst>
          </p:cNvPr>
          <p:cNvSpPr>
            <a:spLocks noGrp="1"/>
          </p:cNvSpPr>
          <p:nvPr>
            <p:ph type="sldNum" sz="quarter" idx="12"/>
          </p:nvPr>
        </p:nvSpPr>
        <p:spPr/>
        <p:txBody>
          <a:bodyPr/>
          <a:lstStyle/>
          <a:p>
            <a:fld id="{44D0AE2A-57F3-4FB6-89D1-0EC21A612ABA}" type="slidenum">
              <a:rPr lang="en-US" smtClean="0"/>
              <a:t>‹#›</a:t>
            </a:fld>
            <a:endParaRPr lang="en-US"/>
          </a:p>
        </p:txBody>
      </p:sp>
    </p:spTree>
    <p:extLst>
      <p:ext uri="{BB962C8B-B14F-4D97-AF65-F5344CB8AC3E}">
        <p14:creationId xmlns:p14="http://schemas.microsoft.com/office/powerpoint/2010/main" val="1455800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6E5A80A-4431-4F12-A6DD-24FC38680D5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4977B68-6A08-4CC3-9D03-2BE1E7D8D1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F6ED983-EBD1-48AD-B1EE-61992ECE71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C2D94E-5245-411E-8877-408B6ADA48A9}" type="datetimeFigureOut">
              <a:rPr lang="en-US" smtClean="0"/>
              <a:t>7/8/22</a:t>
            </a:fld>
            <a:endParaRPr lang="en-US"/>
          </a:p>
        </p:txBody>
      </p:sp>
      <p:sp>
        <p:nvSpPr>
          <p:cNvPr id="5" name="Footer Placeholder 4">
            <a:extLst>
              <a:ext uri="{FF2B5EF4-FFF2-40B4-BE49-F238E27FC236}">
                <a16:creationId xmlns:a16="http://schemas.microsoft.com/office/drawing/2014/main" id="{5BA29A00-CCA4-4DDB-9139-CC0DCAC85F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01649F3-9DF9-4099-9364-7643A792A5E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D0AE2A-57F3-4FB6-89D1-0EC21A612ABA}" type="slidenum">
              <a:rPr lang="en-US" smtClean="0"/>
              <a:t>‹#›</a:t>
            </a:fld>
            <a:endParaRPr lang="en-US"/>
          </a:p>
        </p:txBody>
      </p:sp>
    </p:spTree>
    <p:extLst>
      <p:ext uri="{BB962C8B-B14F-4D97-AF65-F5344CB8AC3E}">
        <p14:creationId xmlns:p14="http://schemas.microsoft.com/office/powerpoint/2010/main" val="2050508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6.bin"/><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6.bin"/><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bin"/><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hyperlink" Target="http://www.corestandards.org/wp-content/uploads/ELA_Standards1.pdf" TargetMode="Externa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tech.ed.gov/" TargetMode="External"/><Relationship Id="rId2" Type="http://schemas.openxmlformats.org/officeDocument/2006/relationships/hyperlink" Target="http://www.techplan.org/downloads/all_user_files/mitecs_document_final_2.2.pdf"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A6855-601D-49BA-9E45-A482E85DAF25}"/>
              </a:ext>
            </a:extLst>
          </p:cNvPr>
          <p:cNvSpPr>
            <a:spLocks noGrp="1"/>
          </p:cNvSpPr>
          <p:nvPr>
            <p:ph type="ctrTitle"/>
          </p:nvPr>
        </p:nvSpPr>
        <p:spPr>
          <a:xfrm>
            <a:off x="4126524" y="2064898"/>
            <a:ext cx="7596553" cy="2387600"/>
          </a:xfrm>
        </p:spPr>
        <p:txBody>
          <a:bodyPr>
            <a:normAutofit fontScale="90000"/>
          </a:bodyPr>
          <a:lstStyle/>
          <a:p>
            <a:r>
              <a:rPr lang="en-US" b="1" dirty="0">
                <a:solidFill>
                  <a:schemeClr val="bg1"/>
                </a:solidFill>
                <a:latin typeface="Times New Roman" panose="02020603050405020304" pitchFamily="18" charset="0"/>
                <a:cs typeface="Times New Roman" panose="02020603050405020304" pitchFamily="18" charset="0"/>
              </a:rPr>
              <a:t>How do students use technology to collaborate at UWTSD?</a:t>
            </a:r>
          </a:p>
        </p:txBody>
      </p:sp>
      <p:sp>
        <p:nvSpPr>
          <p:cNvPr id="3" name="Subtitle 2">
            <a:extLst>
              <a:ext uri="{FF2B5EF4-FFF2-40B4-BE49-F238E27FC236}">
                <a16:creationId xmlns:a16="http://schemas.microsoft.com/office/drawing/2014/main" id="{D9F43272-4185-4A7E-889A-2A4F5BBB0030}"/>
              </a:ext>
            </a:extLst>
          </p:cNvPr>
          <p:cNvSpPr>
            <a:spLocks noGrp="1"/>
          </p:cNvSpPr>
          <p:nvPr>
            <p:ph type="subTitle" idx="1"/>
          </p:nvPr>
        </p:nvSpPr>
        <p:spPr>
          <a:xfrm>
            <a:off x="2579077" y="4907756"/>
            <a:ext cx="9144000" cy="1655762"/>
          </a:xfrm>
        </p:spPr>
        <p:txBody>
          <a:bodyPr>
            <a:normAutofit/>
          </a:bodyPr>
          <a:lstStyle/>
          <a:p>
            <a:pPr algn="r"/>
            <a:r>
              <a:rPr lang="en-US" b="1" dirty="0">
                <a:solidFill>
                  <a:schemeClr val="bg1"/>
                </a:solidFill>
                <a:latin typeface="Times New Roman" panose="02020603050405020304" pitchFamily="18" charset="0"/>
                <a:cs typeface="Times New Roman" panose="02020603050405020304" pitchFamily="18" charset="0"/>
              </a:rPr>
              <a:t>By</a:t>
            </a:r>
          </a:p>
          <a:p>
            <a:pPr algn="r"/>
            <a:r>
              <a:rPr lang="en-US" b="1" dirty="0">
                <a:solidFill>
                  <a:schemeClr val="bg1"/>
                </a:solidFill>
                <a:latin typeface="Times New Roman" panose="02020603050405020304" pitchFamily="18" charset="0"/>
                <a:cs typeface="Times New Roman" panose="02020603050405020304" pitchFamily="18" charset="0"/>
              </a:rPr>
              <a:t>Name: Marius </a:t>
            </a:r>
            <a:r>
              <a:rPr lang="en-US" b="1" dirty="0" err="1">
                <a:solidFill>
                  <a:schemeClr val="bg1"/>
                </a:solidFill>
                <a:latin typeface="Times New Roman" panose="02020603050405020304" pitchFamily="18" charset="0"/>
                <a:cs typeface="Times New Roman" panose="02020603050405020304" pitchFamily="18" charset="0"/>
              </a:rPr>
              <a:t>Tascu</a:t>
            </a:r>
            <a:endParaRPr lang="en-US" b="1" dirty="0">
              <a:solidFill>
                <a:schemeClr val="bg1"/>
              </a:solidFill>
              <a:latin typeface="Times New Roman" panose="02020603050405020304" pitchFamily="18" charset="0"/>
              <a:cs typeface="Times New Roman" panose="02020603050405020304" pitchFamily="18" charset="0"/>
            </a:endParaRPr>
          </a:p>
          <a:p>
            <a:pPr algn="r"/>
            <a:r>
              <a:rPr lang="en-US" b="1" dirty="0">
                <a:solidFill>
                  <a:schemeClr val="bg1"/>
                </a:solidFill>
                <a:latin typeface="Times New Roman" panose="02020603050405020304" pitchFamily="18" charset="0"/>
                <a:cs typeface="Times New Roman" panose="02020603050405020304" pitchFamily="18" charset="0"/>
              </a:rPr>
              <a:t>ID: 2121173</a:t>
            </a:r>
          </a:p>
        </p:txBody>
      </p:sp>
    </p:spTree>
    <p:extLst>
      <p:ext uri="{BB962C8B-B14F-4D97-AF65-F5344CB8AC3E}">
        <p14:creationId xmlns:p14="http://schemas.microsoft.com/office/powerpoint/2010/main" val="3188949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A6855-601D-49BA-9E45-A482E85DAF25}"/>
              </a:ext>
            </a:extLst>
          </p:cNvPr>
          <p:cNvSpPr>
            <a:spLocks noGrp="1"/>
          </p:cNvSpPr>
          <p:nvPr>
            <p:ph type="ctrTitle"/>
          </p:nvPr>
        </p:nvSpPr>
        <p:spPr>
          <a:xfrm>
            <a:off x="6464388" y="294482"/>
            <a:ext cx="4187482" cy="622031"/>
          </a:xfrm>
        </p:spPr>
        <p:txBody>
          <a:bodyPr>
            <a:normAutofit fontScale="90000"/>
          </a:bodyPr>
          <a:lstStyle/>
          <a:p>
            <a:r>
              <a:rPr lang="en-US" sz="4000" b="1" dirty="0">
                <a:solidFill>
                  <a:schemeClr val="bg1"/>
                </a:solidFill>
                <a:latin typeface="Times New Roman" panose="02020603050405020304" pitchFamily="18" charset="0"/>
                <a:cs typeface="Times New Roman" panose="02020603050405020304" pitchFamily="18" charset="0"/>
              </a:rPr>
              <a:t>Introduction</a:t>
            </a:r>
          </a:p>
        </p:txBody>
      </p:sp>
      <p:sp>
        <p:nvSpPr>
          <p:cNvPr id="3" name="Subtitle 2">
            <a:extLst>
              <a:ext uri="{FF2B5EF4-FFF2-40B4-BE49-F238E27FC236}">
                <a16:creationId xmlns:a16="http://schemas.microsoft.com/office/drawing/2014/main" id="{D9F43272-4185-4A7E-889A-2A4F5BBB0030}"/>
              </a:ext>
            </a:extLst>
          </p:cNvPr>
          <p:cNvSpPr>
            <a:spLocks noGrp="1"/>
          </p:cNvSpPr>
          <p:nvPr>
            <p:ph type="subTitle" idx="1"/>
          </p:nvPr>
        </p:nvSpPr>
        <p:spPr>
          <a:xfrm>
            <a:off x="5186855" y="1041009"/>
            <a:ext cx="6742548" cy="5522509"/>
          </a:xfrm>
        </p:spPr>
        <p:txBody>
          <a:bodyPr>
            <a:normAutofit/>
          </a:bodyPr>
          <a:lstStyle/>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In recent years, the emphasis in education has evolved from teacher-centered instruction to student-centered instruction with a focus on student collaboration. (Ray, 2017; Anderson, 2013)</a:t>
            </a:r>
          </a:p>
          <a:p>
            <a:pPr marL="285750" indent="-285750" algn="just">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Collaboration encourages communication between students and frequently entails sharing. (</a:t>
            </a:r>
            <a:r>
              <a:rPr lang="en-US" sz="1800" dirty="0" err="1">
                <a:solidFill>
                  <a:schemeClr val="bg1"/>
                </a:solidFill>
                <a:latin typeface="Times New Roman" panose="02020603050405020304" pitchFamily="18" charset="0"/>
                <a:cs typeface="Times New Roman" panose="02020603050405020304" pitchFamily="18" charset="0"/>
              </a:rPr>
              <a:t>Vacheishvili</a:t>
            </a:r>
            <a:r>
              <a:rPr lang="en-US" sz="1800" dirty="0">
                <a:solidFill>
                  <a:schemeClr val="bg1"/>
                </a:solidFill>
                <a:latin typeface="Times New Roman" panose="02020603050405020304" pitchFamily="18" charset="0"/>
                <a:cs typeface="Times New Roman" panose="02020603050405020304" pitchFamily="18" charset="0"/>
              </a:rPr>
              <a:t>, 2021)</a:t>
            </a:r>
          </a:p>
          <a:p>
            <a:pPr marL="285750" indent="-285750" algn="just">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Collaborative learning activities, such as group projects, discussions, and presentations in class, are frequently expected of students. (Le et al., 2017)</a:t>
            </a:r>
          </a:p>
          <a:p>
            <a:pPr marL="285750" indent="-285750" algn="just">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By involving the students in understanding what they have learned and recreating information, collaborative learning can be very developmental. (</a:t>
            </a:r>
            <a:r>
              <a:rPr lang="en-US" sz="1800" dirty="0" err="1">
                <a:solidFill>
                  <a:schemeClr val="bg1"/>
                </a:solidFill>
                <a:latin typeface="Times New Roman" panose="02020603050405020304" pitchFamily="18" charset="0"/>
                <a:cs typeface="Times New Roman" panose="02020603050405020304" pitchFamily="18" charset="0"/>
              </a:rPr>
              <a:t>Vacheishvili</a:t>
            </a:r>
            <a:r>
              <a:rPr lang="en-US" sz="1800" dirty="0">
                <a:solidFill>
                  <a:schemeClr val="bg1"/>
                </a:solidFill>
                <a:latin typeface="Times New Roman" panose="02020603050405020304" pitchFamily="18" charset="0"/>
                <a:cs typeface="Times New Roman" panose="02020603050405020304" pitchFamily="18" charset="0"/>
              </a:rPr>
              <a:t>, 2021)</a:t>
            </a:r>
          </a:p>
        </p:txBody>
      </p:sp>
      <p:pic>
        <p:nvPicPr>
          <p:cNvPr id="5" name="Picture 4">
            <a:extLst>
              <a:ext uri="{FF2B5EF4-FFF2-40B4-BE49-F238E27FC236}">
                <a16:creationId xmlns:a16="http://schemas.microsoft.com/office/drawing/2014/main" id="{32F97505-A7C9-488F-B70C-7C2EC7708E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4903076" cy="6857999"/>
          </a:xfrm>
          <a:prstGeom prst="rect">
            <a:avLst/>
          </a:prstGeom>
        </p:spPr>
      </p:pic>
    </p:spTree>
    <p:extLst>
      <p:ext uri="{BB962C8B-B14F-4D97-AF65-F5344CB8AC3E}">
        <p14:creationId xmlns:p14="http://schemas.microsoft.com/office/powerpoint/2010/main" val="27255746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A6855-601D-49BA-9E45-A482E85DAF25}"/>
              </a:ext>
            </a:extLst>
          </p:cNvPr>
          <p:cNvSpPr>
            <a:spLocks noGrp="1"/>
          </p:cNvSpPr>
          <p:nvPr>
            <p:ph type="ctrTitle"/>
          </p:nvPr>
        </p:nvSpPr>
        <p:spPr>
          <a:xfrm>
            <a:off x="6928339" y="286862"/>
            <a:ext cx="4187482" cy="622031"/>
          </a:xfrm>
        </p:spPr>
        <p:txBody>
          <a:bodyPr>
            <a:normAutofit fontScale="90000"/>
          </a:bodyPr>
          <a:lstStyle/>
          <a:p>
            <a:r>
              <a:rPr lang="en-US" sz="4000" b="1" dirty="0">
                <a:solidFill>
                  <a:schemeClr val="bg1"/>
                </a:solidFill>
                <a:latin typeface="Times New Roman" panose="02020603050405020304" pitchFamily="18" charset="0"/>
                <a:cs typeface="Times New Roman" panose="02020603050405020304" pitchFamily="18" charset="0"/>
              </a:rPr>
              <a:t>Cont.</a:t>
            </a:r>
          </a:p>
        </p:txBody>
      </p:sp>
      <p:sp>
        <p:nvSpPr>
          <p:cNvPr id="6" name="Subtitle 5">
            <a:extLst>
              <a:ext uri="{FF2B5EF4-FFF2-40B4-BE49-F238E27FC236}">
                <a16:creationId xmlns:a16="http://schemas.microsoft.com/office/drawing/2014/main" id="{B6993D2E-61A6-406B-9AE9-D80AC6B051AA}"/>
              </a:ext>
            </a:extLst>
          </p:cNvPr>
          <p:cNvSpPr>
            <a:spLocks noGrp="1"/>
          </p:cNvSpPr>
          <p:nvPr>
            <p:ph type="subTitle" idx="1"/>
          </p:nvPr>
        </p:nvSpPr>
        <p:spPr>
          <a:xfrm>
            <a:off x="5263662" y="1195754"/>
            <a:ext cx="6928338" cy="5662246"/>
          </a:xfrm>
        </p:spPr>
        <p:txBody>
          <a:bodyPr>
            <a:normAutofit/>
          </a:bodyPr>
          <a:lstStyle/>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In collaboration, technology plays a complex role. "Technology can provide individualized experiences that are more interesting and relevant for learning or learning itself.“ (U.S. Department of Education, 2017, p. 12)</a:t>
            </a:r>
          </a:p>
          <a:p>
            <a:pPr marL="285750" indent="-285750" algn="just">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Technology literacy is the capacity to ethically use suitable technology for communication, problem-solving, utilizing, handling, integrating, evaluating, and creating information to enhance learning across all subject areas and acquire lifelong knowledge and skills in the twenty-first century. (State of Michigan, 2009, p. 1)</a:t>
            </a:r>
          </a:p>
          <a:p>
            <a:pPr marL="285750" indent="-285750" algn="just">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The U.S. Department of Education (2017b) demonstrates that technology offers more options for collaboration and more ways to pique interest. (NGACBFCCSSO, 2010, p. 66). </a:t>
            </a:r>
          </a:p>
          <a:p>
            <a:pPr marL="285750" indent="-285750" algn="l">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D9A1F27A-DC8F-4FD4-9A38-64BA3245B7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263662" cy="6858000"/>
          </a:xfrm>
          <a:prstGeom prst="rect">
            <a:avLst/>
          </a:prstGeom>
        </p:spPr>
      </p:pic>
    </p:spTree>
    <p:extLst>
      <p:ext uri="{BB962C8B-B14F-4D97-AF65-F5344CB8AC3E}">
        <p14:creationId xmlns:p14="http://schemas.microsoft.com/office/powerpoint/2010/main" val="3391592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A6855-601D-49BA-9E45-A482E85DAF25}"/>
              </a:ext>
            </a:extLst>
          </p:cNvPr>
          <p:cNvSpPr>
            <a:spLocks noGrp="1"/>
          </p:cNvSpPr>
          <p:nvPr>
            <p:ph type="ctrTitle"/>
          </p:nvPr>
        </p:nvSpPr>
        <p:spPr>
          <a:xfrm>
            <a:off x="6578992" y="313470"/>
            <a:ext cx="4187482" cy="622031"/>
          </a:xfrm>
        </p:spPr>
        <p:txBody>
          <a:bodyPr>
            <a:normAutofit fontScale="90000"/>
          </a:bodyPr>
          <a:lstStyle/>
          <a:p>
            <a:r>
              <a:rPr lang="en-US" sz="4000" b="1" dirty="0">
                <a:solidFill>
                  <a:schemeClr val="bg1"/>
                </a:solidFill>
                <a:latin typeface="Times New Roman" panose="02020603050405020304" pitchFamily="18" charset="0"/>
                <a:cs typeface="Times New Roman" panose="02020603050405020304" pitchFamily="18" charset="0"/>
              </a:rPr>
              <a:t>Research Question</a:t>
            </a:r>
          </a:p>
        </p:txBody>
      </p:sp>
      <p:sp>
        <p:nvSpPr>
          <p:cNvPr id="6" name="Subtitle 5">
            <a:extLst>
              <a:ext uri="{FF2B5EF4-FFF2-40B4-BE49-F238E27FC236}">
                <a16:creationId xmlns:a16="http://schemas.microsoft.com/office/drawing/2014/main" id="{B6993D2E-61A6-406B-9AE9-D80AC6B051AA}"/>
              </a:ext>
            </a:extLst>
          </p:cNvPr>
          <p:cNvSpPr>
            <a:spLocks noGrp="1"/>
          </p:cNvSpPr>
          <p:nvPr>
            <p:ph type="subTitle" idx="1"/>
          </p:nvPr>
        </p:nvSpPr>
        <p:spPr>
          <a:xfrm>
            <a:off x="4862732" y="2349305"/>
            <a:ext cx="7329268" cy="1420837"/>
          </a:xfrm>
        </p:spPr>
        <p:txBody>
          <a:bodyPr>
            <a:normAutofit/>
          </a:bodyPr>
          <a:lstStyle/>
          <a:p>
            <a:r>
              <a:rPr lang="en-US" sz="3600" dirty="0">
                <a:solidFill>
                  <a:schemeClr val="bg1"/>
                </a:solidFill>
                <a:latin typeface="Times New Roman" panose="02020603050405020304" pitchFamily="18" charset="0"/>
                <a:cs typeface="Times New Roman" panose="02020603050405020304" pitchFamily="18" charset="0"/>
              </a:rPr>
              <a:t>Are students confident in using technology to collaborate?</a:t>
            </a:r>
          </a:p>
        </p:txBody>
      </p:sp>
      <p:pic>
        <p:nvPicPr>
          <p:cNvPr id="8" name="Picture 7">
            <a:extLst>
              <a:ext uri="{FF2B5EF4-FFF2-40B4-BE49-F238E27FC236}">
                <a16:creationId xmlns:a16="http://schemas.microsoft.com/office/drawing/2014/main" id="{AEEAF84E-59DB-4F6E-AD72-6FD319503BA2}"/>
              </a:ext>
            </a:extLst>
          </p:cNvPr>
          <p:cNvPicPr>
            <a:picLocks noChangeAspect="1"/>
          </p:cNvPicPr>
          <p:nvPr/>
        </p:nvPicPr>
        <p:blipFill rotWithShape="1">
          <a:blip r:embed="rId2">
            <a:extLst>
              <a:ext uri="{28A0092B-C50C-407E-A947-70E740481C1C}">
                <a14:useLocalDpi xmlns:a14="http://schemas.microsoft.com/office/drawing/2010/main" val="0"/>
              </a:ext>
            </a:extLst>
          </a:blip>
          <a:srcRect l="7061" t="2986" r="4776" b="7114"/>
          <a:stretch/>
        </p:blipFill>
        <p:spPr>
          <a:xfrm>
            <a:off x="0" y="0"/>
            <a:ext cx="4862732" cy="6858000"/>
          </a:xfrm>
          <a:prstGeom prst="rect">
            <a:avLst/>
          </a:prstGeom>
        </p:spPr>
      </p:pic>
    </p:spTree>
    <p:extLst>
      <p:ext uri="{BB962C8B-B14F-4D97-AF65-F5344CB8AC3E}">
        <p14:creationId xmlns:p14="http://schemas.microsoft.com/office/powerpoint/2010/main" val="42260537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A6855-601D-49BA-9E45-A482E85DAF25}"/>
              </a:ext>
            </a:extLst>
          </p:cNvPr>
          <p:cNvSpPr>
            <a:spLocks noGrp="1"/>
          </p:cNvSpPr>
          <p:nvPr>
            <p:ph type="ctrTitle"/>
          </p:nvPr>
        </p:nvSpPr>
        <p:spPr>
          <a:xfrm>
            <a:off x="6799385" y="200929"/>
            <a:ext cx="4187482" cy="622031"/>
          </a:xfrm>
        </p:spPr>
        <p:txBody>
          <a:bodyPr>
            <a:normAutofit fontScale="90000"/>
          </a:bodyPr>
          <a:lstStyle/>
          <a:p>
            <a:r>
              <a:rPr lang="en-US" sz="4000" b="1" dirty="0">
                <a:solidFill>
                  <a:schemeClr val="bg1"/>
                </a:solidFill>
                <a:latin typeface="Times New Roman" panose="02020603050405020304" pitchFamily="18" charset="0"/>
                <a:cs typeface="Times New Roman" panose="02020603050405020304" pitchFamily="18" charset="0"/>
              </a:rPr>
              <a:t>Literature review</a:t>
            </a:r>
          </a:p>
        </p:txBody>
      </p:sp>
      <p:sp>
        <p:nvSpPr>
          <p:cNvPr id="6" name="Subtitle 5">
            <a:extLst>
              <a:ext uri="{FF2B5EF4-FFF2-40B4-BE49-F238E27FC236}">
                <a16:creationId xmlns:a16="http://schemas.microsoft.com/office/drawing/2014/main" id="{B6993D2E-61A6-406B-9AE9-D80AC6B051AA}"/>
              </a:ext>
            </a:extLst>
          </p:cNvPr>
          <p:cNvSpPr>
            <a:spLocks noGrp="1"/>
          </p:cNvSpPr>
          <p:nvPr>
            <p:ph type="subTitle" idx="1"/>
          </p:nvPr>
        </p:nvSpPr>
        <p:spPr>
          <a:xfrm>
            <a:off x="5613009" y="1083921"/>
            <a:ext cx="6276535" cy="5176202"/>
          </a:xfrm>
        </p:spPr>
        <p:txBody>
          <a:bodyPr>
            <a:normAutofit lnSpcReduction="10000"/>
          </a:bodyPr>
          <a:lstStyle/>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Since the internet and information technology have grown exponentially, e-learning has undergone tremendous transformation. (Gonzalez et al., 2020)</a:t>
            </a:r>
          </a:p>
          <a:p>
            <a:pPr marL="285750" indent="-285750" algn="just">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Due to the unique chances for cross-cultural engagement, learning, and self-discovery that the cyberspace of new technology offers students in this digital age, they are now more heavily exposed to a variety of developing technologies. (Sarwar et al., 2018; Gallegos, 2018)</a:t>
            </a:r>
          </a:p>
          <a:p>
            <a:pPr marL="285750" indent="-285750" algn="just">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The potential for promoting a personalized learning environment as a method of instruction to encourage self-regulated learning has also been produced by social media. (</a:t>
            </a:r>
            <a:r>
              <a:rPr lang="en-US" sz="1800" dirty="0" err="1">
                <a:solidFill>
                  <a:schemeClr val="bg1"/>
                </a:solidFill>
                <a:latin typeface="Times New Roman" panose="02020603050405020304" pitchFamily="18" charset="0"/>
                <a:cs typeface="Times New Roman" panose="02020603050405020304" pitchFamily="18" charset="0"/>
              </a:rPr>
              <a:t>Alfadda</a:t>
            </a:r>
            <a:r>
              <a:rPr lang="en-US" sz="1800" dirty="0">
                <a:solidFill>
                  <a:schemeClr val="bg1"/>
                </a:solidFill>
                <a:latin typeface="Times New Roman" panose="02020603050405020304" pitchFamily="18" charset="0"/>
                <a:cs typeface="Times New Roman" panose="02020603050405020304" pitchFamily="18" charset="0"/>
              </a:rPr>
              <a:t> and Mahdi, 2021)</a:t>
            </a:r>
          </a:p>
          <a:p>
            <a:pPr marL="285750" indent="-285750" algn="just">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The learner-focused pedagogy model based on collaboration is increasingly becoming more popular in education research than the more conventional teacher-focused pedagogical approaches. (Sarwar et al., 2018; Howe, 2018)</a:t>
            </a:r>
          </a:p>
          <a:p>
            <a:pPr marL="285750" indent="-285750" algn="l">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91000961-AD54-475A-B999-5B8F7A1A18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392616" cy="6858000"/>
          </a:xfrm>
          <a:prstGeom prst="rect">
            <a:avLst/>
          </a:prstGeom>
        </p:spPr>
      </p:pic>
      <p:pic>
        <p:nvPicPr>
          <p:cNvPr id="9" name="Picture 8">
            <a:extLst>
              <a:ext uri="{FF2B5EF4-FFF2-40B4-BE49-F238E27FC236}">
                <a16:creationId xmlns:a16="http://schemas.microsoft.com/office/drawing/2014/main" id="{A71A91DD-6EE7-4747-BA7F-B2B40105CA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2363"/>
            <a:ext cx="5392616" cy="3910818"/>
          </a:xfrm>
          <a:prstGeom prst="rect">
            <a:avLst/>
          </a:prstGeom>
        </p:spPr>
      </p:pic>
    </p:spTree>
    <p:extLst>
      <p:ext uri="{BB962C8B-B14F-4D97-AF65-F5344CB8AC3E}">
        <p14:creationId xmlns:p14="http://schemas.microsoft.com/office/powerpoint/2010/main" val="32096378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A6855-601D-49BA-9E45-A482E85DAF25}"/>
              </a:ext>
            </a:extLst>
          </p:cNvPr>
          <p:cNvSpPr>
            <a:spLocks noGrp="1"/>
          </p:cNvSpPr>
          <p:nvPr>
            <p:ph type="ctrTitle"/>
          </p:nvPr>
        </p:nvSpPr>
        <p:spPr>
          <a:xfrm>
            <a:off x="6799385" y="200929"/>
            <a:ext cx="4187482" cy="622031"/>
          </a:xfrm>
        </p:spPr>
        <p:txBody>
          <a:bodyPr>
            <a:normAutofit fontScale="90000"/>
          </a:bodyPr>
          <a:lstStyle/>
          <a:p>
            <a:r>
              <a:rPr lang="en-US" sz="4000" b="1" dirty="0">
                <a:solidFill>
                  <a:schemeClr val="bg1"/>
                </a:solidFill>
                <a:latin typeface="Times New Roman" panose="02020603050405020304" pitchFamily="18" charset="0"/>
                <a:cs typeface="Times New Roman" panose="02020603050405020304" pitchFamily="18" charset="0"/>
              </a:rPr>
              <a:t>Literature review</a:t>
            </a:r>
          </a:p>
        </p:txBody>
      </p:sp>
      <p:sp>
        <p:nvSpPr>
          <p:cNvPr id="6" name="Subtitle 5">
            <a:extLst>
              <a:ext uri="{FF2B5EF4-FFF2-40B4-BE49-F238E27FC236}">
                <a16:creationId xmlns:a16="http://schemas.microsoft.com/office/drawing/2014/main" id="{B6993D2E-61A6-406B-9AE9-D80AC6B051AA}"/>
              </a:ext>
            </a:extLst>
          </p:cNvPr>
          <p:cNvSpPr>
            <a:spLocks noGrp="1"/>
          </p:cNvSpPr>
          <p:nvPr>
            <p:ph type="subTitle" idx="1"/>
          </p:nvPr>
        </p:nvSpPr>
        <p:spPr>
          <a:xfrm>
            <a:off x="5669280" y="1083921"/>
            <a:ext cx="6220264" cy="5176202"/>
          </a:xfrm>
        </p:spPr>
        <p:txBody>
          <a:bodyPr>
            <a:normAutofit/>
          </a:bodyPr>
          <a:lstStyle/>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Technology mediates interactions between students and teachers, and the layout of learning environments (the area where learning takes place, for example) can have a big impact on how well students learn. (Bower, 2019)</a:t>
            </a:r>
          </a:p>
          <a:p>
            <a:pPr marL="285750" indent="-285750" algn="just">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When used properly, technology enables collaboration and engagement between students and teachers. (Gonzalez et al., 2020, Bower 2019)</a:t>
            </a:r>
          </a:p>
          <a:p>
            <a:pPr marL="285750" indent="-285750" algn="just">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It is more likely that students will succeed in their academic goals if they feel confident using a variety of self-regulated thing such as digital tools. (Patricia Aguilera-</a:t>
            </a:r>
            <a:r>
              <a:rPr lang="en-US" sz="1800" dirty="0" err="1">
                <a:solidFill>
                  <a:schemeClr val="bg1"/>
                </a:solidFill>
                <a:latin typeface="Times New Roman" panose="02020603050405020304" pitchFamily="18" charset="0"/>
                <a:cs typeface="Times New Roman" panose="02020603050405020304" pitchFamily="18" charset="0"/>
              </a:rPr>
              <a:t>Hermida</a:t>
            </a:r>
            <a:r>
              <a:rPr lang="en-US" sz="1800" dirty="0">
                <a:solidFill>
                  <a:schemeClr val="bg1"/>
                </a:solidFill>
                <a:latin typeface="Times New Roman" panose="02020603050405020304" pitchFamily="18" charset="0"/>
                <a:cs typeface="Times New Roman" panose="02020603050405020304" pitchFamily="18" charset="0"/>
              </a:rPr>
              <a:t>, 2020)</a:t>
            </a:r>
          </a:p>
          <a:p>
            <a:pPr marL="285750" indent="-285750" algn="just">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Additionally, if students are not engaged cognitively and socially or lack confidence in the technology they are utilizing, it could have a detrimental impact on their learning outcomes. (Bower, 2019)</a:t>
            </a:r>
          </a:p>
          <a:p>
            <a:pPr marL="285750" indent="-285750" algn="l">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91000961-AD54-475A-B999-5B8F7A1A18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392616" cy="6858000"/>
          </a:xfrm>
          <a:prstGeom prst="rect">
            <a:avLst/>
          </a:prstGeom>
        </p:spPr>
      </p:pic>
      <p:pic>
        <p:nvPicPr>
          <p:cNvPr id="9" name="Picture 8">
            <a:extLst>
              <a:ext uri="{FF2B5EF4-FFF2-40B4-BE49-F238E27FC236}">
                <a16:creationId xmlns:a16="http://schemas.microsoft.com/office/drawing/2014/main" id="{A71A91DD-6EE7-4747-BA7F-B2B40105CA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2363"/>
            <a:ext cx="5392616" cy="3910818"/>
          </a:xfrm>
          <a:prstGeom prst="rect">
            <a:avLst/>
          </a:prstGeom>
        </p:spPr>
      </p:pic>
    </p:spTree>
    <p:extLst>
      <p:ext uri="{BB962C8B-B14F-4D97-AF65-F5344CB8AC3E}">
        <p14:creationId xmlns:p14="http://schemas.microsoft.com/office/powerpoint/2010/main" val="9065726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A6855-601D-49BA-9E45-A482E85DAF25}"/>
              </a:ext>
            </a:extLst>
          </p:cNvPr>
          <p:cNvSpPr>
            <a:spLocks noGrp="1"/>
          </p:cNvSpPr>
          <p:nvPr>
            <p:ph type="ctrTitle"/>
          </p:nvPr>
        </p:nvSpPr>
        <p:spPr>
          <a:xfrm>
            <a:off x="4002259" y="317562"/>
            <a:ext cx="4187482" cy="622031"/>
          </a:xfrm>
        </p:spPr>
        <p:txBody>
          <a:bodyPr>
            <a:normAutofit fontScale="90000"/>
          </a:bodyPr>
          <a:lstStyle/>
          <a:p>
            <a:r>
              <a:rPr lang="en-US" sz="4000" b="1" dirty="0">
                <a:solidFill>
                  <a:schemeClr val="bg1"/>
                </a:solidFill>
                <a:latin typeface="Times New Roman" panose="02020603050405020304" pitchFamily="18" charset="0"/>
                <a:cs typeface="Times New Roman" panose="02020603050405020304" pitchFamily="18" charset="0"/>
              </a:rPr>
              <a:t>Ethical Clearance</a:t>
            </a:r>
          </a:p>
        </p:txBody>
      </p:sp>
      <p:sp>
        <p:nvSpPr>
          <p:cNvPr id="8" name="Rectangle: Rounded Corners 7">
            <a:extLst>
              <a:ext uri="{FF2B5EF4-FFF2-40B4-BE49-F238E27FC236}">
                <a16:creationId xmlns:a16="http://schemas.microsoft.com/office/drawing/2014/main" id="{10E70C2F-6F3C-4C3C-8F5C-D53CFCEC6080}"/>
              </a:ext>
            </a:extLst>
          </p:cNvPr>
          <p:cNvSpPr/>
          <p:nvPr/>
        </p:nvSpPr>
        <p:spPr>
          <a:xfrm>
            <a:off x="838200" y="1250770"/>
            <a:ext cx="10515600" cy="1244702"/>
          </a:xfrm>
          <a:prstGeom prst="roundRect">
            <a:avLst>
              <a:gd name="adj" fmla="val 10000"/>
            </a:avLst>
          </a:prstGeom>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sp>
      <p:sp>
        <p:nvSpPr>
          <p:cNvPr id="9" name="Rectangle 8" descr="Lock">
            <a:extLst>
              <a:ext uri="{FF2B5EF4-FFF2-40B4-BE49-F238E27FC236}">
                <a16:creationId xmlns:a16="http://schemas.microsoft.com/office/drawing/2014/main" id="{A740C7F4-DAE9-4EAB-A547-DA7EB93DA68A}"/>
              </a:ext>
            </a:extLst>
          </p:cNvPr>
          <p:cNvSpPr/>
          <p:nvPr/>
        </p:nvSpPr>
        <p:spPr>
          <a:xfrm>
            <a:off x="1214722" y="1530829"/>
            <a:ext cx="684586" cy="684586"/>
          </a:xfrm>
          <a:prstGeom prst="rect">
            <a:avLst/>
          </a:prstGeom>
          <a: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grpSp>
        <p:nvGrpSpPr>
          <p:cNvPr id="10" name="Group 9">
            <a:extLst>
              <a:ext uri="{FF2B5EF4-FFF2-40B4-BE49-F238E27FC236}">
                <a16:creationId xmlns:a16="http://schemas.microsoft.com/office/drawing/2014/main" id="{58836262-3E73-4047-8278-E6F821BF7CF6}"/>
              </a:ext>
            </a:extLst>
          </p:cNvPr>
          <p:cNvGrpSpPr/>
          <p:nvPr/>
        </p:nvGrpSpPr>
        <p:grpSpPr>
          <a:xfrm>
            <a:off x="2275831" y="1250770"/>
            <a:ext cx="9077968" cy="1244702"/>
            <a:chOff x="1437631" y="531"/>
            <a:chExt cx="9077968" cy="1244702"/>
          </a:xfrm>
        </p:grpSpPr>
        <p:sp>
          <p:nvSpPr>
            <p:cNvPr id="21" name="Rectangle 20">
              <a:extLst>
                <a:ext uri="{FF2B5EF4-FFF2-40B4-BE49-F238E27FC236}">
                  <a16:creationId xmlns:a16="http://schemas.microsoft.com/office/drawing/2014/main" id="{D5679F2A-406E-481F-AC68-CD14A35A2D70}"/>
                </a:ext>
              </a:extLst>
            </p:cNvPr>
            <p:cNvSpPr/>
            <p:nvPr/>
          </p:nvSpPr>
          <p:spPr>
            <a:xfrm>
              <a:off x="1437631" y="531"/>
              <a:ext cx="9077968" cy="124470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sp>
        <p:sp>
          <p:nvSpPr>
            <p:cNvPr id="22" name="TextBox 21">
              <a:extLst>
                <a:ext uri="{FF2B5EF4-FFF2-40B4-BE49-F238E27FC236}">
                  <a16:creationId xmlns:a16="http://schemas.microsoft.com/office/drawing/2014/main" id="{09C40118-17FE-4587-A34F-EB2CE17AD5D9}"/>
                </a:ext>
              </a:extLst>
            </p:cNvPr>
            <p:cNvSpPr txBox="1"/>
            <p:nvPr/>
          </p:nvSpPr>
          <p:spPr>
            <a:xfrm>
              <a:off x="1437631" y="531"/>
              <a:ext cx="9077968" cy="1244702"/>
            </a:xfrm>
            <a:prstGeom prst="rect">
              <a:avLst/>
            </a:prstGeom>
          </p:spPr>
          <p:style>
            <a:lnRef idx="0">
              <a:scrgbClr r="0" g="0" b="0"/>
            </a:lnRef>
            <a:fillRef idx="0">
              <a:scrgbClr r="0" g="0" b="0"/>
            </a:fillRef>
            <a:effectRef idx="0">
              <a:scrgbClr r="0" g="0" b="0"/>
            </a:effectRef>
            <a:fontRef idx="minor">
              <a:schemeClr val="bg1">
                <a:hueOff val="0"/>
                <a:satOff val="0"/>
                <a:lumOff val="0"/>
                <a:alphaOff val="0"/>
              </a:schemeClr>
            </a:fontRef>
          </p:style>
          <p:txBody>
            <a:bodyPr spcFirstLastPara="0" vert="horz" wrap="square" lIns="131731" tIns="131731" rIns="131731" bIns="131731" numCol="1" spcCol="1270" anchor="ctr" anchorCtr="0">
              <a:noAutofit/>
            </a:bodyPr>
            <a:lstStyle/>
            <a:p>
              <a:pPr marL="0" lvl="0" indent="0" algn="l" defTabSz="1022350">
                <a:lnSpc>
                  <a:spcPct val="90000"/>
                </a:lnSpc>
                <a:spcBef>
                  <a:spcPct val="0"/>
                </a:spcBef>
                <a:spcAft>
                  <a:spcPct val="35000"/>
                </a:spcAft>
                <a:buNone/>
              </a:pPr>
              <a:endParaRPr lang="en-US" sz="2000" kern="1200" dirty="0">
                <a:latin typeface="Times New Roman" panose="02020603050405020304" pitchFamily="18" charset="0"/>
                <a:cs typeface="Times New Roman" panose="02020603050405020304" pitchFamily="18" charset="0"/>
              </a:endParaRPr>
            </a:p>
          </p:txBody>
        </p:sp>
      </p:grpSp>
      <p:sp>
        <p:nvSpPr>
          <p:cNvPr id="11" name="Rectangle: Rounded Corners 10">
            <a:extLst>
              <a:ext uri="{FF2B5EF4-FFF2-40B4-BE49-F238E27FC236}">
                <a16:creationId xmlns:a16="http://schemas.microsoft.com/office/drawing/2014/main" id="{FB35E0EB-ACCE-4297-85E4-48290B2764E5}"/>
              </a:ext>
            </a:extLst>
          </p:cNvPr>
          <p:cNvSpPr/>
          <p:nvPr/>
        </p:nvSpPr>
        <p:spPr>
          <a:xfrm>
            <a:off x="838200" y="2806649"/>
            <a:ext cx="10515600" cy="1244702"/>
          </a:xfrm>
          <a:prstGeom prst="roundRect">
            <a:avLst>
              <a:gd name="adj" fmla="val 10000"/>
            </a:avLst>
          </a:prstGeom>
        </p:spPr>
        <p:style>
          <a:lnRef idx="0">
            <a:schemeClr val="lt1">
              <a:alpha val="0"/>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p:style>
      </p:sp>
      <p:sp>
        <p:nvSpPr>
          <p:cNvPr id="12" name="Rectangle 11" descr="Questions">
            <a:extLst>
              <a:ext uri="{FF2B5EF4-FFF2-40B4-BE49-F238E27FC236}">
                <a16:creationId xmlns:a16="http://schemas.microsoft.com/office/drawing/2014/main" id="{F0B74821-D6A2-4918-8BD5-4C546683D54A}"/>
              </a:ext>
            </a:extLst>
          </p:cNvPr>
          <p:cNvSpPr/>
          <p:nvPr/>
        </p:nvSpPr>
        <p:spPr>
          <a:xfrm>
            <a:off x="1214722" y="3086707"/>
            <a:ext cx="684586" cy="684586"/>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grpSp>
        <p:nvGrpSpPr>
          <p:cNvPr id="13" name="Group 12">
            <a:extLst>
              <a:ext uri="{FF2B5EF4-FFF2-40B4-BE49-F238E27FC236}">
                <a16:creationId xmlns:a16="http://schemas.microsoft.com/office/drawing/2014/main" id="{100700F2-5D58-47C3-A161-35E2C98F7676}"/>
              </a:ext>
            </a:extLst>
          </p:cNvPr>
          <p:cNvGrpSpPr/>
          <p:nvPr/>
        </p:nvGrpSpPr>
        <p:grpSpPr>
          <a:xfrm>
            <a:off x="2275831" y="2806649"/>
            <a:ext cx="9077968" cy="1244702"/>
            <a:chOff x="1437631" y="1556410"/>
            <a:chExt cx="9077968" cy="1244702"/>
          </a:xfrm>
        </p:grpSpPr>
        <p:sp>
          <p:nvSpPr>
            <p:cNvPr id="19" name="Rectangle 18">
              <a:extLst>
                <a:ext uri="{FF2B5EF4-FFF2-40B4-BE49-F238E27FC236}">
                  <a16:creationId xmlns:a16="http://schemas.microsoft.com/office/drawing/2014/main" id="{9F6A5895-DB79-4D1B-AAA0-62752A288B2D}"/>
                </a:ext>
              </a:extLst>
            </p:cNvPr>
            <p:cNvSpPr/>
            <p:nvPr/>
          </p:nvSpPr>
          <p:spPr>
            <a:xfrm>
              <a:off x="1437631" y="1556410"/>
              <a:ext cx="9077968" cy="124470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sp>
        <p:sp>
          <p:nvSpPr>
            <p:cNvPr id="20" name="TextBox 19">
              <a:extLst>
                <a:ext uri="{FF2B5EF4-FFF2-40B4-BE49-F238E27FC236}">
                  <a16:creationId xmlns:a16="http://schemas.microsoft.com/office/drawing/2014/main" id="{E63A1EC1-D800-48E8-ADB6-C21D046D3623}"/>
                </a:ext>
              </a:extLst>
            </p:cNvPr>
            <p:cNvSpPr txBox="1"/>
            <p:nvPr/>
          </p:nvSpPr>
          <p:spPr>
            <a:xfrm>
              <a:off x="1437631" y="1556410"/>
              <a:ext cx="9077968" cy="1244702"/>
            </a:xfrm>
            <a:prstGeom prst="rect">
              <a:avLst/>
            </a:prstGeom>
          </p:spPr>
          <p:style>
            <a:lnRef idx="0">
              <a:scrgbClr r="0" g="0" b="0"/>
            </a:lnRef>
            <a:fillRef idx="0">
              <a:scrgbClr r="0" g="0" b="0"/>
            </a:fillRef>
            <a:effectRef idx="0">
              <a:scrgbClr r="0" g="0" b="0"/>
            </a:effectRef>
            <a:fontRef idx="minor">
              <a:schemeClr val="bg1">
                <a:hueOff val="0"/>
                <a:satOff val="0"/>
                <a:lumOff val="0"/>
                <a:alphaOff val="0"/>
              </a:schemeClr>
            </a:fontRef>
          </p:style>
          <p:txBody>
            <a:bodyPr spcFirstLastPara="0" vert="horz" wrap="square" lIns="131731" tIns="131731" rIns="131731" bIns="131731" numCol="1" spcCol="1270" anchor="ctr" anchorCtr="0">
              <a:noAutofit/>
            </a:bodyPr>
            <a:lstStyle/>
            <a:p>
              <a:pPr marL="0" lvl="0" indent="0" algn="l" defTabSz="1022350">
                <a:lnSpc>
                  <a:spcPct val="90000"/>
                </a:lnSpc>
                <a:spcBef>
                  <a:spcPct val="0"/>
                </a:spcBef>
                <a:spcAft>
                  <a:spcPct val="35000"/>
                </a:spcAft>
                <a:buNone/>
              </a:pPr>
              <a:endParaRPr lang="en-US" sz="2000" kern="1200" dirty="0">
                <a:latin typeface="Times New Roman" panose="02020603050405020304" pitchFamily="18" charset="0"/>
                <a:cs typeface="Times New Roman" panose="02020603050405020304" pitchFamily="18" charset="0"/>
              </a:endParaRPr>
            </a:p>
          </p:txBody>
        </p:sp>
      </p:grpSp>
      <p:sp>
        <p:nvSpPr>
          <p:cNvPr id="14" name="Rectangle: Rounded Corners 13">
            <a:extLst>
              <a:ext uri="{FF2B5EF4-FFF2-40B4-BE49-F238E27FC236}">
                <a16:creationId xmlns:a16="http://schemas.microsoft.com/office/drawing/2014/main" id="{296F0645-8015-48A9-A1C1-594B56BE5E8E}"/>
              </a:ext>
            </a:extLst>
          </p:cNvPr>
          <p:cNvSpPr/>
          <p:nvPr/>
        </p:nvSpPr>
        <p:spPr>
          <a:xfrm>
            <a:off x="838200" y="4362528"/>
            <a:ext cx="10515600" cy="1244702"/>
          </a:xfrm>
          <a:prstGeom prst="roundRect">
            <a:avLst>
              <a:gd name="adj" fmla="val 10000"/>
            </a:avLst>
          </a:prstGeom>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sp>
      <p:sp>
        <p:nvSpPr>
          <p:cNvPr id="15" name="Rectangle 14" descr="Books">
            <a:extLst>
              <a:ext uri="{FF2B5EF4-FFF2-40B4-BE49-F238E27FC236}">
                <a16:creationId xmlns:a16="http://schemas.microsoft.com/office/drawing/2014/main" id="{24AFA7FA-FEFD-4E3E-8E8A-19C8C2D8C690}"/>
              </a:ext>
            </a:extLst>
          </p:cNvPr>
          <p:cNvSpPr/>
          <p:nvPr/>
        </p:nvSpPr>
        <p:spPr>
          <a:xfrm>
            <a:off x="1214722" y="4642586"/>
            <a:ext cx="684586" cy="684586"/>
          </a:xfrm>
          <a:prstGeom prst="rect">
            <a:avLst/>
          </a:prstGeom>
          <a: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grpSp>
        <p:nvGrpSpPr>
          <p:cNvPr id="16" name="Group 15">
            <a:extLst>
              <a:ext uri="{FF2B5EF4-FFF2-40B4-BE49-F238E27FC236}">
                <a16:creationId xmlns:a16="http://schemas.microsoft.com/office/drawing/2014/main" id="{899B4240-7236-4CC7-A7E0-403D8822B84C}"/>
              </a:ext>
            </a:extLst>
          </p:cNvPr>
          <p:cNvGrpSpPr/>
          <p:nvPr/>
        </p:nvGrpSpPr>
        <p:grpSpPr>
          <a:xfrm>
            <a:off x="2275831" y="4362528"/>
            <a:ext cx="9077968" cy="1244702"/>
            <a:chOff x="1437631" y="3112289"/>
            <a:chExt cx="9077968" cy="1244702"/>
          </a:xfrm>
        </p:grpSpPr>
        <p:sp>
          <p:nvSpPr>
            <p:cNvPr id="17" name="Rectangle 16">
              <a:extLst>
                <a:ext uri="{FF2B5EF4-FFF2-40B4-BE49-F238E27FC236}">
                  <a16:creationId xmlns:a16="http://schemas.microsoft.com/office/drawing/2014/main" id="{14466F51-4B18-4D70-BE90-78DC3B4CFD4E}"/>
                </a:ext>
              </a:extLst>
            </p:cNvPr>
            <p:cNvSpPr/>
            <p:nvPr/>
          </p:nvSpPr>
          <p:spPr>
            <a:xfrm>
              <a:off x="1437631" y="3112289"/>
              <a:ext cx="9077968" cy="124470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sp>
        <p:sp>
          <p:nvSpPr>
            <p:cNvPr id="18" name="TextBox 17">
              <a:extLst>
                <a:ext uri="{FF2B5EF4-FFF2-40B4-BE49-F238E27FC236}">
                  <a16:creationId xmlns:a16="http://schemas.microsoft.com/office/drawing/2014/main" id="{BFAAECDC-A0FA-48B5-8458-1661F1D86F0D}"/>
                </a:ext>
              </a:extLst>
            </p:cNvPr>
            <p:cNvSpPr txBox="1"/>
            <p:nvPr/>
          </p:nvSpPr>
          <p:spPr>
            <a:xfrm>
              <a:off x="1437631" y="3112289"/>
              <a:ext cx="9077968" cy="1244702"/>
            </a:xfrm>
            <a:prstGeom prst="rect">
              <a:avLst/>
            </a:prstGeom>
          </p:spPr>
          <p:style>
            <a:lnRef idx="0">
              <a:scrgbClr r="0" g="0" b="0"/>
            </a:lnRef>
            <a:fillRef idx="0">
              <a:scrgbClr r="0" g="0" b="0"/>
            </a:fillRef>
            <a:effectRef idx="0">
              <a:scrgbClr r="0" g="0" b="0"/>
            </a:effectRef>
            <a:fontRef idx="minor">
              <a:schemeClr val="bg1">
                <a:hueOff val="0"/>
                <a:satOff val="0"/>
                <a:lumOff val="0"/>
                <a:alphaOff val="0"/>
              </a:schemeClr>
            </a:fontRef>
          </p:style>
          <p:txBody>
            <a:bodyPr spcFirstLastPara="0" vert="horz" wrap="square" lIns="131731" tIns="131731" rIns="131731" bIns="131731" numCol="1" spcCol="1270" anchor="ctr" anchorCtr="0">
              <a:noAutofit/>
            </a:bodyPr>
            <a:lstStyle/>
            <a:p>
              <a:pPr marL="0" lvl="0" indent="0" algn="l" defTabSz="1022350">
                <a:lnSpc>
                  <a:spcPct val="90000"/>
                </a:lnSpc>
                <a:spcBef>
                  <a:spcPct val="0"/>
                </a:spcBef>
                <a:spcAft>
                  <a:spcPct val="35000"/>
                </a:spcAft>
                <a:buNone/>
              </a:pPr>
              <a:endParaRPr lang="en-US" sz="2000" kern="1200" dirty="0">
                <a:latin typeface="Times New Roman" panose="02020603050405020304" pitchFamily="18" charset="0"/>
                <a:cs typeface="Times New Roman" panose="02020603050405020304" pitchFamily="18" charset="0"/>
              </a:endParaRPr>
            </a:p>
          </p:txBody>
        </p:sp>
      </p:grpSp>
      <p:pic>
        <p:nvPicPr>
          <p:cNvPr id="4" name="Picture 3">
            <a:extLst>
              <a:ext uri="{FF2B5EF4-FFF2-40B4-BE49-F238E27FC236}">
                <a16:creationId xmlns:a16="http://schemas.microsoft.com/office/drawing/2014/main" id="{0FB2B0CA-4608-DEA2-3179-CE9FA52AF2E3}"/>
              </a:ext>
            </a:extLst>
          </p:cNvPr>
          <p:cNvPicPr>
            <a:picLocks noChangeAspect="1"/>
          </p:cNvPicPr>
          <p:nvPr/>
        </p:nvPicPr>
        <p:blipFill>
          <a:blip r:embed="rId8"/>
          <a:stretch>
            <a:fillRect/>
          </a:stretch>
        </p:blipFill>
        <p:spPr>
          <a:xfrm>
            <a:off x="2100420" y="1678921"/>
            <a:ext cx="7815749" cy="536494"/>
          </a:xfrm>
          <a:prstGeom prst="rect">
            <a:avLst/>
          </a:prstGeom>
        </p:spPr>
      </p:pic>
      <p:pic>
        <p:nvPicPr>
          <p:cNvPr id="6" name="Picture 5">
            <a:extLst>
              <a:ext uri="{FF2B5EF4-FFF2-40B4-BE49-F238E27FC236}">
                <a16:creationId xmlns:a16="http://schemas.microsoft.com/office/drawing/2014/main" id="{943623F7-1B92-E09E-CD77-770774E350EE}"/>
              </a:ext>
            </a:extLst>
          </p:cNvPr>
          <p:cNvPicPr>
            <a:picLocks noChangeAspect="1"/>
          </p:cNvPicPr>
          <p:nvPr/>
        </p:nvPicPr>
        <p:blipFill>
          <a:blip r:embed="rId9"/>
          <a:stretch>
            <a:fillRect/>
          </a:stretch>
        </p:blipFill>
        <p:spPr>
          <a:xfrm>
            <a:off x="1899308" y="3201883"/>
            <a:ext cx="9231147" cy="684585"/>
          </a:xfrm>
          <a:prstGeom prst="rect">
            <a:avLst/>
          </a:prstGeom>
        </p:spPr>
      </p:pic>
      <p:pic>
        <p:nvPicPr>
          <p:cNvPr id="23" name="Picture 22">
            <a:extLst>
              <a:ext uri="{FF2B5EF4-FFF2-40B4-BE49-F238E27FC236}">
                <a16:creationId xmlns:a16="http://schemas.microsoft.com/office/drawing/2014/main" id="{C2BED8E5-379F-CA1C-4757-9C95054472E8}"/>
              </a:ext>
            </a:extLst>
          </p:cNvPr>
          <p:cNvPicPr>
            <a:picLocks noChangeAspect="1"/>
          </p:cNvPicPr>
          <p:nvPr/>
        </p:nvPicPr>
        <p:blipFill>
          <a:blip r:embed="rId10"/>
          <a:stretch>
            <a:fillRect/>
          </a:stretch>
        </p:blipFill>
        <p:spPr>
          <a:xfrm>
            <a:off x="1899308" y="4839457"/>
            <a:ext cx="8754615" cy="536494"/>
          </a:xfrm>
          <a:prstGeom prst="rect">
            <a:avLst/>
          </a:prstGeom>
        </p:spPr>
      </p:pic>
    </p:spTree>
    <p:extLst>
      <p:ext uri="{BB962C8B-B14F-4D97-AF65-F5344CB8AC3E}">
        <p14:creationId xmlns:p14="http://schemas.microsoft.com/office/powerpoint/2010/main" val="15663738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A6855-601D-49BA-9E45-A482E85DAF25}"/>
              </a:ext>
            </a:extLst>
          </p:cNvPr>
          <p:cNvSpPr>
            <a:spLocks noGrp="1"/>
          </p:cNvSpPr>
          <p:nvPr>
            <p:ph type="ctrTitle"/>
          </p:nvPr>
        </p:nvSpPr>
        <p:spPr>
          <a:xfrm>
            <a:off x="941245" y="294482"/>
            <a:ext cx="10781832" cy="622031"/>
          </a:xfrm>
        </p:spPr>
        <p:txBody>
          <a:bodyPr>
            <a:normAutofit fontScale="90000"/>
          </a:bodyPr>
          <a:lstStyle/>
          <a:p>
            <a:r>
              <a:rPr lang="en-US" sz="4000" b="1" dirty="0">
                <a:solidFill>
                  <a:schemeClr val="bg1"/>
                </a:solidFill>
                <a:latin typeface="Times New Roman" panose="02020603050405020304" pitchFamily="18" charset="0"/>
                <a:cs typeface="Times New Roman" panose="02020603050405020304" pitchFamily="18" charset="0"/>
              </a:rPr>
              <a:t>Proposed method</a:t>
            </a:r>
          </a:p>
        </p:txBody>
      </p:sp>
      <p:sp>
        <p:nvSpPr>
          <p:cNvPr id="6" name="Subtitle 5">
            <a:extLst>
              <a:ext uri="{FF2B5EF4-FFF2-40B4-BE49-F238E27FC236}">
                <a16:creationId xmlns:a16="http://schemas.microsoft.com/office/drawing/2014/main" id="{B6993D2E-61A6-406B-9AE9-D80AC6B051AA}"/>
              </a:ext>
            </a:extLst>
          </p:cNvPr>
          <p:cNvSpPr>
            <a:spLocks noGrp="1"/>
          </p:cNvSpPr>
          <p:nvPr>
            <p:ph type="subTitle" idx="1"/>
          </p:nvPr>
        </p:nvSpPr>
        <p:spPr/>
        <p:txBody>
          <a:bodyPr/>
          <a:lstStyle/>
          <a:p>
            <a:endParaRPr lang="en-US"/>
          </a:p>
        </p:txBody>
      </p:sp>
      <p:grpSp>
        <p:nvGrpSpPr>
          <p:cNvPr id="8" name="Group 7">
            <a:extLst>
              <a:ext uri="{FF2B5EF4-FFF2-40B4-BE49-F238E27FC236}">
                <a16:creationId xmlns:a16="http://schemas.microsoft.com/office/drawing/2014/main" id="{7E2AEC90-EF2E-40CD-925C-76E616BBBD61}"/>
              </a:ext>
            </a:extLst>
          </p:cNvPr>
          <p:cNvGrpSpPr/>
          <p:nvPr/>
        </p:nvGrpSpPr>
        <p:grpSpPr>
          <a:xfrm>
            <a:off x="941245" y="1372306"/>
            <a:ext cx="3283267" cy="4747143"/>
            <a:chOff x="0" y="0"/>
            <a:chExt cx="3283267" cy="4535424"/>
          </a:xfrm>
        </p:grpSpPr>
        <p:sp>
          <p:nvSpPr>
            <p:cNvPr id="15" name="Rectangle 14">
              <a:extLst>
                <a:ext uri="{FF2B5EF4-FFF2-40B4-BE49-F238E27FC236}">
                  <a16:creationId xmlns:a16="http://schemas.microsoft.com/office/drawing/2014/main" id="{DDC2B17E-7805-4743-8271-BE708CF6A52F}"/>
                </a:ext>
              </a:extLst>
            </p:cNvPr>
            <p:cNvSpPr/>
            <p:nvPr/>
          </p:nvSpPr>
          <p:spPr>
            <a:xfrm>
              <a:off x="0" y="0"/>
              <a:ext cx="3283267" cy="4535424"/>
            </a:xfrm>
            <a:prstGeom prst="rect">
              <a:avLst/>
            </a:prstGeom>
          </p:spPr>
          <p:style>
            <a:lnRef idx="2">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16" name="TextBox 15">
              <a:extLst>
                <a:ext uri="{FF2B5EF4-FFF2-40B4-BE49-F238E27FC236}">
                  <a16:creationId xmlns:a16="http://schemas.microsoft.com/office/drawing/2014/main" id="{A1647F5A-19EF-484D-B47A-C86111C40D1A}"/>
                </a:ext>
              </a:extLst>
            </p:cNvPr>
            <p:cNvSpPr txBox="1"/>
            <p:nvPr/>
          </p:nvSpPr>
          <p:spPr>
            <a:xfrm>
              <a:off x="0" y="1723461"/>
              <a:ext cx="3283267" cy="272125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55976" tIns="330200" rIns="255976" bIns="330200" numCol="1" spcCol="1270" anchor="t" anchorCtr="0">
              <a:noAutofit/>
            </a:bodyPr>
            <a:lstStyle/>
            <a:p>
              <a:pPr marL="0" lvl="0" indent="0" algn="just" defTabSz="800100">
                <a:lnSpc>
                  <a:spcPct val="90000"/>
                </a:lnSpc>
                <a:spcBef>
                  <a:spcPct val="0"/>
                </a:spcBef>
                <a:spcAft>
                  <a:spcPct val="35000"/>
                </a:spcAft>
                <a:buNone/>
              </a:pPr>
              <a:r>
                <a:rPr lang="en-US" sz="1800" b="1" kern="1200" dirty="0">
                  <a:latin typeface="Times New Roman" panose="02020603050405020304" pitchFamily="18" charset="0"/>
                  <a:cs typeface="Times New Roman" panose="02020603050405020304" pitchFamily="18" charset="0"/>
                </a:rPr>
                <a:t>What questions will be asked- </a:t>
              </a:r>
              <a:r>
                <a:rPr lang="en-US" sz="1800" kern="1200" dirty="0">
                  <a:latin typeface="Times New Roman" panose="02020603050405020304" pitchFamily="18" charset="0"/>
                  <a:cs typeface="Times New Roman" panose="02020603050405020304" pitchFamily="18" charset="0"/>
                </a:rPr>
                <a:t>The participants will be asked both open-ended and close-ended questions on their perception of using digital tools for collaboration.  </a:t>
              </a:r>
            </a:p>
          </p:txBody>
        </p:sp>
      </p:grpSp>
      <p:grpSp>
        <p:nvGrpSpPr>
          <p:cNvPr id="9" name="Group 8">
            <a:extLst>
              <a:ext uri="{FF2B5EF4-FFF2-40B4-BE49-F238E27FC236}">
                <a16:creationId xmlns:a16="http://schemas.microsoft.com/office/drawing/2014/main" id="{A8163A92-295A-4755-8DC8-1668001B0558}"/>
              </a:ext>
            </a:extLst>
          </p:cNvPr>
          <p:cNvGrpSpPr/>
          <p:nvPr/>
        </p:nvGrpSpPr>
        <p:grpSpPr>
          <a:xfrm>
            <a:off x="4552839" y="1372306"/>
            <a:ext cx="3283267" cy="4747143"/>
            <a:chOff x="3611594" y="0"/>
            <a:chExt cx="3283267" cy="4535424"/>
          </a:xfrm>
        </p:grpSpPr>
        <p:sp>
          <p:nvSpPr>
            <p:cNvPr id="13" name="Rectangle 12">
              <a:extLst>
                <a:ext uri="{FF2B5EF4-FFF2-40B4-BE49-F238E27FC236}">
                  <a16:creationId xmlns:a16="http://schemas.microsoft.com/office/drawing/2014/main" id="{A4E95D17-023F-4F69-BE8B-ABBAB6E41C12}"/>
                </a:ext>
              </a:extLst>
            </p:cNvPr>
            <p:cNvSpPr/>
            <p:nvPr/>
          </p:nvSpPr>
          <p:spPr>
            <a:xfrm>
              <a:off x="3611594" y="0"/>
              <a:ext cx="3283267" cy="4535424"/>
            </a:xfrm>
            <a:prstGeom prst="rect">
              <a:avLst/>
            </a:prstGeom>
          </p:spPr>
          <p:style>
            <a:lnRef idx="2">
              <a:schemeClr val="accent5">
                <a:tint val="40000"/>
                <a:alpha val="90000"/>
                <a:hueOff val="-3369881"/>
                <a:satOff val="-11416"/>
                <a:lumOff val="-1464"/>
                <a:alphaOff val="0"/>
              </a:schemeClr>
            </a:lnRef>
            <a:fillRef idx="1">
              <a:schemeClr val="accent5">
                <a:tint val="40000"/>
                <a:alpha val="90000"/>
                <a:hueOff val="-3369881"/>
                <a:satOff val="-11416"/>
                <a:lumOff val="-1464"/>
                <a:alphaOff val="0"/>
              </a:schemeClr>
            </a:fillRef>
            <a:effectRef idx="0">
              <a:schemeClr val="accent5">
                <a:tint val="40000"/>
                <a:alpha val="90000"/>
                <a:hueOff val="-3369881"/>
                <a:satOff val="-11416"/>
                <a:lumOff val="-1464"/>
                <a:alphaOff val="0"/>
              </a:schemeClr>
            </a:effectRef>
            <a:fontRef idx="minor">
              <a:schemeClr val="dk1">
                <a:hueOff val="0"/>
                <a:satOff val="0"/>
                <a:lumOff val="0"/>
                <a:alphaOff val="0"/>
              </a:schemeClr>
            </a:fontRef>
          </p:style>
        </p:sp>
        <p:sp>
          <p:nvSpPr>
            <p:cNvPr id="14" name="TextBox 13">
              <a:extLst>
                <a:ext uri="{FF2B5EF4-FFF2-40B4-BE49-F238E27FC236}">
                  <a16:creationId xmlns:a16="http://schemas.microsoft.com/office/drawing/2014/main" id="{B3271A10-7696-4C8D-B451-D19E206E059D}"/>
                </a:ext>
              </a:extLst>
            </p:cNvPr>
            <p:cNvSpPr txBox="1"/>
            <p:nvPr/>
          </p:nvSpPr>
          <p:spPr>
            <a:xfrm>
              <a:off x="3611594" y="1723461"/>
              <a:ext cx="3283267" cy="272125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55976" tIns="330200" rIns="255976" bIns="330200" numCol="1" spcCol="1270" anchor="t" anchorCtr="0">
              <a:noAutofit/>
            </a:bodyPr>
            <a:lstStyle/>
            <a:p>
              <a:pPr marL="0" lvl="0" indent="0" algn="just" defTabSz="800100">
                <a:lnSpc>
                  <a:spcPct val="90000"/>
                </a:lnSpc>
                <a:spcBef>
                  <a:spcPct val="0"/>
                </a:spcBef>
                <a:spcAft>
                  <a:spcPct val="35000"/>
                </a:spcAft>
                <a:buNone/>
              </a:pPr>
              <a:r>
                <a:rPr lang="en-US" sz="1800" b="1" kern="1200" dirty="0">
                  <a:latin typeface="Times New Roman" panose="02020603050405020304" pitchFamily="18" charset="0"/>
                  <a:cs typeface="Times New Roman" panose="02020603050405020304" pitchFamily="18" charset="0"/>
                </a:rPr>
                <a:t>Who will be the participant- </a:t>
              </a:r>
              <a:r>
                <a:rPr lang="en-US" sz="1800" kern="1200" dirty="0">
                  <a:latin typeface="Times New Roman" panose="02020603050405020304" pitchFamily="18" charset="0"/>
                  <a:cs typeface="Times New Roman" panose="02020603050405020304" pitchFamily="18" charset="0"/>
                </a:rPr>
                <a:t>Total </a:t>
              </a:r>
              <a:r>
                <a:rPr lang="en-US" dirty="0">
                  <a:latin typeface="Times New Roman" panose="02020603050405020304" pitchFamily="18" charset="0"/>
                  <a:cs typeface="Times New Roman" panose="02020603050405020304" pitchFamily="18" charset="0"/>
                </a:rPr>
                <a:t>300</a:t>
              </a:r>
              <a:r>
                <a:rPr lang="en-US" sz="1800" kern="1200" dirty="0">
                  <a:latin typeface="Times New Roman" panose="02020603050405020304" pitchFamily="18" charset="0"/>
                  <a:cs typeface="Times New Roman" panose="02020603050405020304" pitchFamily="18" charset="0"/>
                </a:rPr>
                <a:t> number of students of UWTSD will be chosen for gathering the study data</a:t>
              </a:r>
            </a:p>
          </p:txBody>
        </p:sp>
      </p:grpSp>
      <p:grpSp>
        <p:nvGrpSpPr>
          <p:cNvPr id="10" name="Group 9">
            <a:extLst>
              <a:ext uri="{FF2B5EF4-FFF2-40B4-BE49-F238E27FC236}">
                <a16:creationId xmlns:a16="http://schemas.microsoft.com/office/drawing/2014/main" id="{5A6038DB-A6EF-4C9D-887B-DA71D4B2C1F6}"/>
              </a:ext>
            </a:extLst>
          </p:cNvPr>
          <p:cNvGrpSpPr/>
          <p:nvPr/>
        </p:nvGrpSpPr>
        <p:grpSpPr>
          <a:xfrm>
            <a:off x="8164433" y="1372306"/>
            <a:ext cx="3283267" cy="4747143"/>
            <a:chOff x="7223188" y="0"/>
            <a:chExt cx="3283267" cy="4535424"/>
          </a:xfrm>
        </p:grpSpPr>
        <p:sp>
          <p:nvSpPr>
            <p:cNvPr id="11" name="Rectangle 10">
              <a:extLst>
                <a:ext uri="{FF2B5EF4-FFF2-40B4-BE49-F238E27FC236}">
                  <a16:creationId xmlns:a16="http://schemas.microsoft.com/office/drawing/2014/main" id="{0B03D25E-4385-4B8D-BD95-9485010645AC}"/>
                </a:ext>
              </a:extLst>
            </p:cNvPr>
            <p:cNvSpPr/>
            <p:nvPr/>
          </p:nvSpPr>
          <p:spPr>
            <a:xfrm>
              <a:off x="7223188" y="0"/>
              <a:ext cx="3283267" cy="4535424"/>
            </a:xfrm>
            <a:prstGeom prst="rect">
              <a:avLst/>
            </a:prstGeom>
          </p:spPr>
          <p:style>
            <a:lnRef idx="2">
              <a:schemeClr val="accent5">
                <a:tint val="40000"/>
                <a:alpha val="90000"/>
                <a:hueOff val="-6739762"/>
                <a:satOff val="-22832"/>
                <a:lumOff val="-2928"/>
                <a:alphaOff val="0"/>
              </a:schemeClr>
            </a:lnRef>
            <a:fillRef idx="1">
              <a:schemeClr val="accent5">
                <a:tint val="40000"/>
                <a:alpha val="90000"/>
                <a:hueOff val="-6739762"/>
                <a:satOff val="-22832"/>
                <a:lumOff val="-2928"/>
                <a:alphaOff val="0"/>
              </a:schemeClr>
            </a:fillRef>
            <a:effectRef idx="0">
              <a:schemeClr val="accent5">
                <a:tint val="40000"/>
                <a:alpha val="90000"/>
                <a:hueOff val="-6739762"/>
                <a:satOff val="-22832"/>
                <a:lumOff val="-2928"/>
                <a:alphaOff val="0"/>
              </a:schemeClr>
            </a:effectRef>
            <a:fontRef idx="minor">
              <a:schemeClr val="dk1">
                <a:hueOff val="0"/>
                <a:satOff val="0"/>
                <a:lumOff val="0"/>
                <a:alphaOff val="0"/>
              </a:schemeClr>
            </a:fontRef>
          </p:style>
        </p:sp>
        <p:sp>
          <p:nvSpPr>
            <p:cNvPr id="12" name="TextBox 11">
              <a:extLst>
                <a:ext uri="{FF2B5EF4-FFF2-40B4-BE49-F238E27FC236}">
                  <a16:creationId xmlns:a16="http://schemas.microsoft.com/office/drawing/2014/main" id="{CC7C3EB0-8076-4157-937A-8309E4C193A0}"/>
                </a:ext>
              </a:extLst>
            </p:cNvPr>
            <p:cNvSpPr txBox="1"/>
            <p:nvPr/>
          </p:nvSpPr>
          <p:spPr>
            <a:xfrm>
              <a:off x="7223188" y="1723461"/>
              <a:ext cx="3283267" cy="272125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55976" tIns="330200" rIns="255976" bIns="330200" numCol="1" spcCol="1270" anchor="t" anchorCtr="0">
              <a:noAutofit/>
            </a:bodyPr>
            <a:lstStyle/>
            <a:p>
              <a:pPr marL="0" lvl="0" indent="0" algn="just" defTabSz="800100">
                <a:lnSpc>
                  <a:spcPct val="90000"/>
                </a:lnSpc>
                <a:spcBef>
                  <a:spcPct val="0"/>
                </a:spcBef>
                <a:spcAft>
                  <a:spcPct val="35000"/>
                </a:spcAft>
                <a:buNone/>
              </a:pPr>
              <a:r>
                <a:rPr lang="en-US" sz="1800" b="1" kern="1200" dirty="0">
                  <a:latin typeface="Times New Roman" panose="02020603050405020304" pitchFamily="18" charset="0"/>
                  <a:cs typeface="Times New Roman" panose="02020603050405020304" pitchFamily="18" charset="0"/>
                </a:rPr>
                <a:t>How the participants will be reached- </a:t>
              </a:r>
              <a:r>
                <a:rPr lang="en-US" sz="1800" kern="1200" dirty="0">
                  <a:latin typeface="Times New Roman" panose="02020603050405020304" pitchFamily="18" charset="0"/>
                  <a:cs typeface="Times New Roman" panose="02020603050405020304" pitchFamily="18" charset="0"/>
                </a:rPr>
                <a:t>During the break time between classes, students UWTSD were communicated for gathering data for the research. Online questionnaire was also used for collecting information</a:t>
              </a:r>
            </a:p>
          </p:txBody>
        </p:sp>
      </p:grpSp>
      <p:grpSp>
        <p:nvGrpSpPr>
          <p:cNvPr id="17" name="Group 16">
            <a:extLst>
              <a:ext uri="{FF2B5EF4-FFF2-40B4-BE49-F238E27FC236}">
                <a16:creationId xmlns:a16="http://schemas.microsoft.com/office/drawing/2014/main" id="{79111772-2EEF-463F-AF0B-6C276A5FDE36}"/>
              </a:ext>
            </a:extLst>
          </p:cNvPr>
          <p:cNvGrpSpPr/>
          <p:nvPr/>
        </p:nvGrpSpPr>
        <p:grpSpPr>
          <a:xfrm>
            <a:off x="1804092" y="1735812"/>
            <a:ext cx="1360627" cy="1360627"/>
            <a:chOff x="961320" y="453542"/>
            <a:chExt cx="1360627" cy="1360627"/>
          </a:xfrm>
        </p:grpSpPr>
        <p:sp>
          <p:nvSpPr>
            <p:cNvPr id="24" name="Oval 23">
              <a:extLst>
                <a:ext uri="{FF2B5EF4-FFF2-40B4-BE49-F238E27FC236}">
                  <a16:creationId xmlns:a16="http://schemas.microsoft.com/office/drawing/2014/main" id="{5FCC041F-A553-4248-84B0-4B8B0D2CD70D}"/>
                </a:ext>
              </a:extLst>
            </p:cNvPr>
            <p:cNvSpPr/>
            <p:nvPr/>
          </p:nvSpPr>
          <p:spPr>
            <a:xfrm>
              <a:off x="961320" y="453542"/>
              <a:ext cx="1360627" cy="1360627"/>
            </a:xfrm>
            <a:prstGeom prst="ellipse">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25" name="Oval 4">
              <a:extLst>
                <a:ext uri="{FF2B5EF4-FFF2-40B4-BE49-F238E27FC236}">
                  <a16:creationId xmlns:a16="http://schemas.microsoft.com/office/drawing/2014/main" id="{1EFC3092-33C3-4770-B67E-A90E27902050}"/>
                </a:ext>
              </a:extLst>
            </p:cNvPr>
            <p:cNvSpPr txBox="1"/>
            <p:nvPr/>
          </p:nvSpPr>
          <p:spPr>
            <a:xfrm>
              <a:off x="1160579" y="652801"/>
              <a:ext cx="962109" cy="96210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080" tIns="12700" rIns="106080"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p:txBody>
        </p:sp>
      </p:grpSp>
      <p:grpSp>
        <p:nvGrpSpPr>
          <p:cNvPr id="18" name="Group 17">
            <a:extLst>
              <a:ext uri="{FF2B5EF4-FFF2-40B4-BE49-F238E27FC236}">
                <a16:creationId xmlns:a16="http://schemas.microsoft.com/office/drawing/2014/main" id="{DA44A511-CC42-4B8E-975D-A309EBF0C5EE}"/>
              </a:ext>
            </a:extLst>
          </p:cNvPr>
          <p:cNvGrpSpPr/>
          <p:nvPr/>
        </p:nvGrpSpPr>
        <p:grpSpPr>
          <a:xfrm>
            <a:off x="5415686" y="1735812"/>
            <a:ext cx="1360627" cy="1360627"/>
            <a:chOff x="4572914" y="453542"/>
            <a:chExt cx="1360627" cy="1360627"/>
          </a:xfrm>
        </p:grpSpPr>
        <p:sp>
          <p:nvSpPr>
            <p:cNvPr id="22" name="Oval 21">
              <a:extLst>
                <a:ext uri="{FF2B5EF4-FFF2-40B4-BE49-F238E27FC236}">
                  <a16:creationId xmlns:a16="http://schemas.microsoft.com/office/drawing/2014/main" id="{BE624610-6136-4C5F-88E2-536EEF5FF60A}"/>
                </a:ext>
              </a:extLst>
            </p:cNvPr>
            <p:cNvSpPr/>
            <p:nvPr/>
          </p:nvSpPr>
          <p:spPr>
            <a:xfrm>
              <a:off x="4572914" y="453542"/>
              <a:ext cx="1360627" cy="1360627"/>
            </a:xfrm>
            <a:prstGeom prst="ellipse">
              <a:avLst/>
            </a:prstGeom>
          </p:spPr>
          <p:style>
            <a:lnRef idx="2">
              <a:schemeClr val="accent5">
                <a:hueOff val="-2703417"/>
                <a:satOff val="-6968"/>
                <a:lumOff val="-4706"/>
                <a:alphaOff val="0"/>
              </a:schemeClr>
            </a:lnRef>
            <a:fillRef idx="1">
              <a:schemeClr val="accent5">
                <a:hueOff val="-2703417"/>
                <a:satOff val="-6968"/>
                <a:lumOff val="-4706"/>
                <a:alphaOff val="0"/>
              </a:schemeClr>
            </a:fillRef>
            <a:effectRef idx="0">
              <a:schemeClr val="accent5">
                <a:hueOff val="-2703417"/>
                <a:satOff val="-6968"/>
                <a:lumOff val="-4706"/>
                <a:alphaOff val="0"/>
              </a:schemeClr>
            </a:effectRef>
            <a:fontRef idx="minor">
              <a:schemeClr val="lt1"/>
            </a:fontRef>
          </p:style>
        </p:sp>
        <p:sp>
          <p:nvSpPr>
            <p:cNvPr id="23" name="Oval 6">
              <a:extLst>
                <a:ext uri="{FF2B5EF4-FFF2-40B4-BE49-F238E27FC236}">
                  <a16:creationId xmlns:a16="http://schemas.microsoft.com/office/drawing/2014/main" id="{CF27FA16-2697-4F5C-AB80-D14044540857}"/>
                </a:ext>
              </a:extLst>
            </p:cNvPr>
            <p:cNvSpPr txBox="1"/>
            <p:nvPr/>
          </p:nvSpPr>
          <p:spPr>
            <a:xfrm>
              <a:off x="4772173" y="652801"/>
              <a:ext cx="962109" cy="96210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080" tIns="12700" rIns="106080"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p:txBody>
        </p:sp>
      </p:grpSp>
      <p:grpSp>
        <p:nvGrpSpPr>
          <p:cNvPr id="19" name="Group 18">
            <a:extLst>
              <a:ext uri="{FF2B5EF4-FFF2-40B4-BE49-F238E27FC236}">
                <a16:creationId xmlns:a16="http://schemas.microsoft.com/office/drawing/2014/main" id="{E24E2997-F1D7-4A37-8392-110DEA9F898B}"/>
              </a:ext>
            </a:extLst>
          </p:cNvPr>
          <p:cNvGrpSpPr/>
          <p:nvPr/>
        </p:nvGrpSpPr>
        <p:grpSpPr>
          <a:xfrm>
            <a:off x="9027280" y="1735812"/>
            <a:ext cx="1360627" cy="1360627"/>
            <a:chOff x="8184508" y="453542"/>
            <a:chExt cx="1360627" cy="1360627"/>
          </a:xfrm>
        </p:grpSpPr>
        <p:sp>
          <p:nvSpPr>
            <p:cNvPr id="20" name="Oval 19">
              <a:extLst>
                <a:ext uri="{FF2B5EF4-FFF2-40B4-BE49-F238E27FC236}">
                  <a16:creationId xmlns:a16="http://schemas.microsoft.com/office/drawing/2014/main" id="{8FAA8FB7-3AD3-4B24-9E14-1F8073B9B800}"/>
                </a:ext>
              </a:extLst>
            </p:cNvPr>
            <p:cNvSpPr/>
            <p:nvPr/>
          </p:nvSpPr>
          <p:spPr>
            <a:xfrm>
              <a:off x="8184508" y="453542"/>
              <a:ext cx="1360627" cy="1360627"/>
            </a:xfrm>
            <a:prstGeom prst="ellipse">
              <a:avLst/>
            </a:prstGeom>
          </p:spPr>
          <p:style>
            <a:lnRef idx="2">
              <a:schemeClr val="accent5">
                <a:hueOff val="-5406834"/>
                <a:satOff val="-13935"/>
                <a:lumOff val="-9412"/>
                <a:alphaOff val="0"/>
              </a:schemeClr>
            </a:lnRef>
            <a:fillRef idx="1">
              <a:schemeClr val="accent5">
                <a:hueOff val="-5406834"/>
                <a:satOff val="-13935"/>
                <a:lumOff val="-9412"/>
                <a:alphaOff val="0"/>
              </a:schemeClr>
            </a:fillRef>
            <a:effectRef idx="0">
              <a:schemeClr val="accent5">
                <a:hueOff val="-5406834"/>
                <a:satOff val="-13935"/>
                <a:lumOff val="-9412"/>
                <a:alphaOff val="0"/>
              </a:schemeClr>
            </a:effectRef>
            <a:fontRef idx="minor">
              <a:schemeClr val="lt1"/>
            </a:fontRef>
          </p:style>
        </p:sp>
        <p:sp>
          <p:nvSpPr>
            <p:cNvPr id="21" name="Oval 8">
              <a:extLst>
                <a:ext uri="{FF2B5EF4-FFF2-40B4-BE49-F238E27FC236}">
                  <a16:creationId xmlns:a16="http://schemas.microsoft.com/office/drawing/2014/main" id="{BBB407B4-60CF-435E-8828-ED43113DEBB0}"/>
                </a:ext>
              </a:extLst>
            </p:cNvPr>
            <p:cNvSpPr txBox="1"/>
            <p:nvPr/>
          </p:nvSpPr>
          <p:spPr>
            <a:xfrm>
              <a:off x="8383767" y="652801"/>
              <a:ext cx="962109" cy="96210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080" tIns="12700" rIns="106080"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p:txBody>
        </p:sp>
      </p:grpSp>
    </p:spTree>
    <p:extLst>
      <p:ext uri="{BB962C8B-B14F-4D97-AF65-F5344CB8AC3E}">
        <p14:creationId xmlns:p14="http://schemas.microsoft.com/office/powerpoint/2010/main" val="28171956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A6855-601D-49BA-9E45-A482E85DAF25}"/>
              </a:ext>
            </a:extLst>
          </p:cNvPr>
          <p:cNvSpPr>
            <a:spLocks noGrp="1"/>
          </p:cNvSpPr>
          <p:nvPr>
            <p:ph type="ctrTitle"/>
          </p:nvPr>
        </p:nvSpPr>
        <p:spPr>
          <a:xfrm>
            <a:off x="5270695" y="407024"/>
            <a:ext cx="6574301" cy="622031"/>
          </a:xfrm>
        </p:spPr>
        <p:txBody>
          <a:bodyPr>
            <a:normAutofit fontScale="90000"/>
          </a:bodyPr>
          <a:lstStyle/>
          <a:p>
            <a:r>
              <a:rPr lang="en-US" sz="4000" b="1" dirty="0">
                <a:solidFill>
                  <a:schemeClr val="bg1"/>
                </a:solidFill>
                <a:latin typeface="Times New Roman" panose="02020603050405020304" pitchFamily="18" charset="0"/>
                <a:cs typeface="Times New Roman" panose="02020603050405020304" pitchFamily="18" charset="0"/>
              </a:rPr>
              <a:t>Proposed method</a:t>
            </a:r>
          </a:p>
        </p:txBody>
      </p:sp>
      <p:sp>
        <p:nvSpPr>
          <p:cNvPr id="6" name="Subtitle 5">
            <a:extLst>
              <a:ext uri="{FF2B5EF4-FFF2-40B4-BE49-F238E27FC236}">
                <a16:creationId xmlns:a16="http://schemas.microsoft.com/office/drawing/2014/main" id="{B6993D2E-61A6-406B-9AE9-D80AC6B051AA}"/>
              </a:ext>
            </a:extLst>
          </p:cNvPr>
          <p:cNvSpPr>
            <a:spLocks noGrp="1"/>
          </p:cNvSpPr>
          <p:nvPr>
            <p:ph type="subTitle" idx="1"/>
          </p:nvPr>
        </p:nvSpPr>
        <p:spPr>
          <a:xfrm>
            <a:off x="5584874" y="1359181"/>
            <a:ext cx="5779475" cy="4768239"/>
          </a:xfrm>
        </p:spPr>
        <p:txBody>
          <a:bodyPr>
            <a:normAutofit/>
          </a:bodyPr>
          <a:lstStyle/>
          <a:p>
            <a:pPr marL="285750" indent="-285750" algn="just">
              <a:buFont typeface="Arial" panose="020B0604020202020204" pitchFamily="34" charset="0"/>
              <a:buChar char="•"/>
            </a:pPr>
            <a:r>
              <a:rPr lang="en-US" sz="1800" b="1" dirty="0">
                <a:solidFill>
                  <a:schemeClr val="bg1"/>
                </a:solidFill>
                <a:latin typeface="Times New Roman" panose="02020603050405020304" pitchFamily="18" charset="0"/>
                <a:cs typeface="Times New Roman" panose="02020603050405020304" pitchFamily="18" charset="0"/>
              </a:rPr>
              <a:t>Quantitative Items: </a:t>
            </a:r>
            <a:r>
              <a:rPr lang="en-US" sz="1800" dirty="0">
                <a:solidFill>
                  <a:schemeClr val="bg1"/>
                </a:solidFill>
                <a:latin typeface="Times New Roman" panose="02020603050405020304" pitchFamily="18" charset="0"/>
                <a:cs typeface="Times New Roman" panose="02020603050405020304" pitchFamily="18" charset="0"/>
              </a:rPr>
              <a:t>The questionnaire included demographic items, level of confidence in using digital tools, frequency of use, self-efficacy, previous knowledge about the tools, and accessibility of the tools. The questionnaire was modified based on previous literature where adaptation of the Technology Acceptance Model was used. (Kemp et al., 2019)</a:t>
            </a:r>
          </a:p>
          <a:p>
            <a:pPr marL="285750" indent="-285750" algn="just">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b="1" dirty="0">
                <a:solidFill>
                  <a:schemeClr val="bg1"/>
                </a:solidFill>
                <a:latin typeface="Times New Roman" panose="02020603050405020304" pitchFamily="18" charset="0"/>
                <a:cs typeface="Times New Roman" panose="02020603050405020304" pitchFamily="18" charset="0"/>
              </a:rPr>
              <a:t>Qualitative Items: </a:t>
            </a:r>
            <a:r>
              <a:rPr lang="en-US" sz="1800" dirty="0">
                <a:solidFill>
                  <a:schemeClr val="bg1"/>
                </a:solidFill>
                <a:latin typeface="Times New Roman" panose="02020603050405020304" pitchFamily="18" charset="0"/>
                <a:cs typeface="Times New Roman" panose="02020603050405020304" pitchFamily="18" charset="0"/>
              </a:rPr>
              <a:t>Open-ended questions about the challenges and positive changes in the students’ collaboration experience with digital tools will also be included. This is to understand the components that make students confident about using digital tools for collaboration and what can be the possible reasons to hinder that.</a:t>
            </a:r>
          </a:p>
          <a:p>
            <a:pPr marL="342900" indent="-342900">
              <a:buFont typeface="Arial" panose="020B0604020202020204" pitchFamily="34" charset="0"/>
              <a:buChar char="•"/>
            </a:pPr>
            <a:endParaRPr lang="en-US" dirty="0">
              <a:solidFill>
                <a:schemeClr val="bg1"/>
              </a:solidFill>
            </a:endParaRPr>
          </a:p>
        </p:txBody>
      </p:sp>
      <p:pic>
        <p:nvPicPr>
          <p:cNvPr id="7" name="Picture 6">
            <a:extLst>
              <a:ext uri="{FF2B5EF4-FFF2-40B4-BE49-F238E27FC236}">
                <a16:creationId xmlns:a16="http://schemas.microsoft.com/office/drawing/2014/main" id="{395F16AE-89EE-4BC4-AE5C-C26D850C7DC6}"/>
              </a:ext>
            </a:extLst>
          </p:cNvPr>
          <p:cNvPicPr>
            <a:picLocks noChangeAspect="1"/>
          </p:cNvPicPr>
          <p:nvPr/>
        </p:nvPicPr>
        <p:blipFill rotWithShape="1">
          <a:blip r:embed="rId2">
            <a:extLst>
              <a:ext uri="{28A0092B-C50C-407E-A947-70E740481C1C}">
                <a14:useLocalDpi xmlns:a14="http://schemas.microsoft.com/office/drawing/2010/main" val="0"/>
              </a:ext>
            </a:extLst>
          </a:blip>
          <a:srcRect l="24461" r="7969"/>
          <a:stretch/>
        </p:blipFill>
        <p:spPr>
          <a:xfrm>
            <a:off x="0" y="0"/>
            <a:ext cx="5148776" cy="6858000"/>
          </a:xfrm>
          <a:prstGeom prst="rect">
            <a:avLst/>
          </a:prstGeom>
        </p:spPr>
      </p:pic>
    </p:spTree>
    <p:extLst>
      <p:ext uri="{BB962C8B-B14F-4D97-AF65-F5344CB8AC3E}">
        <p14:creationId xmlns:p14="http://schemas.microsoft.com/office/powerpoint/2010/main" val="28637283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A6855-601D-49BA-9E45-A482E85DAF25}"/>
              </a:ext>
            </a:extLst>
          </p:cNvPr>
          <p:cNvSpPr>
            <a:spLocks noGrp="1"/>
          </p:cNvSpPr>
          <p:nvPr>
            <p:ph type="ctrTitle"/>
          </p:nvPr>
        </p:nvSpPr>
        <p:spPr>
          <a:xfrm>
            <a:off x="5270695" y="407024"/>
            <a:ext cx="6574301" cy="622031"/>
          </a:xfrm>
        </p:spPr>
        <p:txBody>
          <a:bodyPr>
            <a:normAutofit fontScale="90000"/>
          </a:bodyPr>
          <a:lstStyle/>
          <a:p>
            <a:r>
              <a:rPr lang="en-US" sz="4000" b="1" dirty="0">
                <a:solidFill>
                  <a:schemeClr val="bg1"/>
                </a:solidFill>
                <a:latin typeface="Times New Roman" panose="02020603050405020304" pitchFamily="18" charset="0"/>
                <a:cs typeface="Times New Roman" panose="02020603050405020304" pitchFamily="18" charset="0"/>
              </a:rPr>
              <a:t>Technology acceptance models</a:t>
            </a:r>
          </a:p>
        </p:txBody>
      </p:sp>
      <p:sp>
        <p:nvSpPr>
          <p:cNvPr id="6" name="Subtitle 5">
            <a:extLst>
              <a:ext uri="{FF2B5EF4-FFF2-40B4-BE49-F238E27FC236}">
                <a16:creationId xmlns:a16="http://schemas.microsoft.com/office/drawing/2014/main" id="{B6993D2E-61A6-406B-9AE9-D80AC6B051AA}"/>
              </a:ext>
            </a:extLst>
          </p:cNvPr>
          <p:cNvSpPr>
            <a:spLocks noGrp="1"/>
          </p:cNvSpPr>
          <p:nvPr>
            <p:ph type="subTitle" idx="1"/>
          </p:nvPr>
        </p:nvSpPr>
        <p:spPr>
          <a:xfrm>
            <a:off x="5514535" y="1359181"/>
            <a:ext cx="6035040" cy="4768239"/>
          </a:xfrm>
        </p:spPr>
        <p:txBody>
          <a:bodyPr>
            <a:normAutofit/>
          </a:bodyPr>
          <a:lstStyle/>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The factors influencing user populations' acceptance of technological tools are explained by technology acceptance models. (Kemp et al., 2019)</a:t>
            </a:r>
          </a:p>
          <a:p>
            <a:pPr marL="285750" indent="-285750" algn="just">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Cognitive theories that describe the process of behavior adoption served as the foundation for the first technology acceptance model (TAM). The willingness and ongoing usage of technology by the user is implied by technology adoption. (Patricia Aguilera-</a:t>
            </a:r>
            <a:r>
              <a:rPr lang="en-US" sz="1800" dirty="0" err="1">
                <a:solidFill>
                  <a:schemeClr val="bg1"/>
                </a:solidFill>
                <a:latin typeface="Times New Roman" panose="02020603050405020304" pitchFamily="18" charset="0"/>
                <a:cs typeface="Times New Roman" panose="02020603050405020304" pitchFamily="18" charset="0"/>
              </a:rPr>
              <a:t>Hermida</a:t>
            </a:r>
            <a:r>
              <a:rPr lang="en-US" sz="1800" dirty="0">
                <a:solidFill>
                  <a:schemeClr val="bg1"/>
                </a:solidFill>
                <a:latin typeface="Times New Roman" panose="02020603050405020304" pitchFamily="18" charset="0"/>
                <a:cs typeface="Times New Roman" panose="02020603050405020304" pitchFamily="18" charset="0"/>
              </a:rPr>
              <a:t>, 2020)</a:t>
            </a:r>
          </a:p>
          <a:p>
            <a:pPr marL="285750" indent="-285750" algn="just">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The first set of elements includes motivation, affect, and attitudes. When someone has an attitude toward an action, they are expressing their approval or disapproval of that behavior. Students' attitudes on digital tools have a direct impact on how they learn or collaborate. (Kemp et al., 2019)</a:t>
            </a:r>
          </a:p>
          <a:p>
            <a:pPr marL="285750" indent="-285750" algn="l">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395F16AE-89EE-4BC4-AE5C-C26D850C7DC6}"/>
              </a:ext>
            </a:extLst>
          </p:cNvPr>
          <p:cNvPicPr>
            <a:picLocks noChangeAspect="1"/>
          </p:cNvPicPr>
          <p:nvPr/>
        </p:nvPicPr>
        <p:blipFill rotWithShape="1">
          <a:blip r:embed="rId2">
            <a:extLst>
              <a:ext uri="{28A0092B-C50C-407E-A947-70E740481C1C}">
                <a14:useLocalDpi xmlns:a14="http://schemas.microsoft.com/office/drawing/2010/main" val="0"/>
              </a:ext>
            </a:extLst>
          </a:blip>
          <a:srcRect l="24461" r="7969"/>
          <a:stretch/>
        </p:blipFill>
        <p:spPr>
          <a:xfrm>
            <a:off x="0" y="0"/>
            <a:ext cx="5148776" cy="6858000"/>
          </a:xfrm>
          <a:prstGeom prst="rect">
            <a:avLst/>
          </a:prstGeom>
        </p:spPr>
      </p:pic>
    </p:spTree>
    <p:extLst>
      <p:ext uri="{BB962C8B-B14F-4D97-AF65-F5344CB8AC3E}">
        <p14:creationId xmlns:p14="http://schemas.microsoft.com/office/powerpoint/2010/main" val="4171246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A6855-601D-49BA-9E45-A482E85DAF25}"/>
              </a:ext>
            </a:extLst>
          </p:cNvPr>
          <p:cNvSpPr>
            <a:spLocks noGrp="1"/>
          </p:cNvSpPr>
          <p:nvPr>
            <p:ph type="ctrTitle"/>
          </p:nvPr>
        </p:nvSpPr>
        <p:spPr>
          <a:xfrm>
            <a:off x="5270695" y="407024"/>
            <a:ext cx="6574301" cy="622031"/>
          </a:xfrm>
        </p:spPr>
        <p:txBody>
          <a:bodyPr>
            <a:normAutofit fontScale="90000"/>
          </a:bodyPr>
          <a:lstStyle/>
          <a:p>
            <a:r>
              <a:rPr lang="en-US" sz="4000" b="1" dirty="0">
                <a:solidFill>
                  <a:schemeClr val="bg1"/>
                </a:solidFill>
                <a:latin typeface="Times New Roman" panose="02020603050405020304" pitchFamily="18" charset="0"/>
                <a:cs typeface="Times New Roman" panose="02020603050405020304" pitchFamily="18" charset="0"/>
              </a:rPr>
              <a:t>Technology acceptance models</a:t>
            </a:r>
          </a:p>
        </p:txBody>
      </p:sp>
      <p:sp>
        <p:nvSpPr>
          <p:cNvPr id="6" name="Subtitle 5">
            <a:extLst>
              <a:ext uri="{FF2B5EF4-FFF2-40B4-BE49-F238E27FC236}">
                <a16:creationId xmlns:a16="http://schemas.microsoft.com/office/drawing/2014/main" id="{B6993D2E-61A6-406B-9AE9-D80AC6B051AA}"/>
              </a:ext>
            </a:extLst>
          </p:cNvPr>
          <p:cNvSpPr>
            <a:spLocks noGrp="1"/>
          </p:cNvSpPr>
          <p:nvPr>
            <p:ph type="subTitle" idx="1"/>
          </p:nvPr>
        </p:nvSpPr>
        <p:spPr>
          <a:xfrm>
            <a:off x="5627078" y="1359181"/>
            <a:ext cx="6006904" cy="5196364"/>
          </a:xfrm>
        </p:spPr>
        <p:txBody>
          <a:bodyPr>
            <a:normAutofit lnSpcReduction="10000"/>
          </a:bodyPr>
          <a:lstStyle/>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The capacity and effort of the person as well as enabling circumstances that influence their ability to use educational technologies are referred to as perceived behavioral control. It comprises technology accessibility, self-efficacy, and ease of use. The degree to which a user anticipates the target system to be effortless is referred to as ease of use. It implies prior experience and knowledge which eventually shows how confident the student is about using digital tools for collaboration. (Kemp et al., 2019)</a:t>
            </a:r>
          </a:p>
          <a:p>
            <a:pPr marL="285750" indent="-285750" algn="just">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Based on prior technological experiences, students develop their confidence and self-efficacy. However, before beginning an online course, they may need instruction and support in using the platforms and tools. (Bower, 2019)</a:t>
            </a:r>
          </a:p>
          <a:p>
            <a:pPr marL="285750" indent="-285750" algn="just">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In the end, if the student feels they have the information and resources they need to support themselves, it will have a positive impact on them to use the application. (Patricia Aguilera-</a:t>
            </a:r>
            <a:r>
              <a:rPr lang="en-US" sz="1800" dirty="0" err="1">
                <a:solidFill>
                  <a:schemeClr val="bg1"/>
                </a:solidFill>
                <a:latin typeface="Times New Roman" panose="02020603050405020304" pitchFamily="18" charset="0"/>
                <a:cs typeface="Times New Roman" panose="02020603050405020304" pitchFamily="18" charset="0"/>
              </a:rPr>
              <a:t>Hermida</a:t>
            </a:r>
            <a:r>
              <a:rPr lang="en-US" sz="1800" dirty="0">
                <a:solidFill>
                  <a:schemeClr val="bg1"/>
                </a:solidFill>
                <a:latin typeface="Times New Roman" panose="02020603050405020304" pitchFamily="18" charset="0"/>
                <a:cs typeface="Times New Roman" panose="02020603050405020304" pitchFamily="18" charset="0"/>
              </a:rPr>
              <a:t>, 2020)</a:t>
            </a:r>
          </a:p>
          <a:p>
            <a:pPr marL="285750" indent="-285750" algn="l">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395F16AE-89EE-4BC4-AE5C-C26D850C7DC6}"/>
              </a:ext>
            </a:extLst>
          </p:cNvPr>
          <p:cNvPicPr>
            <a:picLocks noChangeAspect="1"/>
          </p:cNvPicPr>
          <p:nvPr/>
        </p:nvPicPr>
        <p:blipFill rotWithShape="1">
          <a:blip r:embed="rId2">
            <a:extLst>
              <a:ext uri="{28A0092B-C50C-407E-A947-70E740481C1C}">
                <a14:useLocalDpi xmlns:a14="http://schemas.microsoft.com/office/drawing/2010/main" val="0"/>
              </a:ext>
            </a:extLst>
          </a:blip>
          <a:srcRect l="24461" r="7969"/>
          <a:stretch/>
        </p:blipFill>
        <p:spPr>
          <a:xfrm>
            <a:off x="0" y="0"/>
            <a:ext cx="5148776" cy="6858000"/>
          </a:xfrm>
          <a:prstGeom prst="rect">
            <a:avLst/>
          </a:prstGeom>
        </p:spPr>
      </p:pic>
    </p:spTree>
    <p:extLst>
      <p:ext uri="{BB962C8B-B14F-4D97-AF65-F5344CB8AC3E}">
        <p14:creationId xmlns:p14="http://schemas.microsoft.com/office/powerpoint/2010/main" val="1724619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A6855-601D-49BA-9E45-A482E85DAF25}"/>
              </a:ext>
            </a:extLst>
          </p:cNvPr>
          <p:cNvSpPr>
            <a:spLocks noGrp="1"/>
          </p:cNvSpPr>
          <p:nvPr>
            <p:ph type="ctrTitle"/>
          </p:nvPr>
        </p:nvSpPr>
        <p:spPr>
          <a:xfrm>
            <a:off x="6616504" y="364820"/>
            <a:ext cx="4187482" cy="622031"/>
          </a:xfrm>
        </p:spPr>
        <p:txBody>
          <a:bodyPr>
            <a:normAutofit fontScale="90000"/>
          </a:bodyPr>
          <a:lstStyle/>
          <a:p>
            <a:r>
              <a:rPr lang="en-US" sz="4000" b="1" dirty="0">
                <a:solidFill>
                  <a:schemeClr val="bg1"/>
                </a:solidFill>
                <a:latin typeface="Times New Roman" panose="02020603050405020304" pitchFamily="18" charset="0"/>
                <a:cs typeface="Times New Roman" panose="02020603050405020304" pitchFamily="18" charset="0"/>
              </a:rPr>
              <a:t>Result (Hypothesis)</a:t>
            </a:r>
          </a:p>
        </p:txBody>
      </p:sp>
      <p:sp>
        <p:nvSpPr>
          <p:cNvPr id="6" name="Subtitle 5">
            <a:extLst>
              <a:ext uri="{FF2B5EF4-FFF2-40B4-BE49-F238E27FC236}">
                <a16:creationId xmlns:a16="http://schemas.microsoft.com/office/drawing/2014/main" id="{B6993D2E-61A6-406B-9AE9-D80AC6B051AA}"/>
              </a:ext>
            </a:extLst>
          </p:cNvPr>
          <p:cNvSpPr>
            <a:spLocks noGrp="1"/>
          </p:cNvSpPr>
          <p:nvPr>
            <p:ph type="subTitle" idx="1"/>
          </p:nvPr>
        </p:nvSpPr>
        <p:spPr>
          <a:xfrm>
            <a:off x="5472332" y="1922687"/>
            <a:ext cx="6250745" cy="4047978"/>
          </a:xfrm>
        </p:spPr>
        <p:txBody>
          <a:bodyPr>
            <a:normAutofit lnSpcReduction="10000"/>
          </a:bodyPr>
          <a:lstStyle/>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The quantitative finding may suggest that students are generally confident in using digital tools for collaboration.</a:t>
            </a:r>
          </a:p>
          <a:p>
            <a:pPr marL="285750" indent="-285750" algn="just">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Students with prior experience with digital tools feel more confident about using them as a model of collaboration.</a:t>
            </a:r>
          </a:p>
          <a:p>
            <a:pPr marL="285750" indent="-285750" algn="just">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Using digital tools gives the student a feeling of ease as they are more used to this online era which makes them naturally confident about using those.</a:t>
            </a:r>
          </a:p>
          <a:p>
            <a:pPr marL="285750" indent="-285750" algn="just">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solidFill>
                  <a:schemeClr val="bg1"/>
                </a:solidFill>
                <a:latin typeface="Times New Roman" panose="02020603050405020304" pitchFamily="18" charset="0"/>
                <a:cs typeface="Times New Roman" panose="02020603050405020304" pitchFamily="18" charset="0"/>
              </a:rPr>
              <a:t>The qualitative finding may lead to the fact that using digital tools for collaboration increases family time. This adds up as a positive aspect that boosts confidence in using the tools more.</a:t>
            </a:r>
          </a:p>
          <a:p>
            <a:pPr marL="285750" indent="-285750" algn="l">
              <a:buFont typeface="Arial" panose="020B0604020202020204" pitchFamily="34" charset="0"/>
              <a:buChar char="•"/>
            </a:pP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799B15F4-9E94-4792-9653-C2BBFE61D3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008098" cy="6858000"/>
          </a:xfrm>
          <a:prstGeom prst="rect">
            <a:avLst/>
          </a:prstGeom>
        </p:spPr>
      </p:pic>
    </p:spTree>
    <p:extLst>
      <p:ext uri="{BB962C8B-B14F-4D97-AF65-F5344CB8AC3E}">
        <p14:creationId xmlns:p14="http://schemas.microsoft.com/office/powerpoint/2010/main" val="25754682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A6855-601D-49BA-9E45-A482E85DAF25}"/>
              </a:ext>
            </a:extLst>
          </p:cNvPr>
          <p:cNvSpPr>
            <a:spLocks noGrp="1"/>
          </p:cNvSpPr>
          <p:nvPr>
            <p:ph type="ctrTitle"/>
          </p:nvPr>
        </p:nvSpPr>
        <p:spPr>
          <a:xfrm>
            <a:off x="4187484" y="308550"/>
            <a:ext cx="4187482" cy="622031"/>
          </a:xfrm>
        </p:spPr>
        <p:txBody>
          <a:bodyPr>
            <a:normAutofit fontScale="90000"/>
          </a:bodyPr>
          <a:lstStyle/>
          <a:p>
            <a:r>
              <a:rPr lang="en-US" sz="4000" b="1">
                <a:solidFill>
                  <a:schemeClr val="bg1"/>
                </a:solidFill>
                <a:latin typeface="Times New Roman" panose="02020603050405020304" pitchFamily="18" charset="0"/>
                <a:cs typeface="Times New Roman" panose="02020603050405020304" pitchFamily="18" charset="0"/>
              </a:rPr>
              <a:t>Conclusion</a:t>
            </a: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6" name="Subtitle 5">
            <a:extLst>
              <a:ext uri="{FF2B5EF4-FFF2-40B4-BE49-F238E27FC236}">
                <a16:creationId xmlns:a16="http://schemas.microsoft.com/office/drawing/2014/main" id="{B6993D2E-61A6-406B-9AE9-D80AC6B051AA}"/>
              </a:ext>
            </a:extLst>
          </p:cNvPr>
          <p:cNvSpPr>
            <a:spLocks noGrp="1"/>
          </p:cNvSpPr>
          <p:nvPr>
            <p:ph type="subTitle" idx="1"/>
          </p:nvPr>
        </p:nvSpPr>
        <p:spPr>
          <a:xfrm>
            <a:off x="1209822" y="4403188"/>
            <a:ext cx="9945857" cy="1730326"/>
          </a:xfrm>
        </p:spPr>
        <p:txBody>
          <a:bodyPr>
            <a:normAutofit/>
          </a:bodyPr>
          <a:lstStyle/>
          <a:p>
            <a:pPr algn="just"/>
            <a:r>
              <a:rPr lang="en-US" sz="1800">
                <a:solidFill>
                  <a:schemeClr val="bg1"/>
                </a:solidFill>
                <a:latin typeface="Times New Roman" panose="02020603050405020304" pitchFamily="18" charset="0"/>
                <a:cs typeface="Times New Roman" panose="02020603050405020304" pitchFamily="18" charset="0"/>
              </a:rPr>
              <a:t>There is a comprehensive ecosystem for supporting students in face-to-face education (learning centers, co-curricular activities, libraries, etc.). In the same vein, building an efficient online education requires time to determine. It is important to understand that students’ confidence on using the digital tool for collaboration is related to numerous things. This study will look into whether the students feel confident about using the tools. However, extensive research on which determinants play role in students’ confidence is an interesting area to explore.</a:t>
            </a: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27CFFC3E-93C8-43AC-ABA1-86B70BFAF2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87485" y="1125416"/>
            <a:ext cx="4187482" cy="2869809"/>
          </a:xfrm>
          <a:prstGeom prst="rect">
            <a:avLst/>
          </a:prstGeom>
        </p:spPr>
      </p:pic>
    </p:spTree>
    <p:extLst>
      <p:ext uri="{BB962C8B-B14F-4D97-AF65-F5344CB8AC3E}">
        <p14:creationId xmlns:p14="http://schemas.microsoft.com/office/powerpoint/2010/main" val="21358141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A6855-601D-49BA-9E45-A482E85DAF25}"/>
              </a:ext>
            </a:extLst>
          </p:cNvPr>
          <p:cNvSpPr>
            <a:spLocks noGrp="1"/>
          </p:cNvSpPr>
          <p:nvPr>
            <p:ph type="ctrTitle"/>
          </p:nvPr>
        </p:nvSpPr>
        <p:spPr>
          <a:xfrm>
            <a:off x="4187484" y="181938"/>
            <a:ext cx="4187482" cy="622031"/>
          </a:xfrm>
        </p:spPr>
        <p:txBody>
          <a:bodyPr>
            <a:normAutofit fontScale="90000"/>
          </a:bodyPr>
          <a:lstStyle/>
          <a:p>
            <a:r>
              <a:rPr lang="en-US" sz="4000" b="1" dirty="0">
                <a:solidFill>
                  <a:schemeClr val="bg1"/>
                </a:solidFill>
                <a:latin typeface="Times New Roman" panose="02020603050405020304" pitchFamily="18" charset="0"/>
                <a:cs typeface="Times New Roman" panose="02020603050405020304" pitchFamily="18" charset="0"/>
              </a:rPr>
              <a:t>Reference</a:t>
            </a:r>
          </a:p>
        </p:txBody>
      </p:sp>
      <p:sp>
        <p:nvSpPr>
          <p:cNvPr id="6" name="Subtitle 5">
            <a:extLst>
              <a:ext uri="{FF2B5EF4-FFF2-40B4-BE49-F238E27FC236}">
                <a16:creationId xmlns:a16="http://schemas.microsoft.com/office/drawing/2014/main" id="{B6993D2E-61A6-406B-9AE9-D80AC6B051AA}"/>
              </a:ext>
            </a:extLst>
          </p:cNvPr>
          <p:cNvSpPr>
            <a:spLocks noGrp="1"/>
          </p:cNvSpPr>
          <p:nvPr>
            <p:ph type="subTitle" idx="1"/>
          </p:nvPr>
        </p:nvSpPr>
        <p:spPr>
          <a:xfrm>
            <a:off x="379828" y="858124"/>
            <a:ext cx="11380763" cy="5584874"/>
          </a:xfrm>
        </p:spPr>
        <p:txBody>
          <a:bodyPr>
            <a:noAutofit/>
          </a:bodyPr>
          <a:lstStyle/>
          <a:p>
            <a:pPr marL="457200" indent="-457200" algn="just">
              <a:buFont typeface="Wingdings" panose="05000000000000000000" pitchFamily="2" charset="2"/>
              <a:buChar char="q"/>
            </a:pPr>
            <a:r>
              <a:rPr lang="en-US" sz="1400" dirty="0" err="1">
                <a:solidFill>
                  <a:schemeClr val="bg1"/>
                </a:solidFill>
                <a:latin typeface="Times New Roman" panose="02020603050405020304" pitchFamily="18" charset="0"/>
                <a:cs typeface="Times New Roman" panose="02020603050405020304" pitchFamily="18" charset="0"/>
              </a:rPr>
              <a:t>Alfadda</a:t>
            </a:r>
            <a:r>
              <a:rPr lang="en-US" sz="1400" dirty="0">
                <a:solidFill>
                  <a:schemeClr val="bg1"/>
                </a:solidFill>
                <a:latin typeface="Times New Roman" panose="02020603050405020304" pitchFamily="18" charset="0"/>
                <a:cs typeface="Times New Roman" panose="02020603050405020304" pitchFamily="18" charset="0"/>
              </a:rPr>
              <a:t>, H.A. and Mahdi, H.S. (2021), “Measuring Students’ Use of Zoom Application in Language Course Based on the Technology Acceptance Model (TAM)”, Journal of Psycholinguistic Research, Springer, Vol. 50 No. 4, pp. 883–900.</a:t>
            </a:r>
          </a:p>
          <a:p>
            <a:pPr marL="457200" indent="-457200" algn="just">
              <a:buFont typeface="Wingdings" panose="05000000000000000000" pitchFamily="2" charset="2"/>
              <a:buChar char="q"/>
            </a:pPr>
            <a:r>
              <a:rPr lang="en-US" sz="1400" dirty="0">
                <a:solidFill>
                  <a:schemeClr val="bg1"/>
                </a:solidFill>
                <a:latin typeface="Times New Roman" panose="02020603050405020304" pitchFamily="18" charset="0"/>
                <a:cs typeface="Times New Roman" panose="02020603050405020304" pitchFamily="18" charset="0"/>
              </a:rPr>
              <a:t>Anderson, M. (2013), “Teacher confidence in using technology – </a:t>
            </a:r>
            <a:r>
              <a:rPr lang="en-US" sz="1400" dirty="0" err="1">
                <a:solidFill>
                  <a:schemeClr val="bg1"/>
                </a:solidFill>
                <a:latin typeface="Times New Roman" panose="02020603050405020304" pitchFamily="18" charset="0"/>
                <a:cs typeface="Times New Roman" panose="02020603050405020304" pitchFamily="18" charset="0"/>
              </a:rPr>
              <a:t>ICTEvangelist</a:t>
            </a:r>
            <a:r>
              <a:rPr lang="en-US" sz="1400" dirty="0">
                <a:solidFill>
                  <a:schemeClr val="bg1"/>
                </a:solidFill>
                <a:latin typeface="Times New Roman" panose="02020603050405020304" pitchFamily="18" charset="0"/>
                <a:cs typeface="Times New Roman" panose="02020603050405020304" pitchFamily="18" charset="0"/>
              </a:rPr>
              <a:t>”, available at: https://ictevangelist.com/teacher-confidence-using-technology/ (accessed 7 July 2022).</a:t>
            </a:r>
          </a:p>
          <a:p>
            <a:pPr marL="457200" indent="-457200" algn="just">
              <a:buFont typeface="Wingdings" panose="05000000000000000000" pitchFamily="2" charset="2"/>
              <a:buChar char="q"/>
            </a:pPr>
            <a:r>
              <a:rPr lang="en-US" sz="1400" dirty="0">
                <a:solidFill>
                  <a:schemeClr val="bg1"/>
                </a:solidFill>
                <a:latin typeface="Times New Roman" panose="02020603050405020304" pitchFamily="18" charset="0"/>
                <a:cs typeface="Times New Roman" panose="02020603050405020304" pitchFamily="18" charset="0"/>
              </a:rPr>
              <a:t>Bower, M. (2019), “Technology-mediated learning theory”, British Journal of Educational Technology, Blackwell Publishing Ltd, Vol. 50 No. 3, pp. 1035–1048.</a:t>
            </a:r>
          </a:p>
          <a:p>
            <a:pPr marL="457200" indent="-457200" algn="just">
              <a:buFont typeface="Wingdings" panose="05000000000000000000" pitchFamily="2" charset="2"/>
              <a:buChar char="q"/>
            </a:pPr>
            <a:r>
              <a:rPr lang="en-US" sz="1400" dirty="0">
                <a:solidFill>
                  <a:schemeClr val="bg1"/>
                </a:solidFill>
                <a:latin typeface="Times New Roman" panose="02020603050405020304" pitchFamily="18" charset="0"/>
                <a:cs typeface="Times New Roman" panose="02020603050405020304" pitchFamily="18" charset="0"/>
              </a:rPr>
              <a:t>Gallegos, K. (2018), “Enhancing Education with Collaboration Technology - Cisco Blogs”, available at: https://blogs.cisco.com/collaboration/enhancing-education-collaboration (accessed 7 July 2022).</a:t>
            </a:r>
          </a:p>
          <a:p>
            <a:pPr marL="457200" indent="-457200" algn="just">
              <a:buFont typeface="Wingdings" panose="05000000000000000000" pitchFamily="2" charset="2"/>
              <a:buChar char="q"/>
            </a:pPr>
            <a:r>
              <a:rPr lang="en-US" sz="1400" dirty="0">
                <a:solidFill>
                  <a:schemeClr val="bg1"/>
                </a:solidFill>
                <a:latin typeface="Times New Roman" panose="02020603050405020304" pitchFamily="18" charset="0"/>
                <a:cs typeface="Times New Roman" panose="02020603050405020304" pitchFamily="18" charset="0"/>
              </a:rPr>
              <a:t>Gonzalez, T., de la </a:t>
            </a:r>
            <a:r>
              <a:rPr lang="en-US" sz="1400" dirty="0" err="1">
                <a:solidFill>
                  <a:schemeClr val="bg1"/>
                </a:solidFill>
                <a:latin typeface="Times New Roman" panose="02020603050405020304" pitchFamily="18" charset="0"/>
                <a:cs typeface="Times New Roman" panose="02020603050405020304" pitchFamily="18" charset="0"/>
              </a:rPr>
              <a:t>Rubia</a:t>
            </a:r>
            <a:r>
              <a:rPr lang="en-US" sz="1400" dirty="0">
                <a:solidFill>
                  <a:schemeClr val="bg1"/>
                </a:solidFill>
                <a:latin typeface="Times New Roman" panose="02020603050405020304" pitchFamily="18" charset="0"/>
                <a:cs typeface="Times New Roman" panose="02020603050405020304" pitchFamily="18" charset="0"/>
              </a:rPr>
              <a:t>, M.A., </a:t>
            </a:r>
            <a:r>
              <a:rPr lang="en-US" sz="1400" dirty="0" err="1">
                <a:solidFill>
                  <a:schemeClr val="bg1"/>
                </a:solidFill>
                <a:latin typeface="Times New Roman" panose="02020603050405020304" pitchFamily="18" charset="0"/>
                <a:cs typeface="Times New Roman" panose="02020603050405020304" pitchFamily="18" charset="0"/>
              </a:rPr>
              <a:t>Hincz</a:t>
            </a:r>
            <a:r>
              <a:rPr lang="en-US" sz="1400" dirty="0">
                <a:solidFill>
                  <a:schemeClr val="bg1"/>
                </a:solidFill>
                <a:latin typeface="Times New Roman" panose="02020603050405020304" pitchFamily="18" charset="0"/>
                <a:cs typeface="Times New Roman" panose="02020603050405020304" pitchFamily="18" charset="0"/>
              </a:rPr>
              <a:t>, K.P., Comas-Lopez, M., </a:t>
            </a:r>
            <a:r>
              <a:rPr lang="en-US" sz="1400" dirty="0" err="1">
                <a:solidFill>
                  <a:schemeClr val="bg1"/>
                </a:solidFill>
                <a:latin typeface="Times New Roman" panose="02020603050405020304" pitchFamily="18" charset="0"/>
                <a:cs typeface="Times New Roman" panose="02020603050405020304" pitchFamily="18" charset="0"/>
              </a:rPr>
              <a:t>Subirats</a:t>
            </a:r>
            <a:r>
              <a:rPr lang="en-US" sz="1400" dirty="0">
                <a:solidFill>
                  <a:schemeClr val="bg1"/>
                </a:solidFill>
                <a:latin typeface="Times New Roman" panose="02020603050405020304" pitchFamily="18" charset="0"/>
                <a:cs typeface="Times New Roman" panose="02020603050405020304" pitchFamily="18" charset="0"/>
              </a:rPr>
              <a:t>, L., Fort, S. and Sacha, G.M. (2020), “Influence of COVID-19 confinement on students’ performance in higher education”, </a:t>
            </a:r>
            <a:r>
              <a:rPr lang="en-US" sz="1400" dirty="0" err="1">
                <a:solidFill>
                  <a:schemeClr val="bg1"/>
                </a:solidFill>
                <a:latin typeface="Times New Roman" panose="02020603050405020304" pitchFamily="18" charset="0"/>
                <a:cs typeface="Times New Roman" panose="02020603050405020304" pitchFamily="18" charset="0"/>
              </a:rPr>
              <a:t>PLoS</a:t>
            </a:r>
            <a:r>
              <a:rPr lang="en-US" sz="1400" dirty="0">
                <a:solidFill>
                  <a:schemeClr val="bg1"/>
                </a:solidFill>
                <a:latin typeface="Times New Roman" panose="02020603050405020304" pitchFamily="18" charset="0"/>
                <a:cs typeface="Times New Roman" panose="02020603050405020304" pitchFamily="18" charset="0"/>
              </a:rPr>
              <a:t> ONE, Public Library of Science, Vol. 15 No. 10, available </a:t>
            </a:r>
            <a:r>
              <a:rPr lang="en-US" sz="1400" dirty="0" err="1">
                <a:solidFill>
                  <a:schemeClr val="bg1"/>
                </a:solidFill>
                <a:latin typeface="Times New Roman" panose="02020603050405020304" pitchFamily="18" charset="0"/>
                <a:cs typeface="Times New Roman" panose="02020603050405020304" pitchFamily="18" charset="0"/>
              </a:rPr>
              <a:t>at:https</a:t>
            </a:r>
            <a:r>
              <a:rPr lang="en-US" sz="1400" dirty="0">
                <a:solidFill>
                  <a:schemeClr val="bg1"/>
                </a:solidFill>
                <a:latin typeface="Times New Roman" panose="02020603050405020304" pitchFamily="18" charset="0"/>
                <a:cs typeface="Times New Roman" panose="02020603050405020304" pitchFamily="18" charset="0"/>
              </a:rPr>
              <a:t>://doi.org/10.1371/JOURNAL.PONE.0239490.</a:t>
            </a:r>
          </a:p>
          <a:p>
            <a:pPr marL="457200" indent="-457200" algn="just">
              <a:buFont typeface="Wingdings" panose="05000000000000000000" pitchFamily="2" charset="2"/>
              <a:buChar char="q"/>
            </a:pPr>
            <a:r>
              <a:rPr lang="en-US" sz="1400" dirty="0">
                <a:solidFill>
                  <a:schemeClr val="bg1"/>
                </a:solidFill>
                <a:latin typeface="Times New Roman" panose="02020603050405020304" pitchFamily="18" charset="0"/>
                <a:cs typeface="Times New Roman" panose="02020603050405020304" pitchFamily="18" charset="0"/>
              </a:rPr>
              <a:t>Howe, A. (2018), “Why </a:t>
            </a:r>
            <a:r>
              <a:rPr lang="en-US" sz="1400" dirty="0" err="1">
                <a:solidFill>
                  <a:schemeClr val="bg1"/>
                </a:solidFill>
                <a:latin typeface="Times New Roman" panose="02020603050405020304" pitchFamily="18" charset="0"/>
                <a:cs typeface="Times New Roman" panose="02020603050405020304" pitchFamily="18" charset="0"/>
              </a:rPr>
              <a:t>edtech</a:t>
            </a:r>
            <a:r>
              <a:rPr lang="en-US" sz="1400" dirty="0">
                <a:solidFill>
                  <a:schemeClr val="bg1"/>
                </a:solidFill>
                <a:latin typeface="Times New Roman" panose="02020603050405020304" pitchFamily="18" charset="0"/>
                <a:cs typeface="Times New Roman" panose="02020603050405020304" pitchFamily="18" charset="0"/>
              </a:rPr>
              <a:t> can increase student confidence - Education Technology”, available at: https://edtechnology.co.uk/comments/why-edtech-can-increase-student-confidence/ (accessed 7 July 2022).</a:t>
            </a:r>
          </a:p>
          <a:p>
            <a:pPr marL="457200" indent="-457200" algn="just">
              <a:buFont typeface="Wingdings" panose="05000000000000000000" pitchFamily="2" charset="2"/>
              <a:buChar char="q"/>
            </a:pPr>
            <a:r>
              <a:rPr lang="en-US" sz="1400" dirty="0">
                <a:solidFill>
                  <a:schemeClr val="bg1"/>
                </a:solidFill>
                <a:latin typeface="Times New Roman" panose="02020603050405020304" pitchFamily="18" charset="0"/>
                <a:cs typeface="Times New Roman" panose="02020603050405020304" pitchFamily="18" charset="0"/>
              </a:rPr>
              <a:t>Kemp, A., Palmer, E. and </a:t>
            </a:r>
            <a:r>
              <a:rPr lang="en-US" sz="1400" dirty="0" err="1">
                <a:solidFill>
                  <a:schemeClr val="bg1"/>
                </a:solidFill>
                <a:latin typeface="Times New Roman" panose="02020603050405020304" pitchFamily="18" charset="0"/>
                <a:cs typeface="Times New Roman" panose="02020603050405020304" pitchFamily="18" charset="0"/>
              </a:rPr>
              <a:t>Strelan</a:t>
            </a:r>
            <a:r>
              <a:rPr lang="en-US" sz="1400" dirty="0">
                <a:solidFill>
                  <a:schemeClr val="bg1"/>
                </a:solidFill>
                <a:latin typeface="Times New Roman" panose="02020603050405020304" pitchFamily="18" charset="0"/>
                <a:cs typeface="Times New Roman" panose="02020603050405020304" pitchFamily="18" charset="0"/>
              </a:rPr>
              <a:t>, P. (2019), “A taxonomy of factors affecting attitudes towards educational technologies for use with technology acceptance models”, British Journal of Educational Technology, John Wiley &amp; Sons, Ltd, Vol. 50 No. 5, pp. 2394–2413.</a:t>
            </a:r>
          </a:p>
          <a:p>
            <a:pPr marL="457200" indent="-457200" algn="just">
              <a:buFont typeface="Wingdings" panose="05000000000000000000" pitchFamily="2" charset="2"/>
              <a:buChar char="q"/>
            </a:pPr>
            <a:r>
              <a:rPr lang="en-US" sz="1400" dirty="0">
                <a:solidFill>
                  <a:schemeClr val="bg1"/>
                </a:solidFill>
                <a:latin typeface="Times New Roman" panose="02020603050405020304" pitchFamily="18" charset="0"/>
                <a:cs typeface="Times New Roman" panose="02020603050405020304" pitchFamily="18" charset="0"/>
              </a:rPr>
              <a:t>Le, H., Janssen, J. and Wubbels, T. (2017), “Collaborative learning practices: teacher and student perceived obstacles to effective student collaboration”, Https://Doi.Org/10.1080/0305764X.2016.1259389, Routledge, Vol. 48 No. 1, pp. 103–122.</a:t>
            </a:r>
          </a:p>
          <a:p>
            <a:pPr marL="457200" indent="-457200" algn="just">
              <a:buFont typeface="Wingdings" panose="05000000000000000000" pitchFamily="2" charset="2"/>
              <a:buChar char="q"/>
            </a:pPr>
            <a:r>
              <a:rPr lang="en-US" sz="1400" dirty="0">
                <a:solidFill>
                  <a:schemeClr val="bg1"/>
                </a:solidFill>
                <a:latin typeface="Times New Roman" panose="02020603050405020304" pitchFamily="18" charset="0"/>
                <a:cs typeface="Times New Roman" panose="02020603050405020304" pitchFamily="18" charset="0"/>
              </a:rPr>
              <a:t>National Governors Association Center for Best Practices &amp; Council of Chief State School Officers. (2010). Common core state standards for English language arts and literacy history/social studies, science, and technical subjects. Washington, DC. Retrieved from </a:t>
            </a:r>
            <a:r>
              <a:rPr lang="en-US" sz="1400" dirty="0">
                <a:solidFill>
                  <a:schemeClr val="bg1"/>
                </a:solidFill>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http://www.corestandards.org/wp-content/uploads/ELA_Standards1.pdf</a:t>
            </a:r>
            <a:endParaRPr lang="en-US" sz="1400" dirty="0">
              <a:solidFill>
                <a:schemeClr val="bg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1400" dirty="0">
                <a:solidFill>
                  <a:schemeClr val="bg1"/>
                </a:solidFill>
                <a:latin typeface="Times New Roman" panose="02020603050405020304" pitchFamily="18" charset="0"/>
                <a:cs typeface="Times New Roman" panose="02020603050405020304" pitchFamily="18" charset="0"/>
              </a:rPr>
              <a:t>Patricia Aguilera-</a:t>
            </a:r>
            <a:r>
              <a:rPr lang="en-US" sz="1400" dirty="0" err="1">
                <a:solidFill>
                  <a:schemeClr val="bg1"/>
                </a:solidFill>
                <a:latin typeface="Times New Roman" panose="02020603050405020304" pitchFamily="18" charset="0"/>
                <a:cs typeface="Times New Roman" panose="02020603050405020304" pitchFamily="18" charset="0"/>
              </a:rPr>
              <a:t>Hermida</a:t>
            </a:r>
            <a:r>
              <a:rPr lang="en-US" sz="1400" dirty="0">
                <a:solidFill>
                  <a:schemeClr val="bg1"/>
                </a:solidFill>
                <a:latin typeface="Times New Roman" panose="02020603050405020304" pitchFamily="18" charset="0"/>
                <a:cs typeface="Times New Roman" panose="02020603050405020304" pitchFamily="18" charset="0"/>
              </a:rPr>
              <a:t>, A. (2020), “College students’ use and acceptance of emergency online learning due to COVID-19”, International Journal of Educational Research Open, Elsevier, Vol. 1, p. 100011.</a:t>
            </a:r>
          </a:p>
          <a:p>
            <a:pPr marL="457200" indent="-457200" algn="l">
              <a:buFont typeface="+mj-lt"/>
              <a:buAutoNum type="arabicPeriod"/>
            </a:pPr>
            <a:endParaRPr lang="en-US" sz="105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70488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A6855-601D-49BA-9E45-A482E85DAF25}"/>
              </a:ext>
            </a:extLst>
          </p:cNvPr>
          <p:cNvSpPr>
            <a:spLocks noGrp="1"/>
          </p:cNvSpPr>
          <p:nvPr>
            <p:ph type="ctrTitle"/>
          </p:nvPr>
        </p:nvSpPr>
        <p:spPr>
          <a:xfrm>
            <a:off x="4187484" y="181938"/>
            <a:ext cx="4187482" cy="622031"/>
          </a:xfrm>
        </p:spPr>
        <p:txBody>
          <a:bodyPr>
            <a:normAutofit fontScale="90000"/>
          </a:bodyPr>
          <a:lstStyle/>
          <a:p>
            <a:r>
              <a:rPr lang="en-US" sz="4000" b="1" dirty="0">
                <a:solidFill>
                  <a:schemeClr val="bg1"/>
                </a:solidFill>
                <a:latin typeface="Times New Roman" panose="02020603050405020304" pitchFamily="18" charset="0"/>
                <a:cs typeface="Times New Roman" panose="02020603050405020304" pitchFamily="18" charset="0"/>
              </a:rPr>
              <a:t>Reference</a:t>
            </a:r>
          </a:p>
        </p:txBody>
      </p:sp>
      <p:sp>
        <p:nvSpPr>
          <p:cNvPr id="6" name="Subtitle 5">
            <a:extLst>
              <a:ext uri="{FF2B5EF4-FFF2-40B4-BE49-F238E27FC236}">
                <a16:creationId xmlns:a16="http://schemas.microsoft.com/office/drawing/2014/main" id="{B6993D2E-61A6-406B-9AE9-D80AC6B051AA}"/>
              </a:ext>
            </a:extLst>
          </p:cNvPr>
          <p:cNvSpPr>
            <a:spLocks noGrp="1"/>
          </p:cNvSpPr>
          <p:nvPr>
            <p:ph type="subTitle" idx="1"/>
          </p:nvPr>
        </p:nvSpPr>
        <p:spPr>
          <a:xfrm>
            <a:off x="379828" y="858124"/>
            <a:ext cx="11380763" cy="5584874"/>
          </a:xfrm>
        </p:spPr>
        <p:txBody>
          <a:bodyPr>
            <a:noAutofit/>
          </a:bodyPr>
          <a:lstStyle/>
          <a:p>
            <a:pPr marL="457200" indent="-457200" algn="just">
              <a:buFont typeface="Wingdings" panose="05000000000000000000" pitchFamily="2" charset="2"/>
              <a:buChar char="q"/>
            </a:pPr>
            <a:r>
              <a:rPr lang="en-US" sz="1400" dirty="0">
                <a:solidFill>
                  <a:schemeClr val="bg1"/>
                </a:solidFill>
                <a:latin typeface="Times New Roman" panose="02020603050405020304" pitchFamily="18" charset="0"/>
                <a:cs typeface="Times New Roman" panose="02020603050405020304" pitchFamily="18" charset="0"/>
              </a:rPr>
              <a:t>Ray, L. (2017), “How to Increase Confidence About Digital Learning in Schools | EdTech Magazine”, available at: https://edtechmagazine.com/k12/article/2017/10/how-increase-confidence-about-digital-learning-schools (accessed 7 July 2022).</a:t>
            </a:r>
          </a:p>
          <a:p>
            <a:pPr marL="457200" indent="-457200" algn="just">
              <a:buFont typeface="Wingdings" panose="05000000000000000000" pitchFamily="2" charset="2"/>
              <a:buChar char="q"/>
            </a:pPr>
            <a:r>
              <a:rPr lang="en-US" sz="1400" dirty="0">
                <a:solidFill>
                  <a:schemeClr val="bg1"/>
                </a:solidFill>
                <a:latin typeface="Times New Roman" panose="02020603050405020304" pitchFamily="18" charset="0"/>
                <a:cs typeface="Times New Roman" panose="02020603050405020304" pitchFamily="18" charset="0"/>
              </a:rPr>
              <a:t>Sarwar, B., Zulfiqar, S., Aziz, S. and Ejaz </a:t>
            </a:r>
            <a:r>
              <a:rPr lang="en-US" sz="1400" dirty="0" err="1">
                <a:solidFill>
                  <a:schemeClr val="bg1"/>
                </a:solidFill>
                <a:latin typeface="Times New Roman" panose="02020603050405020304" pitchFamily="18" charset="0"/>
                <a:cs typeface="Times New Roman" panose="02020603050405020304" pitchFamily="18" charset="0"/>
              </a:rPr>
              <a:t>Chandia</a:t>
            </a:r>
            <a:r>
              <a:rPr lang="en-US" sz="1400" dirty="0">
                <a:solidFill>
                  <a:schemeClr val="bg1"/>
                </a:solidFill>
                <a:latin typeface="Times New Roman" panose="02020603050405020304" pitchFamily="18" charset="0"/>
                <a:cs typeface="Times New Roman" panose="02020603050405020304" pitchFamily="18" charset="0"/>
              </a:rPr>
              <a:t>, K. (2018), “Usage of Social Media Tools for Collaborative Learning: The Effect on Learning Success With the Moderating Role of Cyberbullying”:, Https://Doi.Org/10.1177/0735633117748415, SAGE </a:t>
            </a:r>
            <a:r>
              <a:rPr lang="en-US" sz="1400" dirty="0" err="1">
                <a:solidFill>
                  <a:schemeClr val="bg1"/>
                </a:solidFill>
                <a:latin typeface="Times New Roman" panose="02020603050405020304" pitchFamily="18" charset="0"/>
                <a:cs typeface="Times New Roman" panose="02020603050405020304" pitchFamily="18" charset="0"/>
              </a:rPr>
              <a:t>PublicationsSage</a:t>
            </a:r>
            <a:r>
              <a:rPr lang="en-US" sz="1400" dirty="0">
                <a:solidFill>
                  <a:schemeClr val="bg1"/>
                </a:solidFill>
                <a:latin typeface="Times New Roman" panose="02020603050405020304" pitchFamily="18" charset="0"/>
                <a:cs typeface="Times New Roman" panose="02020603050405020304" pitchFamily="18" charset="0"/>
              </a:rPr>
              <a:t> CA: Los Angeles, CA, Vol. 57 No. 1, pp. 246–279.</a:t>
            </a:r>
          </a:p>
          <a:p>
            <a:pPr marL="457200" indent="-457200" algn="just">
              <a:buFont typeface="Wingdings" panose="05000000000000000000" pitchFamily="2" charset="2"/>
              <a:buChar char="q"/>
            </a:pPr>
            <a:r>
              <a:rPr lang="en-US" sz="1400" dirty="0">
                <a:solidFill>
                  <a:schemeClr val="bg1"/>
                </a:solidFill>
                <a:latin typeface="Times New Roman" panose="02020603050405020304" pitchFamily="18" charset="0"/>
                <a:cs typeface="Times New Roman" panose="02020603050405020304" pitchFamily="18" charset="0"/>
              </a:rPr>
              <a:t>State of Michigan. (2017). Michigan integrated technology competencies for students. Retrieved from </a:t>
            </a:r>
            <a:r>
              <a:rPr lang="en-US" sz="1400" dirty="0">
                <a:solidFill>
                  <a:schemeClr val="bg1"/>
                </a:solidFill>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http://www.techplan.org/downloads/all_user_files/mitecs_document_final_2.2.pdf.</a:t>
            </a:r>
            <a:endParaRPr lang="en-US" sz="1400" dirty="0">
              <a:solidFill>
                <a:schemeClr val="bg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1400" dirty="0">
                <a:solidFill>
                  <a:schemeClr val="bg1"/>
                </a:solidFill>
                <a:latin typeface="Times New Roman" panose="02020603050405020304" pitchFamily="18" charset="0"/>
                <a:cs typeface="Times New Roman" panose="02020603050405020304" pitchFamily="18" charset="0"/>
              </a:rPr>
              <a:t>U.S. Department of Education. (2017). Reimaging the Role of Technology in Education: 2017 National Education Technology Plan Update. Washington D.C.: Government Printing Office. Retrieved from </a:t>
            </a:r>
            <a:r>
              <a:rPr lang="en-US" sz="1400" dirty="0">
                <a:solidFill>
                  <a:schemeClr val="bg1"/>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http://tech.ed.gov</a:t>
            </a:r>
            <a:endParaRPr lang="en-US" sz="1400" dirty="0">
              <a:solidFill>
                <a:schemeClr val="bg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1400" dirty="0" err="1">
                <a:solidFill>
                  <a:schemeClr val="bg1"/>
                </a:solidFill>
                <a:latin typeface="Times New Roman" panose="02020603050405020304" pitchFamily="18" charset="0"/>
                <a:cs typeface="Times New Roman" panose="02020603050405020304" pitchFamily="18" charset="0"/>
              </a:rPr>
              <a:t>Vacheishvili</a:t>
            </a:r>
            <a:r>
              <a:rPr lang="en-US" sz="1400" dirty="0">
                <a:solidFill>
                  <a:schemeClr val="bg1"/>
                </a:solidFill>
                <a:latin typeface="Times New Roman" panose="02020603050405020304" pitchFamily="18" charset="0"/>
                <a:cs typeface="Times New Roman" panose="02020603050405020304" pitchFamily="18" charset="0"/>
              </a:rPr>
              <a:t>, N. (2021), “Collaborative Communication as an Effective Strategy in Education”, Collaborative Communication in Education, Vol. 34 No. 5, available at: https://www.researchgate.net/publication/353606348_Collaborative_Communication_as_an_Effective_Strategy_in_Education (accessed 6 July 2022).</a:t>
            </a:r>
          </a:p>
          <a:p>
            <a:pPr marL="457200" indent="-457200" algn="l">
              <a:buFont typeface="+mj-lt"/>
              <a:buAutoNum type="arabicPeriod"/>
            </a:pPr>
            <a:endParaRPr lang="en-US" sz="105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37371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311</TotalTime>
  <Words>1997</Words>
  <Application>Microsoft Macintosh PowerPoint</Application>
  <PresentationFormat>Widescreen</PresentationFormat>
  <Paragraphs>88</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Times New Roman</vt:lpstr>
      <vt:lpstr>Wingdings</vt:lpstr>
      <vt:lpstr>Office Theme</vt:lpstr>
      <vt:lpstr>How do students use technology to collaborate at UWTSD?</vt:lpstr>
      <vt:lpstr>Introduction</vt:lpstr>
      <vt:lpstr>Cont.</vt:lpstr>
      <vt:lpstr>Research Question</vt:lpstr>
      <vt:lpstr>Literature review</vt:lpstr>
      <vt:lpstr>Literature review</vt:lpstr>
      <vt:lpstr>Ethical Clearance</vt:lpstr>
      <vt:lpstr>Proposed method</vt:lpstr>
      <vt:lpstr>Proposed method</vt:lpstr>
      <vt:lpstr>Technology acceptance models</vt:lpstr>
      <vt:lpstr>Technology acceptance models</vt:lpstr>
      <vt:lpstr>Result (Hypothesis)</vt:lpstr>
      <vt:lpstr>Conclusion</vt:lpstr>
      <vt:lpstr>Reference</vt:lpstr>
      <vt:lpstr>Reference</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do students use technology to collaborate at UWTSD?</dc:title>
  <dc:creator>Ishrat Aftab</dc:creator>
  <cp:lastModifiedBy>Microsoft Office User</cp:lastModifiedBy>
  <cp:revision>39</cp:revision>
  <dcterms:created xsi:type="dcterms:W3CDTF">2022-07-06T13:22:13Z</dcterms:created>
  <dcterms:modified xsi:type="dcterms:W3CDTF">2022-07-08T18:49:40Z</dcterms:modified>
</cp:coreProperties>
</file>