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16"/>
  </p:notesMasterIdLst>
  <p:sldIdLst>
    <p:sldId id="258" r:id="rId2"/>
    <p:sldId id="256" r:id="rId3"/>
    <p:sldId id="257" r:id="rId4"/>
    <p:sldId id="259" r:id="rId5"/>
    <p:sldId id="260" r:id="rId6"/>
    <p:sldId id="261" r:id="rId7"/>
    <p:sldId id="263" r:id="rId8"/>
    <p:sldId id="264" r:id="rId9"/>
    <p:sldId id="269" r:id="rId10"/>
    <p:sldId id="265" r:id="rId11"/>
    <p:sldId id="266" r:id="rId12"/>
    <p:sldId id="267" r:id="rId13"/>
    <p:sldId id="268"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28" autoAdjust="0"/>
    <p:restoredTop sz="94660"/>
  </p:normalViewPr>
  <p:slideViewPr>
    <p:cSldViewPr snapToGrid="0">
      <p:cViewPr>
        <p:scale>
          <a:sx n="66" d="100"/>
          <a:sy n="66" d="100"/>
        </p:scale>
        <p:origin x="1080"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F28BFE-69B7-4102-9E39-76F57E4AEBC9}" type="doc">
      <dgm:prSet loTypeId="urn:microsoft.com/office/officeart/2005/8/layout/list1" loCatId="list" qsTypeId="urn:microsoft.com/office/officeart/2005/8/quickstyle/simple1" qsCatId="simple" csTypeId="urn:microsoft.com/office/officeart/2005/8/colors/accent4_5" csCatId="accent4" phldr="1"/>
      <dgm:spPr/>
      <dgm:t>
        <a:bodyPr/>
        <a:lstStyle/>
        <a:p>
          <a:endParaRPr lang="en-US"/>
        </a:p>
      </dgm:t>
    </dgm:pt>
    <dgm:pt modelId="{7AA78F3A-0215-4C80-852D-857D9CE14DBB}">
      <dgm:prSet custT="1"/>
      <dgm:spPr/>
      <dgm:t>
        <a:bodyPr/>
        <a:lstStyle/>
        <a:p>
          <a:r>
            <a:rPr lang="en-GB" sz="2400" dirty="0">
              <a:solidFill>
                <a:schemeClr val="tx1"/>
              </a:solidFill>
              <a:latin typeface="Cooper Black" panose="0208090404030B020404" pitchFamily="18" charset="0"/>
              <a:cs typeface="Calibri" panose="020F0502020204030204" pitchFamily="34" charset="0"/>
            </a:rPr>
            <a:t>Roni Akhtar 2006645</a:t>
          </a:r>
          <a:endParaRPr lang="en-US" sz="2400" dirty="0">
            <a:solidFill>
              <a:schemeClr val="tx1"/>
            </a:solidFill>
            <a:latin typeface="Cooper Black" panose="0208090404030B020404" pitchFamily="18" charset="0"/>
            <a:cs typeface="Calibri" panose="020F0502020204030204" pitchFamily="34" charset="0"/>
          </a:endParaRPr>
        </a:p>
      </dgm:t>
    </dgm:pt>
    <dgm:pt modelId="{BB4BFDBA-35E6-422E-B8E8-CB2193345185}" type="parTrans" cxnId="{9A694AFF-2FF3-4AD8-9797-131F5B5E46BD}">
      <dgm:prSet/>
      <dgm:spPr/>
      <dgm:t>
        <a:bodyPr/>
        <a:lstStyle/>
        <a:p>
          <a:endParaRPr lang="en-US"/>
        </a:p>
      </dgm:t>
    </dgm:pt>
    <dgm:pt modelId="{6B7AF14E-9E00-4FB8-A7FE-61B61433C026}" type="sibTrans" cxnId="{9A694AFF-2FF3-4AD8-9797-131F5B5E46BD}">
      <dgm:prSet/>
      <dgm:spPr/>
      <dgm:t>
        <a:bodyPr/>
        <a:lstStyle/>
        <a:p>
          <a:endParaRPr lang="en-US"/>
        </a:p>
      </dgm:t>
    </dgm:pt>
    <dgm:pt modelId="{5D9CE32A-D5D5-41B2-ABC4-F133E5E99C32}">
      <dgm:prSet custT="1"/>
      <dgm:spPr/>
      <dgm:t>
        <a:bodyPr/>
        <a:lstStyle/>
        <a:p>
          <a:r>
            <a:rPr lang="en-GB" sz="2400" dirty="0">
              <a:latin typeface="Cooper Black" panose="0208090404030B020404" pitchFamily="18" charset="0"/>
              <a:cs typeface="Calibri" panose="020F0502020204030204" pitchFamily="34" charset="0"/>
            </a:rPr>
            <a:t>Damarah Gayle 1918750</a:t>
          </a:r>
          <a:endParaRPr lang="en-US" sz="2400" dirty="0">
            <a:latin typeface="Cooper Black" panose="0208090404030B020404" pitchFamily="18" charset="0"/>
            <a:cs typeface="Calibri" panose="020F0502020204030204" pitchFamily="34" charset="0"/>
          </a:endParaRPr>
        </a:p>
      </dgm:t>
    </dgm:pt>
    <dgm:pt modelId="{11E832D0-FE59-4502-88BD-26BD47749560}" type="parTrans" cxnId="{22535591-DED4-476D-B314-261451A53293}">
      <dgm:prSet/>
      <dgm:spPr/>
      <dgm:t>
        <a:bodyPr/>
        <a:lstStyle/>
        <a:p>
          <a:endParaRPr lang="en-US"/>
        </a:p>
      </dgm:t>
    </dgm:pt>
    <dgm:pt modelId="{9E3EDAAB-22B6-4E66-8382-F56568237BBA}" type="sibTrans" cxnId="{22535591-DED4-476D-B314-261451A53293}">
      <dgm:prSet/>
      <dgm:spPr/>
      <dgm:t>
        <a:bodyPr/>
        <a:lstStyle/>
        <a:p>
          <a:endParaRPr lang="en-US"/>
        </a:p>
      </dgm:t>
    </dgm:pt>
    <dgm:pt modelId="{33EB8790-1C77-49DB-B220-35504F05936E}">
      <dgm:prSet custT="1"/>
      <dgm:spPr/>
      <dgm:t>
        <a:bodyPr/>
        <a:lstStyle/>
        <a:p>
          <a:r>
            <a:rPr lang="en-GB" sz="2400" dirty="0" err="1">
              <a:solidFill>
                <a:schemeClr val="tx1"/>
              </a:solidFill>
              <a:latin typeface="Cooper Black" panose="0208090404030B020404" pitchFamily="18" charset="0"/>
              <a:cs typeface="Calibri" panose="020F0502020204030204" pitchFamily="34" charset="0"/>
            </a:rPr>
            <a:t>Kemiica</a:t>
          </a:r>
          <a:r>
            <a:rPr lang="en-GB" sz="2400" dirty="0">
              <a:solidFill>
                <a:schemeClr val="tx1"/>
              </a:solidFill>
              <a:latin typeface="Cooper Black" panose="0208090404030B020404" pitchFamily="18" charset="0"/>
              <a:cs typeface="Calibri" panose="020F0502020204030204" pitchFamily="34" charset="0"/>
            </a:rPr>
            <a:t> Prince 1915210</a:t>
          </a:r>
          <a:endParaRPr lang="en-US" sz="2400" dirty="0">
            <a:solidFill>
              <a:schemeClr val="tx1"/>
            </a:solidFill>
            <a:latin typeface="Cooper Black" panose="0208090404030B020404" pitchFamily="18" charset="0"/>
            <a:cs typeface="Calibri" panose="020F0502020204030204" pitchFamily="34" charset="0"/>
          </a:endParaRPr>
        </a:p>
      </dgm:t>
    </dgm:pt>
    <dgm:pt modelId="{B322635E-A97F-4982-BBFD-E3B1889699A2}" type="parTrans" cxnId="{B6959BAA-7BDA-4F49-9770-5BE599543378}">
      <dgm:prSet/>
      <dgm:spPr/>
      <dgm:t>
        <a:bodyPr/>
        <a:lstStyle/>
        <a:p>
          <a:endParaRPr lang="en-US"/>
        </a:p>
      </dgm:t>
    </dgm:pt>
    <dgm:pt modelId="{473980E7-769B-4B0B-9AEC-779D35F025E7}" type="sibTrans" cxnId="{B6959BAA-7BDA-4F49-9770-5BE599543378}">
      <dgm:prSet/>
      <dgm:spPr/>
      <dgm:t>
        <a:bodyPr/>
        <a:lstStyle/>
        <a:p>
          <a:endParaRPr lang="en-US"/>
        </a:p>
      </dgm:t>
    </dgm:pt>
    <dgm:pt modelId="{8AB72EBE-67D6-4499-AF53-E1A514F18CF9}">
      <dgm:prSet custT="1"/>
      <dgm:spPr/>
      <dgm:t>
        <a:bodyPr/>
        <a:lstStyle/>
        <a:p>
          <a:r>
            <a:rPr lang="en-GB" sz="2400" dirty="0" err="1">
              <a:latin typeface="Cooper Black" panose="0208090404030B020404" pitchFamily="18" charset="0"/>
              <a:cs typeface="Calibri" panose="020F0502020204030204" pitchFamily="34" charset="0"/>
            </a:rPr>
            <a:t>Shaid</a:t>
          </a:r>
          <a:r>
            <a:rPr lang="en-GB" sz="2400" dirty="0">
              <a:latin typeface="Cooper Black" panose="0208090404030B020404" pitchFamily="18" charset="0"/>
              <a:cs typeface="Calibri" panose="020F0502020204030204" pitchFamily="34" charset="0"/>
            </a:rPr>
            <a:t> Saleem 1715440</a:t>
          </a:r>
          <a:endParaRPr lang="en-US" sz="2400" dirty="0">
            <a:latin typeface="Cooper Black" panose="0208090404030B020404" pitchFamily="18" charset="0"/>
            <a:cs typeface="Calibri" panose="020F0502020204030204" pitchFamily="34" charset="0"/>
          </a:endParaRPr>
        </a:p>
      </dgm:t>
    </dgm:pt>
    <dgm:pt modelId="{837AEC22-F583-4A9F-86B4-3B535A3C1328}" type="parTrans" cxnId="{047AF271-AE4F-4EFD-A6C2-3F2208E4159B}">
      <dgm:prSet/>
      <dgm:spPr/>
      <dgm:t>
        <a:bodyPr/>
        <a:lstStyle/>
        <a:p>
          <a:endParaRPr lang="en-US"/>
        </a:p>
      </dgm:t>
    </dgm:pt>
    <dgm:pt modelId="{46FF4590-EA36-4B97-BD4C-391198FB0948}" type="sibTrans" cxnId="{047AF271-AE4F-4EFD-A6C2-3F2208E4159B}">
      <dgm:prSet/>
      <dgm:spPr/>
      <dgm:t>
        <a:bodyPr/>
        <a:lstStyle/>
        <a:p>
          <a:endParaRPr lang="en-US"/>
        </a:p>
      </dgm:t>
    </dgm:pt>
    <dgm:pt modelId="{2E779A4F-741A-4C4A-B7E1-975F8E2ABABE}" type="pres">
      <dgm:prSet presAssocID="{7CF28BFE-69B7-4102-9E39-76F57E4AEBC9}" presName="linear" presStyleCnt="0">
        <dgm:presLayoutVars>
          <dgm:dir/>
          <dgm:animLvl val="lvl"/>
          <dgm:resizeHandles val="exact"/>
        </dgm:presLayoutVars>
      </dgm:prSet>
      <dgm:spPr/>
    </dgm:pt>
    <dgm:pt modelId="{50D927BE-4A76-4E83-BF1E-27AC1B2DB98A}" type="pres">
      <dgm:prSet presAssocID="{7AA78F3A-0215-4C80-852D-857D9CE14DBB}" presName="parentLin" presStyleCnt="0"/>
      <dgm:spPr/>
    </dgm:pt>
    <dgm:pt modelId="{4B27B945-4FAF-4422-8D4B-A60A8C7A99D6}" type="pres">
      <dgm:prSet presAssocID="{7AA78F3A-0215-4C80-852D-857D9CE14DBB}" presName="parentLeftMargin" presStyleLbl="node1" presStyleIdx="0" presStyleCnt="4"/>
      <dgm:spPr/>
    </dgm:pt>
    <dgm:pt modelId="{B98B75B0-ACBC-4F59-90F5-FF15CE55780C}" type="pres">
      <dgm:prSet presAssocID="{7AA78F3A-0215-4C80-852D-857D9CE14DBB}" presName="parentText" presStyleLbl="node1" presStyleIdx="0" presStyleCnt="4">
        <dgm:presLayoutVars>
          <dgm:chMax val="0"/>
          <dgm:bulletEnabled val="1"/>
        </dgm:presLayoutVars>
      </dgm:prSet>
      <dgm:spPr/>
    </dgm:pt>
    <dgm:pt modelId="{2F0492BC-1621-4EC5-85D4-F051CB5904D0}" type="pres">
      <dgm:prSet presAssocID="{7AA78F3A-0215-4C80-852D-857D9CE14DBB}" presName="negativeSpace" presStyleCnt="0"/>
      <dgm:spPr/>
    </dgm:pt>
    <dgm:pt modelId="{30714E4D-4141-4004-A161-FDE0E4856863}" type="pres">
      <dgm:prSet presAssocID="{7AA78F3A-0215-4C80-852D-857D9CE14DBB}" presName="childText" presStyleLbl="conFgAcc1" presStyleIdx="0" presStyleCnt="4">
        <dgm:presLayoutVars>
          <dgm:bulletEnabled val="1"/>
        </dgm:presLayoutVars>
      </dgm:prSet>
      <dgm:spPr/>
    </dgm:pt>
    <dgm:pt modelId="{96C775B5-3A89-4E7C-9183-19E017656358}" type="pres">
      <dgm:prSet presAssocID="{6B7AF14E-9E00-4FB8-A7FE-61B61433C026}" presName="spaceBetweenRectangles" presStyleCnt="0"/>
      <dgm:spPr/>
    </dgm:pt>
    <dgm:pt modelId="{F7ECE051-1D10-4CA1-A373-76AE171C5B18}" type="pres">
      <dgm:prSet presAssocID="{5D9CE32A-D5D5-41B2-ABC4-F133E5E99C32}" presName="parentLin" presStyleCnt="0"/>
      <dgm:spPr/>
    </dgm:pt>
    <dgm:pt modelId="{BF740FE4-A0B9-4B65-817F-89713A5511C1}" type="pres">
      <dgm:prSet presAssocID="{5D9CE32A-D5D5-41B2-ABC4-F133E5E99C32}" presName="parentLeftMargin" presStyleLbl="node1" presStyleIdx="0" presStyleCnt="4"/>
      <dgm:spPr/>
    </dgm:pt>
    <dgm:pt modelId="{5A618F2D-DD3F-41D5-B532-CCC193D0F50F}" type="pres">
      <dgm:prSet presAssocID="{5D9CE32A-D5D5-41B2-ABC4-F133E5E99C32}" presName="parentText" presStyleLbl="node1" presStyleIdx="1" presStyleCnt="4">
        <dgm:presLayoutVars>
          <dgm:chMax val="0"/>
          <dgm:bulletEnabled val="1"/>
        </dgm:presLayoutVars>
      </dgm:prSet>
      <dgm:spPr/>
    </dgm:pt>
    <dgm:pt modelId="{EE792CE3-1A05-43BC-9E32-9AA6AC7B5D58}" type="pres">
      <dgm:prSet presAssocID="{5D9CE32A-D5D5-41B2-ABC4-F133E5E99C32}" presName="negativeSpace" presStyleCnt="0"/>
      <dgm:spPr/>
    </dgm:pt>
    <dgm:pt modelId="{F62A51B8-8B73-4665-BABF-525170DBE083}" type="pres">
      <dgm:prSet presAssocID="{5D9CE32A-D5D5-41B2-ABC4-F133E5E99C32}" presName="childText" presStyleLbl="conFgAcc1" presStyleIdx="1" presStyleCnt="4">
        <dgm:presLayoutVars>
          <dgm:bulletEnabled val="1"/>
        </dgm:presLayoutVars>
      </dgm:prSet>
      <dgm:spPr/>
    </dgm:pt>
    <dgm:pt modelId="{8B452A22-5DFB-45F4-A830-08147EAACC75}" type="pres">
      <dgm:prSet presAssocID="{9E3EDAAB-22B6-4E66-8382-F56568237BBA}" presName="spaceBetweenRectangles" presStyleCnt="0"/>
      <dgm:spPr/>
    </dgm:pt>
    <dgm:pt modelId="{28008BBC-22EF-4EDD-9DA1-2669C4A26446}" type="pres">
      <dgm:prSet presAssocID="{33EB8790-1C77-49DB-B220-35504F05936E}" presName="parentLin" presStyleCnt="0"/>
      <dgm:spPr/>
    </dgm:pt>
    <dgm:pt modelId="{A9F85C98-3BE9-4C8A-9349-764AE88B5EB6}" type="pres">
      <dgm:prSet presAssocID="{33EB8790-1C77-49DB-B220-35504F05936E}" presName="parentLeftMargin" presStyleLbl="node1" presStyleIdx="1" presStyleCnt="4"/>
      <dgm:spPr/>
    </dgm:pt>
    <dgm:pt modelId="{F0FBF8BC-9E27-4827-8DE9-62D3ECEA2235}" type="pres">
      <dgm:prSet presAssocID="{33EB8790-1C77-49DB-B220-35504F05936E}" presName="parentText" presStyleLbl="node1" presStyleIdx="2" presStyleCnt="4">
        <dgm:presLayoutVars>
          <dgm:chMax val="0"/>
          <dgm:bulletEnabled val="1"/>
        </dgm:presLayoutVars>
      </dgm:prSet>
      <dgm:spPr/>
    </dgm:pt>
    <dgm:pt modelId="{972AEBD4-35AF-478C-BDDA-17ED672DBCA0}" type="pres">
      <dgm:prSet presAssocID="{33EB8790-1C77-49DB-B220-35504F05936E}" presName="negativeSpace" presStyleCnt="0"/>
      <dgm:spPr/>
    </dgm:pt>
    <dgm:pt modelId="{B4B827BB-F827-4328-880F-CB4C8AFEB54C}" type="pres">
      <dgm:prSet presAssocID="{33EB8790-1C77-49DB-B220-35504F05936E}" presName="childText" presStyleLbl="conFgAcc1" presStyleIdx="2" presStyleCnt="4">
        <dgm:presLayoutVars>
          <dgm:bulletEnabled val="1"/>
        </dgm:presLayoutVars>
      </dgm:prSet>
      <dgm:spPr/>
    </dgm:pt>
    <dgm:pt modelId="{1509C91D-AC6D-4FF1-A93A-77456999BD97}" type="pres">
      <dgm:prSet presAssocID="{473980E7-769B-4B0B-9AEC-779D35F025E7}" presName="spaceBetweenRectangles" presStyleCnt="0"/>
      <dgm:spPr/>
    </dgm:pt>
    <dgm:pt modelId="{395ECADC-00F3-47DE-B108-B4FA2BA07627}" type="pres">
      <dgm:prSet presAssocID="{8AB72EBE-67D6-4499-AF53-E1A514F18CF9}" presName="parentLin" presStyleCnt="0"/>
      <dgm:spPr/>
    </dgm:pt>
    <dgm:pt modelId="{F67F2E44-D03D-43C9-9133-A79B9A5069FE}" type="pres">
      <dgm:prSet presAssocID="{8AB72EBE-67D6-4499-AF53-E1A514F18CF9}" presName="parentLeftMargin" presStyleLbl="node1" presStyleIdx="2" presStyleCnt="4"/>
      <dgm:spPr/>
    </dgm:pt>
    <dgm:pt modelId="{9E5D6529-CF7A-4FB8-9851-77C01F9979F2}" type="pres">
      <dgm:prSet presAssocID="{8AB72EBE-67D6-4499-AF53-E1A514F18CF9}" presName="parentText" presStyleLbl="node1" presStyleIdx="3" presStyleCnt="4">
        <dgm:presLayoutVars>
          <dgm:chMax val="0"/>
          <dgm:bulletEnabled val="1"/>
        </dgm:presLayoutVars>
      </dgm:prSet>
      <dgm:spPr/>
    </dgm:pt>
    <dgm:pt modelId="{81B89021-33E9-4E3A-B3CF-EA0D26BFC480}" type="pres">
      <dgm:prSet presAssocID="{8AB72EBE-67D6-4499-AF53-E1A514F18CF9}" presName="negativeSpace" presStyleCnt="0"/>
      <dgm:spPr/>
    </dgm:pt>
    <dgm:pt modelId="{E2056A01-D013-4409-8882-D344D8B11B36}" type="pres">
      <dgm:prSet presAssocID="{8AB72EBE-67D6-4499-AF53-E1A514F18CF9}" presName="childText" presStyleLbl="conFgAcc1" presStyleIdx="3" presStyleCnt="4">
        <dgm:presLayoutVars>
          <dgm:bulletEnabled val="1"/>
        </dgm:presLayoutVars>
      </dgm:prSet>
      <dgm:spPr/>
    </dgm:pt>
  </dgm:ptLst>
  <dgm:cxnLst>
    <dgm:cxn modelId="{27741500-3AE7-420C-B334-12C518B07ADA}" type="presOf" srcId="{5D9CE32A-D5D5-41B2-ABC4-F133E5E99C32}" destId="{BF740FE4-A0B9-4B65-817F-89713A5511C1}" srcOrd="0" destOrd="0" presId="urn:microsoft.com/office/officeart/2005/8/layout/list1"/>
    <dgm:cxn modelId="{149A523B-AF03-4677-8B52-FA89B973D642}" type="presOf" srcId="{8AB72EBE-67D6-4499-AF53-E1A514F18CF9}" destId="{9E5D6529-CF7A-4FB8-9851-77C01F9979F2}" srcOrd="1" destOrd="0" presId="urn:microsoft.com/office/officeart/2005/8/layout/list1"/>
    <dgm:cxn modelId="{1B4E723C-0885-4BE6-9E36-92EAEEB95157}" type="presOf" srcId="{33EB8790-1C77-49DB-B220-35504F05936E}" destId="{A9F85C98-3BE9-4C8A-9349-764AE88B5EB6}" srcOrd="0" destOrd="0" presId="urn:microsoft.com/office/officeart/2005/8/layout/list1"/>
    <dgm:cxn modelId="{4A71C441-C09B-4131-AD72-C508F1DF6656}" type="presOf" srcId="{7CF28BFE-69B7-4102-9E39-76F57E4AEBC9}" destId="{2E779A4F-741A-4C4A-B7E1-975F8E2ABABE}" srcOrd="0" destOrd="0" presId="urn:microsoft.com/office/officeart/2005/8/layout/list1"/>
    <dgm:cxn modelId="{BC638A57-137C-4E96-8C3D-D2DBAB95B200}" type="presOf" srcId="{7AA78F3A-0215-4C80-852D-857D9CE14DBB}" destId="{B98B75B0-ACBC-4F59-90F5-FF15CE55780C}" srcOrd="1" destOrd="0" presId="urn:microsoft.com/office/officeart/2005/8/layout/list1"/>
    <dgm:cxn modelId="{047AF271-AE4F-4EFD-A6C2-3F2208E4159B}" srcId="{7CF28BFE-69B7-4102-9E39-76F57E4AEBC9}" destId="{8AB72EBE-67D6-4499-AF53-E1A514F18CF9}" srcOrd="3" destOrd="0" parTransId="{837AEC22-F583-4A9F-86B4-3B535A3C1328}" sibTransId="{46FF4590-EA36-4B97-BD4C-391198FB0948}"/>
    <dgm:cxn modelId="{F316057C-FBBF-4A35-9676-FA17E1994D68}" type="presOf" srcId="{5D9CE32A-D5D5-41B2-ABC4-F133E5E99C32}" destId="{5A618F2D-DD3F-41D5-B532-CCC193D0F50F}" srcOrd="1" destOrd="0" presId="urn:microsoft.com/office/officeart/2005/8/layout/list1"/>
    <dgm:cxn modelId="{7AA95086-D8ED-4AE9-A874-5FBDD73C12BF}" type="presOf" srcId="{33EB8790-1C77-49DB-B220-35504F05936E}" destId="{F0FBF8BC-9E27-4827-8DE9-62D3ECEA2235}" srcOrd="1" destOrd="0" presId="urn:microsoft.com/office/officeart/2005/8/layout/list1"/>
    <dgm:cxn modelId="{22535591-DED4-476D-B314-261451A53293}" srcId="{7CF28BFE-69B7-4102-9E39-76F57E4AEBC9}" destId="{5D9CE32A-D5D5-41B2-ABC4-F133E5E99C32}" srcOrd="1" destOrd="0" parTransId="{11E832D0-FE59-4502-88BD-26BD47749560}" sibTransId="{9E3EDAAB-22B6-4E66-8382-F56568237BBA}"/>
    <dgm:cxn modelId="{B6959BAA-7BDA-4F49-9770-5BE599543378}" srcId="{7CF28BFE-69B7-4102-9E39-76F57E4AEBC9}" destId="{33EB8790-1C77-49DB-B220-35504F05936E}" srcOrd="2" destOrd="0" parTransId="{B322635E-A97F-4982-BBFD-E3B1889699A2}" sibTransId="{473980E7-769B-4B0B-9AEC-779D35F025E7}"/>
    <dgm:cxn modelId="{B75ACBB5-E540-43F1-B630-566838764D38}" type="presOf" srcId="{7AA78F3A-0215-4C80-852D-857D9CE14DBB}" destId="{4B27B945-4FAF-4422-8D4B-A60A8C7A99D6}" srcOrd="0" destOrd="0" presId="urn:microsoft.com/office/officeart/2005/8/layout/list1"/>
    <dgm:cxn modelId="{606BD5F1-CD0B-471E-BCF4-AC5EF0C99F3E}" type="presOf" srcId="{8AB72EBE-67D6-4499-AF53-E1A514F18CF9}" destId="{F67F2E44-D03D-43C9-9133-A79B9A5069FE}" srcOrd="0" destOrd="0" presId="urn:microsoft.com/office/officeart/2005/8/layout/list1"/>
    <dgm:cxn modelId="{9A694AFF-2FF3-4AD8-9797-131F5B5E46BD}" srcId="{7CF28BFE-69B7-4102-9E39-76F57E4AEBC9}" destId="{7AA78F3A-0215-4C80-852D-857D9CE14DBB}" srcOrd="0" destOrd="0" parTransId="{BB4BFDBA-35E6-422E-B8E8-CB2193345185}" sibTransId="{6B7AF14E-9E00-4FB8-A7FE-61B61433C026}"/>
    <dgm:cxn modelId="{36C91326-4D37-4104-86BC-60C1FE14F07A}" type="presParOf" srcId="{2E779A4F-741A-4C4A-B7E1-975F8E2ABABE}" destId="{50D927BE-4A76-4E83-BF1E-27AC1B2DB98A}" srcOrd="0" destOrd="0" presId="urn:microsoft.com/office/officeart/2005/8/layout/list1"/>
    <dgm:cxn modelId="{4E79CEBF-887C-451A-A46E-BA94A8FDD40E}" type="presParOf" srcId="{50D927BE-4A76-4E83-BF1E-27AC1B2DB98A}" destId="{4B27B945-4FAF-4422-8D4B-A60A8C7A99D6}" srcOrd="0" destOrd="0" presId="urn:microsoft.com/office/officeart/2005/8/layout/list1"/>
    <dgm:cxn modelId="{6AF94955-2285-441B-B836-AC6411DDE8FF}" type="presParOf" srcId="{50D927BE-4A76-4E83-BF1E-27AC1B2DB98A}" destId="{B98B75B0-ACBC-4F59-90F5-FF15CE55780C}" srcOrd="1" destOrd="0" presId="urn:microsoft.com/office/officeart/2005/8/layout/list1"/>
    <dgm:cxn modelId="{E41C6A75-6EC8-49E8-A18D-EC5C6A5657FD}" type="presParOf" srcId="{2E779A4F-741A-4C4A-B7E1-975F8E2ABABE}" destId="{2F0492BC-1621-4EC5-85D4-F051CB5904D0}" srcOrd="1" destOrd="0" presId="urn:microsoft.com/office/officeart/2005/8/layout/list1"/>
    <dgm:cxn modelId="{4606CA88-3D61-4D93-9575-4333E2BB6063}" type="presParOf" srcId="{2E779A4F-741A-4C4A-B7E1-975F8E2ABABE}" destId="{30714E4D-4141-4004-A161-FDE0E4856863}" srcOrd="2" destOrd="0" presId="urn:microsoft.com/office/officeart/2005/8/layout/list1"/>
    <dgm:cxn modelId="{8961F198-3B09-4ED8-AF34-1ABF287DBE47}" type="presParOf" srcId="{2E779A4F-741A-4C4A-B7E1-975F8E2ABABE}" destId="{96C775B5-3A89-4E7C-9183-19E017656358}" srcOrd="3" destOrd="0" presId="urn:microsoft.com/office/officeart/2005/8/layout/list1"/>
    <dgm:cxn modelId="{48B5B127-03D0-4693-BBD1-00889AAEAAE9}" type="presParOf" srcId="{2E779A4F-741A-4C4A-B7E1-975F8E2ABABE}" destId="{F7ECE051-1D10-4CA1-A373-76AE171C5B18}" srcOrd="4" destOrd="0" presId="urn:microsoft.com/office/officeart/2005/8/layout/list1"/>
    <dgm:cxn modelId="{2D567952-E162-47FF-AB44-8C51A954986F}" type="presParOf" srcId="{F7ECE051-1D10-4CA1-A373-76AE171C5B18}" destId="{BF740FE4-A0B9-4B65-817F-89713A5511C1}" srcOrd="0" destOrd="0" presId="urn:microsoft.com/office/officeart/2005/8/layout/list1"/>
    <dgm:cxn modelId="{C2FF7DA5-B89A-4020-BC63-F67106137D41}" type="presParOf" srcId="{F7ECE051-1D10-4CA1-A373-76AE171C5B18}" destId="{5A618F2D-DD3F-41D5-B532-CCC193D0F50F}" srcOrd="1" destOrd="0" presId="urn:microsoft.com/office/officeart/2005/8/layout/list1"/>
    <dgm:cxn modelId="{4348C8C8-4BA4-469D-BE6C-84A6B479CC4A}" type="presParOf" srcId="{2E779A4F-741A-4C4A-B7E1-975F8E2ABABE}" destId="{EE792CE3-1A05-43BC-9E32-9AA6AC7B5D58}" srcOrd="5" destOrd="0" presId="urn:microsoft.com/office/officeart/2005/8/layout/list1"/>
    <dgm:cxn modelId="{5F45A811-F8DF-41F1-B078-55732755CA1F}" type="presParOf" srcId="{2E779A4F-741A-4C4A-B7E1-975F8E2ABABE}" destId="{F62A51B8-8B73-4665-BABF-525170DBE083}" srcOrd="6" destOrd="0" presId="urn:microsoft.com/office/officeart/2005/8/layout/list1"/>
    <dgm:cxn modelId="{DCA21BDD-7274-4363-B46F-D18E06C5AD86}" type="presParOf" srcId="{2E779A4F-741A-4C4A-B7E1-975F8E2ABABE}" destId="{8B452A22-5DFB-45F4-A830-08147EAACC75}" srcOrd="7" destOrd="0" presId="urn:microsoft.com/office/officeart/2005/8/layout/list1"/>
    <dgm:cxn modelId="{4E214672-A6DB-43E4-91DB-9FECF8786698}" type="presParOf" srcId="{2E779A4F-741A-4C4A-B7E1-975F8E2ABABE}" destId="{28008BBC-22EF-4EDD-9DA1-2669C4A26446}" srcOrd="8" destOrd="0" presId="urn:microsoft.com/office/officeart/2005/8/layout/list1"/>
    <dgm:cxn modelId="{931CAD4D-1246-4325-83A4-761663A6F512}" type="presParOf" srcId="{28008BBC-22EF-4EDD-9DA1-2669C4A26446}" destId="{A9F85C98-3BE9-4C8A-9349-764AE88B5EB6}" srcOrd="0" destOrd="0" presId="urn:microsoft.com/office/officeart/2005/8/layout/list1"/>
    <dgm:cxn modelId="{3477130F-C60E-4528-80AC-4273D9F119F1}" type="presParOf" srcId="{28008BBC-22EF-4EDD-9DA1-2669C4A26446}" destId="{F0FBF8BC-9E27-4827-8DE9-62D3ECEA2235}" srcOrd="1" destOrd="0" presId="urn:microsoft.com/office/officeart/2005/8/layout/list1"/>
    <dgm:cxn modelId="{687163A9-50FB-400C-9880-2F52DBB929B9}" type="presParOf" srcId="{2E779A4F-741A-4C4A-B7E1-975F8E2ABABE}" destId="{972AEBD4-35AF-478C-BDDA-17ED672DBCA0}" srcOrd="9" destOrd="0" presId="urn:microsoft.com/office/officeart/2005/8/layout/list1"/>
    <dgm:cxn modelId="{16132E7E-5CD9-4941-93DE-7123316EB628}" type="presParOf" srcId="{2E779A4F-741A-4C4A-B7E1-975F8E2ABABE}" destId="{B4B827BB-F827-4328-880F-CB4C8AFEB54C}" srcOrd="10" destOrd="0" presId="urn:microsoft.com/office/officeart/2005/8/layout/list1"/>
    <dgm:cxn modelId="{9B12793D-0BF1-404D-B0B2-477FE0ECB579}" type="presParOf" srcId="{2E779A4F-741A-4C4A-B7E1-975F8E2ABABE}" destId="{1509C91D-AC6D-4FF1-A93A-77456999BD97}" srcOrd="11" destOrd="0" presId="urn:microsoft.com/office/officeart/2005/8/layout/list1"/>
    <dgm:cxn modelId="{1D6E5958-5332-4910-B6F8-4F45BC0DFC2A}" type="presParOf" srcId="{2E779A4F-741A-4C4A-B7E1-975F8E2ABABE}" destId="{395ECADC-00F3-47DE-B108-B4FA2BA07627}" srcOrd="12" destOrd="0" presId="urn:microsoft.com/office/officeart/2005/8/layout/list1"/>
    <dgm:cxn modelId="{3376B495-663F-4B8E-ABC9-0E2E23593F32}" type="presParOf" srcId="{395ECADC-00F3-47DE-B108-B4FA2BA07627}" destId="{F67F2E44-D03D-43C9-9133-A79B9A5069FE}" srcOrd="0" destOrd="0" presId="urn:microsoft.com/office/officeart/2005/8/layout/list1"/>
    <dgm:cxn modelId="{8FD1D605-8D8E-40F1-A4F2-7F957A5A11B8}" type="presParOf" srcId="{395ECADC-00F3-47DE-B108-B4FA2BA07627}" destId="{9E5D6529-CF7A-4FB8-9851-77C01F9979F2}" srcOrd="1" destOrd="0" presId="urn:microsoft.com/office/officeart/2005/8/layout/list1"/>
    <dgm:cxn modelId="{B0FCCEC0-5B9D-4C37-A392-4C0CCC70AD3F}" type="presParOf" srcId="{2E779A4F-741A-4C4A-B7E1-975F8E2ABABE}" destId="{81B89021-33E9-4E3A-B3CF-EA0D26BFC480}" srcOrd="13" destOrd="0" presId="urn:microsoft.com/office/officeart/2005/8/layout/list1"/>
    <dgm:cxn modelId="{597B7C63-E81A-48A2-9E1E-F581C23D0854}" type="presParOf" srcId="{2E779A4F-741A-4C4A-B7E1-975F8E2ABABE}" destId="{E2056A01-D013-4409-8882-D344D8B11B36}"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EAF83F-8E32-4045-8BC0-E796774B818D}" type="doc">
      <dgm:prSet loTypeId="urn:microsoft.com/office/officeart/2011/layout/HexagonRadial" loCatId="cycle" qsTypeId="urn:microsoft.com/office/officeart/2005/8/quickstyle/simple1" qsCatId="simple" csTypeId="urn:microsoft.com/office/officeart/2005/8/colors/colorful4" csCatId="colorful" phldr="1"/>
      <dgm:spPr/>
      <dgm:t>
        <a:bodyPr/>
        <a:lstStyle/>
        <a:p>
          <a:endParaRPr lang="en-GB"/>
        </a:p>
      </dgm:t>
    </dgm:pt>
    <dgm:pt modelId="{399CED81-BF98-4AC7-A90C-84F6A561EEFF}" type="pres">
      <dgm:prSet presAssocID="{37EAF83F-8E32-4045-8BC0-E796774B818D}" presName="Name0" presStyleCnt="0">
        <dgm:presLayoutVars>
          <dgm:chMax val="1"/>
          <dgm:chPref val="1"/>
          <dgm:dir/>
          <dgm:animOne val="branch"/>
          <dgm:animLvl val="lvl"/>
        </dgm:presLayoutVars>
      </dgm:prSet>
      <dgm:spPr/>
    </dgm:pt>
  </dgm:ptLst>
  <dgm:cxnLst>
    <dgm:cxn modelId="{2C6C6571-3D62-4E7E-96F4-66F26545ED17}" type="presOf" srcId="{37EAF83F-8E32-4045-8BC0-E796774B818D}" destId="{399CED81-BF98-4AC7-A90C-84F6A561EEFF}" srcOrd="0"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D25EFF8-1932-4433-AD91-446C5F5AC0F5}" type="doc">
      <dgm:prSet loTypeId="urn:microsoft.com/office/officeart/2005/8/layout/funnel1" loCatId="process" qsTypeId="urn:microsoft.com/office/officeart/2005/8/quickstyle/simple1" qsCatId="simple" csTypeId="urn:microsoft.com/office/officeart/2005/8/colors/colorful4" csCatId="colorful" phldr="1"/>
      <dgm:spPr/>
      <dgm:t>
        <a:bodyPr/>
        <a:lstStyle/>
        <a:p>
          <a:endParaRPr lang="en-GB"/>
        </a:p>
      </dgm:t>
    </dgm:pt>
    <dgm:pt modelId="{6E2EDFDF-CDAC-4AAB-AF15-C4A410A78FDA}">
      <dgm:prSet phldrT="[Text]" custT="1"/>
      <dgm:spPr>
        <a:solidFill>
          <a:srgbClr val="92D050"/>
        </a:solidFill>
      </dgm:spPr>
      <dgm:t>
        <a:bodyPr/>
        <a:lstStyle/>
        <a:p>
          <a:r>
            <a:rPr lang="en-GB" sz="1100" dirty="0">
              <a:solidFill>
                <a:schemeClr val="tx1"/>
              </a:solidFill>
              <a:latin typeface="Britannic Bold" panose="020B0903060703020204" pitchFamily="34" charset="0"/>
              <a:cs typeface="Calibri" panose="020F0502020204030204" pitchFamily="34" charset="0"/>
            </a:rPr>
            <a:t>Poor Housing</a:t>
          </a:r>
        </a:p>
      </dgm:t>
    </dgm:pt>
    <dgm:pt modelId="{621A16E3-0094-4C10-8C77-09C57CBC6103}" type="parTrans" cxnId="{D173D394-4B98-4591-87D8-AD8168FFBAE9}">
      <dgm:prSet/>
      <dgm:spPr/>
      <dgm:t>
        <a:bodyPr/>
        <a:lstStyle/>
        <a:p>
          <a:endParaRPr lang="en-GB"/>
        </a:p>
      </dgm:t>
    </dgm:pt>
    <dgm:pt modelId="{054ACF28-E104-45D6-802E-ED5ABE3873E2}" type="sibTrans" cxnId="{D173D394-4B98-4591-87D8-AD8168FFBAE9}">
      <dgm:prSet/>
      <dgm:spPr/>
      <dgm:t>
        <a:bodyPr/>
        <a:lstStyle/>
        <a:p>
          <a:endParaRPr lang="en-GB"/>
        </a:p>
      </dgm:t>
    </dgm:pt>
    <dgm:pt modelId="{E70A6658-00CC-4C8E-90EB-3C0DCE5A665D}">
      <dgm:prSet phldrT="[Text]" custT="1"/>
      <dgm:spPr>
        <a:solidFill>
          <a:srgbClr val="FFC000"/>
        </a:solidFill>
      </dgm:spPr>
      <dgm:t>
        <a:bodyPr/>
        <a:lstStyle/>
        <a:p>
          <a:r>
            <a:rPr lang="en-GB" sz="1100" dirty="0">
              <a:solidFill>
                <a:schemeClr val="tx1"/>
              </a:solidFill>
              <a:latin typeface="Britannic Bold" panose="020B0903060703020204" pitchFamily="34" charset="0"/>
              <a:cs typeface="Calibri" panose="020F0502020204030204" pitchFamily="34" charset="0"/>
            </a:rPr>
            <a:t>Unemployment</a:t>
          </a:r>
          <a:endParaRPr lang="en-GB" sz="1000" dirty="0">
            <a:solidFill>
              <a:schemeClr val="tx1"/>
            </a:solidFill>
            <a:latin typeface="Britannic Bold" panose="020B0903060703020204" pitchFamily="34" charset="0"/>
          </a:endParaRPr>
        </a:p>
      </dgm:t>
    </dgm:pt>
    <dgm:pt modelId="{CE723C83-AA2F-4A63-AA4A-252C5EDB8E6E}" type="parTrans" cxnId="{3879EA82-457A-4831-A68B-FCFF0ABACE49}">
      <dgm:prSet/>
      <dgm:spPr/>
      <dgm:t>
        <a:bodyPr/>
        <a:lstStyle/>
        <a:p>
          <a:endParaRPr lang="en-GB"/>
        </a:p>
      </dgm:t>
    </dgm:pt>
    <dgm:pt modelId="{00220BB1-A66B-4E65-9519-8DA4987979A0}" type="sibTrans" cxnId="{3879EA82-457A-4831-A68B-FCFF0ABACE49}">
      <dgm:prSet/>
      <dgm:spPr/>
      <dgm:t>
        <a:bodyPr/>
        <a:lstStyle/>
        <a:p>
          <a:endParaRPr lang="en-GB"/>
        </a:p>
      </dgm:t>
    </dgm:pt>
    <dgm:pt modelId="{CF8CCE1F-25A2-4199-BD22-640B341A84C5}">
      <dgm:prSet phldrT="[Text]" custT="1"/>
      <dgm:spPr>
        <a:solidFill>
          <a:srgbClr val="0070C0"/>
        </a:solidFill>
      </dgm:spPr>
      <dgm:t>
        <a:bodyPr/>
        <a:lstStyle/>
        <a:p>
          <a:r>
            <a:rPr lang="en-GB" sz="1100" dirty="0">
              <a:solidFill>
                <a:schemeClr val="tx1"/>
              </a:solidFill>
              <a:latin typeface="Britannic Bold" panose="020B0903060703020204" pitchFamily="34" charset="0"/>
              <a:cs typeface="Calibri" panose="020F0502020204030204" pitchFamily="34" charset="0"/>
            </a:rPr>
            <a:t>Wellbeing</a:t>
          </a:r>
        </a:p>
      </dgm:t>
    </dgm:pt>
    <dgm:pt modelId="{3DA39E50-0B54-4135-A8E3-88379F055A59}" type="parTrans" cxnId="{D56373ED-7413-46DC-A0F9-6AD91ACB9AAD}">
      <dgm:prSet/>
      <dgm:spPr/>
      <dgm:t>
        <a:bodyPr/>
        <a:lstStyle/>
        <a:p>
          <a:endParaRPr lang="en-GB"/>
        </a:p>
      </dgm:t>
    </dgm:pt>
    <dgm:pt modelId="{4D7CC836-233D-4626-AE2B-0154828D5C08}" type="sibTrans" cxnId="{D56373ED-7413-46DC-A0F9-6AD91ACB9AAD}">
      <dgm:prSet/>
      <dgm:spPr/>
      <dgm:t>
        <a:bodyPr/>
        <a:lstStyle/>
        <a:p>
          <a:endParaRPr lang="en-GB"/>
        </a:p>
      </dgm:t>
    </dgm:pt>
    <dgm:pt modelId="{63B5A509-D394-4593-876F-E8232D5CD868}">
      <dgm:prSet phldrT="[Text]" custT="1"/>
      <dgm:spPr/>
      <dgm:t>
        <a:bodyPr/>
        <a:lstStyle/>
        <a:p>
          <a:r>
            <a:rPr lang="en-GB" sz="3600" dirty="0">
              <a:solidFill>
                <a:srgbClr val="FF0000"/>
              </a:solidFill>
              <a:latin typeface="Cooper Black" panose="0208090404030B020404" pitchFamily="18" charset="0"/>
              <a:cs typeface="Calibri" panose="020F0502020204030204" pitchFamily="34" charset="0"/>
            </a:rPr>
            <a:t>Risk factors</a:t>
          </a:r>
        </a:p>
      </dgm:t>
    </dgm:pt>
    <dgm:pt modelId="{B741081E-1F1A-4D0A-98E1-E3E88CA83161}" type="parTrans" cxnId="{6064B1BF-43EF-4368-A0C8-6710B5852E66}">
      <dgm:prSet/>
      <dgm:spPr/>
      <dgm:t>
        <a:bodyPr/>
        <a:lstStyle/>
        <a:p>
          <a:endParaRPr lang="en-GB"/>
        </a:p>
      </dgm:t>
    </dgm:pt>
    <dgm:pt modelId="{86E67D6C-8162-4DFB-8835-F34B4B3C2801}" type="sibTrans" cxnId="{6064B1BF-43EF-4368-A0C8-6710B5852E66}">
      <dgm:prSet/>
      <dgm:spPr/>
      <dgm:t>
        <a:bodyPr/>
        <a:lstStyle/>
        <a:p>
          <a:endParaRPr lang="en-GB"/>
        </a:p>
      </dgm:t>
    </dgm:pt>
    <dgm:pt modelId="{FC174C2A-4D8B-4D93-A5C7-2FED5ED4AFFB}" type="pres">
      <dgm:prSet presAssocID="{ED25EFF8-1932-4433-AD91-446C5F5AC0F5}" presName="Name0" presStyleCnt="0">
        <dgm:presLayoutVars>
          <dgm:chMax val="4"/>
          <dgm:resizeHandles val="exact"/>
        </dgm:presLayoutVars>
      </dgm:prSet>
      <dgm:spPr/>
    </dgm:pt>
    <dgm:pt modelId="{63C1239A-09DF-47E0-8A80-D69DC4B0B9B7}" type="pres">
      <dgm:prSet presAssocID="{ED25EFF8-1932-4433-AD91-446C5F5AC0F5}" presName="ellipse" presStyleLbl="trBgShp" presStyleIdx="0" presStyleCnt="1"/>
      <dgm:spPr/>
    </dgm:pt>
    <dgm:pt modelId="{210041DF-7D66-44AB-93C9-7A6D8376AF7F}" type="pres">
      <dgm:prSet presAssocID="{ED25EFF8-1932-4433-AD91-446C5F5AC0F5}" presName="arrow1" presStyleLbl="fgShp" presStyleIdx="0" presStyleCnt="1"/>
      <dgm:spPr/>
    </dgm:pt>
    <dgm:pt modelId="{34AEFEAA-6C4B-4BA8-B5FA-E9FA268E471C}" type="pres">
      <dgm:prSet presAssocID="{ED25EFF8-1932-4433-AD91-446C5F5AC0F5}" presName="rectangle" presStyleLbl="revTx" presStyleIdx="0" presStyleCnt="1" custScaleX="162633" custScaleY="99096" custLinFactNeighborX="278" custLinFactNeighborY="3407">
        <dgm:presLayoutVars>
          <dgm:bulletEnabled val="1"/>
        </dgm:presLayoutVars>
      </dgm:prSet>
      <dgm:spPr/>
    </dgm:pt>
    <dgm:pt modelId="{1ADBCF2C-BFF5-4DF7-A158-CEB6F3320008}" type="pres">
      <dgm:prSet presAssocID="{E70A6658-00CC-4C8E-90EB-3C0DCE5A665D}" presName="item1" presStyleLbl="node1" presStyleIdx="0" presStyleCnt="3" custLinFactNeighborX="-1659" custLinFactNeighborY="-76863">
        <dgm:presLayoutVars>
          <dgm:bulletEnabled val="1"/>
        </dgm:presLayoutVars>
      </dgm:prSet>
      <dgm:spPr/>
    </dgm:pt>
    <dgm:pt modelId="{650E3F1A-82E8-4477-9318-7E404616363C}" type="pres">
      <dgm:prSet presAssocID="{CF8CCE1F-25A2-4199-BD22-640B341A84C5}" presName="item2" presStyleLbl="node1" presStyleIdx="1" presStyleCnt="3" custScaleX="116485" custLinFactNeighborX="-14327" custLinFactNeighborY="-29273">
        <dgm:presLayoutVars>
          <dgm:bulletEnabled val="1"/>
        </dgm:presLayoutVars>
      </dgm:prSet>
      <dgm:spPr/>
    </dgm:pt>
    <dgm:pt modelId="{9BC00BDA-E5BB-4543-83DD-EA997550282E}" type="pres">
      <dgm:prSet presAssocID="{63B5A509-D394-4593-876F-E8232D5CD868}" presName="item3" presStyleLbl="node1" presStyleIdx="2" presStyleCnt="3" custLinFactNeighborX="48724" custLinFactNeighborY="-9063">
        <dgm:presLayoutVars>
          <dgm:bulletEnabled val="1"/>
        </dgm:presLayoutVars>
      </dgm:prSet>
      <dgm:spPr/>
    </dgm:pt>
    <dgm:pt modelId="{97891CD6-3841-44BF-A0E3-ABCC8B5539CD}" type="pres">
      <dgm:prSet presAssocID="{ED25EFF8-1932-4433-AD91-446C5F5AC0F5}" presName="funnel" presStyleLbl="trAlignAcc1" presStyleIdx="0" presStyleCnt="1" custScaleY="130153" custLinFactNeighborX="0" custLinFactNeighborY="6585"/>
      <dgm:spPr>
        <a:ln w="28575">
          <a:solidFill>
            <a:schemeClr val="tx1"/>
          </a:solidFill>
        </a:ln>
      </dgm:spPr>
    </dgm:pt>
  </dgm:ptLst>
  <dgm:cxnLst>
    <dgm:cxn modelId="{30578D11-A653-4449-92DF-CA0243C3020B}" type="presOf" srcId="{E70A6658-00CC-4C8E-90EB-3C0DCE5A665D}" destId="{650E3F1A-82E8-4477-9318-7E404616363C}" srcOrd="0" destOrd="0" presId="urn:microsoft.com/office/officeart/2005/8/layout/funnel1"/>
    <dgm:cxn modelId="{CB8C933B-1124-4F50-906C-899B87FF2DE2}" type="presOf" srcId="{6E2EDFDF-CDAC-4AAB-AF15-C4A410A78FDA}" destId="{9BC00BDA-E5BB-4543-83DD-EA997550282E}" srcOrd="0" destOrd="0" presId="urn:microsoft.com/office/officeart/2005/8/layout/funnel1"/>
    <dgm:cxn modelId="{E7101D61-06E8-453A-A210-32406924F35B}" type="presOf" srcId="{63B5A509-D394-4593-876F-E8232D5CD868}" destId="{34AEFEAA-6C4B-4BA8-B5FA-E9FA268E471C}" srcOrd="0" destOrd="0" presId="urn:microsoft.com/office/officeart/2005/8/layout/funnel1"/>
    <dgm:cxn modelId="{3879EA82-457A-4831-A68B-FCFF0ABACE49}" srcId="{ED25EFF8-1932-4433-AD91-446C5F5AC0F5}" destId="{E70A6658-00CC-4C8E-90EB-3C0DCE5A665D}" srcOrd="1" destOrd="0" parTransId="{CE723C83-AA2F-4A63-AA4A-252C5EDB8E6E}" sibTransId="{00220BB1-A66B-4E65-9519-8DA4987979A0}"/>
    <dgm:cxn modelId="{218DEA85-4E11-4274-BEA4-059A64193DCC}" type="presOf" srcId="{ED25EFF8-1932-4433-AD91-446C5F5AC0F5}" destId="{FC174C2A-4D8B-4D93-A5C7-2FED5ED4AFFB}" srcOrd="0" destOrd="0" presId="urn:microsoft.com/office/officeart/2005/8/layout/funnel1"/>
    <dgm:cxn modelId="{D173D394-4B98-4591-87D8-AD8168FFBAE9}" srcId="{ED25EFF8-1932-4433-AD91-446C5F5AC0F5}" destId="{6E2EDFDF-CDAC-4AAB-AF15-C4A410A78FDA}" srcOrd="0" destOrd="0" parTransId="{621A16E3-0094-4C10-8C77-09C57CBC6103}" sibTransId="{054ACF28-E104-45D6-802E-ED5ABE3873E2}"/>
    <dgm:cxn modelId="{6064B1BF-43EF-4368-A0C8-6710B5852E66}" srcId="{ED25EFF8-1932-4433-AD91-446C5F5AC0F5}" destId="{63B5A509-D394-4593-876F-E8232D5CD868}" srcOrd="3" destOrd="0" parTransId="{B741081E-1F1A-4D0A-98E1-E3E88CA83161}" sibTransId="{86E67D6C-8162-4DFB-8835-F34B4B3C2801}"/>
    <dgm:cxn modelId="{E5A923C0-61A8-4328-A9D0-01E031655261}" type="presOf" srcId="{CF8CCE1F-25A2-4199-BD22-640B341A84C5}" destId="{1ADBCF2C-BFF5-4DF7-A158-CEB6F3320008}" srcOrd="0" destOrd="0" presId="urn:microsoft.com/office/officeart/2005/8/layout/funnel1"/>
    <dgm:cxn modelId="{D56373ED-7413-46DC-A0F9-6AD91ACB9AAD}" srcId="{ED25EFF8-1932-4433-AD91-446C5F5AC0F5}" destId="{CF8CCE1F-25A2-4199-BD22-640B341A84C5}" srcOrd="2" destOrd="0" parTransId="{3DA39E50-0B54-4135-A8E3-88379F055A59}" sibTransId="{4D7CC836-233D-4626-AE2B-0154828D5C08}"/>
    <dgm:cxn modelId="{8DA2F12B-DC7E-47AE-8301-DD35D3A1B3C0}" type="presParOf" srcId="{FC174C2A-4D8B-4D93-A5C7-2FED5ED4AFFB}" destId="{63C1239A-09DF-47E0-8A80-D69DC4B0B9B7}" srcOrd="0" destOrd="0" presId="urn:microsoft.com/office/officeart/2005/8/layout/funnel1"/>
    <dgm:cxn modelId="{5249D68F-905C-4B1C-971D-C130D1BEC3EB}" type="presParOf" srcId="{FC174C2A-4D8B-4D93-A5C7-2FED5ED4AFFB}" destId="{210041DF-7D66-44AB-93C9-7A6D8376AF7F}" srcOrd="1" destOrd="0" presId="urn:microsoft.com/office/officeart/2005/8/layout/funnel1"/>
    <dgm:cxn modelId="{50D1EA45-22EF-488E-95BB-CF9D38BBB3A9}" type="presParOf" srcId="{FC174C2A-4D8B-4D93-A5C7-2FED5ED4AFFB}" destId="{34AEFEAA-6C4B-4BA8-B5FA-E9FA268E471C}" srcOrd="2" destOrd="0" presId="urn:microsoft.com/office/officeart/2005/8/layout/funnel1"/>
    <dgm:cxn modelId="{603F25E4-84E1-49B3-A3ED-8A2CD20AF6A7}" type="presParOf" srcId="{FC174C2A-4D8B-4D93-A5C7-2FED5ED4AFFB}" destId="{1ADBCF2C-BFF5-4DF7-A158-CEB6F3320008}" srcOrd="3" destOrd="0" presId="urn:microsoft.com/office/officeart/2005/8/layout/funnel1"/>
    <dgm:cxn modelId="{E7024136-7BD5-4B99-B016-D907C2D49FBB}" type="presParOf" srcId="{FC174C2A-4D8B-4D93-A5C7-2FED5ED4AFFB}" destId="{650E3F1A-82E8-4477-9318-7E404616363C}" srcOrd="4" destOrd="0" presId="urn:microsoft.com/office/officeart/2005/8/layout/funnel1"/>
    <dgm:cxn modelId="{C6962F09-DC25-4C85-BCC5-DFA58E9BBAE0}" type="presParOf" srcId="{FC174C2A-4D8B-4D93-A5C7-2FED5ED4AFFB}" destId="{9BC00BDA-E5BB-4543-83DD-EA997550282E}" srcOrd="5" destOrd="0" presId="urn:microsoft.com/office/officeart/2005/8/layout/funnel1"/>
    <dgm:cxn modelId="{CDA48D54-B161-4E5F-90DC-52547BAFB193}" type="presParOf" srcId="{FC174C2A-4D8B-4D93-A5C7-2FED5ED4AFFB}" destId="{97891CD6-3841-44BF-A0E3-ABCC8B5539CD}" srcOrd="6" destOrd="0" presId="urn:microsoft.com/office/officeart/2005/8/layout/funnel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714E4D-4141-4004-A161-FDE0E4856863}">
      <dsp:nvSpPr>
        <dsp:cNvPr id="0" name=""/>
        <dsp:cNvSpPr/>
      </dsp:nvSpPr>
      <dsp:spPr>
        <a:xfrm>
          <a:off x="0" y="335231"/>
          <a:ext cx="9538396" cy="529200"/>
        </a:xfrm>
        <a:prstGeom prst="rect">
          <a:avLst/>
        </a:prstGeom>
        <a:solidFill>
          <a:schemeClr val="lt1">
            <a:alpha val="90000"/>
            <a:hueOff val="0"/>
            <a:satOff val="0"/>
            <a:lumOff val="0"/>
            <a:alphaOff val="0"/>
          </a:schemeClr>
        </a:solidFill>
        <a:ln w="12700" cap="flat" cmpd="sng" algn="ctr">
          <a:solidFill>
            <a:schemeClr val="accent4">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98B75B0-ACBC-4F59-90F5-FF15CE55780C}">
      <dsp:nvSpPr>
        <dsp:cNvPr id="0" name=""/>
        <dsp:cNvSpPr/>
      </dsp:nvSpPr>
      <dsp:spPr>
        <a:xfrm>
          <a:off x="476919" y="25271"/>
          <a:ext cx="6676877" cy="619920"/>
        </a:xfrm>
        <a:prstGeom prst="roundRect">
          <a:avLst/>
        </a:prstGeom>
        <a:solidFill>
          <a:schemeClr val="accent4">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2370" tIns="0" rIns="252370"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latin typeface="Cooper Black" panose="0208090404030B020404" pitchFamily="18" charset="0"/>
              <a:cs typeface="Calibri" panose="020F0502020204030204" pitchFamily="34" charset="0"/>
            </a:rPr>
            <a:t>Roni Akhtar 2006645</a:t>
          </a:r>
          <a:endParaRPr lang="en-US" sz="2400" kern="1200" dirty="0">
            <a:solidFill>
              <a:schemeClr val="tx1"/>
            </a:solidFill>
            <a:latin typeface="Cooper Black" panose="0208090404030B020404" pitchFamily="18" charset="0"/>
            <a:cs typeface="Calibri" panose="020F0502020204030204" pitchFamily="34" charset="0"/>
          </a:endParaRPr>
        </a:p>
      </dsp:txBody>
      <dsp:txXfrm>
        <a:off x="507181" y="55533"/>
        <a:ext cx="6616353" cy="559396"/>
      </dsp:txXfrm>
    </dsp:sp>
    <dsp:sp modelId="{F62A51B8-8B73-4665-BABF-525170DBE083}">
      <dsp:nvSpPr>
        <dsp:cNvPr id="0" name=""/>
        <dsp:cNvSpPr/>
      </dsp:nvSpPr>
      <dsp:spPr>
        <a:xfrm>
          <a:off x="0" y="1287791"/>
          <a:ext cx="9538396" cy="529200"/>
        </a:xfrm>
        <a:prstGeom prst="rect">
          <a:avLst/>
        </a:prstGeom>
        <a:solidFill>
          <a:schemeClr val="lt1">
            <a:alpha val="90000"/>
            <a:hueOff val="0"/>
            <a:satOff val="0"/>
            <a:lumOff val="0"/>
            <a:alphaOff val="0"/>
          </a:schemeClr>
        </a:solidFill>
        <a:ln w="12700" cap="flat" cmpd="sng" algn="ctr">
          <a:solidFill>
            <a:schemeClr val="accent4">
              <a:alpha val="90000"/>
              <a:hueOff val="0"/>
              <a:satOff val="0"/>
              <a:lumOff val="0"/>
              <a:alphaOff val="-13333"/>
            </a:schemeClr>
          </a:solidFill>
          <a:prstDash val="solid"/>
          <a:miter lim="800000"/>
        </a:ln>
        <a:effectLst/>
      </dsp:spPr>
      <dsp:style>
        <a:lnRef idx="2">
          <a:scrgbClr r="0" g="0" b="0"/>
        </a:lnRef>
        <a:fillRef idx="1">
          <a:scrgbClr r="0" g="0" b="0"/>
        </a:fillRef>
        <a:effectRef idx="0">
          <a:scrgbClr r="0" g="0" b="0"/>
        </a:effectRef>
        <a:fontRef idx="minor"/>
      </dsp:style>
    </dsp:sp>
    <dsp:sp modelId="{5A618F2D-DD3F-41D5-B532-CCC193D0F50F}">
      <dsp:nvSpPr>
        <dsp:cNvPr id="0" name=""/>
        <dsp:cNvSpPr/>
      </dsp:nvSpPr>
      <dsp:spPr>
        <a:xfrm>
          <a:off x="476919" y="977831"/>
          <a:ext cx="6676877" cy="619920"/>
        </a:xfrm>
        <a:prstGeom prst="roundRect">
          <a:avLst/>
        </a:prstGeom>
        <a:solidFill>
          <a:schemeClr val="accent4">
            <a:alpha val="90000"/>
            <a:hueOff val="0"/>
            <a:satOff val="0"/>
            <a:lumOff val="0"/>
            <a:alphaOff val="-1333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2370" tIns="0" rIns="252370" bIns="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Cooper Black" panose="0208090404030B020404" pitchFamily="18" charset="0"/>
              <a:cs typeface="Calibri" panose="020F0502020204030204" pitchFamily="34" charset="0"/>
            </a:rPr>
            <a:t>Damarah Gayle 1918750</a:t>
          </a:r>
          <a:endParaRPr lang="en-US" sz="2400" kern="1200" dirty="0">
            <a:latin typeface="Cooper Black" panose="0208090404030B020404" pitchFamily="18" charset="0"/>
            <a:cs typeface="Calibri" panose="020F0502020204030204" pitchFamily="34" charset="0"/>
          </a:endParaRPr>
        </a:p>
      </dsp:txBody>
      <dsp:txXfrm>
        <a:off x="507181" y="1008093"/>
        <a:ext cx="6616353" cy="559396"/>
      </dsp:txXfrm>
    </dsp:sp>
    <dsp:sp modelId="{B4B827BB-F827-4328-880F-CB4C8AFEB54C}">
      <dsp:nvSpPr>
        <dsp:cNvPr id="0" name=""/>
        <dsp:cNvSpPr/>
      </dsp:nvSpPr>
      <dsp:spPr>
        <a:xfrm>
          <a:off x="0" y="2240352"/>
          <a:ext cx="9538396" cy="529200"/>
        </a:xfrm>
        <a:prstGeom prst="rect">
          <a:avLst/>
        </a:prstGeom>
        <a:solidFill>
          <a:schemeClr val="lt1">
            <a:alpha val="90000"/>
            <a:hueOff val="0"/>
            <a:satOff val="0"/>
            <a:lumOff val="0"/>
            <a:alphaOff val="0"/>
          </a:schemeClr>
        </a:solidFill>
        <a:ln w="12700" cap="flat" cmpd="sng" algn="ctr">
          <a:solidFill>
            <a:schemeClr val="accent4">
              <a:alpha val="90000"/>
              <a:hueOff val="0"/>
              <a:satOff val="0"/>
              <a:lumOff val="0"/>
              <a:alphaOff val="-26667"/>
            </a:schemeClr>
          </a:solidFill>
          <a:prstDash val="solid"/>
          <a:miter lim="800000"/>
        </a:ln>
        <a:effectLst/>
      </dsp:spPr>
      <dsp:style>
        <a:lnRef idx="2">
          <a:scrgbClr r="0" g="0" b="0"/>
        </a:lnRef>
        <a:fillRef idx="1">
          <a:scrgbClr r="0" g="0" b="0"/>
        </a:fillRef>
        <a:effectRef idx="0">
          <a:scrgbClr r="0" g="0" b="0"/>
        </a:effectRef>
        <a:fontRef idx="minor"/>
      </dsp:style>
    </dsp:sp>
    <dsp:sp modelId="{F0FBF8BC-9E27-4827-8DE9-62D3ECEA2235}">
      <dsp:nvSpPr>
        <dsp:cNvPr id="0" name=""/>
        <dsp:cNvSpPr/>
      </dsp:nvSpPr>
      <dsp:spPr>
        <a:xfrm>
          <a:off x="476919" y="1930391"/>
          <a:ext cx="6676877" cy="619920"/>
        </a:xfrm>
        <a:prstGeom prst="roundRect">
          <a:avLst/>
        </a:prstGeom>
        <a:solidFill>
          <a:schemeClr val="accent4">
            <a:alpha val="90000"/>
            <a:hueOff val="0"/>
            <a:satOff val="0"/>
            <a:lumOff val="0"/>
            <a:alphaOff val="-2666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2370" tIns="0" rIns="252370" bIns="0" numCol="1" spcCol="1270" anchor="ctr" anchorCtr="0">
          <a:noAutofit/>
        </a:bodyPr>
        <a:lstStyle/>
        <a:p>
          <a:pPr marL="0" lvl="0" indent="0" algn="l" defTabSz="1066800">
            <a:lnSpc>
              <a:spcPct val="90000"/>
            </a:lnSpc>
            <a:spcBef>
              <a:spcPct val="0"/>
            </a:spcBef>
            <a:spcAft>
              <a:spcPct val="35000"/>
            </a:spcAft>
            <a:buNone/>
          </a:pPr>
          <a:r>
            <a:rPr lang="en-GB" sz="2400" kern="1200" dirty="0" err="1">
              <a:solidFill>
                <a:schemeClr val="tx1"/>
              </a:solidFill>
              <a:latin typeface="Cooper Black" panose="0208090404030B020404" pitchFamily="18" charset="0"/>
              <a:cs typeface="Calibri" panose="020F0502020204030204" pitchFamily="34" charset="0"/>
            </a:rPr>
            <a:t>Kemiica</a:t>
          </a:r>
          <a:r>
            <a:rPr lang="en-GB" sz="2400" kern="1200" dirty="0">
              <a:solidFill>
                <a:schemeClr val="tx1"/>
              </a:solidFill>
              <a:latin typeface="Cooper Black" panose="0208090404030B020404" pitchFamily="18" charset="0"/>
              <a:cs typeface="Calibri" panose="020F0502020204030204" pitchFamily="34" charset="0"/>
            </a:rPr>
            <a:t> Prince 1915210</a:t>
          </a:r>
          <a:endParaRPr lang="en-US" sz="2400" kern="1200" dirty="0">
            <a:solidFill>
              <a:schemeClr val="tx1"/>
            </a:solidFill>
            <a:latin typeface="Cooper Black" panose="0208090404030B020404" pitchFamily="18" charset="0"/>
            <a:cs typeface="Calibri" panose="020F0502020204030204" pitchFamily="34" charset="0"/>
          </a:endParaRPr>
        </a:p>
      </dsp:txBody>
      <dsp:txXfrm>
        <a:off x="507181" y="1960653"/>
        <a:ext cx="6616353" cy="559396"/>
      </dsp:txXfrm>
    </dsp:sp>
    <dsp:sp modelId="{E2056A01-D013-4409-8882-D344D8B11B36}">
      <dsp:nvSpPr>
        <dsp:cNvPr id="0" name=""/>
        <dsp:cNvSpPr/>
      </dsp:nvSpPr>
      <dsp:spPr>
        <a:xfrm>
          <a:off x="0" y="3192912"/>
          <a:ext cx="9538396" cy="529200"/>
        </a:xfrm>
        <a:prstGeom prst="rect">
          <a:avLst/>
        </a:prstGeom>
        <a:solidFill>
          <a:schemeClr val="lt1">
            <a:alpha val="90000"/>
            <a:hueOff val="0"/>
            <a:satOff val="0"/>
            <a:lumOff val="0"/>
            <a:alphaOff val="0"/>
          </a:schemeClr>
        </a:solidFill>
        <a:ln w="12700" cap="flat" cmpd="sng" algn="ctr">
          <a:solidFill>
            <a:schemeClr val="accent4">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dsp:style>
    </dsp:sp>
    <dsp:sp modelId="{9E5D6529-CF7A-4FB8-9851-77C01F9979F2}">
      <dsp:nvSpPr>
        <dsp:cNvPr id="0" name=""/>
        <dsp:cNvSpPr/>
      </dsp:nvSpPr>
      <dsp:spPr>
        <a:xfrm>
          <a:off x="476919" y="2882952"/>
          <a:ext cx="6676877" cy="619920"/>
        </a:xfrm>
        <a:prstGeom prst="roundRect">
          <a:avLst/>
        </a:prstGeom>
        <a:solidFill>
          <a:schemeClr val="accent4">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2370" tIns="0" rIns="252370" bIns="0" numCol="1" spcCol="1270" anchor="ctr" anchorCtr="0">
          <a:noAutofit/>
        </a:bodyPr>
        <a:lstStyle/>
        <a:p>
          <a:pPr marL="0" lvl="0" indent="0" algn="l" defTabSz="1066800">
            <a:lnSpc>
              <a:spcPct val="90000"/>
            </a:lnSpc>
            <a:spcBef>
              <a:spcPct val="0"/>
            </a:spcBef>
            <a:spcAft>
              <a:spcPct val="35000"/>
            </a:spcAft>
            <a:buNone/>
          </a:pPr>
          <a:r>
            <a:rPr lang="en-GB" sz="2400" kern="1200" dirty="0" err="1">
              <a:latin typeface="Cooper Black" panose="0208090404030B020404" pitchFamily="18" charset="0"/>
              <a:cs typeface="Calibri" panose="020F0502020204030204" pitchFamily="34" charset="0"/>
            </a:rPr>
            <a:t>Shaid</a:t>
          </a:r>
          <a:r>
            <a:rPr lang="en-GB" sz="2400" kern="1200" dirty="0">
              <a:latin typeface="Cooper Black" panose="0208090404030B020404" pitchFamily="18" charset="0"/>
              <a:cs typeface="Calibri" panose="020F0502020204030204" pitchFamily="34" charset="0"/>
            </a:rPr>
            <a:t> Saleem 1715440</a:t>
          </a:r>
          <a:endParaRPr lang="en-US" sz="2400" kern="1200" dirty="0">
            <a:latin typeface="Cooper Black" panose="0208090404030B020404" pitchFamily="18" charset="0"/>
            <a:cs typeface="Calibri" panose="020F0502020204030204" pitchFamily="34" charset="0"/>
          </a:endParaRPr>
        </a:p>
      </dsp:txBody>
      <dsp:txXfrm>
        <a:off x="507181" y="2913214"/>
        <a:ext cx="6616353" cy="5593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C1239A-09DF-47E0-8A80-D69DC4B0B9B7}">
      <dsp:nvSpPr>
        <dsp:cNvPr id="0" name=""/>
        <dsp:cNvSpPr/>
      </dsp:nvSpPr>
      <dsp:spPr>
        <a:xfrm>
          <a:off x="2766185" y="389430"/>
          <a:ext cx="3346727" cy="1162274"/>
        </a:xfrm>
        <a:prstGeom prst="ellipse">
          <a:avLst/>
        </a:prstGeom>
        <a:solidFill>
          <a:schemeClr val="accent4">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0041DF-7D66-44AB-93C9-7A6D8376AF7F}">
      <dsp:nvSpPr>
        <dsp:cNvPr id="0" name=""/>
        <dsp:cNvSpPr/>
      </dsp:nvSpPr>
      <dsp:spPr>
        <a:xfrm>
          <a:off x="4120442" y="3235446"/>
          <a:ext cx="648590" cy="415098"/>
        </a:xfrm>
        <a:prstGeom prst="downArrow">
          <a:avLst/>
        </a:prstGeom>
        <a:solidFill>
          <a:schemeClr val="accent4">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AEFEAA-6C4B-4BA8-B5FA-E9FA268E471C}">
      <dsp:nvSpPr>
        <dsp:cNvPr id="0" name=""/>
        <dsp:cNvSpPr/>
      </dsp:nvSpPr>
      <dsp:spPr>
        <a:xfrm>
          <a:off x="1921819" y="3571042"/>
          <a:ext cx="5063147" cy="771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032" tIns="256032" rIns="256032" bIns="256032" numCol="1" spcCol="1270" anchor="ctr" anchorCtr="0">
          <a:noAutofit/>
        </a:bodyPr>
        <a:lstStyle/>
        <a:p>
          <a:pPr marL="0" lvl="0" indent="0" algn="ctr" defTabSz="1600200">
            <a:lnSpc>
              <a:spcPct val="90000"/>
            </a:lnSpc>
            <a:spcBef>
              <a:spcPct val="0"/>
            </a:spcBef>
            <a:spcAft>
              <a:spcPct val="35000"/>
            </a:spcAft>
            <a:buNone/>
          </a:pPr>
          <a:r>
            <a:rPr lang="en-GB" sz="3600" kern="1200" dirty="0">
              <a:solidFill>
                <a:srgbClr val="FF0000"/>
              </a:solidFill>
              <a:latin typeface="Cooper Black" panose="0208090404030B020404" pitchFamily="18" charset="0"/>
              <a:cs typeface="Calibri" panose="020F0502020204030204" pitchFamily="34" charset="0"/>
            </a:rPr>
            <a:t>Risk factors</a:t>
          </a:r>
        </a:p>
      </dsp:txBody>
      <dsp:txXfrm>
        <a:off x="1921819" y="3571042"/>
        <a:ext cx="5063147" cy="771272"/>
      </dsp:txXfrm>
    </dsp:sp>
    <dsp:sp modelId="{1ADBCF2C-BFF5-4DF7-A158-CEB6F3320008}">
      <dsp:nvSpPr>
        <dsp:cNvPr id="0" name=""/>
        <dsp:cNvSpPr/>
      </dsp:nvSpPr>
      <dsp:spPr>
        <a:xfrm>
          <a:off x="3963573" y="744122"/>
          <a:ext cx="1167463" cy="1167463"/>
        </a:xfrm>
        <a:prstGeom prst="ellipse">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latin typeface="Britannic Bold" panose="020B0903060703020204" pitchFamily="34" charset="0"/>
              <a:cs typeface="Calibri" panose="020F0502020204030204" pitchFamily="34" charset="0"/>
            </a:rPr>
            <a:t>Wellbeing</a:t>
          </a:r>
        </a:p>
      </dsp:txBody>
      <dsp:txXfrm>
        <a:off x="4134544" y="915093"/>
        <a:ext cx="825521" cy="825521"/>
      </dsp:txXfrm>
    </dsp:sp>
    <dsp:sp modelId="{650E3F1A-82E8-4477-9318-7E404616363C}">
      <dsp:nvSpPr>
        <dsp:cNvPr id="0" name=""/>
        <dsp:cNvSpPr/>
      </dsp:nvSpPr>
      <dsp:spPr>
        <a:xfrm>
          <a:off x="2884066" y="423861"/>
          <a:ext cx="1359919" cy="1167463"/>
        </a:xfrm>
        <a:prstGeom prst="ellipse">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latin typeface="Britannic Bold" panose="020B0903060703020204" pitchFamily="34" charset="0"/>
              <a:cs typeface="Calibri" panose="020F0502020204030204" pitchFamily="34" charset="0"/>
            </a:rPr>
            <a:t>Unemployment</a:t>
          </a:r>
          <a:endParaRPr lang="en-GB" sz="1000" kern="1200" dirty="0">
            <a:solidFill>
              <a:schemeClr val="tx1"/>
            </a:solidFill>
            <a:latin typeface="Britannic Bold" panose="020B0903060703020204" pitchFamily="34" charset="0"/>
          </a:endParaRPr>
        </a:p>
      </dsp:txBody>
      <dsp:txXfrm>
        <a:off x="3083222" y="594832"/>
        <a:ext cx="961607" cy="825521"/>
      </dsp:txXfrm>
    </dsp:sp>
    <dsp:sp modelId="{9BC00BDA-E5BB-4543-83DD-EA997550282E}">
      <dsp:nvSpPr>
        <dsp:cNvPr id="0" name=""/>
        <dsp:cNvSpPr/>
      </dsp:nvSpPr>
      <dsp:spPr>
        <a:xfrm>
          <a:off x="4909798" y="377539"/>
          <a:ext cx="1167463" cy="1167463"/>
        </a:xfrm>
        <a:prstGeom prst="ellipse">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latin typeface="Britannic Bold" panose="020B0903060703020204" pitchFamily="34" charset="0"/>
              <a:cs typeface="Calibri" panose="020F0502020204030204" pitchFamily="34" charset="0"/>
            </a:rPr>
            <a:t>Poor Housing</a:t>
          </a:r>
        </a:p>
      </dsp:txBody>
      <dsp:txXfrm>
        <a:off x="5080769" y="548510"/>
        <a:ext cx="825521" cy="825521"/>
      </dsp:txXfrm>
    </dsp:sp>
    <dsp:sp modelId="{97891CD6-3841-44BF-A0E3-ABCC8B5539CD}">
      <dsp:nvSpPr>
        <dsp:cNvPr id="0" name=""/>
        <dsp:cNvSpPr/>
      </dsp:nvSpPr>
      <dsp:spPr>
        <a:xfrm>
          <a:off x="2628684" y="4"/>
          <a:ext cx="3632107" cy="3781837"/>
        </a:xfrm>
        <a:prstGeom prst="funnel">
          <a:avLst/>
        </a:prstGeom>
        <a:solidFill>
          <a:schemeClr val="lt1">
            <a:alpha val="40000"/>
            <a:hueOff val="0"/>
            <a:satOff val="0"/>
            <a:lumOff val="0"/>
            <a:alphaOff val="0"/>
          </a:schemeClr>
        </a:solidFill>
        <a:ln w="28575" cap="flat" cmpd="sng" algn="ctr">
          <a:solidFill>
            <a:schemeClr val="tx1"/>
          </a:solidFill>
          <a:prstDash val="solid"/>
          <a:miter lim="800000"/>
        </a:ln>
        <a:effectLst/>
      </dsp:spPr>
      <dsp:style>
        <a:lnRef idx="1">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AF2686-B34E-4A9D-B3BD-157BFC135B8E}" type="datetimeFigureOut">
              <a:rPr lang="en-GB" smtClean="0"/>
              <a:t>19/11/2021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364393-2CC1-4976-8267-32493A56F03E}" type="slidenum">
              <a:rPr lang="en-GB" smtClean="0"/>
              <a:t>‹#›</a:t>
            </a:fld>
            <a:endParaRPr lang="en-GB"/>
          </a:p>
        </p:txBody>
      </p:sp>
    </p:spTree>
    <p:extLst>
      <p:ext uri="{BB962C8B-B14F-4D97-AF65-F5344CB8AC3E}">
        <p14:creationId xmlns:p14="http://schemas.microsoft.com/office/powerpoint/2010/main" val="3601980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364393-2CC1-4976-8267-32493A56F03E}" type="slidenum">
              <a:rPr lang="en-GB" smtClean="0"/>
              <a:t>2</a:t>
            </a:fld>
            <a:endParaRPr lang="en-GB"/>
          </a:p>
        </p:txBody>
      </p:sp>
    </p:spTree>
    <p:extLst>
      <p:ext uri="{BB962C8B-B14F-4D97-AF65-F5344CB8AC3E}">
        <p14:creationId xmlns:p14="http://schemas.microsoft.com/office/powerpoint/2010/main" val="989899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364393-2CC1-4976-8267-32493A56F03E}" type="slidenum">
              <a:rPr lang="en-GB" smtClean="0"/>
              <a:t>3</a:t>
            </a:fld>
            <a:endParaRPr lang="en-GB"/>
          </a:p>
        </p:txBody>
      </p:sp>
    </p:spTree>
    <p:extLst>
      <p:ext uri="{BB962C8B-B14F-4D97-AF65-F5344CB8AC3E}">
        <p14:creationId xmlns:p14="http://schemas.microsoft.com/office/powerpoint/2010/main" val="18137720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8E770-44AE-47D5-B4B1-71BEC9A9D725}"/>
              </a:ext>
            </a:extLst>
          </p:cNvPr>
          <p:cNvSpPr>
            <a:spLocks noGrp="1"/>
          </p:cNvSpPr>
          <p:nvPr>
            <p:ph type="ctrTitle"/>
          </p:nvPr>
        </p:nvSpPr>
        <p:spPr>
          <a:xfrm>
            <a:off x="841248" y="663960"/>
            <a:ext cx="9456049" cy="3594112"/>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4CA91C7-81A9-46F3-B0F4-D9AB8808514E}"/>
              </a:ext>
            </a:extLst>
          </p:cNvPr>
          <p:cNvSpPr>
            <a:spLocks noGrp="1"/>
          </p:cNvSpPr>
          <p:nvPr>
            <p:ph type="subTitle" idx="1"/>
          </p:nvPr>
        </p:nvSpPr>
        <p:spPr>
          <a:xfrm>
            <a:off x="841248" y="4667581"/>
            <a:ext cx="9456049" cy="1197387"/>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1AA648C8-9681-4994-B52A-1A8BC79127E1}"/>
              </a:ext>
            </a:extLst>
          </p:cNvPr>
          <p:cNvSpPr>
            <a:spLocks noGrp="1"/>
          </p:cNvSpPr>
          <p:nvPr>
            <p:ph type="dt" sz="half" idx="10"/>
          </p:nvPr>
        </p:nvSpPr>
        <p:spPr>
          <a:xfrm>
            <a:off x="841248" y="6102693"/>
            <a:ext cx="2743200" cy="365125"/>
          </a:xfrm>
        </p:spPr>
        <p:txBody>
          <a:bodyPr/>
          <a:lstStyle/>
          <a:p>
            <a:fld id="{AE3425CA-4B9D-4420-BB9E-C250DB30E421}" type="datetime1">
              <a:rPr lang="en-US" smtClean="0"/>
              <a:t>11/19/21</a:t>
            </a:fld>
            <a:endParaRPr lang="en-US"/>
          </a:p>
        </p:txBody>
      </p:sp>
      <p:sp>
        <p:nvSpPr>
          <p:cNvPr id="5" name="Footer Placeholder 4">
            <a:extLst>
              <a:ext uri="{FF2B5EF4-FFF2-40B4-BE49-F238E27FC236}">
                <a16:creationId xmlns:a16="http://schemas.microsoft.com/office/drawing/2014/main" id="{6677F203-CB10-488B-82DC-9D0571A5EE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2B2E9B-C8B7-4716-9D05-265A04246E05}"/>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7" name="Straight Connector 6">
            <a:extLst>
              <a:ext uri="{FF2B5EF4-FFF2-40B4-BE49-F238E27FC236}">
                <a16:creationId xmlns:a16="http://schemas.microsoft.com/office/drawing/2014/main" id="{9EED8031-DD67-43C6-94A0-646636C95560}"/>
              </a:ext>
            </a:extLst>
          </p:cNvPr>
          <p:cNvCxnSpPr>
            <a:cxnSpLocks/>
          </p:cNvCxnSpPr>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9804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42B9A-9384-46B2-8B4F-B9C2035CAB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B413CF4-CD0B-4F3C-A1CE-1BA3EFDEEB5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C1DE659-17B0-4F70-8F1C-93BF4DB64390}"/>
              </a:ext>
            </a:extLst>
          </p:cNvPr>
          <p:cNvSpPr>
            <a:spLocks noGrp="1"/>
          </p:cNvSpPr>
          <p:nvPr>
            <p:ph type="dt" sz="half" idx="10"/>
          </p:nvPr>
        </p:nvSpPr>
        <p:spPr/>
        <p:txBody>
          <a:bodyPr/>
          <a:lstStyle/>
          <a:p>
            <a:fld id="{62751E1E-C50D-4FD4-8B1E-ECD78340D9AB}" type="datetime1">
              <a:rPr lang="en-US" smtClean="0"/>
              <a:t>11/19/21</a:t>
            </a:fld>
            <a:endParaRPr lang="en-US"/>
          </a:p>
        </p:txBody>
      </p:sp>
      <p:sp>
        <p:nvSpPr>
          <p:cNvPr id="5" name="Footer Placeholder 4">
            <a:extLst>
              <a:ext uri="{FF2B5EF4-FFF2-40B4-BE49-F238E27FC236}">
                <a16:creationId xmlns:a16="http://schemas.microsoft.com/office/drawing/2014/main" id="{37AB0750-AB4E-4FCF-9B52-BC954760B9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466B99-C716-4464-B695-623F4C5A9D9B}"/>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7898371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2233A-AD59-4FB1-A1CA-AABFAE040805}"/>
              </a:ext>
            </a:extLst>
          </p:cNvPr>
          <p:cNvSpPr>
            <a:spLocks noGrp="1"/>
          </p:cNvSpPr>
          <p:nvPr>
            <p:ph type="title"/>
          </p:nvPr>
        </p:nvSpPr>
        <p:spPr>
          <a:xfrm>
            <a:off x="841249" y="552782"/>
            <a:ext cx="9538428" cy="3714417"/>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A656964-650B-4E87-9541-0E659DEC0365}"/>
              </a:ext>
            </a:extLst>
          </p:cNvPr>
          <p:cNvSpPr>
            <a:spLocks noGrp="1"/>
          </p:cNvSpPr>
          <p:nvPr>
            <p:ph type="body" idx="1"/>
          </p:nvPr>
        </p:nvSpPr>
        <p:spPr>
          <a:xfrm>
            <a:off x="841249" y="4672584"/>
            <a:ext cx="9538428" cy="1143802"/>
          </a:xfrm>
        </p:spPr>
        <p:txBody>
          <a:bodyPr>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000"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21BB50-DF4A-47B5-A3AD-18712A3AD40E}"/>
              </a:ext>
            </a:extLst>
          </p:cNvPr>
          <p:cNvSpPr>
            <a:spLocks noGrp="1"/>
          </p:cNvSpPr>
          <p:nvPr>
            <p:ph type="dt" sz="half" idx="10"/>
          </p:nvPr>
        </p:nvSpPr>
        <p:spPr/>
        <p:txBody>
          <a:bodyPr/>
          <a:lstStyle/>
          <a:p>
            <a:fld id="{43C83AFB-9E54-459E-8C6D-0913AC3BA5D7}" type="datetime1">
              <a:rPr lang="en-US" smtClean="0"/>
              <a:t>11/19/21</a:t>
            </a:fld>
            <a:endParaRPr lang="en-US"/>
          </a:p>
        </p:txBody>
      </p:sp>
      <p:sp>
        <p:nvSpPr>
          <p:cNvPr id="5" name="Footer Placeholder 4">
            <a:extLst>
              <a:ext uri="{FF2B5EF4-FFF2-40B4-BE49-F238E27FC236}">
                <a16:creationId xmlns:a16="http://schemas.microsoft.com/office/drawing/2014/main" id="{3CDF59B3-D1B8-4A51-AD6E-868C5BF6F7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0CA779-6272-4A15-A566-20C4E9A60D47}"/>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7" name="Straight Connector 6">
            <a:extLst>
              <a:ext uri="{FF2B5EF4-FFF2-40B4-BE49-F238E27FC236}">
                <a16:creationId xmlns:a16="http://schemas.microsoft.com/office/drawing/2014/main" id="{F0B86E8F-91EA-4626-BCA8-3B4973C7C9D6}"/>
              </a:ext>
            </a:extLst>
          </p:cNvPr>
          <p:cNvCxnSpPr>
            <a:cxnSpLocks/>
          </p:cNvCxnSpPr>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3959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52A00-5BBD-436C-BB6D-CE650FC46202}"/>
              </a:ext>
            </a:extLst>
          </p:cNvPr>
          <p:cNvSpPr>
            <a:spLocks noGrp="1"/>
          </p:cNvSpPr>
          <p:nvPr>
            <p:ph type="title"/>
          </p:nvPr>
        </p:nvSpPr>
        <p:spPr>
          <a:xfrm>
            <a:off x="841248" y="552783"/>
            <a:ext cx="9683871" cy="132588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DFB3E2E-F3C4-4CDD-9138-86AE7A1B566D}"/>
              </a:ext>
            </a:extLst>
          </p:cNvPr>
          <p:cNvSpPr>
            <a:spLocks noGrp="1"/>
          </p:cNvSpPr>
          <p:nvPr>
            <p:ph sz="half" idx="1"/>
          </p:nvPr>
        </p:nvSpPr>
        <p:spPr>
          <a:xfrm>
            <a:off x="841248" y="2108362"/>
            <a:ext cx="4507926" cy="37216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795CD01-B639-46B6-B53D-18FE1E39AF50}"/>
              </a:ext>
            </a:extLst>
          </p:cNvPr>
          <p:cNvSpPr>
            <a:spLocks noGrp="1"/>
          </p:cNvSpPr>
          <p:nvPr>
            <p:ph sz="half" idx="2"/>
          </p:nvPr>
        </p:nvSpPr>
        <p:spPr>
          <a:xfrm>
            <a:off x="5699171" y="2108362"/>
            <a:ext cx="4825948" cy="37216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396E34C3-86AC-48F9-92A4-F17BFAF9EF06}"/>
              </a:ext>
            </a:extLst>
          </p:cNvPr>
          <p:cNvSpPr>
            <a:spLocks noGrp="1"/>
          </p:cNvSpPr>
          <p:nvPr>
            <p:ph type="dt" sz="half" idx="10"/>
          </p:nvPr>
        </p:nvSpPr>
        <p:spPr/>
        <p:txBody>
          <a:bodyPr/>
          <a:lstStyle/>
          <a:p>
            <a:fld id="{F10144B6-0CA7-46BA-A00B-1E68E5C3ED0C}" type="datetime1">
              <a:rPr lang="en-US" smtClean="0"/>
              <a:t>11/19/21</a:t>
            </a:fld>
            <a:endParaRPr lang="en-US"/>
          </a:p>
        </p:txBody>
      </p:sp>
      <p:sp>
        <p:nvSpPr>
          <p:cNvPr id="6" name="Footer Placeholder 5">
            <a:extLst>
              <a:ext uri="{FF2B5EF4-FFF2-40B4-BE49-F238E27FC236}">
                <a16:creationId xmlns:a16="http://schemas.microsoft.com/office/drawing/2014/main" id="{275D6A29-C51F-4654-82AD-04056FA6C7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21EEB6-57E6-40E7-9702-1D5999B505DC}"/>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8" name="Straight Connector 7">
            <a:extLst>
              <a:ext uri="{FF2B5EF4-FFF2-40B4-BE49-F238E27FC236}">
                <a16:creationId xmlns:a16="http://schemas.microsoft.com/office/drawing/2014/main" id="{F929C81A-4806-44FF-99D8-13A65B2D066F}"/>
              </a:ext>
            </a:extLst>
          </p:cNvPr>
          <p:cNvCxnSpPr>
            <a:cxnSpLocks/>
          </p:cNvCxnSpPr>
          <p:nvPr/>
        </p:nvCxnSpPr>
        <p:spPr>
          <a:xfrm>
            <a:off x="375523" y="2004012"/>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08DDCF9-5353-4B5F-8565-8C27F795A4BF}"/>
              </a:ext>
            </a:extLst>
          </p:cNvPr>
          <p:cNvCxnSpPr>
            <a:cxnSpLocks/>
          </p:cNvCxnSpPr>
          <p:nvPr/>
        </p:nvCxnSpPr>
        <p:spPr>
          <a:xfrm>
            <a:off x="5563342" y="2004012"/>
            <a:ext cx="0" cy="404869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7598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0D1A9-BF08-4C6D-805E-244B234EE852}"/>
              </a:ext>
            </a:extLst>
          </p:cNvPr>
          <p:cNvSpPr>
            <a:spLocks noGrp="1"/>
          </p:cNvSpPr>
          <p:nvPr>
            <p:ph type="title"/>
          </p:nvPr>
        </p:nvSpPr>
        <p:spPr>
          <a:xfrm>
            <a:off x="841248" y="557784"/>
            <a:ext cx="943957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920C1D8-0907-4FDB-BFAD-36E14AF98D81}"/>
              </a:ext>
            </a:extLst>
          </p:cNvPr>
          <p:cNvSpPr>
            <a:spLocks noGrp="1"/>
          </p:cNvSpPr>
          <p:nvPr>
            <p:ph type="body" idx="1"/>
          </p:nvPr>
        </p:nvSpPr>
        <p:spPr>
          <a:xfrm>
            <a:off x="841248" y="2114185"/>
            <a:ext cx="4438887" cy="693761"/>
          </a:xfrm>
        </p:spPr>
        <p:txBody>
          <a:bodyPr anchor="b">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400"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6A4441-5FC3-4F86-8ADE-ED90424DB9B8}"/>
              </a:ext>
            </a:extLst>
          </p:cNvPr>
          <p:cNvSpPr>
            <a:spLocks noGrp="1"/>
          </p:cNvSpPr>
          <p:nvPr>
            <p:ph sz="half" idx="2"/>
          </p:nvPr>
        </p:nvSpPr>
        <p:spPr>
          <a:xfrm>
            <a:off x="841248" y="2900451"/>
            <a:ext cx="4438887" cy="3028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3CEB34D-DB36-47E0-AE2C-FBEBA272076E}"/>
              </a:ext>
            </a:extLst>
          </p:cNvPr>
          <p:cNvSpPr>
            <a:spLocks noGrp="1"/>
          </p:cNvSpPr>
          <p:nvPr>
            <p:ph type="body" sz="quarter" idx="3"/>
          </p:nvPr>
        </p:nvSpPr>
        <p:spPr>
          <a:xfrm>
            <a:off x="5795090" y="2114185"/>
            <a:ext cx="4485728" cy="693761"/>
          </a:xfrm>
        </p:spPr>
        <p:txBody>
          <a:bodyPr anchor="b">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400"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056219-D498-410D-8F2C-03045AE48016}"/>
              </a:ext>
            </a:extLst>
          </p:cNvPr>
          <p:cNvSpPr>
            <a:spLocks noGrp="1"/>
          </p:cNvSpPr>
          <p:nvPr>
            <p:ph sz="quarter" idx="4"/>
          </p:nvPr>
        </p:nvSpPr>
        <p:spPr>
          <a:xfrm>
            <a:off x="5795090" y="2900451"/>
            <a:ext cx="4485730" cy="3028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A8DC9AD-F6B8-44D0-8169-84553C1F92C9}"/>
              </a:ext>
            </a:extLst>
          </p:cNvPr>
          <p:cNvSpPr>
            <a:spLocks noGrp="1"/>
          </p:cNvSpPr>
          <p:nvPr>
            <p:ph type="dt" sz="half" idx="10"/>
          </p:nvPr>
        </p:nvSpPr>
        <p:spPr/>
        <p:txBody>
          <a:bodyPr/>
          <a:lstStyle/>
          <a:p>
            <a:fld id="{0051F549-537C-41EC-B9CC-5B6A9AC2A6A7}" type="datetime1">
              <a:rPr lang="en-US" smtClean="0"/>
              <a:t>11/19/21</a:t>
            </a:fld>
            <a:endParaRPr lang="en-US"/>
          </a:p>
        </p:txBody>
      </p:sp>
      <p:sp>
        <p:nvSpPr>
          <p:cNvPr id="8" name="Footer Placeholder 7">
            <a:extLst>
              <a:ext uri="{FF2B5EF4-FFF2-40B4-BE49-F238E27FC236}">
                <a16:creationId xmlns:a16="http://schemas.microsoft.com/office/drawing/2014/main" id="{FF9985ED-7382-4F00-845D-4F27841B5D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6A2CC25-9EC7-4706-9BD4-5E20C4B33200}"/>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12" name="Straight Connector 11">
            <a:extLst>
              <a:ext uri="{FF2B5EF4-FFF2-40B4-BE49-F238E27FC236}">
                <a16:creationId xmlns:a16="http://schemas.microsoft.com/office/drawing/2014/main" id="{4DBC7D26-1B30-46B8-8221-09886FA3D030}"/>
              </a:ext>
            </a:extLst>
          </p:cNvPr>
          <p:cNvCxnSpPr>
            <a:cxnSpLocks/>
          </p:cNvCxnSpPr>
          <p:nvPr/>
        </p:nvCxnSpPr>
        <p:spPr>
          <a:xfrm>
            <a:off x="375523" y="2004012"/>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4186A75-E140-4995-A8BB-89B5ACE678D2}"/>
              </a:ext>
            </a:extLst>
          </p:cNvPr>
          <p:cNvCxnSpPr>
            <a:cxnSpLocks/>
          </p:cNvCxnSpPr>
          <p:nvPr/>
        </p:nvCxnSpPr>
        <p:spPr>
          <a:xfrm>
            <a:off x="5563342" y="2004012"/>
            <a:ext cx="0" cy="404869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7665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221C2-B85F-435F-8DF3-C714A5472B7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399FE38-24D5-4D5F-A92E-E4F8B23FB7FC}"/>
              </a:ext>
            </a:extLst>
          </p:cNvPr>
          <p:cNvSpPr>
            <a:spLocks noGrp="1"/>
          </p:cNvSpPr>
          <p:nvPr>
            <p:ph type="dt" sz="half" idx="10"/>
          </p:nvPr>
        </p:nvSpPr>
        <p:spPr/>
        <p:txBody>
          <a:bodyPr/>
          <a:lstStyle/>
          <a:p>
            <a:fld id="{952F8D56-3D0E-48B8-8218-1F3A06A96C62}" type="datetime1">
              <a:rPr lang="en-US" smtClean="0"/>
              <a:t>11/19/21</a:t>
            </a:fld>
            <a:endParaRPr lang="en-US"/>
          </a:p>
        </p:txBody>
      </p:sp>
      <p:sp>
        <p:nvSpPr>
          <p:cNvPr id="4" name="Footer Placeholder 3">
            <a:extLst>
              <a:ext uri="{FF2B5EF4-FFF2-40B4-BE49-F238E27FC236}">
                <a16:creationId xmlns:a16="http://schemas.microsoft.com/office/drawing/2014/main" id="{E629DF69-BE29-4038-9744-17BFC57B886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8B9496F-64EC-46E7-97F0-BCB7E79F820A}"/>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218687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9F19E0-8FE3-45E8-A227-D74EEF1A6322}"/>
              </a:ext>
            </a:extLst>
          </p:cNvPr>
          <p:cNvSpPr>
            <a:spLocks noGrp="1"/>
          </p:cNvSpPr>
          <p:nvPr>
            <p:ph type="dt" sz="half" idx="10"/>
          </p:nvPr>
        </p:nvSpPr>
        <p:spPr/>
        <p:txBody>
          <a:bodyPr/>
          <a:lstStyle/>
          <a:p>
            <a:fld id="{E8EC309E-27D4-401F-A74A-DEA16C7B51DC}" type="datetime1">
              <a:rPr lang="en-US" smtClean="0"/>
              <a:t>11/19/21</a:t>
            </a:fld>
            <a:endParaRPr lang="en-US"/>
          </a:p>
        </p:txBody>
      </p:sp>
      <p:sp>
        <p:nvSpPr>
          <p:cNvPr id="3" name="Footer Placeholder 2">
            <a:extLst>
              <a:ext uri="{FF2B5EF4-FFF2-40B4-BE49-F238E27FC236}">
                <a16:creationId xmlns:a16="http://schemas.microsoft.com/office/drawing/2014/main" id="{ABFB1926-56F3-40BC-A03F-62B969419E6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AFFE2B6-07A4-4AA0-9BCE-204E13DA447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3240087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6266A-CB24-44C5-B2E8-011420844A17}"/>
              </a:ext>
            </a:extLst>
          </p:cNvPr>
          <p:cNvSpPr>
            <a:spLocks noGrp="1"/>
          </p:cNvSpPr>
          <p:nvPr>
            <p:ph type="title"/>
          </p:nvPr>
        </p:nvSpPr>
        <p:spPr>
          <a:xfrm>
            <a:off x="841248" y="549283"/>
            <a:ext cx="4603963" cy="2572489"/>
          </a:xfrm>
        </p:spPr>
        <p:txBody>
          <a:bodyPr anchor="ctr">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039DBD1-7133-47A5-A771-2CEA18533491}"/>
              </a:ext>
            </a:extLst>
          </p:cNvPr>
          <p:cNvSpPr>
            <a:spLocks noGrp="1"/>
          </p:cNvSpPr>
          <p:nvPr>
            <p:ph idx="1"/>
          </p:nvPr>
        </p:nvSpPr>
        <p:spPr>
          <a:xfrm>
            <a:off x="5870796" y="549283"/>
            <a:ext cx="4455517" cy="5319704"/>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576A729F-B24D-424E-B067-003B0601F259}"/>
              </a:ext>
            </a:extLst>
          </p:cNvPr>
          <p:cNvSpPr>
            <a:spLocks noGrp="1"/>
          </p:cNvSpPr>
          <p:nvPr>
            <p:ph type="body" sz="half" idx="2"/>
          </p:nvPr>
        </p:nvSpPr>
        <p:spPr>
          <a:xfrm>
            <a:off x="841248" y="3296498"/>
            <a:ext cx="4603963" cy="2572489"/>
          </a:xfrm>
        </p:spPr>
        <p:txBody>
          <a:bodyPr>
            <a:normAutofit/>
          </a:bodyPr>
          <a:lstStyle>
            <a:lvl1pPr marL="0" indent="0">
              <a:buNone/>
              <a:defRPr lang="en-US" sz="2000"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FA7323-5497-426C-9DD9-3CF69E88EC38}"/>
              </a:ext>
            </a:extLst>
          </p:cNvPr>
          <p:cNvSpPr>
            <a:spLocks noGrp="1"/>
          </p:cNvSpPr>
          <p:nvPr>
            <p:ph type="dt" sz="half" idx="10"/>
          </p:nvPr>
        </p:nvSpPr>
        <p:spPr/>
        <p:txBody>
          <a:bodyPr/>
          <a:lstStyle/>
          <a:p>
            <a:fld id="{6DEA2B81-2BC3-42D7-B67D-05C685AA80AD}" type="datetime1">
              <a:rPr lang="en-US" smtClean="0"/>
              <a:t>11/19/21</a:t>
            </a:fld>
            <a:endParaRPr lang="en-US"/>
          </a:p>
        </p:txBody>
      </p:sp>
      <p:sp>
        <p:nvSpPr>
          <p:cNvPr id="6" name="Footer Placeholder 5">
            <a:extLst>
              <a:ext uri="{FF2B5EF4-FFF2-40B4-BE49-F238E27FC236}">
                <a16:creationId xmlns:a16="http://schemas.microsoft.com/office/drawing/2014/main" id="{45FD7667-4D25-40AF-9D6D-FCB2C21E8EE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650918-EDF8-47A5-BEA8-AC9A7A1536D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262678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C5D2B-FAFB-4BC9-A917-610FDCD0B859}"/>
              </a:ext>
            </a:extLst>
          </p:cNvPr>
          <p:cNvSpPr>
            <a:spLocks noGrp="1"/>
          </p:cNvSpPr>
          <p:nvPr>
            <p:ph type="title"/>
          </p:nvPr>
        </p:nvSpPr>
        <p:spPr>
          <a:xfrm>
            <a:off x="841249" y="552782"/>
            <a:ext cx="4608576" cy="2569464"/>
          </a:xfrm>
        </p:spPr>
        <p:txBody>
          <a:bodyPr anchor="ctr">
            <a:noAutofit/>
          </a:bodyPr>
          <a:lstStyle>
            <a:lvl1pPr algn="l" defTabSz="914400" rtl="0" eaLnBrk="1" latinLnBrk="0" hangingPunct="1">
              <a:lnSpc>
                <a:spcPct val="90000"/>
              </a:lnSpc>
              <a:spcBef>
                <a:spcPct val="0"/>
              </a:spcBef>
              <a:buNone/>
              <a:defRPr lang="en-US" sz="44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226A694-5302-42BE-8A7A-6007C10F8F70}"/>
              </a:ext>
            </a:extLst>
          </p:cNvPr>
          <p:cNvSpPr>
            <a:spLocks noGrp="1"/>
          </p:cNvSpPr>
          <p:nvPr>
            <p:ph type="pic" idx="1"/>
          </p:nvPr>
        </p:nvSpPr>
        <p:spPr>
          <a:xfrm>
            <a:off x="5825952" y="552783"/>
            <a:ext cx="4663440" cy="530826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8E4481C-81D6-4329-8203-70B3FCC3F8FE}"/>
              </a:ext>
            </a:extLst>
          </p:cNvPr>
          <p:cNvSpPr>
            <a:spLocks noGrp="1"/>
          </p:cNvSpPr>
          <p:nvPr>
            <p:ph type="body" sz="half" idx="2"/>
          </p:nvPr>
        </p:nvSpPr>
        <p:spPr>
          <a:xfrm>
            <a:off x="841249" y="3300984"/>
            <a:ext cx="4608576" cy="2569464"/>
          </a:xfrm>
        </p:spPr>
        <p:txBody>
          <a:bodyPr>
            <a:normAutofit/>
          </a:bodyPr>
          <a:lstStyle>
            <a:lvl1pPr marL="0" indent="0">
              <a:buNone/>
              <a:defRPr lang="en-US" sz="2000"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AD6C12-26C4-4DF7-B013-56D0849AC7DE}"/>
              </a:ext>
            </a:extLst>
          </p:cNvPr>
          <p:cNvSpPr>
            <a:spLocks noGrp="1"/>
          </p:cNvSpPr>
          <p:nvPr>
            <p:ph type="dt" sz="half" idx="10"/>
          </p:nvPr>
        </p:nvSpPr>
        <p:spPr/>
        <p:txBody>
          <a:bodyPr/>
          <a:lstStyle/>
          <a:p>
            <a:fld id="{F0DB8F2B-E487-4905-B553-FB649F2B6F23}" type="datetime1">
              <a:rPr lang="en-US" smtClean="0"/>
              <a:t>11/19/21</a:t>
            </a:fld>
            <a:endParaRPr lang="en-US"/>
          </a:p>
        </p:txBody>
      </p:sp>
      <p:sp>
        <p:nvSpPr>
          <p:cNvPr id="6" name="Footer Placeholder 5">
            <a:extLst>
              <a:ext uri="{FF2B5EF4-FFF2-40B4-BE49-F238E27FC236}">
                <a16:creationId xmlns:a16="http://schemas.microsoft.com/office/drawing/2014/main" id="{5CE2F307-FB97-40EC-8517-E6F351B3DA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C1B397-305A-42B7-A763-829634B939A9}"/>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0899595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3C3B3-C67F-4C48-A663-EF010429E74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94C4B3F-B3CB-4CF0-AEC8-1893A6A27E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46D005-2B71-4325-A646-A2278C3A2EAA}"/>
              </a:ext>
            </a:extLst>
          </p:cNvPr>
          <p:cNvSpPr>
            <a:spLocks noGrp="1"/>
          </p:cNvSpPr>
          <p:nvPr>
            <p:ph type="dt" sz="half" idx="10"/>
          </p:nvPr>
        </p:nvSpPr>
        <p:spPr/>
        <p:txBody>
          <a:bodyPr/>
          <a:lstStyle/>
          <a:p>
            <a:fld id="{6A14B861-3779-4E37-8DF0-E9EB3EA96210}" type="datetime1">
              <a:rPr lang="en-US" smtClean="0"/>
              <a:t>11/19/21</a:t>
            </a:fld>
            <a:endParaRPr lang="en-US"/>
          </a:p>
        </p:txBody>
      </p:sp>
      <p:sp>
        <p:nvSpPr>
          <p:cNvPr id="5" name="Footer Placeholder 4">
            <a:extLst>
              <a:ext uri="{FF2B5EF4-FFF2-40B4-BE49-F238E27FC236}">
                <a16:creationId xmlns:a16="http://schemas.microsoft.com/office/drawing/2014/main" id="{DB356B01-AE16-42EF-B970-5CAF0C891C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BF9BE2-24F4-4F83-8E64-4307C9794E1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606852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601120-856A-4F01-B7C1-D87A1E5F8150}"/>
              </a:ext>
            </a:extLst>
          </p:cNvPr>
          <p:cNvSpPr>
            <a:spLocks noGrp="1"/>
          </p:cNvSpPr>
          <p:nvPr>
            <p:ph type="title" orient="vert"/>
          </p:nvPr>
        </p:nvSpPr>
        <p:spPr>
          <a:xfrm>
            <a:off x="7874324" y="552782"/>
            <a:ext cx="2620891" cy="52947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9D62358-C84C-4947-B826-FF738422EA5B}"/>
              </a:ext>
            </a:extLst>
          </p:cNvPr>
          <p:cNvSpPr>
            <a:spLocks noGrp="1"/>
          </p:cNvSpPr>
          <p:nvPr>
            <p:ph type="body" orient="vert" idx="1"/>
          </p:nvPr>
        </p:nvSpPr>
        <p:spPr>
          <a:xfrm>
            <a:off x="838200" y="552782"/>
            <a:ext cx="6803155" cy="52947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7971139-AA1A-46DB-B793-17FB8E6E8A77}"/>
              </a:ext>
            </a:extLst>
          </p:cNvPr>
          <p:cNvSpPr>
            <a:spLocks noGrp="1"/>
          </p:cNvSpPr>
          <p:nvPr>
            <p:ph type="dt" sz="half" idx="10"/>
          </p:nvPr>
        </p:nvSpPr>
        <p:spPr/>
        <p:txBody>
          <a:bodyPr/>
          <a:lstStyle/>
          <a:p>
            <a:fld id="{53E38388-E864-4553-9937-AE9FC5E50CFC}" type="datetime1">
              <a:rPr lang="en-US" smtClean="0"/>
              <a:t>11/19/21</a:t>
            </a:fld>
            <a:endParaRPr lang="en-US"/>
          </a:p>
        </p:txBody>
      </p:sp>
      <p:sp>
        <p:nvSpPr>
          <p:cNvPr id="5" name="Footer Placeholder 4">
            <a:extLst>
              <a:ext uri="{FF2B5EF4-FFF2-40B4-BE49-F238E27FC236}">
                <a16:creationId xmlns:a16="http://schemas.microsoft.com/office/drawing/2014/main" id="{1B2E06F6-0FE2-40FB-BFEE-010C22293D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BA7B1B-13A1-41BA-B924-FD11450C14E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34794089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4BD48A-4D17-4225-AC4D-67B4C686C55D}"/>
              </a:ext>
            </a:extLst>
          </p:cNvPr>
          <p:cNvSpPr>
            <a:spLocks noGrp="1"/>
          </p:cNvSpPr>
          <p:nvPr>
            <p:ph type="title"/>
          </p:nvPr>
        </p:nvSpPr>
        <p:spPr>
          <a:xfrm>
            <a:off x="841248" y="552782"/>
            <a:ext cx="94890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7F14A2B-77AF-4E51-B0C1-0D361EF81A2C}"/>
              </a:ext>
            </a:extLst>
          </p:cNvPr>
          <p:cNvSpPr>
            <a:spLocks noGrp="1"/>
          </p:cNvSpPr>
          <p:nvPr>
            <p:ph type="body" idx="1"/>
          </p:nvPr>
        </p:nvSpPr>
        <p:spPr>
          <a:xfrm>
            <a:off x="841248" y="2096199"/>
            <a:ext cx="9489000" cy="37473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239C2F5-57CA-4152-A766-8F877538FB16}"/>
              </a:ext>
            </a:extLst>
          </p:cNvPr>
          <p:cNvSpPr>
            <a:spLocks noGrp="1"/>
          </p:cNvSpPr>
          <p:nvPr>
            <p:ph type="dt" sz="half" idx="2"/>
          </p:nvPr>
        </p:nvSpPr>
        <p:spPr>
          <a:xfrm>
            <a:off x="841248" y="6102693"/>
            <a:ext cx="2743200" cy="365125"/>
          </a:xfrm>
          <a:prstGeom prst="rect">
            <a:avLst/>
          </a:prstGeom>
        </p:spPr>
        <p:txBody>
          <a:bodyPr vert="horz" lIns="91440" tIns="45720" rIns="91440" bIns="45720" rtlCol="0" anchor="ctr"/>
          <a:lstStyle>
            <a:lvl1pPr algn="l">
              <a:defRPr lang="en-US" sz="1000" b="1" kern="1200" cap="all" spc="300" baseline="0" smtClean="0">
                <a:solidFill>
                  <a:schemeClr val="tx1"/>
                </a:solidFill>
                <a:latin typeface="+mn-lt"/>
                <a:ea typeface="+mn-ea"/>
                <a:cs typeface="+mn-cs"/>
              </a:defRPr>
            </a:lvl1pPr>
          </a:lstStyle>
          <a:p>
            <a:fld id="{6EF7C3A7-D6F6-4D38-A7C3-B72967BB81A6}" type="datetime1">
              <a:rPr lang="en-US" smtClean="0"/>
              <a:t>11/19/21</a:t>
            </a:fld>
            <a:endParaRPr lang="en-US"/>
          </a:p>
        </p:txBody>
      </p:sp>
      <p:sp>
        <p:nvSpPr>
          <p:cNvPr id="5" name="Footer Placeholder 4">
            <a:extLst>
              <a:ext uri="{FF2B5EF4-FFF2-40B4-BE49-F238E27FC236}">
                <a16:creationId xmlns:a16="http://schemas.microsoft.com/office/drawing/2014/main" id="{A1225FB5-D02B-4BB9-8B8B-D1A11CFE8961}"/>
              </a:ext>
            </a:extLst>
          </p:cNvPr>
          <p:cNvSpPr>
            <a:spLocks noGrp="1"/>
          </p:cNvSpPr>
          <p:nvPr>
            <p:ph type="ftr" sz="quarter" idx="3"/>
          </p:nvPr>
        </p:nvSpPr>
        <p:spPr>
          <a:xfrm rot="5400000">
            <a:off x="9234260" y="2427620"/>
            <a:ext cx="4114800" cy="365125"/>
          </a:xfrm>
          <a:prstGeom prst="rect">
            <a:avLst/>
          </a:prstGeom>
        </p:spPr>
        <p:txBody>
          <a:bodyPr vert="horz" lIns="91440" tIns="45720" rIns="91440" bIns="45720" rtlCol="0" anchor="ctr"/>
          <a:lstStyle>
            <a:lvl1pPr algn="l">
              <a:defRPr lang="en-US" sz="1000" b="1" kern="1200" cap="all" spc="300" baseline="0">
                <a:solidFill>
                  <a:schemeClr val="tx1"/>
                </a:solidFill>
                <a:latin typeface="+mn-lt"/>
                <a:ea typeface="+mn-ea"/>
                <a:cs typeface="+mn-cs"/>
              </a:defRPr>
            </a:lvl1pPr>
          </a:lstStyle>
          <a:p>
            <a:endParaRPr lang="en-US"/>
          </a:p>
        </p:txBody>
      </p:sp>
      <p:sp>
        <p:nvSpPr>
          <p:cNvPr id="6" name="Slide Number Placeholder 5">
            <a:extLst>
              <a:ext uri="{FF2B5EF4-FFF2-40B4-BE49-F238E27FC236}">
                <a16:creationId xmlns:a16="http://schemas.microsoft.com/office/drawing/2014/main" id="{EF6244FF-6F88-4090-A77F-499DF9AAEA8B}"/>
              </a:ext>
            </a:extLst>
          </p:cNvPr>
          <p:cNvSpPr>
            <a:spLocks noGrp="1"/>
          </p:cNvSpPr>
          <p:nvPr>
            <p:ph type="sldNum" sz="quarter" idx="4"/>
          </p:nvPr>
        </p:nvSpPr>
        <p:spPr>
          <a:xfrm>
            <a:off x="10815546" y="5878515"/>
            <a:ext cx="952229" cy="420381"/>
          </a:xfrm>
          <a:prstGeom prst="rect">
            <a:avLst/>
          </a:prstGeom>
        </p:spPr>
        <p:txBody>
          <a:bodyPr vert="horz" lIns="91440" tIns="45720" rIns="91440" bIns="45720" rtlCol="0" anchor="ctr"/>
          <a:lstStyle>
            <a:lvl1pPr algn="ctr">
              <a:defRPr lang="en-US" sz="3200" b="1" kern="1200" cap="all" spc="300" baseline="0" smtClean="0">
                <a:solidFill>
                  <a:schemeClr val="tx1"/>
                </a:solidFill>
                <a:latin typeface="+mn-lt"/>
                <a:ea typeface="+mn-ea"/>
                <a:cs typeface="+mn-cs"/>
              </a:defRPr>
            </a:lvl1pPr>
          </a:lstStyle>
          <a:p>
            <a:fld id="{6586042B-6341-4E38-A80C-926D3BB8AAC9}" type="slidenum">
              <a:rPr lang="en-US" smtClean="0"/>
              <a:t>‹#›</a:t>
            </a:fld>
            <a:endParaRPr lang="en-US"/>
          </a:p>
        </p:txBody>
      </p:sp>
      <p:sp>
        <p:nvSpPr>
          <p:cNvPr id="7" name="Rectangle 6">
            <a:extLst>
              <a:ext uri="{FF2B5EF4-FFF2-40B4-BE49-F238E27FC236}">
                <a16:creationId xmlns:a16="http://schemas.microsoft.com/office/drawing/2014/main" id="{F194AEDE-F25F-43E6-A2C4-7FFF41074990}"/>
              </a:ext>
            </a:extLst>
          </p:cNvPr>
          <p:cNvSpPr/>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4C793C08-EF4C-422B-A728-6C717C47DF6F}"/>
              </a:ext>
            </a:extLst>
          </p:cNvPr>
          <p:cNvCxnSpPr>
            <a:cxnSpLocks/>
          </p:cNvCxnSpPr>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E825BC6-56A8-46DE-8037-A9A577624B0D}"/>
              </a:ext>
            </a:extLst>
          </p:cNvPr>
          <p:cNvCxnSpPr>
            <a:cxnSpLocks/>
          </p:cNvCxnSpPr>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4426523"/>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Font typeface="Arial" panose="020B0604020202020204"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130000"/>
        </a:lnSpc>
        <a:spcBef>
          <a:spcPts val="500"/>
        </a:spcBef>
        <a:buFont typeface="Arial" panose="020B0604020202020204" pitchFamily="34" charset="0"/>
        <a:buChar char="•"/>
        <a:defRPr sz="1600" kern="1200">
          <a:solidFill>
            <a:schemeClr val="tx1"/>
          </a:solidFill>
          <a:latin typeface="+mn-lt"/>
          <a:ea typeface="+mn-ea"/>
          <a:cs typeface="+mn-cs"/>
        </a:defRPr>
      </a:lvl3pPr>
      <a:lvl4pPr marL="13716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4pPr>
      <a:lvl5pPr marL="18288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hyperlink" Target="https://www.romancemeetslife.com/2017/05/5-tips-to-help-parents-improve-their.html"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government/publications/statutory-policies-for-schools-and-academy-trusts/statutory-policies-for-schools-and-academy-trusts" TargetMode="External"/><Relationship Id="rId7" Type="http://schemas.openxmlformats.org/officeDocument/2006/relationships/hyperlink" Target="https://cpdonline.co.uk/knowledge-base/safeguarding/legislation-safeguarding-children/" TargetMode="External"/><Relationship Id="rId2" Type="http://schemas.openxmlformats.org/officeDocument/2006/relationships/hyperlink" Target="http://www.everychildmatters.gov.uk/aims/background" TargetMode="External"/><Relationship Id="rId1" Type="http://schemas.openxmlformats.org/officeDocument/2006/relationships/slideLayout" Target="../slideLayouts/slideLayout2.xml"/><Relationship Id="rId6" Type="http://schemas.openxmlformats.org/officeDocument/2006/relationships/hyperlink" Target="https://infed.org/mobi/the-connexions-service-in-england/" TargetMode="External"/><Relationship Id="rId5" Type="http://schemas.openxmlformats.org/officeDocument/2006/relationships/hyperlink" Target="https://assets.ctfassets.net/6sxvmndnpn0s/4LTXp3mya7IigRmNG8x9KK/6922b5a4c6ea756ea94da71ebdc001a5/Chance_of_a_Lifetime.pdf" TargetMode="External"/><Relationship Id="rId4" Type="http://schemas.openxmlformats.org/officeDocument/2006/relationships/hyperlink" Target="https://www.gov.uk/government/organisations/department-for-education/about"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gov.uk/government/publications/health-matters-health-and-work/health-matters-health-and-work" TargetMode="External"/><Relationship Id="rId2" Type="http://schemas.openxmlformats.org/officeDocument/2006/relationships/hyperlink" Target="https://doi.org/10.1111/cfs.12724" TargetMode="External"/><Relationship Id="rId1" Type="http://schemas.openxmlformats.org/officeDocument/2006/relationships/slideLayout" Target="../slideLayouts/slideLayout2.xml"/><Relationship Id="rId6" Type="http://schemas.openxmlformats.org/officeDocument/2006/relationships/hyperlink" Target="https://www.worldbank.org/en/topic/disability#1" TargetMode="External"/><Relationship Id="rId5" Type="http://schemas.openxmlformats.org/officeDocument/2006/relationships/hyperlink" Target="https://study.com/academy/lesson/how-family-conflict-affects-health.html" TargetMode="External"/><Relationship Id="rId4" Type="http://schemas.openxmlformats.org/officeDocument/2006/relationships/hyperlink" Target="https://doi.org/10.1377/hlthaff.2019.0048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54A08-AE5A-43A6-AC81-288F7B3BDAFD}"/>
              </a:ext>
            </a:extLst>
          </p:cNvPr>
          <p:cNvSpPr>
            <a:spLocks noGrp="1"/>
          </p:cNvSpPr>
          <p:nvPr>
            <p:ph type="title"/>
          </p:nvPr>
        </p:nvSpPr>
        <p:spPr/>
        <p:txBody>
          <a:bodyPr/>
          <a:lstStyle/>
          <a:p>
            <a:pPr algn="ctr"/>
            <a:r>
              <a:rPr lang="en-GB" dirty="0"/>
              <a:t>Children, Young People and Families</a:t>
            </a:r>
          </a:p>
        </p:txBody>
      </p:sp>
      <p:graphicFrame>
        <p:nvGraphicFramePr>
          <p:cNvPr id="17" name="Content Placeholder 2">
            <a:extLst>
              <a:ext uri="{FF2B5EF4-FFF2-40B4-BE49-F238E27FC236}">
                <a16:creationId xmlns:a16="http://schemas.microsoft.com/office/drawing/2014/main" id="{1EAE073B-3C71-4C25-8318-14E53C617AB2}"/>
              </a:ext>
            </a:extLst>
          </p:cNvPr>
          <p:cNvGraphicFramePr>
            <a:graphicFrameLocks noGrp="1"/>
          </p:cNvGraphicFramePr>
          <p:nvPr>
            <p:ph idx="1"/>
            <p:extLst>
              <p:ext uri="{D42A27DB-BD31-4B8C-83A1-F6EECF244321}">
                <p14:modId xmlns:p14="http://schemas.microsoft.com/office/powerpoint/2010/main" val="1475916710"/>
              </p:ext>
            </p:extLst>
          </p:nvPr>
        </p:nvGraphicFramePr>
        <p:xfrm>
          <a:off x="791852" y="2096199"/>
          <a:ext cx="9538396" cy="37473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6B90AE8-7855-4BD6-A0D0-495BE5878827}"/>
              </a:ext>
            </a:extLst>
          </p:cNvPr>
          <p:cNvSpPr txBox="1"/>
          <p:nvPr/>
        </p:nvSpPr>
        <p:spPr>
          <a:xfrm>
            <a:off x="701336" y="6125592"/>
            <a:ext cx="3946078" cy="369332"/>
          </a:xfrm>
          <a:prstGeom prst="rect">
            <a:avLst/>
          </a:prstGeom>
          <a:noFill/>
        </p:spPr>
        <p:txBody>
          <a:bodyPr wrap="square" rtlCol="0">
            <a:spAutoFit/>
          </a:bodyPr>
          <a:lstStyle/>
          <a:p>
            <a:r>
              <a:rPr lang="en-GB" dirty="0">
                <a:latin typeface="Cooper Black" panose="0208090404030B020404" pitchFamily="18" charset="0"/>
                <a:cs typeface="Calibri" panose="020F0502020204030204" pitchFamily="34" charset="0"/>
              </a:rPr>
              <a:t>Module Code: BMHP5004_BIRM</a:t>
            </a:r>
          </a:p>
        </p:txBody>
      </p:sp>
      <p:sp>
        <p:nvSpPr>
          <p:cNvPr id="5" name="TextBox 4">
            <a:extLst>
              <a:ext uri="{FF2B5EF4-FFF2-40B4-BE49-F238E27FC236}">
                <a16:creationId xmlns:a16="http://schemas.microsoft.com/office/drawing/2014/main" id="{534B0BA2-3223-481B-B1F3-BB38D39D356A}"/>
              </a:ext>
            </a:extLst>
          </p:cNvPr>
          <p:cNvSpPr txBox="1"/>
          <p:nvPr/>
        </p:nvSpPr>
        <p:spPr>
          <a:xfrm>
            <a:off x="6675092" y="6120552"/>
            <a:ext cx="4250573" cy="369332"/>
          </a:xfrm>
          <a:prstGeom prst="rect">
            <a:avLst/>
          </a:prstGeom>
          <a:noFill/>
        </p:spPr>
        <p:txBody>
          <a:bodyPr wrap="square" rtlCol="0">
            <a:spAutoFit/>
          </a:bodyPr>
          <a:lstStyle/>
          <a:p>
            <a:r>
              <a:rPr lang="en-GB" dirty="0">
                <a:latin typeface="Cooper Black" panose="0208090404030B020404" pitchFamily="18" charset="0"/>
                <a:cs typeface="Calibri" panose="020F0502020204030204" pitchFamily="34" charset="0"/>
              </a:rPr>
              <a:t>Lecturer: Dr </a:t>
            </a:r>
            <a:r>
              <a:rPr lang="en-GB" dirty="0" err="1">
                <a:latin typeface="Cooper Black" panose="0208090404030B020404" pitchFamily="18" charset="0"/>
                <a:cs typeface="Calibri" panose="020F0502020204030204" pitchFamily="34" charset="0"/>
              </a:rPr>
              <a:t>Crisford</a:t>
            </a:r>
            <a:r>
              <a:rPr lang="en-GB" dirty="0">
                <a:latin typeface="Cooper Black" panose="0208090404030B020404" pitchFamily="18" charset="0"/>
                <a:cs typeface="Calibri" panose="020F0502020204030204" pitchFamily="34" charset="0"/>
              </a:rPr>
              <a:t> </a:t>
            </a:r>
            <a:r>
              <a:rPr lang="en-GB" dirty="0" err="1">
                <a:latin typeface="Cooper Black" panose="0208090404030B020404" pitchFamily="18" charset="0"/>
                <a:cs typeface="Calibri" panose="020F0502020204030204" pitchFamily="34" charset="0"/>
              </a:rPr>
              <a:t>Chogugudza</a:t>
            </a:r>
            <a:endParaRPr lang="en-GB" dirty="0">
              <a:latin typeface="Cooper Black" panose="0208090404030B020404" pitchFamily="18" charset="0"/>
              <a:cs typeface="Calibri" panose="020F0502020204030204" pitchFamily="34" charset="0"/>
            </a:endParaRPr>
          </a:p>
        </p:txBody>
      </p:sp>
    </p:spTree>
    <p:extLst>
      <p:ext uri="{BB962C8B-B14F-4D97-AF65-F5344CB8AC3E}">
        <p14:creationId xmlns:p14="http://schemas.microsoft.com/office/powerpoint/2010/main" val="32169083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1CEE6-D811-4690-A570-63BC9CA7CBD3}"/>
              </a:ext>
            </a:extLst>
          </p:cNvPr>
          <p:cNvSpPr>
            <a:spLocks noGrp="1"/>
          </p:cNvSpPr>
          <p:nvPr>
            <p:ph type="title"/>
          </p:nvPr>
        </p:nvSpPr>
        <p:spPr>
          <a:xfrm>
            <a:off x="841248" y="552783"/>
            <a:ext cx="9683871" cy="1325880"/>
          </a:xfrm>
        </p:spPr>
        <p:txBody>
          <a:bodyPr>
            <a:normAutofit fontScale="90000"/>
          </a:bodyPr>
          <a:lstStyle/>
          <a:p>
            <a:pPr marL="342900" indent="-342900" algn="ctr">
              <a:buFont typeface="Arial" panose="020B0604020202020204" pitchFamily="34" charset="0"/>
              <a:buChar char="•"/>
            </a:pPr>
            <a:br>
              <a:rPr lang="en-GB" sz="2000" dirty="0"/>
            </a:br>
            <a:br>
              <a:rPr lang="en-GB" sz="2000" dirty="0"/>
            </a:br>
            <a:br>
              <a:rPr lang="en-GB" sz="4000" dirty="0">
                <a:latin typeface="Cooper Black" panose="0208090404030B020404" pitchFamily="18" charset="0"/>
              </a:rPr>
            </a:br>
            <a:r>
              <a:rPr lang="en-GB" sz="4000" dirty="0">
                <a:latin typeface="Elephant" panose="02020904090505020303" pitchFamily="18" charset="0"/>
              </a:rPr>
              <a:t>Introduction to Case Study D</a:t>
            </a:r>
            <a:br>
              <a:rPr lang="en-GB" sz="2000" dirty="0"/>
            </a:br>
            <a:br>
              <a:rPr lang="en-GB" sz="2000" dirty="0">
                <a:latin typeface="+mn-lt"/>
              </a:rPr>
            </a:br>
            <a:r>
              <a:rPr lang="en-GB" sz="1800" dirty="0">
                <a:latin typeface="+mn-lt"/>
                <a:cs typeface="Calibri" panose="020F0502020204030204" pitchFamily="34" charset="0"/>
              </a:rPr>
              <a:t>Family composition consists of a single mother, working age son, two secondary age daughters and a disabled primary aged son. </a:t>
            </a:r>
            <a:br>
              <a:rPr lang="en-GB" sz="2000" dirty="0">
                <a:latin typeface="Calibri" panose="020F0502020204030204" pitchFamily="34" charset="0"/>
                <a:cs typeface="Calibri" panose="020F0502020204030204" pitchFamily="34" charset="0"/>
              </a:rPr>
            </a:br>
            <a:br>
              <a:rPr lang="en-GB" sz="2000" dirty="0">
                <a:latin typeface="+mn-lt"/>
              </a:rPr>
            </a:br>
            <a:endParaRPr lang="en-GB" dirty="0">
              <a:latin typeface="+mn-lt"/>
            </a:endParaRPr>
          </a:p>
        </p:txBody>
      </p:sp>
      <p:sp>
        <p:nvSpPr>
          <p:cNvPr id="3" name="Subtitle 2">
            <a:extLst>
              <a:ext uri="{FF2B5EF4-FFF2-40B4-BE49-F238E27FC236}">
                <a16:creationId xmlns:a16="http://schemas.microsoft.com/office/drawing/2014/main" id="{EC7E554B-0D09-48E3-844B-DBABCD20E105}"/>
              </a:ext>
            </a:extLst>
          </p:cNvPr>
          <p:cNvSpPr>
            <a:spLocks noGrp="1"/>
          </p:cNvSpPr>
          <p:nvPr>
            <p:ph sz="half" idx="1"/>
          </p:nvPr>
        </p:nvSpPr>
        <p:spPr>
          <a:xfrm>
            <a:off x="395926" y="2036189"/>
            <a:ext cx="5165887" cy="4006391"/>
          </a:xfrm>
          <a:solidFill>
            <a:schemeClr val="accent4">
              <a:lumMod val="60000"/>
              <a:lumOff val="40000"/>
            </a:schemeClr>
          </a:solidFill>
          <a:ln w="57150">
            <a:solidFill>
              <a:schemeClr val="tx1"/>
            </a:solidFill>
          </a:ln>
        </p:spPr>
        <p:txBody>
          <a:bodyPr anchor="b">
            <a:normAutofit/>
          </a:bodyPr>
          <a:lstStyle/>
          <a:p>
            <a:pPr marL="0" indent="0">
              <a:buNone/>
            </a:pPr>
            <a:r>
              <a:rPr lang="en-GB" sz="2800" dirty="0">
                <a:latin typeface="Cooper Black" panose="0208090404030B020404" pitchFamily="18" charset="0"/>
                <a:cs typeface="Calibri" panose="020F0502020204030204" pitchFamily="34" charset="0"/>
              </a:rPr>
              <a:t>Referral by: </a:t>
            </a:r>
          </a:p>
          <a:p>
            <a:pPr marL="0" indent="0">
              <a:buNone/>
            </a:pPr>
            <a:r>
              <a:rPr lang="en-GB" sz="1800" dirty="0">
                <a:cs typeface="Calibri" panose="020F0502020204030204" pitchFamily="34" charset="0"/>
              </a:rPr>
              <a:t>Neighbourhood Services (housing needs unit)</a:t>
            </a:r>
          </a:p>
          <a:p>
            <a:pPr marL="0" indent="0">
              <a:buNone/>
            </a:pPr>
            <a:endParaRPr lang="en-GB" sz="1400" dirty="0"/>
          </a:p>
          <a:p>
            <a:pPr marL="0" indent="0">
              <a:buNone/>
            </a:pPr>
            <a:endParaRPr lang="en-GB" sz="1400" dirty="0"/>
          </a:p>
          <a:p>
            <a:pPr marL="0" indent="0">
              <a:buNone/>
            </a:pPr>
            <a:endParaRPr lang="en-GB" sz="1400" dirty="0"/>
          </a:p>
          <a:p>
            <a:endParaRPr lang="en-GB" sz="1400" dirty="0"/>
          </a:p>
          <a:p>
            <a:endParaRPr lang="en-GB" sz="1400" dirty="0"/>
          </a:p>
          <a:p>
            <a:endParaRPr lang="en-GB" sz="1400" dirty="0"/>
          </a:p>
          <a:p>
            <a:endParaRPr lang="en-GB" sz="1400" dirty="0"/>
          </a:p>
        </p:txBody>
      </p:sp>
      <p:sp>
        <p:nvSpPr>
          <p:cNvPr id="35" name="Content Placeholder 34">
            <a:extLst>
              <a:ext uri="{FF2B5EF4-FFF2-40B4-BE49-F238E27FC236}">
                <a16:creationId xmlns:a16="http://schemas.microsoft.com/office/drawing/2014/main" id="{34117D56-64B9-423C-9A32-8F5642459206}"/>
              </a:ext>
            </a:extLst>
          </p:cNvPr>
          <p:cNvSpPr>
            <a:spLocks noGrp="1"/>
          </p:cNvSpPr>
          <p:nvPr>
            <p:ph sz="half" idx="2"/>
          </p:nvPr>
        </p:nvSpPr>
        <p:spPr/>
        <p:txBody>
          <a:bodyPr>
            <a:normAutofit/>
          </a:bodyPr>
          <a:lstStyle/>
          <a:p>
            <a:pPr marL="0" indent="0">
              <a:buNone/>
            </a:pPr>
            <a:endParaRPr lang="en-GB" dirty="0"/>
          </a:p>
        </p:txBody>
      </p:sp>
      <p:sp>
        <p:nvSpPr>
          <p:cNvPr id="33" name="TextBox 32">
            <a:extLst>
              <a:ext uri="{FF2B5EF4-FFF2-40B4-BE49-F238E27FC236}">
                <a16:creationId xmlns:a16="http://schemas.microsoft.com/office/drawing/2014/main" id="{A58F23B6-C6DF-4621-A016-BE5430054FFD}"/>
              </a:ext>
            </a:extLst>
          </p:cNvPr>
          <p:cNvSpPr txBox="1"/>
          <p:nvPr/>
        </p:nvSpPr>
        <p:spPr>
          <a:xfrm>
            <a:off x="8039100" y="6135199"/>
            <a:ext cx="2859252" cy="369332"/>
          </a:xfrm>
          <a:prstGeom prst="rect">
            <a:avLst/>
          </a:prstGeom>
          <a:noFill/>
        </p:spPr>
        <p:txBody>
          <a:bodyPr wrap="square" rtlCol="0">
            <a:spAutoFit/>
          </a:bodyPr>
          <a:lstStyle/>
          <a:p>
            <a:r>
              <a:rPr lang="en-GB" dirty="0">
                <a:latin typeface="Cooper Black" panose="0208090404030B020404" pitchFamily="18" charset="0"/>
                <a:cs typeface="Calibri" panose="020F0502020204030204" pitchFamily="34" charset="0"/>
              </a:rPr>
              <a:t>Roni Akhtar, 2006645</a:t>
            </a:r>
          </a:p>
        </p:txBody>
      </p:sp>
      <p:pic>
        <p:nvPicPr>
          <p:cNvPr id="38" name="Picture 37" descr="Close up of a toy house with a green roof">
            <a:extLst>
              <a:ext uri="{FF2B5EF4-FFF2-40B4-BE49-F238E27FC236}">
                <a16:creationId xmlns:a16="http://schemas.microsoft.com/office/drawing/2014/main" id="{017C1E53-7A44-4B40-A39A-8C47CA4799D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1628" y="3201715"/>
            <a:ext cx="4429322" cy="2703785"/>
          </a:xfrm>
          <a:prstGeom prst="rect">
            <a:avLst/>
          </a:prstGeom>
          <a:effectLst>
            <a:softEdge rad="317500"/>
          </a:effectLst>
        </p:spPr>
      </p:pic>
      <p:sp>
        <p:nvSpPr>
          <p:cNvPr id="40" name="Rectangle 39">
            <a:extLst>
              <a:ext uri="{FF2B5EF4-FFF2-40B4-BE49-F238E27FC236}">
                <a16:creationId xmlns:a16="http://schemas.microsoft.com/office/drawing/2014/main" id="{EDC22ADA-A1CC-4882-BDC3-70618BB7B3ED}"/>
              </a:ext>
            </a:extLst>
          </p:cNvPr>
          <p:cNvSpPr/>
          <p:nvPr/>
        </p:nvSpPr>
        <p:spPr>
          <a:xfrm>
            <a:off x="5561813" y="2036189"/>
            <a:ext cx="5165887" cy="4006391"/>
          </a:xfrm>
          <a:prstGeom prst="rect">
            <a:avLst/>
          </a:prstGeom>
          <a:solidFill>
            <a:schemeClr val="accent4">
              <a:lumMod val="60000"/>
              <a:lumOff val="40000"/>
            </a:schemeClr>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rgbClr val="00B050"/>
                </a:solidFill>
                <a:latin typeface="Cooper Black" panose="0208090404030B020404" pitchFamily="18" charset="0"/>
                <a:cs typeface="Calibri" panose="020F0502020204030204" pitchFamily="34" charset="0"/>
              </a:rPr>
              <a:t>Reason for Referral:</a:t>
            </a:r>
          </a:p>
          <a:p>
            <a:pPr algn="ctr"/>
            <a:endParaRPr lang="en-GB" dirty="0">
              <a:solidFill>
                <a:schemeClr val="tx1"/>
              </a:solidFill>
              <a:latin typeface="Calibri" panose="020F0502020204030204" pitchFamily="34" charset="0"/>
              <a:cs typeface="Calibri" panose="020F0502020204030204" pitchFamily="34" charset="0"/>
            </a:endParaRPr>
          </a:p>
          <a:p>
            <a:pPr algn="ctr"/>
            <a:r>
              <a:rPr lang="en-GB" dirty="0">
                <a:solidFill>
                  <a:schemeClr val="tx1"/>
                </a:solidFill>
                <a:cs typeface="Calibri" panose="020F0502020204030204" pitchFamily="34" charset="0"/>
              </a:rPr>
              <a:t>Domestic violence concerns</a:t>
            </a:r>
          </a:p>
          <a:p>
            <a:pPr algn="ctr"/>
            <a:endParaRPr lang="en-GB" dirty="0">
              <a:solidFill>
                <a:schemeClr val="tx1"/>
              </a:solidFill>
              <a:cs typeface="Calibri" panose="020F0502020204030204" pitchFamily="34" charset="0"/>
            </a:endParaRPr>
          </a:p>
          <a:p>
            <a:pPr algn="ctr"/>
            <a:r>
              <a:rPr lang="en-GB" dirty="0">
                <a:solidFill>
                  <a:schemeClr val="tx1"/>
                </a:solidFill>
                <a:cs typeface="Calibri" panose="020F0502020204030204" pitchFamily="34" charset="0"/>
              </a:rPr>
              <a:t>Rehousing needs</a:t>
            </a:r>
          </a:p>
          <a:p>
            <a:pPr algn="ctr"/>
            <a:endParaRPr lang="en-GB" dirty="0">
              <a:solidFill>
                <a:schemeClr val="tx1"/>
              </a:solidFill>
              <a:cs typeface="Calibri" panose="020F0502020204030204" pitchFamily="34" charset="0"/>
            </a:endParaRPr>
          </a:p>
          <a:p>
            <a:pPr algn="ctr"/>
            <a:r>
              <a:rPr lang="en-GB" dirty="0">
                <a:solidFill>
                  <a:schemeClr val="tx1"/>
                </a:solidFill>
                <a:cs typeface="Calibri" panose="020F0502020204030204" pitchFamily="34" charset="0"/>
              </a:rPr>
              <a:t>Financial concerns</a:t>
            </a:r>
          </a:p>
          <a:p>
            <a:pPr algn="ctr"/>
            <a:endParaRPr lang="en-GB" dirty="0">
              <a:solidFill>
                <a:schemeClr val="tx1"/>
              </a:solidFill>
              <a:cs typeface="Calibri" panose="020F0502020204030204" pitchFamily="34" charset="0"/>
            </a:endParaRPr>
          </a:p>
          <a:p>
            <a:pPr algn="ctr"/>
            <a:r>
              <a:rPr lang="en-GB" dirty="0">
                <a:solidFill>
                  <a:schemeClr val="tx1"/>
                </a:solidFill>
                <a:cs typeface="Calibri" panose="020F0502020204030204" pitchFamily="34" charset="0"/>
              </a:rPr>
              <a:t>Disability affecting primary aged son</a:t>
            </a:r>
          </a:p>
        </p:txBody>
      </p:sp>
    </p:spTree>
    <p:extLst>
      <p:ext uri="{BB962C8B-B14F-4D97-AF65-F5344CB8AC3E}">
        <p14:creationId xmlns:p14="http://schemas.microsoft.com/office/powerpoint/2010/main" val="6551432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09655-9B4B-4C5A-A491-E0DEBD645C28}"/>
              </a:ext>
            </a:extLst>
          </p:cNvPr>
          <p:cNvSpPr>
            <a:spLocks noGrp="1"/>
          </p:cNvSpPr>
          <p:nvPr>
            <p:ph type="title"/>
          </p:nvPr>
        </p:nvSpPr>
        <p:spPr/>
        <p:txBody>
          <a:bodyPr>
            <a:normAutofit/>
          </a:bodyPr>
          <a:lstStyle/>
          <a:p>
            <a:pPr algn="ctr"/>
            <a:r>
              <a:rPr lang="en-GB" dirty="0"/>
              <a:t>Risk factors on the child/young person/family	</a:t>
            </a:r>
          </a:p>
        </p:txBody>
      </p:sp>
      <p:sp>
        <p:nvSpPr>
          <p:cNvPr id="3" name="Content Placeholder 2">
            <a:extLst>
              <a:ext uri="{FF2B5EF4-FFF2-40B4-BE49-F238E27FC236}">
                <a16:creationId xmlns:a16="http://schemas.microsoft.com/office/drawing/2014/main" id="{AF1A87A9-F65D-48CB-A886-8770BBB3E5A6}"/>
              </a:ext>
            </a:extLst>
          </p:cNvPr>
          <p:cNvSpPr>
            <a:spLocks noGrp="1"/>
          </p:cNvSpPr>
          <p:nvPr>
            <p:ph idx="1"/>
          </p:nvPr>
        </p:nvSpPr>
        <p:spPr>
          <a:xfrm>
            <a:off x="348792" y="311085"/>
            <a:ext cx="10343406" cy="5718240"/>
          </a:xfrm>
        </p:spPr>
        <p:txBody>
          <a:bodyPr/>
          <a:lstStyle/>
          <a:p>
            <a:pPr marL="0" indent="0">
              <a:buNone/>
            </a:pPr>
            <a:r>
              <a:rPr lang="en-GB" dirty="0"/>
              <a:t>						</a:t>
            </a:r>
          </a:p>
        </p:txBody>
      </p:sp>
      <p:sp>
        <p:nvSpPr>
          <p:cNvPr id="4" name="TextBox 3">
            <a:extLst>
              <a:ext uri="{FF2B5EF4-FFF2-40B4-BE49-F238E27FC236}">
                <a16:creationId xmlns:a16="http://schemas.microsoft.com/office/drawing/2014/main" id="{AF887324-924A-47FA-B58C-1FBE6B032505}"/>
              </a:ext>
            </a:extLst>
          </p:cNvPr>
          <p:cNvSpPr txBox="1"/>
          <p:nvPr/>
        </p:nvSpPr>
        <p:spPr>
          <a:xfrm>
            <a:off x="7762875" y="6094941"/>
            <a:ext cx="2929323" cy="369332"/>
          </a:xfrm>
          <a:prstGeom prst="rect">
            <a:avLst/>
          </a:prstGeom>
          <a:noFill/>
        </p:spPr>
        <p:txBody>
          <a:bodyPr wrap="square" rtlCol="0">
            <a:spAutoFit/>
          </a:bodyPr>
          <a:lstStyle/>
          <a:p>
            <a:r>
              <a:rPr lang="en-GB" dirty="0">
                <a:latin typeface="Cooper Black" panose="0208090404030B020404" pitchFamily="18" charset="0"/>
                <a:cs typeface="Calibri" panose="020F0502020204030204" pitchFamily="34" charset="0"/>
              </a:rPr>
              <a:t>Roni Akhtar, 2006645</a:t>
            </a:r>
          </a:p>
        </p:txBody>
      </p:sp>
      <p:graphicFrame>
        <p:nvGraphicFramePr>
          <p:cNvPr id="5" name="Diagram 4">
            <a:extLst>
              <a:ext uri="{FF2B5EF4-FFF2-40B4-BE49-F238E27FC236}">
                <a16:creationId xmlns:a16="http://schemas.microsoft.com/office/drawing/2014/main" id="{369BF430-8C6A-4FE8-A644-9C413BC1115D}"/>
              </a:ext>
            </a:extLst>
          </p:cNvPr>
          <p:cNvGraphicFramePr/>
          <p:nvPr>
            <p:extLst>
              <p:ext uri="{D42A27DB-BD31-4B8C-83A1-F6EECF244321}">
                <p14:modId xmlns:p14="http://schemas.microsoft.com/office/powerpoint/2010/main" val="208302686"/>
              </p:ext>
            </p:extLst>
          </p:nvPr>
        </p:nvGraphicFramePr>
        <p:xfrm>
          <a:off x="923827" y="2096199"/>
          <a:ext cx="4864231" cy="40421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a:extLst>
              <a:ext uri="{FF2B5EF4-FFF2-40B4-BE49-F238E27FC236}">
                <a16:creationId xmlns:a16="http://schemas.microsoft.com/office/drawing/2014/main" id="{8F92B0B3-E22A-494C-9B45-1D48CD411970}"/>
              </a:ext>
            </a:extLst>
          </p:cNvPr>
          <p:cNvGraphicFramePr/>
          <p:nvPr>
            <p:extLst>
              <p:ext uri="{D42A27DB-BD31-4B8C-83A1-F6EECF244321}">
                <p14:modId xmlns:p14="http://schemas.microsoft.com/office/powerpoint/2010/main" val="4227459594"/>
              </p:ext>
            </p:extLst>
          </p:nvPr>
        </p:nvGraphicFramePr>
        <p:xfrm>
          <a:off x="527901" y="1878345"/>
          <a:ext cx="8889476" cy="41509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8" name="TextBox 7">
            <a:extLst>
              <a:ext uri="{FF2B5EF4-FFF2-40B4-BE49-F238E27FC236}">
                <a16:creationId xmlns:a16="http://schemas.microsoft.com/office/drawing/2014/main" id="{BF9DEC33-72B4-4D66-ABD4-F9BADB592E5E}"/>
              </a:ext>
            </a:extLst>
          </p:cNvPr>
          <p:cNvSpPr txBox="1"/>
          <p:nvPr/>
        </p:nvSpPr>
        <p:spPr>
          <a:xfrm>
            <a:off x="4378749" y="4330659"/>
            <a:ext cx="1326726" cy="430887"/>
          </a:xfrm>
          <a:prstGeom prst="rect">
            <a:avLst/>
          </a:prstGeom>
          <a:noFill/>
        </p:spPr>
        <p:txBody>
          <a:bodyPr wrap="square" rtlCol="0">
            <a:spAutoFit/>
          </a:bodyPr>
          <a:lstStyle/>
          <a:p>
            <a:pPr algn="ctr"/>
            <a:r>
              <a:rPr lang="en-GB" sz="1100" dirty="0">
                <a:latin typeface="Britannic Bold" panose="020B0903060703020204" pitchFamily="34" charset="0"/>
                <a:cs typeface="Calibri" panose="020F0502020204030204" pitchFamily="34" charset="0"/>
              </a:rPr>
              <a:t>History of domestic violence</a:t>
            </a:r>
          </a:p>
        </p:txBody>
      </p:sp>
      <p:sp>
        <p:nvSpPr>
          <p:cNvPr id="10" name="TextBox 9">
            <a:extLst>
              <a:ext uri="{FF2B5EF4-FFF2-40B4-BE49-F238E27FC236}">
                <a16:creationId xmlns:a16="http://schemas.microsoft.com/office/drawing/2014/main" id="{B30FB4B4-C948-4827-9BE6-131AAED40018}"/>
              </a:ext>
            </a:extLst>
          </p:cNvPr>
          <p:cNvSpPr txBox="1"/>
          <p:nvPr/>
        </p:nvSpPr>
        <p:spPr>
          <a:xfrm>
            <a:off x="5177765" y="3750044"/>
            <a:ext cx="918235" cy="261610"/>
          </a:xfrm>
          <a:prstGeom prst="rect">
            <a:avLst/>
          </a:prstGeom>
          <a:noFill/>
        </p:spPr>
        <p:txBody>
          <a:bodyPr wrap="square" rtlCol="0">
            <a:spAutoFit/>
          </a:bodyPr>
          <a:lstStyle/>
          <a:p>
            <a:r>
              <a:rPr lang="en-GB" sz="1100" dirty="0">
                <a:latin typeface="Britannic Bold" panose="020B0903060703020204" pitchFamily="34" charset="0"/>
                <a:cs typeface="Calibri" panose="020F0502020204030204" pitchFamily="34" charset="0"/>
              </a:rPr>
              <a:t>Low income</a:t>
            </a:r>
          </a:p>
        </p:txBody>
      </p:sp>
      <p:sp>
        <p:nvSpPr>
          <p:cNvPr id="11" name="TextBox 10">
            <a:extLst>
              <a:ext uri="{FF2B5EF4-FFF2-40B4-BE49-F238E27FC236}">
                <a16:creationId xmlns:a16="http://schemas.microsoft.com/office/drawing/2014/main" id="{D9205905-8415-4DFB-BB2F-B66874153F0C}"/>
              </a:ext>
            </a:extLst>
          </p:cNvPr>
          <p:cNvSpPr txBox="1"/>
          <p:nvPr/>
        </p:nvSpPr>
        <p:spPr>
          <a:xfrm>
            <a:off x="4429026" y="3985847"/>
            <a:ext cx="1104507" cy="261610"/>
          </a:xfrm>
          <a:prstGeom prst="rect">
            <a:avLst/>
          </a:prstGeom>
          <a:noFill/>
        </p:spPr>
        <p:txBody>
          <a:bodyPr wrap="square" rtlCol="0">
            <a:spAutoFit/>
          </a:bodyPr>
          <a:lstStyle/>
          <a:p>
            <a:r>
              <a:rPr lang="en-GB" sz="1100" dirty="0">
                <a:latin typeface="Britannic Bold" panose="020B0903060703020204" pitchFamily="34" charset="0"/>
                <a:cs typeface="Calibri" panose="020F0502020204030204" pitchFamily="34" charset="0"/>
              </a:rPr>
              <a:t>Disabled child</a:t>
            </a:r>
          </a:p>
        </p:txBody>
      </p:sp>
      <p:sp>
        <p:nvSpPr>
          <p:cNvPr id="12" name="TextBox 11">
            <a:extLst>
              <a:ext uri="{FF2B5EF4-FFF2-40B4-BE49-F238E27FC236}">
                <a16:creationId xmlns:a16="http://schemas.microsoft.com/office/drawing/2014/main" id="{FD1161D4-BB83-43DE-9121-C75B4E9E222B}"/>
              </a:ext>
            </a:extLst>
          </p:cNvPr>
          <p:cNvSpPr txBox="1"/>
          <p:nvPr/>
        </p:nvSpPr>
        <p:spPr>
          <a:xfrm>
            <a:off x="3780587" y="3677205"/>
            <a:ext cx="1192052" cy="261610"/>
          </a:xfrm>
          <a:prstGeom prst="rect">
            <a:avLst/>
          </a:prstGeom>
          <a:noFill/>
        </p:spPr>
        <p:txBody>
          <a:bodyPr wrap="square" rtlCol="0">
            <a:spAutoFit/>
          </a:bodyPr>
          <a:lstStyle/>
          <a:p>
            <a:r>
              <a:rPr lang="en-GB" sz="1100" dirty="0">
                <a:latin typeface="Britannic Bold" panose="020B0903060703020204" pitchFamily="34" charset="0"/>
                <a:ea typeface="DengXian Light" panose="020B0503020204020204" pitchFamily="2" charset="-122"/>
                <a:cs typeface="Calibri" panose="020F0502020204030204" pitchFamily="34" charset="0"/>
              </a:rPr>
              <a:t>Son out of care</a:t>
            </a:r>
          </a:p>
        </p:txBody>
      </p:sp>
      <p:sp>
        <p:nvSpPr>
          <p:cNvPr id="6" name="Arrow: Down 5">
            <a:extLst>
              <a:ext uri="{FF2B5EF4-FFF2-40B4-BE49-F238E27FC236}">
                <a16:creationId xmlns:a16="http://schemas.microsoft.com/office/drawing/2014/main" id="{CE8DDB92-0BEF-48BB-A210-E98E84991AF7}"/>
              </a:ext>
            </a:extLst>
          </p:cNvPr>
          <p:cNvSpPr/>
          <p:nvPr/>
        </p:nvSpPr>
        <p:spPr>
          <a:xfrm>
            <a:off x="4689687" y="4852442"/>
            <a:ext cx="704850" cy="667379"/>
          </a:xfrm>
          <a:prstGeom prst="downArrow">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3BD717DC-B4B8-4C24-BFB9-EC2081F145AF}"/>
              </a:ext>
            </a:extLst>
          </p:cNvPr>
          <p:cNvSpPr/>
          <p:nvPr/>
        </p:nvSpPr>
        <p:spPr>
          <a:xfrm>
            <a:off x="398127" y="376701"/>
            <a:ext cx="10343405" cy="5718240"/>
          </a:xfrm>
          <a:prstGeom prst="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063840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8FD39-4514-4925-AC40-3DE11575A518}"/>
              </a:ext>
            </a:extLst>
          </p:cNvPr>
          <p:cNvSpPr>
            <a:spLocks noGrp="1"/>
          </p:cNvSpPr>
          <p:nvPr>
            <p:ph type="title"/>
          </p:nvPr>
        </p:nvSpPr>
        <p:spPr/>
        <p:txBody>
          <a:bodyPr/>
          <a:lstStyle/>
          <a:p>
            <a:pPr algn="ctr"/>
            <a:r>
              <a:rPr lang="en-GB" dirty="0"/>
              <a:t>Impact of risks on the child/young person/family</a:t>
            </a:r>
          </a:p>
        </p:txBody>
      </p:sp>
      <p:sp>
        <p:nvSpPr>
          <p:cNvPr id="3" name="Content Placeholder 2">
            <a:extLst>
              <a:ext uri="{FF2B5EF4-FFF2-40B4-BE49-F238E27FC236}">
                <a16:creationId xmlns:a16="http://schemas.microsoft.com/office/drawing/2014/main" id="{A6F228F0-366C-4B54-AE94-5C42D52329CF}"/>
              </a:ext>
            </a:extLst>
          </p:cNvPr>
          <p:cNvSpPr>
            <a:spLocks noGrp="1"/>
          </p:cNvSpPr>
          <p:nvPr>
            <p:ph idx="1"/>
          </p:nvPr>
        </p:nvSpPr>
        <p:spPr/>
        <p:txBody>
          <a:bodyPr>
            <a:normAutofit/>
          </a:bodyPr>
          <a:lstStyle/>
          <a:p>
            <a:pPr marL="0" indent="0">
              <a:buNone/>
            </a:pPr>
            <a:endParaRPr lang="en-GB" dirty="0"/>
          </a:p>
          <a:p>
            <a:pPr marL="0" indent="0">
              <a:buNone/>
            </a:pPr>
            <a:r>
              <a:rPr lang="en-GB" dirty="0"/>
              <a:t> </a:t>
            </a:r>
          </a:p>
          <a:p>
            <a:endParaRPr lang="en-GB" dirty="0"/>
          </a:p>
        </p:txBody>
      </p:sp>
      <p:sp>
        <p:nvSpPr>
          <p:cNvPr id="4" name="Rectangle 3">
            <a:extLst>
              <a:ext uri="{FF2B5EF4-FFF2-40B4-BE49-F238E27FC236}">
                <a16:creationId xmlns:a16="http://schemas.microsoft.com/office/drawing/2014/main" id="{983DE94B-DF81-4BBF-A215-618DFA5B558E}"/>
              </a:ext>
            </a:extLst>
          </p:cNvPr>
          <p:cNvSpPr/>
          <p:nvPr/>
        </p:nvSpPr>
        <p:spPr>
          <a:xfrm>
            <a:off x="358220" y="2087809"/>
            <a:ext cx="10378910" cy="3954772"/>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dirty="0">
                <a:solidFill>
                  <a:schemeClr val="tx1"/>
                </a:solidFill>
              </a:rPr>
              <a:t>Poor housing condition impacts children's health (Harker, 2006).</a:t>
            </a:r>
          </a:p>
          <a:p>
            <a:pPr marL="285750" indent="-285750">
              <a:buFont typeface="Arial" panose="020B0604020202020204" pitchFamily="34" charset="0"/>
              <a:buChar char="•"/>
            </a:pPr>
            <a:r>
              <a:rPr lang="en-GB" dirty="0">
                <a:solidFill>
                  <a:schemeClr val="tx1"/>
                </a:solidFill>
              </a:rPr>
              <a:t>Children in poor housing conditions are likely to suffer from declining life chances and educational attainment (Foster, 2015).</a:t>
            </a:r>
          </a:p>
          <a:p>
            <a:pPr marL="285750" indent="-285750">
              <a:buFont typeface="Arial" panose="020B0604020202020204" pitchFamily="34" charset="0"/>
              <a:buChar char="•"/>
            </a:pPr>
            <a:r>
              <a:rPr lang="en-GB" dirty="0">
                <a:solidFill>
                  <a:schemeClr val="tx1"/>
                </a:solidFill>
              </a:rPr>
              <a:t>Unemployment negatively impacts health &amp; wellbeing, it’s linked to mortality and morbidity (Public Health England, 2019).</a:t>
            </a:r>
          </a:p>
          <a:p>
            <a:pPr marL="285750" indent="-285750">
              <a:buFont typeface="Arial" panose="020B0604020202020204" pitchFamily="34" charset="0"/>
              <a:buChar char="•"/>
            </a:pPr>
            <a:r>
              <a:rPr lang="en-GB" dirty="0">
                <a:solidFill>
                  <a:schemeClr val="tx1"/>
                </a:solidFill>
              </a:rPr>
              <a:t>Continuous family issues can cause problems that ripple through the entire family unit (Study.com, 2021).</a:t>
            </a:r>
          </a:p>
          <a:p>
            <a:pPr marL="285750" indent="-285750">
              <a:buFont typeface="Arial" panose="020B0604020202020204" pitchFamily="34" charset="0"/>
              <a:buChar char="•"/>
            </a:pPr>
            <a:r>
              <a:rPr lang="en-GB" dirty="0">
                <a:solidFill>
                  <a:schemeClr val="tx1"/>
                </a:solidFill>
              </a:rPr>
              <a:t>Victims of domestic violence are more likely to suffer from anxiety, depression and post traumatic disorder (Rivera et al 2019).</a:t>
            </a:r>
          </a:p>
          <a:p>
            <a:pPr marL="285750" indent="-285750">
              <a:buFont typeface="Arial" panose="020B0604020202020204" pitchFamily="34" charset="0"/>
              <a:buChar char="•"/>
            </a:pPr>
            <a:r>
              <a:rPr lang="en-GB" dirty="0">
                <a:solidFill>
                  <a:schemeClr val="tx1"/>
                </a:solidFill>
              </a:rPr>
              <a:t>Older children  that come out of care are more likely to re enter care if there is no stability at home (Neil, </a:t>
            </a:r>
            <a:r>
              <a:rPr lang="en-GB" dirty="0" err="1">
                <a:solidFill>
                  <a:schemeClr val="tx1"/>
                </a:solidFill>
              </a:rPr>
              <a:t>Gitsels</a:t>
            </a:r>
            <a:r>
              <a:rPr lang="en-GB" dirty="0">
                <a:solidFill>
                  <a:schemeClr val="tx1"/>
                </a:solidFill>
              </a:rPr>
              <a:t> &amp; Thoburn, 2019).</a:t>
            </a:r>
          </a:p>
          <a:p>
            <a:pPr marL="285750" indent="-285750">
              <a:buFont typeface="Arial" panose="020B0604020202020204" pitchFamily="34" charset="0"/>
              <a:buChar char="•"/>
            </a:pPr>
            <a:r>
              <a:rPr lang="en-GB" dirty="0">
                <a:solidFill>
                  <a:schemeClr val="tx1"/>
                </a:solidFill>
              </a:rPr>
              <a:t>Children with disabilities are at greater threat of  discrimination and are limited to programmes and services (The World Bank, 2012).</a:t>
            </a:r>
          </a:p>
        </p:txBody>
      </p:sp>
      <p:sp>
        <p:nvSpPr>
          <p:cNvPr id="5" name="TextBox 4">
            <a:extLst>
              <a:ext uri="{FF2B5EF4-FFF2-40B4-BE49-F238E27FC236}">
                <a16:creationId xmlns:a16="http://schemas.microsoft.com/office/drawing/2014/main" id="{1ECFB3BB-1B6B-4AF6-B154-ACE9AC915828}"/>
              </a:ext>
            </a:extLst>
          </p:cNvPr>
          <p:cNvSpPr txBox="1"/>
          <p:nvPr/>
        </p:nvSpPr>
        <p:spPr>
          <a:xfrm>
            <a:off x="7972425" y="6120552"/>
            <a:ext cx="2843598" cy="369332"/>
          </a:xfrm>
          <a:prstGeom prst="rect">
            <a:avLst/>
          </a:prstGeom>
          <a:noFill/>
        </p:spPr>
        <p:txBody>
          <a:bodyPr wrap="square" rtlCol="0">
            <a:spAutoFit/>
          </a:bodyPr>
          <a:lstStyle/>
          <a:p>
            <a:r>
              <a:rPr lang="en-GB" dirty="0">
                <a:latin typeface="Cooper Black" panose="0208090404030B020404" pitchFamily="18" charset="0"/>
              </a:rPr>
              <a:t>Roni Akhtar, 2006645</a:t>
            </a:r>
          </a:p>
        </p:txBody>
      </p:sp>
    </p:spTree>
    <p:extLst>
      <p:ext uri="{BB962C8B-B14F-4D97-AF65-F5344CB8AC3E}">
        <p14:creationId xmlns:p14="http://schemas.microsoft.com/office/powerpoint/2010/main" val="2381808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DCAFC-E1DF-44CA-B61C-4B23F6E6731B}"/>
              </a:ext>
            </a:extLst>
          </p:cNvPr>
          <p:cNvSpPr>
            <a:spLocks noGrp="1"/>
          </p:cNvSpPr>
          <p:nvPr>
            <p:ph type="title"/>
          </p:nvPr>
        </p:nvSpPr>
        <p:spPr/>
        <p:txBody>
          <a:bodyPr/>
          <a:lstStyle/>
          <a:p>
            <a:pPr algn="ctr"/>
            <a:r>
              <a:rPr lang="en-GB" dirty="0"/>
              <a:t>Analysis of the Rationale and possible preventions</a:t>
            </a:r>
          </a:p>
        </p:txBody>
      </p:sp>
      <p:sp>
        <p:nvSpPr>
          <p:cNvPr id="3" name="Content Placeholder 2">
            <a:extLst>
              <a:ext uri="{FF2B5EF4-FFF2-40B4-BE49-F238E27FC236}">
                <a16:creationId xmlns:a16="http://schemas.microsoft.com/office/drawing/2014/main" id="{AD313EA4-78A6-4CF8-8D3B-8FC0537CEC7D}"/>
              </a:ext>
            </a:extLst>
          </p:cNvPr>
          <p:cNvSpPr>
            <a:spLocks noGrp="1"/>
          </p:cNvSpPr>
          <p:nvPr>
            <p:ph idx="1"/>
          </p:nvPr>
        </p:nvSpPr>
        <p:spPr/>
        <p:txBody>
          <a:bodyPr>
            <a:normAutofit fontScale="25000" lnSpcReduction="20000"/>
          </a:bodyPr>
          <a:lstStyle/>
          <a:p>
            <a:pPr marL="0" indent="0">
              <a:buNone/>
            </a:pPr>
            <a:r>
              <a:rPr lang="en-GB" sz="4800" dirty="0"/>
              <a:t>Family D was referred by the Neighbourhood services (housing needs unit)</a:t>
            </a:r>
            <a:endParaRPr lang="en-US" sz="4800" dirty="0"/>
          </a:p>
          <a:p>
            <a:pPr marL="0" indent="0">
              <a:buNone/>
            </a:pPr>
            <a:r>
              <a:rPr lang="en-GB" sz="4800" dirty="0"/>
              <a:t>    </a:t>
            </a:r>
          </a:p>
          <a:p>
            <a:pPr marL="0" indent="0">
              <a:buNone/>
            </a:pPr>
            <a:r>
              <a:rPr lang="en-GB" sz="4800" dirty="0"/>
              <a:t>    Focus of Referral:</a:t>
            </a:r>
          </a:p>
          <a:p>
            <a:r>
              <a:rPr lang="en-GB" sz="4800" dirty="0"/>
              <a:t>Domestic violence concerns between the mother and her non-resident boyfriend</a:t>
            </a:r>
          </a:p>
          <a:p>
            <a:r>
              <a:rPr lang="en-GB" sz="4800" dirty="0"/>
              <a:t>Re-housing needs and general finances (family was reliant on income support)</a:t>
            </a:r>
          </a:p>
          <a:p>
            <a:r>
              <a:rPr lang="en-GB" sz="4800" dirty="0"/>
              <a:t>Disabilities affecting the youngest child</a:t>
            </a:r>
          </a:p>
          <a:p>
            <a:endParaRPr lang="en-GB" sz="4800" dirty="0"/>
          </a:p>
          <a:p>
            <a:pPr marL="0" indent="0">
              <a:buNone/>
            </a:pPr>
            <a:r>
              <a:rPr lang="en-GB" sz="4800" dirty="0"/>
              <a:t>    Family Members:</a:t>
            </a:r>
          </a:p>
          <a:p>
            <a:pPr marL="0" indent="0">
              <a:buNone/>
            </a:pPr>
            <a:r>
              <a:rPr lang="en-GB" sz="4800" dirty="0"/>
              <a:t> * Mother</a:t>
            </a:r>
          </a:p>
          <a:p>
            <a:pPr marL="0" indent="0">
              <a:buNone/>
            </a:pPr>
            <a:r>
              <a:rPr lang="en-GB" sz="4800" dirty="0"/>
              <a:t> * 2 daughters of secondary school age</a:t>
            </a:r>
          </a:p>
          <a:p>
            <a:pPr marL="0" indent="0">
              <a:buNone/>
            </a:pPr>
            <a:r>
              <a:rPr lang="en-GB" sz="4800" dirty="0"/>
              <a:t> * One disabled son of primary school age</a:t>
            </a:r>
          </a:p>
          <a:p>
            <a:pPr marL="0" indent="0">
              <a:buNone/>
            </a:pPr>
            <a:r>
              <a:rPr lang="en-GB" sz="4800" dirty="0"/>
              <a:t> * One son of working age (who was in care)</a:t>
            </a:r>
          </a:p>
          <a:p>
            <a:endParaRPr lang="en-GB" dirty="0"/>
          </a:p>
        </p:txBody>
      </p:sp>
      <p:sp>
        <p:nvSpPr>
          <p:cNvPr id="4" name="TextBox 3">
            <a:extLst>
              <a:ext uri="{FF2B5EF4-FFF2-40B4-BE49-F238E27FC236}">
                <a16:creationId xmlns:a16="http://schemas.microsoft.com/office/drawing/2014/main" id="{20BF626E-7539-41E8-A559-294F1D0AE079}"/>
              </a:ext>
            </a:extLst>
          </p:cNvPr>
          <p:cNvSpPr txBox="1"/>
          <p:nvPr/>
        </p:nvSpPr>
        <p:spPr>
          <a:xfrm>
            <a:off x="7972425" y="6120552"/>
            <a:ext cx="2843598" cy="646331"/>
          </a:xfrm>
          <a:prstGeom prst="rect">
            <a:avLst/>
          </a:prstGeom>
          <a:noFill/>
        </p:spPr>
        <p:txBody>
          <a:bodyPr wrap="square" rtlCol="0">
            <a:spAutoFit/>
          </a:bodyPr>
          <a:lstStyle/>
          <a:p>
            <a:r>
              <a:rPr lang="en-GB" dirty="0" err="1">
                <a:latin typeface="Cooper Black" panose="0208090404030B020404" pitchFamily="18" charset="0"/>
              </a:rPr>
              <a:t>Shaid</a:t>
            </a:r>
            <a:r>
              <a:rPr lang="en-GB" dirty="0">
                <a:latin typeface="Cooper Black" panose="0208090404030B020404" pitchFamily="18" charset="0"/>
              </a:rPr>
              <a:t> Saleem,</a:t>
            </a:r>
            <a:r>
              <a:rPr lang="en-GB" sz="1800" dirty="0">
                <a:latin typeface="Cooper Black" panose="0208090404030B020404" pitchFamily="18" charset="0"/>
                <a:cs typeface="Calibri" panose="020F0502020204030204" pitchFamily="34" charset="0"/>
              </a:rPr>
              <a:t> 1715440</a:t>
            </a:r>
            <a:endParaRPr lang="en-GB" dirty="0"/>
          </a:p>
          <a:p>
            <a:r>
              <a:rPr lang="en-GB" dirty="0">
                <a:latin typeface="Cooper Black" panose="0208090404030B020404" pitchFamily="18" charset="0"/>
              </a:rPr>
              <a:t> </a:t>
            </a:r>
          </a:p>
        </p:txBody>
      </p:sp>
    </p:spTree>
    <p:extLst>
      <p:ext uri="{BB962C8B-B14F-4D97-AF65-F5344CB8AC3E}">
        <p14:creationId xmlns:p14="http://schemas.microsoft.com/office/powerpoint/2010/main" val="6868083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BACA63-751B-4B5A-AAAD-20764BAF8EAF}"/>
              </a:ext>
            </a:extLst>
          </p:cNvPr>
          <p:cNvSpPr>
            <a:spLocks noGrp="1"/>
          </p:cNvSpPr>
          <p:nvPr>
            <p:ph idx="1"/>
          </p:nvPr>
        </p:nvSpPr>
        <p:spPr>
          <a:xfrm>
            <a:off x="671565" y="861287"/>
            <a:ext cx="9489000" cy="4709953"/>
          </a:xfrm>
        </p:spPr>
        <p:txBody>
          <a:bodyPr>
            <a:normAutofit/>
          </a:bodyPr>
          <a:lstStyle/>
          <a:p>
            <a:pPr marL="0" indent="0">
              <a:buNone/>
            </a:pPr>
            <a:r>
              <a:rPr lang="en-GB" dirty="0"/>
              <a:t>   INTERVENTION AND POLICIES:</a:t>
            </a:r>
          </a:p>
          <a:p>
            <a:endParaRPr lang="en-GB" dirty="0"/>
          </a:p>
          <a:p>
            <a:r>
              <a:rPr lang="en-GB" dirty="0"/>
              <a:t>* Local Hospital</a:t>
            </a:r>
          </a:p>
          <a:p>
            <a:r>
              <a:rPr lang="en-GB" dirty="0"/>
              <a:t>* Young People's Team</a:t>
            </a:r>
          </a:p>
          <a:p>
            <a:r>
              <a:rPr lang="en-GB" dirty="0"/>
              <a:t>* Neighbourhood Services</a:t>
            </a:r>
          </a:p>
          <a:p>
            <a:r>
              <a:rPr lang="en-GB" dirty="0"/>
              <a:t>* Jobcentre Plus</a:t>
            </a:r>
          </a:p>
          <a:p>
            <a:r>
              <a:rPr lang="en-GB" dirty="0"/>
              <a:t>* Connexions Team</a:t>
            </a:r>
          </a:p>
          <a:p>
            <a:r>
              <a:rPr lang="en-GB" dirty="0"/>
              <a:t>* Education Services</a:t>
            </a:r>
          </a:p>
          <a:p>
            <a:r>
              <a:rPr lang="en-GB" dirty="0"/>
              <a:t>* Leaving Care Team</a:t>
            </a:r>
          </a:p>
          <a:p>
            <a:pPr marL="0" indent="0">
              <a:buNone/>
            </a:pPr>
            <a:endParaRPr lang="en-GB" dirty="0"/>
          </a:p>
        </p:txBody>
      </p:sp>
      <p:sp>
        <p:nvSpPr>
          <p:cNvPr id="4" name="TextBox 3">
            <a:extLst>
              <a:ext uri="{FF2B5EF4-FFF2-40B4-BE49-F238E27FC236}">
                <a16:creationId xmlns:a16="http://schemas.microsoft.com/office/drawing/2014/main" id="{2F108A4C-A117-4FDC-BEC1-52400BE97585}"/>
              </a:ext>
            </a:extLst>
          </p:cNvPr>
          <p:cNvSpPr txBox="1"/>
          <p:nvPr/>
        </p:nvSpPr>
        <p:spPr>
          <a:xfrm>
            <a:off x="7972425" y="6120552"/>
            <a:ext cx="2843598" cy="646331"/>
          </a:xfrm>
          <a:prstGeom prst="rect">
            <a:avLst/>
          </a:prstGeom>
          <a:noFill/>
        </p:spPr>
        <p:txBody>
          <a:bodyPr wrap="square" rtlCol="0">
            <a:spAutoFit/>
          </a:bodyPr>
          <a:lstStyle/>
          <a:p>
            <a:r>
              <a:rPr lang="en-GB" dirty="0" err="1">
                <a:latin typeface="Cooper Black" panose="0208090404030B020404" pitchFamily="18" charset="0"/>
              </a:rPr>
              <a:t>Shaid</a:t>
            </a:r>
            <a:r>
              <a:rPr lang="en-GB" dirty="0">
                <a:latin typeface="Cooper Black" panose="0208090404030B020404" pitchFamily="18" charset="0"/>
              </a:rPr>
              <a:t> Saleem, </a:t>
            </a:r>
            <a:r>
              <a:rPr lang="en-GB" sz="1800" dirty="0">
                <a:latin typeface="Cooper Black" panose="0208090404030B020404" pitchFamily="18" charset="0"/>
                <a:cs typeface="Calibri" panose="020F0502020204030204" pitchFamily="34" charset="0"/>
              </a:rPr>
              <a:t>1715440</a:t>
            </a:r>
            <a:endParaRPr lang="en-GB" dirty="0"/>
          </a:p>
          <a:p>
            <a:endParaRPr lang="en-GB" dirty="0">
              <a:latin typeface="Cooper Black" panose="0208090404030B020404" pitchFamily="18" charset="0"/>
            </a:endParaRPr>
          </a:p>
        </p:txBody>
      </p:sp>
    </p:spTree>
    <p:extLst>
      <p:ext uri="{BB962C8B-B14F-4D97-AF65-F5344CB8AC3E}">
        <p14:creationId xmlns:p14="http://schemas.microsoft.com/office/powerpoint/2010/main" val="1608097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5167E-6468-4D3C-AC6F-825AD19267D4}"/>
              </a:ext>
            </a:extLst>
          </p:cNvPr>
          <p:cNvSpPr>
            <a:spLocks noGrp="1"/>
          </p:cNvSpPr>
          <p:nvPr>
            <p:ph type="title"/>
          </p:nvPr>
        </p:nvSpPr>
        <p:spPr/>
        <p:txBody>
          <a:bodyPr/>
          <a:lstStyle/>
          <a:p>
            <a:pPr algn="ctr"/>
            <a:r>
              <a:rPr lang="en-GB" dirty="0"/>
              <a:t>Current multi disciplinary services policies </a:t>
            </a:r>
          </a:p>
        </p:txBody>
      </p:sp>
      <p:sp>
        <p:nvSpPr>
          <p:cNvPr id="3" name="Content Placeholder 2">
            <a:extLst>
              <a:ext uri="{FF2B5EF4-FFF2-40B4-BE49-F238E27FC236}">
                <a16:creationId xmlns:a16="http://schemas.microsoft.com/office/drawing/2014/main" id="{9524A33A-39B2-4C01-9CAC-D6B9FA5E82DB}"/>
              </a:ext>
            </a:extLst>
          </p:cNvPr>
          <p:cNvSpPr>
            <a:spLocks noGrp="1"/>
          </p:cNvSpPr>
          <p:nvPr>
            <p:ph idx="1"/>
          </p:nvPr>
        </p:nvSpPr>
        <p:spPr>
          <a:xfrm>
            <a:off x="841248" y="2096199"/>
            <a:ext cx="7293102" cy="3747384"/>
          </a:xfrm>
        </p:spPr>
        <p:txBody>
          <a:bodyPr>
            <a:normAutofit fontScale="92500" lnSpcReduction="20000"/>
          </a:bodyPr>
          <a:lstStyle/>
          <a:p>
            <a:pPr marL="0" indent="0">
              <a:buNone/>
            </a:pPr>
            <a:r>
              <a:rPr lang="en-GB" b="1" dirty="0"/>
              <a:t>Connexions</a:t>
            </a:r>
            <a:r>
              <a:rPr lang="en-GB" dirty="0"/>
              <a:t> </a:t>
            </a:r>
          </a:p>
          <a:p>
            <a:r>
              <a:rPr lang="en-GB" dirty="0"/>
              <a:t>Raising aspirations </a:t>
            </a:r>
          </a:p>
          <a:p>
            <a:r>
              <a:rPr lang="en-GB" dirty="0"/>
              <a:t>Individuals need to be met</a:t>
            </a:r>
          </a:p>
          <a:p>
            <a:r>
              <a:rPr lang="en-GB" dirty="0"/>
              <a:t>Young person’s views should be taken into account</a:t>
            </a:r>
          </a:p>
          <a:p>
            <a:r>
              <a:rPr lang="en-GB" dirty="0"/>
              <a:t>Inclusion </a:t>
            </a:r>
          </a:p>
          <a:p>
            <a:r>
              <a:rPr lang="en-GB" dirty="0"/>
              <a:t>Partnership</a:t>
            </a:r>
          </a:p>
          <a:p>
            <a:r>
              <a:rPr lang="en-GB" dirty="0"/>
              <a:t>Community involvement and neighbourhood renewal</a:t>
            </a:r>
          </a:p>
          <a:p>
            <a:r>
              <a:rPr lang="en-GB" dirty="0"/>
              <a:t>Equal and extended opportunities  </a:t>
            </a:r>
          </a:p>
          <a:p>
            <a:pPr marL="0" indent="0">
              <a:buNone/>
            </a:pPr>
            <a:endParaRPr lang="en-GB" dirty="0"/>
          </a:p>
        </p:txBody>
      </p:sp>
      <p:sp>
        <p:nvSpPr>
          <p:cNvPr id="4" name="TextBox 3">
            <a:extLst>
              <a:ext uri="{FF2B5EF4-FFF2-40B4-BE49-F238E27FC236}">
                <a16:creationId xmlns:a16="http://schemas.microsoft.com/office/drawing/2014/main" id="{3981B29A-E5CF-42E6-9092-ADBFDDC8D08B}"/>
              </a:ext>
            </a:extLst>
          </p:cNvPr>
          <p:cNvSpPr txBox="1"/>
          <p:nvPr/>
        </p:nvSpPr>
        <p:spPr>
          <a:xfrm>
            <a:off x="7620000" y="6120552"/>
            <a:ext cx="3196023" cy="646331"/>
          </a:xfrm>
          <a:prstGeom prst="rect">
            <a:avLst/>
          </a:prstGeom>
          <a:noFill/>
        </p:spPr>
        <p:txBody>
          <a:bodyPr wrap="square" rtlCol="0">
            <a:spAutoFit/>
          </a:bodyPr>
          <a:lstStyle/>
          <a:p>
            <a:r>
              <a:rPr lang="en-GB" dirty="0" err="1">
                <a:latin typeface="Cooper Black" panose="0208090404030B020404" pitchFamily="18" charset="0"/>
              </a:rPr>
              <a:t>Kemiica</a:t>
            </a:r>
            <a:r>
              <a:rPr lang="en-GB" dirty="0">
                <a:latin typeface="Cooper Black" panose="0208090404030B020404" pitchFamily="18" charset="0"/>
              </a:rPr>
              <a:t> Prince,</a:t>
            </a:r>
            <a:r>
              <a:rPr lang="en-GB" sz="1800" dirty="0">
                <a:latin typeface="Cooper Black" panose="0208090404030B020404" pitchFamily="18" charset="0"/>
                <a:cs typeface="Calibri" panose="020F0502020204030204" pitchFamily="34" charset="0"/>
              </a:rPr>
              <a:t> 1915210</a:t>
            </a:r>
            <a:endParaRPr lang="en-GB" dirty="0"/>
          </a:p>
          <a:p>
            <a:endParaRPr lang="en-GB" dirty="0">
              <a:latin typeface="Cooper Black" panose="0208090404030B020404" pitchFamily="18" charset="0"/>
            </a:endParaRPr>
          </a:p>
        </p:txBody>
      </p:sp>
      <p:sp>
        <p:nvSpPr>
          <p:cNvPr id="5" name="TextBox 4">
            <a:extLst>
              <a:ext uri="{FF2B5EF4-FFF2-40B4-BE49-F238E27FC236}">
                <a16:creationId xmlns:a16="http://schemas.microsoft.com/office/drawing/2014/main" id="{322F5E9F-F127-4335-B9AF-DBA4C0559CA0}"/>
              </a:ext>
            </a:extLst>
          </p:cNvPr>
          <p:cNvSpPr txBox="1"/>
          <p:nvPr/>
        </p:nvSpPr>
        <p:spPr>
          <a:xfrm>
            <a:off x="6096000" y="2432129"/>
            <a:ext cx="4768948" cy="369332"/>
          </a:xfrm>
          <a:prstGeom prst="rect">
            <a:avLst/>
          </a:prstGeom>
          <a:noFill/>
        </p:spPr>
        <p:txBody>
          <a:bodyPr wrap="square" rtlCol="0">
            <a:spAutoFit/>
          </a:bodyPr>
          <a:lstStyle/>
          <a:p>
            <a:pPr marL="285750" indent="-285750">
              <a:buFont typeface="Arial" panose="020B0604020202020204" pitchFamily="34" charset="0"/>
              <a:buChar char="•"/>
            </a:pPr>
            <a:r>
              <a:rPr lang="en-GB" dirty="0"/>
              <a:t>Evidence based practice (Infed.org, 2019).</a:t>
            </a:r>
          </a:p>
        </p:txBody>
      </p:sp>
    </p:spTree>
    <p:extLst>
      <p:ext uri="{BB962C8B-B14F-4D97-AF65-F5344CB8AC3E}">
        <p14:creationId xmlns:p14="http://schemas.microsoft.com/office/powerpoint/2010/main" val="1587723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DF876-72CF-4250-91BA-2506DFE54D92}"/>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13BD180C-D270-4D54-AA54-655EE809B406}"/>
              </a:ext>
            </a:extLst>
          </p:cNvPr>
          <p:cNvSpPr>
            <a:spLocks noGrp="1"/>
          </p:cNvSpPr>
          <p:nvPr>
            <p:ph idx="1"/>
          </p:nvPr>
        </p:nvSpPr>
        <p:spPr>
          <a:xfrm>
            <a:off x="426720" y="1587574"/>
            <a:ext cx="10312400" cy="4427145"/>
          </a:xfrm>
        </p:spPr>
        <p:txBody>
          <a:bodyPr>
            <a:normAutofit fontScale="62500" lnSpcReduction="20000"/>
          </a:bodyPr>
          <a:lstStyle/>
          <a:p>
            <a:pPr marL="0" indent="0">
              <a:lnSpc>
                <a:spcPct val="170000"/>
              </a:lnSpc>
              <a:buNone/>
            </a:pPr>
            <a:r>
              <a:rPr lang="en-GB" sz="2600" b="1" dirty="0"/>
              <a:t>Department of Education (DfE)</a:t>
            </a:r>
          </a:p>
          <a:p>
            <a:pPr marL="0" indent="0">
              <a:lnSpc>
                <a:spcPct val="170000"/>
              </a:lnSpc>
              <a:buNone/>
            </a:pPr>
            <a:r>
              <a:rPr lang="en-GB" sz="2600" dirty="0"/>
              <a:t>These policies are put in place in order for schools to run effectively and keep the children within their care safe.</a:t>
            </a:r>
          </a:p>
          <a:p>
            <a:pPr>
              <a:lnSpc>
                <a:spcPct val="170000"/>
              </a:lnSpc>
            </a:pPr>
            <a:r>
              <a:rPr lang="en-GB" sz="2600" dirty="0"/>
              <a:t>Data Protection </a:t>
            </a:r>
          </a:p>
          <a:p>
            <a:pPr>
              <a:lnSpc>
                <a:spcPct val="170000"/>
              </a:lnSpc>
            </a:pPr>
            <a:r>
              <a:rPr lang="en-GB" sz="2600" dirty="0"/>
              <a:t>Register of pupils’ admission and attendance </a:t>
            </a:r>
          </a:p>
          <a:p>
            <a:pPr>
              <a:lnSpc>
                <a:spcPct val="170000"/>
              </a:lnSpc>
            </a:pPr>
            <a:r>
              <a:rPr lang="en-GB" sz="2600" dirty="0"/>
              <a:t>Complaints </a:t>
            </a:r>
          </a:p>
          <a:p>
            <a:pPr>
              <a:lnSpc>
                <a:spcPct val="170000"/>
              </a:lnSpc>
            </a:pPr>
            <a:r>
              <a:rPr lang="en-GB" sz="2600" dirty="0"/>
              <a:t>Capability of staff </a:t>
            </a:r>
          </a:p>
          <a:p>
            <a:pPr>
              <a:lnSpc>
                <a:spcPct val="170000"/>
              </a:lnSpc>
            </a:pPr>
            <a:r>
              <a:rPr lang="en-GB" sz="2600" dirty="0"/>
              <a:t>Child protection policy and procedures</a:t>
            </a:r>
          </a:p>
          <a:p>
            <a:pPr>
              <a:lnSpc>
                <a:spcPct val="170000"/>
              </a:lnSpc>
            </a:pPr>
            <a:r>
              <a:rPr lang="en-GB" sz="2600" dirty="0"/>
              <a:t>DSL for looked after and previously looked after children</a:t>
            </a:r>
          </a:p>
          <a:p>
            <a:endParaRPr lang="en-GB" dirty="0"/>
          </a:p>
        </p:txBody>
      </p:sp>
      <p:sp>
        <p:nvSpPr>
          <p:cNvPr id="4" name="TextBox 3">
            <a:extLst>
              <a:ext uri="{FF2B5EF4-FFF2-40B4-BE49-F238E27FC236}">
                <a16:creationId xmlns:a16="http://schemas.microsoft.com/office/drawing/2014/main" id="{EECFE963-32FB-461E-B53E-A5BD2E490DAD}"/>
              </a:ext>
            </a:extLst>
          </p:cNvPr>
          <p:cNvSpPr txBox="1"/>
          <p:nvPr/>
        </p:nvSpPr>
        <p:spPr>
          <a:xfrm>
            <a:off x="7648575" y="6120552"/>
            <a:ext cx="3167448" cy="646331"/>
          </a:xfrm>
          <a:prstGeom prst="rect">
            <a:avLst/>
          </a:prstGeom>
          <a:noFill/>
        </p:spPr>
        <p:txBody>
          <a:bodyPr wrap="square" rtlCol="0">
            <a:spAutoFit/>
          </a:bodyPr>
          <a:lstStyle/>
          <a:p>
            <a:r>
              <a:rPr lang="en-GB" dirty="0" err="1">
                <a:latin typeface="Cooper Black" panose="0208090404030B020404" pitchFamily="18" charset="0"/>
              </a:rPr>
              <a:t>Kemiica</a:t>
            </a:r>
            <a:r>
              <a:rPr lang="en-GB" dirty="0">
                <a:latin typeface="Cooper Black" panose="0208090404030B020404" pitchFamily="18" charset="0"/>
              </a:rPr>
              <a:t> Prince,</a:t>
            </a:r>
            <a:r>
              <a:rPr lang="en-GB" sz="1800" dirty="0">
                <a:latin typeface="Cooper Black" panose="0208090404030B020404" pitchFamily="18" charset="0"/>
                <a:cs typeface="Calibri" panose="020F0502020204030204" pitchFamily="34" charset="0"/>
              </a:rPr>
              <a:t> 1915210</a:t>
            </a:r>
            <a:endParaRPr lang="en-GB" dirty="0"/>
          </a:p>
          <a:p>
            <a:r>
              <a:rPr lang="en-GB" dirty="0">
                <a:latin typeface="Cooper Black" panose="0208090404030B020404" pitchFamily="18" charset="0"/>
              </a:rPr>
              <a:t> </a:t>
            </a:r>
          </a:p>
        </p:txBody>
      </p:sp>
      <p:sp>
        <p:nvSpPr>
          <p:cNvPr id="5" name="TextBox 4">
            <a:extLst>
              <a:ext uri="{FF2B5EF4-FFF2-40B4-BE49-F238E27FC236}">
                <a16:creationId xmlns:a16="http://schemas.microsoft.com/office/drawing/2014/main" id="{95CD8677-53A7-40F6-8E01-CAF827711732}"/>
              </a:ext>
            </a:extLst>
          </p:cNvPr>
          <p:cNvSpPr txBox="1"/>
          <p:nvPr/>
        </p:nvSpPr>
        <p:spPr>
          <a:xfrm>
            <a:off x="6096000" y="3037840"/>
            <a:ext cx="4386043" cy="1757019"/>
          </a:xfrm>
          <a:prstGeom prst="rect">
            <a:avLst/>
          </a:prstGeom>
          <a:noFill/>
        </p:spPr>
        <p:txBody>
          <a:bodyPr wrap="square" rtlCol="0">
            <a:spAutoFit/>
          </a:bodyPr>
          <a:lstStyle/>
          <a:p>
            <a:pPr marL="285750" indent="-285750">
              <a:lnSpc>
                <a:spcPct val="170000"/>
              </a:lnSpc>
              <a:buFont typeface="Arial" panose="020B0604020202020204" pitchFamily="34" charset="0"/>
              <a:buChar char="•"/>
            </a:pPr>
            <a:r>
              <a:rPr lang="en-GB" sz="1400" dirty="0"/>
              <a:t>Special education needs and disability </a:t>
            </a:r>
          </a:p>
          <a:p>
            <a:pPr marL="285750" indent="-285750">
              <a:lnSpc>
                <a:spcPct val="170000"/>
              </a:lnSpc>
              <a:buFont typeface="Arial" panose="020B0604020202020204" pitchFamily="34" charset="0"/>
              <a:buChar char="•"/>
            </a:pPr>
            <a:r>
              <a:rPr lang="en-GB" sz="1400" dirty="0"/>
              <a:t>Behaviour in schools</a:t>
            </a:r>
          </a:p>
          <a:p>
            <a:pPr marL="285750" indent="-285750">
              <a:lnSpc>
                <a:spcPct val="150000"/>
              </a:lnSpc>
              <a:buFont typeface="Arial" panose="020B0604020202020204" pitchFamily="34" charset="0"/>
              <a:buChar char="•"/>
            </a:pPr>
            <a:r>
              <a:rPr lang="en-GB" sz="1400" dirty="0"/>
              <a:t>Health and safety</a:t>
            </a:r>
          </a:p>
          <a:p>
            <a:pPr marL="285750" indent="-285750">
              <a:lnSpc>
                <a:spcPct val="150000"/>
              </a:lnSpc>
              <a:buFont typeface="Arial" panose="020B0604020202020204" pitchFamily="34" charset="0"/>
              <a:buChar char="•"/>
            </a:pPr>
            <a:r>
              <a:rPr lang="en-GB" sz="1400" dirty="0"/>
              <a:t>School exclusion</a:t>
            </a:r>
          </a:p>
          <a:p>
            <a:pPr marL="285750" indent="-285750">
              <a:lnSpc>
                <a:spcPct val="150000"/>
              </a:lnSpc>
              <a:buFont typeface="Arial" panose="020B0604020202020204" pitchFamily="34" charset="0"/>
              <a:buChar char="•"/>
            </a:pPr>
            <a:r>
              <a:rPr lang="en-GB" sz="1400" dirty="0"/>
              <a:t>First aid (Department of Education, 2021).</a:t>
            </a:r>
          </a:p>
        </p:txBody>
      </p:sp>
    </p:spTree>
    <p:extLst>
      <p:ext uri="{BB962C8B-B14F-4D97-AF65-F5344CB8AC3E}">
        <p14:creationId xmlns:p14="http://schemas.microsoft.com/office/powerpoint/2010/main" val="37695631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1AD12-8953-4A88-BEB8-9154EBE0ED69}"/>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C19E02C2-3CA1-414D-9BAB-C59BC0E9928B}"/>
              </a:ext>
            </a:extLst>
          </p:cNvPr>
          <p:cNvSpPr>
            <a:spLocks noGrp="1"/>
          </p:cNvSpPr>
          <p:nvPr>
            <p:ph idx="1"/>
          </p:nvPr>
        </p:nvSpPr>
        <p:spPr>
          <a:xfrm>
            <a:off x="841248" y="1717040"/>
            <a:ext cx="9489000" cy="4126543"/>
          </a:xfrm>
        </p:spPr>
        <p:txBody>
          <a:bodyPr>
            <a:normAutofit/>
          </a:bodyPr>
          <a:lstStyle/>
          <a:p>
            <a:pPr marL="0" indent="0">
              <a:buNone/>
            </a:pPr>
            <a:r>
              <a:rPr lang="en-GB" b="1" dirty="0"/>
              <a:t>Women’s aid </a:t>
            </a:r>
          </a:p>
          <a:p>
            <a:r>
              <a:rPr lang="en-GB" dirty="0"/>
              <a:t>Complete confidentiality</a:t>
            </a:r>
          </a:p>
          <a:p>
            <a:r>
              <a:rPr lang="en-GB" dirty="0"/>
              <a:t>Women’s safety being first priority </a:t>
            </a:r>
          </a:p>
          <a:p>
            <a:r>
              <a:rPr lang="en-GB" dirty="0"/>
              <a:t>Being informed and having the knowledge about their rights, options and entitlement; ensuring referral is appropriate</a:t>
            </a:r>
          </a:p>
          <a:p>
            <a:r>
              <a:rPr lang="en-GB" dirty="0"/>
              <a:t>Addressing additional barriers women experience </a:t>
            </a:r>
          </a:p>
          <a:p>
            <a:r>
              <a:rPr lang="en-GB" dirty="0"/>
              <a:t>Recognising the best form of child protection in domestic violence situations </a:t>
            </a:r>
          </a:p>
          <a:p>
            <a:r>
              <a:rPr lang="en-GB" dirty="0"/>
              <a:t>Supporting women to move from crisis to safety and independence  (</a:t>
            </a:r>
            <a:r>
              <a:rPr lang="en-GB" dirty="0" err="1"/>
              <a:t>Womens</a:t>
            </a:r>
            <a:r>
              <a:rPr lang="en-GB" dirty="0"/>
              <a:t> Aid, 2021).</a:t>
            </a:r>
          </a:p>
          <a:p>
            <a:endParaRPr lang="en-GB" dirty="0"/>
          </a:p>
        </p:txBody>
      </p:sp>
      <p:sp>
        <p:nvSpPr>
          <p:cNvPr id="6" name="TextBox 5">
            <a:extLst>
              <a:ext uri="{FF2B5EF4-FFF2-40B4-BE49-F238E27FC236}">
                <a16:creationId xmlns:a16="http://schemas.microsoft.com/office/drawing/2014/main" id="{673633F8-AFF8-4F37-9539-9A3806C29318}"/>
              </a:ext>
            </a:extLst>
          </p:cNvPr>
          <p:cNvSpPr txBox="1"/>
          <p:nvPr/>
        </p:nvSpPr>
        <p:spPr>
          <a:xfrm>
            <a:off x="7648575" y="6120552"/>
            <a:ext cx="3167448" cy="646331"/>
          </a:xfrm>
          <a:prstGeom prst="rect">
            <a:avLst/>
          </a:prstGeom>
          <a:noFill/>
        </p:spPr>
        <p:txBody>
          <a:bodyPr wrap="square" rtlCol="0">
            <a:spAutoFit/>
          </a:bodyPr>
          <a:lstStyle/>
          <a:p>
            <a:r>
              <a:rPr lang="en-GB" dirty="0" err="1">
                <a:latin typeface="Cooper Black" panose="0208090404030B020404" pitchFamily="18" charset="0"/>
              </a:rPr>
              <a:t>Kemiica</a:t>
            </a:r>
            <a:r>
              <a:rPr lang="en-GB" dirty="0">
                <a:latin typeface="Cooper Black" panose="0208090404030B020404" pitchFamily="18" charset="0"/>
              </a:rPr>
              <a:t> Prince,</a:t>
            </a:r>
            <a:r>
              <a:rPr lang="en-GB" sz="1800" dirty="0">
                <a:latin typeface="Cooper Black" panose="0208090404030B020404" pitchFamily="18" charset="0"/>
                <a:cs typeface="Calibri" panose="020F0502020204030204" pitchFamily="34" charset="0"/>
              </a:rPr>
              <a:t> 1915210</a:t>
            </a:r>
            <a:endParaRPr lang="en-GB" dirty="0"/>
          </a:p>
          <a:p>
            <a:r>
              <a:rPr lang="en-GB" dirty="0">
                <a:latin typeface="Cooper Black" panose="0208090404030B020404" pitchFamily="18" charset="0"/>
              </a:rPr>
              <a:t> </a:t>
            </a:r>
          </a:p>
        </p:txBody>
      </p:sp>
    </p:spTree>
    <p:extLst>
      <p:ext uri="{BB962C8B-B14F-4D97-AF65-F5344CB8AC3E}">
        <p14:creationId xmlns:p14="http://schemas.microsoft.com/office/powerpoint/2010/main" val="2916462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17" name="Background Fill">
            <a:extLst>
              <a:ext uri="{FF2B5EF4-FFF2-40B4-BE49-F238E27FC236}">
                <a16:creationId xmlns:a16="http://schemas.microsoft.com/office/drawing/2014/main" id="{1D2A2F9E-7D0A-4F05-9AC5-F4CA66791D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Main Frame">
            <a:extLst>
              <a:ext uri="{FF2B5EF4-FFF2-40B4-BE49-F238E27FC236}">
                <a16:creationId xmlns:a16="http://schemas.microsoft.com/office/drawing/2014/main" id="{72C05EE4-33B7-40FB-A761-55579994C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BBBBA8-511D-4D4F-8A87-473A9B76AE87}"/>
              </a:ext>
            </a:extLst>
          </p:cNvPr>
          <p:cNvSpPr>
            <a:spLocks noGrp="1"/>
          </p:cNvSpPr>
          <p:nvPr>
            <p:ph type="title"/>
          </p:nvPr>
        </p:nvSpPr>
        <p:spPr>
          <a:xfrm>
            <a:off x="367744" y="330797"/>
            <a:ext cx="5208107" cy="4186227"/>
          </a:xfrm>
          <a:solidFill>
            <a:schemeClr val="accent4">
              <a:lumMod val="60000"/>
              <a:lumOff val="40000"/>
            </a:schemeClr>
          </a:solidFill>
          <a:ln w="38100">
            <a:solidFill>
              <a:schemeClr val="tx1"/>
            </a:solidFill>
          </a:ln>
        </p:spPr>
        <p:txBody>
          <a:bodyPr vert="horz" lIns="91440" tIns="45720" rIns="91440" bIns="45720" rtlCol="0" anchor="ctr">
            <a:normAutofit/>
          </a:bodyPr>
          <a:lstStyle/>
          <a:p>
            <a:pPr algn="ctr"/>
            <a:r>
              <a:rPr lang="en-US" dirty="0"/>
              <a:t>Professional interventions used</a:t>
            </a:r>
            <a:br>
              <a:rPr lang="en-US" dirty="0"/>
            </a:br>
            <a:br>
              <a:rPr lang="en-US" dirty="0"/>
            </a:br>
            <a:r>
              <a:rPr lang="en-GB" sz="2200" b="1" dirty="0">
                <a:latin typeface="+mn-lt"/>
              </a:rPr>
              <a:t>These services worked together and encouraged the family make positive changes, that would have great impact on their lives moving forward.</a:t>
            </a:r>
            <a:br>
              <a:rPr lang="en-GB" sz="2200" dirty="0">
                <a:latin typeface="+mn-lt"/>
              </a:rPr>
            </a:br>
            <a:endParaRPr lang="en-US" sz="2200" dirty="0">
              <a:latin typeface="+mn-lt"/>
            </a:endParaRPr>
          </a:p>
        </p:txBody>
      </p:sp>
      <p:cxnSp>
        <p:nvCxnSpPr>
          <p:cNvPr id="21" name="Main Horizontal Connector">
            <a:extLst>
              <a:ext uri="{FF2B5EF4-FFF2-40B4-BE49-F238E27FC236}">
                <a16:creationId xmlns:a16="http://schemas.microsoft.com/office/drawing/2014/main" id="{6765CDF2-9DFC-47D8-AD9E-316CBB0330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67F5359-8782-4014-8E40-18254A86E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71800" y="4495801"/>
            <a:ext cx="0" cy="155758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D1ECFC3B-00FF-418D-BB3F-C9B5FEC819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76477" y="339068"/>
            <a:ext cx="0" cy="571250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959BB787-B7D0-44F5-B42F-A4C1EF0840F3}"/>
              </a:ext>
            </a:extLst>
          </p:cNvPr>
          <p:cNvSpPr txBox="1"/>
          <p:nvPr/>
        </p:nvSpPr>
        <p:spPr>
          <a:xfrm>
            <a:off x="7404628" y="6051577"/>
            <a:ext cx="4335320" cy="529490"/>
          </a:xfrm>
          <a:prstGeom prst="rect">
            <a:avLst/>
          </a:prstGeom>
        </p:spPr>
        <p:txBody>
          <a:bodyPr vert="horz" lIns="91440" tIns="45720" rIns="91440" bIns="45720" rtlCol="0">
            <a:normAutofit/>
          </a:bodyPr>
          <a:lstStyle/>
          <a:p>
            <a:pPr>
              <a:lnSpc>
                <a:spcPct val="130000"/>
              </a:lnSpc>
              <a:spcAft>
                <a:spcPts val="600"/>
              </a:spcAft>
            </a:pPr>
            <a:r>
              <a:rPr lang="en-US" dirty="0">
                <a:latin typeface="Cooper Black" panose="0208090404030B020404" pitchFamily="18" charset="0"/>
              </a:rPr>
              <a:t>Damarah Gayle, 1918750</a:t>
            </a:r>
          </a:p>
        </p:txBody>
      </p:sp>
      <p:cxnSp>
        <p:nvCxnSpPr>
          <p:cNvPr id="27" name="Straight Connector 26">
            <a:extLst>
              <a:ext uri="{FF2B5EF4-FFF2-40B4-BE49-F238E27FC236}">
                <a16:creationId xmlns:a16="http://schemas.microsoft.com/office/drawing/2014/main" id="{B331631B-91D0-4F07-8BF8-BEB932400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4174" y="4495801"/>
            <a:ext cx="0" cy="155163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Main Vertical Connector">
            <a:extLst>
              <a:ext uri="{FF2B5EF4-FFF2-40B4-BE49-F238E27FC236}">
                <a16:creationId xmlns:a16="http://schemas.microsoft.com/office/drawing/2014/main" id="{9151DD33-CD9B-4FC9-8D59-7CD64B033CA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CA387E2-2970-4583-A352-54C88E0A42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2" name="Picture 11" descr="Logo, company name&#10;&#10;Description automatically generated">
            <a:extLst>
              <a:ext uri="{FF2B5EF4-FFF2-40B4-BE49-F238E27FC236}">
                <a16:creationId xmlns:a16="http://schemas.microsoft.com/office/drawing/2014/main" id="{B042AD6D-B9B7-44E3-AF3C-6C9A0CA5B6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4257" y="4521170"/>
            <a:ext cx="2567543" cy="1520315"/>
          </a:xfrm>
          <a:prstGeom prst="rect">
            <a:avLst/>
          </a:prstGeom>
          <a:effectLst>
            <a:softEdge rad="317500"/>
          </a:effectLst>
        </p:spPr>
      </p:pic>
      <p:pic>
        <p:nvPicPr>
          <p:cNvPr id="10" name="Picture 9" descr="Logo, company name&#10;&#10;Description automatically generated">
            <a:extLst>
              <a:ext uri="{FF2B5EF4-FFF2-40B4-BE49-F238E27FC236}">
                <a16:creationId xmlns:a16="http://schemas.microsoft.com/office/drawing/2014/main" id="{A64A661F-2A9F-4BEA-A8EE-DC69C1DFA2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1800" y="4495800"/>
            <a:ext cx="2604055" cy="1563542"/>
          </a:xfrm>
          <a:prstGeom prst="rect">
            <a:avLst/>
          </a:prstGeom>
          <a:effectLst>
            <a:softEdge rad="190500"/>
          </a:effectLst>
        </p:spPr>
      </p:pic>
      <p:pic>
        <p:nvPicPr>
          <p:cNvPr id="6" name="Picture 5" descr="Text&#10;&#10;Description automatically generated with medium confidence">
            <a:extLst>
              <a:ext uri="{FF2B5EF4-FFF2-40B4-BE49-F238E27FC236}">
                <a16:creationId xmlns:a16="http://schemas.microsoft.com/office/drawing/2014/main" id="{A2D3AB2B-EBDC-4863-9582-04443E00F2B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75855" y="4495799"/>
            <a:ext cx="2563413" cy="1555778"/>
          </a:xfrm>
          <a:prstGeom prst="rect">
            <a:avLst/>
          </a:prstGeom>
          <a:effectLst>
            <a:softEdge rad="127000"/>
          </a:effectLst>
        </p:spPr>
      </p:pic>
      <p:pic>
        <p:nvPicPr>
          <p:cNvPr id="8" name="Picture 7" descr="Text&#10;&#10;Description automatically generated">
            <a:extLst>
              <a:ext uri="{FF2B5EF4-FFF2-40B4-BE49-F238E27FC236}">
                <a16:creationId xmlns:a16="http://schemas.microsoft.com/office/drawing/2014/main" id="{FF32E8AB-6EB1-4E75-8AB9-42C33C33BEB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79909" y="4996866"/>
            <a:ext cx="3181767" cy="715631"/>
          </a:xfrm>
          <a:prstGeom prst="rect">
            <a:avLst/>
          </a:prstGeom>
        </p:spPr>
      </p:pic>
      <p:sp>
        <p:nvSpPr>
          <p:cNvPr id="3" name="TextBox 2">
            <a:extLst>
              <a:ext uri="{FF2B5EF4-FFF2-40B4-BE49-F238E27FC236}">
                <a16:creationId xmlns:a16="http://schemas.microsoft.com/office/drawing/2014/main" id="{CDE9B44D-19B3-4026-9885-7EA7D00B6362}"/>
              </a:ext>
            </a:extLst>
          </p:cNvPr>
          <p:cNvSpPr txBox="1"/>
          <p:nvPr/>
        </p:nvSpPr>
        <p:spPr>
          <a:xfrm>
            <a:off x="5704765" y="467488"/>
            <a:ext cx="5177055" cy="3970318"/>
          </a:xfrm>
          <a:prstGeom prst="rect">
            <a:avLst/>
          </a:prstGeom>
          <a:noFill/>
        </p:spPr>
        <p:txBody>
          <a:bodyPr wrap="square" rtlCol="0">
            <a:spAutoFit/>
          </a:bodyPr>
          <a:lstStyle/>
          <a:p>
            <a:r>
              <a:rPr lang="en-GB" b="1" dirty="0"/>
              <a:t>Connexions</a:t>
            </a:r>
            <a:r>
              <a:rPr lang="en-GB" dirty="0"/>
              <a:t>– </a:t>
            </a:r>
            <a:r>
              <a:rPr lang="en-GB" sz="1400" dirty="0"/>
              <a:t>Advice and guidance service for young people. The young persons learning needs are recognised and a plan is designed to help them achieve life goals (Ingram and Harris, 2005).</a:t>
            </a:r>
          </a:p>
          <a:p>
            <a:endParaRPr lang="en-GB" dirty="0"/>
          </a:p>
          <a:p>
            <a:r>
              <a:rPr lang="en-GB" b="1" dirty="0"/>
              <a:t>Core Team -  </a:t>
            </a:r>
            <a:r>
              <a:rPr lang="en-GB" sz="1400" dirty="0"/>
              <a:t>Responsible for the assessments and making plans for the family. Liaise with external services.</a:t>
            </a:r>
            <a:endParaRPr lang="en-GB" b="1" dirty="0"/>
          </a:p>
          <a:p>
            <a:endParaRPr lang="en-GB" b="1" dirty="0"/>
          </a:p>
          <a:p>
            <a:r>
              <a:rPr lang="en-GB" b="1" dirty="0"/>
              <a:t>Job Centre Plus</a:t>
            </a:r>
            <a:r>
              <a:rPr lang="en-GB" dirty="0"/>
              <a:t> </a:t>
            </a:r>
            <a:r>
              <a:rPr lang="en-GB" sz="1400" dirty="0"/>
              <a:t>Help those of working age to get back into work and provide training. They want to confront the causes of poverty and allow people to recognise that working is the way to eradicate the problem (Nunn and </a:t>
            </a:r>
            <a:r>
              <a:rPr lang="en-GB" sz="1400" dirty="0" err="1"/>
              <a:t>Devins</a:t>
            </a:r>
            <a:r>
              <a:rPr lang="en-GB" sz="1400" dirty="0"/>
              <a:t>, 2012</a:t>
            </a:r>
            <a:r>
              <a:rPr lang="en-GB" sz="1400" b="1" dirty="0"/>
              <a:t>).</a:t>
            </a:r>
          </a:p>
          <a:p>
            <a:endParaRPr lang="en-GB" b="1" dirty="0"/>
          </a:p>
          <a:p>
            <a:r>
              <a:rPr lang="en-GB" b="1" dirty="0"/>
              <a:t>Department of Education (DfE) </a:t>
            </a:r>
            <a:r>
              <a:rPr lang="en-GB" sz="1400" dirty="0"/>
              <a:t>The aim is to ensure that children and young people are supported in their educational growth and equipping them with knowledge, skills and qualifications to have a positive start in life (GOV.UK, No Date)</a:t>
            </a:r>
            <a:r>
              <a:rPr lang="en-GB" sz="1400" b="1" dirty="0"/>
              <a:t>.</a:t>
            </a:r>
            <a:endParaRPr lang="en-GB" dirty="0"/>
          </a:p>
        </p:txBody>
      </p:sp>
    </p:spTree>
    <p:extLst>
      <p:ext uri="{BB962C8B-B14F-4D97-AF65-F5344CB8AC3E}">
        <p14:creationId xmlns:p14="http://schemas.microsoft.com/office/powerpoint/2010/main" val="27056180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39F08A5-4467-4E5F-8EC2-806E42966C9C}"/>
              </a:ext>
            </a:extLst>
          </p:cNvPr>
          <p:cNvSpPr txBox="1"/>
          <p:nvPr/>
        </p:nvSpPr>
        <p:spPr>
          <a:xfrm>
            <a:off x="7753350" y="6120552"/>
            <a:ext cx="3062673" cy="369332"/>
          </a:xfrm>
          <a:prstGeom prst="rect">
            <a:avLst/>
          </a:prstGeom>
          <a:noFill/>
        </p:spPr>
        <p:txBody>
          <a:bodyPr wrap="square" rtlCol="0">
            <a:spAutoFit/>
          </a:bodyPr>
          <a:lstStyle/>
          <a:p>
            <a:r>
              <a:rPr lang="en-GB" dirty="0">
                <a:latin typeface="Cooper Black" panose="0208090404030B020404" pitchFamily="18" charset="0"/>
              </a:rPr>
              <a:t>Damarah Gayle, 1918750</a:t>
            </a:r>
          </a:p>
        </p:txBody>
      </p:sp>
      <p:sp>
        <p:nvSpPr>
          <p:cNvPr id="5" name="Rectangle: Rounded Corners 4">
            <a:extLst>
              <a:ext uri="{FF2B5EF4-FFF2-40B4-BE49-F238E27FC236}">
                <a16:creationId xmlns:a16="http://schemas.microsoft.com/office/drawing/2014/main" id="{E7934191-60C2-45C6-BAAC-93ED89EC2AB1}"/>
              </a:ext>
            </a:extLst>
          </p:cNvPr>
          <p:cNvSpPr/>
          <p:nvPr/>
        </p:nvSpPr>
        <p:spPr>
          <a:xfrm>
            <a:off x="525720" y="2906862"/>
            <a:ext cx="2680501" cy="914400"/>
          </a:xfrm>
          <a:prstGeom prst="roundRect">
            <a:avLst/>
          </a:prstGeom>
          <a:solidFill>
            <a:schemeClr val="tx1"/>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EVERY CHILD MATTERS </a:t>
            </a:r>
          </a:p>
        </p:txBody>
      </p:sp>
      <p:sp>
        <p:nvSpPr>
          <p:cNvPr id="6" name="Oval 5">
            <a:extLst>
              <a:ext uri="{FF2B5EF4-FFF2-40B4-BE49-F238E27FC236}">
                <a16:creationId xmlns:a16="http://schemas.microsoft.com/office/drawing/2014/main" id="{8B23CE32-928C-46EB-8BC6-CF675130B9CE}"/>
              </a:ext>
            </a:extLst>
          </p:cNvPr>
          <p:cNvSpPr/>
          <p:nvPr/>
        </p:nvSpPr>
        <p:spPr>
          <a:xfrm>
            <a:off x="8347135" y="4697994"/>
            <a:ext cx="2060294" cy="980954"/>
          </a:xfrm>
          <a:prstGeom prst="ellipse">
            <a:avLst/>
          </a:prstGeom>
          <a:solidFill>
            <a:srgbClr val="92D05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BEING HEALTHY</a:t>
            </a:r>
          </a:p>
        </p:txBody>
      </p:sp>
      <p:sp>
        <p:nvSpPr>
          <p:cNvPr id="8" name="Oval 7">
            <a:extLst>
              <a:ext uri="{FF2B5EF4-FFF2-40B4-BE49-F238E27FC236}">
                <a16:creationId xmlns:a16="http://schemas.microsoft.com/office/drawing/2014/main" id="{C4780527-E9DD-4142-BDDC-6BBB2274F290}"/>
              </a:ext>
            </a:extLst>
          </p:cNvPr>
          <p:cNvSpPr/>
          <p:nvPr/>
        </p:nvSpPr>
        <p:spPr>
          <a:xfrm>
            <a:off x="8034620" y="2717721"/>
            <a:ext cx="2500132" cy="980954"/>
          </a:xfrm>
          <a:prstGeom prst="ellipse">
            <a:avLst/>
          </a:prstGeom>
          <a:solidFill>
            <a:srgbClr val="7030A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ENJOYING AND ACHIEVING </a:t>
            </a:r>
          </a:p>
        </p:txBody>
      </p:sp>
      <p:sp>
        <p:nvSpPr>
          <p:cNvPr id="9" name="Oval 8">
            <a:extLst>
              <a:ext uri="{FF2B5EF4-FFF2-40B4-BE49-F238E27FC236}">
                <a16:creationId xmlns:a16="http://schemas.microsoft.com/office/drawing/2014/main" id="{405DBDCF-856A-4AF5-8E7E-4F80DD1CA3AF}"/>
              </a:ext>
            </a:extLst>
          </p:cNvPr>
          <p:cNvSpPr/>
          <p:nvPr/>
        </p:nvSpPr>
        <p:spPr>
          <a:xfrm>
            <a:off x="4457201" y="4932053"/>
            <a:ext cx="2500131" cy="980954"/>
          </a:xfrm>
          <a:prstGeom prst="ellipse">
            <a:avLst/>
          </a:prstGeom>
          <a:solidFill>
            <a:srgbClr val="00B0F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MAKING A POSITIVE CONTRIBUTION</a:t>
            </a:r>
          </a:p>
        </p:txBody>
      </p:sp>
      <p:sp>
        <p:nvSpPr>
          <p:cNvPr id="10" name="Oval 9">
            <a:extLst>
              <a:ext uri="{FF2B5EF4-FFF2-40B4-BE49-F238E27FC236}">
                <a16:creationId xmlns:a16="http://schemas.microsoft.com/office/drawing/2014/main" id="{0D9202FF-9EFB-46E5-87FE-0550C4F73262}"/>
              </a:ext>
            </a:extLst>
          </p:cNvPr>
          <p:cNvSpPr/>
          <p:nvPr/>
        </p:nvSpPr>
        <p:spPr>
          <a:xfrm>
            <a:off x="3534696" y="475337"/>
            <a:ext cx="2776236" cy="980954"/>
          </a:xfrm>
          <a:prstGeom prst="ellipse">
            <a:avLst/>
          </a:prstGeom>
          <a:solidFill>
            <a:srgbClr val="FFC00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ACHIEVING ECONOMIC WELL BEING</a:t>
            </a:r>
          </a:p>
        </p:txBody>
      </p:sp>
      <p:sp>
        <p:nvSpPr>
          <p:cNvPr id="13" name="Arrow: Left 12">
            <a:extLst>
              <a:ext uri="{FF2B5EF4-FFF2-40B4-BE49-F238E27FC236}">
                <a16:creationId xmlns:a16="http://schemas.microsoft.com/office/drawing/2014/main" id="{94D0D9BD-9988-4F2A-88DE-EA3098CC578C}"/>
              </a:ext>
            </a:extLst>
          </p:cNvPr>
          <p:cNvSpPr/>
          <p:nvPr/>
        </p:nvSpPr>
        <p:spPr>
          <a:xfrm rot="7946846">
            <a:off x="2986030" y="1905456"/>
            <a:ext cx="1637033" cy="474562"/>
          </a:xfrm>
          <a:prstGeom prst="leftArrow">
            <a:avLst/>
          </a:prstGeom>
          <a:solidFill>
            <a:schemeClr val="tx1"/>
          </a:solid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Arrow: Left 13">
            <a:extLst>
              <a:ext uri="{FF2B5EF4-FFF2-40B4-BE49-F238E27FC236}">
                <a16:creationId xmlns:a16="http://schemas.microsoft.com/office/drawing/2014/main" id="{AD42AFCA-F987-4FC9-B280-7C11975DCEFF}"/>
              </a:ext>
            </a:extLst>
          </p:cNvPr>
          <p:cNvSpPr/>
          <p:nvPr/>
        </p:nvSpPr>
        <p:spPr>
          <a:xfrm rot="9385584">
            <a:off x="3190266" y="1702003"/>
            <a:ext cx="5257649" cy="474562"/>
          </a:xfrm>
          <a:prstGeom prst="leftArrow">
            <a:avLst/>
          </a:prstGeom>
          <a:solidFill>
            <a:schemeClr val="tx1"/>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Left 14">
            <a:extLst>
              <a:ext uri="{FF2B5EF4-FFF2-40B4-BE49-F238E27FC236}">
                <a16:creationId xmlns:a16="http://schemas.microsoft.com/office/drawing/2014/main" id="{8825E790-7826-4FB2-ADCC-A41F1293E640}"/>
              </a:ext>
            </a:extLst>
          </p:cNvPr>
          <p:cNvSpPr/>
          <p:nvPr/>
        </p:nvSpPr>
        <p:spPr>
          <a:xfrm rot="11917757">
            <a:off x="3303545" y="4220143"/>
            <a:ext cx="5031090" cy="474562"/>
          </a:xfrm>
          <a:prstGeom prst="leftArrow">
            <a:avLst/>
          </a:prstGeom>
          <a:solidFill>
            <a:schemeClr val="tx1"/>
          </a:solidFill>
          <a:ln w="5715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Left 15">
            <a:extLst>
              <a:ext uri="{FF2B5EF4-FFF2-40B4-BE49-F238E27FC236}">
                <a16:creationId xmlns:a16="http://schemas.microsoft.com/office/drawing/2014/main" id="{FAE80F61-A17A-4ABA-BEE9-FE8C84FB439D}"/>
              </a:ext>
            </a:extLst>
          </p:cNvPr>
          <p:cNvSpPr/>
          <p:nvPr/>
        </p:nvSpPr>
        <p:spPr>
          <a:xfrm rot="13431070">
            <a:off x="3000967" y="4290754"/>
            <a:ext cx="1724527" cy="474562"/>
          </a:xfrm>
          <a:prstGeom prst="leftArrow">
            <a:avLst/>
          </a:prstGeom>
          <a:solidFill>
            <a:schemeClr val="tx1"/>
          </a:solidFill>
          <a:ln w="571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Left 16">
            <a:extLst>
              <a:ext uri="{FF2B5EF4-FFF2-40B4-BE49-F238E27FC236}">
                <a16:creationId xmlns:a16="http://schemas.microsoft.com/office/drawing/2014/main" id="{2863910E-9292-4308-894F-94E1A01EAE0F}"/>
              </a:ext>
            </a:extLst>
          </p:cNvPr>
          <p:cNvSpPr/>
          <p:nvPr/>
        </p:nvSpPr>
        <p:spPr>
          <a:xfrm rot="10800000">
            <a:off x="3488738" y="3064092"/>
            <a:ext cx="4264612" cy="474562"/>
          </a:xfrm>
          <a:prstGeom prst="leftArrow">
            <a:avLst/>
          </a:prstGeom>
          <a:solidFill>
            <a:schemeClr val="tx1"/>
          </a:solidFill>
          <a:ln w="571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9F4BD690-6A6D-4911-9102-E104CC33062B}"/>
              </a:ext>
            </a:extLst>
          </p:cNvPr>
          <p:cNvSpPr/>
          <p:nvPr/>
        </p:nvSpPr>
        <p:spPr>
          <a:xfrm>
            <a:off x="8347135" y="550032"/>
            <a:ext cx="2060294" cy="980954"/>
          </a:xfrm>
          <a:prstGeom prst="ellipse">
            <a:avLst/>
          </a:prstGeom>
          <a:solidFill>
            <a:srgbClr val="FF000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STAYING SAFE</a:t>
            </a:r>
          </a:p>
        </p:txBody>
      </p:sp>
      <p:pic>
        <p:nvPicPr>
          <p:cNvPr id="19" name="Picture 18" descr="A group of children smiling&#10;&#10;Description automatically generated">
            <a:extLst>
              <a:ext uri="{FF2B5EF4-FFF2-40B4-BE49-F238E27FC236}">
                <a16:creationId xmlns:a16="http://schemas.microsoft.com/office/drawing/2014/main" id="{963D6E9C-2532-4C6B-B121-6D4A0D67D8E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80461" y="4060796"/>
            <a:ext cx="3765534" cy="1976508"/>
          </a:xfrm>
          <a:prstGeom prst="rect">
            <a:avLst/>
          </a:prstGeom>
        </p:spPr>
      </p:pic>
      <p:sp>
        <p:nvSpPr>
          <p:cNvPr id="2" name="TextBox 1">
            <a:extLst>
              <a:ext uri="{FF2B5EF4-FFF2-40B4-BE49-F238E27FC236}">
                <a16:creationId xmlns:a16="http://schemas.microsoft.com/office/drawing/2014/main" id="{ECE910D0-B4EB-425F-B9DA-B7B133AD7D30}"/>
              </a:ext>
            </a:extLst>
          </p:cNvPr>
          <p:cNvSpPr txBox="1"/>
          <p:nvPr/>
        </p:nvSpPr>
        <p:spPr>
          <a:xfrm>
            <a:off x="7145518" y="5745861"/>
            <a:ext cx="1455035" cy="307777"/>
          </a:xfrm>
          <a:prstGeom prst="rect">
            <a:avLst/>
          </a:prstGeom>
          <a:noFill/>
        </p:spPr>
        <p:txBody>
          <a:bodyPr wrap="square" rtlCol="0">
            <a:spAutoFit/>
          </a:bodyPr>
          <a:lstStyle/>
          <a:p>
            <a:r>
              <a:rPr lang="en-GB" sz="1400" dirty="0"/>
              <a:t>(DIES, 2003)</a:t>
            </a:r>
            <a:endParaRPr lang="en-GB" dirty="0"/>
          </a:p>
        </p:txBody>
      </p:sp>
      <p:sp>
        <p:nvSpPr>
          <p:cNvPr id="3" name="TextBox 2">
            <a:extLst>
              <a:ext uri="{FF2B5EF4-FFF2-40B4-BE49-F238E27FC236}">
                <a16:creationId xmlns:a16="http://schemas.microsoft.com/office/drawing/2014/main" id="{60C184F9-8ACB-49F5-ACD3-217BB91B0935}"/>
              </a:ext>
            </a:extLst>
          </p:cNvPr>
          <p:cNvSpPr txBox="1"/>
          <p:nvPr/>
        </p:nvSpPr>
        <p:spPr>
          <a:xfrm>
            <a:off x="1457136" y="6065621"/>
            <a:ext cx="1857618" cy="307777"/>
          </a:xfrm>
          <a:prstGeom prst="rect">
            <a:avLst/>
          </a:prstGeom>
          <a:noFill/>
        </p:spPr>
        <p:txBody>
          <a:bodyPr wrap="square" rtlCol="0">
            <a:spAutoFit/>
          </a:bodyPr>
          <a:lstStyle/>
          <a:p>
            <a:r>
              <a:rPr lang="en-GB" sz="1400" dirty="0"/>
              <a:t>(MS Word Image)</a:t>
            </a:r>
          </a:p>
        </p:txBody>
      </p:sp>
    </p:spTree>
    <p:extLst>
      <p:ext uri="{BB962C8B-B14F-4D97-AF65-F5344CB8AC3E}">
        <p14:creationId xmlns:p14="http://schemas.microsoft.com/office/powerpoint/2010/main" val="31187365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52ED8-FC81-404C-8D7D-366E7EED9D90}"/>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15CA58CE-0ED7-4F67-815A-322ED68A7699}"/>
              </a:ext>
            </a:extLst>
          </p:cNvPr>
          <p:cNvSpPr>
            <a:spLocks noGrp="1"/>
          </p:cNvSpPr>
          <p:nvPr>
            <p:ph idx="1"/>
          </p:nvPr>
        </p:nvSpPr>
        <p:spPr>
          <a:xfrm>
            <a:off x="707010" y="1734532"/>
            <a:ext cx="9623238" cy="4109051"/>
          </a:xfrm>
        </p:spPr>
        <p:txBody>
          <a:bodyPr>
            <a:normAutofit/>
          </a:bodyPr>
          <a:lstStyle/>
          <a:p>
            <a:pPr marL="0" indent="0">
              <a:buNone/>
            </a:pPr>
            <a:endParaRPr lang="en-GB" dirty="0"/>
          </a:p>
          <a:p>
            <a:r>
              <a:rPr lang="en-GB" dirty="0"/>
              <a:t>Was the project successful?</a:t>
            </a:r>
          </a:p>
          <a:p>
            <a:pPr marL="0" indent="0">
              <a:buNone/>
            </a:pPr>
            <a:endParaRPr lang="en-GB" dirty="0"/>
          </a:p>
          <a:p>
            <a:r>
              <a:rPr lang="en-GB" dirty="0"/>
              <a:t>Did Family D benefit from the project?</a:t>
            </a:r>
          </a:p>
          <a:p>
            <a:endParaRPr lang="en-GB" dirty="0"/>
          </a:p>
          <a:p>
            <a:r>
              <a:rPr lang="en-GB" dirty="0"/>
              <a:t>Does multi-disciplinary partnership work?</a:t>
            </a:r>
          </a:p>
        </p:txBody>
      </p:sp>
      <p:sp>
        <p:nvSpPr>
          <p:cNvPr id="4" name="TextBox 3">
            <a:extLst>
              <a:ext uri="{FF2B5EF4-FFF2-40B4-BE49-F238E27FC236}">
                <a16:creationId xmlns:a16="http://schemas.microsoft.com/office/drawing/2014/main" id="{F1FED7CD-0D9F-4958-A78D-493B2AF1E30B}"/>
              </a:ext>
            </a:extLst>
          </p:cNvPr>
          <p:cNvSpPr txBox="1"/>
          <p:nvPr/>
        </p:nvSpPr>
        <p:spPr>
          <a:xfrm>
            <a:off x="7753350" y="6120552"/>
            <a:ext cx="3062673" cy="369332"/>
          </a:xfrm>
          <a:prstGeom prst="rect">
            <a:avLst/>
          </a:prstGeom>
          <a:noFill/>
        </p:spPr>
        <p:txBody>
          <a:bodyPr wrap="square" rtlCol="0">
            <a:spAutoFit/>
          </a:bodyPr>
          <a:lstStyle/>
          <a:p>
            <a:r>
              <a:rPr lang="en-GB" dirty="0">
                <a:latin typeface="Cooper Black" panose="0208090404030B020404" pitchFamily="18" charset="0"/>
              </a:rPr>
              <a:t>Damarah Gayle, 1918750</a:t>
            </a:r>
          </a:p>
        </p:txBody>
      </p:sp>
    </p:spTree>
    <p:extLst>
      <p:ext uri="{BB962C8B-B14F-4D97-AF65-F5344CB8AC3E}">
        <p14:creationId xmlns:p14="http://schemas.microsoft.com/office/powerpoint/2010/main" val="31977591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F560B-C7A8-468B-A899-A6ABD5AEC7AC}"/>
              </a:ext>
            </a:extLst>
          </p:cNvPr>
          <p:cNvSpPr>
            <a:spLocks noGrp="1"/>
          </p:cNvSpPr>
          <p:nvPr>
            <p:ph type="title"/>
          </p:nvPr>
        </p:nvSpPr>
        <p:spPr>
          <a:xfrm>
            <a:off x="353568" y="0"/>
            <a:ext cx="9489000" cy="1325563"/>
          </a:xfrm>
        </p:spPr>
        <p:txBody>
          <a:bodyPr/>
          <a:lstStyle/>
          <a:p>
            <a:pPr algn="ctr"/>
            <a:r>
              <a:rPr lang="en-GB" dirty="0"/>
              <a:t>References </a:t>
            </a:r>
          </a:p>
        </p:txBody>
      </p:sp>
      <p:sp>
        <p:nvSpPr>
          <p:cNvPr id="3" name="Content Placeholder 2">
            <a:extLst>
              <a:ext uri="{FF2B5EF4-FFF2-40B4-BE49-F238E27FC236}">
                <a16:creationId xmlns:a16="http://schemas.microsoft.com/office/drawing/2014/main" id="{CA28D49E-E81B-40DE-BDD2-65E4E0AB1B02}"/>
              </a:ext>
            </a:extLst>
          </p:cNvPr>
          <p:cNvSpPr>
            <a:spLocks noGrp="1"/>
          </p:cNvSpPr>
          <p:nvPr>
            <p:ph idx="1"/>
          </p:nvPr>
        </p:nvSpPr>
        <p:spPr>
          <a:xfrm>
            <a:off x="353568" y="1325563"/>
            <a:ext cx="10395712" cy="5019040"/>
          </a:xfrm>
        </p:spPr>
        <p:txBody>
          <a:bodyPr>
            <a:normAutofit fontScale="47500" lnSpcReduction="20000"/>
          </a:bodyPr>
          <a:lstStyle/>
          <a:p>
            <a:pPr marL="0" indent="0">
              <a:lnSpc>
                <a:spcPct val="120000"/>
              </a:lnSpc>
              <a:buNone/>
            </a:pPr>
            <a:r>
              <a:rPr lang="en-GB" dirty="0"/>
              <a:t>Department for Education and Skills (2003). Every Child Matters Green Paper. Norwich: TSO. Available online at: </a:t>
            </a:r>
            <a:r>
              <a:rPr lang="en-GB" dirty="0">
                <a:hlinkClick r:id="rId2"/>
              </a:rPr>
              <a:t>http://www.everychildmatters.gov.uk/aims/background</a:t>
            </a:r>
            <a:r>
              <a:rPr lang="en-GB" dirty="0"/>
              <a:t>.  (Accessed: 14 November2021).</a:t>
            </a:r>
          </a:p>
          <a:p>
            <a:pPr marL="0" indent="0">
              <a:lnSpc>
                <a:spcPct val="120000"/>
              </a:lnSpc>
              <a:buNone/>
            </a:pPr>
            <a:endParaRPr lang="en-GB" dirty="0"/>
          </a:p>
          <a:p>
            <a:pPr marL="0" indent="0">
              <a:lnSpc>
                <a:spcPct val="120000"/>
              </a:lnSpc>
              <a:buNone/>
            </a:pPr>
            <a:r>
              <a:rPr lang="en-GB" sz="2000" dirty="0"/>
              <a:t>Department of Education (2021). </a:t>
            </a:r>
            <a:r>
              <a:rPr lang="en-GB" sz="2000" i="1" dirty="0"/>
              <a:t>Statutory policies for schools and academy trusts. </a:t>
            </a:r>
            <a:r>
              <a:rPr lang="en-GB" sz="2000" dirty="0"/>
              <a:t>Available at: </a:t>
            </a:r>
            <a:r>
              <a:rPr lang="en-GB" sz="2000" dirty="0">
                <a:hlinkClick r:id="rId3"/>
              </a:rPr>
              <a:t>https://www.gov.uk/government/publications/statutory-policies-for-schools-and-academy-trusts/statutory-policies-for-schools-and-academy-trusts</a:t>
            </a:r>
            <a:r>
              <a:rPr lang="en-GB" sz="2000" dirty="0"/>
              <a:t> (Accessed: 16 November 2021).</a:t>
            </a:r>
          </a:p>
          <a:p>
            <a:pPr marL="0" indent="0">
              <a:lnSpc>
                <a:spcPct val="120000"/>
              </a:lnSpc>
              <a:buNone/>
            </a:pPr>
            <a:endParaRPr lang="en-GB" dirty="0"/>
          </a:p>
          <a:p>
            <a:pPr marL="0" indent="0" algn="l" rtl="0" fontAlgn="base">
              <a:lnSpc>
                <a:spcPct val="120000"/>
              </a:lnSpc>
              <a:buNone/>
            </a:pPr>
            <a:r>
              <a:rPr lang="en-GB" b="0" i="0" u="none" strike="noStrike" dirty="0">
                <a:solidFill>
                  <a:srgbClr val="000000"/>
                </a:solidFill>
                <a:effectLst/>
                <a:latin typeface="Univers Condensed" panose="020B0506020202050204" pitchFamily="34" charset="0"/>
              </a:rPr>
              <a:t>Foster, D. (2015) ‘How are children affected by poor housing?’, </a:t>
            </a:r>
            <a:r>
              <a:rPr lang="en-GB" b="0" i="1" u="none" strike="noStrike" dirty="0">
                <a:solidFill>
                  <a:srgbClr val="000000"/>
                </a:solidFill>
                <a:effectLst/>
                <a:latin typeface="Univers Condensed" panose="020B0506020202050204" pitchFamily="34" charset="0"/>
              </a:rPr>
              <a:t>The Guardian</a:t>
            </a:r>
            <a:r>
              <a:rPr lang="en-GB" b="0" i="0" u="none" strike="noStrike" dirty="0">
                <a:solidFill>
                  <a:srgbClr val="000000"/>
                </a:solidFill>
                <a:effectLst/>
                <a:latin typeface="Univers Condensed" panose="020B0506020202050204" pitchFamily="34" charset="0"/>
              </a:rPr>
              <a:t>, 11th November.</a:t>
            </a:r>
            <a:r>
              <a:rPr lang="en-US" b="0" i="0" dirty="0">
                <a:solidFill>
                  <a:srgbClr val="000000"/>
                </a:solidFill>
                <a:effectLst/>
                <a:latin typeface="Univers Condensed" panose="020B0506020202050204" pitchFamily="34" charset="0"/>
              </a:rPr>
              <a:t>​</a:t>
            </a:r>
          </a:p>
          <a:p>
            <a:pPr marL="0" indent="0" algn="l" rtl="0" fontAlgn="base">
              <a:lnSpc>
                <a:spcPct val="120000"/>
              </a:lnSpc>
              <a:buNone/>
            </a:pPr>
            <a:endParaRPr lang="en-US" b="0" i="0" dirty="0">
              <a:solidFill>
                <a:srgbClr val="000000"/>
              </a:solidFill>
              <a:effectLst/>
              <a:latin typeface="Univers Condensed" panose="020B0506020202050204" pitchFamily="34" charset="0"/>
            </a:endParaRPr>
          </a:p>
          <a:p>
            <a:pPr marL="0" indent="0" algn="l" rtl="0" fontAlgn="base">
              <a:lnSpc>
                <a:spcPct val="120000"/>
              </a:lnSpc>
              <a:buNone/>
            </a:pPr>
            <a:r>
              <a:rPr lang="en-US" dirty="0">
                <a:solidFill>
                  <a:srgbClr val="000000"/>
                </a:solidFill>
              </a:rPr>
              <a:t>GOV.UK. (NO DATE). Department for Education. Available at: </a:t>
            </a:r>
            <a:r>
              <a:rPr lang="en-US" u="none" strike="noStrike" dirty="0">
                <a:solidFill>
                  <a:srgbClr val="000000"/>
                </a:solidFill>
                <a:hlinkClick r:id="rId4"/>
              </a:rPr>
              <a:t>https://www.gov.uk/government/organisations/department-for-education/about</a:t>
            </a:r>
            <a:r>
              <a:rPr lang="en-US" u="none" strike="noStrike" dirty="0">
                <a:solidFill>
                  <a:srgbClr val="000000"/>
                </a:solidFill>
              </a:rPr>
              <a:t> (Accessed: 16 November 2021).</a:t>
            </a:r>
          </a:p>
          <a:p>
            <a:pPr marL="0" indent="0" algn="l" rtl="0" fontAlgn="base">
              <a:lnSpc>
                <a:spcPct val="120000"/>
              </a:lnSpc>
              <a:buNone/>
            </a:pPr>
            <a:endParaRPr lang="en-US" u="none" strike="noStrike" dirty="0">
              <a:solidFill>
                <a:srgbClr val="000000"/>
              </a:solidFill>
            </a:endParaRPr>
          </a:p>
          <a:p>
            <a:pPr marL="0" indent="0" fontAlgn="base">
              <a:lnSpc>
                <a:spcPct val="120000"/>
              </a:lnSpc>
              <a:buNone/>
            </a:pPr>
            <a:r>
              <a:rPr lang="en-GB" b="0" i="0" u="none" strike="noStrike" dirty="0">
                <a:solidFill>
                  <a:srgbClr val="000000"/>
                </a:solidFill>
                <a:effectLst/>
                <a:latin typeface="Univers Condensed" panose="020B0506020202050204" pitchFamily="34" charset="0"/>
              </a:rPr>
              <a:t>Harker, L. (2006) </a:t>
            </a:r>
            <a:r>
              <a:rPr lang="en-GB" b="0" i="1" u="none" strike="noStrike" dirty="0">
                <a:solidFill>
                  <a:srgbClr val="000000"/>
                </a:solidFill>
                <a:effectLst/>
                <a:latin typeface="Univers Condensed" panose="020B0506020202050204" pitchFamily="34" charset="0"/>
              </a:rPr>
              <a:t>The impact of bad housing on children’s lives</a:t>
            </a:r>
            <a:r>
              <a:rPr lang="en-GB" b="0" i="0" u="none" strike="noStrike" dirty="0">
                <a:solidFill>
                  <a:srgbClr val="000000"/>
                </a:solidFill>
                <a:effectLst/>
                <a:latin typeface="Univers Condensed" panose="020B0506020202050204" pitchFamily="34" charset="0"/>
              </a:rPr>
              <a:t>. Available at: </a:t>
            </a:r>
            <a:r>
              <a:rPr lang="en-GB" b="0" i="0" u="sng" strike="noStrike" dirty="0">
                <a:solidFill>
                  <a:srgbClr val="AA7938"/>
                </a:solidFill>
                <a:effectLst/>
                <a:latin typeface="Univers Condensed" panose="020B0506020202050204" pitchFamily="34" charset="0"/>
                <a:hlinkClick r:id="rId5"/>
              </a:rPr>
              <a:t>https://assets.ctfassets.net/6sxvmndnpn0s/4LTXp3mya7IigRmNG8x9KK/6922b5a4c6ea756ea94da71ebdc001a5/Chance_of_a_Lifetime.pdf</a:t>
            </a:r>
            <a:r>
              <a:rPr lang="en-GB" b="0" i="0" u="none" strike="noStrike" dirty="0">
                <a:solidFill>
                  <a:srgbClr val="000000"/>
                </a:solidFill>
                <a:effectLst/>
                <a:latin typeface="Univers Condensed" panose="020B0506020202050204" pitchFamily="34" charset="0"/>
              </a:rPr>
              <a:t> (Accessed: 05 November 2021).</a:t>
            </a:r>
            <a:r>
              <a:rPr lang="en-US" b="0" i="0" dirty="0">
                <a:solidFill>
                  <a:srgbClr val="000000"/>
                </a:solidFill>
                <a:effectLst/>
                <a:latin typeface="Univers Condensed" panose="020B0506020202050204" pitchFamily="34" charset="0"/>
              </a:rPr>
              <a:t>​</a:t>
            </a:r>
          </a:p>
          <a:p>
            <a:pPr marL="0" indent="0" fontAlgn="base">
              <a:lnSpc>
                <a:spcPct val="120000"/>
              </a:lnSpc>
              <a:buNone/>
            </a:pPr>
            <a:endParaRPr lang="en-GB" sz="2000" dirty="0">
              <a:solidFill>
                <a:srgbClr val="000000"/>
              </a:solidFill>
              <a:latin typeface="Univers Condensed" panose="020B0506020202050204" pitchFamily="34" charset="0"/>
            </a:endParaRPr>
          </a:p>
          <a:p>
            <a:pPr marL="0" indent="0" fontAlgn="base">
              <a:lnSpc>
                <a:spcPct val="120000"/>
              </a:lnSpc>
              <a:buNone/>
            </a:pPr>
            <a:r>
              <a:rPr lang="en-GB" sz="2000" dirty="0">
                <a:solidFill>
                  <a:srgbClr val="000000"/>
                </a:solidFill>
                <a:latin typeface="Univers Condensed" panose="020B0506020202050204" pitchFamily="34" charset="0"/>
              </a:rPr>
              <a:t>Infed.org (2019). The Connexions Service in England. Available at: </a:t>
            </a:r>
            <a:r>
              <a:rPr lang="en-GB" sz="2000" dirty="0">
                <a:solidFill>
                  <a:srgbClr val="000000"/>
                </a:solidFill>
                <a:latin typeface="Univers Condensed" panose="020B0506020202050204" pitchFamily="34" charset="0"/>
                <a:hlinkClick r:id="rId6"/>
              </a:rPr>
              <a:t>https://infed.org/mobi/the-connexions-service-in-england/</a:t>
            </a:r>
            <a:r>
              <a:rPr lang="en-GB" sz="2000" dirty="0">
                <a:solidFill>
                  <a:srgbClr val="000000"/>
                </a:solidFill>
                <a:latin typeface="Univers Condensed" panose="020B0506020202050204" pitchFamily="34" charset="0"/>
              </a:rPr>
              <a:t> (Accessed: 14 November 2021)</a:t>
            </a:r>
          </a:p>
          <a:p>
            <a:pPr marL="0" indent="0" fontAlgn="base">
              <a:lnSpc>
                <a:spcPct val="120000"/>
              </a:lnSpc>
              <a:buNone/>
            </a:pPr>
            <a:endParaRPr lang="en-GB" dirty="0">
              <a:solidFill>
                <a:srgbClr val="222222"/>
              </a:solidFill>
            </a:endParaRPr>
          </a:p>
          <a:p>
            <a:pPr marL="0" indent="0" fontAlgn="base">
              <a:lnSpc>
                <a:spcPct val="120000"/>
              </a:lnSpc>
              <a:buNone/>
            </a:pPr>
            <a:r>
              <a:rPr lang="en-GB" dirty="0">
                <a:solidFill>
                  <a:srgbClr val="222222"/>
                </a:solidFill>
              </a:rPr>
              <a:t>Ingram, G. and Harris, J. (2005). Defining good youth work. </a:t>
            </a:r>
            <a:r>
              <a:rPr lang="en-GB" i="1" dirty="0">
                <a:solidFill>
                  <a:srgbClr val="222222"/>
                </a:solidFill>
              </a:rPr>
              <a:t>Working with young people</a:t>
            </a:r>
            <a:r>
              <a:rPr lang="en-GB" dirty="0">
                <a:solidFill>
                  <a:srgbClr val="222222"/>
                </a:solidFill>
              </a:rPr>
              <a:t>, pp.11-14.</a:t>
            </a:r>
          </a:p>
          <a:p>
            <a:pPr marL="0" indent="0" fontAlgn="base">
              <a:lnSpc>
                <a:spcPct val="120000"/>
              </a:lnSpc>
              <a:buNone/>
            </a:pPr>
            <a:endParaRPr lang="en-GB" dirty="0">
              <a:solidFill>
                <a:srgbClr val="222222"/>
              </a:solidFill>
            </a:endParaRPr>
          </a:p>
          <a:p>
            <a:pPr marL="0" indent="0" fontAlgn="base">
              <a:lnSpc>
                <a:spcPct val="120000"/>
              </a:lnSpc>
              <a:buNone/>
            </a:pPr>
            <a:r>
              <a:rPr lang="en-US" sz="2000" dirty="0">
                <a:solidFill>
                  <a:srgbClr val="000000"/>
                </a:solidFill>
                <a:latin typeface="Arial" panose="020B0604020202020204" pitchFamily="34" charset="0"/>
              </a:rPr>
              <a:t>Johnson, E. (2019). Legislation and policies that surround safeguarding children. </a:t>
            </a:r>
            <a:r>
              <a:rPr lang="en-US" sz="2000" i="1" dirty="0">
                <a:solidFill>
                  <a:srgbClr val="000000"/>
                </a:solidFill>
                <a:latin typeface="Arial" panose="020B0604020202020204" pitchFamily="34" charset="0"/>
              </a:rPr>
              <a:t>CPD Online College Knowledge base. </a:t>
            </a:r>
            <a:r>
              <a:rPr lang="en-US" sz="2000" dirty="0">
                <a:solidFill>
                  <a:srgbClr val="000000"/>
                </a:solidFill>
                <a:latin typeface="Arial" panose="020B0604020202020204" pitchFamily="34" charset="0"/>
              </a:rPr>
              <a:t>Available at: </a:t>
            </a:r>
            <a:r>
              <a:rPr lang="en-US" sz="2000" dirty="0">
                <a:solidFill>
                  <a:srgbClr val="000000"/>
                </a:solidFill>
                <a:latin typeface="Arial" panose="020B0604020202020204" pitchFamily="34" charset="0"/>
                <a:hlinkClick r:id="rId7"/>
              </a:rPr>
              <a:t>https://cpdonline.co.uk/knowledge-base/safeguarding/legislation-safeguarding-children/</a:t>
            </a:r>
            <a:r>
              <a:rPr lang="en-US" sz="2000" dirty="0">
                <a:solidFill>
                  <a:srgbClr val="000000"/>
                </a:solidFill>
                <a:latin typeface="Arial" panose="020B0604020202020204" pitchFamily="34" charset="0"/>
              </a:rPr>
              <a:t> (Accessed: 15 November 2021)</a:t>
            </a:r>
            <a:endParaRPr lang="en-US" sz="2000" b="0" dirty="0">
              <a:solidFill>
                <a:srgbClr val="000000"/>
              </a:solidFill>
              <a:effectLst/>
              <a:latin typeface="Arial" panose="020B0604020202020204" pitchFamily="34" charset="0"/>
            </a:endParaRPr>
          </a:p>
          <a:p>
            <a:pPr marL="0" indent="0" fontAlgn="base">
              <a:lnSpc>
                <a:spcPct val="120000"/>
              </a:lnSpc>
              <a:buNone/>
            </a:pPr>
            <a:endParaRPr lang="en-US" b="0" i="0" dirty="0">
              <a:solidFill>
                <a:srgbClr val="000000"/>
              </a:solidFill>
              <a:effectLst/>
            </a:endParaRPr>
          </a:p>
          <a:p>
            <a:pPr marL="0" indent="0">
              <a:buNone/>
            </a:pPr>
            <a:endParaRPr lang="en-GB" dirty="0"/>
          </a:p>
        </p:txBody>
      </p:sp>
    </p:spTree>
    <p:extLst>
      <p:ext uri="{BB962C8B-B14F-4D97-AF65-F5344CB8AC3E}">
        <p14:creationId xmlns:p14="http://schemas.microsoft.com/office/powerpoint/2010/main" val="42484655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4EB2DF-C380-41C7-9B22-D1CC5F0BBBC5}"/>
              </a:ext>
            </a:extLst>
          </p:cNvPr>
          <p:cNvSpPr>
            <a:spLocks noGrp="1"/>
          </p:cNvSpPr>
          <p:nvPr>
            <p:ph idx="1"/>
          </p:nvPr>
        </p:nvSpPr>
        <p:spPr>
          <a:xfrm>
            <a:off x="377072" y="501079"/>
            <a:ext cx="10378912" cy="5532076"/>
          </a:xfrm>
        </p:spPr>
        <p:txBody>
          <a:bodyPr>
            <a:normAutofit fontScale="40000" lnSpcReduction="20000"/>
          </a:bodyPr>
          <a:lstStyle/>
          <a:p>
            <a:pPr marL="0" indent="0" fontAlgn="base">
              <a:buNone/>
            </a:pPr>
            <a:r>
              <a:rPr lang="en-GB" sz="3200" b="0" i="0" u="none" strike="noStrike" dirty="0">
                <a:solidFill>
                  <a:srgbClr val="000000"/>
                </a:solidFill>
                <a:effectLst/>
              </a:rPr>
              <a:t>Neil, E., </a:t>
            </a:r>
            <a:r>
              <a:rPr lang="en-GB" sz="3200" b="0" i="0" u="none" strike="noStrike" dirty="0" err="1">
                <a:solidFill>
                  <a:srgbClr val="000000"/>
                </a:solidFill>
                <a:effectLst/>
              </a:rPr>
              <a:t>Gitsels</a:t>
            </a:r>
            <a:r>
              <a:rPr lang="en-GB" sz="3200" b="0" i="0" u="none" strike="noStrike" dirty="0">
                <a:solidFill>
                  <a:srgbClr val="000000"/>
                </a:solidFill>
                <a:effectLst/>
              </a:rPr>
              <a:t>, L. and Thoburn, J. (2019) ‘Returning children home from care: What can be learned from local authority data?’ </a:t>
            </a:r>
            <a:r>
              <a:rPr lang="en-GB" sz="3200" b="0" i="1" u="none" strike="noStrike" dirty="0">
                <a:solidFill>
                  <a:srgbClr val="000000"/>
                </a:solidFill>
                <a:effectLst/>
              </a:rPr>
              <a:t>Child &amp; Family Social Work</a:t>
            </a:r>
            <a:r>
              <a:rPr lang="en-GB" sz="3200" b="0" i="0" u="none" strike="noStrike" dirty="0">
                <a:solidFill>
                  <a:srgbClr val="000000"/>
                </a:solidFill>
                <a:effectLst/>
              </a:rPr>
              <a:t>, 25(3), pp. 548-556. (Accessed: 06 November 2021).  </a:t>
            </a:r>
            <a:r>
              <a:rPr lang="en-GB" sz="3200" b="0" i="0" u="sng" strike="noStrike" dirty="0">
                <a:solidFill>
                  <a:srgbClr val="AA7938"/>
                </a:solidFill>
                <a:effectLst/>
                <a:hlinkClick r:id="rId2"/>
              </a:rPr>
              <a:t>https://doi.org/10.1111/cfs.12724</a:t>
            </a:r>
            <a:r>
              <a:rPr lang="en-GB" sz="3200" b="0" i="0" dirty="0">
                <a:solidFill>
                  <a:srgbClr val="000000"/>
                </a:solidFill>
                <a:effectLst/>
              </a:rPr>
              <a:t>​</a:t>
            </a:r>
            <a:endParaRPr lang="en-GB" sz="3000" dirty="0">
              <a:solidFill>
                <a:srgbClr val="222222"/>
              </a:solidFill>
            </a:endParaRPr>
          </a:p>
          <a:p>
            <a:pPr marL="0" indent="0" fontAlgn="base">
              <a:buNone/>
            </a:pPr>
            <a:endParaRPr lang="en-GB" sz="3000" dirty="0">
              <a:solidFill>
                <a:srgbClr val="222222"/>
              </a:solidFill>
            </a:endParaRPr>
          </a:p>
          <a:p>
            <a:pPr marL="0" indent="0" fontAlgn="base">
              <a:buNone/>
            </a:pPr>
            <a:r>
              <a:rPr lang="en-GB" sz="3000" dirty="0">
                <a:solidFill>
                  <a:srgbClr val="222222"/>
                </a:solidFill>
              </a:rPr>
              <a:t>Nunn, A. and </a:t>
            </a:r>
            <a:r>
              <a:rPr lang="en-GB" sz="3000" dirty="0" err="1">
                <a:solidFill>
                  <a:srgbClr val="222222"/>
                </a:solidFill>
              </a:rPr>
              <a:t>Devins</a:t>
            </a:r>
            <a:r>
              <a:rPr lang="en-GB" sz="3000" dirty="0">
                <a:solidFill>
                  <a:srgbClr val="222222"/>
                </a:solidFill>
              </a:rPr>
              <a:t>, D. (2012). Process evaluation of the Jobcentre Plus performance management framework.</a:t>
            </a:r>
          </a:p>
          <a:p>
            <a:pPr marL="0" indent="0" algn="l" rtl="0" fontAlgn="base">
              <a:buNone/>
            </a:pPr>
            <a:endParaRPr lang="en-GB" sz="3000" b="0" i="0" u="none" strike="noStrike" dirty="0">
              <a:solidFill>
                <a:srgbClr val="000000"/>
              </a:solidFill>
              <a:effectLst/>
            </a:endParaRPr>
          </a:p>
          <a:p>
            <a:pPr marL="0" indent="0" algn="l" rtl="0" fontAlgn="base">
              <a:buNone/>
            </a:pPr>
            <a:r>
              <a:rPr lang="en-GB" sz="3000" b="0" i="0" u="none" strike="noStrike" dirty="0">
                <a:solidFill>
                  <a:srgbClr val="000000"/>
                </a:solidFill>
                <a:effectLst/>
              </a:rPr>
              <a:t>Public Health England (2019) </a:t>
            </a:r>
            <a:r>
              <a:rPr lang="en-GB" sz="3000" b="0" i="1" u="none" strike="noStrike" dirty="0">
                <a:solidFill>
                  <a:srgbClr val="000000"/>
                </a:solidFill>
                <a:effectLst/>
              </a:rPr>
              <a:t>Health Matters: health and work. Available at</a:t>
            </a:r>
            <a:r>
              <a:rPr lang="en-GB" sz="3000" b="0" i="0" u="none" strike="noStrike" dirty="0">
                <a:solidFill>
                  <a:srgbClr val="000000"/>
                </a:solidFill>
                <a:effectLst/>
              </a:rPr>
              <a:t>: </a:t>
            </a:r>
            <a:r>
              <a:rPr lang="en-GB" sz="3000" b="0" i="0" u="sng" strike="noStrike" dirty="0">
                <a:solidFill>
                  <a:srgbClr val="AA7938"/>
                </a:solidFill>
                <a:effectLst/>
                <a:hlinkClick r:id="rId3"/>
              </a:rPr>
              <a:t>https://www.gov.uk/government/publications/health-matters-health-and-work/health-matters-health-and-work</a:t>
            </a:r>
            <a:r>
              <a:rPr lang="en-GB" sz="3000" b="0" i="0" u="none" strike="noStrike" dirty="0">
                <a:solidFill>
                  <a:srgbClr val="000000"/>
                </a:solidFill>
                <a:effectLst/>
              </a:rPr>
              <a:t> (Accessed: 05 November 2021).</a:t>
            </a:r>
            <a:r>
              <a:rPr lang="en-US" sz="3000" b="0" i="0" dirty="0">
                <a:solidFill>
                  <a:srgbClr val="000000"/>
                </a:solidFill>
                <a:effectLst/>
              </a:rPr>
              <a:t>​</a:t>
            </a:r>
          </a:p>
          <a:p>
            <a:pPr marL="0" indent="0" algn="l" rtl="0" fontAlgn="base">
              <a:buNone/>
            </a:pPr>
            <a:endParaRPr lang="en-US" sz="3000" b="0" i="0" dirty="0">
              <a:solidFill>
                <a:srgbClr val="000000"/>
              </a:solidFill>
              <a:effectLst/>
            </a:endParaRPr>
          </a:p>
          <a:p>
            <a:pPr marL="0" indent="0" algn="l" rtl="0" fontAlgn="base">
              <a:buNone/>
            </a:pPr>
            <a:r>
              <a:rPr lang="en-GB" sz="3000" b="0" i="0" u="none" strike="noStrike" dirty="0">
                <a:solidFill>
                  <a:srgbClr val="000000"/>
                </a:solidFill>
                <a:effectLst/>
              </a:rPr>
              <a:t>Rivera, F. et al. (2019) ‘The Effects Of Violence On Health’ </a:t>
            </a:r>
            <a:r>
              <a:rPr lang="en-GB" sz="3000" b="0" i="1" u="none" strike="noStrike" dirty="0">
                <a:solidFill>
                  <a:srgbClr val="000000"/>
                </a:solidFill>
                <a:effectLst/>
              </a:rPr>
              <a:t>Health Affairs</a:t>
            </a:r>
            <a:r>
              <a:rPr lang="en-GB" sz="3000" b="0" i="0" u="none" strike="noStrike" dirty="0">
                <a:solidFill>
                  <a:srgbClr val="000000"/>
                </a:solidFill>
                <a:effectLst/>
              </a:rPr>
              <a:t>, 38(10). (Accessed: 06 November 2021). DOI: </a:t>
            </a:r>
            <a:r>
              <a:rPr lang="en-GB" sz="3000" b="0" i="0" u="sng" strike="noStrike" dirty="0">
                <a:solidFill>
                  <a:srgbClr val="AA7938"/>
                </a:solidFill>
                <a:effectLst/>
                <a:hlinkClick r:id="rId4"/>
              </a:rPr>
              <a:t>https://doi.org/10.1377/hlthaff.2019.00480</a:t>
            </a:r>
            <a:r>
              <a:rPr lang="en-GB" sz="3000" b="0" i="0" dirty="0">
                <a:solidFill>
                  <a:srgbClr val="000000"/>
                </a:solidFill>
                <a:effectLst/>
              </a:rPr>
              <a:t>​</a:t>
            </a:r>
          </a:p>
          <a:p>
            <a:pPr marL="0" indent="0" algn="l" rtl="0" fontAlgn="base">
              <a:buNone/>
            </a:pPr>
            <a:endParaRPr lang="en-GB" sz="3000" b="0" i="0" dirty="0">
              <a:solidFill>
                <a:srgbClr val="000000"/>
              </a:solidFill>
              <a:effectLst/>
            </a:endParaRPr>
          </a:p>
          <a:p>
            <a:pPr marL="0" indent="0" algn="l" rtl="0" fontAlgn="base">
              <a:buNone/>
            </a:pPr>
            <a:r>
              <a:rPr lang="en-GB" sz="3000" b="0" i="0" u="none" strike="noStrike" dirty="0">
                <a:solidFill>
                  <a:srgbClr val="000000"/>
                </a:solidFill>
                <a:effectLst/>
              </a:rPr>
              <a:t>Study.com (2021) </a:t>
            </a:r>
            <a:r>
              <a:rPr lang="en-GB" sz="3000" b="0" i="1" u="none" strike="noStrike" dirty="0">
                <a:solidFill>
                  <a:srgbClr val="000000"/>
                </a:solidFill>
                <a:effectLst/>
              </a:rPr>
              <a:t>How Family Conflicts Affect Health</a:t>
            </a:r>
            <a:r>
              <a:rPr lang="en-GB" sz="3000" b="0" i="0" u="none" strike="noStrike" dirty="0">
                <a:solidFill>
                  <a:srgbClr val="000000"/>
                </a:solidFill>
                <a:effectLst/>
              </a:rPr>
              <a:t>. Available at: </a:t>
            </a:r>
            <a:r>
              <a:rPr lang="en-GB" sz="3000" b="0" i="0" u="sng" strike="noStrike" dirty="0">
                <a:solidFill>
                  <a:srgbClr val="AA7938"/>
                </a:solidFill>
                <a:effectLst/>
                <a:hlinkClick r:id="rId5"/>
              </a:rPr>
              <a:t>https://study.com/academy/lesson/how-family-conflict-affects-health.html</a:t>
            </a:r>
            <a:r>
              <a:rPr lang="en-GB" sz="3000" b="0" i="0" u="none" strike="noStrike" dirty="0">
                <a:solidFill>
                  <a:srgbClr val="000000"/>
                </a:solidFill>
                <a:effectLst/>
              </a:rPr>
              <a:t> (Accessed: 05 November 2021).</a:t>
            </a:r>
            <a:r>
              <a:rPr lang="en-US" sz="3000" b="0" i="0" dirty="0">
                <a:solidFill>
                  <a:srgbClr val="000000"/>
                </a:solidFill>
                <a:effectLst/>
              </a:rPr>
              <a:t>​</a:t>
            </a:r>
          </a:p>
          <a:p>
            <a:pPr marL="0" indent="0" algn="l" rtl="0" fontAlgn="base">
              <a:buNone/>
            </a:pPr>
            <a:endParaRPr lang="en-US" sz="3000" b="0" i="0" dirty="0">
              <a:solidFill>
                <a:srgbClr val="000000"/>
              </a:solidFill>
              <a:effectLst/>
            </a:endParaRPr>
          </a:p>
          <a:p>
            <a:pPr marL="0" indent="0" algn="l" rtl="0" fontAlgn="base">
              <a:buNone/>
            </a:pPr>
            <a:r>
              <a:rPr lang="en-GB" sz="3000" b="0" i="0" u="none" strike="noStrike" dirty="0">
                <a:solidFill>
                  <a:srgbClr val="000000"/>
                </a:solidFill>
                <a:effectLst/>
              </a:rPr>
              <a:t>The World Bank (2021) </a:t>
            </a:r>
            <a:r>
              <a:rPr lang="en-GB" sz="3000" b="0" i="1" u="none" strike="noStrike" dirty="0">
                <a:solidFill>
                  <a:srgbClr val="000000"/>
                </a:solidFill>
                <a:effectLst/>
              </a:rPr>
              <a:t>Disability Inclusion</a:t>
            </a:r>
            <a:r>
              <a:rPr lang="en-GB" sz="3000" b="0" i="0" u="none" strike="noStrike" dirty="0">
                <a:solidFill>
                  <a:srgbClr val="000000"/>
                </a:solidFill>
                <a:effectLst/>
              </a:rPr>
              <a:t>. Available at: </a:t>
            </a:r>
            <a:r>
              <a:rPr lang="en-GB" sz="3000" b="0" i="0" u="sng" strike="noStrike" dirty="0">
                <a:solidFill>
                  <a:srgbClr val="AA7938"/>
                </a:solidFill>
                <a:effectLst/>
                <a:hlinkClick r:id="rId6"/>
              </a:rPr>
              <a:t>https://www.worldbank.org/en/topic/disability#1</a:t>
            </a:r>
            <a:r>
              <a:rPr lang="en-GB" sz="3000" b="0" i="0" u="none" strike="noStrike" dirty="0">
                <a:solidFill>
                  <a:srgbClr val="000000"/>
                </a:solidFill>
                <a:effectLst/>
              </a:rPr>
              <a:t> (Accessed: 07 November 2021).</a:t>
            </a:r>
          </a:p>
          <a:p>
            <a:pPr marL="0" indent="0" algn="l" rtl="0" fontAlgn="base">
              <a:buNone/>
            </a:pPr>
            <a:endParaRPr lang="en-US" sz="3000" b="0" i="0" dirty="0">
              <a:solidFill>
                <a:srgbClr val="000000"/>
              </a:solidFill>
              <a:effectLst/>
            </a:endParaRPr>
          </a:p>
          <a:p>
            <a:pPr marL="0" indent="0">
              <a:buNone/>
            </a:pPr>
            <a:r>
              <a:rPr lang="en-GB" sz="3000" dirty="0">
                <a:solidFill>
                  <a:srgbClr val="000000"/>
                </a:solidFill>
              </a:rPr>
              <a:t>Women’s Aid (2021). </a:t>
            </a:r>
            <a:r>
              <a:rPr lang="en-GB" sz="3000" i="1" dirty="0">
                <a:solidFill>
                  <a:srgbClr val="000000"/>
                </a:solidFill>
              </a:rPr>
              <a:t>Current Strategic Plan and Principles</a:t>
            </a:r>
            <a:r>
              <a:rPr lang="en-GB" sz="3000" dirty="0">
                <a:solidFill>
                  <a:srgbClr val="000000"/>
                </a:solidFill>
              </a:rPr>
              <a:t>. Available at: https://www.womensaid.ie/about/story/mission.html (Accessed: 15 November 2021).</a:t>
            </a:r>
          </a:p>
          <a:p>
            <a:endParaRPr lang="en-GB" dirty="0"/>
          </a:p>
        </p:txBody>
      </p:sp>
    </p:spTree>
    <p:extLst>
      <p:ext uri="{BB962C8B-B14F-4D97-AF65-F5344CB8AC3E}">
        <p14:creationId xmlns:p14="http://schemas.microsoft.com/office/powerpoint/2010/main" val="1956032254"/>
      </p:ext>
    </p:extLst>
  </p:cSld>
  <p:clrMapOvr>
    <a:masterClrMapping/>
  </p:clrMapOvr>
</p:sld>
</file>

<file path=ppt/theme/theme1.xml><?xml version="1.0" encoding="utf-8"?>
<a:theme xmlns:a="http://schemas.openxmlformats.org/drawingml/2006/main" name="MimeoVTI">
  <a:themeElements>
    <a:clrScheme name="AnalogousFromRegularSeed_2SEEDS">
      <a:dk1>
        <a:srgbClr val="000000"/>
      </a:dk1>
      <a:lt1>
        <a:srgbClr val="FFFFFF"/>
      </a:lt1>
      <a:dk2>
        <a:srgbClr val="412429"/>
      </a:dk2>
      <a:lt2>
        <a:srgbClr val="E8E5E2"/>
      </a:lt2>
      <a:accent1>
        <a:srgbClr val="3B6EB1"/>
      </a:accent1>
      <a:accent2>
        <a:srgbClr val="4CAFC1"/>
      </a:accent2>
      <a:accent3>
        <a:srgbClr val="4D4EC3"/>
      </a:accent3>
      <a:accent4>
        <a:srgbClr val="B1583B"/>
      </a:accent4>
      <a:accent5>
        <a:srgbClr val="C39B4D"/>
      </a:accent5>
      <a:accent6>
        <a:srgbClr val="A1AA38"/>
      </a:accent6>
      <a:hlink>
        <a:srgbClr val="AA7938"/>
      </a:hlink>
      <a:folHlink>
        <a:srgbClr val="7F7F7F"/>
      </a:folHlink>
    </a:clrScheme>
    <a:fontScheme name="Custom 3">
      <a:majorFont>
        <a:latin typeface="Elephant"/>
        <a:ea typeface=""/>
        <a:cs typeface=""/>
      </a:majorFont>
      <a:minorFont>
        <a:latin typeface="Univers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meoVTI" id="{63E3BFD8-7F9C-46D1-A4F3-04054403C108}" vid="{C505C190-EE38-45FD-8294-6454536D04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1293</TotalTime>
  <Words>1426</Words>
  <Application>Microsoft Office PowerPoint</Application>
  <PresentationFormat>Widescreen</PresentationFormat>
  <Paragraphs>166</Paragraphs>
  <Slides>14</Slides>
  <Notes>2</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MimeoVTI</vt:lpstr>
      <vt:lpstr>Children, Young People and Families</vt:lpstr>
      <vt:lpstr>   Introduction to Case Study D  Family composition consists of a single mother, working age son, two secondary age daughters and a disabled primary aged son.   </vt:lpstr>
      <vt:lpstr>Risk factors on the child/young person/family </vt:lpstr>
      <vt:lpstr>Impact of risks on the child/young person/family</vt:lpstr>
      <vt:lpstr>Analysis of the Rationale and possible preventions</vt:lpstr>
      <vt:lpstr>PowerPoint Presentation</vt:lpstr>
      <vt:lpstr>Current multi disciplinary services policies </vt:lpstr>
      <vt:lpstr>Continued.</vt:lpstr>
      <vt:lpstr>Continued.</vt:lpstr>
      <vt:lpstr>Professional interventions used  These services worked together and encouraged the family make positive changes, that would have great impact on their lives moving forward. </vt:lpstr>
      <vt:lpstr>PowerPoint Presentation</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People and Families</dc:title>
  <dc:creator>roniakhtar5@gmail.com</dc:creator>
  <cp:lastModifiedBy>Kemiica Prince (1915210)</cp:lastModifiedBy>
  <cp:revision>9</cp:revision>
  <dcterms:created xsi:type="dcterms:W3CDTF">2021-11-05T12:54:38Z</dcterms:created>
  <dcterms:modified xsi:type="dcterms:W3CDTF">2021-11-19T13:28:03Z</dcterms:modified>
</cp:coreProperties>
</file>