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 id="2147483708" r:id="rId3"/>
    <p:sldMasterId id="2147483744" r:id="rId4"/>
    <p:sldMasterId id="2147483780" r:id="rId5"/>
    <p:sldMasterId id="2147483792" r:id="rId6"/>
  </p:sldMasterIdLst>
  <p:notesMasterIdLst>
    <p:notesMasterId r:id="rId28"/>
  </p:notesMasterIdLst>
  <p:sldIdLst>
    <p:sldId id="256" r:id="rId7"/>
    <p:sldId id="303" r:id="rId8"/>
    <p:sldId id="274" r:id="rId9"/>
    <p:sldId id="275" r:id="rId10"/>
    <p:sldId id="258" r:id="rId11"/>
    <p:sldId id="282" r:id="rId12"/>
    <p:sldId id="304" r:id="rId13"/>
    <p:sldId id="305" r:id="rId14"/>
    <p:sldId id="301" r:id="rId15"/>
    <p:sldId id="441" r:id="rId16"/>
    <p:sldId id="291" r:id="rId17"/>
    <p:sldId id="259" r:id="rId18"/>
    <p:sldId id="440" r:id="rId19"/>
    <p:sldId id="279" r:id="rId20"/>
    <p:sldId id="294" r:id="rId21"/>
    <p:sldId id="442" r:id="rId22"/>
    <p:sldId id="443" r:id="rId23"/>
    <p:sldId id="293" r:id="rId24"/>
    <p:sldId id="445" r:id="rId25"/>
    <p:sldId id="444" r:id="rId26"/>
    <p:sldId id="29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62" d="100"/>
          <a:sy n="62" d="100"/>
        </p:scale>
        <p:origin x="1400" y="5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556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slideMaster" Target="slideMasters/slideMaster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848E7BE-1C95-4711-B5AA-24A3AA23C0D2}" type="datetimeFigureOut">
              <a:rPr lang="en-US" smtClean="0"/>
              <a:pPr/>
              <a:t>3/10/2024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BF5197-42D8-41E7-B744-E1E711AB57BF}" type="slidenum">
              <a:rPr lang="en-GB" smtClean="0"/>
              <a:pPr/>
              <a:t>‹#›</a:t>
            </a:fld>
            <a:endParaRPr lang="en-GB"/>
          </a:p>
        </p:txBody>
      </p:sp>
    </p:spTree>
    <p:extLst>
      <p:ext uri="{BB962C8B-B14F-4D97-AF65-F5344CB8AC3E}">
        <p14:creationId xmlns:p14="http://schemas.microsoft.com/office/powerpoint/2010/main" val="1307658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5BF5197-42D8-41E7-B744-E1E711AB57BF}" type="slidenum">
              <a:rPr lang="en-GB" smtClean="0"/>
              <a:pPr/>
              <a:t>1</a:t>
            </a:fld>
            <a:endParaRPr lang="en-GB"/>
          </a:p>
        </p:txBody>
      </p:sp>
    </p:spTree>
    <p:extLst>
      <p:ext uri="{BB962C8B-B14F-4D97-AF65-F5344CB8AC3E}">
        <p14:creationId xmlns:p14="http://schemas.microsoft.com/office/powerpoint/2010/main" val="4284003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5BF5197-42D8-41E7-B744-E1E711AB57BF}" type="slidenum">
              <a:rPr lang="en-GB" smtClean="0"/>
              <a:pPr/>
              <a:t>5</a:t>
            </a:fld>
            <a:endParaRPr lang="en-GB"/>
          </a:p>
        </p:txBody>
      </p:sp>
    </p:spTree>
    <p:extLst>
      <p:ext uri="{BB962C8B-B14F-4D97-AF65-F5344CB8AC3E}">
        <p14:creationId xmlns:p14="http://schemas.microsoft.com/office/powerpoint/2010/main" val="2169746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5BF5197-42D8-41E7-B744-E1E711AB57BF}" type="slidenum">
              <a:rPr lang="en-GB" smtClean="0"/>
              <a:pPr/>
              <a:t>12</a:t>
            </a:fld>
            <a:endParaRPr lang="en-GB"/>
          </a:p>
        </p:txBody>
      </p:sp>
    </p:spTree>
    <p:extLst>
      <p:ext uri="{BB962C8B-B14F-4D97-AF65-F5344CB8AC3E}">
        <p14:creationId xmlns:p14="http://schemas.microsoft.com/office/powerpoint/2010/main" val="31811476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latin typeface="Times New Roman" pitchFamily="18" charset="0"/>
            </a:endParaRPr>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E69F367C-A1C5-4401-BDC1-3B7C1CBA7326}" type="slidenum">
              <a:rPr lang="en-GB" altLang="en-US">
                <a:solidFill>
                  <a:prstClr val="black"/>
                </a:solidFill>
                <a:latin typeface="Calibri" pitchFamily="34" charset="0"/>
              </a:rPr>
              <a:pPr/>
              <a:t>14</a:t>
            </a:fld>
            <a:endParaRPr lang="en-GB" altLang="en-US">
              <a:solidFill>
                <a:prstClr val="black"/>
              </a:solidFill>
              <a:latin typeface="Calibri" pitchFamily="34" charset="0"/>
            </a:endParaRPr>
          </a:p>
        </p:txBody>
      </p:sp>
    </p:spTree>
    <p:extLst>
      <p:ext uri="{BB962C8B-B14F-4D97-AF65-F5344CB8AC3E}">
        <p14:creationId xmlns:p14="http://schemas.microsoft.com/office/powerpoint/2010/main" val="555700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D6D18B3-5238-44AD-9C94-149FB4560CE9}" type="datetime1">
              <a:rPr lang="en-US" smtClean="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4184229-B7FE-40D3-AA3F-2C67AD832F3D}" type="datetime1">
              <a:rPr lang="en-US" smtClean="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4"/>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2F6122-B8AD-45E8-AC9F-1060B359E3FA}" type="datetime1">
              <a:rPr lang="en-US" smtClean="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4"/>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4"/>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DBD6D1-A3DE-4A86-86B6-CBF5DEE9FCA2}" type="datetime1">
              <a:rPr lang="en-US" smtClean="0"/>
              <a:pPr/>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2E680BD-E35B-4650-B049-FBFAFDC3725D}" type="datetime1">
              <a:rPr lang="en-US" smtClean="0"/>
              <a:pPr/>
              <a:t>3/10/2024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30C4ACE-62CB-40BB-A4D1-EC794B9749FF}" type="datetime1">
              <a:rPr lang="en-US" smtClean="0"/>
              <a:pPr/>
              <a:t>3/10/2024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BE35CB-239A-4069-B273-70695732F38A}" type="datetime1">
              <a:rPr lang="en-US" smtClean="0"/>
              <a:pPr/>
              <a:t>3/10/2024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D911F7-D550-4450-812D-E5D3648BF8A3}" type="datetime1">
              <a:rPr lang="en-US" smtClean="0"/>
              <a:pPr/>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0DACBC-B172-4911-AC54-7DC134B4EB57}" type="datetime1">
              <a:rPr lang="en-US" smtClean="0"/>
              <a:pPr/>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6080620-05F1-42AC-BED0-0CB112168C55}" type="datetime1">
              <a:rPr lang="en-US" smtClean="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721033-D7C5-4B00-9770-771F0F7EA3E4}" type="datetime1">
              <a:rPr lang="en-US" smtClean="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0A6251D-82FB-4A0C-AD84-061E435B9A52}" type="datetime1">
              <a:rPr lang="en-US" smtClean="0">
                <a:solidFill>
                  <a:prstClr val="black">
                    <a:tint val="75000"/>
                  </a:prstClr>
                </a:solidFill>
              </a:rPr>
              <a:pPr/>
              <a:t>3/10/2024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953106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7FDC57-B2F8-4A4D-9C1C-F0FD661A8305}" type="datetime1">
              <a:rPr lang="en-US" smtClean="0">
                <a:solidFill>
                  <a:prstClr val="black">
                    <a:tint val="75000"/>
                  </a:prstClr>
                </a:solidFill>
              </a:rPr>
              <a:pPr/>
              <a:t>3/10/2024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84284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9DF961-8B8D-4751-B4DC-DF70C979346E}" type="datetime1">
              <a:rPr lang="en-US" smtClean="0">
                <a:solidFill>
                  <a:prstClr val="black">
                    <a:tint val="75000"/>
                  </a:prstClr>
                </a:solidFill>
              </a:rPr>
              <a:pPr/>
              <a:t>3/10/2024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85026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08657CE-B148-471A-8984-3240E62F5F50}" type="datetime1">
              <a:rPr lang="en-US" smtClean="0">
                <a:solidFill>
                  <a:prstClr val="black">
                    <a:tint val="75000"/>
                  </a:prstClr>
                </a:solidFill>
              </a:rPr>
              <a:pPr/>
              <a:t>3/10/2024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14605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2071BD1-B584-4B35-B577-23E923226BBE}" type="datetime1">
              <a:rPr lang="en-US" smtClean="0">
                <a:solidFill>
                  <a:prstClr val="black">
                    <a:tint val="75000"/>
                  </a:prstClr>
                </a:solidFill>
              </a:rPr>
              <a:pPr/>
              <a:t>3/10/2024</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857601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F0B7DC9-9B34-4A5B-B48A-2AD47C098EC3}" type="datetime1">
              <a:rPr lang="en-US" smtClean="0">
                <a:solidFill>
                  <a:prstClr val="black">
                    <a:tint val="75000"/>
                  </a:prstClr>
                </a:solidFill>
              </a:rPr>
              <a:pPr/>
              <a:t>3/10/2024</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417531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398273-1277-4794-8D38-0459ADCEE00D}" type="datetime1">
              <a:rPr lang="en-US" smtClean="0">
                <a:solidFill>
                  <a:prstClr val="black">
                    <a:tint val="75000"/>
                  </a:prstClr>
                </a:solidFill>
              </a:rPr>
              <a:pPr/>
              <a:t>3/10/2024</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872485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43A4B8-AD3C-4360-B479-92012A8F5903}" type="datetime1">
              <a:rPr lang="en-US" smtClean="0">
                <a:solidFill>
                  <a:prstClr val="black">
                    <a:tint val="75000"/>
                  </a:prstClr>
                </a:solidFill>
              </a:rPr>
              <a:pPr/>
              <a:t>3/10/2024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178348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41F3B8-7542-4623-800D-110CD12BAF89}" type="datetime1">
              <a:rPr lang="en-US" smtClean="0">
                <a:solidFill>
                  <a:prstClr val="black">
                    <a:tint val="75000"/>
                  </a:prstClr>
                </a:solidFill>
              </a:rPr>
              <a:pPr/>
              <a:t>3/10/2024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125451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124C401-789F-4AB7-862E-C8339A658BBA}" type="datetime1">
              <a:rPr lang="en-US" smtClean="0">
                <a:solidFill>
                  <a:prstClr val="black">
                    <a:tint val="75000"/>
                  </a:prstClr>
                </a:solidFill>
              </a:rPr>
              <a:pPr/>
              <a:t>3/10/2024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94686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72EF13-DD01-4F62-B16E-9488862CA0FF}" type="datetime1">
              <a:rPr lang="en-US" smtClean="0">
                <a:solidFill>
                  <a:prstClr val="black">
                    <a:tint val="75000"/>
                  </a:prstClr>
                </a:solidFill>
              </a:rPr>
              <a:pPr/>
              <a:t>3/10/2024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489424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6FE8088A-ABA5-4E94-9F1F-50FD870BFD00}" type="datetime1">
              <a:rPr lang="en-US" smtClean="0">
                <a:solidFill>
                  <a:prstClr val="black">
                    <a:tint val="75000"/>
                  </a:prstClr>
                </a:solidFill>
              </a:rPr>
              <a:pPr>
                <a:defRPr/>
              </a:pPr>
              <a:t>3/10/2024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EC6CF09-0966-4BD0-B602-8842D2C2F9C2}" type="slidenum">
              <a:rPr lang="en-US"/>
              <a:pPr>
                <a:defRPr/>
              </a:pPr>
              <a:t>‹#›</a:t>
            </a:fld>
            <a:endParaRPr lang="en-US"/>
          </a:p>
        </p:txBody>
      </p:sp>
    </p:spTree>
    <p:extLst>
      <p:ext uri="{BB962C8B-B14F-4D97-AF65-F5344CB8AC3E}">
        <p14:creationId xmlns:p14="http://schemas.microsoft.com/office/powerpoint/2010/main" val="22399853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E7B65020-96BD-4217-AC61-36B99B204A21}" type="datetime1">
              <a:rPr lang="en-US" smtClean="0">
                <a:solidFill>
                  <a:prstClr val="black">
                    <a:tint val="75000"/>
                  </a:prstClr>
                </a:solidFill>
              </a:rPr>
              <a:pPr>
                <a:defRPr/>
              </a:pPr>
              <a:t>3/10/2024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D3BE29DB-D33B-488A-9578-E6A3F4B003EA}" type="slidenum">
              <a:rPr lang="en-US"/>
              <a:pPr>
                <a:defRPr/>
              </a:pPr>
              <a:t>‹#›</a:t>
            </a:fld>
            <a:endParaRPr lang="en-US"/>
          </a:p>
        </p:txBody>
      </p:sp>
    </p:spTree>
    <p:extLst>
      <p:ext uri="{BB962C8B-B14F-4D97-AF65-F5344CB8AC3E}">
        <p14:creationId xmlns:p14="http://schemas.microsoft.com/office/powerpoint/2010/main" val="59958642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E216CEE-081A-4DCC-A3C0-DB85FDAAA51A}" type="datetime1">
              <a:rPr lang="en-US" smtClean="0">
                <a:solidFill>
                  <a:prstClr val="black">
                    <a:tint val="75000"/>
                  </a:prstClr>
                </a:solidFill>
              </a:rPr>
              <a:pPr>
                <a:defRPr/>
              </a:pPr>
              <a:t>3/10/2024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4AD4D15-788F-4BA1-B15C-2FF7AF96A803}" type="slidenum">
              <a:rPr lang="en-US"/>
              <a:pPr>
                <a:defRPr/>
              </a:pPr>
              <a:t>‹#›</a:t>
            </a:fld>
            <a:endParaRPr lang="en-US"/>
          </a:p>
        </p:txBody>
      </p:sp>
    </p:spTree>
    <p:extLst>
      <p:ext uri="{BB962C8B-B14F-4D97-AF65-F5344CB8AC3E}">
        <p14:creationId xmlns:p14="http://schemas.microsoft.com/office/powerpoint/2010/main" val="198240675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914A88F6-D5D0-4E22-9863-37B4C236BD34}" type="datetime1">
              <a:rPr lang="en-US" smtClean="0">
                <a:solidFill>
                  <a:prstClr val="black">
                    <a:tint val="75000"/>
                  </a:prstClr>
                </a:solidFill>
              </a:rPr>
              <a:pPr>
                <a:defRPr/>
              </a:pPr>
              <a:t>3/10/2024</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2A5C8966-FF99-45E8-889A-372B98502166}" type="slidenum">
              <a:rPr lang="en-US"/>
              <a:pPr>
                <a:defRPr/>
              </a:pPr>
              <a:t>‹#›</a:t>
            </a:fld>
            <a:endParaRPr lang="en-US"/>
          </a:p>
        </p:txBody>
      </p:sp>
    </p:spTree>
    <p:extLst>
      <p:ext uri="{BB962C8B-B14F-4D97-AF65-F5344CB8AC3E}">
        <p14:creationId xmlns:p14="http://schemas.microsoft.com/office/powerpoint/2010/main" val="133420543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E5DD368A-D3D1-4A58-9694-07EB2B7746A9}" type="datetime1">
              <a:rPr lang="en-US" smtClean="0">
                <a:solidFill>
                  <a:prstClr val="black">
                    <a:tint val="75000"/>
                  </a:prstClr>
                </a:solidFill>
              </a:rPr>
              <a:pPr>
                <a:defRPr/>
              </a:pPr>
              <a:t>3/10/2024</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28391235-190C-4859-83E7-10A75C0EB193}" type="slidenum">
              <a:rPr lang="en-US"/>
              <a:pPr>
                <a:defRPr/>
              </a:pPr>
              <a:t>‹#›</a:t>
            </a:fld>
            <a:endParaRPr lang="en-US"/>
          </a:p>
        </p:txBody>
      </p:sp>
    </p:spTree>
    <p:extLst>
      <p:ext uri="{BB962C8B-B14F-4D97-AF65-F5344CB8AC3E}">
        <p14:creationId xmlns:p14="http://schemas.microsoft.com/office/powerpoint/2010/main" val="31830952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C74A070C-FDFF-4CC9-9808-3E2A59BDB67F}" type="datetime1">
              <a:rPr lang="en-US" smtClean="0">
                <a:solidFill>
                  <a:prstClr val="black">
                    <a:tint val="75000"/>
                  </a:prstClr>
                </a:solidFill>
              </a:rPr>
              <a:pPr>
                <a:defRPr/>
              </a:pPr>
              <a:t>3/10/2024</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55CCD90B-F72A-48CB-A480-C2CCE3929867}" type="slidenum">
              <a:rPr lang="en-US"/>
              <a:pPr>
                <a:defRPr/>
              </a:pPr>
              <a:t>‹#›</a:t>
            </a:fld>
            <a:endParaRPr lang="en-US"/>
          </a:p>
        </p:txBody>
      </p:sp>
    </p:spTree>
    <p:extLst>
      <p:ext uri="{BB962C8B-B14F-4D97-AF65-F5344CB8AC3E}">
        <p14:creationId xmlns:p14="http://schemas.microsoft.com/office/powerpoint/2010/main" val="9624372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4B208B6-D275-45C2-BBF7-62E2814B711D}" type="datetime1">
              <a:rPr lang="en-US" smtClean="0">
                <a:solidFill>
                  <a:prstClr val="black">
                    <a:tint val="75000"/>
                  </a:prstClr>
                </a:solidFill>
              </a:rPr>
              <a:pPr>
                <a:defRPr/>
              </a:pPr>
              <a:t>3/10/2024</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7FF37A6F-B889-4F3D-8E9D-ABC22242F1CC}" type="slidenum">
              <a:rPr lang="en-US"/>
              <a:pPr>
                <a:defRPr/>
              </a:pPr>
              <a:t>‹#›</a:t>
            </a:fld>
            <a:endParaRPr lang="en-US"/>
          </a:p>
        </p:txBody>
      </p:sp>
    </p:spTree>
    <p:extLst>
      <p:ext uri="{BB962C8B-B14F-4D97-AF65-F5344CB8AC3E}">
        <p14:creationId xmlns:p14="http://schemas.microsoft.com/office/powerpoint/2010/main" val="37051694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351A1055-D349-4C25-8872-DE37E2A98A3C}" type="datetime1">
              <a:rPr lang="en-US" smtClean="0">
                <a:solidFill>
                  <a:prstClr val="black">
                    <a:tint val="75000"/>
                  </a:prstClr>
                </a:solidFill>
              </a:rPr>
              <a:pPr>
                <a:defRPr/>
              </a:pPr>
              <a:t>3/10/2024</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B1C848FD-B21B-4615-89C6-DA5167B1C69E}" type="slidenum">
              <a:rPr lang="en-US"/>
              <a:pPr>
                <a:defRPr/>
              </a:pPr>
              <a:t>‹#›</a:t>
            </a:fld>
            <a:endParaRPr lang="en-US"/>
          </a:p>
        </p:txBody>
      </p:sp>
    </p:spTree>
    <p:extLst>
      <p:ext uri="{BB962C8B-B14F-4D97-AF65-F5344CB8AC3E}">
        <p14:creationId xmlns:p14="http://schemas.microsoft.com/office/powerpoint/2010/main" val="20083717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4F495F29-0C66-4BEF-9E46-C248A58450CF}" type="datetime1">
              <a:rPr lang="en-US" smtClean="0">
                <a:solidFill>
                  <a:prstClr val="black">
                    <a:tint val="75000"/>
                  </a:prstClr>
                </a:solidFill>
              </a:rPr>
              <a:pPr>
                <a:defRPr/>
              </a:pPr>
              <a:t>3/10/2024</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89767D94-85D0-494B-B7F5-566A6204E971}" type="slidenum">
              <a:rPr lang="en-US"/>
              <a:pPr>
                <a:defRPr/>
              </a:pPr>
              <a:t>‹#›</a:t>
            </a:fld>
            <a:endParaRPr lang="en-US"/>
          </a:p>
        </p:txBody>
      </p:sp>
    </p:spTree>
    <p:extLst>
      <p:ext uri="{BB962C8B-B14F-4D97-AF65-F5344CB8AC3E}">
        <p14:creationId xmlns:p14="http://schemas.microsoft.com/office/powerpoint/2010/main" val="405673888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4C78F8D-78EB-4976-BE6D-EEF429287C13}" type="datetime1">
              <a:rPr lang="en-US" smtClean="0">
                <a:solidFill>
                  <a:prstClr val="black">
                    <a:tint val="75000"/>
                  </a:prstClr>
                </a:solidFill>
              </a:rPr>
              <a:pPr>
                <a:defRPr/>
              </a:pPr>
              <a:t>3/10/2024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553F2E8-B87A-49A9-8AB2-5B04245070D5}" type="slidenum">
              <a:rPr lang="en-US"/>
              <a:pPr>
                <a:defRPr/>
              </a:pPr>
              <a:t>‹#›</a:t>
            </a:fld>
            <a:endParaRPr lang="en-US"/>
          </a:p>
        </p:txBody>
      </p:sp>
    </p:spTree>
    <p:extLst>
      <p:ext uri="{BB962C8B-B14F-4D97-AF65-F5344CB8AC3E}">
        <p14:creationId xmlns:p14="http://schemas.microsoft.com/office/powerpoint/2010/main" val="27170187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1282352-1C3F-410A-943D-B8D4C083DF4F}" type="datetime1">
              <a:rPr lang="en-US" smtClean="0">
                <a:solidFill>
                  <a:prstClr val="black">
                    <a:tint val="75000"/>
                  </a:prstClr>
                </a:solidFill>
              </a:rPr>
              <a:pPr>
                <a:defRPr/>
              </a:pPr>
              <a:t>3/10/2024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A8DA6B29-2BE7-46AB-960F-4C09F80D65E7}" type="slidenum">
              <a:rPr lang="en-US"/>
              <a:pPr>
                <a:defRPr/>
              </a:pPr>
              <a:t>‹#›</a:t>
            </a:fld>
            <a:endParaRPr lang="en-US"/>
          </a:p>
        </p:txBody>
      </p:sp>
    </p:spTree>
    <p:extLst>
      <p:ext uri="{BB962C8B-B14F-4D97-AF65-F5344CB8AC3E}">
        <p14:creationId xmlns:p14="http://schemas.microsoft.com/office/powerpoint/2010/main" val="40343352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4A557B33-4410-4305-8024-CAFE66530D7E}" type="datetime1">
              <a:rPr lang="en-US" smtClean="0">
                <a:solidFill>
                  <a:prstClr val="black">
                    <a:tint val="75000"/>
                  </a:prstClr>
                </a:solidFill>
              </a:rPr>
              <a:pPr>
                <a:defRPr/>
              </a:pPr>
              <a:t>3/10/2024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EC6CF09-0966-4BD0-B602-8842D2C2F9C2}" type="slidenum">
              <a:rPr lang="en-US"/>
              <a:pPr>
                <a:defRPr/>
              </a:pPr>
              <a:t>‹#›</a:t>
            </a:fld>
            <a:endParaRPr lang="en-US"/>
          </a:p>
        </p:txBody>
      </p:sp>
    </p:spTree>
    <p:extLst>
      <p:ext uri="{BB962C8B-B14F-4D97-AF65-F5344CB8AC3E}">
        <p14:creationId xmlns:p14="http://schemas.microsoft.com/office/powerpoint/2010/main" val="5500515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4EC2DE0-0D8D-4471-88EE-5731933B90F5}" type="datetime1">
              <a:rPr lang="en-US" smtClean="0">
                <a:solidFill>
                  <a:prstClr val="black">
                    <a:tint val="75000"/>
                  </a:prstClr>
                </a:solidFill>
              </a:rPr>
              <a:pPr>
                <a:defRPr/>
              </a:pPr>
              <a:t>3/10/2024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D3BE29DB-D33B-488A-9578-E6A3F4B003EA}" type="slidenum">
              <a:rPr lang="en-US"/>
              <a:pPr>
                <a:defRPr/>
              </a:pPr>
              <a:t>‹#›</a:t>
            </a:fld>
            <a:endParaRPr lang="en-US"/>
          </a:p>
        </p:txBody>
      </p:sp>
    </p:spTree>
    <p:extLst>
      <p:ext uri="{BB962C8B-B14F-4D97-AF65-F5344CB8AC3E}">
        <p14:creationId xmlns:p14="http://schemas.microsoft.com/office/powerpoint/2010/main" val="6387726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BBDC5F50-B7AA-43C6-92A5-5C021E92AD98}" type="datetime1">
              <a:rPr lang="en-US" smtClean="0">
                <a:solidFill>
                  <a:prstClr val="black">
                    <a:tint val="75000"/>
                  </a:prstClr>
                </a:solidFill>
              </a:rPr>
              <a:pPr>
                <a:defRPr/>
              </a:pPr>
              <a:t>3/10/2024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4AD4D15-788F-4BA1-B15C-2FF7AF96A803}" type="slidenum">
              <a:rPr lang="en-US"/>
              <a:pPr>
                <a:defRPr/>
              </a:pPr>
              <a:t>‹#›</a:t>
            </a:fld>
            <a:endParaRPr lang="en-US"/>
          </a:p>
        </p:txBody>
      </p:sp>
    </p:spTree>
    <p:extLst>
      <p:ext uri="{BB962C8B-B14F-4D97-AF65-F5344CB8AC3E}">
        <p14:creationId xmlns:p14="http://schemas.microsoft.com/office/powerpoint/2010/main" val="299242570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59E62FD4-387B-4F7C-8ED7-CF33BA8A8878}" type="datetime1">
              <a:rPr lang="en-US" smtClean="0">
                <a:solidFill>
                  <a:prstClr val="black">
                    <a:tint val="75000"/>
                  </a:prstClr>
                </a:solidFill>
              </a:rPr>
              <a:pPr>
                <a:defRPr/>
              </a:pPr>
              <a:t>3/10/2024</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2A5C8966-FF99-45E8-889A-372B98502166}" type="slidenum">
              <a:rPr lang="en-US"/>
              <a:pPr>
                <a:defRPr/>
              </a:pPr>
              <a:t>‹#›</a:t>
            </a:fld>
            <a:endParaRPr lang="en-US"/>
          </a:p>
        </p:txBody>
      </p:sp>
    </p:spTree>
    <p:extLst>
      <p:ext uri="{BB962C8B-B14F-4D97-AF65-F5344CB8AC3E}">
        <p14:creationId xmlns:p14="http://schemas.microsoft.com/office/powerpoint/2010/main" val="405088929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DA99356D-AB5B-4C98-866E-DA0D9399A13F}" type="datetime1">
              <a:rPr lang="en-US" smtClean="0">
                <a:solidFill>
                  <a:prstClr val="black">
                    <a:tint val="75000"/>
                  </a:prstClr>
                </a:solidFill>
              </a:rPr>
              <a:pPr>
                <a:defRPr/>
              </a:pPr>
              <a:t>3/10/2024</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28391235-190C-4859-83E7-10A75C0EB193}" type="slidenum">
              <a:rPr lang="en-US"/>
              <a:pPr>
                <a:defRPr/>
              </a:pPr>
              <a:t>‹#›</a:t>
            </a:fld>
            <a:endParaRPr lang="en-US"/>
          </a:p>
        </p:txBody>
      </p:sp>
    </p:spTree>
    <p:extLst>
      <p:ext uri="{BB962C8B-B14F-4D97-AF65-F5344CB8AC3E}">
        <p14:creationId xmlns:p14="http://schemas.microsoft.com/office/powerpoint/2010/main" val="56448237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E05B48A3-8200-4995-8ED2-AE8945D4EFE7}" type="datetime1">
              <a:rPr lang="en-US" smtClean="0">
                <a:solidFill>
                  <a:prstClr val="black">
                    <a:tint val="75000"/>
                  </a:prstClr>
                </a:solidFill>
              </a:rPr>
              <a:pPr>
                <a:defRPr/>
              </a:pPr>
              <a:t>3/10/2024</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55CCD90B-F72A-48CB-A480-C2CCE3929867}" type="slidenum">
              <a:rPr lang="en-US"/>
              <a:pPr>
                <a:defRPr/>
              </a:pPr>
              <a:t>‹#›</a:t>
            </a:fld>
            <a:endParaRPr lang="en-US"/>
          </a:p>
        </p:txBody>
      </p:sp>
    </p:spTree>
    <p:extLst>
      <p:ext uri="{BB962C8B-B14F-4D97-AF65-F5344CB8AC3E}">
        <p14:creationId xmlns:p14="http://schemas.microsoft.com/office/powerpoint/2010/main" val="32907591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436D85F-0036-41E0-8193-8DFDEDAFA11A}" type="datetime1">
              <a:rPr lang="en-US" smtClean="0">
                <a:solidFill>
                  <a:prstClr val="black">
                    <a:tint val="75000"/>
                  </a:prstClr>
                </a:solidFill>
              </a:rPr>
              <a:pPr>
                <a:defRPr/>
              </a:pPr>
              <a:t>3/10/2024</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7FF37A6F-B889-4F3D-8E9D-ABC22242F1CC}" type="slidenum">
              <a:rPr lang="en-US"/>
              <a:pPr>
                <a:defRPr/>
              </a:pPr>
              <a:t>‹#›</a:t>
            </a:fld>
            <a:endParaRPr lang="en-US"/>
          </a:p>
        </p:txBody>
      </p:sp>
    </p:spTree>
    <p:extLst>
      <p:ext uri="{BB962C8B-B14F-4D97-AF65-F5344CB8AC3E}">
        <p14:creationId xmlns:p14="http://schemas.microsoft.com/office/powerpoint/2010/main" val="11115315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C28243E7-FDDA-4BBA-9F24-7B6DE15CF8D7}" type="datetime1">
              <a:rPr lang="en-US" smtClean="0">
                <a:solidFill>
                  <a:prstClr val="black">
                    <a:tint val="75000"/>
                  </a:prstClr>
                </a:solidFill>
              </a:rPr>
              <a:pPr>
                <a:defRPr/>
              </a:pPr>
              <a:t>3/10/2024</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B1C848FD-B21B-4615-89C6-DA5167B1C69E}" type="slidenum">
              <a:rPr lang="en-US"/>
              <a:pPr>
                <a:defRPr/>
              </a:pPr>
              <a:t>‹#›</a:t>
            </a:fld>
            <a:endParaRPr lang="en-US"/>
          </a:p>
        </p:txBody>
      </p:sp>
    </p:spTree>
    <p:extLst>
      <p:ext uri="{BB962C8B-B14F-4D97-AF65-F5344CB8AC3E}">
        <p14:creationId xmlns:p14="http://schemas.microsoft.com/office/powerpoint/2010/main" val="5511935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07882223-4B88-4DC3-A739-76036B385DF0}" type="datetime1">
              <a:rPr lang="en-US" smtClean="0">
                <a:solidFill>
                  <a:prstClr val="black">
                    <a:tint val="75000"/>
                  </a:prstClr>
                </a:solidFill>
              </a:rPr>
              <a:pPr>
                <a:defRPr/>
              </a:pPr>
              <a:t>3/10/2024</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89767D94-85D0-494B-B7F5-566A6204E971}" type="slidenum">
              <a:rPr lang="en-US"/>
              <a:pPr>
                <a:defRPr/>
              </a:pPr>
              <a:t>‹#›</a:t>
            </a:fld>
            <a:endParaRPr lang="en-US"/>
          </a:p>
        </p:txBody>
      </p:sp>
    </p:spTree>
    <p:extLst>
      <p:ext uri="{BB962C8B-B14F-4D97-AF65-F5344CB8AC3E}">
        <p14:creationId xmlns:p14="http://schemas.microsoft.com/office/powerpoint/2010/main" val="129393910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2FB09D32-9B2A-4FEB-976A-F60BF283E6F3}" type="datetime1">
              <a:rPr lang="en-US" smtClean="0">
                <a:solidFill>
                  <a:prstClr val="black">
                    <a:tint val="75000"/>
                  </a:prstClr>
                </a:solidFill>
              </a:rPr>
              <a:pPr>
                <a:defRPr/>
              </a:pPr>
              <a:t>3/10/2024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553F2E8-B87A-49A9-8AB2-5B04245070D5}" type="slidenum">
              <a:rPr lang="en-US"/>
              <a:pPr>
                <a:defRPr/>
              </a:pPr>
              <a:t>‹#›</a:t>
            </a:fld>
            <a:endParaRPr lang="en-US"/>
          </a:p>
        </p:txBody>
      </p:sp>
    </p:spTree>
    <p:extLst>
      <p:ext uri="{BB962C8B-B14F-4D97-AF65-F5344CB8AC3E}">
        <p14:creationId xmlns:p14="http://schemas.microsoft.com/office/powerpoint/2010/main" val="116610270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CA44A72D-2481-4011-B05F-FBBB56896C56}" type="datetime1">
              <a:rPr lang="en-US" smtClean="0">
                <a:solidFill>
                  <a:prstClr val="black">
                    <a:tint val="75000"/>
                  </a:prstClr>
                </a:solidFill>
              </a:rPr>
              <a:pPr>
                <a:defRPr/>
              </a:pPr>
              <a:t>3/10/2024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A8DA6B29-2BE7-46AB-960F-4C09F80D65E7}" type="slidenum">
              <a:rPr lang="en-US"/>
              <a:pPr>
                <a:defRPr/>
              </a:pPr>
              <a:t>‹#›</a:t>
            </a:fld>
            <a:endParaRPr lang="en-US"/>
          </a:p>
        </p:txBody>
      </p:sp>
    </p:spTree>
    <p:extLst>
      <p:ext uri="{BB962C8B-B14F-4D97-AF65-F5344CB8AC3E}">
        <p14:creationId xmlns:p14="http://schemas.microsoft.com/office/powerpoint/2010/main" val="360976497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10/03/2024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16460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10/03/2024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5651330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10/03/2024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535324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B71A169-6760-4451-B567-DD5E360501F2}" type="datetimeFigureOut">
              <a:rPr lang="en-GB" smtClean="0">
                <a:solidFill>
                  <a:prstClr val="black">
                    <a:tint val="75000"/>
                  </a:prstClr>
                </a:solidFill>
              </a:rPr>
              <a:pPr/>
              <a:t>10/03/2024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14857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B71A169-6760-4451-B567-DD5E360501F2}" type="datetimeFigureOut">
              <a:rPr lang="en-GB" smtClean="0">
                <a:solidFill>
                  <a:prstClr val="black">
                    <a:tint val="75000"/>
                  </a:prstClr>
                </a:solidFill>
              </a:rPr>
              <a:pPr/>
              <a:t>10/03/2024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109485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B71A169-6760-4451-B567-DD5E360501F2}" type="datetimeFigureOut">
              <a:rPr lang="en-GB" smtClean="0">
                <a:solidFill>
                  <a:prstClr val="black">
                    <a:tint val="75000"/>
                  </a:prstClr>
                </a:solidFill>
              </a:rPr>
              <a:pPr/>
              <a:t>10/03/2024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0110977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71A169-6760-4451-B567-DD5E360501F2}" type="datetimeFigureOut">
              <a:rPr lang="en-GB" smtClean="0">
                <a:solidFill>
                  <a:prstClr val="black">
                    <a:tint val="75000"/>
                  </a:prstClr>
                </a:solidFill>
              </a:rPr>
              <a:pPr/>
              <a:t>10/03/2024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010466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solidFill>
                  <a:prstClr val="black">
                    <a:tint val="75000"/>
                  </a:prstClr>
                </a:solidFill>
              </a:rPr>
              <a:pPr/>
              <a:t>10/03/2024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616218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solidFill>
                  <a:prstClr val="black">
                    <a:tint val="75000"/>
                  </a:prstClr>
                </a:solidFill>
              </a:rPr>
              <a:pPr/>
              <a:t>10/03/2024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2647903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10/03/2024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40346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10/03/2024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749226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F0460-1647-4DF2-B3DB-4156A08AAE2C}"/>
              </a:ext>
            </a:extLst>
          </p:cNvPr>
          <p:cNvSpPr txBox="1">
            <a:spLocks noGrp="1"/>
          </p:cNvSpPr>
          <p:nvPr>
            <p:ph type="ctrTitle"/>
          </p:nvPr>
        </p:nvSpPr>
        <p:spPr>
          <a:xfrm>
            <a:off x="685800" y="2130423"/>
            <a:ext cx="7772400" cy="1470026"/>
          </a:xfrm>
        </p:spPr>
        <p:txBody>
          <a:bodyPr/>
          <a:lstStyle>
            <a:lvl1pPr>
              <a:defRPr/>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42C85D6B-12DF-4412-B74A-18EDE1947D92}"/>
              </a:ext>
            </a:extLst>
          </p:cNvPr>
          <p:cNvSpPr txBox="1">
            <a:spLocks noGrp="1"/>
          </p:cNvSpPr>
          <p:nvPr>
            <p:ph type="subTitle" idx="1"/>
          </p:nvPr>
        </p:nvSpPr>
        <p:spPr>
          <a:xfrm>
            <a:off x="1371600" y="3886200"/>
            <a:ext cx="64008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52065957-BD66-489F-B0E4-D82793BE9128}"/>
              </a:ext>
            </a:extLst>
          </p:cNvPr>
          <p:cNvSpPr txBox="1">
            <a:spLocks noGrp="1"/>
          </p:cNvSpPr>
          <p:nvPr>
            <p:ph type="dt" sz="half" idx="7"/>
          </p:nvPr>
        </p:nvSpPr>
        <p:spPr/>
        <p:txBody>
          <a:bodyPr/>
          <a:lstStyle>
            <a:lvl1pPr>
              <a:defRPr/>
            </a:lvl1pPr>
          </a:lstStyle>
          <a:p>
            <a:pPr lvl="0"/>
            <a:fld id="{FDC0FB14-41B9-4946-B37F-4F154558EA8F}" type="datetime1">
              <a:rPr lang="en-GB"/>
              <a:pPr lvl="0"/>
              <a:t>10/03/2024</a:t>
            </a:fld>
            <a:endParaRPr lang="en-GB"/>
          </a:p>
        </p:txBody>
      </p:sp>
      <p:sp>
        <p:nvSpPr>
          <p:cNvPr id="5" name="Footer Placeholder 4">
            <a:extLst>
              <a:ext uri="{FF2B5EF4-FFF2-40B4-BE49-F238E27FC236}">
                <a16:creationId xmlns:a16="http://schemas.microsoft.com/office/drawing/2014/main" id="{111AC523-115A-4045-9F41-E992E42EB74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FFD26FC-D425-459B-B345-47C773C8E319}"/>
              </a:ext>
            </a:extLst>
          </p:cNvPr>
          <p:cNvSpPr txBox="1">
            <a:spLocks noGrp="1"/>
          </p:cNvSpPr>
          <p:nvPr>
            <p:ph type="sldNum" sz="quarter" idx="8"/>
          </p:nvPr>
        </p:nvSpPr>
        <p:spPr/>
        <p:txBody>
          <a:bodyPr/>
          <a:lstStyle>
            <a:lvl1pPr>
              <a:defRPr/>
            </a:lvl1pPr>
          </a:lstStyle>
          <a:p>
            <a:pPr lvl="0"/>
            <a:fld id="{F6C44EB7-953C-4B13-A9CE-FEA72A173ECF}" type="slidenum">
              <a:t>‹#›</a:t>
            </a:fld>
            <a:endParaRPr lang="en-GB"/>
          </a:p>
        </p:txBody>
      </p:sp>
    </p:spTree>
    <p:extLst>
      <p:ext uri="{BB962C8B-B14F-4D97-AF65-F5344CB8AC3E}">
        <p14:creationId xmlns:p14="http://schemas.microsoft.com/office/powerpoint/2010/main" val="352132316"/>
      </p:ext>
    </p:extLst>
  </p:cSld>
  <p:clrMapOvr>
    <a:masterClrMapping/>
  </p:clrMapOvr>
  <p:hf sldNum="0" hdr="0" ftr="0" dt="0"/>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AC57B-D0DE-4EB2-A657-3E588FDDD01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4394D6F-41BF-4BDA-8EB9-78A77E9FD10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2E5FD8-7DEA-410D-9630-5814AD991E51}"/>
              </a:ext>
            </a:extLst>
          </p:cNvPr>
          <p:cNvSpPr txBox="1">
            <a:spLocks noGrp="1"/>
          </p:cNvSpPr>
          <p:nvPr>
            <p:ph type="dt" sz="half" idx="7"/>
          </p:nvPr>
        </p:nvSpPr>
        <p:spPr/>
        <p:txBody>
          <a:bodyPr/>
          <a:lstStyle>
            <a:lvl1pPr>
              <a:defRPr/>
            </a:lvl1pPr>
          </a:lstStyle>
          <a:p>
            <a:pPr lvl="0"/>
            <a:fld id="{A8E55301-68A8-46EF-BDD5-4BB8DEC86699}" type="datetime1">
              <a:rPr lang="en-GB"/>
              <a:pPr lvl="0"/>
              <a:t>10/03/2024</a:t>
            </a:fld>
            <a:endParaRPr lang="en-GB"/>
          </a:p>
        </p:txBody>
      </p:sp>
      <p:sp>
        <p:nvSpPr>
          <p:cNvPr id="5" name="Footer Placeholder 4">
            <a:extLst>
              <a:ext uri="{FF2B5EF4-FFF2-40B4-BE49-F238E27FC236}">
                <a16:creationId xmlns:a16="http://schemas.microsoft.com/office/drawing/2014/main" id="{79D5C815-46EA-4FE8-8BBC-C4045F6F43B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1C7FF0C-B8AA-47D9-8521-56E555B868E3}"/>
              </a:ext>
            </a:extLst>
          </p:cNvPr>
          <p:cNvSpPr txBox="1">
            <a:spLocks noGrp="1"/>
          </p:cNvSpPr>
          <p:nvPr>
            <p:ph type="sldNum" sz="quarter" idx="8"/>
          </p:nvPr>
        </p:nvSpPr>
        <p:spPr/>
        <p:txBody>
          <a:bodyPr/>
          <a:lstStyle>
            <a:lvl1pPr>
              <a:defRPr/>
            </a:lvl1pPr>
          </a:lstStyle>
          <a:p>
            <a:pPr lvl="0"/>
            <a:fld id="{78739EB9-0A89-4BCE-B72A-B7A8D094AE2E}" type="slidenum">
              <a:t>‹#›</a:t>
            </a:fld>
            <a:endParaRPr lang="en-GB"/>
          </a:p>
        </p:txBody>
      </p:sp>
    </p:spTree>
    <p:extLst>
      <p:ext uri="{BB962C8B-B14F-4D97-AF65-F5344CB8AC3E}">
        <p14:creationId xmlns:p14="http://schemas.microsoft.com/office/powerpoint/2010/main" val="856702791"/>
      </p:ext>
    </p:extLst>
  </p:cSld>
  <p:clrMapOvr>
    <a:masterClrMapping/>
  </p:clrMapOvr>
  <p:hf sldNum="0" hdr="0" ftr="0" dt="0"/>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E82B1-F589-4761-94C7-86015E85BB2E}"/>
              </a:ext>
            </a:extLst>
          </p:cNvPr>
          <p:cNvSpPr txBox="1">
            <a:spLocks noGrp="1"/>
          </p:cNvSpPr>
          <p:nvPr>
            <p:ph type="title"/>
          </p:nvPr>
        </p:nvSpPr>
        <p:spPr>
          <a:xfrm>
            <a:off x="722311" y="4406895"/>
            <a:ext cx="7772400" cy="1362071"/>
          </a:xfrm>
        </p:spPr>
        <p:txBody>
          <a:bodyPr anchor="t" anchorCtr="0"/>
          <a:lstStyle>
            <a:lvl1pPr algn="l">
              <a:defRPr sz="4000" b="1" cap="all"/>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017BD4D-9B7C-4AFD-8311-8EEBD0E31A5B}"/>
              </a:ext>
            </a:extLst>
          </p:cNvPr>
          <p:cNvSpPr txBox="1">
            <a:spLocks noGrp="1"/>
          </p:cNvSpPr>
          <p:nvPr>
            <p:ph type="body" idx="1"/>
          </p:nvPr>
        </p:nvSpPr>
        <p:spPr>
          <a:xfrm>
            <a:off x="722311" y="2906713"/>
            <a:ext cx="7772400" cy="1500182"/>
          </a:xfrm>
        </p:spPr>
        <p:txBody>
          <a:bodyPr anchor="b"/>
          <a:lstStyle>
            <a:lvl1pPr marL="0" indent="0">
              <a:spcBef>
                <a:spcPts val="500"/>
              </a:spcBef>
              <a:buNone/>
              <a:defRPr sz="20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95B22047-44B2-4EF6-81C9-221FD5BB859B}"/>
              </a:ext>
            </a:extLst>
          </p:cNvPr>
          <p:cNvSpPr txBox="1">
            <a:spLocks noGrp="1"/>
          </p:cNvSpPr>
          <p:nvPr>
            <p:ph type="dt" sz="half" idx="7"/>
          </p:nvPr>
        </p:nvSpPr>
        <p:spPr/>
        <p:txBody>
          <a:bodyPr/>
          <a:lstStyle>
            <a:lvl1pPr>
              <a:defRPr/>
            </a:lvl1pPr>
          </a:lstStyle>
          <a:p>
            <a:pPr lvl="0"/>
            <a:fld id="{B1C00C33-AE2F-497B-BB76-7C9D74255A1A}" type="datetime1">
              <a:rPr lang="en-GB"/>
              <a:pPr lvl="0"/>
              <a:t>10/03/2024</a:t>
            </a:fld>
            <a:endParaRPr lang="en-GB"/>
          </a:p>
        </p:txBody>
      </p:sp>
      <p:sp>
        <p:nvSpPr>
          <p:cNvPr id="5" name="Footer Placeholder 4">
            <a:extLst>
              <a:ext uri="{FF2B5EF4-FFF2-40B4-BE49-F238E27FC236}">
                <a16:creationId xmlns:a16="http://schemas.microsoft.com/office/drawing/2014/main" id="{EB119802-C6A9-4FA7-8392-00F529397CE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4D0C68C-5268-43EC-99A2-4539FB92F8B0}"/>
              </a:ext>
            </a:extLst>
          </p:cNvPr>
          <p:cNvSpPr txBox="1">
            <a:spLocks noGrp="1"/>
          </p:cNvSpPr>
          <p:nvPr>
            <p:ph type="sldNum" sz="quarter" idx="8"/>
          </p:nvPr>
        </p:nvSpPr>
        <p:spPr/>
        <p:txBody>
          <a:bodyPr/>
          <a:lstStyle>
            <a:lvl1pPr>
              <a:defRPr/>
            </a:lvl1pPr>
          </a:lstStyle>
          <a:p>
            <a:pPr lvl="0"/>
            <a:fld id="{6772730A-3193-44E2-90DC-DB1C6ACD16DA}" type="slidenum">
              <a:t>‹#›</a:t>
            </a:fld>
            <a:endParaRPr lang="en-GB"/>
          </a:p>
        </p:txBody>
      </p:sp>
    </p:spTree>
    <p:extLst>
      <p:ext uri="{BB962C8B-B14F-4D97-AF65-F5344CB8AC3E}">
        <p14:creationId xmlns:p14="http://schemas.microsoft.com/office/powerpoint/2010/main" val="11134827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1592E-5E5B-4943-81DC-8826B1B7E61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C9BED13-0281-44D5-83C2-0A584B6157D3}"/>
              </a:ext>
            </a:extLst>
          </p:cNvPr>
          <p:cNvSpPr txBox="1">
            <a:spLocks noGrp="1"/>
          </p:cNvSpPr>
          <p:nvPr>
            <p:ph idx="1"/>
          </p:nvPr>
        </p:nvSpPr>
        <p:spPr>
          <a:xfrm>
            <a:off x="457200"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F95A93-F616-447B-B83A-A12AEC3BFBB6}"/>
              </a:ext>
            </a:extLst>
          </p:cNvPr>
          <p:cNvSpPr txBox="1">
            <a:spLocks noGrp="1"/>
          </p:cNvSpPr>
          <p:nvPr>
            <p:ph idx="2"/>
          </p:nvPr>
        </p:nvSpPr>
        <p:spPr>
          <a:xfrm>
            <a:off x="4648196"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4535E6-F970-43BF-A5B0-080C0E611C90}"/>
              </a:ext>
            </a:extLst>
          </p:cNvPr>
          <p:cNvSpPr txBox="1">
            <a:spLocks noGrp="1"/>
          </p:cNvSpPr>
          <p:nvPr>
            <p:ph type="dt" sz="half" idx="7"/>
          </p:nvPr>
        </p:nvSpPr>
        <p:spPr/>
        <p:txBody>
          <a:bodyPr/>
          <a:lstStyle>
            <a:lvl1pPr>
              <a:defRPr/>
            </a:lvl1pPr>
          </a:lstStyle>
          <a:p>
            <a:pPr lvl="0"/>
            <a:fld id="{CB2130EF-1E4C-4C19-A5BA-4669712F6844}" type="datetime1">
              <a:rPr lang="en-GB"/>
              <a:pPr lvl="0"/>
              <a:t>10/03/2024</a:t>
            </a:fld>
            <a:endParaRPr lang="en-GB"/>
          </a:p>
        </p:txBody>
      </p:sp>
      <p:sp>
        <p:nvSpPr>
          <p:cNvPr id="6" name="Footer Placeholder 5">
            <a:extLst>
              <a:ext uri="{FF2B5EF4-FFF2-40B4-BE49-F238E27FC236}">
                <a16:creationId xmlns:a16="http://schemas.microsoft.com/office/drawing/2014/main" id="{52164BFA-3971-4590-B2FB-40A5F4A307C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8C5A20F-7536-4DDC-8936-118800446ECE}"/>
              </a:ext>
            </a:extLst>
          </p:cNvPr>
          <p:cNvSpPr txBox="1">
            <a:spLocks noGrp="1"/>
          </p:cNvSpPr>
          <p:nvPr>
            <p:ph type="sldNum" sz="quarter" idx="8"/>
          </p:nvPr>
        </p:nvSpPr>
        <p:spPr/>
        <p:txBody>
          <a:bodyPr/>
          <a:lstStyle>
            <a:lvl1pPr>
              <a:defRPr/>
            </a:lvl1pPr>
          </a:lstStyle>
          <a:p>
            <a:pPr lvl="0"/>
            <a:fld id="{08241984-226B-4494-BECC-12ABA7261DE8}" type="slidenum">
              <a:t>‹#›</a:t>
            </a:fld>
            <a:endParaRPr lang="en-GB"/>
          </a:p>
        </p:txBody>
      </p:sp>
    </p:spTree>
    <p:extLst>
      <p:ext uri="{BB962C8B-B14F-4D97-AF65-F5344CB8AC3E}">
        <p14:creationId xmlns:p14="http://schemas.microsoft.com/office/powerpoint/2010/main" val="2810431868"/>
      </p:ext>
    </p:extLst>
  </p:cSld>
  <p:clrMapOvr>
    <a:masterClrMapping/>
  </p:clrMapOvr>
  <p:hf sldNum="0" hdr="0" ftr="0" dt="0"/>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13A2C-41BA-4454-979B-1435C953CC0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BFC6E88-0DEF-426B-970B-215389351FB0}"/>
              </a:ext>
            </a:extLst>
          </p:cNvPr>
          <p:cNvSpPr txBox="1">
            <a:spLocks noGrp="1"/>
          </p:cNvSpPr>
          <p:nvPr>
            <p:ph type="body" idx="1"/>
          </p:nvPr>
        </p:nvSpPr>
        <p:spPr>
          <a:xfrm>
            <a:off x="457200" y="1535113"/>
            <a:ext cx="4040184" cy="639759"/>
          </a:xfrm>
        </p:spPr>
        <p:txBody>
          <a:bodyPr anchor="b"/>
          <a:lstStyle>
            <a:lvl1pPr marL="0" indent="0">
              <a:spcBef>
                <a:spcPts val="600"/>
              </a:spcBef>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D1BA1F48-27A0-4E0A-B30A-BE10625C2BFA}"/>
              </a:ext>
            </a:extLst>
          </p:cNvPr>
          <p:cNvSpPr txBox="1">
            <a:spLocks noGrp="1"/>
          </p:cNvSpPr>
          <p:nvPr>
            <p:ph idx="2"/>
          </p:nvPr>
        </p:nvSpPr>
        <p:spPr>
          <a:xfrm>
            <a:off x="457200" y="2174872"/>
            <a:ext cx="4040184"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AAEADD-12F5-41C1-A7C7-A99DFABF6AB2}"/>
              </a:ext>
            </a:extLst>
          </p:cNvPr>
          <p:cNvSpPr txBox="1">
            <a:spLocks noGrp="1"/>
          </p:cNvSpPr>
          <p:nvPr>
            <p:ph type="body" idx="3"/>
          </p:nvPr>
        </p:nvSpPr>
        <p:spPr>
          <a:xfrm>
            <a:off x="4645023" y="1535113"/>
            <a:ext cx="4041776" cy="639759"/>
          </a:xfrm>
        </p:spPr>
        <p:txBody>
          <a:bodyPr anchor="b"/>
          <a:lstStyle>
            <a:lvl1pPr marL="0" indent="0">
              <a:spcBef>
                <a:spcPts val="600"/>
              </a:spcBef>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DA9E4ADE-77D4-48A7-808F-BA30BE00DD2F}"/>
              </a:ext>
            </a:extLst>
          </p:cNvPr>
          <p:cNvSpPr txBox="1">
            <a:spLocks noGrp="1"/>
          </p:cNvSpPr>
          <p:nvPr>
            <p:ph idx="4"/>
          </p:nvPr>
        </p:nvSpPr>
        <p:spPr>
          <a:xfrm>
            <a:off x="4645023" y="2174872"/>
            <a:ext cx="4041776"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CCBF0F-6BA1-4548-847F-02B1BDDF064D}"/>
              </a:ext>
            </a:extLst>
          </p:cNvPr>
          <p:cNvSpPr txBox="1">
            <a:spLocks noGrp="1"/>
          </p:cNvSpPr>
          <p:nvPr>
            <p:ph type="dt" sz="half" idx="7"/>
          </p:nvPr>
        </p:nvSpPr>
        <p:spPr/>
        <p:txBody>
          <a:bodyPr/>
          <a:lstStyle>
            <a:lvl1pPr>
              <a:defRPr/>
            </a:lvl1pPr>
          </a:lstStyle>
          <a:p>
            <a:pPr lvl="0"/>
            <a:fld id="{AB0F808D-802B-493C-B3C0-DBC459F2D639}" type="datetime1">
              <a:rPr lang="en-GB"/>
              <a:pPr lvl="0"/>
              <a:t>10/03/2024</a:t>
            </a:fld>
            <a:endParaRPr lang="en-GB"/>
          </a:p>
        </p:txBody>
      </p:sp>
      <p:sp>
        <p:nvSpPr>
          <p:cNvPr id="8" name="Footer Placeholder 7">
            <a:extLst>
              <a:ext uri="{FF2B5EF4-FFF2-40B4-BE49-F238E27FC236}">
                <a16:creationId xmlns:a16="http://schemas.microsoft.com/office/drawing/2014/main" id="{2F3C340B-840F-4052-BBA6-CFFFAE9E597D}"/>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98330667-75F8-4254-8857-9D0E0EF39BCD}"/>
              </a:ext>
            </a:extLst>
          </p:cNvPr>
          <p:cNvSpPr txBox="1">
            <a:spLocks noGrp="1"/>
          </p:cNvSpPr>
          <p:nvPr>
            <p:ph type="sldNum" sz="quarter" idx="8"/>
          </p:nvPr>
        </p:nvSpPr>
        <p:spPr/>
        <p:txBody>
          <a:bodyPr/>
          <a:lstStyle>
            <a:lvl1pPr>
              <a:defRPr/>
            </a:lvl1pPr>
          </a:lstStyle>
          <a:p>
            <a:pPr lvl="0"/>
            <a:fld id="{0862DFB4-4D80-47E8-A03D-917E53F3AE99}" type="slidenum">
              <a:t>‹#›</a:t>
            </a:fld>
            <a:endParaRPr lang="en-GB"/>
          </a:p>
        </p:txBody>
      </p:sp>
    </p:spTree>
    <p:extLst>
      <p:ext uri="{BB962C8B-B14F-4D97-AF65-F5344CB8AC3E}">
        <p14:creationId xmlns:p14="http://schemas.microsoft.com/office/powerpoint/2010/main" val="357839535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26806-A215-4634-9509-45827F973FDE}"/>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8EFE98D0-C840-4319-B7D6-B95C8C5920DD}"/>
              </a:ext>
            </a:extLst>
          </p:cNvPr>
          <p:cNvSpPr txBox="1">
            <a:spLocks noGrp="1"/>
          </p:cNvSpPr>
          <p:nvPr>
            <p:ph type="dt" sz="half" idx="7"/>
          </p:nvPr>
        </p:nvSpPr>
        <p:spPr/>
        <p:txBody>
          <a:bodyPr/>
          <a:lstStyle>
            <a:lvl1pPr>
              <a:defRPr/>
            </a:lvl1pPr>
          </a:lstStyle>
          <a:p>
            <a:pPr lvl="0"/>
            <a:fld id="{5BADC669-E979-45E5-A44F-8874BC70C200}" type="datetime1">
              <a:rPr lang="en-GB"/>
              <a:pPr lvl="0"/>
              <a:t>10/03/2024</a:t>
            </a:fld>
            <a:endParaRPr lang="en-GB"/>
          </a:p>
        </p:txBody>
      </p:sp>
      <p:sp>
        <p:nvSpPr>
          <p:cNvPr id="4" name="Footer Placeholder 3">
            <a:extLst>
              <a:ext uri="{FF2B5EF4-FFF2-40B4-BE49-F238E27FC236}">
                <a16:creationId xmlns:a16="http://schemas.microsoft.com/office/drawing/2014/main" id="{D8BFB65F-94A2-42EB-AAB5-BB75858DC316}"/>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F923BFCC-24C3-4B42-BB0C-CCFC5B390D03}"/>
              </a:ext>
            </a:extLst>
          </p:cNvPr>
          <p:cNvSpPr txBox="1">
            <a:spLocks noGrp="1"/>
          </p:cNvSpPr>
          <p:nvPr>
            <p:ph type="sldNum" sz="quarter" idx="8"/>
          </p:nvPr>
        </p:nvSpPr>
        <p:spPr/>
        <p:txBody>
          <a:bodyPr/>
          <a:lstStyle>
            <a:lvl1pPr>
              <a:defRPr/>
            </a:lvl1pPr>
          </a:lstStyle>
          <a:p>
            <a:pPr lvl="0"/>
            <a:fld id="{0771742D-5C37-4D5F-AA3A-6C2550FAF662}" type="slidenum">
              <a:t>‹#›</a:t>
            </a:fld>
            <a:endParaRPr lang="en-GB"/>
          </a:p>
        </p:txBody>
      </p:sp>
    </p:spTree>
    <p:extLst>
      <p:ext uri="{BB962C8B-B14F-4D97-AF65-F5344CB8AC3E}">
        <p14:creationId xmlns:p14="http://schemas.microsoft.com/office/powerpoint/2010/main" val="2393902314"/>
      </p:ext>
    </p:extLst>
  </p:cSld>
  <p:clrMapOvr>
    <a:masterClrMapping/>
  </p:clrMapOvr>
  <p:hf sldNum="0" hdr="0" ftr="0" dt="0"/>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119033-3366-4277-8B19-0D85E2367AA5}"/>
              </a:ext>
            </a:extLst>
          </p:cNvPr>
          <p:cNvSpPr txBox="1">
            <a:spLocks noGrp="1"/>
          </p:cNvSpPr>
          <p:nvPr>
            <p:ph type="dt" sz="half" idx="7"/>
          </p:nvPr>
        </p:nvSpPr>
        <p:spPr/>
        <p:txBody>
          <a:bodyPr/>
          <a:lstStyle>
            <a:lvl1pPr>
              <a:defRPr/>
            </a:lvl1pPr>
          </a:lstStyle>
          <a:p>
            <a:pPr lvl="0"/>
            <a:fld id="{BAE0E572-4BAF-46D1-B2A2-574F3BCD910F}" type="datetime1">
              <a:rPr lang="en-GB"/>
              <a:pPr lvl="0"/>
              <a:t>10/03/2024</a:t>
            </a:fld>
            <a:endParaRPr lang="en-GB"/>
          </a:p>
        </p:txBody>
      </p:sp>
      <p:sp>
        <p:nvSpPr>
          <p:cNvPr id="3" name="Footer Placeholder 2">
            <a:extLst>
              <a:ext uri="{FF2B5EF4-FFF2-40B4-BE49-F238E27FC236}">
                <a16:creationId xmlns:a16="http://schemas.microsoft.com/office/drawing/2014/main" id="{73ED4C64-C423-45B1-8293-A87641ED10B5}"/>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68EB2486-4C34-47E9-ADA6-5D2B86D5136A}"/>
              </a:ext>
            </a:extLst>
          </p:cNvPr>
          <p:cNvSpPr txBox="1">
            <a:spLocks noGrp="1"/>
          </p:cNvSpPr>
          <p:nvPr>
            <p:ph type="sldNum" sz="quarter" idx="8"/>
          </p:nvPr>
        </p:nvSpPr>
        <p:spPr/>
        <p:txBody>
          <a:bodyPr/>
          <a:lstStyle>
            <a:lvl1pPr>
              <a:defRPr/>
            </a:lvl1pPr>
          </a:lstStyle>
          <a:p>
            <a:pPr lvl="0"/>
            <a:fld id="{0FAD5A0F-98E3-4385-8797-B03D580C61F7}" type="slidenum">
              <a:t>‹#›</a:t>
            </a:fld>
            <a:endParaRPr lang="en-GB"/>
          </a:p>
        </p:txBody>
      </p:sp>
    </p:spTree>
    <p:extLst>
      <p:ext uri="{BB962C8B-B14F-4D97-AF65-F5344CB8AC3E}">
        <p14:creationId xmlns:p14="http://schemas.microsoft.com/office/powerpoint/2010/main" val="3937520940"/>
      </p:ext>
    </p:extLst>
  </p:cSld>
  <p:clrMapOvr>
    <a:masterClrMapping/>
  </p:clrMapOvr>
  <p:hf sldNum="0" hdr="0" ftr="0" dt="0"/>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AAF04-3E0C-4435-8782-C4D4D4062A07}"/>
              </a:ext>
            </a:extLst>
          </p:cNvPr>
          <p:cNvSpPr txBox="1">
            <a:spLocks noGrp="1"/>
          </p:cNvSpPr>
          <p:nvPr>
            <p:ph type="title"/>
          </p:nvPr>
        </p:nvSpPr>
        <p:spPr>
          <a:xfrm>
            <a:off x="457200" y="273048"/>
            <a:ext cx="3008311" cy="1162046"/>
          </a:xfrm>
        </p:spPr>
        <p:txBody>
          <a:bodyPr anchor="b" anchorCtr="0"/>
          <a:lstStyle>
            <a:lvl1pPr algn="l">
              <a:defRPr sz="2000" b="1"/>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29AD26C-3E3B-449E-B221-5DA7644CD259}"/>
              </a:ext>
            </a:extLst>
          </p:cNvPr>
          <p:cNvSpPr txBox="1">
            <a:spLocks noGrp="1"/>
          </p:cNvSpPr>
          <p:nvPr>
            <p:ph idx="1"/>
          </p:nvPr>
        </p:nvSpPr>
        <p:spPr>
          <a:xfrm>
            <a:off x="3575047" y="273048"/>
            <a:ext cx="5111752" cy="58531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50EADE-342B-4424-BEC4-102CF6DA58A9}"/>
              </a:ext>
            </a:extLst>
          </p:cNvPr>
          <p:cNvSpPr txBox="1">
            <a:spLocks noGrp="1"/>
          </p:cNvSpPr>
          <p:nvPr>
            <p:ph type="body" idx="2"/>
          </p:nvPr>
        </p:nvSpPr>
        <p:spPr>
          <a:xfrm>
            <a:off x="457200" y="1435095"/>
            <a:ext cx="3008311" cy="4691064"/>
          </a:xfrm>
        </p:spPr>
        <p:txBody>
          <a:bodyPr/>
          <a:lstStyle>
            <a:lvl1pPr marL="0" indent="0">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0B529634-ACE3-4ACE-B8E1-30F04D46F85D}"/>
              </a:ext>
            </a:extLst>
          </p:cNvPr>
          <p:cNvSpPr txBox="1">
            <a:spLocks noGrp="1"/>
          </p:cNvSpPr>
          <p:nvPr>
            <p:ph type="dt" sz="half" idx="7"/>
          </p:nvPr>
        </p:nvSpPr>
        <p:spPr/>
        <p:txBody>
          <a:bodyPr/>
          <a:lstStyle>
            <a:lvl1pPr>
              <a:defRPr/>
            </a:lvl1pPr>
          </a:lstStyle>
          <a:p>
            <a:pPr lvl="0"/>
            <a:fld id="{1606FDDD-CDE2-4058-BFCA-FCFAA179ABA5}" type="datetime1">
              <a:rPr lang="en-GB"/>
              <a:pPr lvl="0"/>
              <a:t>10/03/2024</a:t>
            </a:fld>
            <a:endParaRPr lang="en-GB"/>
          </a:p>
        </p:txBody>
      </p:sp>
      <p:sp>
        <p:nvSpPr>
          <p:cNvPr id="6" name="Footer Placeholder 5">
            <a:extLst>
              <a:ext uri="{FF2B5EF4-FFF2-40B4-BE49-F238E27FC236}">
                <a16:creationId xmlns:a16="http://schemas.microsoft.com/office/drawing/2014/main" id="{19A7C9DB-CB98-4E11-AC14-A602290A09C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A7F7750-C472-4FF6-9009-BFECD8566299}"/>
              </a:ext>
            </a:extLst>
          </p:cNvPr>
          <p:cNvSpPr txBox="1">
            <a:spLocks noGrp="1"/>
          </p:cNvSpPr>
          <p:nvPr>
            <p:ph type="sldNum" sz="quarter" idx="8"/>
          </p:nvPr>
        </p:nvSpPr>
        <p:spPr/>
        <p:txBody>
          <a:bodyPr/>
          <a:lstStyle>
            <a:lvl1pPr>
              <a:defRPr/>
            </a:lvl1pPr>
          </a:lstStyle>
          <a:p>
            <a:pPr lvl="0"/>
            <a:fld id="{A93DC2E5-5D74-44BC-999F-FE4C9D2CE5E8}" type="slidenum">
              <a:t>‹#›</a:t>
            </a:fld>
            <a:endParaRPr lang="en-GB"/>
          </a:p>
        </p:txBody>
      </p:sp>
    </p:spTree>
    <p:extLst>
      <p:ext uri="{BB962C8B-B14F-4D97-AF65-F5344CB8AC3E}">
        <p14:creationId xmlns:p14="http://schemas.microsoft.com/office/powerpoint/2010/main" val="308151242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5B0E4-6C4F-4C59-9C4E-67EFAACCA47E}"/>
              </a:ext>
            </a:extLst>
          </p:cNvPr>
          <p:cNvSpPr txBox="1">
            <a:spLocks noGrp="1"/>
          </p:cNvSpPr>
          <p:nvPr>
            <p:ph type="title"/>
          </p:nvPr>
        </p:nvSpPr>
        <p:spPr>
          <a:xfrm>
            <a:off x="1792288" y="4800600"/>
            <a:ext cx="5486400" cy="566735"/>
          </a:xfrm>
        </p:spPr>
        <p:txBody>
          <a:bodyPr anchor="b" anchorCtr="0"/>
          <a:lstStyle>
            <a:lvl1pPr algn="l">
              <a:defRPr sz="2000" b="1"/>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F9B7C752-E66F-4B16-AF04-FEC0D514231A}"/>
              </a:ext>
            </a:extLst>
          </p:cNvPr>
          <p:cNvSpPr txBox="1">
            <a:spLocks noGrp="1"/>
          </p:cNvSpPr>
          <p:nvPr>
            <p:ph type="pic" idx="1"/>
          </p:nvPr>
        </p:nvSpPr>
        <p:spPr>
          <a:xfrm>
            <a:off x="1792288" y="612776"/>
            <a:ext cx="5486400" cy="4114800"/>
          </a:xfrm>
        </p:spPr>
        <p:txBody>
          <a:bodyPr/>
          <a:lstStyle>
            <a:lvl1pPr marL="0" indent="0">
              <a:buNone/>
              <a:defRPr lang="en-GB"/>
            </a:lvl1pPr>
          </a:lstStyle>
          <a:p>
            <a:pPr lvl="0"/>
            <a:endParaRPr lang="en-GB"/>
          </a:p>
        </p:txBody>
      </p:sp>
      <p:sp>
        <p:nvSpPr>
          <p:cNvPr id="4" name="Text Placeholder 3">
            <a:extLst>
              <a:ext uri="{FF2B5EF4-FFF2-40B4-BE49-F238E27FC236}">
                <a16:creationId xmlns:a16="http://schemas.microsoft.com/office/drawing/2014/main" id="{CE7780B7-40AB-4C8E-A933-E337DB468250}"/>
              </a:ext>
            </a:extLst>
          </p:cNvPr>
          <p:cNvSpPr txBox="1">
            <a:spLocks noGrp="1"/>
          </p:cNvSpPr>
          <p:nvPr>
            <p:ph type="body" idx="2"/>
          </p:nvPr>
        </p:nvSpPr>
        <p:spPr>
          <a:xfrm>
            <a:off x="1792288" y="5367335"/>
            <a:ext cx="5486400" cy="804864"/>
          </a:xfrm>
        </p:spPr>
        <p:txBody>
          <a:bodyPr/>
          <a:lstStyle>
            <a:lvl1pPr marL="0" indent="0">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732084EF-E6E5-45D9-8AFA-27C6A088E02B}"/>
              </a:ext>
            </a:extLst>
          </p:cNvPr>
          <p:cNvSpPr txBox="1">
            <a:spLocks noGrp="1"/>
          </p:cNvSpPr>
          <p:nvPr>
            <p:ph type="dt" sz="half" idx="7"/>
          </p:nvPr>
        </p:nvSpPr>
        <p:spPr/>
        <p:txBody>
          <a:bodyPr/>
          <a:lstStyle>
            <a:lvl1pPr>
              <a:defRPr/>
            </a:lvl1pPr>
          </a:lstStyle>
          <a:p>
            <a:pPr lvl="0"/>
            <a:fld id="{26E0608B-6493-4519-90B6-23EF31E31500}" type="datetime1">
              <a:rPr lang="en-GB"/>
              <a:pPr lvl="0"/>
              <a:t>10/03/2024</a:t>
            </a:fld>
            <a:endParaRPr lang="en-GB"/>
          </a:p>
        </p:txBody>
      </p:sp>
      <p:sp>
        <p:nvSpPr>
          <p:cNvPr id="6" name="Footer Placeholder 5">
            <a:extLst>
              <a:ext uri="{FF2B5EF4-FFF2-40B4-BE49-F238E27FC236}">
                <a16:creationId xmlns:a16="http://schemas.microsoft.com/office/drawing/2014/main" id="{B9DBFB0C-A86C-4E49-97CE-4725D93909E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4FCCC11-AC89-4A7E-998B-BABDDCBED9A2}"/>
              </a:ext>
            </a:extLst>
          </p:cNvPr>
          <p:cNvSpPr txBox="1">
            <a:spLocks noGrp="1"/>
          </p:cNvSpPr>
          <p:nvPr>
            <p:ph type="sldNum" sz="quarter" idx="8"/>
          </p:nvPr>
        </p:nvSpPr>
        <p:spPr/>
        <p:txBody>
          <a:bodyPr/>
          <a:lstStyle>
            <a:lvl1pPr>
              <a:defRPr/>
            </a:lvl1pPr>
          </a:lstStyle>
          <a:p>
            <a:pPr lvl="0"/>
            <a:fld id="{AAEA8EF0-7D1E-4B78-8295-55C723705FAD}" type="slidenum">
              <a:t>‹#›</a:t>
            </a:fld>
            <a:endParaRPr lang="en-GB"/>
          </a:p>
        </p:txBody>
      </p:sp>
    </p:spTree>
    <p:extLst>
      <p:ext uri="{BB962C8B-B14F-4D97-AF65-F5344CB8AC3E}">
        <p14:creationId xmlns:p14="http://schemas.microsoft.com/office/powerpoint/2010/main" val="335781986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BA8EA-92EB-4608-BE2D-AB09F78154C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B380308E-DF96-4560-95D4-2ACA15135BE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0349BD-87C8-4AC4-B479-2F1E858C2864}"/>
              </a:ext>
            </a:extLst>
          </p:cNvPr>
          <p:cNvSpPr txBox="1">
            <a:spLocks noGrp="1"/>
          </p:cNvSpPr>
          <p:nvPr>
            <p:ph type="dt" sz="half" idx="7"/>
          </p:nvPr>
        </p:nvSpPr>
        <p:spPr/>
        <p:txBody>
          <a:bodyPr/>
          <a:lstStyle>
            <a:lvl1pPr>
              <a:defRPr/>
            </a:lvl1pPr>
          </a:lstStyle>
          <a:p>
            <a:pPr lvl="0"/>
            <a:fld id="{23867D07-E807-4154-90E3-2A7E80BC8C63}" type="datetime1">
              <a:rPr lang="en-GB"/>
              <a:pPr lvl="0"/>
              <a:t>10/03/2024</a:t>
            </a:fld>
            <a:endParaRPr lang="en-GB"/>
          </a:p>
        </p:txBody>
      </p:sp>
      <p:sp>
        <p:nvSpPr>
          <p:cNvPr id="5" name="Footer Placeholder 4">
            <a:extLst>
              <a:ext uri="{FF2B5EF4-FFF2-40B4-BE49-F238E27FC236}">
                <a16:creationId xmlns:a16="http://schemas.microsoft.com/office/drawing/2014/main" id="{280CDC09-D180-4F43-B7CC-507F8B9E561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591FFB9-8539-4D46-85CD-E5CDBD0BF89D}"/>
              </a:ext>
            </a:extLst>
          </p:cNvPr>
          <p:cNvSpPr txBox="1">
            <a:spLocks noGrp="1"/>
          </p:cNvSpPr>
          <p:nvPr>
            <p:ph type="sldNum" sz="quarter" idx="8"/>
          </p:nvPr>
        </p:nvSpPr>
        <p:spPr/>
        <p:txBody>
          <a:bodyPr/>
          <a:lstStyle>
            <a:lvl1pPr>
              <a:defRPr/>
            </a:lvl1pPr>
          </a:lstStyle>
          <a:p>
            <a:pPr lvl="0"/>
            <a:fld id="{02413791-C73A-4E97-8310-D9EA8B539D09}" type="slidenum">
              <a:t>‹#›</a:t>
            </a:fld>
            <a:endParaRPr lang="en-GB"/>
          </a:p>
        </p:txBody>
      </p:sp>
    </p:spTree>
    <p:extLst>
      <p:ext uri="{BB962C8B-B14F-4D97-AF65-F5344CB8AC3E}">
        <p14:creationId xmlns:p14="http://schemas.microsoft.com/office/powerpoint/2010/main" val="400036038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0E5925-2940-4B21-9AEB-A3585815A570}"/>
              </a:ext>
            </a:extLst>
          </p:cNvPr>
          <p:cNvSpPr txBox="1">
            <a:spLocks noGrp="1"/>
          </p:cNvSpPr>
          <p:nvPr>
            <p:ph type="title" orient="vert"/>
          </p:nvPr>
        </p:nvSpPr>
        <p:spPr>
          <a:xfrm>
            <a:off x="6629400" y="274640"/>
            <a:ext cx="2057400" cy="5851529"/>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6F1DF29E-8C49-49BE-9450-0AFE0B8886E1}"/>
              </a:ext>
            </a:extLst>
          </p:cNvPr>
          <p:cNvSpPr txBox="1">
            <a:spLocks noGrp="1"/>
          </p:cNvSpPr>
          <p:nvPr>
            <p:ph type="body" orient="vert" idx="1"/>
          </p:nvPr>
        </p:nvSpPr>
        <p:spPr>
          <a:xfrm>
            <a:off x="457200" y="274640"/>
            <a:ext cx="6019796" cy="585152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AEF968-8FC0-4822-AE0F-1E64FD7C7BE3}"/>
              </a:ext>
            </a:extLst>
          </p:cNvPr>
          <p:cNvSpPr txBox="1">
            <a:spLocks noGrp="1"/>
          </p:cNvSpPr>
          <p:nvPr>
            <p:ph type="dt" sz="half" idx="7"/>
          </p:nvPr>
        </p:nvSpPr>
        <p:spPr/>
        <p:txBody>
          <a:bodyPr/>
          <a:lstStyle>
            <a:lvl1pPr>
              <a:defRPr/>
            </a:lvl1pPr>
          </a:lstStyle>
          <a:p>
            <a:pPr lvl="0"/>
            <a:fld id="{6C63ACAA-B0E0-4085-B501-2F3703779D9B}" type="datetime1">
              <a:rPr lang="en-GB"/>
              <a:pPr lvl="0"/>
              <a:t>10/03/2024</a:t>
            </a:fld>
            <a:endParaRPr lang="en-GB"/>
          </a:p>
        </p:txBody>
      </p:sp>
      <p:sp>
        <p:nvSpPr>
          <p:cNvPr id="5" name="Footer Placeholder 4">
            <a:extLst>
              <a:ext uri="{FF2B5EF4-FFF2-40B4-BE49-F238E27FC236}">
                <a16:creationId xmlns:a16="http://schemas.microsoft.com/office/drawing/2014/main" id="{80A5B042-35EA-4557-9D3A-48C06B0510E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14CF527-663B-471F-839A-263DF9790835}"/>
              </a:ext>
            </a:extLst>
          </p:cNvPr>
          <p:cNvSpPr txBox="1">
            <a:spLocks noGrp="1"/>
          </p:cNvSpPr>
          <p:nvPr>
            <p:ph type="sldNum" sz="quarter" idx="8"/>
          </p:nvPr>
        </p:nvSpPr>
        <p:spPr/>
        <p:txBody>
          <a:bodyPr/>
          <a:lstStyle>
            <a:lvl1pPr>
              <a:defRPr/>
            </a:lvl1pPr>
          </a:lstStyle>
          <a:p>
            <a:pPr lvl="0"/>
            <a:fld id="{D547CD63-346D-4834-9424-81D221B2E6EA}" type="slidenum">
              <a:t>‹#›</a:t>
            </a:fld>
            <a:endParaRPr lang="en-GB"/>
          </a:p>
        </p:txBody>
      </p:sp>
    </p:spTree>
    <p:extLst>
      <p:ext uri="{BB962C8B-B14F-4D97-AF65-F5344CB8AC3E}">
        <p14:creationId xmlns:p14="http://schemas.microsoft.com/office/powerpoint/2010/main" val="3466085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4"/>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4"/>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A8127D-9A2D-4069-8611-ECC676BD8390}" type="datetime1">
              <a:rPr lang="en-US" smtClean="0"/>
              <a:pPr/>
              <a:t>3/10/2024</a:t>
            </a:fld>
            <a:endParaRPr lang="en-US"/>
          </a:p>
        </p:txBody>
      </p:sp>
      <p:sp>
        <p:nvSpPr>
          <p:cNvPr id="5" name="Footer Placeholder 4"/>
          <p:cNvSpPr>
            <a:spLocks noGrp="1"/>
          </p:cNvSpPr>
          <p:nvPr>
            <p:ph type="ftr" sz="quarter" idx="3"/>
          </p:nvPr>
        </p:nvSpPr>
        <p:spPr>
          <a:xfrm>
            <a:off x="3124200" y="6356354"/>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4"/>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640848-ED71-450A-A738-9B913DB4FAAA}" type="datetime1">
              <a:rPr lang="en-US" smtClean="0">
                <a:solidFill>
                  <a:prstClr val="black">
                    <a:tint val="75000"/>
                  </a:prstClr>
                </a:solidFill>
              </a:rPr>
              <a:pPr/>
              <a:t>3/10/2024</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749965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36BE5637-E088-4771-A6E1-E0170454A7DF}" type="datetime1">
              <a:rPr lang="en-US" smtClean="0">
                <a:solidFill>
                  <a:prstClr val="black">
                    <a:tint val="75000"/>
                  </a:prstClr>
                </a:solidFill>
              </a:rPr>
              <a:pPr>
                <a:defRPr/>
              </a:pPr>
              <a:t>3/10/2024</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itchFamily="34" charset="0"/>
              </a:defRPr>
            </a:lvl1pPr>
          </a:lstStyle>
          <a:p>
            <a:pPr fontAlgn="base">
              <a:spcBef>
                <a:spcPct val="0"/>
              </a:spcBef>
              <a:spcAft>
                <a:spcPct val="0"/>
              </a:spcAft>
              <a:defRPr/>
            </a:pPr>
            <a:fld id="{C0FB2DFA-F9CD-406C-878E-146F7284021C}" type="slidenum">
              <a:rPr lang="en-US"/>
              <a:pPr fontAlgn="base">
                <a:spcBef>
                  <a:spcPct val="0"/>
                </a:spcBef>
                <a:spcAft>
                  <a:spcPct val="0"/>
                </a:spcAft>
                <a:defRPr/>
              </a:pPr>
              <a:t>‹#›</a:t>
            </a:fld>
            <a:endParaRPr lang="en-US"/>
          </a:p>
        </p:txBody>
      </p:sp>
    </p:spTree>
    <p:extLst>
      <p:ext uri="{BB962C8B-B14F-4D97-AF65-F5344CB8AC3E}">
        <p14:creationId xmlns:p14="http://schemas.microsoft.com/office/powerpoint/2010/main" val="351718156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0986F6DB-4CC5-4F7D-A89A-8A780342127F}" type="datetime1">
              <a:rPr lang="en-US" smtClean="0">
                <a:solidFill>
                  <a:prstClr val="black">
                    <a:tint val="75000"/>
                  </a:prstClr>
                </a:solidFill>
              </a:rPr>
              <a:pPr>
                <a:defRPr/>
              </a:pPr>
              <a:t>3/10/2024</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itchFamily="34" charset="0"/>
              </a:defRPr>
            </a:lvl1pPr>
          </a:lstStyle>
          <a:p>
            <a:pPr fontAlgn="base">
              <a:spcBef>
                <a:spcPct val="0"/>
              </a:spcBef>
              <a:spcAft>
                <a:spcPct val="0"/>
              </a:spcAft>
              <a:defRPr/>
            </a:pPr>
            <a:fld id="{C0FB2DFA-F9CD-406C-878E-146F7284021C}" type="slidenum">
              <a:rPr lang="en-US"/>
              <a:pPr fontAlgn="base">
                <a:spcBef>
                  <a:spcPct val="0"/>
                </a:spcBef>
                <a:spcAft>
                  <a:spcPct val="0"/>
                </a:spcAft>
                <a:defRPr/>
              </a:pPr>
              <a:t>‹#›</a:t>
            </a:fld>
            <a:endParaRPr lang="en-US"/>
          </a:p>
        </p:txBody>
      </p:sp>
    </p:spTree>
    <p:extLst>
      <p:ext uri="{BB962C8B-B14F-4D97-AF65-F5344CB8AC3E}">
        <p14:creationId xmlns:p14="http://schemas.microsoft.com/office/powerpoint/2010/main" val="3413795859"/>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B71A169-6760-4451-B567-DD5E360501F2}" type="datetimeFigureOut">
              <a:rPr lang="en-GB" smtClean="0">
                <a:solidFill>
                  <a:prstClr val="black">
                    <a:tint val="75000"/>
                  </a:prstClr>
                </a:solidFill>
              </a:rPr>
              <a:pPr/>
              <a:t>10/03/2024</a:t>
            </a:fld>
            <a:endParaRPr lang="en-GB">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25687037"/>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A53D4B-5525-49A4-A923-60D4F1D79EC9}"/>
              </a:ext>
            </a:extLst>
          </p:cNvPr>
          <p:cNvSpPr txBox="1">
            <a:spLocks noGrp="1"/>
          </p:cNvSpPr>
          <p:nvPr>
            <p:ph type="title"/>
          </p:nvPr>
        </p:nvSpPr>
        <p:spPr>
          <a:xfrm>
            <a:off x="457200" y="274640"/>
            <a:ext cx="8229600" cy="114300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D47CFCC-3883-49FC-909D-E90439356A10}"/>
              </a:ext>
            </a:extLst>
          </p:cNvPr>
          <p:cNvSpPr txBox="1">
            <a:spLocks noGrp="1"/>
          </p:cNvSpPr>
          <p:nvPr>
            <p:ph type="body" idx="1"/>
          </p:nvPr>
        </p:nvSpPr>
        <p:spPr>
          <a:xfrm>
            <a:off x="457200" y="1600200"/>
            <a:ext cx="8229600" cy="4525959"/>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E5BDB2-B605-4952-93CD-301A158BC6E0}"/>
              </a:ext>
            </a:extLst>
          </p:cNvPr>
          <p:cNvSpPr txBox="1">
            <a:spLocks noGrp="1"/>
          </p:cNvSpPr>
          <p:nvPr>
            <p:ph type="dt" sz="half" idx="2"/>
          </p:nvPr>
        </p:nvSpPr>
        <p:spPr>
          <a:xfrm>
            <a:off x="457200" y="6356351"/>
            <a:ext cx="2133596"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D6CD20F8-0837-4B01-B31D-15213C6F3670}" type="datetime1">
              <a:rPr lang="en-GB"/>
              <a:pPr lvl="0"/>
              <a:t>10/03/2024</a:t>
            </a:fld>
            <a:endParaRPr lang="en-GB"/>
          </a:p>
        </p:txBody>
      </p:sp>
      <p:sp>
        <p:nvSpPr>
          <p:cNvPr id="5" name="Footer Placeholder 4">
            <a:extLst>
              <a:ext uri="{FF2B5EF4-FFF2-40B4-BE49-F238E27FC236}">
                <a16:creationId xmlns:a16="http://schemas.microsoft.com/office/drawing/2014/main" id="{4E89AD79-45A5-41F1-BE74-413449578022}"/>
              </a:ext>
            </a:extLst>
          </p:cNvPr>
          <p:cNvSpPr txBox="1">
            <a:spLocks noGrp="1"/>
          </p:cNvSpPr>
          <p:nvPr>
            <p:ph type="ftr" sz="quarter" idx="3"/>
          </p:nvPr>
        </p:nvSpPr>
        <p:spPr>
          <a:xfrm>
            <a:off x="3124203" y="6356351"/>
            <a:ext cx="2895603"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5E1D9DEE-7A26-44D7-AF80-1C2A7DC450CA}"/>
              </a:ext>
            </a:extLst>
          </p:cNvPr>
          <p:cNvSpPr txBox="1">
            <a:spLocks noGrp="1"/>
          </p:cNvSpPr>
          <p:nvPr>
            <p:ph type="sldNum" sz="quarter" idx="4"/>
          </p:nvPr>
        </p:nvSpPr>
        <p:spPr>
          <a:xfrm>
            <a:off x="6553203" y="6356351"/>
            <a:ext cx="213359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DA763DA4-C738-4D24-80CF-58733E1760F5}" type="slidenum">
              <a:t>‹#›</a:t>
            </a:fld>
            <a:endParaRPr lang="en-GB"/>
          </a:p>
        </p:txBody>
      </p:sp>
    </p:spTree>
    <p:extLst>
      <p:ext uri="{BB962C8B-B14F-4D97-AF65-F5344CB8AC3E}">
        <p14:creationId xmlns:p14="http://schemas.microsoft.com/office/powerpoint/2010/main" val="262244221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alibri"/>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Calibri"/>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imd.gov.wales/" TargetMode="Externa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imd.wales.gov.uk/" TargetMode="External"/><Relationship Id="rId1" Type="http://schemas.openxmlformats.org/officeDocument/2006/relationships/slideLayout" Target="../slideLayouts/slideLayout5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7.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statswales.gov.wales/Catalogue/Community-Safety-and-Social-Inclusion/Welsh-Index-of-Multiple-Deprivation"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imd.gov.wales/explore?lang=en#domain=overall&amp;&amp;z=8&amp;lat=52.4137&amp;lng=-4.2000"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ons.gov.uk/census" TargetMode="Externa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hyperlink" Target="http://datashine.org.uk/#table=QS801EW&amp;col=QS801EW0002&amp;ramp=YlOrRd&amp;layers=BTTT&amp;zoom=12&amp;lon=-0.1500&amp;lat=51.5200" TargetMode="External"/><Relationship Id="rId2" Type="http://schemas.openxmlformats.org/officeDocument/2006/relationships/hyperlink" Target="https://www.ons.gov.uk/census" TargetMode="External"/><Relationship Id="rId1" Type="http://schemas.openxmlformats.org/officeDocument/2006/relationships/slideLayout" Target="../slideLayouts/slideLayout24.xml"/><Relationship Id="rId5" Type="http://schemas.openxmlformats.org/officeDocument/2006/relationships/hyperlink" Target="https://gov.wales/sites/default/files/statistics-and-research/2020-06/welsh-index-multiple-deprivation-2019-guidance.pdf" TargetMode="External"/><Relationship Id="rId4" Type="http://schemas.openxmlformats.org/officeDocument/2006/relationships/hyperlink" Target="https://www.nomisweb.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ctrTitle"/>
          </p:nvPr>
        </p:nvSpPr>
        <p:spPr>
          <a:xfrm>
            <a:off x="1799425" y="2073715"/>
            <a:ext cx="5201819" cy="2993042"/>
          </a:xfrm>
        </p:spPr>
        <p:txBody>
          <a:bodyPr anchor="ctr">
            <a:normAutofit/>
          </a:bodyPr>
          <a:lstStyle/>
          <a:p>
            <a:r>
              <a:rPr lang="en-GB" sz="7700">
                <a:solidFill>
                  <a:schemeClr val="bg1"/>
                </a:solidFill>
              </a:rPr>
              <a:t>Deprivation in Wales</a:t>
            </a:r>
          </a:p>
        </p:txBody>
      </p:sp>
      <p:sp>
        <p:nvSpPr>
          <p:cNvPr id="3" name="Subtitle 2"/>
          <p:cNvSpPr>
            <a:spLocks noGrp="1"/>
          </p:cNvSpPr>
          <p:nvPr>
            <p:ph type="subTitle" idx="1"/>
          </p:nvPr>
        </p:nvSpPr>
        <p:spPr>
          <a:xfrm>
            <a:off x="1799425" y="1369077"/>
            <a:ext cx="5201819" cy="2201159"/>
          </a:xfrm>
        </p:spPr>
        <p:txBody>
          <a:bodyPr>
            <a:normAutofit/>
          </a:bodyPr>
          <a:lstStyle/>
          <a:p>
            <a:r>
              <a:rPr lang="en-GB" sz="2400" dirty="0">
                <a:solidFill>
                  <a:schemeClr val="bg1"/>
                </a:solidFill>
              </a:rPr>
              <a:t>Mike Durke</a:t>
            </a:r>
          </a:p>
        </p:txBody>
      </p:sp>
      <p:sp>
        <p:nvSpPr>
          <p:cNvPr id="11" name="Rectangle 10">
            <a:extLst>
              <a:ext uri="{FF2B5EF4-FFF2-40B4-BE49-F238E27FC236}">
                <a16:creationId xmlns:a16="http://schemas.microsoft.com/office/drawing/2014/main" id="{81BD432D-FAB3-4B5D-BF27-4DA7C75B3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4"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6D6B450-4278-45B8-88C7-C061710E3C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799424" y="1883640"/>
            <a:ext cx="5201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4234A4C-A256-4139-A5F4-27078F0D67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799424" y="5066757"/>
            <a:ext cx="5201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6457950" y="6356350"/>
            <a:ext cx="2057400" cy="365125"/>
          </a:xfrm>
        </p:spPr>
        <p:txBody>
          <a:bodyPr>
            <a:normAutofit/>
          </a:bodyPr>
          <a:lstStyle/>
          <a:p>
            <a:pPr>
              <a:spcAft>
                <a:spcPts val="600"/>
              </a:spcAft>
            </a:pPr>
            <a:fld id="{B6F15528-21DE-4FAA-801E-634DDDAF4B2B}" type="slidenum">
              <a:rPr lang="en-US">
                <a:solidFill>
                  <a:schemeClr val="bg1">
                    <a:lumMod val="50000"/>
                  </a:schemeClr>
                </a:solidFill>
              </a:rPr>
              <a:pPr>
                <a:spcAft>
                  <a:spcPts val="600"/>
                </a:spcAft>
              </a:pPr>
              <a:t>1</a:t>
            </a:fld>
            <a:endParaRPr lang="en-US">
              <a:solidFill>
                <a:schemeClr val="bg1">
                  <a:lumMod val="5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9D4FD64A-470E-41A3-BA1B-68C8F595D4A2}"/>
              </a:ext>
            </a:extLst>
          </p:cNvPr>
          <p:cNvSpPr>
            <a:spLocks noGrp="1"/>
          </p:cNvSpPr>
          <p:nvPr>
            <p:ph type="title"/>
          </p:nvPr>
        </p:nvSpPr>
        <p:spPr>
          <a:xfrm>
            <a:off x="1449677" y="949324"/>
            <a:ext cx="7255341" cy="3991835"/>
          </a:xfrm>
        </p:spPr>
        <p:txBody>
          <a:bodyPr vert="horz" lIns="91440" tIns="45720" rIns="91440" bIns="45720" rtlCol="0" anchor="b">
            <a:normAutofit fontScale="90000"/>
          </a:bodyPr>
          <a:lstStyle/>
          <a:p>
            <a:pPr algn="l">
              <a:lnSpc>
                <a:spcPct val="90000"/>
              </a:lnSpc>
            </a:pPr>
            <a:r>
              <a:rPr lang="en-US" sz="4000" kern="1200" dirty="0">
                <a:solidFill>
                  <a:schemeClr val="bg1"/>
                </a:solidFill>
                <a:latin typeface="+mj-lt"/>
                <a:ea typeface="+mj-ea"/>
                <a:cs typeface="+mj-cs"/>
              </a:rPr>
              <a:t>What is ‘deprivation’?</a:t>
            </a:r>
            <a:br>
              <a:rPr lang="en-US" sz="4000" kern="1200" dirty="0">
                <a:solidFill>
                  <a:schemeClr val="bg1"/>
                </a:solidFill>
                <a:latin typeface="+mj-lt"/>
                <a:ea typeface="+mj-ea"/>
                <a:cs typeface="+mj-cs"/>
              </a:rPr>
            </a:br>
            <a:br>
              <a:rPr lang="en-US" sz="4000" kern="1200" dirty="0">
                <a:solidFill>
                  <a:schemeClr val="bg1"/>
                </a:solidFill>
                <a:latin typeface="+mj-lt"/>
                <a:ea typeface="+mj-ea"/>
                <a:cs typeface="+mj-cs"/>
              </a:rPr>
            </a:br>
            <a:r>
              <a:rPr lang="en-US" sz="4000" kern="1200" dirty="0">
                <a:solidFill>
                  <a:schemeClr val="bg1"/>
                </a:solidFill>
                <a:latin typeface="+mj-lt"/>
                <a:ea typeface="+mj-ea"/>
                <a:cs typeface="+mj-cs"/>
              </a:rPr>
              <a:t>How does this influence the design and delivery of services?</a:t>
            </a:r>
            <a:br>
              <a:rPr lang="en-US" sz="4000" kern="1200" dirty="0">
                <a:solidFill>
                  <a:schemeClr val="bg1"/>
                </a:solidFill>
                <a:latin typeface="+mj-lt"/>
                <a:ea typeface="+mj-ea"/>
                <a:cs typeface="+mj-cs"/>
              </a:rPr>
            </a:br>
            <a:br>
              <a:rPr lang="en-US" sz="4000" kern="1200" dirty="0">
                <a:solidFill>
                  <a:schemeClr val="bg1"/>
                </a:solidFill>
                <a:latin typeface="+mj-lt"/>
                <a:ea typeface="+mj-ea"/>
                <a:cs typeface="+mj-cs"/>
              </a:rPr>
            </a:br>
            <a:r>
              <a:rPr lang="en-US" sz="4000" dirty="0">
                <a:solidFill>
                  <a:schemeClr val="bg1"/>
                </a:solidFill>
              </a:rPr>
              <a:t>Do ‘deprived communities’ create additional concerns, pressures and costs for public services?</a:t>
            </a:r>
            <a:endParaRPr lang="en-US" sz="4000" kern="1200" dirty="0">
              <a:solidFill>
                <a:schemeClr val="bg1"/>
              </a:solidFill>
              <a:latin typeface="+mj-lt"/>
              <a:ea typeface="+mj-ea"/>
              <a:cs typeface="+mj-cs"/>
            </a:endParaRPr>
          </a:p>
        </p:txBody>
      </p:sp>
      <p:cxnSp>
        <p:nvCxnSpPr>
          <p:cNvPr id="11" name="Straight Connector 10">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96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9144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1D7E3AB3-A2D4-417D-91D2-62566D977E8F}"/>
              </a:ext>
            </a:extLst>
          </p:cNvPr>
          <p:cNvSpPr>
            <a:spLocks noGrp="1"/>
          </p:cNvSpPr>
          <p:nvPr>
            <p:ph type="sldNum" sz="quarter" idx="12"/>
          </p:nvPr>
        </p:nvSpPr>
        <p:spPr>
          <a:xfrm>
            <a:off x="6918595" y="6356350"/>
            <a:ext cx="1334620" cy="365125"/>
          </a:xfrm>
        </p:spPr>
        <p:txBody>
          <a:bodyPr vert="horz" lIns="91440" tIns="45720" rIns="91440" bIns="45720" rtlCol="0" anchor="ctr">
            <a:normAutofit/>
          </a:bodyPr>
          <a:lstStyle/>
          <a:p>
            <a:pPr>
              <a:spcAft>
                <a:spcPts val="600"/>
              </a:spcAft>
            </a:pPr>
            <a:fld id="{B6F15528-21DE-4FAA-801E-634DDDAF4B2B}" type="slidenum">
              <a:rPr lang="en-US">
                <a:solidFill>
                  <a:schemeClr val="bg1">
                    <a:lumMod val="50000"/>
                  </a:schemeClr>
                </a:solidFill>
              </a:rPr>
              <a:pPr>
                <a:spcAft>
                  <a:spcPts val="600"/>
                </a:spcAft>
              </a:pPr>
              <a:t>2</a:t>
            </a:fld>
            <a:endParaRPr lang="en-US">
              <a:solidFill>
                <a:schemeClr val="bg1">
                  <a:lumMod val="50000"/>
                </a:schemeClr>
              </a:solidFill>
            </a:endParaRPr>
          </a:p>
        </p:txBody>
      </p:sp>
    </p:spTree>
    <p:extLst>
      <p:ext uri="{BB962C8B-B14F-4D97-AF65-F5344CB8AC3E}">
        <p14:creationId xmlns:p14="http://schemas.microsoft.com/office/powerpoint/2010/main" val="395005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5999"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74171"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a:extLst>
              <a:ext uri="{FF2B5EF4-FFF2-40B4-BE49-F238E27FC236}">
                <a16:creationId xmlns:a16="http://schemas.microsoft.com/office/drawing/2014/main" id="{069AB65C-A383-4DDA-9EA4-701EED75C5E7}"/>
              </a:ext>
            </a:extLst>
          </p:cNvPr>
          <p:cNvSpPr>
            <a:spLocks noGrp="1"/>
          </p:cNvSpPr>
          <p:nvPr>
            <p:ph type="title"/>
          </p:nvPr>
        </p:nvSpPr>
        <p:spPr>
          <a:xfrm>
            <a:off x="0" y="1412488"/>
            <a:ext cx="2756825" cy="2880607"/>
          </a:xfrm>
        </p:spPr>
        <p:txBody>
          <a:bodyPr anchor="t">
            <a:noAutofit/>
          </a:bodyPr>
          <a:lstStyle/>
          <a:p>
            <a:pPr>
              <a:lnSpc>
                <a:spcPct val="90000"/>
              </a:lnSpc>
            </a:pPr>
            <a:r>
              <a:rPr lang="en-GB" sz="4000" dirty="0">
                <a:solidFill>
                  <a:schemeClr val="bg1"/>
                </a:solidFill>
              </a:rPr>
              <a:t>Related concepts and discussion points</a:t>
            </a:r>
          </a:p>
        </p:txBody>
      </p:sp>
      <p:sp>
        <p:nvSpPr>
          <p:cNvPr id="9" name="Content Placeholder 8">
            <a:extLst>
              <a:ext uri="{FF2B5EF4-FFF2-40B4-BE49-F238E27FC236}">
                <a16:creationId xmlns:a16="http://schemas.microsoft.com/office/drawing/2014/main" id="{ECE26DE9-F15F-4BD5-B637-254FCBCFA205}"/>
              </a:ext>
            </a:extLst>
          </p:cNvPr>
          <p:cNvSpPr>
            <a:spLocks noGrp="1"/>
          </p:cNvSpPr>
          <p:nvPr>
            <p:ph sz="half" idx="1"/>
          </p:nvPr>
        </p:nvSpPr>
        <p:spPr>
          <a:xfrm>
            <a:off x="3315999" y="1412489"/>
            <a:ext cx="2880876" cy="4363844"/>
          </a:xfrm>
        </p:spPr>
        <p:txBody>
          <a:bodyPr>
            <a:noAutofit/>
          </a:bodyPr>
          <a:lstStyle/>
          <a:p>
            <a:r>
              <a:rPr lang="en-GB" sz="2400" dirty="0"/>
              <a:t>Equality and inequality</a:t>
            </a:r>
          </a:p>
          <a:p>
            <a:r>
              <a:rPr lang="en-GB" sz="2400" dirty="0"/>
              <a:t>Wealthy people</a:t>
            </a:r>
          </a:p>
          <a:p>
            <a:r>
              <a:rPr lang="en-GB" sz="2400" dirty="0"/>
              <a:t>Poor people</a:t>
            </a:r>
          </a:p>
          <a:p>
            <a:r>
              <a:rPr lang="en-GB" sz="2400" dirty="0"/>
              <a:t>What are the biggest challenges we face?</a:t>
            </a:r>
          </a:p>
          <a:p>
            <a:r>
              <a:rPr lang="en-GB" sz="2400" dirty="0"/>
              <a:t>What should the government do for us?</a:t>
            </a:r>
          </a:p>
        </p:txBody>
      </p:sp>
      <p:sp>
        <p:nvSpPr>
          <p:cNvPr id="10" name="Content Placeholder 9">
            <a:extLst>
              <a:ext uri="{FF2B5EF4-FFF2-40B4-BE49-F238E27FC236}">
                <a16:creationId xmlns:a16="http://schemas.microsoft.com/office/drawing/2014/main" id="{4E228AFA-45FF-4641-AA42-A44B27209349}"/>
              </a:ext>
            </a:extLst>
          </p:cNvPr>
          <p:cNvSpPr>
            <a:spLocks noGrp="1"/>
          </p:cNvSpPr>
          <p:nvPr>
            <p:ph sz="half" idx="2"/>
          </p:nvPr>
        </p:nvSpPr>
        <p:spPr>
          <a:xfrm>
            <a:off x="6012160" y="1412489"/>
            <a:ext cx="2880876" cy="4363844"/>
          </a:xfrm>
        </p:spPr>
        <p:txBody>
          <a:bodyPr>
            <a:noAutofit/>
          </a:bodyPr>
          <a:lstStyle/>
          <a:p>
            <a:r>
              <a:rPr lang="en-GB" sz="2400" dirty="0"/>
              <a:t>Sameness and difference</a:t>
            </a:r>
          </a:p>
          <a:p>
            <a:r>
              <a:rPr lang="en-GB" sz="2400" dirty="0"/>
              <a:t>Are some communities better than others</a:t>
            </a:r>
          </a:p>
          <a:p>
            <a:r>
              <a:rPr lang="en-GB" sz="2400" dirty="0"/>
              <a:t>What assumptions do we make about ‘good’ and ‘bad’ communities?</a:t>
            </a:r>
          </a:p>
        </p:txBody>
      </p:sp>
      <p:sp>
        <p:nvSpPr>
          <p:cNvPr id="2" name="Slide Number Placeholder 1"/>
          <p:cNvSpPr>
            <a:spLocks noGrp="1"/>
          </p:cNvSpPr>
          <p:nvPr>
            <p:ph type="sldNum" sz="quarter" idx="12"/>
          </p:nvPr>
        </p:nvSpPr>
        <p:spPr>
          <a:xfrm>
            <a:off x="8227095" y="6080241"/>
            <a:ext cx="411480" cy="548640"/>
          </a:xfrm>
          <a:prstGeom prst="ellipse">
            <a:avLst/>
          </a:prstGeom>
          <a:solidFill>
            <a:srgbClr val="7F7F7F"/>
          </a:solidFill>
        </p:spPr>
        <p:txBody>
          <a:bodyPr>
            <a:normAutofit/>
          </a:bodyPr>
          <a:lstStyle/>
          <a:p>
            <a:pPr algn="ctr">
              <a:spcAft>
                <a:spcPts val="600"/>
              </a:spcAft>
            </a:pPr>
            <a:fld id="{B6F15528-21DE-4FAA-801E-634DDDAF4B2B}" type="slidenum">
              <a:rPr lang="en-US" sz="1000">
                <a:solidFill>
                  <a:srgbClr val="FFFFFF"/>
                </a:solidFill>
              </a:rPr>
              <a:pPr algn="ctr">
                <a:spcAft>
                  <a:spcPts val="600"/>
                </a:spcAft>
              </a:pPr>
              <a:t>3</a:t>
            </a:fld>
            <a:endParaRPr lang="en-US" sz="1000">
              <a:solidFill>
                <a:srgbClr val="FFFFFF"/>
              </a:solidFill>
            </a:endParaRPr>
          </a:p>
        </p:txBody>
      </p:sp>
    </p:spTree>
    <p:extLst>
      <p:ext uri="{BB962C8B-B14F-4D97-AF65-F5344CB8AC3E}">
        <p14:creationId xmlns:p14="http://schemas.microsoft.com/office/powerpoint/2010/main" val="13066980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 calcmode="lin" valueType="num">
                                      <p:cBhvr additive="base">
                                        <p:cTn id="25"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anim calcmode="lin" valueType="num">
                                      <p:cBhvr additive="base">
                                        <p:cTn id="31"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 calcmode="lin" valueType="num">
                                      <p:cBhvr additive="base">
                                        <p:cTn id="3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xEl>
                                              <p:pRg st="1" end="1"/>
                                            </p:txEl>
                                          </p:spTgt>
                                        </p:tgtEl>
                                        <p:attrNameLst>
                                          <p:attrName>style.visibility</p:attrName>
                                        </p:attrNameLst>
                                      </p:cBhvr>
                                      <p:to>
                                        <p:strVal val="visible"/>
                                      </p:to>
                                    </p:set>
                                    <p:anim calcmode="lin" valueType="num">
                                      <p:cBhvr additive="base">
                                        <p:cTn id="4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xEl>
                                              <p:pRg st="2" end="2"/>
                                            </p:txEl>
                                          </p:spTgt>
                                        </p:tgtEl>
                                        <p:attrNameLst>
                                          <p:attrName>style.visibility</p:attrName>
                                        </p:attrNameLst>
                                      </p:cBhvr>
                                      <p:to>
                                        <p:strVal val="visible"/>
                                      </p:to>
                                    </p:set>
                                    <p:anim calcmode="lin" valueType="num">
                                      <p:cBhvr additive="base">
                                        <p:cTn id="49"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10"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rmAutofit/>
          </a:bodyPr>
          <a:lstStyle/>
          <a:p>
            <a:pPr algn="l"/>
            <a:r>
              <a:rPr lang="en-GB" sz="3850" dirty="0"/>
              <a:t>The Challenge</a:t>
            </a:r>
          </a:p>
        </p:txBody>
      </p:sp>
      <p:sp>
        <p:nvSpPr>
          <p:cNvPr id="3" name="Content Placeholder 2"/>
          <p:cNvSpPr>
            <a:spLocks noGrp="1"/>
          </p:cNvSpPr>
          <p:nvPr>
            <p:ph idx="1"/>
          </p:nvPr>
        </p:nvSpPr>
        <p:spPr>
          <a:xfrm>
            <a:off x="840699" y="1681652"/>
            <a:ext cx="5303382" cy="4488868"/>
          </a:xfrm>
        </p:spPr>
        <p:txBody>
          <a:bodyPr anchor="ctr">
            <a:normAutofit/>
          </a:bodyPr>
          <a:lstStyle/>
          <a:p>
            <a:r>
              <a:rPr lang="en-GB" sz="2400" dirty="0"/>
              <a:t>At a time when radical changes are needed to the way public services are designed and delivered, we need innovation!</a:t>
            </a:r>
          </a:p>
          <a:p>
            <a:r>
              <a:rPr lang="en-GB" sz="2400" dirty="0"/>
              <a:t>People like us work in local and national government</a:t>
            </a:r>
          </a:p>
          <a:p>
            <a:r>
              <a:rPr lang="en-GB" sz="2400" dirty="0"/>
              <a:t>If you were civil servants what advice would you give to the politicians who have to make the big decisions and allocate billions of public pounds?</a:t>
            </a:r>
          </a:p>
        </p:txBody>
      </p:sp>
      <p:sp>
        <p:nvSpPr>
          <p:cNvPr id="11" name="Rectangle 1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Oval 1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Graphic 7" descr="Light Bulb and Gear">
            <a:extLst>
              <a:ext uri="{FF2B5EF4-FFF2-40B4-BE49-F238E27FC236}">
                <a16:creationId xmlns:a16="http://schemas.microsoft.com/office/drawing/2014/main" id="{FF30110B-F389-4BF6-9967-3B4EC912B6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
        <p:nvSpPr>
          <p:cNvPr id="4" name="Slide Number Placeholder 3"/>
          <p:cNvSpPr>
            <a:spLocks noGrp="1"/>
          </p:cNvSpPr>
          <p:nvPr>
            <p:ph type="sldNum" sz="quarter" idx="12"/>
          </p:nvPr>
        </p:nvSpPr>
        <p:spPr>
          <a:xfrm>
            <a:off x="7576075" y="6415760"/>
            <a:ext cx="759278" cy="273844"/>
          </a:xfrm>
        </p:spPr>
        <p:txBody>
          <a:bodyPr>
            <a:normAutofit/>
          </a:bodyPr>
          <a:lstStyle/>
          <a:p>
            <a:pPr>
              <a:spcAft>
                <a:spcPts val="600"/>
              </a:spcAft>
            </a:pPr>
            <a:fld id="{B6F15528-21DE-4FAA-801E-634DDDAF4B2B}" type="slidenum">
              <a:rPr lang="en-US" sz="920">
                <a:solidFill>
                  <a:srgbClr val="FFFFFF"/>
                </a:solidFill>
              </a:rPr>
              <a:pPr>
                <a:spcAft>
                  <a:spcPts val="600"/>
                </a:spcAft>
              </a:pPr>
              <a:t>4</a:t>
            </a:fld>
            <a:endParaRPr lang="en-US" sz="920">
              <a:solidFill>
                <a:srgbClr val="FFFFFF"/>
              </a:solidFill>
            </a:endParaRPr>
          </a:p>
        </p:txBody>
      </p:sp>
    </p:spTree>
    <p:extLst>
      <p:ext uri="{BB962C8B-B14F-4D97-AF65-F5344CB8AC3E}">
        <p14:creationId xmlns:p14="http://schemas.microsoft.com/office/powerpoint/2010/main" val="350262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D772758B-81C6-4E6F-BD74-49783B578BD7}"/>
              </a:ext>
            </a:extLst>
          </p:cNvPr>
          <p:cNvSpPr>
            <a:spLocks noGrp="1"/>
          </p:cNvSpPr>
          <p:nvPr>
            <p:ph type="title"/>
          </p:nvPr>
        </p:nvSpPr>
        <p:spPr>
          <a:xfrm>
            <a:off x="515125" y="1153572"/>
            <a:ext cx="2400300" cy="4461163"/>
          </a:xfrm>
        </p:spPr>
        <p:txBody>
          <a:bodyPr>
            <a:normAutofit/>
          </a:bodyPr>
          <a:lstStyle/>
          <a:p>
            <a:r>
              <a:rPr lang="en-GB">
                <a:solidFill>
                  <a:srgbClr val="FFFFFF"/>
                </a:solidFill>
              </a:rPr>
              <a:t>Facts and forward-thinking</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rPr lang="en-GB" dirty="0"/>
              <a:t>Is it possible to predict the future?</a:t>
            </a:r>
          </a:p>
          <a:p>
            <a:pPr>
              <a:buNone/>
            </a:pPr>
            <a:endParaRPr lang="en-GB" dirty="0"/>
          </a:p>
          <a:p>
            <a:r>
              <a:rPr lang="en-GB" dirty="0"/>
              <a:t>Can we understand the past?</a:t>
            </a:r>
          </a:p>
          <a:p>
            <a:pPr>
              <a:buNone/>
            </a:pPr>
            <a:endParaRPr lang="en-GB" dirty="0"/>
          </a:p>
          <a:p>
            <a:r>
              <a:rPr lang="en-GB" dirty="0"/>
              <a:t>Do public servants need to understand the past, the present and look ahead to the future?</a:t>
            </a:r>
          </a:p>
        </p:txBody>
      </p:sp>
      <p:sp>
        <p:nvSpPr>
          <p:cNvPr id="4" name="Slide Number Placeholder 3"/>
          <p:cNvSpPr>
            <a:spLocks noGrp="1"/>
          </p:cNvSpPr>
          <p:nvPr>
            <p:ph type="sldNum" sz="quarter" idx="12"/>
          </p:nvPr>
        </p:nvSpPr>
        <p:spPr>
          <a:xfrm>
            <a:off x="7156173" y="6356350"/>
            <a:ext cx="1359176" cy="365125"/>
          </a:xfrm>
        </p:spPr>
        <p:txBody>
          <a:bodyPr>
            <a:normAutofit/>
          </a:bodyPr>
          <a:lstStyle/>
          <a:p>
            <a:pPr>
              <a:spcAft>
                <a:spcPts val="600"/>
              </a:spcAft>
            </a:pPr>
            <a:fld id="{B6F15528-21DE-4FAA-801E-634DDDAF4B2B}" type="slidenum">
              <a:rPr lang="en-US" smtClean="0"/>
              <a:pPr>
                <a:spcAft>
                  <a:spcPts val="600"/>
                </a:spcAft>
              </a:pPr>
              <a:t>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TextBox 7"/>
          <p:cNvSpPr txBox="1">
            <a:spLocks noChangeArrowheads="1"/>
          </p:cNvSpPr>
          <p:nvPr/>
        </p:nvSpPr>
        <p:spPr bwMode="auto">
          <a:xfrm>
            <a:off x="457200" y="273050"/>
            <a:ext cx="3008313" cy="116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0" fontAlgn="base" hangingPunct="0">
              <a:lnSpc>
                <a:spcPct val="90000"/>
              </a:lnSpc>
              <a:spcBef>
                <a:spcPct val="0"/>
              </a:spcBef>
              <a:spcAft>
                <a:spcPts val="600"/>
              </a:spcAft>
            </a:pPr>
            <a:r>
              <a:rPr lang="en-US" altLang="en-US" sz="4000" b="1" kern="1200" dirty="0">
                <a:latin typeface="+mj-lt"/>
                <a:ea typeface="+mj-ea"/>
                <a:cs typeface="+mj-cs"/>
              </a:rPr>
              <a:t>Statistics</a:t>
            </a:r>
          </a:p>
        </p:txBody>
      </p:sp>
      <p:pic>
        <p:nvPicPr>
          <p:cNvPr id="31746" name="Picture 6"/>
          <p:cNvPicPr>
            <a:picLocks noChangeAspect="1"/>
          </p:cNvPicPr>
          <p:nvPr/>
        </p:nvPicPr>
        <p:blipFill rotWithShape="1">
          <a:blip r:embed="rId2">
            <a:extLst>
              <a:ext uri="{28A0092B-C50C-407E-A947-70E740481C1C}">
                <a14:useLocalDpi xmlns:a14="http://schemas.microsoft.com/office/drawing/2010/main" val="0"/>
              </a:ext>
            </a:extLst>
          </a:blip>
          <a:srcRect l="38291" r="16077" b="-1"/>
          <a:stretch/>
        </p:blipFill>
        <p:spPr bwMode="auto">
          <a:xfrm>
            <a:off x="3575050" y="273050"/>
            <a:ext cx="5111750" cy="585311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72" name="Text Placeholder 3">
            <a:extLst>
              <a:ext uri="{FF2B5EF4-FFF2-40B4-BE49-F238E27FC236}">
                <a16:creationId xmlns:a16="http://schemas.microsoft.com/office/drawing/2014/main" id="{92AD7D86-7F33-4591-A281-9143C929C908}"/>
              </a:ext>
            </a:extLst>
          </p:cNvPr>
          <p:cNvSpPr>
            <a:spLocks noGrp="1"/>
          </p:cNvSpPr>
          <p:nvPr>
            <p:ph type="body" sz="half" idx="2"/>
          </p:nvPr>
        </p:nvSpPr>
        <p:spPr>
          <a:xfrm>
            <a:off x="457200" y="1700808"/>
            <a:ext cx="3008313" cy="4425355"/>
          </a:xfrm>
        </p:spPr>
        <p:txBody>
          <a:bodyPr/>
          <a:lstStyle/>
          <a:p>
            <a:r>
              <a:rPr lang="en-US" sz="3200" dirty="0"/>
              <a:t>Are today’s statistics a reliable guide to future expectation?</a:t>
            </a:r>
          </a:p>
          <a:p>
            <a:endParaRPr lang="en-US" sz="3200" dirty="0"/>
          </a:p>
          <a:p>
            <a:r>
              <a:rPr lang="en-US" sz="3200" dirty="0"/>
              <a:t>Can we ‘see’ the future?</a:t>
            </a:r>
          </a:p>
          <a:p>
            <a:endParaRPr lang="en-US" dirty="0"/>
          </a:p>
        </p:txBody>
      </p:sp>
      <p:sp>
        <p:nvSpPr>
          <p:cNvPr id="2" name="Slide Number Placeholder 1"/>
          <p:cNvSpPr>
            <a:spLocks noGrp="1"/>
          </p:cNvSpPr>
          <p:nvPr>
            <p:ph type="sldNum" sz="quarter" idx="12"/>
          </p:nvPr>
        </p:nvSpPr>
        <p:spPr>
          <a:xfrm>
            <a:off x="6553200" y="6356350"/>
            <a:ext cx="2133600" cy="365125"/>
          </a:xfrm>
        </p:spPr>
        <p:txBody>
          <a:bodyPr vert="horz" wrap="square" lIns="91440" tIns="45720" rIns="91440" bIns="45720" numCol="1" anchor="ctr" anchorCtr="0" compatLnSpc="1">
            <a:prstTxWarp prst="textNoShape">
              <a:avLst/>
            </a:prstTxWarp>
            <a:normAutofit/>
          </a:bodyPr>
          <a:lstStyle/>
          <a:p>
            <a:pPr>
              <a:spcAft>
                <a:spcPts val="600"/>
              </a:spcAft>
              <a:defRPr/>
            </a:pPr>
            <a:fld id="{7FF37A6F-B889-4F3D-8E9D-ABC22242F1CC}" type="slidenum">
              <a:rPr lang="en-US" kern="1200">
                <a:latin typeface="Calibri" pitchFamily="34" charset="0"/>
                <a:ea typeface="+mn-ea"/>
                <a:cs typeface="+mn-cs"/>
              </a:rPr>
              <a:pPr>
                <a:spcAft>
                  <a:spcPts val="600"/>
                </a:spcAft>
                <a:defRPr/>
              </a:pPr>
              <a:t>6</a:t>
            </a:fld>
            <a:endParaRPr lang="en-US" kern="1200">
              <a:latin typeface="Calibri" pitchFamily="34" charset="0"/>
              <a:ea typeface="+mn-ea"/>
              <a:cs typeface="+mn-cs"/>
            </a:endParaRPr>
          </a:p>
        </p:txBody>
      </p:sp>
    </p:spTree>
    <p:extLst>
      <p:ext uri="{BB962C8B-B14F-4D97-AF65-F5344CB8AC3E}">
        <p14:creationId xmlns:p14="http://schemas.microsoft.com/office/powerpoint/2010/main" val="2618487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2">
                                            <p:txEl>
                                              <p:pRg st="0" end="0"/>
                                            </p:txEl>
                                          </p:spTgt>
                                        </p:tgtEl>
                                        <p:attrNameLst>
                                          <p:attrName>style.visibility</p:attrName>
                                        </p:attrNameLst>
                                      </p:cBhvr>
                                      <p:to>
                                        <p:strVal val="visible"/>
                                      </p:to>
                                    </p:set>
                                    <p:anim calcmode="lin" valueType="num">
                                      <p:cBhvr additive="base">
                                        <p:cTn id="7" dur="500" fill="hold"/>
                                        <p:tgtEl>
                                          <p:spTgt spid="7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2">
                                            <p:txEl>
                                              <p:pRg st="2" end="2"/>
                                            </p:txEl>
                                          </p:spTgt>
                                        </p:tgtEl>
                                        <p:attrNameLst>
                                          <p:attrName>style.visibility</p:attrName>
                                        </p:attrNameLst>
                                      </p:cBhvr>
                                      <p:to>
                                        <p:strVal val="visible"/>
                                      </p:to>
                                    </p:set>
                                    <p:anim calcmode="lin" valueType="num">
                                      <p:cBhvr additive="base">
                                        <p:cTn id="13" dur="500" fill="hold"/>
                                        <p:tgtEl>
                                          <p:spTgt spid="7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90DB7-C0B7-4C23-A828-F5A9965EFAEE}"/>
              </a:ext>
            </a:extLst>
          </p:cNvPr>
          <p:cNvSpPr>
            <a:spLocks noGrp="1"/>
          </p:cNvSpPr>
          <p:nvPr>
            <p:ph type="title"/>
          </p:nvPr>
        </p:nvSpPr>
        <p:spPr/>
        <p:txBody>
          <a:bodyPr/>
          <a:lstStyle/>
          <a:p>
            <a:endParaRPr lang="en-GB"/>
          </a:p>
        </p:txBody>
      </p:sp>
      <p:sp>
        <p:nvSpPr>
          <p:cNvPr id="3" name="Slide Number Placeholder 2">
            <a:extLst>
              <a:ext uri="{FF2B5EF4-FFF2-40B4-BE49-F238E27FC236}">
                <a16:creationId xmlns:a16="http://schemas.microsoft.com/office/drawing/2014/main" id="{ADA87FE2-CC79-4D69-9400-576334138CE7}"/>
              </a:ext>
            </a:extLst>
          </p:cNvPr>
          <p:cNvSpPr>
            <a:spLocks noGrp="1"/>
          </p:cNvSpPr>
          <p:nvPr>
            <p:ph type="sldNum" sz="quarter" idx="12"/>
          </p:nvPr>
        </p:nvSpPr>
        <p:spPr/>
        <p:txBody>
          <a:bodyPr/>
          <a:lstStyle/>
          <a:p>
            <a:fld id="{B6F15528-21DE-4FAA-801E-634DDDAF4B2B}" type="slidenum">
              <a:rPr lang="en-US" smtClean="0">
                <a:solidFill>
                  <a:prstClr val="black">
                    <a:tint val="75000"/>
                  </a:prstClr>
                </a:solidFill>
              </a:rPr>
              <a:pPr/>
              <a:t>7</a:t>
            </a:fld>
            <a:endParaRPr lang="en-US">
              <a:solidFill>
                <a:prstClr val="black">
                  <a:tint val="75000"/>
                </a:prstClr>
              </a:solidFill>
            </a:endParaRPr>
          </a:p>
        </p:txBody>
      </p:sp>
      <p:pic>
        <p:nvPicPr>
          <p:cNvPr id="5" name="Picture 4">
            <a:hlinkClick r:id="rId2"/>
            <a:extLst>
              <a:ext uri="{FF2B5EF4-FFF2-40B4-BE49-F238E27FC236}">
                <a16:creationId xmlns:a16="http://schemas.microsoft.com/office/drawing/2014/main" id="{E1C5180C-C791-4352-8D80-15C661F7306E}"/>
              </a:ext>
            </a:extLst>
          </p:cNvPr>
          <p:cNvPicPr>
            <a:picLocks noChangeAspect="1"/>
          </p:cNvPicPr>
          <p:nvPr/>
        </p:nvPicPr>
        <p:blipFill>
          <a:blip r:embed="rId3"/>
          <a:stretch>
            <a:fillRect/>
          </a:stretch>
        </p:blipFill>
        <p:spPr>
          <a:xfrm>
            <a:off x="185737" y="80962"/>
            <a:ext cx="8772525" cy="6696075"/>
          </a:xfrm>
          <a:prstGeom prst="rect">
            <a:avLst/>
          </a:prstGeom>
        </p:spPr>
      </p:pic>
    </p:spTree>
    <p:extLst>
      <p:ext uri="{BB962C8B-B14F-4D97-AF65-F5344CB8AC3E}">
        <p14:creationId xmlns:p14="http://schemas.microsoft.com/office/powerpoint/2010/main" val="4154913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9F3A07D-D36C-46F5-B0A7-50BB5648661A}"/>
              </a:ext>
            </a:extLst>
          </p:cNvPr>
          <p:cNvSpPr>
            <a:spLocks noGrp="1"/>
          </p:cNvSpPr>
          <p:nvPr>
            <p:ph idx="1"/>
          </p:nvPr>
        </p:nvSpPr>
        <p:spPr>
          <a:xfrm>
            <a:off x="467544" y="812736"/>
            <a:ext cx="3754760" cy="5721499"/>
          </a:xfrm>
        </p:spPr>
        <p:txBody>
          <a:bodyPr/>
          <a:lstStyle/>
          <a:p>
            <a:r>
              <a:rPr lang="en-US" dirty="0"/>
              <a:t>The Welsh Government’s official measure of relative deprivation for small areas in Wales</a:t>
            </a:r>
          </a:p>
          <a:p>
            <a:r>
              <a:rPr lang="en-US" dirty="0"/>
              <a:t>1,909 geographical areas where no. 1 is the most deprived</a:t>
            </a:r>
          </a:p>
          <a:p>
            <a:endParaRPr lang="en-GB" dirty="0"/>
          </a:p>
        </p:txBody>
      </p:sp>
      <p:sp>
        <p:nvSpPr>
          <p:cNvPr id="3" name="Slide Number Placeholder 2">
            <a:extLst>
              <a:ext uri="{FF2B5EF4-FFF2-40B4-BE49-F238E27FC236}">
                <a16:creationId xmlns:a16="http://schemas.microsoft.com/office/drawing/2014/main" id="{A956F43B-05C3-4507-92F5-E155570EBB85}"/>
              </a:ext>
            </a:extLst>
          </p:cNvPr>
          <p:cNvSpPr>
            <a:spLocks noGrp="1"/>
          </p:cNvSpPr>
          <p:nvPr>
            <p:ph type="sldNum" sz="quarter" idx="12"/>
          </p:nvPr>
        </p:nvSpPr>
        <p:spPr/>
        <p:txBody>
          <a:bodyPr/>
          <a:lstStyle/>
          <a:p>
            <a:fld id="{B6F15528-21DE-4FAA-801E-634DDDAF4B2B}" type="slidenum">
              <a:rPr lang="en-US" smtClean="0">
                <a:solidFill>
                  <a:prstClr val="black">
                    <a:tint val="75000"/>
                  </a:prstClr>
                </a:solidFill>
              </a:rPr>
              <a:pPr/>
              <a:t>8</a:t>
            </a:fld>
            <a:endParaRPr lang="en-US">
              <a:solidFill>
                <a:prstClr val="black">
                  <a:tint val="75000"/>
                </a:prstClr>
              </a:solidFill>
            </a:endParaRPr>
          </a:p>
        </p:txBody>
      </p:sp>
      <p:pic>
        <p:nvPicPr>
          <p:cNvPr id="7" name="Picture 6">
            <a:extLst>
              <a:ext uri="{FF2B5EF4-FFF2-40B4-BE49-F238E27FC236}">
                <a16:creationId xmlns:a16="http://schemas.microsoft.com/office/drawing/2014/main" id="{627AFB89-D928-4B74-9167-26AC38A065C4}"/>
              </a:ext>
            </a:extLst>
          </p:cNvPr>
          <p:cNvPicPr>
            <a:picLocks noChangeAspect="1"/>
          </p:cNvPicPr>
          <p:nvPr/>
        </p:nvPicPr>
        <p:blipFill>
          <a:blip r:embed="rId2"/>
          <a:stretch>
            <a:fillRect/>
          </a:stretch>
        </p:blipFill>
        <p:spPr>
          <a:xfrm>
            <a:off x="4315003" y="0"/>
            <a:ext cx="4819135" cy="6858000"/>
          </a:xfrm>
          <a:prstGeom prst="rect">
            <a:avLst/>
          </a:prstGeom>
        </p:spPr>
      </p:pic>
    </p:spTree>
    <p:extLst>
      <p:ext uri="{BB962C8B-B14F-4D97-AF65-F5344CB8AC3E}">
        <p14:creationId xmlns:p14="http://schemas.microsoft.com/office/powerpoint/2010/main" val="1849832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CC8D912-BA58-4EBF-982F-1A4F98C942B0}"/>
              </a:ext>
            </a:extLst>
          </p:cNvPr>
          <p:cNvPicPr>
            <a:picLocks noChangeAspect="1"/>
          </p:cNvPicPr>
          <p:nvPr/>
        </p:nvPicPr>
        <p:blipFill>
          <a:blip r:embed="rId3"/>
          <a:stretch>
            <a:fillRect/>
          </a:stretch>
        </p:blipFill>
        <p:spPr>
          <a:xfrm>
            <a:off x="165064" y="1121569"/>
            <a:ext cx="7165181" cy="4614863"/>
          </a:xfrm>
          <a:prstGeom prst="rect">
            <a:avLst/>
          </a:prstGeom>
        </p:spPr>
      </p:pic>
      <p:sp>
        <p:nvSpPr>
          <p:cNvPr id="4" name="TextBox 3">
            <a:extLst>
              <a:ext uri="{FF2B5EF4-FFF2-40B4-BE49-F238E27FC236}">
                <a16:creationId xmlns:a16="http://schemas.microsoft.com/office/drawing/2014/main" id="{20BD9AD3-6905-49C8-A8C0-34DF3C3C92D7}"/>
              </a:ext>
            </a:extLst>
          </p:cNvPr>
          <p:cNvSpPr txBox="1"/>
          <p:nvPr/>
        </p:nvSpPr>
        <p:spPr>
          <a:xfrm>
            <a:off x="6764784" y="903859"/>
            <a:ext cx="2319190" cy="1938992"/>
          </a:xfrm>
          <a:prstGeom prst="rect">
            <a:avLst/>
          </a:prstGeom>
          <a:solidFill>
            <a:schemeClr val="bg2"/>
          </a:solidFill>
        </p:spPr>
        <p:txBody>
          <a:bodyPr wrap="square" rtlCol="0">
            <a:spAutoFit/>
          </a:bodyPr>
          <a:lstStyle/>
          <a:p>
            <a:pPr algn="ctr"/>
            <a:r>
              <a:rPr lang="en-GB" sz="3000" dirty="0">
                <a:solidFill>
                  <a:prstClr val="black"/>
                </a:solidFill>
              </a:rPr>
              <a:t>Welsh Index of Multiple Deprivation (WIMD)</a:t>
            </a:r>
          </a:p>
        </p:txBody>
      </p:sp>
    </p:spTree>
    <p:extLst>
      <p:ext uri="{BB962C8B-B14F-4D97-AF65-F5344CB8AC3E}">
        <p14:creationId xmlns:p14="http://schemas.microsoft.com/office/powerpoint/2010/main" val="527810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4F64E-A621-4BA7-A3B9-3E42C5BDC377}"/>
              </a:ext>
            </a:extLst>
          </p:cNvPr>
          <p:cNvSpPr>
            <a:spLocks noGrp="1"/>
          </p:cNvSpPr>
          <p:nvPr>
            <p:ph type="title"/>
          </p:nvPr>
        </p:nvSpPr>
        <p:spPr>
          <a:xfrm>
            <a:off x="0" y="1153572"/>
            <a:ext cx="3125454" cy="4461163"/>
          </a:xfrm>
        </p:spPr>
        <p:txBody>
          <a:bodyPr>
            <a:normAutofit/>
          </a:bodyPr>
          <a:lstStyle/>
          <a:p>
            <a:r>
              <a:rPr lang="en-GB" dirty="0">
                <a:solidFill>
                  <a:srgbClr val="FFFFFF"/>
                </a:solidFill>
              </a:rPr>
              <a:t>Deprivation?</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849F245-9450-4F96-B880-703B9FC96F8A}"/>
              </a:ext>
            </a:extLst>
          </p:cNvPr>
          <p:cNvSpPr>
            <a:spLocks noGrp="1"/>
          </p:cNvSpPr>
          <p:nvPr>
            <p:ph idx="1"/>
          </p:nvPr>
        </p:nvSpPr>
        <p:spPr>
          <a:xfrm>
            <a:off x="3335481" y="591344"/>
            <a:ext cx="5179868" cy="5585619"/>
          </a:xfrm>
        </p:spPr>
        <p:txBody>
          <a:bodyPr anchor="ctr">
            <a:normAutofit/>
          </a:bodyPr>
          <a:lstStyle/>
          <a:p>
            <a:pPr>
              <a:lnSpc>
                <a:spcPct val="90000"/>
              </a:lnSpc>
            </a:pPr>
            <a:r>
              <a:rPr lang="en-US" sz="2500" dirty="0"/>
              <a:t>Deprivation is the lack of access to opportunities and resources which we might expect in our society. The domains used in WIMD relate to both material and social aspects of deprivation.</a:t>
            </a:r>
          </a:p>
          <a:p>
            <a:pPr>
              <a:lnSpc>
                <a:spcPct val="90000"/>
              </a:lnSpc>
            </a:pPr>
            <a:r>
              <a:rPr lang="en-US" sz="2500" dirty="0"/>
              <a:t>Material deprivation is having insufficient physical resources – food, shelter, and clothing – necessary to sustain a certain standard of life. </a:t>
            </a:r>
          </a:p>
          <a:p>
            <a:pPr>
              <a:lnSpc>
                <a:spcPct val="90000"/>
              </a:lnSpc>
            </a:pPr>
            <a:r>
              <a:rPr lang="en-US" sz="2500" dirty="0"/>
              <a:t>Social deprivation refers to the ability of an individual to participate in the normal social life of the community</a:t>
            </a:r>
            <a:endParaRPr lang="en-GB" sz="2500" dirty="0"/>
          </a:p>
        </p:txBody>
      </p:sp>
      <p:sp>
        <p:nvSpPr>
          <p:cNvPr id="4" name="Slide Number Placeholder 3">
            <a:extLst>
              <a:ext uri="{FF2B5EF4-FFF2-40B4-BE49-F238E27FC236}">
                <a16:creationId xmlns:a16="http://schemas.microsoft.com/office/drawing/2014/main" id="{9AD26D2B-B013-401E-8DCF-9A84D383325F}"/>
              </a:ext>
            </a:extLst>
          </p:cNvPr>
          <p:cNvSpPr>
            <a:spLocks noGrp="1"/>
          </p:cNvSpPr>
          <p:nvPr>
            <p:ph type="sldNum" sz="quarter" idx="12"/>
          </p:nvPr>
        </p:nvSpPr>
        <p:spPr>
          <a:xfrm>
            <a:off x="7156173" y="6356350"/>
            <a:ext cx="1359176" cy="365125"/>
          </a:xfrm>
        </p:spPr>
        <p:txBody>
          <a:bodyPr>
            <a:normAutofit/>
          </a:bodyPr>
          <a:lstStyle/>
          <a:p>
            <a:pPr>
              <a:spcAft>
                <a:spcPts val="600"/>
              </a:spcAft>
            </a:pPr>
            <a:fld id="{B6F15528-21DE-4FAA-801E-634DDDAF4B2B}" type="slidenum">
              <a:rPr lang="en-US" smtClean="0"/>
              <a:pPr>
                <a:spcAft>
                  <a:spcPts val="600"/>
                </a:spcAft>
              </a:pPr>
              <a:t>10</a:t>
            </a:fld>
            <a:endParaRPr lang="en-US"/>
          </a:p>
        </p:txBody>
      </p:sp>
    </p:spTree>
    <p:extLst>
      <p:ext uri="{BB962C8B-B14F-4D97-AF65-F5344CB8AC3E}">
        <p14:creationId xmlns:p14="http://schemas.microsoft.com/office/powerpoint/2010/main" val="128864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pPr algn="l"/>
            <a:r>
              <a:rPr lang="en-GB" dirty="0">
                <a:solidFill>
                  <a:srgbClr val="FFFFFF"/>
                </a:solidFill>
              </a:rPr>
              <a:t>Material and Social</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rPr lang="en-GB" b="1" dirty="0"/>
              <a:t>Material deprivation </a:t>
            </a:r>
            <a:r>
              <a:rPr lang="en-GB" dirty="0"/>
              <a:t>is having insufficient physical resources – food, shelter, and clothing – necessary to sustain a certain standard of life. </a:t>
            </a:r>
          </a:p>
          <a:p>
            <a:r>
              <a:rPr lang="en-GB" b="1" dirty="0"/>
              <a:t>Social deprivation </a:t>
            </a:r>
            <a:r>
              <a:rPr lang="en-GB" dirty="0"/>
              <a:t>refers to the ability of an individual to participate in the normal social life of the community.</a:t>
            </a:r>
          </a:p>
          <a:p>
            <a:endParaRPr lang="en-GB" dirty="0"/>
          </a:p>
        </p:txBody>
      </p:sp>
      <p:sp>
        <p:nvSpPr>
          <p:cNvPr id="5" name="Slide Number Placeholder 4"/>
          <p:cNvSpPr>
            <a:spLocks noGrp="1"/>
          </p:cNvSpPr>
          <p:nvPr>
            <p:ph type="sldNum" sz="quarter" idx="12"/>
          </p:nvPr>
        </p:nvSpPr>
        <p:spPr>
          <a:xfrm>
            <a:off x="7156173" y="6356350"/>
            <a:ext cx="1359176"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B6F15528-21DE-4FAA-801E-634DDDAF4B2B}" type="slidenum">
              <a:rPr kumimoji="0" lang="en-US" b="0" i="0" u="none" strike="noStrike" kern="1200" cap="none" spc="0" normalizeH="0" baseline="0" noProof="0" smtClean="0">
                <a:ln>
                  <a:noFill/>
                </a:ln>
                <a:effectLst/>
                <a:uLnTx/>
                <a:uFillTx/>
                <a:latin typeface="Calibri"/>
                <a:ea typeface="+mn-ea"/>
                <a:cs typeface="+mn-cs"/>
              </a:rPr>
              <a:pPr marL="0" marR="0" lvl="0" indent="0" defTabSz="914400" rtl="0" eaLnBrk="1" fontAlgn="auto" latinLnBrk="0" hangingPunct="1">
                <a:spcBef>
                  <a:spcPts val="0"/>
                </a:spcBef>
                <a:spcAft>
                  <a:spcPts val="600"/>
                </a:spcAft>
                <a:buClrTx/>
                <a:buSzTx/>
                <a:buFontTx/>
                <a:buNone/>
                <a:tabLst/>
                <a:defRPr/>
              </a:pPr>
              <a:t>11</a:t>
            </a:fld>
            <a:endParaRPr kumimoji="0" lang="en-US" b="0" i="0" u="none" strike="noStrike" kern="1200" cap="none" spc="0" normalizeH="0" baseline="0" noProof="0">
              <a:ln>
                <a:noFill/>
              </a:ln>
              <a:effectLst/>
              <a:uLnTx/>
              <a:uFillTx/>
              <a:latin typeface="Calibri"/>
              <a:ea typeface="+mn-ea"/>
              <a:cs typeface="+mn-cs"/>
            </a:endParaRPr>
          </a:p>
        </p:txBody>
      </p:sp>
    </p:spTree>
    <p:extLst>
      <p:ext uri="{BB962C8B-B14F-4D97-AF65-F5344CB8AC3E}">
        <p14:creationId xmlns:p14="http://schemas.microsoft.com/office/powerpoint/2010/main" val="3607409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dirty="0">
                <a:solidFill>
                  <a:srgbClr val="FFFFFF"/>
                </a:solidFill>
              </a:rPr>
              <a:t>WIMD</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0" y="591344"/>
            <a:ext cx="5484991" cy="5585619"/>
          </a:xfrm>
        </p:spPr>
        <p:txBody>
          <a:bodyPr anchor="ctr">
            <a:normAutofit/>
          </a:bodyPr>
          <a:lstStyle/>
          <a:p>
            <a:pPr>
              <a:lnSpc>
                <a:spcPct val="90000"/>
              </a:lnSpc>
            </a:pPr>
            <a:r>
              <a:rPr lang="en-GB" sz="3000" dirty="0"/>
              <a:t>There are 4 IMDS – Wales, England, Scotland and NI</a:t>
            </a:r>
          </a:p>
          <a:p>
            <a:pPr>
              <a:lnSpc>
                <a:spcPct val="90000"/>
              </a:lnSpc>
            </a:pPr>
            <a:endParaRPr lang="en-GB" sz="3000" dirty="0"/>
          </a:p>
          <a:p>
            <a:pPr>
              <a:lnSpc>
                <a:spcPct val="90000"/>
              </a:lnSpc>
            </a:pPr>
            <a:r>
              <a:rPr lang="en-GB" sz="3000" dirty="0"/>
              <a:t>First one in 2000 concentrated on large electoral division geographical areas</a:t>
            </a:r>
          </a:p>
          <a:p>
            <a:pPr>
              <a:lnSpc>
                <a:spcPct val="90000"/>
              </a:lnSpc>
            </a:pPr>
            <a:endParaRPr lang="en-GB" sz="3000" dirty="0"/>
          </a:p>
          <a:p>
            <a:pPr>
              <a:lnSpc>
                <a:spcPct val="90000"/>
              </a:lnSpc>
            </a:pPr>
            <a:r>
              <a:rPr lang="en-GB" sz="3000" dirty="0"/>
              <a:t>The 2005, 2008, 2011, 2014 and 2019 revisions have used much smaller Lower Super Output Areas (LSOAs – or ‘areas’)</a:t>
            </a:r>
          </a:p>
        </p:txBody>
      </p:sp>
      <p:sp>
        <p:nvSpPr>
          <p:cNvPr id="4" name="Slide Number Placeholder 3"/>
          <p:cNvSpPr>
            <a:spLocks noGrp="1"/>
          </p:cNvSpPr>
          <p:nvPr>
            <p:ph type="sldNum" sz="quarter" idx="12"/>
          </p:nvPr>
        </p:nvSpPr>
        <p:spPr>
          <a:xfrm>
            <a:off x="7156173" y="6356350"/>
            <a:ext cx="1359176" cy="365125"/>
          </a:xfrm>
        </p:spPr>
        <p:txBody>
          <a:bodyPr>
            <a:normAutofit/>
          </a:bodyPr>
          <a:lstStyle/>
          <a:p>
            <a:pPr>
              <a:spcAft>
                <a:spcPts val="600"/>
              </a:spcAft>
            </a:pPr>
            <a:fld id="{B6F15528-21DE-4FAA-801E-634DDDAF4B2B}" type="slidenum">
              <a:rPr lang="en-US" smtClean="0"/>
              <a:pPr>
                <a:spcAft>
                  <a:spcPts val="600"/>
                </a:spcAft>
              </a:pPr>
              <a:t>12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Content Placeholder 6">
            <a:extLst>
              <a:ext uri="{FF2B5EF4-FFF2-40B4-BE49-F238E27FC236}">
                <a16:creationId xmlns:a16="http://schemas.microsoft.com/office/drawing/2014/main" id="{AF0AAEF0-A902-41BD-AA41-872A38798889}"/>
              </a:ext>
            </a:extLst>
          </p:cNvPr>
          <p:cNvPicPr>
            <a:picLocks noGrp="1" noChangeAspect="1"/>
          </p:cNvPicPr>
          <p:nvPr>
            <p:ph idx="1"/>
          </p:nvPr>
        </p:nvPicPr>
        <p:blipFill rotWithShape="1">
          <a:blip r:embed="rId2"/>
          <a:srcRect l="18866" r="6119" b="-1"/>
          <a:stretch/>
        </p:blipFill>
        <p:spPr>
          <a:xfrm>
            <a:off x="20" y="1282"/>
            <a:ext cx="9143980" cy="6856718"/>
          </a:xfrm>
          <a:prstGeom prst="rect">
            <a:avLst/>
          </a:prstGeom>
        </p:spPr>
      </p:pic>
      <p:sp>
        <p:nvSpPr>
          <p:cNvPr id="8" name="TextBox 7">
            <a:extLst>
              <a:ext uri="{FF2B5EF4-FFF2-40B4-BE49-F238E27FC236}">
                <a16:creationId xmlns:a16="http://schemas.microsoft.com/office/drawing/2014/main" id="{21869428-D8DB-4D67-BA17-F39CB97FA01C}"/>
              </a:ext>
            </a:extLst>
          </p:cNvPr>
          <p:cNvSpPr txBox="1"/>
          <p:nvPr/>
        </p:nvSpPr>
        <p:spPr>
          <a:xfrm>
            <a:off x="179512" y="2708920"/>
            <a:ext cx="3096344" cy="4031873"/>
          </a:xfrm>
          <a:prstGeom prst="rect">
            <a:avLst/>
          </a:prstGeom>
          <a:noFill/>
        </p:spPr>
        <p:txBody>
          <a:bodyPr wrap="square" rtlCol="0">
            <a:spAutoFit/>
          </a:bodyPr>
          <a:lstStyle/>
          <a:p>
            <a:r>
              <a:rPr lang="en-GB" sz="3200" dirty="0">
                <a:solidFill>
                  <a:schemeClr val="bg1"/>
                </a:solidFill>
              </a:rPr>
              <a:t>In a sense we are aiming to Google Earth the data</a:t>
            </a:r>
          </a:p>
          <a:p>
            <a:r>
              <a:rPr lang="en-GB" sz="3200" dirty="0">
                <a:solidFill>
                  <a:schemeClr val="bg1"/>
                </a:solidFill>
              </a:rPr>
              <a:t>We aim to drill into the numbers so we can look for the most pressing issues</a:t>
            </a:r>
          </a:p>
        </p:txBody>
      </p:sp>
      <p:sp>
        <p:nvSpPr>
          <p:cNvPr id="9" name="TextBox 8">
            <a:extLst>
              <a:ext uri="{FF2B5EF4-FFF2-40B4-BE49-F238E27FC236}">
                <a16:creationId xmlns:a16="http://schemas.microsoft.com/office/drawing/2014/main" id="{D8C75FB9-1B6A-4265-A87C-D5F9E3EA66EB}"/>
              </a:ext>
            </a:extLst>
          </p:cNvPr>
          <p:cNvSpPr txBox="1"/>
          <p:nvPr/>
        </p:nvSpPr>
        <p:spPr>
          <a:xfrm>
            <a:off x="6372200" y="620688"/>
            <a:ext cx="2880320" cy="1077218"/>
          </a:xfrm>
          <a:prstGeom prst="rect">
            <a:avLst/>
          </a:prstGeom>
          <a:noFill/>
        </p:spPr>
        <p:txBody>
          <a:bodyPr wrap="square" rtlCol="0">
            <a:spAutoFit/>
          </a:bodyPr>
          <a:lstStyle/>
          <a:p>
            <a:pPr marL="457200" indent="-457200">
              <a:buFont typeface="Arial" panose="020B0604020202020204" pitchFamily="34" charset="0"/>
              <a:buChar char="•"/>
            </a:pPr>
            <a:r>
              <a:rPr lang="en-GB" sz="3200" dirty="0">
                <a:solidFill>
                  <a:schemeClr val="bg1"/>
                </a:solidFill>
              </a:rPr>
              <a:t>Hot Topics</a:t>
            </a:r>
          </a:p>
          <a:p>
            <a:pPr marL="457200" indent="-457200">
              <a:buFont typeface="Arial" panose="020B0604020202020204" pitchFamily="34" charset="0"/>
              <a:buChar char="•"/>
            </a:pPr>
            <a:r>
              <a:rPr lang="en-GB" sz="3200" dirty="0">
                <a:solidFill>
                  <a:schemeClr val="bg1"/>
                </a:solidFill>
              </a:rPr>
              <a:t>Hot Spots</a:t>
            </a:r>
          </a:p>
        </p:txBody>
      </p:sp>
    </p:spTree>
    <p:extLst>
      <p:ext uri="{BB962C8B-B14F-4D97-AF65-F5344CB8AC3E}">
        <p14:creationId xmlns:p14="http://schemas.microsoft.com/office/powerpoint/2010/main" val="3381576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anim calcmode="lin" valueType="num">
                                      <p:cBhvr additive="base">
                                        <p:cTn id="11"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 calcmode="lin" valueType="num">
                                      <p:cBhvr additive="base">
                                        <p:cTn id="1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anim calcmode="lin" valueType="num">
                                      <p:cBhvr additive="base">
                                        <p:cTn id="2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3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514865"/>
            <a:ext cx="6791523" cy="4361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Title 4"/>
          <p:cNvSpPr>
            <a:spLocks noGrp="1"/>
          </p:cNvSpPr>
          <p:nvPr>
            <p:ph type="title"/>
          </p:nvPr>
        </p:nvSpPr>
        <p:spPr>
          <a:xfrm>
            <a:off x="7467600" y="2060848"/>
            <a:ext cx="1676400" cy="1575792"/>
          </a:xfrm>
        </p:spPr>
        <p:txBody>
          <a:bodyPr/>
          <a:lstStyle/>
          <a:p>
            <a:pPr eaLnBrk="1" hangingPunct="1"/>
            <a:r>
              <a:rPr lang="en-GB" altLang="en-US" sz="2800" dirty="0"/>
              <a:t>WIMD:  </a:t>
            </a:r>
            <a:r>
              <a:rPr lang="en-GB" altLang="en-US" sz="2800" dirty="0" err="1"/>
              <a:t>Townhill</a:t>
            </a:r>
            <a:r>
              <a:rPr lang="en-GB" altLang="en-US" sz="2800" dirty="0"/>
              <a:t> 1-6</a:t>
            </a:r>
          </a:p>
        </p:txBody>
      </p:sp>
      <p:sp>
        <p:nvSpPr>
          <p:cNvPr id="21508" name="TextBox 1"/>
          <p:cNvSpPr txBox="1">
            <a:spLocks noChangeArrowheads="1"/>
          </p:cNvSpPr>
          <p:nvPr/>
        </p:nvSpPr>
        <p:spPr bwMode="auto">
          <a:xfrm>
            <a:off x="251520" y="4972050"/>
            <a:ext cx="780415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0"/>
              </a:spcBef>
              <a:spcAft>
                <a:spcPct val="0"/>
              </a:spcAft>
            </a:pPr>
            <a:r>
              <a:rPr lang="en-GB" altLang="en-US" sz="2800" dirty="0">
                <a:solidFill>
                  <a:prstClr val="black"/>
                </a:solidFill>
              </a:rPr>
              <a:t>Statistics tell us particular geographical areas suffer from a higher concentration of issues but not everyone in these areas is ‘deprived’</a:t>
            </a:r>
          </a:p>
        </p:txBody>
      </p:sp>
      <p:sp>
        <p:nvSpPr>
          <p:cNvPr id="2" name="Slide Number Placeholder 1"/>
          <p:cNvSpPr>
            <a:spLocks noGrp="1"/>
          </p:cNvSpPr>
          <p:nvPr>
            <p:ph type="sldNum" sz="quarter" idx="12"/>
          </p:nvPr>
        </p:nvSpPr>
        <p:spPr/>
        <p:txBody>
          <a:bodyPr/>
          <a:lstStyle/>
          <a:p>
            <a:pPr>
              <a:defRPr/>
            </a:pPr>
            <a:fld id="{55CCD90B-F72A-48CB-A480-C2CCE3929867}" type="slidenum">
              <a:rPr lang="en-US" smtClean="0"/>
              <a:pPr>
                <a:defRPr/>
              </a:pPr>
              <a:t>14</a:t>
            </a:fld>
            <a:endParaRPr lang="en-US"/>
          </a:p>
        </p:txBody>
      </p:sp>
    </p:spTree>
    <p:extLst>
      <p:ext uri="{BB962C8B-B14F-4D97-AF65-F5344CB8AC3E}">
        <p14:creationId xmlns:p14="http://schemas.microsoft.com/office/powerpoint/2010/main" val="220195175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15</a:t>
            </a:fld>
            <a:endParaRPr lang="en-US"/>
          </a:p>
        </p:txBody>
      </p:sp>
      <p:sp>
        <p:nvSpPr>
          <p:cNvPr id="13" name="Rectangle 12"/>
          <p:cNvSpPr/>
          <p:nvPr/>
        </p:nvSpPr>
        <p:spPr>
          <a:xfrm>
            <a:off x="2339752" y="202692"/>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Overall</a:t>
            </a:r>
          </a:p>
        </p:txBody>
      </p:sp>
      <p:sp>
        <p:nvSpPr>
          <p:cNvPr id="14" name="Rectangle 13"/>
          <p:cNvSpPr/>
          <p:nvPr/>
        </p:nvSpPr>
        <p:spPr>
          <a:xfrm>
            <a:off x="2324316" y="1054439"/>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Income</a:t>
            </a:r>
          </a:p>
        </p:txBody>
      </p:sp>
      <p:sp>
        <p:nvSpPr>
          <p:cNvPr id="15" name="Rectangle 14"/>
          <p:cNvSpPr/>
          <p:nvPr/>
        </p:nvSpPr>
        <p:spPr>
          <a:xfrm>
            <a:off x="2324316" y="1902151"/>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Employment</a:t>
            </a:r>
          </a:p>
        </p:txBody>
      </p:sp>
      <p:sp>
        <p:nvSpPr>
          <p:cNvPr id="16" name="Rectangle 15"/>
          <p:cNvSpPr/>
          <p:nvPr/>
        </p:nvSpPr>
        <p:spPr>
          <a:xfrm>
            <a:off x="2339752" y="6011629"/>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Access to Services</a:t>
            </a:r>
          </a:p>
        </p:txBody>
      </p:sp>
      <p:sp>
        <p:nvSpPr>
          <p:cNvPr id="17" name="Rectangle 16"/>
          <p:cNvSpPr/>
          <p:nvPr/>
        </p:nvSpPr>
        <p:spPr>
          <a:xfrm>
            <a:off x="2339752" y="2730515"/>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Education</a:t>
            </a:r>
          </a:p>
        </p:txBody>
      </p:sp>
      <p:sp>
        <p:nvSpPr>
          <p:cNvPr id="18" name="Rectangle 17"/>
          <p:cNvSpPr/>
          <p:nvPr/>
        </p:nvSpPr>
        <p:spPr>
          <a:xfrm>
            <a:off x="2339752" y="3556477"/>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Health</a:t>
            </a:r>
          </a:p>
        </p:txBody>
      </p:sp>
      <p:sp>
        <p:nvSpPr>
          <p:cNvPr id="19" name="Rectangle 18"/>
          <p:cNvSpPr/>
          <p:nvPr/>
        </p:nvSpPr>
        <p:spPr>
          <a:xfrm>
            <a:off x="2339752" y="4349367"/>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Community Safety</a:t>
            </a:r>
          </a:p>
        </p:txBody>
      </p:sp>
      <p:sp>
        <p:nvSpPr>
          <p:cNvPr id="20" name="Rectangle 19"/>
          <p:cNvSpPr/>
          <p:nvPr/>
        </p:nvSpPr>
        <p:spPr>
          <a:xfrm>
            <a:off x="2339752" y="5142257"/>
            <a:ext cx="5544616" cy="689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Physical Environment</a:t>
            </a:r>
          </a:p>
        </p:txBody>
      </p:sp>
    </p:spTree>
    <p:extLst>
      <p:ext uri="{BB962C8B-B14F-4D97-AF65-F5344CB8AC3E}">
        <p14:creationId xmlns:p14="http://schemas.microsoft.com/office/powerpoint/2010/main" val="2959479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P spid="18" grpId="0" animBg="1"/>
      <p:bldP spid="19" grpId="0" animBg="1"/>
      <p:bldP spid="2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A039230-9FAD-42F4-B19D-B4E0DCA1F163}"/>
              </a:ext>
            </a:extLst>
          </p:cNvPr>
          <p:cNvSpPr>
            <a:spLocks noGrp="1"/>
          </p:cNvSpPr>
          <p:nvPr>
            <p:ph type="title"/>
          </p:nvPr>
        </p:nvSpPr>
        <p:spPr/>
        <p:txBody>
          <a:bodyPr/>
          <a:lstStyle/>
          <a:p>
            <a:r>
              <a:rPr lang="en-GB" dirty="0"/>
              <a:t>Post Code Deprivation Check</a:t>
            </a:r>
          </a:p>
        </p:txBody>
      </p:sp>
      <p:sp>
        <p:nvSpPr>
          <p:cNvPr id="2" name="Slide Number Placeholder 1">
            <a:extLst>
              <a:ext uri="{FF2B5EF4-FFF2-40B4-BE49-F238E27FC236}">
                <a16:creationId xmlns:a16="http://schemas.microsoft.com/office/drawing/2014/main" id="{09BA8671-F31D-4B6F-ABF1-717B52382FF7}"/>
              </a:ext>
            </a:extLst>
          </p:cNvPr>
          <p:cNvSpPr>
            <a:spLocks noGrp="1"/>
          </p:cNvSpPr>
          <p:nvPr>
            <p:ph type="sldNum" sz="quarter" idx="12"/>
          </p:nvPr>
        </p:nvSpPr>
        <p:spPr/>
        <p:txBody>
          <a:bodyPr/>
          <a:lstStyle/>
          <a:p>
            <a:fld id="{B6F15528-21DE-4FAA-801E-634DDDAF4B2B}" type="slidenum">
              <a:rPr lang="en-US" smtClean="0"/>
              <a:pPr/>
              <a:t>16</a:t>
            </a:fld>
            <a:endParaRPr lang="en-US"/>
          </a:p>
        </p:txBody>
      </p:sp>
      <p:pic>
        <p:nvPicPr>
          <p:cNvPr id="4" name="Picture 3">
            <a:hlinkClick r:id="rId2"/>
            <a:extLst>
              <a:ext uri="{FF2B5EF4-FFF2-40B4-BE49-F238E27FC236}">
                <a16:creationId xmlns:a16="http://schemas.microsoft.com/office/drawing/2014/main" id="{FA541382-530D-43C8-8131-54401BBC03A5}"/>
              </a:ext>
            </a:extLst>
          </p:cNvPr>
          <p:cNvPicPr>
            <a:picLocks noChangeAspect="1"/>
          </p:cNvPicPr>
          <p:nvPr/>
        </p:nvPicPr>
        <p:blipFill>
          <a:blip r:embed="rId3"/>
          <a:stretch>
            <a:fillRect/>
          </a:stretch>
        </p:blipFill>
        <p:spPr>
          <a:xfrm>
            <a:off x="76200" y="1781175"/>
            <a:ext cx="8991600" cy="3295650"/>
          </a:xfrm>
          <a:prstGeom prst="rect">
            <a:avLst/>
          </a:prstGeom>
        </p:spPr>
      </p:pic>
    </p:spTree>
    <p:extLst>
      <p:ext uri="{BB962C8B-B14F-4D97-AF65-F5344CB8AC3E}">
        <p14:creationId xmlns:p14="http://schemas.microsoft.com/office/powerpoint/2010/main" val="35628284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1D3AD-CAE9-4377-A506-6F2612759DFD}"/>
              </a:ext>
            </a:extLst>
          </p:cNvPr>
          <p:cNvSpPr>
            <a:spLocks noGrp="1"/>
          </p:cNvSpPr>
          <p:nvPr>
            <p:ph type="title"/>
          </p:nvPr>
        </p:nvSpPr>
        <p:spPr>
          <a:xfrm>
            <a:off x="457200" y="68263"/>
            <a:ext cx="8229600" cy="1143000"/>
          </a:xfrm>
        </p:spPr>
        <p:txBody>
          <a:bodyPr/>
          <a:lstStyle/>
          <a:p>
            <a:r>
              <a:rPr lang="en-GB" dirty="0"/>
              <a:t>Interactive Tool</a:t>
            </a:r>
          </a:p>
        </p:txBody>
      </p:sp>
      <p:sp>
        <p:nvSpPr>
          <p:cNvPr id="3" name="Slide Number Placeholder 2">
            <a:extLst>
              <a:ext uri="{FF2B5EF4-FFF2-40B4-BE49-F238E27FC236}">
                <a16:creationId xmlns:a16="http://schemas.microsoft.com/office/drawing/2014/main" id="{494BE041-42EB-4C0D-ACE8-628F7BFF57F4}"/>
              </a:ext>
            </a:extLst>
          </p:cNvPr>
          <p:cNvSpPr>
            <a:spLocks noGrp="1"/>
          </p:cNvSpPr>
          <p:nvPr>
            <p:ph type="sldNum" sz="quarter" idx="12"/>
          </p:nvPr>
        </p:nvSpPr>
        <p:spPr/>
        <p:txBody>
          <a:bodyPr/>
          <a:lstStyle/>
          <a:p>
            <a:fld id="{B6F15528-21DE-4FAA-801E-634DDDAF4B2B}" type="slidenum">
              <a:rPr lang="en-US" smtClean="0"/>
              <a:pPr/>
              <a:t>17</a:t>
            </a:fld>
            <a:endParaRPr lang="en-US"/>
          </a:p>
        </p:txBody>
      </p:sp>
      <p:pic>
        <p:nvPicPr>
          <p:cNvPr id="5" name="Picture 4">
            <a:hlinkClick r:id="rId2"/>
            <a:extLst>
              <a:ext uri="{FF2B5EF4-FFF2-40B4-BE49-F238E27FC236}">
                <a16:creationId xmlns:a16="http://schemas.microsoft.com/office/drawing/2014/main" id="{BFE6979F-EA71-4EFB-B011-611493E26711}"/>
              </a:ext>
            </a:extLst>
          </p:cNvPr>
          <p:cNvPicPr>
            <a:picLocks noChangeAspect="1"/>
          </p:cNvPicPr>
          <p:nvPr/>
        </p:nvPicPr>
        <p:blipFill>
          <a:blip r:embed="rId3"/>
          <a:stretch>
            <a:fillRect/>
          </a:stretch>
        </p:blipFill>
        <p:spPr>
          <a:xfrm>
            <a:off x="1763688" y="1033054"/>
            <a:ext cx="6060274" cy="5733256"/>
          </a:xfrm>
          <a:prstGeom prst="rect">
            <a:avLst/>
          </a:prstGeom>
        </p:spPr>
      </p:pic>
    </p:spTree>
    <p:extLst>
      <p:ext uri="{BB962C8B-B14F-4D97-AF65-F5344CB8AC3E}">
        <p14:creationId xmlns:p14="http://schemas.microsoft.com/office/powerpoint/2010/main" val="41944636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66800"/>
            <a:ext cx="8229600" cy="4724400"/>
          </a:xfrm>
        </p:spPr>
        <p:txBody>
          <a:bodyPr>
            <a:normAutofit/>
          </a:bodyPr>
          <a:lstStyle/>
          <a:p>
            <a:r>
              <a:rPr lang="en-GB" sz="6600" dirty="0"/>
              <a:t>Further geographical considerations</a:t>
            </a:r>
            <a:br>
              <a:rPr lang="en-GB" sz="6600" dirty="0"/>
            </a:br>
            <a:br>
              <a:rPr lang="en-GB" sz="2000" dirty="0"/>
            </a:br>
            <a:r>
              <a:rPr lang="en-GB" sz="2000" dirty="0"/>
              <a:t> </a:t>
            </a:r>
            <a:endParaRPr lang="en-GB" sz="6600" dirty="0"/>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6304396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AF60F-78CD-4CF3-A455-C53A55F3A624}"/>
              </a:ext>
            </a:extLst>
          </p:cNvPr>
          <p:cNvSpPr>
            <a:spLocks noGrp="1"/>
          </p:cNvSpPr>
          <p:nvPr>
            <p:ph type="title"/>
          </p:nvPr>
        </p:nvSpPr>
        <p:spPr/>
        <p:txBody>
          <a:bodyPr/>
          <a:lstStyle/>
          <a:p>
            <a:r>
              <a:rPr lang="en-GB" dirty="0"/>
              <a:t>2011 Census</a:t>
            </a:r>
          </a:p>
        </p:txBody>
      </p:sp>
      <p:sp>
        <p:nvSpPr>
          <p:cNvPr id="3" name="Slide Number Placeholder 2">
            <a:extLst>
              <a:ext uri="{FF2B5EF4-FFF2-40B4-BE49-F238E27FC236}">
                <a16:creationId xmlns:a16="http://schemas.microsoft.com/office/drawing/2014/main" id="{95282E00-359B-4702-91B0-B20A4F16A5BC}"/>
              </a:ext>
            </a:extLst>
          </p:cNvPr>
          <p:cNvSpPr>
            <a:spLocks noGrp="1"/>
          </p:cNvSpPr>
          <p:nvPr>
            <p:ph type="sldNum" sz="quarter" idx="12"/>
          </p:nvPr>
        </p:nvSpPr>
        <p:spPr/>
        <p:txBody>
          <a:bodyPr/>
          <a:lstStyle/>
          <a:p>
            <a:fld id="{B6F15528-21DE-4FAA-801E-634DDDAF4B2B}" type="slidenum">
              <a:rPr lang="en-US" smtClean="0">
                <a:solidFill>
                  <a:prstClr val="black">
                    <a:tint val="75000"/>
                  </a:prstClr>
                </a:solidFill>
              </a:rPr>
              <a:pPr/>
              <a:t>19</a:t>
            </a:fld>
            <a:endParaRPr lang="en-US">
              <a:solidFill>
                <a:prstClr val="black">
                  <a:tint val="75000"/>
                </a:prstClr>
              </a:solidFill>
            </a:endParaRPr>
          </a:p>
        </p:txBody>
      </p:sp>
      <p:pic>
        <p:nvPicPr>
          <p:cNvPr id="5" name="Picture 4">
            <a:hlinkClick r:id="rId2"/>
            <a:extLst>
              <a:ext uri="{FF2B5EF4-FFF2-40B4-BE49-F238E27FC236}">
                <a16:creationId xmlns:a16="http://schemas.microsoft.com/office/drawing/2014/main" id="{DD720E9E-6F5F-46BE-A1DC-8CE0DF8BEFDE}"/>
              </a:ext>
            </a:extLst>
          </p:cNvPr>
          <p:cNvPicPr>
            <a:picLocks noChangeAspect="1"/>
          </p:cNvPicPr>
          <p:nvPr/>
        </p:nvPicPr>
        <p:blipFill>
          <a:blip r:embed="rId3"/>
          <a:stretch>
            <a:fillRect/>
          </a:stretch>
        </p:blipFill>
        <p:spPr>
          <a:xfrm>
            <a:off x="755576" y="1471003"/>
            <a:ext cx="8167828" cy="4252671"/>
          </a:xfrm>
          <a:prstGeom prst="rect">
            <a:avLst/>
          </a:prstGeom>
        </p:spPr>
      </p:pic>
    </p:spTree>
    <p:extLst>
      <p:ext uri="{BB962C8B-B14F-4D97-AF65-F5344CB8AC3E}">
        <p14:creationId xmlns:p14="http://schemas.microsoft.com/office/powerpoint/2010/main" val="6603773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D0FEC-A9F3-4F28-AC67-FFD1EE3EF902}"/>
              </a:ext>
            </a:extLst>
          </p:cNvPr>
          <p:cNvSpPr>
            <a:spLocks noGrp="1"/>
          </p:cNvSpPr>
          <p:nvPr>
            <p:ph type="title"/>
          </p:nvPr>
        </p:nvSpPr>
        <p:spPr/>
        <p:txBody>
          <a:bodyPr/>
          <a:lstStyle/>
          <a:p>
            <a:r>
              <a:rPr lang="en-GB" dirty="0"/>
              <a:t>Datashine.org</a:t>
            </a:r>
          </a:p>
        </p:txBody>
      </p:sp>
      <p:sp>
        <p:nvSpPr>
          <p:cNvPr id="3" name="Slide Number Placeholder 2">
            <a:extLst>
              <a:ext uri="{FF2B5EF4-FFF2-40B4-BE49-F238E27FC236}">
                <a16:creationId xmlns:a16="http://schemas.microsoft.com/office/drawing/2014/main" id="{545A40EA-377F-4A2E-9BE1-53CB49A340A6}"/>
              </a:ext>
            </a:extLst>
          </p:cNvPr>
          <p:cNvSpPr>
            <a:spLocks noGrp="1"/>
          </p:cNvSpPr>
          <p:nvPr>
            <p:ph type="sldNum" sz="quarter" idx="12"/>
          </p:nvPr>
        </p:nvSpPr>
        <p:spPr/>
        <p:txBody>
          <a:bodyPr/>
          <a:lstStyle/>
          <a:p>
            <a:fld id="{B6F15528-21DE-4FAA-801E-634DDDAF4B2B}" type="slidenum">
              <a:rPr lang="en-US" smtClean="0">
                <a:solidFill>
                  <a:prstClr val="black">
                    <a:tint val="75000"/>
                  </a:prstClr>
                </a:solidFill>
              </a:rPr>
              <a:pPr/>
              <a:t>20</a:t>
            </a:fld>
            <a:endParaRPr lang="en-US">
              <a:solidFill>
                <a:prstClr val="black">
                  <a:tint val="75000"/>
                </a:prstClr>
              </a:solidFill>
            </a:endParaRPr>
          </a:p>
        </p:txBody>
      </p:sp>
      <p:pic>
        <p:nvPicPr>
          <p:cNvPr id="7" name="Picture 6">
            <a:extLst>
              <a:ext uri="{FF2B5EF4-FFF2-40B4-BE49-F238E27FC236}">
                <a16:creationId xmlns:a16="http://schemas.microsoft.com/office/drawing/2014/main" id="{36D14A1A-BF3A-4663-802A-37FF851DF9A3}"/>
              </a:ext>
            </a:extLst>
          </p:cNvPr>
          <p:cNvPicPr>
            <a:picLocks noChangeAspect="1"/>
          </p:cNvPicPr>
          <p:nvPr/>
        </p:nvPicPr>
        <p:blipFill>
          <a:blip r:embed="rId2"/>
          <a:stretch>
            <a:fillRect/>
          </a:stretch>
        </p:blipFill>
        <p:spPr>
          <a:xfrm>
            <a:off x="0" y="1438835"/>
            <a:ext cx="9144000" cy="3980329"/>
          </a:xfrm>
          <a:prstGeom prst="rect">
            <a:avLst/>
          </a:prstGeom>
        </p:spPr>
      </p:pic>
    </p:spTree>
    <p:extLst>
      <p:ext uri="{BB962C8B-B14F-4D97-AF65-F5344CB8AC3E}">
        <p14:creationId xmlns:p14="http://schemas.microsoft.com/office/powerpoint/2010/main" val="1219835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BC453-329A-4AF9-9F8D-1CA206501027}"/>
              </a:ext>
            </a:extLst>
          </p:cNvPr>
          <p:cNvSpPr>
            <a:spLocks noGrp="1"/>
          </p:cNvSpPr>
          <p:nvPr>
            <p:ph type="title"/>
          </p:nvPr>
        </p:nvSpPr>
        <p:spPr/>
        <p:txBody>
          <a:bodyPr/>
          <a:lstStyle/>
          <a:p>
            <a:pPr algn="l"/>
            <a:r>
              <a:rPr lang="en-GB" dirty="0"/>
              <a:t>References</a:t>
            </a:r>
          </a:p>
        </p:txBody>
      </p:sp>
      <p:sp>
        <p:nvSpPr>
          <p:cNvPr id="5" name="Content Placeholder 4"/>
          <p:cNvSpPr>
            <a:spLocks noGrp="1"/>
          </p:cNvSpPr>
          <p:nvPr>
            <p:ph idx="1"/>
          </p:nvPr>
        </p:nvSpPr>
        <p:spPr/>
        <p:txBody>
          <a:bodyPr/>
          <a:lstStyle/>
          <a:p>
            <a:r>
              <a:rPr lang="en-GB" sz="2000" dirty="0"/>
              <a:t>Census (2011) available at </a:t>
            </a:r>
            <a:r>
              <a:rPr lang="en-GB" sz="2000" dirty="0">
                <a:hlinkClick r:id="rId2"/>
              </a:rPr>
              <a:t>https://www.ons.gov.uk/census</a:t>
            </a:r>
            <a:r>
              <a:rPr lang="en-GB" sz="2000" dirty="0"/>
              <a:t> </a:t>
            </a:r>
          </a:p>
          <a:p>
            <a:r>
              <a:rPr lang="en-GB" sz="2000" dirty="0" err="1"/>
              <a:t>Datashine</a:t>
            </a:r>
            <a:r>
              <a:rPr lang="en-GB" sz="2000" dirty="0"/>
              <a:t> Census (2011) available at  </a:t>
            </a:r>
            <a:r>
              <a:rPr lang="en-GB" sz="2000" dirty="0">
                <a:hlinkClick r:id="rId3"/>
              </a:rPr>
              <a:t>http://datashine.org.uk/#table=QS801EW&amp;col=QS801EW0002&amp;ramp=YlOrRd&amp;layers=BTTT&amp;zoom=12&amp;lon=-0.1500&amp;lat=51.5200</a:t>
            </a:r>
            <a:r>
              <a:rPr lang="en-GB" sz="2000" dirty="0"/>
              <a:t> </a:t>
            </a:r>
          </a:p>
          <a:p>
            <a:r>
              <a:rPr lang="en-GB" sz="2000" dirty="0"/>
              <a:t>O'Brien, O &amp; Cheshire, J (2016) Interactive mapping for large, open demographic data sets using familiar geographical features, Journal of Maps, 12:4, 676-683 DOI: 10.1080/17445647.2015.1060183 (</a:t>
            </a:r>
            <a:r>
              <a:rPr lang="en-GB" sz="2000" dirty="0" err="1"/>
              <a:t>Datashine</a:t>
            </a:r>
            <a:r>
              <a:rPr lang="en-GB" sz="2000" dirty="0"/>
              <a:t>)</a:t>
            </a:r>
          </a:p>
          <a:p>
            <a:r>
              <a:rPr lang="en-GB" sz="2000" dirty="0"/>
              <a:t>Official Labour Market Statistics ‘NOMIS’ (2020) available at </a:t>
            </a:r>
            <a:r>
              <a:rPr lang="en-GB" sz="2000" dirty="0">
                <a:hlinkClick r:id="rId4"/>
              </a:rPr>
              <a:t>https://www.nomisweb.co.uk/</a:t>
            </a:r>
            <a:r>
              <a:rPr lang="en-GB" sz="2000" dirty="0"/>
              <a:t> </a:t>
            </a:r>
          </a:p>
          <a:p>
            <a:r>
              <a:rPr lang="en-GB" sz="2000" dirty="0"/>
              <a:t>Welsh Index of Multiple Deprivation (2019), Statistics for Wales, available at </a:t>
            </a:r>
            <a:r>
              <a:rPr lang="en-GB" sz="2000" dirty="0">
                <a:hlinkClick r:id="rId5"/>
              </a:rPr>
              <a:t>https://gov.wales/sites/default/files/statistics-and-research/2020-06/welsh-index-multiple-deprivation-2019-guidance.pdf</a:t>
            </a:r>
            <a:r>
              <a:rPr lang="en-GB" sz="2000" dirty="0"/>
              <a:t> </a:t>
            </a:r>
          </a:p>
          <a:p>
            <a:endParaRPr lang="en-GB" sz="2000" dirty="0"/>
          </a:p>
        </p:txBody>
      </p:sp>
      <p:sp>
        <p:nvSpPr>
          <p:cNvPr id="3" name="Slide Number Placeholder 2"/>
          <p:cNvSpPr>
            <a:spLocks noGrp="1"/>
          </p:cNvSpPr>
          <p:nvPr>
            <p:ph type="sldNum" sz="quarter" idx="12"/>
          </p:nvPr>
        </p:nvSpPr>
        <p:spPr/>
        <p:txBody>
          <a:bodyPr/>
          <a:lstStyle/>
          <a:p>
            <a:pPr>
              <a:defRPr/>
            </a:pPr>
            <a:fld id="{55CCD90B-F72A-48CB-A480-C2CCE3929867}" type="slidenum">
              <a:rPr lang="en-US" smtClean="0"/>
              <a:pPr>
                <a:defRPr/>
              </a:pPr>
              <a:t>21</a:t>
            </a:fld>
            <a:endParaRPr lang="en-US"/>
          </a:p>
        </p:txBody>
      </p:sp>
    </p:spTree>
    <p:extLst>
      <p:ext uri="{BB962C8B-B14F-4D97-AF65-F5344CB8AC3E}">
        <p14:creationId xmlns:p14="http://schemas.microsoft.com/office/powerpoint/2010/main" val="33878299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9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86</TotalTime>
  <Words>676</Words>
  <Application>Microsoft Office PowerPoint</Application>
  <PresentationFormat>On-screen Show (4:3)</PresentationFormat>
  <Paragraphs>90</Paragraphs>
  <Slides>21</Slides>
  <Notes>4</Notes>
  <HiddenSlides>1</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21</vt:i4>
      </vt:variant>
    </vt:vector>
  </HeadingPairs>
  <TitlesOfParts>
    <vt:vector size="31" baseType="lpstr">
      <vt:lpstr>Arial</vt:lpstr>
      <vt:lpstr>Calibri</vt:lpstr>
      <vt:lpstr>Calibri Light</vt:lpstr>
      <vt:lpstr>Times New Roman</vt:lpstr>
      <vt:lpstr>Office Theme</vt:lpstr>
      <vt:lpstr>1_Office Theme</vt:lpstr>
      <vt:lpstr>4_Office Theme</vt:lpstr>
      <vt:lpstr>7_Office Theme</vt:lpstr>
      <vt:lpstr>9_Office Theme</vt:lpstr>
      <vt:lpstr>5_Office Theme</vt:lpstr>
      <vt:lpstr>Deprivation in Wales</vt:lpstr>
      <vt:lpstr>What is ‘deprivation’?  How does this influence the design and delivery of services?  Do ‘deprived communities’ create additional concerns, pressures and costs for public services?</vt:lpstr>
      <vt:lpstr>Related concepts and discussion points</vt:lpstr>
      <vt:lpstr>The Challenge</vt:lpstr>
      <vt:lpstr>Facts and forward-thinking</vt:lpstr>
      <vt:lpstr>PowerPoint Presentation</vt:lpstr>
      <vt:lpstr>PowerPoint Presentation</vt:lpstr>
      <vt:lpstr>PowerPoint Presentation</vt:lpstr>
      <vt:lpstr>PowerPoint Presentation</vt:lpstr>
      <vt:lpstr>Deprivation?</vt:lpstr>
      <vt:lpstr>Material and Social</vt:lpstr>
      <vt:lpstr>WIMD</vt:lpstr>
      <vt:lpstr>PowerPoint Presentation</vt:lpstr>
      <vt:lpstr>WIMD:  Townhill 1-6</vt:lpstr>
      <vt:lpstr>PowerPoint Presentation</vt:lpstr>
      <vt:lpstr>Post Code Deprivation Check</vt:lpstr>
      <vt:lpstr>Interactive Tool</vt:lpstr>
      <vt:lpstr>Further geographical considerations   </vt:lpstr>
      <vt:lpstr>2011 Census</vt:lpstr>
      <vt:lpstr>Datashine.org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Deprivation in Wales</dc:title>
  <dc:creator>Mike Durke</dc:creator>
  <cp:lastModifiedBy>Mike Durke</cp:lastModifiedBy>
  <cp:revision>3</cp:revision>
  <dcterms:created xsi:type="dcterms:W3CDTF">2020-10-09T11:00:52Z</dcterms:created>
  <dcterms:modified xsi:type="dcterms:W3CDTF">2024-03-10T15:14:44Z</dcterms:modified>
</cp:coreProperties>
</file>