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56" r:id="rId4"/>
    <p:sldId id="257" r:id="rId5"/>
    <p:sldId id="258" r:id="rId6"/>
    <p:sldId id="260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67" d="100"/>
          <a:sy n="67" d="100"/>
        </p:scale>
        <p:origin x="82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945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46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34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92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986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978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96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27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817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5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39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5262" y="299212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760" y="718413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4057501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604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519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806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1511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31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8478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565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0357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4908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993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295401" y="762000"/>
            <a:ext cx="9673167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2192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5886450"/>
            <a:ext cx="3860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360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fld id="{A638BAEC-A3B4-46C8-B305-5D7B7A6CA985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857324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797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0616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064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627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6842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9937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0291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525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6945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8245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252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66120E-7E11-4090-9E14-928CC6232E3D}" type="datetimeFigureOut">
              <a:rPr lang="en-GB" smtClean="0"/>
              <a:t>24/09/2018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186D2-7545-4FCE-85ED-51C3C1BDF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0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661" y="793364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5320" y="344183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69127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46864-3DB9-497C-9A9E-9C356698B42D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24/09/2018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E4823-A15E-403A-A5AD-1D32B4A0D118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8218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youtube.com/watch?v=VapOQdG9Akc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Italian vocal coaching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607878"/>
            <a:ext cx="9144000" cy="1655762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Dr Alessandra Palidda</a:t>
            </a:r>
          </a:p>
          <a:p>
            <a:r>
              <a:rPr lang="en-GB" sz="2800" b="1" dirty="0" smtClean="0">
                <a:solidFill>
                  <a:schemeClr val="bg1"/>
                </a:solidFill>
              </a:rPr>
              <a:t>apalidda@gmail.com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951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3734" y="1093259"/>
            <a:ext cx="5291666" cy="1325563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Prima di </a:t>
            </a:r>
            <a:r>
              <a:rPr lang="en-GB" dirty="0" err="1" smtClean="0">
                <a:solidFill>
                  <a:srgbClr val="FF0000"/>
                </a:solidFill>
              </a:rPr>
              <a:t>cominciare</a:t>
            </a:r>
            <a:r>
              <a:rPr lang="en-GB" dirty="0" smtClean="0">
                <a:solidFill>
                  <a:srgbClr val="FF0000"/>
                </a:solidFill>
              </a:rPr>
              <a:t>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bg1"/>
                </a:solidFill>
              </a:rPr>
              <a:t>Before we begin…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200400"/>
            <a:ext cx="10515600" cy="2853267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Even if you have never studied Italian before, you may well know quite a few </a:t>
            </a:r>
            <a:r>
              <a:rPr lang="en-GB" b="1" dirty="0" smtClean="0">
                <a:solidFill>
                  <a:schemeClr val="bg1"/>
                </a:solidFill>
              </a:rPr>
              <a:t>Italian words</a:t>
            </a:r>
            <a:r>
              <a:rPr lang="en-GB" dirty="0" smtClean="0">
                <a:solidFill>
                  <a:schemeClr val="bg1"/>
                </a:solidFill>
              </a:rPr>
              <a:t>, particularly concerning </a:t>
            </a:r>
            <a:r>
              <a:rPr lang="en-GB" b="1" dirty="0" smtClean="0">
                <a:solidFill>
                  <a:schemeClr val="bg1"/>
                </a:solidFill>
              </a:rPr>
              <a:t>food and drink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These words can often help with understanding the </a:t>
            </a:r>
            <a:r>
              <a:rPr lang="en-GB" b="1" dirty="0" smtClean="0">
                <a:solidFill>
                  <a:schemeClr val="bg1"/>
                </a:solidFill>
              </a:rPr>
              <a:t>Italian sound system</a:t>
            </a:r>
            <a:r>
              <a:rPr lang="en-GB" dirty="0" smtClean="0">
                <a:solidFill>
                  <a:schemeClr val="bg1"/>
                </a:solidFill>
              </a:rPr>
              <a:t> when you are learning new words.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Spend a few minutes thinking of around 5 Italian words you already know.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400" y="311681"/>
            <a:ext cx="4105922" cy="133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9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12" y="138108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 err="1" smtClean="0">
                <a:solidFill>
                  <a:srgbClr val="FF0000"/>
                </a:solidFill>
              </a:rPr>
              <a:t>Quante</a:t>
            </a:r>
            <a:r>
              <a:rPr lang="en-GB" sz="3200" b="1" dirty="0" smtClean="0">
                <a:solidFill>
                  <a:srgbClr val="FF0000"/>
                </a:solidFill>
              </a:rPr>
              <a:t> parole </a:t>
            </a:r>
            <a:r>
              <a:rPr lang="en-GB" sz="3200" b="1" dirty="0" err="1" smtClean="0">
                <a:solidFill>
                  <a:srgbClr val="FF0000"/>
                </a:solidFill>
              </a:rPr>
              <a:t>italiane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3200" b="1" dirty="0" err="1" smtClean="0">
                <a:solidFill>
                  <a:srgbClr val="FF0000"/>
                </a:solidFill>
              </a:rPr>
              <a:t>conoscete</a:t>
            </a:r>
            <a:r>
              <a:rPr lang="en-GB" sz="3200" b="1" dirty="0" smtClean="0">
                <a:solidFill>
                  <a:srgbClr val="FF0000"/>
                </a:solidFill>
              </a:rPr>
              <a:t>?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>
                <a:solidFill>
                  <a:schemeClr val="bg1"/>
                </a:solidFill>
              </a:rPr>
              <a:t>How many Italian words do you </a:t>
            </a:r>
            <a:r>
              <a:rPr lang="en-GB" sz="3200" b="1" dirty="0" smtClean="0">
                <a:solidFill>
                  <a:schemeClr val="bg1"/>
                </a:solidFill>
              </a:rPr>
              <a:t>know?</a:t>
            </a:r>
            <a:r>
              <a:rPr lang="en-GB" sz="3200" b="1" dirty="0" smtClean="0"/>
              <a:t>?</a:t>
            </a:r>
            <a:endParaRPr lang="en-GB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27" y="1354058"/>
            <a:ext cx="2466975" cy="1847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253" y="4565384"/>
            <a:ext cx="2390775" cy="19145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3267" y="249237"/>
            <a:ext cx="3947053" cy="16859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6051" y="1493040"/>
            <a:ext cx="2686050" cy="17049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4731" y="1893007"/>
            <a:ext cx="2466975" cy="18478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4336" y="2100734"/>
            <a:ext cx="2085975" cy="21907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83111" y="2816932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50169" y="1300425"/>
            <a:ext cx="1600200" cy="18669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840" y="4965434"/>
            <a:ext cx="2714625" cy="168592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50269" y="4994008"/>
            <a:ext cx="2800350" cy="162877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5699" y="3363496"/>
            <a:ext cx="3103133" cy="146316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87161" y="3984358"/>
            <a:ext cx="1733550" cy="26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51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0460" y="253472"/>
            <a:ext cx="5955030" cy="6328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01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733" y="465342"/>
            <a:ext cx="3806312" cy="584696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563" y="465342"/>
            <a:ext cx="3583398" cy="58469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1546" y="465341"/>
            <a:ext cx="3686996" cy="583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13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35560" y="5877272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prstClr val="white"/>
                </a:solidFill>
                <a:latin typeface="Garamond" panose="02020404030301010803" pitchFamily="18" charset="0"/>
              </a:rPr>
              <a:t>The </a:t>
            </a:r>
            <a:r>
              <a:rPr lang="en-GB" i="1" dirty="0" err="1">
                <a:solidFill>
                  <a:prstClr val="white"/>
                </a:solidFill>
                <a:latin typeface="Garamond" panose="02020404030301010803" pitchFamily="18" charset="0"/>
              </a:rPr>
              <a:t>Teatro</a:t>
            </a:r>
            <a:r>
              <a:rPr lang="en-GB" i="1" dirty="0">
                <a:solidFill>
                  <a:prstClr val="white"/>
                </a:solidFill>
                <a:latin typeface="Garamond" panose="02020404030301010803" pitchFamily="18" charset="0"/>
              </a:rPr>
              <a:t> </a:t>
            </a:r>
            <a:r>
              <a:rPr lang="en-GB" i="1" dirty="0" err="1">
                <a:solidFill>
                  <a:prstClr val="white"/>
                </a:solidFill>
                <a:latin typeface="Garamond" panose="02020404030301010803" pitchFamily="18" charset="0"/>
              </a:rPr>
              <a:t>alla</a:t>
            </a:r>
            <a:r>
              <a:rPr lang="en-GB" i="1" dirty="0">
                <a:solidFill>
                  <a:prstClr val="white"/>
                </a:solidFill>
                <a:latin typeface="Garamond" panose="02020404030301010803" pitchFamily="18" charset="0"/>
              </a:rPr>
              <a:t> Scala </a:t>
            </a:r>
            <a:r>
              <a:rPr lang="en-GB" dirty="0">
                <a:solidFill>
                  <a:prstClr val="white"/>
                </a:solidFill>
                <a:latin typeface="Garamond" panose="02020404030301010803" pitchFamily="18" charset="0"/>
              </a:rPr>
              <a:t>(Milan) in 1806. </a:t>
            </a:r>
          </a:p>
          <a:p>
            <a:pPr algn="ctr"/>
            <a:r>
              <a:rPr lang="en-GB" dirty="0">
                <a:solidFill>
                  <a:prstClr val="white"/>
                </a:solidFill>
                <a:latin typeface="Garamond" panose="02020404030301010803" pitchFamily="18" charset="0"/>
              </a:rPr>
              <a:t>Painting by unknown author, Milan, </a:t>
            </a:r>
            <a:r>
              <a:rPr lang="en-GB" dirty="0" err="1">
                <a:solidFill>
                  <a:prstClr val="white"/>
                </a:solidFill>
                <a:latin typeface="Garamond" panose="02020404030301010803" pitchFamily="18" charset="0"/>
              </a:rPr>
              <a:t>Pinacoteca</a:t>
            </a:r>
            <a:r>
              <a:rPr lang="en-GB" dirty="0">
                <a:solidFill>
                  <a:prstClr val="white"/>
                </a:solidFill>
                <a:latin typeface="Garamond" panose="02020404030301010803" pitchFamily="18" charset="0"/>
              </a:rPr>
              <a:t> di </a:t>
            </a:r>
            <a:r>
              <a:rPr lang="en-GB" dirty="0" err="1">
                <a:solidFill>
                  <a:prstClr val="white"/>
                </a:solidFill>
                <a:latin typeface="Garamond" panose="02020404030301010803" pitchFamily="18" charset="0"/>
              </a:rPr>
              <a:t>Brera</a:t>
            </a:r>
            <a:r>
              <a:rPr lang="en-GB" dirty="0">
                <a:solidFill>
                  <a:prstClr val="white"/>
                </a:solidFill>
              </a:rPr>
              <a:t>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8662" y="161465"/>
            <a:ext cx="7901583" cy="571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90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c1151870\Downloads\Pannini,_Giovanni_Paolo_-_Musical_Fête_-_1747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503" y="339307"/>
            <a:ext cx="9163665" cy="522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35560" y="5672419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The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Teatro</a:t>
            </a:r>
            <a:r>
              <a:rPr lang="en-GB" sz="2000" i="1" dirty="0">
                <a:solidFill>
                  <a:prstClr val="white"/>
                </a:solidFill>
                <a:latin typeface="Garamond" panose="02020404030301010803" pitchFamily="18" charset="0"/>
              </a:rPr>
              <a:t> Argentina 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(Rome) in 1747. </a:t>
            </a:r>
          </a:p>
          <a:p>
            <a:pPr algn="ctr"/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Painting by Giovanni Paolo Panini, Paris, </a:t>
            </a:r>
            <a:r>
              <a:rPr lang="en-GB" sz="2000" dirty="0" err="1">
                <a:solidFill>
                  <a:prstClr val="white"/>
                </a:solidFill>
                <a:latin typeface="Garamond" panose="02020404030301010803" pitchFamily="18" charset="0"/>
              </a:rPr>
              <a:t>Musée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 du Louvre. </a:t>
            </a:r>
          </a:p>
        </p:txBody>
      </p:sp>
    </p:spTree>
    <p:extLst>
      <p:ext uri="{BB962C8B-B14F-4D97-AF65-F5344CB8AC3E}">
        <p14:creationId xmlns:p14="http://schemas.microsoft.com/office/powerpoint/2010/main" val="291880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789" y="336144"/>
            <a:ext cx="873044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185789" y="5728862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The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Teatro</a:t>
            </a:r>
            <a:r>
              <a:rPr lang="en-GB" sz="2000" i="1" dirty="0">
                <a:solidFill>
                  <a:prstClr val="white"/>
                </a:solidFill>
                <a:latin typeface="Garamond" panose="02020404030301010803" pitchFamily="18" charset="0"/>
              </a:rPr>
              <a:t> La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Fenice</a:t>
            </a:r>
            <a:r>
              <a:rPr lang="en-GB" sz="2000" i="1" dirty="0">
                <a:solidFill>
                  <a:prstClr val="white"/>
                </a:solidFill>
                <a:latin typeface="Garamond" panose="02020404030301010803" pitchFamily="18" charset="0"/>
              </a:rPr>
              <a:t> 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(Venice) in 1837.</a:t>
            </a:r>
          </a:p>
          <a:p>
            <a:pPr algn="ctr"/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Engraving, Venice, </a:t>
            </a:r>
            <a:r>
              <a:rPr lang="en-GB" sz="2000" dirty="0" err="1">
                <a:solidFill>
                  <a:prstClr val="white"/>
                </a:solidFill>
                <a:latin typeface="Garamond" panose="02020404030301010803" pitchFamily="18" charset="0"/>
              </a:rPr>
              <a:t>Museo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 </a:t>
            </a:r>
            <a:r>
              <a:rPr lang="en-GB" sz="2000" dirty="0" err="1">
                <a:solidFill>
                  <a:prstClr val="white"/>
                </a:solidFill>
                <a:latin typeface="Garamond" panose="02020404030301010803" pitchFamily="18" charset="0"/>
              </a:rPr>
              <a:t>Correr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0756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48" y="582896"/>
            <a:ext cx="8522323" cy="5681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092554" y="582896"/>
            <a:ext cx="2699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The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Teatro</a:t>
            </a:r>
            <a:r>
              <a:rPr lang="en-GB" sz="2000" i="1" dirty="0">
                <a:solidFill>
                  <a:prstClr val="white"/>
                </a:solidFill>
                <a:latin typeface="Garamond" panose="02020404030301010803" pitchFamily="18" charset="0"/>
              </a:rPr>
              <a:t> San Carlo 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(Naples) in the 1850s.</a:t>
            </a:r>
          </a:p>
          <a:p>
            <a:endParaRPr lang="en-GB" sz="2000" dirty="0">
              <a:solidFill>
                <a:prstClr val="white"/>
              </a:solidFill>
              <a:latin typeface="Garamond" panose="02020404030301010803" pitchFamily="18" charset="0"/>
            </a:endParaRPr>
          </a:p>
          <a:p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Engraving turned into a postcard in the late 19</a:t>
            </a:r>
            <a:r>
              <a:rPr lang="en-GB" sz="2000" baseline="30000" dirty="0">
                <a:solidFill>
                  <a:prstClr val="white"/>
                </a:solidFill>
                <a:latin typeface="Garamond" panose="02020404030301010803" pitchFamily="18" charset="0"/>
              </a:rPr>
              <a:t>th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 century, Naples.</a:t>
            </a:r>
          </a:p>
        </p:txBody>
      </p:sp>
    </p:spTree>
    <p:extLst>
      <p:ext uri="{BB962C8B-B14F-4D97-AF65-F5344CB8AC3E}">
        <p14:creationId xmlns:p14="http://schemas.microsoft.com/office/powerpoint/2010/main" val="500301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548" y="369873"/>
            <a:ext cx="7860033" cy="60456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7482" y="681219"/>
            <a:ext cx="30699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The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Teatro</a:t>
            </a:r>
            <a:r>
              <a:rPr lang="en-GB" sz="2000" i="1" dirty="0">
                <a:solidFill>
                  <a:prstClr val="white"/>
                </a:solidFill>
                <a:latin typeface="Garamond" panose="02020404030301010803" pitchFamily="18" charset="0"/>
              </a:rPr>
              <a:t> </a:t>
            </a:r>
            <a:r>
              <a:rPr lang="en-GB" sz="2000" i="1" dirty="0" err="1">
                <a:solidFill>
                  <a:prstClr val="white"/>
                </a:solidFill>
                <a:latin typeface="Garamond" panose="02020404030301010803" pitchFamily="18" charset="0"/>
              </a:rPr>
              <a:t>comunale</a:t>
            </a:r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 of Bologna in the 1990s.</a:t>
            </a:r>
          </a:p>
          <a:p>
            <a:endParaRPr lang="en-GB" sz="2000" dirty="0">
              <a:solidFill>
                <a:prstClr val="white"/>
              </a:solidFill>
              <a:latin typeface="Garamond" panose="02020404030301010803" pitchFamily="18" charset="0"/>
            </a:endParaRPr>
          </a:p>
          <a:p>
            <a:r>
              <a:rPr lang="en-GB" sz="2000" dirty="0">
                <a:solidFill>
                  <a:prstClr val="white"/>
                </a:solidFill>
                <a:latin typeface="Garamond" panose="02020404030301010803" pitchFamily="18" charset="0"/>
              </a:rPr>
              <a:t>Bologna’s photo archive. </a:t>
            </a:r>
          </a:p>
        </p:txBody>
      </p:sp>
    </p:spTree>
    <p:extLst>
      <p:ext uri="{BB962C8B-B14F-4D97-AF65-F5344CB8AC3E}">
        <p14:creationId xmlns:p14="http://schemas.microsoft.com/office/powerpoint/2010/main" val="194375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9649" y="1084897"/>
            <a:ext cx="8229261" cy="461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18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LfA Italian Beginners Week On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169</Words>
  <Application>Microsoft Office PowerPoint</Application>
  <PresentationFormat>Widescreen</PresentationFormat>
  <Paragraphs>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Garamond</vt:lpstr>
      <vt:lpstr>Office Theme</vt:lpstr>
      <vt:lpstr>LfA Italian Beginners Week One</vt:lpstr>
      <vt:lpstr>1_Office Theme</vt:lpstr>
      <vt:lpstr>Italian vocal coaching</vt:lpstr>
      <vt:lpstr>Prima di cominciare… Before we begin…</vt:lpstr>
      <vt:lpstr>Quante parole italiane conoscete? How many Italian words do you know??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Cardiff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Italian vocal coaching</dc:title>
  <dc:creator>insrv</dc:creator>
  <cp:lastModifiedBy>insrv</cp:lastModifiedBy>
  <cp:revision>4</cp:revision>
  <dcterms:created xsi:type="dcterms:W3CDTF">2018-09-24T07:39:22Z</dcterms:created>
  <dcterms:modified xsi:type="dcterms:W3CDTF">2018-09-24T09:09:25Z</dcterms:modified>
</cp:coreProperties>
</file>