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1"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220"/>
    <p:restoredTop sz="95897"/>
  </p:normalViewPr>
  <p:slideViewPr>
    <p:cSldViewPr snapToGrid="0" snapToObjects="1">
      <p:cViewPr varScale="1">
        <p:scale>
          <a:sx n="115" d="100"/>
          <a:sy n="115" d="100"/>
        </p:scale>
        <p:origin x="72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C4C24-FFA8-E840-AE73-FC77A7ECA9B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C00C776-94BF-4D46-9173-70EB852F37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327E9F3-98E6-3C4C-AAD3-9B8249CD4762}"/>
              </a:ext>
            </a:extLst>
          </p:cNvPr>
          <p:cNvSpPr>
            <a:spLocks noGrp="1"/>
          </p:cNvSpPr>
          <p:nvPr>
            <p:ph type="dt" sz="half" idx="10"/>
          </p:nvPr>
        </p:nvSpPr>
        <p:spPr/>
        <p:txBody>
          <a:bodyPr/>
          <a:lstStyle/>
          <a:p>
            <a:fld id="{9BC8EDC5-B374-CA4F-99BD-49ADD5C64AD0}" type="datetimeFigureOut">
              <a:rPr lang="en-US" smtClean="0"/>
              <a:t>4/29/20</a:t>
            </a:fld>
            <a:endParaRPr lang="en-US"/>
          </a:p>
        </p:txBody>
      </p:sp>
      <p:sp>
        <p:nvSpPr>
          <p:cNvPr id="5" name="Footer Placeholder 4">
            <a:extLst>
              <a:ext uri="{FF2B5EF4-FFF2-40B4-BE49-F238E27FC236}">
                <a16:creationId xmlns:a16="http://schemas.microsoft.com/office/drawing/2014/main" id="{5BBCF456-5224-DA41-A5CB-C838F5600A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5E295-9E77-2C44-9030-8D3FB39733B7}"/>
              </a:ext>
            </a:extLst>
          </p:cNvPr>
          <p:cNvSpPr>
            <a:spLocks noGrp="1"/>
          </p:cNvSpPr>
          <p:nvPr>
            <p:ph type="sldNum" sz="quarter" idx="12"/>
          </p:nvPr>
        </p:nvSpPr>
        <p:spPr/>
        <p:txBody>
          <a:bodyPr/>
          <a:lstStyle/>
          <a:p>
            <a:fld id="{B95F9FE6-C13D-0C4A-86B9-6DB95AE351AC}" type="slidenum">
              <a:rPr lang="en-US" smtClean="0"/>
              <a:t>‹#›</a:t>
            </a:fld>
            <a:endParaRPr lang="en-US"/>
          </a:p>
        </p:txBody>
      </p:sp>
    </p:spTree>
    <p:extLst>
      <p:ext uri="{BB962C8B-B14F-4D97-AF65-F5344CB8AC3E}">
        <p14:creationId xmlns:p14="http://schemas.microsoft.com/office/powerpoint/2010/main" val="3442933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A33C1-11BC-AB43-A569-31FABAEB74A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3B6279-FEF5-E64C-82F4-AADEFFC423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1BAE10-AB43-0F42-9D4B-F2635D9B6754}"/>
              </a:ext>
            </a:extLst>
          </p:cNvPr>
          <p:cNvSpPr>
            <a:spLocks noGrp="1"/>
          </p:cNvSpPr>
          <p:nvPr>
            <p:ph type="dt" sz="half" idx="10"/>
          </p:nvPr>
        </p:nvSpPr>
        <p:spPr/>
        <p:txBody>
          <a:bodyPr/>
          <a:lstStyle/>
          <a:p>
            <a:fld id="{9BC8EDC5-B374-CA4F-99BD-49ADD5C64AD0}" type="datetimeFigureOut">
              <a:rPr lang="en-US" smtClean="0"/>
              <a:t>4/29/20</a:t>
            </a:fld>
            <a:endParaRPr lang="en-US"/>
          </a:p>
        </p:txBody>
      </p:sp>
      <p:sp>
        <p:nvSpPr>
          <p:cNvPr id="5" name="Footer Placeholder 4">
            <a:extLst>
              <a:ext uri="{FF2B5EF4-FFF2-40B4-BE49-F238E27FC236}">
                <a16:creationId xmlns:a16="http://schemas.microsoft.com/office/drawing/2014/main" id="{122E1A3F-7BF8-134B-803E-C23CD54190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85F436-4C33-DE47-987C-724176668315}"/>
              </a:ext>
            </a:extLst>
          </p:cNvPr>
          <p:cNvSpPr>
            <a:spLocks noGrp="1"/>
          </p:cNvSpPr>
          <p:nvPr>
            <p:ph type="sldNum" sz="quarter" idx="12"/>
          </p:nvPr>
        </p:nvSpPr>
        <p:spPr/>
        <p:txBody>
          <a:bodyPr/>
          <a:lstStyle/>
          <a:p>
            <a:fld id="{B95F9FE6-C13D-0C4A-86B9-6DB95AE351AC}" type="slidenum">
              <a:rPr lang="en-US" smtClean="0"/>
              <a:t>‹#›</a:t>
            </a:fld>
            <a:endParaRPr lang="en-US"/>
          </a:p>
        </p:txBody>
      </p:sp>
    </p:spTree>
    <p:extLst>
      <p:ext uri="{BB962C8B-B14F-4D97-AF65-F5344CB8AC3E}">
        <p14:creationId xmlns:p14="http://schemas.microsoft.com/office/powerpoint/2010/main" val="862288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748C5-14F2-E94D-9A5B-F4DC423EAC4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E7FB9AA-8E87-E847-B96A-D0011F9CB4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28FEADF-71F0-CD42-8621-8F50138691AC}"/>
              </a:ext>
            </a:extLst>
          </p:cNvPr>
          <p:cNvSpPr>
            <a:spLocks noGrp="1"/>
          </p:cNvSpPr>
          <p:nvPr>
            <p:ph type="dt" sz="half" idx="10"/>
          </p:nvPr>
        </p:nvSpPr>
        <p:spPr/>
        <p:txBody>
          <a:bodyPr/>
          <a:lstStyle/>
          <a:p>
            <a:fld id="{9BC8EDC5-B374-CA4F-99BD-49ADD5C64AD0}" type="datetimeFigureOut">
              <a:rPr lang="en-US" smtClean="0"/>
              <a:t>4/29/20</a:t>
            </a:fld>
            <a:endParaRPr lang="en-US"/>
          </a:p>
        </p:txBody>
      </p:sp>
      <p:sp>
        <p:nvSpPr>
          <p:cNvPr id="5" name="Footer Placeholder 4">
            <a:extLst>
              <a:ext uri="{FF2B5EF4-FFF2-40B4-BE49-F238E27FC236}">
                <a16:creationId xmlns:a16="http://schemas.microsoft.com/office/drawing/2014/main" id="{169D00A5-0DEC-8B40-B488-268F8FD154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2BA44D-2F54-5645-A65B-D15CD25E3CE6}"/>
              </a:ext>
            </a:extLst>
          </p:cNvPr>
          <p:cNvSpPr>
            <a:spLocks noGrp="1"/>
          </p:cNvSpPr>
          <p:nvPr>
            <p:ph type="sldNum" sz="quarter" idx="12"/>
          </p:nvPr>
        </p:nvSpPr>
        <p:spPr/>
        <p:txBody>
          <a:bodyPr/>
          <a:lstStyle/>
          <a:p>
            <a:fld id="{B95F9FE6-C13D-0C4A-86B9-6DB95AE351AC}" type="slidenum">
              <a:rPr lang="en-US" smtClean="0"/>
              <a:t>‹#›</a:t>
            </a:fld>
            <a:endParaRPr lang="en-US"/>
          </a:p>
        </p:txBody>
      </p:sp>
    </p:spTree>
    <p:extLst>
      <p:ext uri="{BB962C8B-B14F-4D97-AF65-F5344CB8AC3E}">
        <p14:creationId xmlns:p14="http://schemas.microsoft.com/office/powerpoint/2010/main" val="3209544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73FD-E3C3-AA4C-AFE3-52235C9EC50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96C0ED5-619D-BB45-9C85-3B23C600E52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9074D0B-8D15-584E-9C06-CF51598331E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340141D-221E-4E45-BAE0-300F34AA511E}"/>
              </a:ext>
            </a:extLst>
          </p:cNvPr>
          <p:cNvSpPr>
            <a:spLocks noGrp="1"/>
          </p:cNvSpPr>
          <p:nvPr>
            <p:ph type="dt" sz="half" idx="10"/>
          </p:nvPr>
        </p:nvSpPr>
        <p:spPr/>
        <p:txBody>
          <a:bodyPr/>
          <a:lstStyle/>
          <a:p>
            <a:fld id="{9BC8EDC5-B374-CA4F-99BD-49ADD5C64AD0}" type="datetimeFigureOut">
              <a:rPr lang="en-US" smtClean="0"/>
              <a:t>4/29/20</a:t>
            </a:fld>
            <a:endParaRPr lang="en-US"/>
          </a:p>
        </p:txBody>
      </p:sp>
      <p:sp>
        <p:nvSpPr>
          <p:cNvPr id="6" name="Footer Placeholder 5">
            <a:extLst>
              <a:ext uri="{FF2B5EF4-FFF2-40B4-BE49-F238E27FC236}">
                <a16:creationId xmlns:a16="http://schemas.microsoft.com/office/drawing/2014/main" id="{62961E5E-069A-4E4B-8850-457B2B46DB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8774C9-108E-674B-A17A-6C0882FE953F}"/>
              </a:ext>
            </a:extLst>
          </p:cNvPr>
          <p:cNvSpPr>
            <a:spLocks noGrp="1"/>
          </p:cNvSpPr>
          <p:nvPr>
            <p:ph type="sldNum" sz="quarter" idx="12"/>
          </p:nvPr>
        </p:nvSpPr>
        <p:spPr/>
        <p:txBody>
          <a:bodyPr/>
          <a:lstStyle/>
          <a:p>
            <a:fld id="{B95F9FE6-C13D-0C4A-86B9-6DB95AE351AC}" type="slidenum">
              <a:rPr lang="en-US" smtClean="0"/>
              <a:t>‹#›</a:t>
            </a:fld>
            <a:endParaRPr lang="en-US"/>
          </a:p>
        </p:txBody>
      </p:sp>
    </p:spTree>
    <p:extLst>
      <p:ext uri="{BB962C8B-B14F-4D97-AF65-F5344CB8AC3E}">
        <p14:creationId xmlns:p14="http://schemas.microsoft.com/office/powerpoint/2010/main" val="573316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387B-6BE9-0C44-991E-8E6FE364594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0E95CE1-0F55-724D-B07E-5416C7E053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F6DEE01-27B1-664F-94D2-004E613E708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8D3144-D72B-C24D-B1B6-3B3F73BA95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17B744D-8D19-A74D-9AD0-337F1B4B183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5DF93BA-141E-F041-80DE-E3A401F68451}"/>
              </a:ext>
            </a:extLst>
          </p:cNvPr>
          <p:cNvSpPr>
            <a:spLocks noGrp="1"/>
          </p:cNvSpPr>
          <p:nvPr>
            <p:ph type="dt" sz="half" idx="10"/>
          </p:nvPr>
        </p:nvSpPr>
        <p:spPr/>
        <p:txBody>
          <a:bodyPr/>
          <a:lstStyle/>
          <a:p>
            <a:fld id="{9BC8EDC5-B374-CA4F-99BD-49ADD5C64AD0}" type="datetimeFigureOut">
              <a:rPr lang="en-US" smtClean="0"/>
              <a:t>4/29/20</a:t>
            </a:fld>
            <a:endParaRPr lang="en-US"/>
          </a:p>
        </p:txBody>
      </p:sp>
      <p:sp>
        <p:nvSpPr>
          <p:cNvPr id="8" name="Footer Placeholder 7">
            <a:extLst>
              <a:ext uri="{FF2B5EF4-FFF2-40B4-BE49-F238E27FC236}">
                <a16:creationId xmlns:a16="http://schemas.microsoft.com/office/drawing/2014/main" id="{5C8EC3C2-069D-584B-9FEE-276416F4EA0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390D0E5-682A-3D44-95D4-D25BCC68DEEB}"/>
              </a:ext>
            </a:extLst>
          </p:cNvPr>
          <p:cNvSpPr>
            <a:spLocks noGrp="1"/>
          </p:cNvSpPr>
          <p:nvPr>
            <p:ph type="sldNum" sz="quarter" idx="12"/>
          </p:nvPr>
        </p:nvSpPr>
        <p:spPr/>
        <p:txBody>
          <a:bodyPr/>
          <a:lstStyle/>
          <a:p>
            <a:fld id="{B95F9FE6-C13D-0C4A-86B9-6DB95AE351AC}" type="slidenum">
              <a:rPr lang="en-US" smtClean="0"/>
              <a:t>‹#›</a:t>
            </a:fld>
            <a:endParaRPr lang="en-US"/>
          </a:p>
        </p:txBody>
      </p:sp>
    </p:spTree>
    <p:extLst>
      <p:ext uri="{BB962C8B-B14F-4D97-AF65-F5344CB8AC3E}">
        <p14:creationId xmlns:p14="http://schemas.microsoft.com/office/powerpoint/2010/main" val="2440305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F27D8-F387-1949-9A29-1C719BF0884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3EBDC3-7263-C24F-9293-860077B95BF9}"/>
              </a:ext>
            </a:extLst>
          </p:cNvPr>
          <p:cNvSpPr>
            <a:spLocks noGrp="1"/>
          </p:cNvSpPr>
          <p:nvPr>
            <p:ph type="dt" sz="half" idx="10"/>
          </p:nvPr>
        </p:nvSpPr>
        <p:spPr/>
        <p:txBody>
          <a:bodyPr/>
          <a:lstStyle/>
          <a:p>
            <a:fld id="{9BC8EDC5-B374-CA4F-99BD-49ADD5C64AD0}" type="datetimeFigureOut">
              <a:rPr lang="en-US" smtClean="0"/>
              <a:t>4/29/20</a:t>
            </a:fld>
            <a:endParaRPr lang="en-US"/>
          </a:p>
        </p:txBody>
      </p:sp>
      <p:sp>
        <p:nvSpPr>
          <p:cNvPr id="4" name="Footer Placeholder 3">
            <a:extLst>
              <a:ext uri="{FF2B5EF4-FFF2-40B4-BE49-F238E27FC236}">
                <a16:creationId xmlns:a16="http://schemas.microsoft.com/office/drawing/2014/main" id="{4388E3CA-66BE-D645-937F-795D9C2B745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65CB9AD-C844-D64C-8AC2-2190E13DF767}"/>
              </a:ext>
            </a:extLst>
          </p:cNvPr>
          <p:cNvSpPr>
            <a:spLocks noGrp="1"/>
          </p:cNvSpPr>
          <p:nvPr>
            <p:ph type="sldNum" sz="quarter" idx="12"/>
          </p:nvPr>
        </p:nvSpPr>
        <p:spPr/>
        <p:txBody>
          <a:bodyPr/>
          <a:lstStyle/>
          <a:p>
            <a:fld id="{B95F9FE6-C13D-0C4A-86B9-6DB95AE351AC}" type="slidenum">
              <a:rPr lang="en-US" smtClean="0"/>
              <a:t>‹#›</a:t>
            </a:fld>
            <a:endParaRPr lang="en-US"/>
          </a:p>
        </p:txBody>
      </p:sp>
    </p:spTree>
    <p:extLst>
      <p:ext uri="{BB962C8B-B14F-4D97-AF65-F5344CB8AC3E}">
        <p14:creationId xmlns:p14="http://schemas.microsoft.com/office/powerpoint/2010/main" val="414446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AD20E1-4759-4F46-A309-521C59AF37B3}"/>
              </a:ext>
            </a:extLst>
          </p:cNvPr>
          <p:cNvSpPr>
            <a:spLocks noGrp="1"/>
          </p:cNvSpPr>
          <p:nvPr>
            <p:ph type="dt" sz="half" idx="10"/>
          </p:nvPr>
        </p:nvSpPr>
        <p:spPr/>
        <p:txBody>
          <a:bodyPr/>
          <a:lstStyle/>
          <a:p>
            <a:fld id="{9BC8EDC5-B374-CA4F-99BD-49ADD5C64AD0}" type="datetimeFigureOut">
              <a:rPr lang="en-US" smtClean="0"/>
              <a:t>4/29/20</a:t>
            </a:fld>
            <a:endParaRPr lang="en-US"/>
          </a:p>
        </p:txBody>
      </p:sp>
      <p:sp>
        <p:nvSpPr>
          <p:cNvPr id="3" name="Footer Placeholder 2">
            <a:extLst>
              <a:ext uri="{FF2B5EF4-FFF2-40B4-BE49-F238E27FC236}">
                <a16:creationId xmlns:a16="http://schemas.microsoft.com/office/drawing/2014/main" id="{5EBD2038-DF04-8E4C-91D5-415F0AB3512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9794BF3-EBCD-0E47-83C5-D2D99DBD3DA7}"/>
              </a:ext>
            </a:extLst>
          </p:cNvPr>
          <p:cNvSpPr>
            <a:spLocks noGrp="1"/>
          </p:cNvSpPr>
          <p:nvPr>
            <p:ph type="sldNum" sz="quarter" idx="12"/>
          </p:nvPr>
        </p:nvSpPr>
        <p:spPr/>
        <p:txBody>
          <a:bodyPr/>
          <a:lstStyle/>
          <a:p>
            <a:fld id="{B95F9FE6-C13D-0C4A-86B9-6DB95AE351AC}" type="slidenum">
              <a:rPr lang="en-US" smtClean="0"/>
              <a:t>‹#›</a:t>
            </a:fld>
            <a:endParaRPr lang="en-US"/>
          </a:p>
        </p:txBody>
      </p:sp>
    </p:spTree>
    <p:extLst>
      <p:ext uri="{BB962C8B-B14F-4D97-AF65-F5344CB8AC3E}">
        <p14:creationId xmlns:p14="http://schemas.microsoft.com/office/powerpoint/2010/main" val="2033126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3FF97-B3E3-134A-9E38-B5E3E6F68AC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FAE0959-00FB-384F-93C0-7BC58F87D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4CD90AA-D94E-CF40-98DA-C56B9551E4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68B606-171A-2049-B099-FAB00D313AC9}"/>
              </a:ext>
            </a:extLst>
          </p:cNvPr>
          <p:cNvSpPr>
            <a:spLocks noGrp="1"/>
          </p:cNvSpPr>
          <p:nvPr>
            <p:ph type="dt" sz="half" idx="10"/>
          </p:nvPr>
        </p:nvSpPr>
        <p:spPr/>
        <p:txBody>
          <a:bodyPr/>
          <a:lstStyle/>
          <a:p>
            <a:fld id="{9BC8EDC5-B374-CA4F-99BD-49ADD5C64AD0}" type="datetimeFigureOut">
              <a:rPr lang="en-US" smtClean="0"/>
              <a:t>4/29/20</a:t>
            </a:fld>
            <a:endParaRPr lang="en-US"/>
          </a:p>
        </p:txBody>
      </p:sp>
      <p:sp>
        <p:nvSpPr>
          <p:cNvPr id="6" name="Footer Placeholder 5">
            <a:extLst>
              <a:ext uri="{FF2B5EF4-FFF2-40B4-BE49-F238E27FC236}">
                <a16:creationId xmlns:a16="http://schemas.microsoft.com/office/drawing/2014/main" id="{57596DAE-F6DD-9A42-B5D7-62740024B7C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4404AA-9CD7-1F44-86C0-6A5BB4D13BD6}"/>
              </a:ext>
            </a:extLst>
          </p:cNvPr>
          <p:cNvSpPr>
            <a:spLocks noGrp="1"/>
          </p:cNvSpPr>
          <p:nvPr>
            <p:ph type="sldNum" sz="quarter" idx="12"/>
          </p:nvPr>
        </p:nvSpPr>
        <p:spPr/>
        <p:txBody>
          <a:bodyPr/>
          <a:lstStyle/>
          <a:p>
            <a:fld id="{B95F9FE6-C13D-0C4A-86B9-6DB95AE351AC}" type="slidenum">
              <a:rPr lang="en-US" smtClean="0"/>
              <a:t>‹#›</a:t>
            </a:fld>
            <a:endParaRPr lang="en-US"/>
          </a:p>
        </p:txBody>
      </p:sp>
    </p:spTree>
    <p:extLst>
      <p:ext uri="{BB962C8B-B14F-4D97-AF65-F5344CB8AC3E}">
        <p14:creationId xmlns:p14="http://schemas.microsoft.com/office/powerpoint/2010/main" val="267893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EF0B1-9DE6-6F47-9FFB-B5456A9D457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0EA8762-4DC3-ED4F-A40B-EC6226C471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E56C7C-9F11-3F45-A3DC-B1A7DF1AEA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F01C93-782B-4F4C-BBB1-EDD7BC0B940D}"/>
              </a:ext>
            </a:extLst>
          </p:cNvPr>
          <p:cNvSpPr>
            <a:spLocks noGrp="1"/>
          </p:cNvSpPr>
          <p:nvPr>
            <p:ph type="dt" sz="half" idx="10"/>
          </p:nvPr>
        </p:nvSpPr>
        <p:spPr/>
        <p:txBody>
          <a:bodyPr/>
          <a:lstStyle/>
          <a:p>
            <a:fld id="{9BC8EDC5-B374-CA4F-99BD-49ADD5C64AD0}" type="datetimeFigureOut">
              <a:rPr lang="en-US" smtClean="0"/>
              <a:t>4/29/20</a:t>
            </a:fld>
            <a:endParaRPr lang="en-US"/>
          </a:p>
        </p:txBody>
      </p:sp>
      <p:sp>
        <p:nvSpPr>
          <p:cNvPr id="6" name="Footer Placeholder 5">
            <a:extLst>
              <a:ext uri="{FF2B5EF4-FFF2-40B4-BE49-F238E27FC236}">
                <a16:creationId xmlns:a16="http://schemas.microsoft.com/office/drawing/2014/main" id="{FB1FEA2B-B7B6-2F48-A38A-78A9D51618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B55DE48-0D73-BA40-A1BA-C291D9D74824}"/>
              </a:ext>
            </a:extLst>
          </p:cNvPr>
          <p:cNvSpPr>
            <a:spLocks noGrp="1"/>
          </p:cNvSpPr>
          <p:nvPr>
            <p:ph type="sldNum" sz="quarter" idx="12"/>
          </p:nvPr>
        </p:nvSpPr>
        <p:spPr/>
        <p:txBody>
          <a:bodyPr/>
          <a:lstStyle/>
          <a:p>
            <a:fld id="{B95F9FE6-C13D-0C4A-86B9-6DB95AE351AC}" type="slidenum">
              <a:rPr lang="en-US" smtClean="0"/>
              <a:t>‹#›</a:t>
            </a:fld>
            <a:endParaRPr lang="en-US"/>
          </a:p>
        </p:txBody>
      </p:sp>
    </p:spTree>
    <p:extLst>
      <p:ext uri="{BB962C8B-B14F-4D97-AF65-F5344CB8AC3E}">
        <p14:creationId xmlns:p14="http://schemas.microsoft.com/office/powerpoint/2010/main" val="610515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E0A62-E755-9844-9DE9-92D874E95DC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3B63746-05BE-D64A-BB23-DEE168E5F47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9D4066-1AA0-D241-8147-CACCA7325AA1}"/>
              </a:ext>
            </a:extLst>
          </p:cNvPr>
          <p:cNvSpPr>
            <a:spLocks noGrp="1"/>
          </p:cNvSpPr>
          <p:nvPr>
            <p:ph type="dt" sz="half" idx="10"/>
          </p:nvPr>
        </p:nvSpPr>
        <p:spPr/>
        <p:txBody>
          <a:bodyPr/>
          <a:lstStyle/>
          <a:p>
            <a:fld id="{9BC8EDC5-B374-CA4F-99BD-49ADD5C64AD0}" type="datetimeFigureOut">
              <a:rPr lang="en-US" smtClean="0"/>
              <a:t>4/29/20</a:t>
            </a:fld>
            <a:endParaRPr lang="en-US"/>
          </a:p>
        </p:txBody>
      </p:sp>
      <p:sp>
        <p:nvSpPr>
          <p:cNvPr id="5" name="Footer Placeholder 4">
            <a:extLst>
              <a:ext uri="{FF2B5EF4-FFF2-40B4-BE49-F238E27FC236}">
                <a16:creationId xmlns:a16="http://schemas.microsoft.com/office/drawing/2014/main" id="{EB6CC7BC-A99D-F64B-8D30-1A2F0B2C45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826C04-1D8B-6F4C-9DB5-06E6451E4B45}"/>
              </a:ext>
            </a:extLst>
          </p:cNvPr>
          <p:cNvSpPr>
            <a:spLocks noGrp="1"/>
          </p:cNvSpPr>
          <p:nvPr>
            <p:ph type="sldNum" sz="quarter" idx="12"/>
          </p:nvPr>
        </p:nvSpPr>
        <p:spPr/>
        <p:txBody>
          <a:bodyPr/>
          <a:lstStyle/>
          <a:p>
            <a:fld id="{B95F9FE6-C13D-0C4A-86B9-6DB95AE351AC}" type="slidenum">
              <a:rPr lang="en-US" smtClean="0"/>
              <a:t>‹#›</a:t>
            </a:fld>
            <a:endParaRPr lang="en-US"/>
          </a:p>
        </p:txBody>
      </p:sp>
    </p:spTree>
    <p:extLst>
      <p:ext uri="{BB962C8B-B14F-4D97-AF65-F5344CB8AC3E}">
        <p14:creationId xmlns:p14="http://schemas.microsoft.com/office/powerpoint/2010/main" val="582949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F99A21-266A-644B-A084-EE991B083CC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750F59-4010-4944-8354-FBD7ECACB2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CFE119-7189-A348-BEF6-3D6506B50237}"/>
              </a:ext>
            </a:extLst>
          </p:cNvPr>
          <p:cNvSpPr>
            <a:spLocks noGrp="1"/>
          </p:cNvSpPr>
          <p:nvPr>
            <p:ph type="dt" sz="half" idx="10"/>
          </p:nvPr>
        </p:nvSpPr>
        <p:spPr/>
        <p:txBody>
          <a:bodyPr/>
          <a:lstStyle/>
          <a:p>
            <a:fld id="{9BC8EDC5-B374-CA4F-99BD-49ADD5C64AD0}" type="datetimeFigureOut">
              <a:rPr lang="en-US" smtClean="0"/>
              <a:t>4/29/20</a:t>
            </a:fld>
            <a:endParaRPr lang="en-US"/>
          </a:p>
        </p:txBody>
      </p:sp>
      <p:sp>
        <p:nvSpPr>
          <p:cNvPr id="5" name="Footer Placeholder 4">
            <a:extLst>
              <a:ext uri="{FF2B5EF4-FFF2-40B4-BE49-F238E27FC236}">
                <a16:creationId xmlns:a16="http://schemas.microsoft.com/office/drawing/2014/main" id="{888B8FEA-1054-B24C-9D21-FD1E139AB3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C5AB1-C600-D848-BE56-21E1B055AD59}"/>
              </a:ext>
            </a:extLst>
          </p:cNvPr>
          <p:cNvSpPr>
            <a:spLocks noGrp="1"/>
          </p:cNvSpPr>
          <p:nvPr>
            <p:ph type="sldNum" sz="quarter" idx="12"/>
          </p:nvPr>
        </p:nvSpPr>
        <p:spPr/>
        <p:txBody>
          <a:bodyPr/>
          <a:lstStyle/>
          <a:p>
            <a:fld id="{B95F9FE6-C13D-0C4A-86B9-6DB95AE351AC}" type="slidenum">
              <a:rPr lang="en-US" smtClean="0"/>
              <a:t>‹#›</a:t>
            </a:fld>
            <a:endParaRPr lang="en-US"/>
          </a:p>
        </p:txBody>
      </p:sp>
    </p:spTree>
    <p:extLst>
      <p:ext uri="{BB962C8B-B14F-4D97-AF65-F5344CB8AC3E}">
        <p14:creationId xmlns:p14="http://schemas.microsoft.com/office/powerpoint/2010/main" val="1124707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6528CB-D142-274B-BB19-D36C6046E6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0C6C6FC-C599-6D4E-8832-784CEF9D11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A4F7DC-026C-BF4A-B142-1BA8DD729A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C8EDC5-B374-CA4F-99BD-49ADD5C64AD0}" type="datetimeFigureOut">
              <a:rPr lang="en-US" smtClean="0"/>
              <a:t>4/29/20</a:t>
            </a:fld>
            <a:endParaRPr lang="en-US"/>
          </a:p>
        </p:txBody>
      </p:sp>
      <p:sp>
        <p:nvSpPr>
          <p:cNvPr id="5" name="Footer Placeholder 4">
            <a:extLst>
              <a:ext uri="{FF2B5EF4-FFF2-40B4-BE49-F238E27FC236}">
                <a16:creationId xmlns:a16="http://schemas.microsoft.com/office/drawing/2014/main" id="{DC505445-F221-EB4F-B5C5-D29565E221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5C4E80A-0A61-254D-92DC-EB0616E8D9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5F9FE6-C13D-0C4A-86B9-6DB95AE351AC}" type="slidenum">
              <a:rPr lang="en-US" smtClean="0"/>
              <a:t>‹#›</a:t>
            </a:fld>
            <a:endParaRPr lang="en-US"/>
          </a:p>
        </p:txBody>
      </p:sp>
    </p:spTree>
    <p:extLst>
      <p:ext uri="{BB962C8B-B14F-4D97-AF65-F5344CB8AC3E}">
        <p14:creationId xmlns:p14="http://schemas.microsoft.com/office/powerpoint/2010/main" val="27311067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DDEA86-B369-9546-8F69-5A067098F9B8}"/>
              </a:ext>
            </a:extLst>
          </p:cNvPr>
          <p:cNvSpPr/>
          <p:nvPr/>
        </p:nvSpPr>
        <p:spPr>
          <a:xfrm>
            <a:off x="2902401" y="0"/>
            <a:ext cx="6387198" cy="923330"/>
          </a:xfrm>
          <a:prstGeom prst="rect">
            <a:avLst/>
          </a:prstGeom>
          <a:noFill/>
        </p:spPr>
        <p:txBody>
          <a:bodyPr wrap="none" lIns="91440" tIns="45720" rIns="91440" bIns="45720">
            <a:spAutoFit/>
          </a:bodyPr>
          <a:lstStyle/>
          <a:p>
            <a:pPr algn="ctr"/>
            <a:r>
              <a:rPr lang="en-GB" sz="5400" b="1" u="sng" dirty="0">
                <a:ln w="22225">
                  <a:solidFill>
                    <a:schemeClr val="accent2"/>
                  </a:solidFill>
                  <a:prstDash val="solid"/>
                </a:ln>
                <a:solidFill>
                  <a:schemeClr val="accent2">
                    <a:lumMod val="40000"/>
                    <a:lumOff val="60000"/>
                  </a:schemeClr>
                </a:solidFill>
              </a:rPr>
              <a:t>Vito Construction LTD</a:t>
            </a:r>
          </a:p>
        </p:txBody>
      </p:sp>
      <p:sp>
        <p:nvSpPr>
          <p:cNvPr id="5" name="TextBox 4">
            <a:extLst>
              <a:ext uri="{FF2B5EF4-FFF2-40B4-BE49-F238E27FC236}">
                <a16:creationId xmlns:a16="http://schemas.microsoft.com/office/drawing/2014/main" id="{DFBB0204-FC46-1546-B6DB-4C724B7ADE05}"/>
              </a:ext>
            </a:extLst>
          </p:cNvPr>
          <p:cNvSpPr txBox="1"/>
          <p:nvPr/>
        </p:nvSpPr>
        <p:spPr>
          <a:xfrm>
            <a:off x="0" y="2319635"/>
            <a:ext cx="12192000" cy="4154984"/>
          </a:xfrm>
          <a:prstGeom prst="rect">
            <a:avLst/>
          </a:prstGeom>
          <a:noFill/>
        </p:spPr>
        <p:txBody>
          <a:bodyPr wrap="square" rtlCol="0">
            <a:spAutoFit/>
          </a:bodyPr>
          <a:lstStyle/>
          <a:p>
            <a:pPr algn="ctr"/>
            <a:r>
              <a:rPr lang="en-US" sz="2400" b="1" dirty="0">
                <a:highlight>
                  <a:srgbClr val="FFFF00"/>
                </a:highlight>
              </a:rPr>
              <a:t>Our Company VITO Construction LTD main aims for this project are as follows: </a:t>
            </a:r>
          </a:p>
          <a:p>
            <a:pPr marL="285750" indent="-285750" algn="ctr">
              <a:buFont typeface="Arial" panose="020B0604020202020204" pitchFamily="34" charset="0"/>
              <a:buChar char="•"/>
            </a:pPr>
            <a:r>
              <a:rPr lang="en-US" sz="2400" b="1" dirty="0">
                <a:highlight>
                  <a:srgbClr val="FFFF00"/>
                </a:highlight>
              </a:rPr>
              <a:t>Meeting needs of overseas students.</a:t>
            </a:r>
          </a:p>
          <a:p>
            <a:pPr marL="285750" indent="-285750" algn="ctr">
              <a:buFont typeface="Arial" panose="020B0604020202020204" pitchFamily="34" charset="0"/>
              <a:buChar char="•"/>
            </a:pPr>
            <a:r>
              <a:rPr lang="en-US" sz="2400" b="1" dirty="0">
                <a:highlight>
                  <a:srgbClr val="FFFF00"/>
                </a:highlight>
              </a:rPr>
              <a:t>Being sustainable with every project we do maximizing use for materials and labour. </a:t>
            </a:r>
          </a:p>
          <a:p>
            <a:pPr marL="285750" indent="-285750" algn="ctr">
              <a:buFont typeface="Arial" panose="020B0604020202020204" pitchFamily="34" charset="0"/>
              <a:buChar char="•"/>
            </a:pPr>
            <a:r>
              <a:rPr lang="en-US" sz="2400" b="1" dirty="0">
                <a:highlight>
                  <a:srgbClr val="FFFF00"/>
                </a:highlight>
              </a:rPr>
              <a:t>Maximizing rental income, keeping in mind each room will have En-suite. </a:t>
            </a:r>
          </a:p>
          <a:p>
            <a:pPr marL="285750" indent="-285750" algn="ctr">
              <a:buFont typeface="Arial" panose="020B0604020202020204" pitchFamily="34" charset="0"/>
              <a:buChar char="•"/>
            </a:pPr>
            <a:r>
              <a:rPr lang="en-US" sz="2400" b="1" dirty="0">
                <a:highlight>
                  <a:srgbClr val="FFFF00"/>
                </a:highlight>
              </a:rPr>
              <a:t>Ensuring enough space for deliveries and users. </a:t>
            </a:r>
          </a:p>
          <a:p>
            <a:pPr marL="285750" indent="-285750" algn="ctr">
              <a:buFont typeface="Arial" panose="020B0604020202020204" pitchFamily="34" charset="0"/>
              <a:buChar char="•"/>
            </a:pPr>
            <a:r>
              <a:rPr lang="en-US" sz="2400" b="1" dirty="0">
                <a:highlight>
                  <a:srgbClr val="FFFF00"/>
                </a:highlight>
              </a:rPr>
              <a:t>Putting top security measures in place. </a:t>
            </a:r>
          </a:p>
          <a:p>
            <a:pPr marL="285750" indent="-285750" algn="ctr">
              <a:buFont typeface="Arial" panose="020B0604020202020204" pitchFamily="34" charset="0"/>
              <a:buChar char="•"/>
            </a:pPr>
            <a:r>
              <a:rPr lang="en-US" sz="2400" b="1" dirty="0">
                <a:highlight>
                  <a:srgbClr val="FFFF00"/>
                </a:highlight>
              </a:rPr>
              <a:t>Doing as many tests on the earth ground, we work on to ensure we have the right amount of results to notify us of any disruption which may arise to the residents and businesses nearby. </a:t>
            </a:r>
          </a:p>
          <a:p>
            <a:pPr marL="285750" indent="-285750" algn="ctr">
              <a:buFont typeface="Arial" panose="020B0604020202020204" pitchFamily="34" charset="0"/>
              <a:buChar char="•"/>
            </a:pPr>
            <a:r>
              <a:rPr lang="en-US" sz="2400" b="1" dirty="0">
                <a:highlight>
                  <a:srgbClr val="FFFF00"/>
                </a:highlight>
              </a:rPr>
              <a:t>Make use of the land which we will be building on to ensure maximum usage without wasting- We at Vito Construction take great pride in our land and resources. </a:t>
            </a:r>
          </a:p>
        </p:txBody>
      </p:sp>
      <p:sp>
        <p:nvSpPr>
          <p:cNvPr id="6" name="Rectangle 5">
            <a:extLst>
              <a:ext uri="{FF2B5EF4-FFF2-40B4-BE49-F238E27FC236}">
                <a16:creationId xmlns:a16="http://schemas.microsoft.com/office/drawing/2014/main" id="{7370BA74-2737-954F-858C-3C90BCBD9A6B}"/>
              </a:ext>
            </a:extLst>
          </p:cNvPr>
          <p:cNvSpPr/>
          <p:nvPr/>
        </p:nvSpPr>
        <p:spPr>
          <a:xfrm>
            <a:off x="4244531" y="1000720"/>
            <a:ext cx="3702938" cy="923330"/>
          </a:xfrm>
          <a:prstGeom prst="rect">
            <a:avLst/>
          </a:prstGeom>
          <a:noFill/>
        </p:spPr>
        <p:txBody>
          <a:bodyPr wrap="none" lIns="91440" tIns="45720" rIns="91440" bIns="45720">
            <a:spAutoFit/>
          </a:bodyPr>
          <a:lstStyle/>
          <a:p>
            <a:pPr algn="ctr"/>
            <a:r>
              <a:rPr lang="en-GB" sz="5400" b="1" u="sng"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Aims of Vito</a:t>
            </a:r>
          </a:p>
        </p:txBody>
      </p:sp>
      <p:pic>
        <p:nvPicPr>
          <p:cNvPr id="7" name="Picture 6" descr="A close up of a fence&#10;&#10;Description automatically generated">
            <a:extLst>
              <a:ext uri="{FF2B5EF4-FFF2-40B4-BE49-F238E27FC236}">
                <a16:creationId xmlns:a16="http://schemas.microsoft.com/office/drawing/2014/main" id="{9CF6CBE9-9780-2247-AFB9-D92EAEAE0B57}"/>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9289599" y="0"/>
            <a:ext cx="2707005" cy="1924050"/>
          </a:xfrm>
          <a:prstGeom prst="rect">
            <a:avLst/>
          </a:prstGeom>
          <a:ln>
            <a:noFill/>
          </a:ln>
          <a:effectLst>
            <a:softEdge rad="112500"/>
          </a:effectLst>
        </p:spPr>
      </p:pic>
      <p:pic>
        <p:nvPicPr>
          <p:cNvPr id="8" name="Picture 7" descr="A picture containing outdoor, tree, grass, sky&#10;&#10;Description automatically generated">
            <a:extLst>
              <a:ext uri="{FF2B5EF4-FFF2-40B4-BE49-F238E27FC236}">
                <a16:creationId xmlns:a16="http://schemas.microsoft.com/office/drawing/2014/main" id="{83D20812-0AE2-F442-8859-20784507F92E}"/>
              </a:ext>
            </a:extLst>
          </p:cNvPr>
          <p:cNvPicPr/>
          <p:nvPr/>
        </p:nvPicPr>
        <p:blipFill>
          <a:blip r:embed="rId4">
            <a:extLst>
              <a:ext uri="{28A0092B-C50C-407E-A947-70E740481C1C}">
                <a14:useLocalDpi xmlns:a14="http://schemas.microsoft.com/office/drawing/2010/main" val="0"/>
              </a:ext>
            </a:extLst>
          </a:blip>
          <a:stretch>
            <a:fillRect/>
          </a:stretch>
        </p:blipFill>
        <p:spPr>
          <a:xfrm>
            <a:off x="308911" y="96127"/>
            <a:ext cx="2707005" cy="1731796"/>
          </a:xfrm>
          <a:prstGeom prst="rect">
            <a:avLst/>
          </a:prstGeom>
          <a:ln>
            <a:noFill/>
          </a:ln>
          <a:effectLst>
            <a:softEdge rad="112500"/>
          </a:effectLst>
        </p:spPr>
      </p:pic>
    </p:spTree>
    <p:extLst>
      <p:ext uri="{BB962C8B-B14F-4D97-AF65-F5344CB8AC3E}">
        <p14:creationId xmlns:p14="http://schemas.microsoft.com/office/powerpoint/2010/main" val="33427379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DDEA86-B369-9546-8F69-5A067098F9B8}"/>
              </a:ext>
            </a:extLst>
          </p:cNvPr>
          <p:cNvSpPr/>
          <p:nvPr/>
        </p:nvSpPr>
        <p:spPr>
          <a:xfrm>
            <a:off x="2902402" y="0"/>
            <a:ext cx="6387198" cy="923330"/>
          </a:xfrm>
          <a:prstGeom prst="rect">
            <a:avLst/>
          </a:prstGeom>
          <a:noFill/>
        </p:spPr>
        <p:txBody>
          <a:bodyPr wrap="none" lIns="91440" tIns="45720" rIns="91440" bIns="45720">
            <a:spAutoFit/>
          </a:bodyPr>
          <a:lstStyle/>
          <a:p>
            <a:pPr algn="ctr"/>
            <a:r>
              <a:rPr lang="en-GB" sz="5400" b="1" u="sng" dirty="0">
                <a:ln w="22225">
                  <a:solidFill>
                    <a:schemeClr val="accent2"/>
                  </a:solidFill>
                  <a:prstDash val="solid"/>
                </a:ln>
                <a:solidFill>
                  <a:schemeClr val="accent2">
                    <a:lumMod val="40000"/>
                    <a:lumOff val="60000"/>
                  </a:schemeClr>
                </a:solidFill>
              </a:rPr>
              <a:t>Vito Construction LTD</a:t>
            </a:r>
          </a:p>
        </p:txBody>
      </p:sp>
      <p:sp>
        <p:nvSpPr>
          <p:cNvPr id="2" name="Rectangle 1">
            <a:extLst>
              <a:ext uri="{FF2B5EF4-FFF2-40B4-BE49-F238E27FC236}">
                <a16:creationId xmlns:a16="http://schemas.microsoft.com/office/drawing/2014/main" id="{A1DCA3C1-05BB-CD43-B8DF-90DE82D7A530}"/>
              </a:ext>
            </a:extLst>
          </p:cNvPr>
          <p:cNvSpPr/>
          <p:nvPr/>
        </p:nvSpPr>
        <p:spPr>
          <a:xfrm>
            <a:off x="3375704" y="1450628"/>
            <a:ext cx="5440592" cy="923330"/>
          </a:xfrm>
          <a:prstGeom prst="rect">
            <a:avLst/>
          </a:prstGeom>
          <a:noFill/>
        </p:spPr>
        <p:txBody>
          <a:bodyPr wrap="none" lIns="91440" tIns="45720" rIns="91440" bIns="45720">
            <a:spAutoFit/>
          </a:bodyPr>
          <a:lstStyle/>
          <a:p>
            <a:pPr algn="ctr"/>
            <a:r>
              <a:rPr lang="en-GB" sz="5400" b="1" u="sng"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Objectives of Vito </a:t>
            </a:r>
          </a:p>
        </p:txBody>
      </p:sp>
      <p:sp>
        <p:nvSpPr>
          <p:cNvPr id="6" name="TextBox 5">
            <a:extLst>
              <a:ext uri="{FF2B5EF4-FFF2-40B4-BE49-F238E27FC236}">
                <a16:creationId xmlns:a16="http://schemas.microsoft.com/office/drawing/2014/main" id="{1D63D325-BCA7-FD4F-AE57-FCFA094551BE}"/>
              </a:ext>
            </a:extLst>
          </p:cNvPr>
          <p:cNvSpPr txBox="1"/>
          <p:nvPr/>
        </p:nvSpPr>
        <p:spPr>
          <a:xfrm>
            <a:off x="0" y="3033415"/>
            <a:ext cx="12192000" cy="3323987"/>
          </a:xfrm>
          <a:prstGeom prst="rect">
            <a:avLst/>
          </a:prstGeom>
          <a:noFill/>
        </p:spPr>
        <p:txBody>
          <a:bodyPr wrap="square" rtlCol="0">
            <a:spAutoFit/>
          </a:bodyPr>
          <a:lstStyle/>
          <a:p>
            <a:pPr algn="ctr"/>
            <a:r>
              <a:rPr lang="en-US" sz="2400" b="1" dirty="0">
                <a:highlight>
                  <a:srgbClr val="008000"/>
                </a:highlight>
              </a:rPr>
              <a:t>Our Company VITO Construction LTD main objectives for this project are as follows:</a:t>
            </a:r>
          </a:p>
          <a:p>
            <a:pPr marL="342900" indent="-342900" algn="ctr">
              <a:buFont typeface="Arial" panose="020B0604020202020204" pitchFamily="34" charset="0"/>
              <a:buChar char="•"/>
            </a:pPr>
            <a:r>
              <a:rPr lang="en-US" sz="2400" b="1" dirty="0">
                <a:highlight>
                  <a:srgbClr val="008000"/>
                </a:highlight>
              </a:rPr>
              <a:t>To finish an overseas residential accommodation with extras to fit their taste and requirements near the university.</a:t>
            </a:r>
          </a:p>
          <a:p>
            <a:pPr marL="342900" indent="-342900" algn="ctr">
              <a:buFont typeface="Arial" panose="020B0604020202020204" pitchFamily="34" charset="0"/>
              <a:buChar char="•"/>
            </a:pPr>
            <a:r>
              <a:rPr lang="en-US" sz="2400" b="1" dirty="0">
                <a:highlight>
                  <a:srgbClr val="008000"/>
                </a:highlight>
              </a:rPr>
              <a:t>To be sustainable with equipment and materials which are used. </a:t>
            </a:r>
          </a:p>
          <a:p>
            <a:pPr marL="342900" indent="-342900" algn="ctr">
              <a:buFont typeface="Arial" panose="020B0604020202020204" pitchFamily="34" charset="0"/>
              <a:buChar char="•"/>
            </a:pPr>
            <a:r>
              <a:rPr lang="en-US" sz="2400" b="1" dirty="0">
                <a:highlight>
                  <a:srgbClr val="008000"/>
                </a:highlight>
              </a:rPr>
              <a:t>Looking into health and safety substantially and ensuring all risk assessments are put into place, along with fire drills and hazards within the building. </a:t>
            </a:r>
          </a:p>
          <a:p>
            <a:pPr marL="342900" indent="-342900" algn="ctr">
              <a:buFont typeface="Arial" panose="020B0604020202020204" pitchFamily="34" charset="0"/>
              <a:buChar char="•"/>
            </a:pPr>
            <a:r>
              <a:rPr lang="en-US" sz="2400" b="1" dirty="0">
                <a:highlight>
                  <a:srgbClr val="008000"/>
                </a:highlight>
              </a:rPr>
              <a:t>Keeping the residents happy with the development and causing minimum disruptions to the local area. </a:t>
            </a:r>
          </a:p>
          <a:p>
            <a:endParaRPr lang="en-US" dirty="0"/>
          </a:p>
        </p:txBody>
      </p:sp>
      <p:pic>
        <p:nvPicPr>
          <p:cNvPr id="8" name="Picture 7" descr="A picture containing food&#10;&#10;Description automatically generated">
            <a:extLst>
              <a:ext uri="{FF2B5EF4-FFF2-40B4-BE49-F238E27FC236}">
                <a16:creationId xmlns:a16="http://schemas.microsoft.com/office/drawing/2014/main" id="{9F072E55-41F0-8549-A4F2-9269C8ADA81A}"/>
              </a:ext>
            </a:extLst>
          </p:cNvPr>
          <p:cNvPicPr>
            <a:picLocks noChangeAspect="1"/>
          </p:cNvPicPr>
          <p:nvPr/>
        </p:nvPicPr>
        <p:blipFill>
          <a:blip r:embed="rId3"/>
          <a:stretch>
            <a:fillRect/>
          </a:stretch>
        </p:blipFill>
        <p:spPr>
          <a:xfrm>
            <a:off x="182183" y="85130"/>
            <a:ext cx="2586775" cy="2552700"/>
          </a:xfrm>
          <a:prstGeom prst="rect">
            <a:avLst/>
          </a:prstGeom>
        </p:spPr>
      </p:pic>
      <p:pic>
        <p:nvPicPr>
          <p:cNvPr id="10" name="Picture 9" descr="A picture containing looking, decorated, table, cake&#10;&#10;Description automatically generated">
            <a:extLst>
              <a:ext uri="{FF2B5EF4-FFF2-40B4-BE49-F238E27FC236}">
                <a16:creationId xmlns:a16="http://schemas.microsoft.com/office/drawing/2014/main" id="{E8471971-9848-864B-95C4-DF902C13B8E7}"/>
              </a:ext>
            </a:extLst>
          </p:cNvPr>
          <p:cNvPicPr>
            <a:picLocks noChangeAspect="1"/>
          </p:cNvPicPr>
          <p:nvPr/>
        </p:nvPicPr>
        <p:blipFill>
          <a:blip r:embed="rId4"/>
          <a:stretch>
            <a:fillRect/>
          </a:stretch>
        </p:blipFill>
        <p:spPr>
          <a:xfrm>
            <a:off x="9423042" y="85130"/>
            <a:ext cx="2586776" cy="2552700"/>
          </a:xfrm>
          <a:prstGeom prst="rect">
            <a:avLst/>
          </a:prstGeom>
        </p:spPr>
      </p:pic>
    </p:spTree>
    <p:extLst>
      <p:ext uri="{BB962C8B-B14F-4D97-AF65-F5344CB8AC3E}">
        <p14:creationId xmlns:p14="http://schemas.microsoft.com/office/powerpoint/2010/main" val="2123720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DDEA86-B369-9546-8F69-5A067098F9B8}"/>
              </a:ext>
            </a:extLst>
          </p:cNvPr>
          <p:cNvSpPr/>
          <p:nvPr/>
        </p:nvSpPr>
        <p:spPr>
          <a:xfrm>
            <a:off x="2902402" y="0"/>
            <a:ext cx="6387198" cy="923330"/>
          </a:xfrm>
          <a:prstGeom prst="rect">
            <a:avLst/>
          </a:prstGeom>
          <a:noFill/>
        </p:spPr>
        <p:txBody>
          <a:bodyPr wrap="none" lIns="91440" tIns="45720" rIns="91440" bIns="45720">
            <a:spAutoFit/>
          </a:bodyPr>
          <a:lstStyle/>
          <a:p>
            <a:pPr algn="ctr"/>
            <a:r>
              <a:rPr lang="en-GB" sz="5400" b="1" u="sng" dirty="0">
                <a:ln w="22225">
                  <a:solidFill>
                    <a:schemeClr val="accent2"/>
                  </a:solidFill>
                  <a:prstDash val="solid"/>
                </a:ln>
                <a:solidFill>
                  <a:schemeClr val="accent2">
                    <a:lumMod val="40000"/>
                    <a:lumOff val="60000"/>
                  </a:schemeClr>
                </a:solidFill>
              </a:rPr>
              <a:t>Vito Construction LTD</a:t>
            </a:r>
          </a:p>
        </p:txBody>
      </p:sp>
      <p:sp>
        <p:nvSpPr>
          <p:cNvPr id="2" name="Rectangle 1">
            <a:extLst>
              <a:ext uri="{FF2B5EF4-FFF2-40B4-BE49-F238E27FC236}">
                <a16:creationId xmlns:a16="http://schemas.microsoft.com/office/drawing/2014/main" id="{280946C1-826C-0C4E-868E-5497714A4DB8}"/>
              </a:ext>
            </a:extLst>
          </p:cNvPr>
          <p:cNvSpPr/>
          <p:nvPr/>
        </p:nvSpPr>
        <p:spPr>
          <a:xfrm>
            <a:off x="2571189" y="923330"/>
            <a:ext cx="7049622" cy="923330"/>
          </a:xfrm>
          <a:prstGeom prst="rect">
            <a:avLst/>
          </a:prstGeom>
          <a:noFill/>
        </p:spPr>
        <p:txBody>
          <a:bodyPr wrap="none" lIns="91440" tIns="45720" rIns="91440" bIns="45720">
            <a:spAutoFit/>
          </a:bodyPr>
          <a:lstStyle/>
          <a:p>
            <a:pPr algn="ctr"/>
            <a:r>
              <a:rPr lang="en-GB" sz="5400" b="1" u="sng"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Why we chose this site?</a:t>
            </a:r>
          </a:p>
        </p:txBody>
      </p:sp>
      <p:sp>
        <p:nvSpPr>
          <p:cNvPr id="3" name="TextBox 2">
            <a:extLst>
              <a:ext uri="{FF2B5EF4-FFF2-40B4-BE49-F238E27FC236}">
                <a16:creationId xmlns:a16="http://schemas.microsoft.com/office/drawing/2014/main" id="{37F802A6-39E0-7F42-A3C5-2DF6C051050E}"/>
              </a:ext>
            </a:extLst>
          </p:cNvPr>
          <p:cNvSpPr txBox="1"/>
          <p:nvPr/>
        </p:nvSpPr>
        <p:spPr>
          <a:xfrm>
            <a:off x="777025" y="2554289"/>
            <a:ext cx="10637950" cy="4154984"/>
          </a:xfrm>
          <a:prstGeom prst="rect">
            <a:avLst/>
          </a:prstGeom>
          <a:noFill/>
        </p:spPr>
        <p:txBody>
          <a:bodyPr wrap="square" rtlCol="0">
            <a:spAutoFit/>
          </a:bodyPr>
          <a:lstStyle/>
          <a:p>
            <a:pPr algn="ctr"/>
            <a:r>
              <a:rPr lang="en-US" sz="2400" b="1" dirty="0">
                <a:highlight>
                  <a:srgbClr val="FF0000"/>
                </a:highlight>
              </a:rPr>
              <a:t>The location for this build will be taken on plot C4 – Get plot image. </a:t>
            </a:r>
          </a:p>
          <a:p>
            <a:pPr algn="ctr"/>
            <a:r>
              <a:rPr lang="en-US" sz="2400" b="1" dirty="0">
                <a:highlight>
                  <a:srgbClr val="FF0000"/>
                </a:highlight>
              </a:rPr>
              <a:t>Main benefit of this chosen site is the fact that it is walking distance to the SA1 campus across the road.</a:t>
            </a:r>
          </a:p>
          <a:p>
            <a:pPr algn="ctr"/>
            <a:r>
              <a:rPr lang="en-US" sz="2400" b="1" dirty="0">
                <a:highlight>
                  <a:srgbClr val="FF0000"/>
                </a:highlight>
              </a:rPr>
              <a:t>The practically of this site meets all needs, cost effective and additionally a mini car park on site, for shop workers, receptionist and customers. </a:t>
            </a:r>
          </a:p>
          <a:p>
            <a:pPr algn="ctr"/>
            <a:r>
              <a:rPr lang="en-US" sz="2400" b="1" dirty="0">
                <a:highlight>
                  <a:srgbClr val="FF0000"/>
                </a:highlight>
              </a:rPr>
              <a:t>The site has a size of 50m x 100m. This allows plenty of room to maximize space efficiently and within budget. </a:t>
            </a:r>
          </a:p>
          <a:p>
            <a:pPr algn="ctr"/>
            <a:r>
              <a:rPr lang="en-US" sz="2400" b="1" dirty="0">
                <a:highlight>
                  <a:srgbClr val="FF0000"/>
                </a:highlight>
              </a:rPr>
              <a:t>Due to the fact each room will have En-suite, rental income will need to be slightly higher than other halls, this is purely due to the fact it is a newly built resident and the capital invested will need to be gained back at a quicker rate. </a:t>
            </a:r>
          </a:p>
          <a:p>
            <a:endParaRPr lang="en-US" sz="2400" dirty="0"/>
          </a:p>
        </p:txBody>
      </p:sp>
      <p:pic>
        <p:nvPicPr>
          <p:cNvPr id="5" name="Picture 4" descr="A picture containing sky, outdoor, fence, road&#10;&#10;Description automatically generated">
            <a:extLst>
              <a:ext uri="{FF2B5EF4-FFF2-40B4-BE49-F238E27FC236}">
                <a16:creationId xmlns:a16="http://schemas.microsoft.com/office/drawing/2014/main" id="{A88C2913-99DA-9B41-BF8F-9E8F33FF7720}"/>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12809" y="148727"/>
            <a:ext cx="2458380" cy="1968579"/>
          </a:xfrm>
          <a:prstGeom prst="rect">
            <a:avLst/>
          </a:prstGeom>
          <a:ln>
            <a:noFill/>
          </a:ln>
          <a:effectLst>
            <a:softEdge rad="112500"/>
          </a:effectLst>
        </p:spPr>
      </p:pic>
      <p:pic>
        <p:nvPicPr>
          <p:cNvPr id="6" name="Picture 5" descr="A picture containing sky, outdoor, fence, road&#10;&#10;Description automatically generated">
            <a:extLst>
              <a:ext uri="{FF2B5EF4-FFF2-40B4-BE49-F238E27FC236}">
                <a16:creationId xmlns:a16="http://schemas.microsoft.com/office/drawing/2014/main" id="{A1A902DD-2F11-C245-812D-FE58553B4AB5}"/>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9481820" y="148727"/>
            <a:ext cx="2710180" cy="1968579"/>
          </a:xfrm>
          <a:prstGeom prst="rect">
            <a:avLst/>
          </a:prstGeom>
          <a:ln>
            <a:noFill/>
          </a:ln>
          <a:effectLst>
            <a:softEdge rad="112500"/>
          </a:effectLst>
        </p:spPr>
      </p:pic>
    </p:spTree>
    <p:extLst>
      <p:ext uri="{BB962C8B-B14F-4D97-AF65-F5344CB8AC3E}">
        <p14:creationId xmlns:p14="http://schemas.microsoft.com/office/powerpoint/2010/main" val="1017165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DDEA86-B369-9546-8F69-5A067098F9B8}"/>
              </a:ext>
            </a:extLst>
          </p:cNvPr>
          <p:cNvSpPr/>
          <p:nvPr/>
        </p:nvSpPr>
        <p:spPr>
          <a:xfrm>
            <a:off x="2902401" y="0"/>
            <a:ext cx="6387198" cy="923330"/>
          </a:xfrm>
          <a:prstGeom prst="rect">
            <a:avLst/>
          </a:prstGeom>
          <a:noFill/>
        </p:spPr>
        <p:txBody>
          <a:bodyPr wrap="none" lIns="91440" tIns="45720" rIns="91440" bIns="45720">
            <a:spAutoFit/>
          </a:bodyPr>
          <a:lstStyle/>
          <a:p>
            <a:pPr algn="ctr"/>
            <a:r>
              <a:rPr lang="en-GB" sz="5400" b="1" u="sng" dirty="0">
                <a:ln w="22225">
                  <a:solidFill>
                    <a:schemeClr val="accent2"/>
                  </a:solidFill>
                  <a:prstDash val="solid"/>
                </a:ln>
                <a:solidFill>
                  <a:schemeClr val="accent2">
                    <a:lumMod val="40000"/>
                    <a:lumOff val="60000"/>
                  </a:schemeClr>
                </a:solidFill>
              </a:rPr>
              <a:t>Vito Construction LTD</a:t>
            </a:r>
          </a:p>
        </p:txBody>
      </p:sp>
      <p:sp>
        <p:nvSpPr>
          <p:cNvPr id="3" name="Rectangle 2">
            <a:extLst>
              <a:ext uri="{FF2B5EF4-FFF2-40B4-BE49-F238E27FC236}">
                <a16:creationId xmlns:a16="http://schemas.microsoft.com/office/drawing/2014/main" id="{59B9C0A7-5D59-6042-B5DA-B74A26B48308}"/>
              </a:ext>
            </a:extLst>
          </p:cNvPr>
          <p:cNvSpPr/>
          <p:nvPr/>
        </p:nvSpPr>
        <p:spPr>
          <a:xfrm>
            <a:off x="1441198" y="1259175"/>
            <a:ext cx="9309601" cy="923330"/>
          </a:xfrm>
          <a:prstGeom prst="rect">
            <a:avLst/>
          </a:prstGeom>
          <a:noFill/>
        </p:spPr>
        <p:txBody>
          <a:bodyPr wrap="none" lIns="91440" tIns="45720" rIns="91440" bIns="45720">
            <a:spAutoFit/>
          </a:bodyPr>
          <a:lstStyle/>
          <a:p>
            <a:pPr algn="ctr"/>
            <a:r>
              <a:rPr lang="en-GB"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Concerns/Constraints of Project</a:t>
            </a:r>
          </a:p>
        </p:txBody>
      </p:sp>
      <p:sp>
        <p:nvSpPr>
          <p:cNvPr id="2" name="TextBox 1">
            <a:extLst>
              <a:ext uri="{FF2B5EF4-FFF2-40B4-BE49-F238E27FC236}">
                <a16:creationId xmlns:a16="http://schemas.microsoft.com/office/drawing/2014/main" id="{49E6A08C-1AE3-6744-9820-C97AA0418739}"/>
              </a:ext>
            </a:extLst>
          </p:cNvPr>
          <p:cNvSpPr txBox="1"/>
          <p:nvPr/>
        </p:nvSpPr>
        <p:spPr>
          <a:xfrm>
            <a:off x="1330817" y="2518350"/>
            <a:ext cx="9530365" cy="3416320"/>
          </a:xfrm>
          <a:prstGeom prst="rect">
            <a:avLst/>
          </a:prstGeom>
          <a:noFill/>
        </p:spPr>
        <p:txBody>
          <a:bodyPr wrap="square" rtlCol="0">
            <a:spAutoFit/>
          </a:bodyPr>
          <a:lstStyle/>
          <a:p>
            <a:pPr marL="285750" indent="-285750" algn="ctr">
              <a:buFont typeface="Arial" panose="020B0604020202020204" pitchFamily="34" charset="0"/>
              <a:buChar char="•"/>
            </a:pPr>
            <a:r>
              <a:rPr lang="en-US" sz="2400" b="1" dirty="0"/>
              <a:t>Pilling Vibration can cause damage to underground earth, if not done properly and thoroughly. To prevent this Vibration monitoring system will be used to keep it to a minimum. </a:t>
            </a:r>
          </a:p>
          <a:p>
            <a:pPr marL="285750" indent="-285750" algn="ctr">
              <a:buFont typeface="Arial" panose="020B0604020202020204" pitchFamily="34" charset="0"/>
              <a:buChar char="•"/>
            </a:pPr>
            <a:r>
              <a:rPr lang="en-US" sz="2400" b="1" dirty="0"/>
              <a:t>Underground soil may not be suitable for us to build due to being near a seafront with huge volume of water underground. </a:t>
            </a:r>
          </a:p>
          <a:p>
            <a:pPr marL="285750" indent="-285750" algn="ctr">
              <a:buFont typeface="Arial" panose="020B0604020202020204" pitchFamily="34" charset="0"/>
              <a:buChar char="•"/>
            </a:pPr>
            <a:r>
              <a:rPr lang="en-US" sz="2400" b="1" dirty="0"/>
              <a:t>Soil parameters and whether they meet requirements after doing testing's in lab. </a:t>
            </a:r>
          </a:p>
          <a:p>
            <a:pPr marL="285750" indent="-285750" algn="ctr">
              <a:buFont typeface="Arial" panose="020B0604020202020204" pitchFamily="34" charset="0"/>
              <a:buChar char="•"/>
            </a:pPr>
            <a:r>
              <a:rPr lang="en-US" sz="2400" b="1" dirty="0"/>
              <a:t>Doing comprehensive findings of the ground and tackling each section as a dedicated team. </a:t>
            </a:r>
          </a:p>
        </p:txBody>
      </p:sp>
      <p:pic>
        <p:nvPicPr>
          <p:cNvPr id="5" name="Picture 4">
            <a:extLst>
              <a:ext uri="{FF2B5EF4-FFF2-40B4-BE49-F238E27FC236}">
                <a16:creationId xmlns:a16="http://schemas.microsoft.com/office/drawing/2014/main" id="{2D15073E-E60B-0F46-9A4D-FE8C1E7A37A7}"/>
              </a:ext>
            </a:extLst>
          </p:cNvPr>
          <p:cNvPicPr>
            <a:picLocks noChangeAspect="1"/>
          </p:cNvPicPr>
          <p:nvPr/>
        </p:nvPicPr>
        <p:blipFill>
          <a:blip r:embed="rId3"/>
          <a:stretch>
            <a:fillRect/>
          </a:stretch>
        </p:blipFill>
        <p:spPr>
          <a:xfrm>
            <a:off x="161117" y="89475"/>
            <a:ext cx="1365838" cy="1365838"/>
          </a:xfrm>
          <a:prstGeom prst="rect">
            <a:avLst/>
          </a:prstGeom>
        </p:spPr>
      </p:pic>
      <p:pic>
        <p:nvPicPr>
          <p:cNvPr id="6" name="Picture 5">
            <a:extLst>
              <a:ext uri="{FF2B5EF4-FFF2-40B4-BE49-F238E27FC236}">
                <a16:creationId xmlns:a16="http://schemas.microsoft.com/office/drawing/2014/main" id="{A207A3FD-5267-2449-BDB7-19D1CC46C79D}"/>
              </a:ext>
            </a:extLst>
          </p:cNvPr>
          <p:cNvPicPr>
            <a:picLocks noChangeAspect="1"/>
          </p:cNvPicPr>
          <p:nvPr/>
        </p:nvPicPr>
        <p:blipFill>
          <a:blip r:embed="rId3"/>
          <a:stretch>
            <a:fillRect/>
          </a:stretch>
        </p:blipFill>
        <p:spPr>
          <a:xfrm>
            <a:off x="10665042" y="89475"/>
            <a:ext cx="1365838" cy="1365838"/>
          </a:xfrm>
          <a:prstGeom prst="rect">
            <a:avLst/>
          </a:prstGeom>
        </p:spPr>
      </p:pic>
    </p:spTree>
    <p:extLst>
      <p:ext uri="{BB962C8B-B14F-4D97-AF65-F5344CB8AC3E}">
        <p14:creationId xmlns:p14="http://schemas.microsoft.com/office/powerpoint/2010/main" val="3667372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DDEA86-B369-9546-8F69-5A067098F9B8}"/>
              </a:ext>
            </a:extLst>
          </p:cNvPr>
          <p:cNvSpPr/>
          <p:nvPr/>
        </p:nvSpPr>
        <p:spPr>
          <a:xfrm>
            <a:off x="2902401" y="0"/>
            <a:ext cx="6387198" cy="923330"/>
          </a:xfrm>
          <a:prstGeom prst="rect">
            <a:avLst/>
          </a:prstGeom>
          <a:noFill/>
        </p:spPr>
        <p:txBody>
          <a:bodyPr wrap="none" lIns="91440" tIns="45720" rIns="91440" bIns="45720">
            <a:spAutoFit/>
          </a:bodyPr>
          <a:lstStyle/>
          <a:p>
            <a:pPr algn="ctr"/>
            <a:r>
              <a:rPr lang="en-GB" sz="5400" b="1" u="sng" dirty="0">
                <a:ln w="22225">
                  <a:solidFill>
                    <a:schemeClr val="accent2"/>
                  </a:solidFill>
                  <a:prstDash val="solid"/>
                </a:ln>
                <a:solidFill>
                  <a:schemeClr val="accent2">
                    <a:lumMod val="40000"/>
                    <a:lumOff val="60000"/>
                  </a:schemeClr>
                </a:solidFill>
              </a:rPr>
              <a:t>Vito Construction LTD</a:t>
            </a:r>
          </a:p>
        </p:txBody>
      </p:sp>
      <p:pic>
        <p:nvPicPr>
          <p:cNvPr id="12" name="Picture 11" descr="A close up of a device&#10;&#10;Description automatically generated">
            <a:extLst>
              <a:ext uri="{FF2B5EF4-FFF2-40B4-BE49-F238E27FC236}">
                <a16:creationId xmlns:a16="http://schemas.microsoft.com/office/drawing/2014/main" id="{F55953E9-A3BE-AD4D-83B9-8AA0E4898F71}"/>
              </a:ext>
            </a:extLst>
          </p:cNvPr>
          <p:cNvPicPr>
            <a:picLocks noChangeAspect="1"/>
          </p:cNvPicPr>
          <p:nvPr/>
        </p:nvPicPr>
        <p:blipFill>
          <a:blip r:embed="rId3"/>
          <a:stretch>
            <a:fillRect/>
          </a:stretch>
        </p:blipFill>
        <p:spPr>
          <a:xfrm>
            <a:off x="2408585" y="1318915"/>
            <a:ext cx="7374829" cy="5195076"/>
          </a:xfrm>
          <a:prstGeom prst="rect">
            <a:avLst/>
          </a:prstGeom>
        </p:spPr>
      </p:pic>
      <p:cxnSp>
        <p:nvCxnSpPr>
          <p:cNvPr id="14" name="Straight Arrow Connector 13">
            <a:extLst>
              <a:ext uri="{FF2B5EF4-FFF2-40B4-BE49-F238E27FC236}">
                <a16:creationId xmlns:a16="http://schemas.microsoft.com/office/drawing/2014/main" id="{48F9BE01-A66E-424B-84AC-96055D6C1D58}"/>
              </a:ext>
            </a:extLst>
          </p:cNvPr>
          <p:cNvCxnSpPr/>
          <p:nvPr/>
        </p:nvCxnSpPr>
        <p:spPr>
          <a:xfrm>
            <a:off x="1571223" y="2588654"/>
            <a:ext cx="1331178" cy="309092"/>
          </a:xfrm>
          <a:prstGeom prst="straightConnector1">
            <a:avLst/>
          </a:prstGeom>
          <a:ln>
            <a:headEnd type="none" w="med" len="med"/>
            <a:tailEnd type="arrow" w="med" len="med"/>
          </a:ln>
        </p:spPr>
        <p:style>
          <a:lnRef idx="1">
            <a:schemeClr val="accent5"/>
          </a:lnRef>
          <a:fillRef idx="0">
            <a:schemeClr val="accent5"/>
          </a:fillRef>
          <a:effectRef idx="0">
            <a:schemeClr val="accent5"/>
          </a:effectRef>
          <a:fontRef idx="minor">
            <a:schemeClr val="tx1"/>
          </a:fontRef>
        </p:style>
      </p:cxnSp>
      <p:sp>
        <p:nvSpPr>
          <p:cNvPr id="15" name="TextBox 14">
            <a:extLst>
              <a:ext uri="{FF2B5EF4-FFF2-40B4-BE49-F238E27FC236}">
                <a16:creationId xmlns:a16="http://schemas.microsoft.com/office/drawing/2014/main" id="{AAAA0277-E980-C64F-9519-6B8D958951BB}"/>
              </a:ext>
            </a:extLst>
          </p:cNvPr>
          <p:cNvSpPr txBox="1"/>
          <p:nvPr/>
        </p:nvSpPr>
        <p:spPr>
          <a:xfrm>
            <a:off x="0" y="2373868"/>
            <a:ext cx="1644384" cy="369332"/>
          </a:xfrm>
          <a:prstGeom prst="rect">
            <a:avLst/>
          </a:prstGeom>
          <a:noFill/>
        </p:spPr>
        <p:txBody>
          <a:bodyPr wrap="square" rtlCol="0">
            <a:spAutoFit/>
          </a:bodyPr>
          <a:lstStyle/>
          <a:p>
            <a:pPr algn="ctr"/>
            <a:r>
              <a:rPr lang="en-US" b="1" dirty="0">
                <a:solidFill>
                  <a:srgbClr val="00B050"/>
                </a:solidFill>
              </a:rPr>
              <a:t>500mm Slabs</a:t>
            </a:r>
          </a:p>
        </p:txBody>
      </p:sp>
      <p:cxnSp>
        <p:nvCxnSpPr>
          <p:cNvPr id="16" name="Straight Arrow Connector 15">
            <a:extLst>
              <a:ext uri="{FF2B5EF4-FFF2-40B4-BE49-F238E27FC236}">
                <a16:creationId xmlns:a16="http://schemas.microsoft.com/office/drawing/2014/main" id="{94D7FFAE-7CFE-724C-BD3C-CB7463E57B05}"/>
              </a:ext>
            </a:extLst>
          </p:cNvPr>
          <p:cNvCxnSpPr>
            <a:cxnSpLocks/>
          </p:cNvCxnSpPr>
          <p:nvPr/>
        </p:nvCxnSpPr>
        <p:spPr>
          <a:xfrm flipH="1" flipV="1">
            <a:off x="8888931" y="2682960"/>
            <a:ext cx="1658684" cy="214786"/>
          </a:xfrm>
          <a:prstGeom prst="straightConnector1">
            <a:avLst/>
          </a:prstGeom>
          <a:ln>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17BC7E7-B6B9-274F-B457-2B844F4314FE}"/>
              </a:ext>
            </a:extLst>
          </p:cNvPr>
          <p:cNvCxnSpPr>
            <a:cxnSpLocks/>
          </p:cNvCxnSpPr>
          <p:nvPr/>
        </p:nvCxnSpPr>
        <p:spPr>
          <a:xfrm flipH="1" flipV="1">
            <a:off x="8629207" y="4780070"/>
            <a:ext cx="1658684" cy="214786"/>
          </a:xfrm>
          <a:prstGeom prst="straightConnector1">
            <a:avLst/>
          </a:prstGeom>
          <a:ln>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7E3F6495-1D9D-9249-9CB0-1370CA69EE18}"/>
              </a:ext>
            </a:extLst>
          </p:cNvPr>
          <p:cNvCxnSpPr>
            <a:cxnSpLocks/>
          </p:cNvCxnSpPr>
          <p:nvPr/>
        </p:nvCxnSpPr>
        <p:spPr>
          <a:xfrm flipV="1">
            <a:off x="1695944" y="3926628"/>
            <a:ext cx="1279618" cy="466893"/>
          </a:xfrm>
          <a:prstGeom prst="straightConnector1">
            <a:avLst/>
          </a:prstGeom>
          <a:ln>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D58B7C5A-A655-5B4E-A525-14696B0CAFEF}"/>
              </a:ext>
            </a:extLst>
          </p:cNvPr>
          <p:cNvCxnSpPr>
            <a:cxnSpLocks/>
          </p:cNvCxnSpPr>
          <p:nvPr/>
        </p:nvCxnSpPr>
        <p:spPr>
          <a:xfrm>
            <a:off x="822192" y="6081441"/>
            <a:ext cx="1747505" cy="0"/>
          </a:xfrm>
          <a:prstGeom prst="straightConnector1">
            <a:avLst/>
          </a:prstGeom>
          <a:ln>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A5038B34-3CFE-884C-80A1-48C7DC6374CC}"/>
              </a:ext>
            </a:extLst>
          </p:cNvPr>
          <p:cNvSpPr txBox="1"/>
          <p:nvPr/>
        </p:nvSpPr>
        <p:spPr>
          <a:xfrm>
            <a:off x="193183" y="5460642"/>
            <a:ext cx="2215402" cy="646331"/>
          </a:xfrm>
          <a:prstGeom prst="rect">
            <a:avLst/>
          </a:prstGeom>
          <a:noFill/>
        </p:spPr>
        <p:txBody>
          <a:bodyPr wrap="square" rtlCol="0">
            <a:spAutoFit/>
          </a:bodyPr>
          <a:lstStyle/>
          <a:p>
            <a:pPr algn="ctr"/>
            <a:r>
              <a:rPr lang="en-US" b="1" dirty="0">
                <a:solidFill>
                  <a:schemeClr val="accent4"/>
                </a:solidFill>
              </a:rPr>
              <a:t>3m between each pile slab</a:t>
            </a:r>
          </a:p>
        </p:txBody>
      </p:sp>
      <p:sp>
        <p:nvSpPr>
          <p:cNvPr id="25" name="TextBox 24">
            <a:extLst>
              <a:ext uri="{FF2B5EF4-FFF2-40B4-BE49-F238E27FC236}">
                <a16:creationId xmlns:a16="http://schemas.microsoft.com/office/drawing/2014/main" id="{DCC67ED2-9732-8A41-85D3-4F4AB776788E}"/>
              </a:ext>
            </a:extLst>
          </p:cNvPr>
          <p:cNvSpPr txBox="1"/>
          <p:nvPr/>
        </p:nvSpPr>
        <p:spPr>
          <a:xfrm>
            <a:off x="0" y="3654857"/>
            <a:ext cx="1828800" cy="1477328"/>
          </a:xfrm>
          <a:prstGeom prst="rect">
            <a:avLst/>
          </a:prstGeom>
          <a:noFill/>
        </p:spPr>
        <p:txBody>
          <a:bodyPr wrap="square" rtlCol="0">
            <a:spAutoFit/>
          </a:bodyPr>
          <a:lstStyle/>
          <a:p>
            <a:r>
              <a:rPr lang="en-US" b="1" dirty="0">
                <a:solidFill>
                  <a:schemeClr val="accent5">
                    <a:lumMod val="75000"/>
                  </a:schemeClr>
                </a:solidFill>
              </a:rPr>
              <a:t>100m length of building to allow space for the 84 rooms to be built efficiently </a:t>
            </a:r>
          </a:p>
        </p:txBody>
      </p:sp>
      <p:sp>
        <p:nvSpPr>
          <p:cNvPr id="26" name="TextBox 25">
            <a:extLst>
              <a:ext uri="{FF2B5EF4-FFF2-40B4-BE49-F238E27FC236}">
                <a16:creationId xmlns:a16="http://schemas.microsoft.com/office/drawing/2014/main" id="{D6BA456D-EF2D-0149-B2FB-03DD2BDA4AD9}"/>
              </a:ext>
            </a:extLst>
          </p:cNvPr>
          <p:cNvSpPr txBox="1"/>
          <p:nvPr/>
        </p:nvSpPr>
        <p:spPr>
          <a:xfrm>
            <a:off x="10287891" y="4496529"/>
            <a:ext cx="1904109" cy="923330"/>
          </a:xfrm>
          <a:prstGeom prst="rect">
            <a:avLst/>
          </a:prstGeom>
          <a:noFill/>
        </p:spPr>
        <p:txBody>
          <a:bodyPr wrap="square" rtlCol="0">
            <a:spAutoFit/>
          </a:bodyPr>
          <a:lstStyle/>
          <a:p>
            <a:r>
              <a:rPr lang="en-US" b="1" dirty="0">
                <a:solidFill>
                  <a:srgbClr val="FF0000"/>
                </a:solidFill>
              </a:rPr>
              <a:t>Elevation of the pile for the 84 residents block. </a:t>
            </a:r>
          </a:p>
        </p:txBody>
      </p:sp>
      <p:sp>
        <p:nvSpPr>
          <p:cNvPr id="27" name="TextBox 26">
            <a:extLst>
              <a:ext uri="{FF2B5EF4-FFF2-40B4-BE49-F238E27FC236}">
                <a16:creationId xmlns:a16="http://schemas.microsoft.com/office/drawing/2014/main" id="{8BB0571B-110F-F944-963F-B427F0EA4606}"/>
              </a:ext>
            </a:extLst>
          </p:cNvPr>
          <p:cNvSpPr txBox="1"/>
          <p:nvPr/>
        </p:nvSpPr>
        <p:spPr>
          <a:xfrm>
            <a:off x="10287891" y="1983346"/>
            <a:ext cx="1792492" cy="759854"/>
          </a:xfrm>
          <a:prstGeom prst="rect">
            <a:avLst/>
          </a:prstGeom>
          <a:noFill/>
        </p:spPr>
        <p:txBody>
          <a:bodyPr wrap="square" rtlCol="0">
            <a:spAutoFit/>
          </a:bodyPr>
          <a:lstStyle/>
          <a:p>
            <a:endParaRPr lang="en-US" dirty="0"/>
          </a:p>
        </p:txBody>
      </p:sp>
      <p:sp>
        <p:nvSpPr>
          <p:cNvPr id="28" name="TextBox 27">
            <a:extLst>
              <a:ext uri="{FF2B5EF4-FFF2-40B4-BE49-F238E27FC236}">
                <a16:creationId xmlns:a16="http://schemas.microsoft.com/office/drawing/2014/main" id="{2D6DAD74-FEEC-BE45-8366-49AD363683F9}"/>
              </a:ext>
            </a:extLst>
          </p:cNvPr>
          <p:cNvSpPr txBox="1"/>
          <p:nvPr/>
        </p:nvSpPr>
        <p:spPr>
          <a:xfrm>
            <a:off x="10287891" y="2253803"/>
            <a:ext cx="1792492" cy="1200329"/>
          </a:xfrm>
          <a:prstGeom prst="rect">
            <a:avLst/>
          </a:prstGeom>
          <a:noFill/>
        </p:spPr>
        <p:txBody>
          <a:bodyPr wrap="square" rtlCol="0">
            <a:spAutoFit/>
          </a:bodyPr>
          <a:lstStyle/>
          <a:p>
            <a:r>
              <a:rPr lang="en-US" b="1" dirty="0">
                <a:solidFill>
                  <a:srgbClr val="7030A0"/>
                </a:solidFill>
              </a:rPr>
              <a:t>Side view of the pile slabs for structure support</a:t>
            </a:r>
          </a:p>
        </p:txBody>
      </p:sp>
      <p:sp>
        <p:nvSpPr>
          <p:cNvPr id="2" name="TextBox 1">
            <a:extLst>
              <a:ext uri="{FF2B5EF4-FFF2-40B4-BE49-F238E27FC236}">
                <a16:creationId xmlns:a16="http://schemas.microsoft.com/office/drawing/2014/main" id="{DD224ECB-E9DA-964C-85EF-83D4EBC1DE32}"/>
              </a:ext>
            </a:extLst>
          </p:cNvPr>
          <p:cNvSpPr txBox="1"/>
          <p:nvPr/>
        </p:nvSpPr>
        <p:spPr>
          <a:xfrm>
            <a:off x="193183" y="100361"/>
            <a:ext cx="2376514" cy="646331"/>
          </a:xfrm>
          <a:prstGeom prst="rect">
            <a:avLst/>
          </a:prstGeom>
          <a:noFill/>
        </p:spPr>
        <p:txBody>
          <a:bodyPr wrap="square" rtlCol="0">
            <a:spAutoFit/>
          </a:bodyPr>
          <a:lstStyle/>
          <a:p>
            <a:r>
              <a:rPr lang="en-US" dirty="0">
                <a:highlight>
                  <a:srgbClr val="FFFF00"/>
                </a:highlight>
              </a:rPr>
              <a:t>By Mohammed Abdul Farhan P147765</a:t>
            </a:r>
          </a:p>
        </p:txBody>
      </p:sp>
    </p:spTree>
    <p:extLst>
      <p:ext uri="{BB962C8B-B14F-4D97-AF65-F5344CB8AC3E}">
        <p14:creationId xmlns:p14="http://schemas.microsoft.com/office/powerpoint/2010/main" val="35082463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TotalTime>
  <Words>514</Words>
  <Application>Microsoft Macintosh PowerPoint</Application>
  <PresentationFormat>Widescreen</PresentationFormat>
  <Paragraphs>37</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Mohammed Farhan (P147765)</dc:creator>
  <cp:lastModifiedBy>Mohammed Farhan (P147765)</cp:lastModifiedBy>
  <cp:revision>12</cp:revision>
  <dcterms:created xsi:type="dcterms:W3CDTF">2020-01-22T09:09:41Z</dcterms:created>
  <dcterms:modified xsi:type="dcterms:W3CDTF">2020-04-29T11:45:15Z</dcterms:modified>
</cp:coreProperties>
</file>