
<file path=[Content_Types].xml><?xml version="1.0" encoding="utf-8"?>
<Types xmlns="http://schemas.openxmlformats.org/package/2006/content-types">
  <Default Extension="png" ContentType="image/png"/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1166" r:id="rId3"/>
    <p:sldId id="753" r:id="rId5"/>
    <p:sldId id="1058" r:id="rId6"/>
    <p:sldId id="1060" r:id="rId7"/>
    <p:sldId id="1062" r:id="rId8"/>
    <p:sldId id="1061" r:id="rId9"/>
    <p:sldId id="1059" r:id="rId10"/>
    <p:sldId id="749" r:id="rId11"/>
    <p:sldId id="1157" r:id="rId12"/>
    <p:sldId id="1169" r:id="rId13"/>
    <p:sldId id="1064" r:id="rId14"/>
    <p:sldId id="1170" r:id="rId15"/>
    <p:sldId id="1194" r:id="rId16"/>
    <p:sldId id="1167" r:id="rId17"/>
    <p:sldId id="1168" r:id="rId18"/>
    <p:sldId id="1162" r:id="rId19"/>
    <p:sldId id="1195" r:id="rId20"/>
    <p:sldId id="1159" r:id="rId21"/>
    <p:sldId id="1165" r:id="rId22"/>
    <p:sldId id="1196" r:id="rId23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46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2577" autoAdjust="0"/>
  </p:normalViewPr>
  <p:slideViewPr>
    <p:cSldViewPr snapToGrid="0">
      <p:cViewPr varScale="1">
        <p:scale>
          <a:sx n="71" d="100"/>
          <a:sy n="71" d="100"/>
        </p:scale>
        <p:origin x="-1094" y="-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7" Type="http://schemas.openxmlformats.org/officeDocument/2006/relationships/tags" Target="tags/tag1.xml"/><Relationship Id="rId26" Type="http://schemas.openxmlformats.org/officeDocument/2006/relationships/tableStyles" Target="tableStyles.xml"/><Relationship Id="rId25" Type="http://schemas.openxmlformats.org/officeDocument/2006/relationships/viewProps" Target="viewProps.xml"/><Relationship Id="rId24" Type="http://schemas.openxmlformats.org/officeDocument/2006/relationships/presProps" Target="presProps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602B7D-D2D3-4F11-9773-40ECCB3E06A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FD4ABE-8835-4781-8D2A-87709A61533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dirty="0" smtClean="0"/>
              <a:t>中国地大不同地方的自然情况差异很大，有草原沙漠森林海岛。气温差异很大，比如冬季东北可以到</a:t>
            </a:r>
            <a:r>
              <a:rPr lang="en-US" altLang="zh-CN" dirty="0" smtClean="0"/>
              <a:t>-40</a:t>
            </a:r>
            <a:r>
              <a:rPr lang="zh-CN" altLang="en-US" dirty="0" smtClean="0"/>
              <a:t>度，而海南要</a:t>
            </a:r>
            <a:r>
              <a:rPr lang="en-US" altLang="zh-CN" dirty="0" smtClean="0"/>
              <a:t>30</a:t>
            </a:r>
            <a:r>
              <a:rPr lang="zh-CN" altLang="en-US" dirty="0" smtClean="0"/>
              <a:t>多度。人口密度也分布不均匀，主要分布在东部沿海地区，中国有</a:t>
            </a:r>
            <a:r>
              <a:rPr lang="en-US" altLang="zh-CN" dirty="0" smtClean="0"/>
              <a:t>13</a:t>
            </a:r>
            <a:r>
              <a:rPr lang="zh-CN" altLang="en-US" dirty="0" smtClean="0"/>
              <a:t>个城市的人口超过了</a:t>
            </a:r>
            <a:r>
              <a:rPr lang="en-US" altLang="zh-CN" dirty="0" smtClean="0"/>
              <a:t>1000</a:t>
            </a:r>
            <a:r>
              <a:rPr lang="zh-CN" altLang="en-US" dirty="0" smtClean="0"/>
              <a:t>万人。尽管中国地大人多，但density分布不均衡,不是每个地方都有好多人，大部分人居住在中国东部比较发达的地区。看图。让我们找几个。上海，北京，广州。</a:t>
            </a:r>
            <a:endParaRPr lang="zh-CN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D4ABE-8835-4781-8D2A-87709A615339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 dirty="0"/>
              <a:t>北京是一座有着三千多年历史的古都，It became the country's capital in 1421, at the start of the Ming period，</a:t>
            </a:r>
            <a:r>
              <a:rPr lang="en-US" altLang="zh-CN" dirty="0">
                <a:sym typeface="+mn-ea"/>
              </a:rPr>
              <a:t>The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center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of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politics</a:t>
            </a:r>
            <a:r>
              <a:rPr lang="zh-CN" altLang="en-US" dirty="0">
                <a:sym typeface="+mn-ea"/>
              </a:rPr>
              <a:t>,</a:t>
            </a:r>
            <a:r>
              <a:rPr lang="en-US" altLang="zh-CN" dirty="0">
                <a:sym typeface="+mn-ea"/>
              </a:rPr>
              <a:t>culture</a:t>
            </a:r>
            <a:r>
              <a:rPr lang="zh-CN" altLang="en-US" dirty="0">
                <a:sym typeface="+mn-ea"/>
              </a:rPr>
              <a:t>,</a:t>
            </a:r>
            <a:r>
              <a:rPr lang="en-US" altLang="zh-CN" dirty="0">
                <a:sym typeface="+mn-ea"/>
              </a:rPr>
              <a:t>science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and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technology,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international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affairs</a:t>
            </a:r>
            <a:r>
              <a:rPr lang="zh-CN" altLang="en-US" dirty="0"/>
              <a:t>。截至2017年末，北京市常住人口2170.7万人，是中国第二大城市，第一是上海，他是经济中心。尽管中国地大人多，但density分布不均衡,不是每个地方都有好多人，大部分人居住在中国东部比较发达的地区。看图。中国现在有13个超过10 million people的城市。让我们找几个。上海，北京，广州。</a:t>
            </a:r>
            <a:endParaRPr lang="zh-CN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北京是一个四季分明的城市。中国人过春节，意思是庆祝春天开始的节日。北京的春天非常短暂。开往春天的列车，通往八达岭长城。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 dirty="0"/>
              <a:t>北京的夏天很热，室外需要多喝水，防止太阳晒伤。遮阳伞是每个女士的必备。也许你可以带一把伞或者大帽子。北京夏天雨很少，但很大。</a:t>
            </a:r>
            <a:endParaRPr lang="en-US" altLang="zh-CN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秋天是最好的季节。但和春天一样也很短暂。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北京的冬天很冷。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 dirty="0" smtClean="0"/>
              <a:t>世界上最大的城市广场，可以容纳</a:t>
            </a:r>
            <a:r>
              <a:rPr lang="en-US" altLang="zh-CN" dirty="0" smtClean="0"/>
              <a:t>100</a:t>
            </a:r>
            <a:r>
              <a:rPr lang="zh-CN" altLang="en-US" dirty="0" smtClean="0"/>
              <a:t>万人。是毛主席宣布新中国成立的地方。在毛主席像前拍个照吧。中国人来北京旅游一般会去看升国旗。</a:t>
            </a:r>
            <a:endParaRPr lang="zh-CN" alt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紫禁城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zh-CN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也应该是中国最重要的建筑了，相当于英国的白金汉宫（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Buckingham Palace</a:t>
            </a:r>
            <a:r>
              <a:rPr lang="zh-CN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），但人们是不能随便进入的，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D4ABE-8835-4781-8D2A-87709A615339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紫禁城的外围是护城河，内部主要分两个部分，南边部分是上班的地方，北边是黄帝和他的妻子们和未成年的孩子居住的地方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D4ABE-8835-4781-8D2A-87709A615339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和英国的宫殿不同，紫禁城的建筑基本上都是木制的，整根的柱子支撑着木制的屋顶，强一般由砖头组成，这种结构很由韧性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Flexible</a:t>
            </a:r>
            <a:r>
              <a:rPr lang="zh-CN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，就算地震中强塌掉了，柱子和房顶还可能生还。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D4ABE-8835-4781-8D2A-87709A615339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既然我们说到皇帝，多说一点皇帝的事情。龙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D4ABE-8835-4781-8D2A-87709A615339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每年皇帝都会去一次天坛，祭天，祈求今年丰收太平。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D4ABE-8835-4781-8D2A-87709A615339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0965" indent="0">
              <a:buNone/>
              <a:defRPr sz="1000"/>
            </a:lvl4pPr>
            <a:lvl5pPr marL="1828165" indent="0">
              <a:buNone/>
              <a:defRPr sz="1000"/>
            </a:lvl5pPr>
            <a:lvl6pPr marL="2285365" indent="0">
              <a:buNone/>
              <a:defRPr sz="1000"/>
            </a:lvl6pPr>
            <a:lvl7pPr marL="2742565" indent="0">
              <a:buNone/>
              <a:defRPr sz="1000"/>
            </a:lvl7pPr>
            <a:lvl8pPr marL="3199130" indent="0">
              <a:buNone/>
              <a:defRPr sz="1000"/>
            </a:lvl8pPr>
            <a:lvl9pPr marL="365633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/>
            </a:endParaRPr>
          </a:p>
        </p:txBody>
      </p:sp>
    </p:spTree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D773D-8710-416F-9D63-F43FB6891E5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7C43E02-F6BD-478C-897D-AEA043A18681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3" Type="http://schemas.openxmlformats.org/officeDocument/2006/relationships/hyperlink" Target="https://www.google.com.hk/url?sa=i&amp;rct=j&amp;q=&amp;esrc=s&amp;source=images&amp;cd=&amp;cad=rja&amp;uact=8&amp;ved=0ahUKEwjgx7aCrY7LAhXGEHIKHX8vDa4QjRwIBw&amp;url=https://internetregistry.info/zh-hans/%E4%B8%AD%E5%9B%BD%E4%BA%BA%E5%8F%A3%E5%8D%A0%E4%B8%96%E7%95%8C%E4%BA%BA%E5%8F%A3%E7%9A%8423%E3%80%82%E7%9C%8B%E7%9C%8B%E4%BB%96%E4%BB%AC%E4%BD%8F%E5%9C%A8%E5%93%AA%E3%80%82/&amp;psig=AFQjCNFRY1rDfSMRIK9bm4DpQkmbWdnChw&amp;ust=1456332903354680" TargetMode="External"/><Relationship Id="rId2" Type="http://schemas.openxmlformats.org/officeDocument/2006/relationships/image" Target="../media/image1.png"/><Relationship Id="rId1" Type="http://schemas.openxmlformats.org/officeDocument/2006/relationships/hyperlink" Target="http://www.google.com.hk/url?sa=i&amp;rct=j&amp;q=&amp;esrc=s&amp;source=images&amp;cd=&amp;cad=rja&amp;uact=8&amp;ved=0ahUKEwjrvofkr47LAhVKnnIKHXOXAIAQjRwIBw&amp;url=http://countrymeters.info/en/China&amp;psig=AFQjCNEfgg2noC4H85Ss7kDvnXSlVAsAXA&amp;ust=1456333354597864" TargetMode="Externa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17.xml"/><Relationship Id="rId2" Type="http://schemas.openxmlformats.org/officeDocument/2006/relationships/image" Target="../media/image6.png"/><Relationship Id="rId1" Type="http://schemas.openxmlformats.org/officeDocument/2006/relationships/hyperlink" Target="THE%20BEST%20OF%20BEIJING%20&#26368;&#22909;&#30340;&#21271;&#20140;.mp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0.xml"/><Relationship Id="rId1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10.xml"/><Relationship Id="rId2" Type="http://schemas.openxmlformats.org/officeDocument/2006/relationships/image" Target="../media/image9.jpeg"/><Relationship Id="rId1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0.xml"/><Relationship Id="rId1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6.xml"/><Relationship Id="rId5" Type="http://schemas.openxmlformats.org/officeDocument/2006/relationships/slideLayout" Target="../slideLayouts/slideLayout10.xml"/><Relationship Id="rId4" Type="http://schemas.openxmlformats.org/officeDocument/2006/relationships/image" Target="../media/image14.jpeg"/><Relationship Id="rId3" Type="http://schemas.openxmlformats.org/officeDocument/2006/relationships/image" Target="../media/image13.png"/><Relationship Id="rId2" Type="http://schemas.microsoft.com/office/2007/relationships/media" Target="../media/media1.mp4"/><Relationship Id="rId1" Type="http://schemas.openxmlformats.org/officeDocument/2006/relationships/video" Target="../media/media1.mp4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7.xml"/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22.jpeg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Relationship Id="rId3" Type="http://schemas.openxmlformats.org/officeDocument/2006/relationships/hyperlink" Target="https://www.youtube.com/watch?v=NsFt0E4El6o" TargetMode="External"/><Relationship Id="rId2" Type="http://schemas.openxmlformats.org/officeDocument/2006/relationships/hyperlink" Target="China%20Starts%20New%20Year%20with%20Flag-raising%20Ceremony%20at%20Tian'anmen%20Square.mp4" TargetMode="External"/><Relationship Id="rId1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2.xml"/><Relationship Id="rId3" Type="http://schemas.openxmlformats.org/officeDocument/2006/relationships/hyperlink" Target="https://www.youtube.com/watch?v=6eGjDiO7Kzc" TargetMode="External"/><Relationship Id="rId2" Type="http://schemas.openxmlformats.org/officeDocument/2006/relationships/hyperlink" Target="Forbidden%20City%20From%20Above%20-%20The%20Largest%20Palace%20in%20the%20World.mp4" TargetMode="External"/><Relationship Id="rId1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9.jpeg"/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png"/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1.xml"/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29.jpeg"/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image" Target="../media/image35.jpeg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image" Target="../media/image47.jpeg"/><Relationship Id="rId7" Type="http://schemas.openxmlformats.org/officeDocument/2006/relationships/image" Target="../media/image46.png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0" Type="http://schemas.openxmlformats.org/officeDocument/2006/relationships/notesSlide" Target="../notesSlides/notesSlide12.xml"/><Relationship Id="rId1" Type="http://schemas.openxmlformats.org/officeDocument/2006/relationships/image" Target="../media/image4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3&#20998;&#38047;&#24102;&#20320;&#36891;&#23436;&#25925;&#23467;%20&#25925;&#23467;&#19968;&#38236;&#21040;&#24213;.mp4" TargetMode="Externa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3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48.jpeg"/><Relationship Id="rId1" Type="http://schemas.openxmlformats.org/officeDocument/2006/relationships/hyperlink" Target="https://www.youtube.com/watch?v=JeIvO8Cypqo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9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the-very-best-things-to-do-in-beijing-china-the-planet-d-trave.mp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countrymeters.info/images/data/cn/China_population_density_by_adm_regions_English.png">
            <a:hlinkClick r:id="rId1"/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170" y="125192"/>
            <a:ext cx="7374405" cy="580338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5" name="Rectangle 4"/>
          <p:cNvSpPr/>
          <p:nvPr/>
        </p:nvSpPr>
        <p:spPr>
          <a:xfrm>
            <a:off x="7327433" y="6225659"/>
            <a:ext cx="25587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population density</a:t>
            </a:r>
            <a:endParaRPr lang="en-GB" dirty="0"/>
          </a:p>
        </p:txBody>
      </p:sp>
      <p:sp>
        <p:nvSpPr>
          <p:cNvPr id="3" name="矩形 2"/>
          <p:cNvSpPr/>
          <p:nvPr/>
        </p:nvSpPr>
        <p:spPr>
          <a:xfrm>
            <a:off x="7969373" y="479619"/>
            <a:ext cx="5132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/>
              <a:t>-</a:t>
            </a:r>
            <a:r>
              <a:rPr lang="en-US" altLang="zh-CN" dirty="0" smtClean="0"/>
              <a:t>40</a:t>
            </a:r>
            <a:endParaRPr lang="zh-CN" altLang="en-US" dirty="0"/>
          </a:p>
        </p:txBody>
      </p:sp>
      <p:sp>
        <p:nvSpPr>
          <p:cNvPr id="6" name="矩形 5"/>
          <p:cNvSpPr/>
          <p:nvPr/>
        </p:nvSpPr>
        <p:spPr>
          <a:xfrm>
            <a:off x="7113272" y="5535713"/>
            <a:ext cx="4283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 smtClean="0"/>
              <a:t>35</a:t>
            </a:r>
            <a:endParaRPr lang="zh-CN" altLang="en-US" dirty="0"/>
          </a:p>
        </p:txBody>
      </p:sp>
      <p:sp>
        <p:nvSpPr>
          <p:cNvPr id="7" name="Rectangle 3"/>
          <p:cNvSpPr/>
          <p:nvPr/>
        </p:nvSpPr>
        <p:spPr>
          <a:xfrm>
            <a:off x="296324" y="2488086"/>
            <a:ext cx="398584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altLang="zh-CN" dirty="0">
                <a:solidFill>
                  <a:srgbClr val="FF0000"/>
                </a:solidFill>
              </a:rPr>
              <a:t>1.4 </a:t>
            </a:r>
            <a:r>
              <a:rPr lang="en-US" altLang="zh-CN" dirty="0"/>
              <a:t>billions </a:t>
            </a:r>
            <a:endParaRPr lang="en-US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dirty="0">
                <a:solidFill>
                  <a:srgbClr val="FF0000"/>
                </a:solidFill>
              </a:rPr>
              <a:t>13</a:t>
            </a:r>
            <a:r>
              <a:rPr lang="en-US" altLang="zh-CN" dirty="0"/>
              <a:t> cities more than 10 million </a:t>
            </a:r>
            <a:r>
              <a:rPr lang="en-US" altLang="zh-CN" dirty="0" smtClean="0"/>
              <a:t>people</a:t>
            </a:r>
            <a:endParaRPr lang="en-US" altLang="zh-CN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zh-CN" altLang="en-US" dirty="0"/>
          </a:p>
        </p:txBody>
      </p:sp>
      <p:grpSp>
        <p:nvGrpSpPr>
          <p:cNvPr id="8" name="Group 4"/>
          <p:cNvGrpSpPr/>
          <p:nvPr/>
        </p:nvGrpSpPr>
        <p:grpSpPr>
          <a:xfrm>
            <a:off x="687491" y="3334280"/>
            <a:ext cx="1434016" cy="577239"/>
            <a:chOff x="2180271" y="5477608"/>
            <a:chExt cx="1434016" cy="577239"/>
          </a:xfrm>
        </p:grpSpPr>
        <p:pic>
          <p:nvPicPr>
            <p:cNvPr id="9" name="Picture 2" descr="https://internetregistry.info/wp-content/uploads/2014/10/thumb.pn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80271" y="5477608"/>
              <a:ext cx="563576" cy="5772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9379" y="5598990"/>
              <a:ext cx="174353" cy="3138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83144" y="5620465"/>
              <a:ext cx="131143" cy="2708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6907" y="5598990"/>
              <a:ext cx="174353" cy="3138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4435" y="5601799"/>
              <a:ext cx="174353" cy="3138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04001" y="5598990"/>
              <a:ext cx="174353" cy="3138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5" name="Picture 5" descr="中华人民共和国国旗"/>
          <p:cNvPicPr preferRelativeResize="0">
            <a:picLocks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364" y="580786"/>
            <a:ext cx="2106286" cy="1611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文本框 5"/>
          <p:cNvSpPr txBox="1">
            <a:spLocks noChangeArrowheads="1"/>
          </p:cNvSpPr>
          <p:nvPr/>
        </p:nvSpPr>
        <p:spPr bwMode="auto">
          <a:xfrm>
            <a:off x="912014" y="216174"/>
            <a:ext cx="2064385" cy="2122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 sz="6600" dirty="0"/>
              <a:t> </a:t>
            </a:r>
            <a:r>
              <a:rPr lang="en-US" altLang="zh-CN" sz="2800" dirty="0" err="1">
                <a:solidFill>
                  <a:srgbClr val="0070C0"/>
                </a:solidFill>
              </a:rPr>
              <a:t>b</a:t>
            </a:r>
            <a:r>
              <a:rPr lang="en-US" altLang="zh-CN" sz="2800" dirty="0" err="1" smtClean="0">
                <a:solidFill>
                  <a:srgbClr val="FF0000"/>
                </a:solidFill>
              </a:rPr>
              <a:t>ěi  </a:t>
            </a:r>
            <a:r>
              <a:rPr lang="en-US" altLang="zh-CN" sz="2800" dirty="0" smtClean="0">
                <a:solidFill>
                  <a:srgbClr val="0070C0"/>
                </a:solidFill>
              </a:rPr>
              <a:t> </a:t>
            </a:r>
            <a:r>
              <a:rPr lang="en-US" altLang="zh-CN" sz="2800" dirty="0" err="1">
                <a:solidFill>
                  <a:srgbClr val="0070C0"/>
                </a:solidFill>
              </a:rPr>
              <a:t>j</a:t>
            </a:r>
            <a:r>
              <a:rPr lang="en-US" altLang="zh-CN" sz="2800" dirty="0" err="1">
                <a:solidFill>
                  <a:srgbClr val="FF0000"/>
                </a:solidFill>
              </a:rPr>
              <a:t>īng</a:t>
            </a:r>
            <a:r>
              <a:rPr lang="en-US" altLang="zh-CN" sz="6600" dirty="0"/>
              <a:t> </a:t>
            </a:r>
            <a:endParaRPr lang="en-US" altLang="zh-CN" sz="6600" dirty="0"/>
          </a:p>
          <a:p>
            <a:r>
              <a:rPr lang="zh-CN" altLang="en-US" sz="6600" dirty="0"/>
              <a:t>北京 </a:t>
            </a:r>
            <a:endParaRPr lang="zh-CN" altLang="en-US" sz="6600" dirty="0"/>
          </a:p>
        </p:txBody>
      </p:sp>
      <p:sp>
        <p:nvSpPr>
          <p:cNvPr id="3" name="文本框 2"/>
          <p:cNvSpPr txBox="1"/>
          <p:nvPr/>
        </p:nvSpPr>
        <p:spPr>
          <a:xfrm>
            <a:off x="589752" y="2963551"/>
            <a:ext cx="135445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dirty="0">
                <a:sym typeface="+mn-ea"/>
              </a:rPr>
              <a:t>3000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years</a:t>
            </a:r>
            <a:r>
              <a:rPr lang="zh-CN" altLang="en-US" dirty="0">
                <a:sym typeface="+mn-ea"/>
              </a:rPr>
              <a:t>.</a:t>
            </a:r>
            <a:endParaRPr lang="zh-CN" altLang="en-US" dirty="0"/>
          </a:p>
        </p:txBody>
      </p:sp>
      <p:sp>
        <p:nvSpPr>
          <p:cNvPr id="5" name="文本框 4"/>
          <p:cNvSpPr txBox="1"/>
          <p:nvPr/>
        </p:nvSpPr>
        <p:spPr>
          <a:xfrm>
            <a:off x="605830" y="3468912"/>
            <a:ext cx="1729961" cy="369332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altLang="en-US" dirty="0" smtClean="0">
                <a:sym typeface="+mn-ea"/>
              </a:rPr>
              <a:t>1</a:t>
            </a:r>
            <a:r>
              <a:rPr lang="en-US" altLang="zh-CN" dirty="0" smtClean="0">
                <a:sym typeface="+mn-ea"/>
              </a:rPr>
              <a:t>421</a:t>
            </a:r>
            <a:r>
              <a:rPr lang="en-US" altLang="zh-CN" dirty="0" smtClean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A.D.</a:t>
            </a:r>
            <a:r>
              <a:rPr lang="en-US" altLang="zh-CN" dirty="0" smtClean="0">
                <a:sym typeface="+mn-ea"/>
              </a:rPr>
              <a:t>  Ming</a:t>
            </a:r>
            <a:endParaRPr lang="en-US" altLang="zh-CN" dirty="0"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25034" y="4998678"/>
            <a:ext cx="2331087" cy="646331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dirty="0">
                <a:sym typeface="+mn-ea"/>
              </a:rPr>
              <a:t>&gt;</a:t>
            </a:r>
            <a:r>
              <a:rPr lang="en-US" dirty="0" smtClean="0">
                <a:sym typeface="+mn-ea"/>
              </a:rPr>
              <a:t>22Million=</a:t>
            </a:r>
            <a:r>
              <a:rPr lang="en-US" dirty="0" err="1" smtClean="0">
                <a:sym typeface="+mn-ea"/>
              </a:rPr>
              <a:t>Austrailia</a:t>
            </a:r>
            <a:br>
              <a:rPr lang="en-US" dirty="0" smtClean="0">
                <a:sym typeface="+mn-ea"/>
              </a:rPr>
            </a:br>
            <a:r>
              <a:rPr lang="en-US" dirty="0" smtClean="0">
                <a:sym typeface="+mn-ea"/>
              </a:rPr>
              <a:t>2nd</a:t>
            </a:r>
            <a:endParaRPr lang="en-US" dirty="0"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991251" y="6442576"/>
            <a:ext cx="1098961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 smtClean="0">
                <a:hlinkClick r:id="rId1" action="ppaction://hlinkfile"/>
              </a:rPr>
              <a:t>最美北京</a:t>
            </a:r>
            <a:endParaRPr lang="zh-CN" altLang="en-US" dirty="0"/>
          </a:p>
        </p:txBody>
      </p:sp>
      <p:sp>
        <p:nvSpPr>
          <p:cNvPr id="8" name="文本框 5"/>
          <p:cNvSpPr txBox="1"/>
          <p:nvPr/>
        </p:nvSpPr>
        <p:spPr>
          <a:xfrm>
            <a:off x="636168" y="3922179"/>
            <a:ext cx="1511952" cy="92333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dirty="0" smtClean="0">
                <a:sym typeface="+mn-ea"/>
              </a:rPr>
              <a:t>X10   </a:t>
            </a:r>
            <a:r>
              <a:rPr lang="en-US" altLang="zh-CN" dirty="0" err="1" smtClean="0">
                <a:sym typeface="+mn-ea"/>
              </a:rPr>
              <a:t>Lundon</a:t>
            </a:r>
            <a:br>
              <a:rPr lang="en-US" altLang="zh-CN" dirty="0" smtClean="0">
                <a:sym typeface="+mn-ea"/>
              </a:rPr>
            </a:br>
            <a:r>
              <a:rPr lang="en-US" altLang="zh-CN" dirty="0" smtClean="0">
                <a:sym typeface="+mn-ea"/>
              </a:rPr>
              <a:t>X21   NY</a:t>
            </a:r>
            <a:br>
              <a:rPr lang="en-US" altLang="zh-CN" dirty="0" smtClean="0">
                <a:sym typeface="+mn-ea"/>
              </a:rPr>
            </a:br>
            <a:r>
              <a:rPr lang="en-US" altLang="zh-CN" dirty="0" smtClean="0">
                <a:sym typeface="+mn-ea"/>
              </a:rPr>
              <a:t>X160 Paris</a:t>
            </a:r>
            <a:endParaRPr lang="en-US" dirty="0">
              <a:sym typeface="+mn-ea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3984" y="182553"/>
            <a:ext cx="6333481" cy="613188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81333" y="5703396"/>
            <a:ext cx="37433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>
                <a:sym typeface="+mn-ea"/>
              </a:rPr>
              <a:t>The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center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of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politics</a:t>
            </a:r>
            <a:r>
              <a:rPr lang="zh-CN" altLang="en-US" dirty="0">
                <a:sym typeface="+mn-ea"/>
              </a:rPr>
              <a:t>,</a:t>
            </a:r>
            <a:r>
              <a:rPr lang="en-US" altLang="zh-CN" dirty="0">
                <a:sym typeface="+mn-ea"/>
              </a:rPr>
              <a:t>culture</a:t>
            </a:r>
            <a:r>
              <a:rPr lang="zh-CN" altLang="en-US" dirty="0">
                <a:sym typeface="+mn-ea"/>
              </a:rPr>
              <a:t>,</a:t>
            </a:r>
            <a:r>
              <a:rPr lang="en-US" altLang="zh-CN" dirty="0">
                <a:sym typeface="+mn-ea"/>
              </a:rPr>
              <a:t>science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and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technology,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international</a:t>
            </a:r>
            <a:r>
              <a:rPr lang="zh-CN" altLang="en-US" dirty="0">
                <a:sym typeface="+mn-ea"/>
              </a:rPr>
              <a:t> </a:t>
            </a:r>
            <a:r>
              <a:rPr lang="en-US" altLang="zh-CN" dirty="0">
                <a:sym typeface="+mn-ea"/>
              </a:rPr>
              <a:t>affairs</a:t>
            </a:r>
            <a:r>
              <a:rPr lang="zh-CN" altLang="en-US" dirty="0"/>
              <a:t>。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文本框 99"/>
          <p:cNvSpPr txBox="1"/>
          <p:nvPr/>
        </p:nvSpPr>
        <p:spPr>
          <a:xfrm>
            <a:off x="586963" y="1465169"/>
            <a:ext cx="1875884" cy="5232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r>
              <a:rPr lang="en-US" altLang="zh-CN" sz="2800" b="0" dirty="0" smtClean="0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Spring</a:t>
            </a:r>
            <a:endParaRPr lang="en-US" altLang="zh-CN" sz="2800" b="0" dirty="0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98120" y="335280"/>
            <a:ext cx="452945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zh-CN" altLang="en-US">
                <a:sym typeface="+mn-ea"/>
              </a:rPr>
              <a:t>Beijing is a city with four distinct seasons.</a:t>
            </a:r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96260" y="1123950"/>
            <a:ext cx="8416290" cy="4467860"/>
          </a:xfrm>
          <a:prstGeom prst="rect">
            <a:avLst/>
          </a:prstGeom>
          <a:effectLst>
            <a:softEdge rad="317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544512" y="1525260"/>
            <a:ext cx="1633220" cy="5232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r>
              <a:rPr lang="en-US" altLang="zh-CN" sz="2800" b="0" dirty="0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Summer</a:t>
            </a:r>
            <a:endParaRPr lang="en-US" altLang="zh-CN" sz="2800" b="0" dirty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2590" y="125730"/>
            <a:ext cx="4380230" cy="6198235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6" name="文本框 5"/>
          <p:cNvSpPr txBox="1"/>
          <p:nvPr/>
        </p:nvSpPr>
        <p:spPr>
          <a:xfrm>
            <a:off x="5976620" y="6426835"/>
            <a:ext cx="2014855" cy="369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dirty="0"/>
              <a:t>S</a:t>
            </a:r>
            <a:r>
              <a:rPr lang="zh-CN" altLang="en-US" dirty="0"/>
              <a:t>aun</a:t>
            </a:r>
            <a:r>
              <a:rPr lang="zh-CN" altLang="en-US" dirty="0" smtClean="0"/>
              <a:t>a </a:t>
            </a:r>
            <a:r>
              <a:rPr lang="en-US" altLang="zh-CN" dirty="0" smtClean="0"/>
              <a:t>Weather</a:t>
            </a:r>
            <a:endParaRPr lang="zh-CN" altLang="en-US" dirty="0"/>
          </a:p>
        </p:txBody>
      </p:sp>
      <p:pic>
        <p:nvPicPr>
          <p:cNvPr id="9" name="图片 8" descr="无标题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6805" y="259080"/>
            <a:ext cx="4288790" cy="6167755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10" name="文本框 9"/>
          <p:cNvSpPr txBox="1"/>
          <p:nvPr/>
        </p:nvSpPr>
        <p:spPr>
          <a:xfrm>
            <a:off x="1703387" y="4323715"/>
            <a:ext cx="948690" cy="1537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r>
              <a:rPr lang="en-US" sz="1100" b="0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sz="2800" b="0" dirty="0" err="1">
                <a:latin typeface="Arial" panose="020B0604020202020204" pitchFamily="34" charset="0"/>
                <a:ea typeface="宋体" panose="02010600030101010101" pitchFamily="2" charset="-122"/>
              </a:rPr>
              <a:t>rè</a:t>
            </a:r>
            <a:br>
              <a:rPr lang="en-US" sz="4800" b="0" dirty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zh-CN" sz="4800" b="0" dirty="0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热</a:t>
            </a:r>
            <a:br>
              <a:rPr lang="zh-CN" sz="4800" b="0" dirty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zh-CN" b="0" dirty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h</a:t>
            </a:r>
            <a:r>
              <a:rPr lang="en-US" altLang="zh-CN" b="0" dirty="0" err="1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ot</a:t>
            </a:r>
            <a:endParaRPr lang="en-US" altLang="zh-CN" b="0" dirty="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120457" y="4323715"/>
            <a:ext cx="827405" cy="1537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r>
              <a:rPr lang="en-US" sz="1100" b="0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sz="2800" b="0" dirty="0" err="1">
                <a:latin typeface="Arial" panose="020B0604020202020204" pitchFamily="34" charset="0"/>
                <a:ea typeface="宋体" panose="02010600030101010101" pitchFamily="2" charset="-122"/>
              </a:rPr>
              <a:t>hěn</a:t>
            </a:r>
            <a:br>
              <a:rPr lang="en-US" sz="4800" b="0" dirty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zh-CN" sz="4800" b="0" dirty="0">
                <a:latin typeface="Arial" panose="020B0604020202020204" pitchFamily="34" charset="0"/>
                <a:ea typeface="宋体" panose="02010600030101010101" pitchFamily="2" charset="-122"/>
              </a:rPr>
              <a:t>很</a:t>
            </a:r>
            <a:br>
              <a:rPr lang="zh-CN" sz="4800" b="0" dirty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en-US" altLang="zh-CN" b="0" dirty="0">
                <a:latin typeface="Arial" panose="020B0604020202020204" pitchFamily="34" charset="0"/>
                <a:ea typeface="宋体" panose="02010600030101010101" pitchFamily="2" charset="-122"/>
              </a:rPr>
              <a:t>very</a:t>
            </a:r>
            <a:endParaRPr lang="en-US" altLang="zh-CN" b="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2160" y="2687619"/>
            <a:ext cx="5697220" cy="326199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2285" y="498475"/>
            <a:ext cx="4492625" cy="599249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772160" y="276859"/>
            <a:ext cx="1633220" cy="19996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r>
              <a:rPr lang="en-US" sz="2800" dirty="0" err="1">
                <a:solidFill>
                  <a:srgbClr val="0546EB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x</a:t>
            </a:r>
            <a:r>
              <a:rPr lang="en-US" sz="2800" dirty="0" err="1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ià</a:t>
            </a:r>
            <a:r>
              <a:rPr lang="en-US" sz="2800" dirty="0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 </a:t>
            </a:r>
            <a:r>
              <a:rPr lang="en-US" sz="2800" dirty="0">
                <a:solidFill>
                  <a:srgbClr val="0546EB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 </a:t>
            </a:r>
            <a:r>
              <a:rPr lang="en-US" sz="2800" b="0" dirty="0" err="1">
                <a:solidFill>
                  <a:srgbClr val="0546EB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y</a:t>
            </a:r>
            <a:r>
              <a:rPr lang="en-US" sz="2800" b="0" dirty="0" err="1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ǔ</a:t>
            </a:r>
            <a:r>
              <a:rPr lang="en-US" sz="4800" b="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br>
              <a:rPr lang="en-US" sz="4800" b="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</a:br>
            <a:r>
              <a:rPr lang="zh-CN" altLang="en-US" sz="4800" b="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下雨</a:t>
            </a:r>
            <a:br>
              <a:rPr lang="zh-CN" sz="4800" b="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</a:br>
            <a:r>
              <a:rPr lang="en-US" altLang="zh-CN" sz="2800" b="0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Rain</a:t>
            </a:r>
            <a:endParaRPr lang="en-US" altLang="zh-CN" sz="2800" b="0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767715" y="1823085"/>
            <a:ext cx="1633220" cy="126188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br>
              <a:rPr lang="zh-CN" sz="4800" b="0" dirty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</a:br>
            <a:r>
              <a:rPr lang="en-US" altLang="zh-CN" sz="2800" b="0" dirty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Autumn</a:t>
            </a:r>
            <a:endParaRPr lang="en-US" altLang="zh-CN" sz="2800" b="0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37815" y="568960"/>
            <a:ext cx="8511540" cy="5577840"/>
          </a:xfrm>
          <a:prstGeom prst="rect">
            <a:avLst/>
          </a:prstGeom>
          <a:effectLst>
            <a:softEdge rad="317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1524000" y="746105"/>
            <a:ext cx="1633220" cy="5232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r>
              <a:rPr lang="en-US" altLang="zh-CN" sz="2800" b="0" dirty="0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Winter</a:t>
            </a:r>
            <a:endParaRPr lang="en-US" altLang="zh-CN" sz="2800" b="0" dirty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766310" y="2660015"/>
            <a:ext cx="827405" cy="1537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r>
              <a:rPr lang="en-US" sz="1100" b="0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sz="2800" b="0" dirty="0" err="1">
                <a:solidFill>
                  <a:srgbClr val="0546EB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h</a:t>
            </a:r>
            <a:r>
              <a:rPr lang="en-US" sz="2800" b="0" dirty="0" err="1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ěn</a:t>
            </a:r>
            <a:br>
              <a:rPr lang="en-US" sz="4800" b="0" dirty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zh-CN" sz="4800" b="0" dirty="0">
                <a:latin typeface="Arial" panose="020B0604020202020204" pitchFamily="34" charset="0"/>
                <a:ea typeface="宋体" panose="02010600030101010101" pitchFamily="2" charset="-122"/>
              </a:rPr>
              <a:t>很</a:t>
            </a:r>
            <a:br>
              <a:rPr lang="zh-CN" sz="4800" b="0" dirty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en-US" altLang="zh-CN" b="0" dirty="0">
                <a:latin typeface="Arial" panose="020B0604020202020204" pitchFamily="34" charset="0"/>
                <a:ea typeface="宋体" panose="02010600030101010101" pitchFamily="2" charset="-122"/>
              </a:rPr>
              <a:t>very</a:t>
            </a:r>
            <a:endParaRPr lang="en-US" altLang="zh-CN" b="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377180" y="2660015"/>
            <a:ext cx="1193165" cy="1537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r>
              <a:rPr lang="en-US" sz="1100" b="0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sz="2800" b="0" dirty="0" err="1">
                <a:solidFill>
                  <a:srgbClr val="0546EB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l</a:t>
            </a:r>
            <a:r>
              <a:rPr lang="en-US" sz="2800" b="0" dirty="0" err="1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ěng</a:t>
            </a:r>
            <a:br>
              <a:rPr lang="en-US" sz="4800" b="0" dirty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zh-CN" altLang="en-US" sz="4800" b="0" dirty="0">
                <a:latin typeface="Arial" panose="020B0604020202020204" pitchFamily="34" charset="0"/>
                <a:ea typeface="宋体" panose="02010600030101010101" pitchFamily="2" charset="-122"/>
              </a:rPr>
              <a:t>冷</a:t>
            </a:r>
            <a:br>
              <a:rPr lang="zh-CN" sz="4800" b="0" dirty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en-US" altLang="zh-CN" b="0" dirty="0">
                <a:latin typeface="Arial" panose="020B0604020202020204" pitchFamily="34" charset="0"/>
                <a:ea typeface="宋体" panose="02010600030101010101" pitchFamily="2" charset="-122"/>
              </a:rPr>
              <a:t>cold</a:t>
            </a:r>
            <a:endParaRPr lang="en-US" altLang="zh-CN" b="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6" name="9006e8c44e6de228f57157730abe48a9">
            <a:hlinkClick r:id="" action="ppaction://media"/>
          </p:cNvPr>
          <p:cNvPicPr/>
          <p:nvPr>
            <a:vide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7348220" y="314960"/>
            <a:ext cx="3479800" cy="5953125"/>
          </a:xfrm>
          <a:prstGeom prst="rect">
            <a:avLst/>
          </a:prstGeom>
        </p:spPr>
      </p:pic>
      <p:pic>
        <p:nvPicPr>
          <p:cNvPr id="7" name="图片 6" descr="微信图片_20190309145023"/>
          <p:cNvPicPr>
            <a:picLocks noChangeAspect="1"/>
          </p:cNvPicPr>
          <p:nvPr/>
        </p:nvPicPr>
        <p:blipFill>
          <a:blip r:embed="rId4"/>
          <a:srcRect t="24304" b="21270"/>
          <a:stretch>
            <a:fillRect/>
          </a:stretch>
        </p:blipFill>
        <p:spPr>
          <a:xfrm>
            <a:off x="331470" y="2548255"/>
            <a:ext cx="4018280" cy="2916555"/>
          </a:xfrm>
          <a:prstGeom prst="rect">
            <a:avLst/>
          </a:prstGeom>
          <a:effectLst>
            <a:softEdge rad="1270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1" fill="hold" display="1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 additive="base"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1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2741" y="5361789"/>
            <a:ext cx="6446857" cy="751205"/>
          </a:xfrm>
        </p:spPr>
        <p:txBody>
          <a:bodyPr/>
          <a:lstStyle/>
          <a:p>
            <a:r>
              <a:rPr lang="en-US" altLang="zh-CN" dirty="0">
                <a:sym typeface="+mn-ea"/>
              </a:rPr>
              <a:t>Tourist Attractions in Beijing</a:t>
            </a:r>
            <a:endParaRPr lang="en-US" dirty="0"/>
          </a:p>
        </p:txBody>
      </p:sp>
      <p:pic>
        <p:nvPicPr>
          <p:cNvPr id="7" name="图片 3"/>
          <p:cNvPicPr>
            <a:picLocks noChangeAspect="1" noChangeArrowheads="1"/>
          </p:cNvPicPr>
          <p:nvPr/>
        </p:nvPicPr>
        <p:blipFill>
          <a:blip r:embed="rId1" cstate="screen"/>
          <a:srcRect/>
          <a:stretch>
            <a:fillRect/>
          </a:stretch>
        </p:blipFill>
        <p:spPr bwMode="auto">
          <a:xfrm>
            <a:off x="-39370" y="-40640"/>
            <a:ext cx="4830445" cy="4563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/>
          <p:cNvSpPr txBox="1"/>
          <p:nvPr/>
        </p:nvSpPr>
        <p:spPr>
          <a:xfrm>
            <a:off x="567691" y="6237605"/>
            <a:ext cx="1889759" cy="5441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CN" sz="2400" b="1" dirty="0" smtClean="0">
                <a:sym typeface="+mn-ea"/>
              </a:rPr>
              <a:t>Google Map</a:t>
            </a:r>
            <a:endParaRPr lang="en-US" sz="2400" b="1" dirty="0"/>
          </a:p>
        </p:txBody>
      </p:sp>
      <p:pic>
        <p:nvPicPr>
          <p:cNvPr id="5" name="图片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741" y="2241232"/>
            <a:ext cx="2506271" cy="25062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1022" y="1134712"/>
            <a:ext cx="3353027" cy="221304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73830" y="702190"/>
            <a:ext cx="7848838" cy="5233035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  <a:softEdge rad="127000"/>
          </a:effectLst>
        </p:spPr>
      </p:pic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333374" y="702190"/>
            <a:ext cx="3486150" cy="641844"/>
          </a:xfrm>
        </p:spPr>
        <p:txBody>
          <a:bodyPr>
            <a:normAutofit/>
          </a:bodyPr>
          <a:lstStyle/>
          <a:p>
            <a:pPr algn="l"/>
            <a:r>
              <a:rPr lang="en-US" altLang="zh-CN" sz="2700" dirty="0" err="1" smtClean="0"/>
              <a:t>Tian’an</a:t>
            </a:r>
            <a:r>
              <a:rPr lang="en-US" altLang="zh-CN" sz="2700" dirty="0" smtClean="0"/>
              <a:t> Men</a:t>
            </a:r>
            <a:r>
              <a:rPr lang="zh-CN" altLang="en-US" sz="2700" dirty="0" smtClean="0"/>
              <a:t> </a:t>
            </a:r>
            <a:r>
              <a:rPr lang="en-US" altLang="zh-CN" sz="2700" dirty="0" smtClean="0"/>
              <a:t>Square</a:t>
            </a:r>
            <a:endParaRPr kumimoji="1"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5805173" y="6355642"/>
            <a:ext cx="3190875" cy="369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>
                <a:hlinkClick r:id="rId2" action="ppaction://hlinkfile"/>
              </a:rPr>
              <a:t>China </a:t>
            </a:r>
            <a:r>
              <a:rPr lang="zh-CN" altLang="en-US" dirty="0" smtClean="0">
                <a:hlinkClick r:id="rId3"/>
              </a:rPr>
              <a:t>F</a:t>
            </a:r>
            <a:r>
              <a:rPr lang="zh-CN" altLang="en-US" dirty="0">
                <a:hlinkClick r:id="rId3"/>
              </a:rPr>
              <a:t>lag-raising Ceremon</a:t>
            </a:r>
            <a:r>
              <a:rPr lang="zh-CN" altLang="en-US" dirty="0" smtClean="0">
                <a:hlinkClick r:id="rId3"/>
              </a:rPr>
              <a:t>y</a:t>
            </a:r>
            <a:endParaRPr lang="zh-CN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9486" y="2959309"/>
            <a:ext cx="2520038" cy="167834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25" y="4591421"/>
            <a:ext cx="1800226" cy="17642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val 6" descr="升旗仪式3"/>
          <p:cNvSpPr>
            <a:spLocks noChangeArrowheads="1"/>
          </p:cNvSpPr>
          <p:nvPr/>
        </p:nvSpPr>
        <p:spPr bwMode="auto">
          <a:xfrm>
            <a:off x="9306650" y="5951212"/>
            <a:ext cx="854871" cy="865613"/>
          </a:xfrm>
          <a:prstGeom prst="ellipse">
            <a:avLst/>
          </a:prstGeom>
          <a:blipFill dpi="0" rotWithShape="1">
            <a:blip r:embed="rId6"/>
            <a:srcRect/>
            <a:stretch>
              <a:fillRect/>
            </a:stretch>
          </a:blip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10" name="Oval 8" descr="天安门升旗仪式"/>
          <p:cNvSpPr>
            <a:spLocks noChangeArrowheads="1"/>
          </p:cNvSpPr>
          <p:nvPr/>
        </p:nvSpPr>
        <p:spPr bwMode="auto">
          <a:xfrm>
            <a:off x="10472123" y="5935225"/>
            <a:ext cx="881625" cy="881600"/>
          </a:xfrm>
          <a:prstGeom prst="ellipse">
            <a:avLst/>
          </a:prstGeom>
          <a:blipFill dpi="0" rotWithShape="1">
            <a:blip r:embed="rId7"/>
            <a:srcRect/>
            <a:stretch>
              <a:fillRect/>
            </a:stretch>
          </a:blip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033 -0.41991 L 5.55556E-7 1.48148E-6 " pathEditMode="relative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6458 -0.65092 L -1.94444E-6 5.18519E-6 " pathEditMode="relative" ptsTypes="AA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ldLvl="0" animBg="1"/>
      <p:bldP spid="10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6200" y="0"/>
            <a:ext cx="1219200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Rectangle 7"/>
          <p:cNvSpPr/>
          <p:nvPr/>
        </p:nvSpPr>
        <p:spPr>
          <a:xfrm>
            <a:off x="8184045" y="6162871"/>
            <a:ext cx="36671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hlinkClick r:id="rId2" action="ppaction://hlinkfile"/>
              </a:rPr>
              <a:t>The </a:t>
            </a:r>
            <a:r>
              <a:rPr lang="en-GB" b="1" dirty="0">
                <a:hlinkClick r:id="rId3"/>
              </a:rPr>
              <a:t>Largest Palace in the World</a:t>
            </a:r>
            <a:endParaRPr lang="en-GB" dirty="0"/>
          </a:p>
        </p:txBody>
      </p:sp>
      <p:sp>
        <p:nvSpPr>
          <p:cNvPr id="7" name="Rectangle 1"/>
          <p:cNvSpPr/>
          <p:nvPr/>
        </p:nvSpPr>
        <p:spPr>
          <a:xfrm>
            <a:off x="5169874" y="2719408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0" algn="ctr"/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The Forbidden City</a:t>
            </a:r>
            <a:endParaRPr lang="en-US" altLang="zh-CN" dirty="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9" name="Text Placeholder 1"/>
          <p:cNvSpPr txBox="1"/>
          <p:nvPr/>
        </p:nvSpPr>
        <p:spPr>
          <a:xfrm>
            <a:off x="5249848" y="1922999"/>
            <a:ext cx="1860171" cy="796409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altLang="zh-CN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z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ǐ   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jìn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chéng</a:t>
            </a:r>
            <a:b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zh-CN" altLang="en-US" dirty="0" smtClean="0">
                <a:solidFill>
                  <a:srgbClr val="7030A0"/>
                </a:solidFill>
                <a:latin typeface="+mn-lt"/>
              </a:rPr>
              <a:t>紫禁城</a:t>
            </a:r>
            <a:endParaRPr lang="en-GB" dirty="0">
              <a:solidFill>
                <a:srgbClr val="7030A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/>
          <p:nvPr/>
        </p:nvSpPr>
        <p:spPr>
          <a:xfrm>
            <a:off x="3134366" y="5304472"/>
            <a:ext cx="577659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Algerian" panose="04020705040A02060702" pitchFamily="82" charset="0"/>
              </a:rPr>
              <a:t>The house </a:t>
            </a:r>
            <a:r>
              <a:rPr lang="en-US" dirty="0" smtClean="0">
                <a:latin typeface="Algerian" panose="04020705040A02060702" pitchFamily="82" charset="0"/>
              </a:rPr>
              <a:t>of </a:t>
            </a:r>
            <a:r>
              <a:rPr lang="en-US" dirty="0">
                <a:latin typeface="Algerian" panose="04020705040A02060702" pitchFamily="82" charset="0"/>
              </a:rPr>
              <a:t>the </a:t>
            </a:r>
            <a:r>
              <a:rPr lang="en-GB" dirty="0">
                <a:latin typeface="Algerian" panose="04020705040A02060702" pitchFamily="82" charset="0"/>
              </a:rPr>
              <a:t>emperor</a:t>
            </a:r>
            <a:endParaRPr lang="en-GB" dirty="0">
              <a:latin typeface="Algerian" panose="04020705040A02060702" pitchFamily="82" charset="0"/>
            </a:endParaRPr>
          </a:p>
          <a:p>
            <a:pPr algn="ctr"/>
            <a:r>
              <a:rPr lang="en-GB" dirty="0" smtClean="0"/>
              <a:t>Ming </a:t>
            </a:r>
            <a:r>
              <a:rPr lang="en-GB" dirty="0"/>
              <a:t>dynasty to the end of the Qing dynasty </a:t>
            </a:r>
            <a:endParaRPr lang="en-GB" dirty="0"/>
          </a:p>
          <a:p>
            <a:pPr algn="ctr"/>
            <a:r>
              <a:rPr lang="en-GB" dirty="0"/>
              <a:t>1420 to </a:t>
            </a:r>
            <a:r>
              <a:rPr lang="en-GB" dirty="0" smtClean="0"/>
              <a:t>1912</a:t>
            </a:r>
            <a:endParaRPr lang="en-GB" dirty="0" smtClean="0"/>
          </a:p>
          <a:p>
            <a:pPr algn="ctr"/>
            <a:r>
              <a:rPr lang="en-GB" dirty="0"/>
              <a:t>It is the biggest palace in the </a:t>
            </a:r>
            <a:r>
              <a:rPr lang="en-GB" dirty="0" smtClean="0"/>
              <a:t>world</a:t>
            </a:r>
            <a:br>
              <a:rPr lang="en-GB" dirty="0" smtClean="0"/>
            </a:br>
            <a:r>
              <a:rPr lang="en-GB" dirty="0" smtClean="0"/>
              <a:t>Closed in Monday</a:t>
            </a:r>
            <a:endParaRPr lang="en-GB" dirty="0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04440" y="561340"/>
            <a:ext cx="7183755" cy="40392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5689" y="379534"/>
            <a:ext cx="9813748" cy="59282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http://img3.imgtn.bdimg.com/it/u=317631298,3970291775&amp;fm=26&amp;gp=0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pic>
        <p:nvPicPr>
          <p:cNvPr id="1028" name="Picture 4" descr="https://timgsa.baidu.com/timg?image&amp;quality=80&amp;size=b9999_10000&amp;sec=1553293730525&amp;di=40b4bb16a56beed7145dea3bb8b9ee02&amp;imgtype=0&amp;src=http%3A%2F%2Fimages1.aoyou.com%2Fproductlist%2F201712%2Ft28rl219162642.jpg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152" y="244208"/>
            <a:ext cx="5953676" cy="33462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故宫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893" y="244208"/>
            <a:ext cx="5394155" cy="33462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/>
          <p:cNvSpPr/>
          <p:nvPr/>
        </p:nvSpPr>
        <p:spPr>
          <a:xfrm>
            <a:off x="901020" y="3706050"/>
            <a:ext cx="21583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dirty="0"/>
              <a:t>Buckingham Palace</a:t>
            </a:r>
            <a:endParaRPr lang="zh-CN" altLang="en-US" dirty="0"/>
          </a:p>
        </p:txBody>
      </p:sp>
      <p:pic>
        <p:nvPicPr>
          <p:cNvPr id="1030" name="Picture 6" descr="https://timgsa.baidu.com/timg?image&amp;quality=80&amp;size=b9999_10000&amp;sec=1553293927886&amp;di=66e626b62cb26e8b86e37959aeddd778&amp;imgtype=0&amp;src=http%3A%2F%2F5b0988e595225.cdn.sohucs.com%2Fimages%2F20180129%2F3ceb1a04a9ec459d85165f609b96b51c.jpe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4194454"/>
            <a:ext cx="3649239" cy="241255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1240" y="4146392"/>
            <a:ext cx="4405808" cy="25086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Rectangle 1"/>
          <p:cNvSpPr/>
          <p:nvPr/>
        </p:nvSpPr>
        <p:spPr>
          <a:xfrm>
            <a:off x="8611603" y="3684534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0" algn="ctr"/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The Forbidden City</a:t>
            </a:r>
            <a:endParaRPr lang="en-US" altLang="zh-CN" dirty="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1" name="Rectangle 1"/>
          <p:cNvSpPr/>
          <p:nvPr/>
        </p:nvSpPr>
        <p:spPr>
          <a:xfrm>
            <a:off x="5132067" y="4918110"/>
            <a:ext cx="1360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0" algn="ctr"/>
            <a:r>
              <a:rPr lang="en-US" altLang="zh-CN" dirty="0" smtClean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Difference?</a:t>
            </a:r>
            <a:endParaRPr lang="en-US" altLang="zh-CN" dirty="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35" b="37611"/>
          <a:stretch>
            <a:fillRect/>
          </a:stretch>
        </p:blipFill>
        <p:spPr>
          <a:xfrm>
            <a:off x="101012" y="68341"/>
            <a:ext cx="4445960" cy="32575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451" y="3325892"/>
            <a:ext cx="4627242" cy="3470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7359" y="179069"/>
            <a:ext cx="4524375" cy="21796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12" y="4130936"/>
            <a:ext cx="4702989" cy="25366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3948" y="1959055"/>
            <a:ext cx="4104141" cy="27336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Rectangle 8"/>
          <p:cNvSpPr/>
          <p:nvPr/>
        </p:nvSpPr>
        <p:spPr>
          <a:xfrm>
            <a:off x="5184928" y="777613"/>
            <a:ext cx="15362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Red</a:t>
            </a:r>
            <a:r>
              <a:rPr lang="en-GB" dirty="0" smtClean="0"/>
              <a:t> &amp; </a:t>
            </a:r>
            <a:r>
              <a:rPr lang="en-GB" dirty="0" smtClean="0">
                <a:solidFill>
                  <a:srgbClr val="FFFF00"/>
                </a:solidFill>
              </a:rPr>
              <a:t>yellow</a:t>
            </a:r>
            <a:endParaRPr lang="en-GB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50" y="3757383"/>
            <a:ext cx="3615456" cy="24027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365" y="3757382"/>
            <a:ext cx="3162559" cy="23719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3097" y="775107"/>
            <a:ext cx="2942774" cy="19531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5994" y="799528"/>
            <a:ext cx="4577103" cy="26485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0716" y="3568313"/>
            <a:ext cx="3428834" cy="25716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Rectangle 8"/>
          <p:cNvSpPr/>
          <p:nvPr/>
        </p:nvSpPr>
        <p:spPr>
          <a:xfrm>
            <a:off x="5026198" y="216705"/>
            <a:ext cx="1987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Wooden </a:t>
            </a:r>
            <a:r>
              <a:rPr lang="en-GB" dirty="0" smtClean="0"/>
              <a:t>Buildings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719" y="775107"/>
            <a:ext cx="3724275" cy="27932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685164" y="452436"/>
            <a:ext cx="2172335" cy="1629573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b="11841"/>
          <a:stretch>
            <a:fillRect/>
          </a:stretch>
        </p:blipFill>
        <p:spPr>
          <a:xfrm>
            <a:off x="704215" y="2181225"/>
            <a:ext cx="2807336" cy="179355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b="5676"/>
          <a:stretch>
            <a:fillRect/>
          </a:stretch>
        </p:blipFill>
        <p:spPr>
          <a:xfrm>
            <a:off x="685165" y="4342130"/>
            <a:ext cx="2807335" cy="207581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rcRect b="8776"/>
          <a:stretch>
            <a:fillRect/>
          </a:stretch>
        </p:blipFill>
        <p:spPr>
          <a:xfrm>
            <a:off x="3694939" y="4342130"/>
            <a:ext cx="3813567" cy="207581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/>
          <a:srcRect b="8859"/>
          <a:stretch>
            <a:fillRect/>
          </a:stretch>
        </p:blipFill>
        <p:spPr>
          <a:xfrm>
            <a:off x="3894964" y="2181225"/>
            <a:ext cx="2829686" cy="180015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8110" y="4342129"/>
            <a:ext cx="3139440" cy="209086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93788" y="2187820"/>
            <a:ext cx="1800429" cy="1793557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3327551" y="1082556"/>
            <a:ext cx="20697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Dragon's </a:t>
            </a:r>
            <a:r>
              <a:rPr lang="en-GB" dirty="0"/>
              <a:t>offspring </a:t>
            </a:r>
            <a:endParaRPr lang="en-GB" dirty="0"/>
          </a:p>
        </p:txBody>
      </p:sp>
      <p:sp>
        <p:nvSpPr>
          <p:cNvPr id="11" name="文本框 10"/>
          <p:cNvSpPr txBox="1"/>
          <p:nvPr/>
        </p:nvSpPr>
        <p:spPr>
          <a:xfrm>
            <a:off x="9789464" y="452435"/>
            <a:ext cx="1310374" cy="153888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r>
              <a:rPr lang="en-US" sz="1100" b="0" dirty="0">
                <a:solidFill>
                  <a:srgbClr val="0546EB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GB" sz="2800" dirty="0" err="1">
                <a:solidFill>
                  <a:srgbClr val="0546EB"/>
                </a:solidFill>
              </a:rPr>
              <a:t>L</a:t>
            </a:r>
            <a:r>
              <a:rPr lang="en-GB" sz="2800" dirty="0" err="1">
                <a:solidFill>
                  <a:srgbClr val="FF0000"/>
                </a:solidFill>
              </a:rPr>
              <a:t>óng</a:t>
            </a:r>
            <a:br>
              <a:rPr lang="en-US" sz="4800" b="0" dirty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zh-CN" altLang="en-US" sz="4800" b="0" dirty="0" smtClean="0">
                <a:latin typeface="Arial" panose="020B0604020202020204" pitchFamily="34" charset="0"/>
                <a:ea typeface="宋体" panose="02010600030101010101" pitchFamily="2" charset="-122"/>
              </a:rPr>
              <a:t>龙</a:t>
            </a:r>
            <a:br>
              <a:rPr lang="zh-CN" sz="4800" b="0" dirty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en-US" altLang="zh-CN" b="0" dirty="0" smtClean="0">
                <a:latin typeface="Arial" panose="020B0604020202020204" pitchFamily="34" charset="0"/>
                <a:ea typeface="宋体" panose="02010600030101010101" pitchFamily="2" charset="-122"/>
              </a:rPr>
              <a:t>dragon</a:t>
            </a:r>
            <a:endParaRPr lang="en-US" altLang="zh-CN" b="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46"/>
          <a:stretch>
            <a:fillRect/>
          </a:stretch>
        </p:blipFill>
        <p:spPr>
          <a:xfrm>
            <a:off x="7508506" y="250415"/>
            <a:ext cx="1562100" cy="152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3442879" y="2874505"/>
            <a:ext cx="46281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 smtClean="0">
                <a:latin typeface="Algerian" panose="04020705040A02060702" pitchFamily="82" charset="0"/>
                <a:hlinkClick r:id="rId1" action="ppaction://hlinkfile"/>
              </a:rPr>
              <a:t>Let us </a:t>
            </a:r>
            <a:r>
              <a:rPr lang="en-US" dirty="0" smtClean="0">
                <a:latin typeface="Algerian" panose="04020705040A02060702" pitchFamily="82" charset="0"/>
                <a:hlinkClick r:id="rId1" action="ppaction://hlinkfile"/>
              </a:rPr>
              <a:t>go</a:t>
            </a:r>
            <a:r>
              <a:rPr lang="en-US" dirty="0" smtClean="0">
                <a:latin typeface="Algerian" panose="04020705040A02060702" pitchFamily="82" charset="0"/>
              </a:rPr>
              <a:t> inside of the forbidden city</a:t>
            </a:r>
            <a:endParaRPr lang="en-GB" dirty="0">
              <a:latin typeface="Algerian" panose="04020705040A02060702" pitchFamily="82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481012" y="3067601"/>
            <a:ext cx="2752725" cy="369332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dirty="0">
                <a:solidFill>
                  <a:srgbClr val="FF0000"/>
                </a:solidFill>
                <a:hlinkClick r:id="rId1"/>
              </a:rPr>
              <a:t>The Temple of Heaven</a:t>
            </a:r>
            <a:endParaRPr lang="en-US" altLang="zh-CN" dirty="0">
              <a:solidFill>
                <a:srgbClr val="FF000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121149" y="2144271"/>
            <a:ext cx="12220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dirty="0" smtClean="0">
                <a:solidFill>
                  <a:srgbClr val="0546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dirty="0" err="1" smtClean="0">
                <a:solidFill>
                  <a:srgbClr val="0546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kumimoji="1" lang="en-US" altLang="zh-CN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iān</a:t>
            </a:r>
            <a:r>
              <a:rPr kumimoji="1" lang="en-US" altLang="zh-CN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1" lang="en-US" altLang="zh-CN" dirty="0" err="1" smtClean="0">
                <a:solidFill>
                  <a:srgbClr val="0546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tán</a:t>
            </a:r>
            <a:endParaRPr kumimoji="1" lang="en-US" altLang="zh-CN" dirty="0" smtClean="0">
              <a:solidFill>
                <a:srgbClr val="0546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kumimoji="1" lang="zh-CN" altLang="en-US" sz="3600" dirty="0" smtClean="0"/>
              <a:t>天坛</a:t>
            </a:r>
            <a:endParaRPr kumimoji="1" lang="zh-CN" altLang="en-US" sz="3600" dirty="0" smtClean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8939" y="700082"/>
            <a:ext cx="7356685" cy="51055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颐和园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888" y="1018429"/>
            <a:ext cx="8929688" cy="3563938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8380415" y="5465951"/>
            <a:ext cx="2315562" cy="369332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dirty="0">
                <a:solidFill>
                  <a:srgbClr val="FF0000"/>
                </a:solidFill>
              </a:rPr>
              <a:t>The Summer Palace</a:t>
            </a:r>
            <a:endParaRPr lang="en-US" altLang="zh-CN" dirty="0">
              <a:solidFill>
                <a:srgbClr val="FF0000"/>
              </a:solidFill>
            </a:endParaRPr>
          </a:p>
        </p:txBody>
      </p:sp>
      <p:sp>
        <p:nvSpPr>
          <p:cNvPr id="6" name="文本框 1"/>
          <p:cNvSpPr txBox="1"/>
          <p:nvPr/>
        </p:nvSpPr>
        <p:spPr>
          <a:xfrm>
            <a:off x="7591424" y="4649042"/>
            <a:ext cx="394335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dirty="0" smtClean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altLang="zh-CN" sz="2000" dirty="0" smtClean="0">
                <a:solidFill>
                  <a:srgbClr val="0546EB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cs-CZ" altLang="zh-CN" sz="2000" dirty="0" smtClean="0">
                <a:solidFill>
                  <a:srgbClr val="0546EB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í</a:t>
            </a:r>
            <a:r>
              <a:rPr lang="en-US" altLang="zh-CN" sz="2000" dirty="0" smtClean="0">
                <a:solidFill>
                  <a:srgbClr val="0546EB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altLang="zh-CN" sz="2000" dirty="0" smtClean="0">
                <a:solidFill>
                  <a:srgbClr val="0546EB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hé</a:t>
            </a:r>
            <a:r>
              <a:rPr lang="en-US" altLang="zh-CN" sz="2000" dirty="0" smtClean="0">
                <a:solidFill>
                  <a:srgbClr val="0546EB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altLang="zh-CN" sz="2000" dirty="0" smtClean="0">
                <a:solidFill>
                  <a:srgbClr val="0546EB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yuán</a:t>
            </a:r>
            <a:endParaRPr lang="zh-CN" altLang="en-US" sz="2000" dirty="0" smtClean="0">
              <a:solidFill>
                <a:srgbClr val="0546EB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kumimoji="1" lang="zh-CN" altLang="en-US" sz="3200" dirty="0" smtClean="0"/>
              <a:t>颐和园</a:t>
            </a:r>
            <a:endParaRPr kumimoji="1" lang="zh-CN" alt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nimBg="1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697479" y="3267022"/>
            <a:ext cx="943239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4400" dirty="0" smtClean="0">
                <a:hlinkClick r:id="rId1" action="ppaction://hlinkfile"/>
              </a:rPr>
              <a:t>The-very-best-things-to-do-in-Beijin</a:t>
            </a:r>
            <a:r>
              <a:rPr lang="en-US" altLang="zh-CN" dirty="0" smtClean="0">
                <a:hlinkClick r:id="rId1" action="ppaction://hlinkfile"/>
              </a:rPr>
              <a:t>g</a:t>
            </a:r>
            <a:endParaRPr lang="zh-CN" altLang="en-US" dirty="0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DOC_GUID" val="{b99108b0-a6c5-4e99-8b49-e921b83006da}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939</Words>
  <Application>WPS 演示</Application>
  <PresentationFormat>自定义</PresentationFormat>
  <Paragraphs>94</Paragraphs>
  <Slides>20</Slides>
  <Notes>13</Notes>
  <HiddenSlides>0</HiddenSlides>
  <MMClips>1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20</vt:i4>
      </vt:variant>
    </vt:vector>
  </HeadingPairs>
  <TitlesOfParts>
    <vt:vector size="37" baseType="lpstr">
      <vt:lpstr>Arial</vt:lpstr>
      <vt:lpstr>宋体</vt:lpstr>
      <vt:lpstr>Wingdings</vt:lpstr>
      <vt:lpstr>Wingdings 3</vt:lpstr>
      <vt:lpstr>Arial</vt:lpstr>
      <vt:lpstr>Trebuchet MS</vt:lpstr>
      <vt:lpstr>微软雅黑</vt:lpstr>
      <vt:lpstr>Arial Unicode MS</vt:lpstr>
      <vt:lpstr>Symbol</vt:lpstr>
      <vt:lpstr>华文新魏</vt:lpstr>
      <vt:lpstr>Segoe Print</vt:lpstr>
      <vt:lpstr>等线</vt:lpstr>
      <vt:lpstr>Calibri</vt:lpstr>
      <vt:lpstr>Algerian</vt:lpstr>
      <vt:lpstr>Gabriola</vt:lpstr>
      <vt:lpstr>方正姚体</vt:lpstr>
      <vt:lpstr>Facet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Tourist Attractions in Beijing</vt:lpstr>
      <vt:lpstr>Tian’an Men Square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复习</dc:title>
  <dc:creator>995055838@qq.com</dc:creator>
  <cp:lastModifiedBy>龙龙爸爸</cp:lastModifiedBy>
  <cp:revision>355</cp:revision>
  <dcterms:created xsi:type="dcterms:W3CDTF">2018-02-23T14:24:00Z</dcterms:created>
  <dcterms:modified xsi:type="dcterms:W3CDTF">2021-03-01T14:25:10Z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2052-11.3.0.9228</vt:lpwstr>
  </property>
</Properties>
</file>