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6" r:id="rId4"/>
    <p:sldId id="259" r:id="rId5"/>
    <p:sldId id="260" r:id="rId6"/>
    <p:sldId id="261" r:id="rId7"/>
    <p:sldId id="262" r:id="rId8"/>
    <p:sldId id="263" r:id="rId9"/>
    <p:sldId id="264" r:id="rId10"/>
    <p:sldId id="265" r:id="rId11"/>
    <p:sldId id="267" r:id="rId12"/>
    <p:sldId id="268"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E80E2-BDF1-49AC-9393-73E747904717}" v="33" dt="2023-06-21T19:24:37.0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447" autoAdjust="0"/>
  </p:normalViewPr>
  <p:slideViewPr>
    <p:cSldViewPr snapToGrid="0">
      <p:cViewPr varScale="1">
        <p:scale>
          <a:sx n="55" d="100"/>
          <a:sy n="55" d="100"/>
        </p:scale>
        <p:origin x="10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0781250000000001"/>
          <c:y val="0.22436717369788545"/>
          <c:w val="0.53593749999999996"/>
          <c:h val="0.58110158826884917"/>
        </c:manualLayout>
      </c:layout>
      <c:lineChart>
        <c:grouping val="standard"/>
        <c:varyColors val="0"/>
        <c:ser>
          <c:idx val="2"/>
          <c:order val="0"/>
          <c:tx>
            <c:strRef>
              <c:f>Sheet1!$D$1</c:f>
              <c:strCache>
                <c:ptCount val="1"/>
                <c:pt idx="0">
                  <c:v>Series 3</c:v>
                </c:pt>
              </c:strCache>
            </c:strRef>
          </c:tx>
          <c:spPr>
            <a:ln w="28575" cap="rnd">
              <a:solidFill>
                <a:schemeClr val="accent3"/>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smooth val="0"/>
          <c:extLst>
            <c:ext xmlns:c16="http://schemas.microsoft.com/office/drawing/2014/chart" uri="{C3380CC4-5D6E-409C-BE32-E72D297353CC}">
              <c16:uniqueId val="{00000002-2958-4B79-8C69-5A4BF35229D3}"/>
            </c:ext>
          </c:extLst>
        </c:ser>
        <c:dLbls>
          <c:showLegendKey val="0"/>
          <c:showVal val="0"/>
          <c:showCatName val="0"/>
          <c:showSerName val="0"/>
          <c:showPercent val="0"/>
          <c:showBubbleSize val="0"/>
        </c:dLbls>
        <c:smooth val="0"/>
        <c:axId val="1475981440"/>
        <c:axId val="1475992960"/>
      </c:lineChart>
      <c:catAx>
        <c:axId val="1475981440"/>
        <c:scaling>
          <c:orientation val="minMax"/>
        </c:scaling>
        <c:delete val="1"/>
        <c:axPos val="b"/>
        <c:numFmt formatCode="General" sourceLinked="1"/>
        <c:majorTickMark val="none"/>
        <c:minorTickMark val="none"/>
        <c:tickLblPos val="nextTo"/>
        <c:crossAx val="1475992960"/>
        <c:crosses val="autoZero"/>
        <c:auto val="1"/>
        <c:lblAlgn val="ctr"/>
        <c:lblOffset val="100"/>
        <c:noMultiLvlLbl val="0"/>
      </c:catAx>
      <c:valAx>
        <c:axId val="1475992960"/>
        <c:scaling>
          <c:orientation val="minMax"/>
        </c:scaling>
        <c:delete val="1"/>
        <c:axPos val="l"/>
        <c:numFmt formatCode="General" sourceLinked="1"/>
        <c:majorTickMark val="none"/>
        <c:minorTickMark val="none"/>
        <c:tickLblPos val="nextTo"/>
        <c:crossAx val="147598144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EBEA61-9D86-4980-BFF7-B0D6046A23B3}" type="datetimeFigureOut">
              <a:rPr lang="en-GB" smtClean="0"/>
              <a:t>24/06/2023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2B97B9-14E5-4254-A88A-FBED230FE605}" type="slidenum">
              <a:rPr lang="en-GB" smtClean="0"/>
              <a:t>‹#›</a:t>
            </a:fld>
            <a:endParaRPr lang="en-GB"/>
          </a:p>
        </p:txBody>
      </p:sp>
    </p:spTree>
    <p:extLst>
      <p:ext uri="{BB962C8B-B14F-4D97-AF65-F5344CB8AC3E}">
        <p14:creationId xmlns:p14="http://schemas.microsoft.com/office/powerpoint/2010/main" val="3140584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2B97B9-14E5-4254-A88A-FBED230FE605}" type="slidenum">
              <a:rPr lang="en-GB" smtClean="0"/>
              <a:t>3</a:t>
            </a:fld>
            <a:endParaRPr lang="en-GB"/>
          </a:p>
        </p:txBody>
      </p:sp>
    </p:spTree>
    <p:extLst>
      <p:ext uri="{BB962C8B-B14F-4D97-AF65-F5344CB8AC3E}">
        <p14:creationId xmlns:p14="http://schemas.microsoft.com/office/powerpoint/2010/main" val="2131946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B2F97-C628-6FB0-EEDC-943335AB8B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D25E3A-F273-D6CE-D561-FB6E8F60FF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11D951-AEBB-6C41-A5B6-2FA60956A307}"/>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5" name="Footer Placeholder 4">
            <a:extLst>
              <a:ext uri="{FF2B5EF4-FFF2-40B4-BE49-F238E27FC236}">
                <a16:creationId xmlns:a16="http://schemas.microsoft.com/office/drawing/2014/main" id="{0B73320F-E610-15F6-5158-A87BD539B89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FBB13E7-0A24-91B0-B7DD-6D6DB2EF5F53}"/>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1078866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BB7BD-F1E6-E747-9C28-FB4DE66094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41AA10-2860-6CE6-9E5C-85022D959E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FC33FC-9A1C-C001-90AB-F2D9C8D4C3E8}"/>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5" name="Footer Placeholder 4">
            <a:extLst>
              <a:ext uri="{FF2B5EF4-FFF2-40B4-BE49-F238E27FC236}">
                <a16:creationId xmlns:a16="http://schemas.microsoft.com/office/drawing/2014/main" id="{B0601A07-3DEB-0F75-AA59-78F62042376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D6E5484-0469-7DFC-B969-7B580DD3E0CE}"/>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3798024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89CC6-3A04-FB6F-85DD-7D6496BF6E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7CED8-B152-9024-B00A-023A9D4F41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DB3EE6-BEC8-14AE-69EA-21A655318E0D}"/>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5" name="Footer Placeholder 4">
            <a:extLst>
              <a:ext uri="{FF2B5EF4-FFF2-40B4-BE49-F238E27FC236}">
                <a16:creationId xmlns:a16="http://schemas.microsoft.com/office/drawing/2014/main" id="{CF516A9E-B5EB-9C32-2283-8B75D1E4ED6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EACC891-2718-1BCD-4719-9BE50531A3BC}"/>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1608079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5FF3-0AF6-36AB-C8D7-D9FAA32954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1003C7-F7E8-640C-F68A-77A5699DA3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78D074-881A-D796-2104-3E0B693A9F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C5D820-4451-6F0C-BE16-56A67BAE1B3A}"/>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6" name="Footer Placeholder 5">
            <a:extLst>
              <a:ext uri="{FF2B5EF4-FFF2-40B4-BE49-F238E27FC236}">
                <a16:creationId xmlns:a16="http://schemas.microsoft.com/office/drawing/2014/main" id="{F054F00C-834D-0C20-2A0E-692EBC00F52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8A96431-00C5-C0EE-B886-84870D08EA5D}"/>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4056791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31119-083F-3491-B9D5-4A4B7C4D43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6E1F81-6133-09B4-5AB8-642BB7CCA6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BEE49B-3D32-8769-6570-58AE4E77CB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30C232-22CE-CF17-A2A5-36F12AB555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829944-629C-3515-A6D9-FCE1AB65A0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B96654-DFB3-BBEA-CE18-2F024022C870}"/>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8" name="Footer Placeholder 7">
            <a:extLst>
              <a:ext uri="{FF2B5EF4-FFF2-40B4-BE49-F238E27FC236}">
                <a16:creationId xmlns:a16="http://schemas.microsoft.com/office/drawing/2014/main" id="{B68EACF4-3E4C-12E6-634B-9A329397833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CEB3DE1-255A-023E-7EB0-5DDBAB2A650B}"/>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3234250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B2094-583F-9246-1AB4-20ADCA2AED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5A90F6-138D-201E-53B0-3D3088EFCBDC}"/>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4" name="Footer Placeholder 3">
            <a:extLst>
              <a:ext uri="{FF2B5EF4-FFF2-40B4-BE49-F238E27FC236}">
                <a16:creationId xmlns:a16="http://schemas.microsoft.com/office/drawing/2014/main" id="{3B77DD2B-FCE7-A560-70D4-EADCCE69872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54F2871-AFD5-F742-3074-A584193E9D68}"/>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3277095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8335B8-8F77-F88D-3395-14A08C32132A}"/>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3" name="Footer Placeholder 2">
            <a:extLst>
              <a:ext uri="{FF2B5EF4-FFF2-40B4-BE49-F238E27FC236}">
                <a16:creationId xmlns:a16="http://schemas.microsoft.com/office/drawing/2014/main" id="{C9DB3EC9-A09B-B6D0-258B-0594144ECFF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DA33D34-5CCC-4C8E-B282-3A0FE7961B95}"/>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1847423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1D02A-D350-AFFE-9D45-8C4BDC26F2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C78A9F-3D89-E344-74B6-14906E01CC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8D5B08-8DF1-EC5D-9771-FD89E00903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370575-7D50-5BD4-AEE8-8867BCBE987D}"/>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6" name="Footer Placeholder 5">
            <a:extLst>
              <a:ext uri="{FF2B5EF4-FFF2-40B4-BE49-F238E27FC236}">
                <a16:creationId xmlns:a16="http://schemas.microsoft.com/office/drawing/2014/main" id="{C47030EA-47B9-DB27-D974-D92982FD8FC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0F94A9D-CA9E-3DB1-0295-DC8E623618F5}"/>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25851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A9631-1815-D08A-1522-7E5093EB5F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511A70-47F5-A5C3-5F94-A95C29ECE1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2110FA8-76AF-1732-2F92-A180CA660E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B3B79E-FD15-5A16-0B76-7B64DE9CC33A}"/>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6" name="Footer Placeholder 5">
            <a:extLst>
              <a:ext uri="{FF2B5EF4-FFF2-40B4-BE49-F238E27FC236}">
                <a16:creationId xmlns:a16="http://schemas.microsoft.com/office/drawing/2014/main" id="{4702C6D9-1ACF-2D3B-BADE-EEC523E7483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6F9B69C-C752-3CFA-7C28-A2848468DA67}"/>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1932602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6B293-C32F-0B17-2E57-25D309E17E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07F610-3EF5-5714-B40C-86A6358C28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D2377A-2865-0F8D-F31F-304BABD7AB1F}"/>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5" name="Footer Placeholder 4">
            <a:extLst>
              <a:ext uri="{FF2B5EF4-FFF2-40B4-BE49-F238E27FC236}">
                <a16:creationId xmlns:a16="http://schemas.microsoft.com/office/drawing/2014/main" id="{C5779C74-7DF7-CEEF-806B-F25CFDAB23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D908C35-201D-150F-B4CF-470780D3E947}"/>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831913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EF1F83-DCA3-3D16-77E1-6BB70B28BD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2E56B7-3932-1EEB-ABA5-4F1A09392E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B02C15-3ACB-A41A-387F-85A1B93A07F4}"/>
              </a:ext>
            </a:extLst>
          </p:cNvPr>
          <p:cNvSpPr>
            <a:spLocks noGrp="1"/>
          </p:cNvSpPr>
          <p:nvPr>
            <p:ph type="dt" sz="half" idx="10"/>
          </p:nvPr>
        </p:nvSpPr>
        <p:spPr/>
        <p:txBody>
          <a:bodyPr/>
          <a:lstStyle/>
          <a:p>
            <a:fld id="{320CB400-3AFF-47AD-A081-17435C2A5D79}" type="datetimeFigureOut">
              <a:rPr lang="en-GB" smtClean="0"/>
              <a:t>24/06/2023</a:t>
            </a:fld>
            <a:endParaRPr lang="en-GB" dirty="0"/>
          </a:p>
        </p:txBody>
      </p:sp>
      <p:sp>
        <p:nvSpPr>
          <p:cNvPr id="5" name="Footer Placeholder 4">
            <a:extLst>
              <a:ext uri="{FF2B5EF4-FFF2-40B4-BE49-F238E27FC236}">
                <a16:creationId xmlns:a16="http://schemas.microsoft.com/office/drawing/2014/main" id="{50905E18-638B-8126-353A-8FA2834B49A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03D9513-B98C-310F-262E-424FB5114BED}"/>
              </a:ext>
            </a:extLst>
          </p:cNvPr>
          <p:cNvSpPr>
            <a:spLocks noGrp="1"/>
          </p:cNvSpPr>
          <p:nvPr>
            <p:ph type="sldNum" sz="quarter" idx="12"/>
          </p:nvPr>
        </p:nvSpPr>
        <p:spPr/>
        <p:txBody>
          <a:bodyPr/>
          <a:lstStyle/>
          <a:p>
            <a:fld id="{D667DE8C-DDB6-4B9E-A45B-5055C3E11B6C}" type="slidenum">
              <a:rPr lang="en-GB" smtClean="0"/>
              <a:t>‹#›</a:t>
            </a:fld>
            <a:endParaRPr lang="en-GB" dirty="0"/>
          </a:p>
        </p:txBody>
      </p:sp>
    </p:spTree>
    <p:extLst>
      <p:ext uri="{BB962C8B-B14F-4D97-AF65-F5344CB8AC3E}">
        <p14:creationId xmlns:p14="http://schemas.microsoft.com/office/powerpoint/2010/main" val="4186942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2513">
              <a:srgbClr val="CBD8EE"/>
            </a:gs>
            <a:gs pos="37000">
              <a:srgbClr val="D1DCF0"/>
            </a:gs>
            <a:gs pos="0">
              <a:schemeClr val="accent1">
                <a:lumMod val="5000"/>
                <a:lumOff val="95000"/>
              </a:schemeClr>
            </a:gs>
            <a:gs pos="74000">
              <a:schemeClr val="accent1">
                <a:lumMod val="45000"/>
                <a:lumOff val="55000"/>
              </a:schemeClr>
            </a:gs>
            <a:gs pos="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78DF8A-8C57-C19B-FCA6-6F8939700D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F269DD-E965-F720-3DC7-CE6F2F7467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9646B1-2718-6DB8-DB5E-BB1DD1DF25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0CB400-3AFF-47AD-A081-17435C2A5D79}" type="datetimeFigureOut">
              <a:rPr lang="en-GB" smtClean="0"/>
              <a:t>24/06/2023</a:t>
            </a:fld>
            <a:endParaRPr lang="en-GB" dirty="0"/>
          </a:p>
        </p:txBody>
      </p:sp>
      <p:sp>
        <p:nvSpPr>
          <p:cNvPr id="5" name="Footer Placeholder 4">
            <a:extLst>
              <a:ext uri="{FF2B5EF4-FFF2-40B4-BE49-F238E27FC236}">
                <a16:creationId xmlns:a16="http://schemas.microsoft.com/office/drawing/2014/main" id="{FF780EFD-EC2F-D71B-9042-F087D1F9B6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980DCC7-68BF-1DE7-FDD8-900440FFDC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67DE8C-DDB6-4B9E-A45B-5055C3E11B6C}" type="slidenum">
              <a:rPr lang="en-GB" smtClean="0"/>
              <a:t>‹#›</a:t>
            </a:fld>
            <a:endParaRPr lang="en-GB" dirty="0"/>
          </a:p>
        </p:txBody>
      </p:sp>
    </p:spTree>
    <p:extLst>
      <p:ext uri="{BB962C8B-B14F-4D97-AF65-F5344CB8AC3E}">
        <p14:creationId xmlns:p14="http://schemas.microsoft.com/office/powerpoint/2010/main" val="129479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EBA9554-FB58-5D35-3D31-BB50A97F1EF3}"/>
              </a:ext>
            </a:extLst>
          </p:cNvPr>
          <p:cNvSpPr txBox="1"/>
          <p:nvPr/>
        </p:nvSpPr>
        <p:spPr>
          <a:xfrm>
            <a:off x="2091559" y="1040524"/>
            <a:ext cx="8061434" cy="1938992"/>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Managing People LCBB 5004</a:t>
            </a:r>
          </a:p>
          <a:p>
            <a:pPr algn="ctr"/>
            <a:endParaRPr lang="en-GB" sz="4000" dirty="0">
              <a:latin typeface="Arial" panose="020B0604020202020204" pitchFamily="34" charset="0"/>
              <a:cs typeface="Arial" panose="020B0604020202020204" pitchFamily="34" charset="0"/>
            </a:endParaRPr>
          </a:p>
          <a:p>
            <a:pPr algn="ctr"/>
            <a:r>
              <a:rPr lang="en-GB" sz="4000" dirty="0">
                <a:latin typeface="Arial" panose="020B0604020202020204" pitchFamily="34" charset="0"/>
                <a:cs typeface="Arial" panose="020B0604020202020204" pitchFamily="34" charset="0"/>
              </a:rPr>
              <a:t>Individual Assignment 1</a:t>
            </a:r>
          </a:p>
        </p:txBody>
      </p:sp>
      <p:sp>
        <p:nvSpPr>
          <p:cNvPr id="7" name="TextBox 6">
            <a:extLst>
              <a:ext uri="{FF2B5EF4-FFF2-40B4-BE49-F238E27FC236}">
                <a16:creationId xmlns:a16="http://schemas.microsoft.com/office/drawing/2014/main" id="{9C1D892C-D02C-B545-A464-19CAEB786DD0}"/>
              </a:ext>
            </a:extLst>
          </p:cNvPr>
          <p:cNvSpPr txBox="1"/>
          <p:nvPr/>
        </p:nvSpPr>
        <p:spPr>
          <a:xfrm>
            <a:off x="8199120" y="5586643"/>
            <a:ext cx="331216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Lecture: Abdi Rahman</a:t>
            </a:r>
          </a:p>
        </p:txBody>
      </p:sp>
      <p:sp>
        <p:nvSpPr>
          <p:cNvPr id="8" name="TextBox 7">
            <a:extLst>
              <a:ext uri="{FF2B5EF4-FFF2-40B4-BE49-F238E27FC236}">
                <a16:creationId xmlns:a16="http://schemas.microsoft.com/office/drawing/2014/main" id="{55E0C56F-B0B5-2278-F0E4-4E3CE2314101}"/>
              </a:ext>
            </a:extLst>
          </p:cNvPr>
          <p:cNvSpPr txBox="1"/>
          <p:nvPr/>
        </p:nvSpPr>
        <p:spPr>
          <a:xfrm>
            <a:off x="4952837" y="4494038"/>
            <a:ext cx="7875614" cy="646331"/>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Ivaylo Todorov - 2132919</a:t>
            </a:r>
          </a:p>
        </p:txBody>
      </p:sp>
      <p:pic>
        <p:nvPicPr>
          <p:cNvPr id="13" name="Content Placeholder 4" descr="A black and white sign with white text&#10;&#10;Description automatically generated with low confidence">
            <a:extLst>
              <a:ext uri="{FF2B5EF4-FFF2-40B4-BE49-F238E27FC236}">
                <a16:creationId xmlns:a16="http://schemas.microsoft.com/office/drawing/2014/main" id="{22D2FC45-EF5B-0D27-F566-A09C8D0168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Tree>
    <p:extLst>
      <p:ext uri="{BB962C8B-B14F-4D97-AF65-F5344CB8AC3E}">
        <p14:creationId xmlns:p14="http://schemas.microsoft.com/office/powerpoint/2010/main" val="2110375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black and white sign with white text&#10;&#10;Description automatically generated with low confidence">
            <a:extLst>
              <a:ext uri="{FF2B5EF4-FFF2-40B4-BE49-F238E27FC236}">
                <a16:creationId xmlns:a16="http://schemas.microsoft.com/office/drawing/2014/main" id="{ACCAD8E2-B3CF-D2C2-8AEB-9C6F738718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
        <p:nvSpPr>
          <p:cNvPr id="5" name="TextBox 4">
            <a:extLst>
              <a:ext uri="{FF2B5EF4-FFF2-40B4-BE49-F238E27FC236}">
                <a16:creationId xmlns:a16="http://schemas.microsoft.com/office/drawing/2014/main" id="{B7C87794-8D8F-5A7E-F5C2-77ED532B4059}"/>
              </a:ext>
            </a:extLst>
          </p:cNvPr>
          <p:cNvSpPr txBox="1"/>
          <p:nvPr/>
        </p:nvSpPr>
        <p:spPr>
          <a:xfrm>
            <a:off x="1930400" y="1391920"/>
            <a:ext cx="8595360" cy="3108543"/>
          </a:xfrm>
          <a:prstGeom prst="rect">
            <a:avLst/>
          </a:prstGeom>
          <a:noFill/>
        </p:spPr>
        <p:txBody>
          <a:bodyPr wrap="square" rtlCol="0">
            <a:spAutoFit/>
          </a:bodyPr>
          <a:lstStyle/>
          <a:p>
            <a:pPr algn="ctr"/>
            <a:r>
              <a:rPr lang="en-GB" sz="3600" b="1" i="1" u="sng" dirty="0">
                <a:effectLst/>
                <a:latin typeface="Arial" panose="020B0604020202020204" pitchFamily="34" charset="0"/>
                <a:ea typeface="Calibri" panose="020F0502020204030204" pitchFamily="34" charset="0"/>
                <a:cs typeface="Arial" panose="020B0604020202020204" pitchFamily="34" charset="0"/>
              </a:rPr>
              <a:t>What is the role of a HR professional?</a:t>
            </a:r>
          </a:p>
          <a:p>
            <a:endParaRPr lang="en-GB" sz="3200" dirty="0">
              <a:latin typeface="Arial" panose="020B0604020202020204" pitchFamily="34" charset="0"/>
              <a:ea typeface="Calibri" panose="020F0502020204030204" pitchFamily="34" charset="0"/>
              <a:cs typeface="Arial" panose="020B0604020202020204" pitchFamily="34" charset="0"/>
            </a:endParaRPr>
          </a:p>
          <a:p>
            <a:endParaRPr lang="en-GB" sz="3200" dirty="0">
              <a:latin typeface="Arial" panose="020B0604020202020204" pitchFamily="34" charset="0"/>
              <a:ea typeface="Calibri" panose="020F0502020204030204" pitchFamily="34" charset="0"/>
              <a:cs typeface="Arial" panose="020B0604020202020204" pitchFamily="34" charset="0"/>
            </a:endParaRPr>
          </a:p>
          <a:p>
            <a:pPr algn="ctr"/>
            <a:r>
              <a:rPr lang="en-GB" sz="3200" dirty="0">
                <a:effectLst/>
                <a:latin typeface="Arial" panose="020B0604020202020204" pitchFamily="34" charset="0"/>
                <a:ea typeface="Calibri" panose="020F0502020204030204" pitchFamily="34" charset="0"/>
                <a:cs typeface="Arial" panose="020B0604020202020204" pitchFamily="34" charset="0"/>
              </a:rPr>
              <a:t> “HRM should be the cornerstone of any organization’s mission or purpose, strategy or values.” Sims and Bias (2021, pp12)</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7549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hart 7">
            <a:extLst>
              <a:ext uri="{FF2B5EF4-FFF2-40B4-BE49-F238E27FC236}">
                <a16:creationId xmlns:a16="http://schemas.microsoft.com/office/drawing/2014/main" id="{64BE0F21-C43D-F01A-0160-EAADB6316172}"/>
              </a:ext>
            </a:extLst>
          </p:cNvPr>
          <p:cNvGraphicFramePr/>
          <p:nvPr>
            <p:extLst>
              <p:ext uri="{D42A27DB-BD31-4B8C-83A1-F6EECF244321}">
                <p14:modId xmlns:p14="http://schemas.microsoft.com/office/powerpoint/2010/main" val="3436175618"/>
              </p:ext>
            </p:extLst>
          </p:nvPr>
        </p:nvGraphicFramePr>
        <p:xfrm>
          <a:off x="2286000" y="719666"/>
          <a:ext cx="7924800" cy="5599853"/>
        </p:xfrm>
        <a:graphic>
          <a:graphicData uri="http://schemas.openxmlformats.org/drawingml/2006/chart">
            <c:chart xmlns:c="http://schemas.openxmlformats.org/drawingml/2006/chart" xmlns:r="http://schemas.openxmlformats.org/officeDocument/2006/relationships" r:id="rId3"/>
          </a:graphicData>
        </a:graphic>
      </p:graphicFrame>
      <p:sp>
        <p:nvSpPr>
          <p:cNvPr id="9" name="TextBox 8">
            <a:extLst>
              <a:ext uri="{FF2B5EF4-FFF2-40B4-BE49-F238E27FC236}">
                <a16:creationId xmlns:a16="http://schemas.microsoft.com/office/drawing/2014/main" id="{04C2106D-33CC-B1EC-A6ED-734C90666B41}"/>
              </a:ext>
            </a:extLst>
          </p:cNvPr>
          <p:cNvSpPr txBox="1"/>
          <p:nvPr/>
        </p:nvSpPr>
        <p:spPr>
          <a:xfrm>
            <a:off x="2621280" y="3525520"/>
            <a:ext cx="1991360" cy="1200329"/>
          </a:xfrm>
          <a:prstGeom prst="rect">
            <a:avLst/>
          </a:prstGeom>
          <a:noFill/>
        </p:spPr>
        <p:txBody>
          <a:bodyPr wrap="square" rtlCol="0">
            <a:spAutoFit/>
          </a:bodyPr>
          <a:lstStyle/>
          <a:p>
            <a:pPr algn="ctr"/>
            <a:r>
              <a:rPr lang="en-GB" b="1" dirty="0"/>
              <a:t>1990’</a:t>
            </a:r>
          </a:p>
          <a:p>
            <a:r>
              <a:rPr lang="en-GB" dirty="0"/>
              <a:t> </a:t>
            </a:r>
          </a:p>
          <a:p>
            <a:pPr algn="ctr"/>
            <a:r>
              <a:rPr lang="en-GB" b="1" dirty="0"/>
              <a:t>Recruiting and documentation</a:t>
            </a:r>
          </a:p>
        </p:txBody>
      </p:sp>
      <p:sp>
        <p:nvSpPr>
          <p:cNvPr id="10" name="TextBox 9">
            <a:extLst>
              <a:ext uri="{FF2B5EF4-FFF2-40B4-BE49-F238E27FC236}">
                <a16:creationId xmlns:a16="http://schemas.microsoft.com/office/drawing/2014/main" id="{E3045CC3-473B-8B9B-FC10-17D7A8FE155C}"/>
              </a:ext>
            </a:extLst>
          </p:cNvPr>
          <p:cNvSpPr txBox="1"/>
          <p:nvPr/>
        </p:nvSpPr>
        <p:spPr>
          <a:xfrm>
            <a:off x="6248400" y="3429000"/>
            <a:ext cx="1859280" cy="1754326"/>
          </a:xfrm>
          <a:prstGeom prst="rect">
            <a:avLst/>
          </a:prstGeom>
          <a:noFill/>
        </p:spPr>
        <p:txBody>
          <a:bodyPr wrap="square" rtlCol="0">
            <a:spAutoFit/>
          </a:bodyPr>
          <a:lstStyle/>
          <a:p>
            <a:pPr algn="ctr"/>
            <a:r>
              <a:rPr lang="en-GB" b="1" dirty="0"/>
              <a:t>2000’</a:t>
            </a:r>
          </a:p>
          <a:p>
            <a:pPr algn="ctr"/>
            <a:endParaRPr lang="en-GB" b="1" dirty="0"/>
          </a:p>
          <a:p>
            <a:pPr algn="ctr"/>
            <a:r>
              <a:rPr lang="en-GB" b="1" dirty="0"/>
              <a:t>Strategic and development functions</a:t>
            </a:r>
          </a:p>
          <a:p>
            <a:endParaRPr lang="en-GB" dirty="0"/>
          </a:p>
        </p:txBody>
      </p:sp>
      <p:sp>
        <p:nvSpPr>
          <p:cNvPr id="11" name="TextBox 10">
            <a:extLst>
              <a:ext uri="{FF2B5EF4-FFF2-40B4-BE49-F238E27FC236}">
                <a16:creationId xmlns:a16="http://schemas.microsoft.com/office/drawing/2014/main" id="{42FB2024-DD45-42F6-6389-C24BBDDF4762}"/>
              </a:ext>
            </a:extLst>
          </p:cNvPr>
          <p:cNvSpPr txBox="1"/>
          <p:nvPr/>
        </p:nvSpPr>
        <p:spPr>
          <a:xfrm>
            <a:off x="7386320" y="1991360"/>
            <a:ext cx="3251200" cy="923330"/>
          </a:xfrm>
          <a:prstGeom prst="rect">
            <a:avLst/>
          </a:prstGeom>
          <a:noFill/>
        </p:spPr>
        <p:txBody>
          <a:bodyPr wrap="square" rtlCol="0">
            <a:spAutoFit/>
          </a:bodyPr>
          <a:lstStyle/>
          <a:p>
            <a:pPr algn="ctr"/>
            <a:r>
              <a:rPr lang="en-GB" b="1" dirty="0"/>
              <a:t>2020’</a:t>
            </a:r>
          </a:p>
          <a:p>
            <a:pPr algn="ctr"/>
            <a:r>
              <a:rPr lang="en-GB" b="1" dirty="0"/>
              <a:t>Leadership, development, strategy, connection</a:t>
            </a:r>
          </a:p>
        </p:txBody>
      </p:sp>
      <p:sp>
        <p:nvSpPr>
          <p:cNvPr id="14" name="TextBox 13">
            <a:extLst>
              <a:ext uri="{FF2B5EF4-FFF2-40B4-BE49-F238E27FC236}">
                <a16:creationId xmlns:a16="http://schemas.microsoft.com/office/drawing/2014/main" id="{287AFFA8-77B9-F193-F9E4-BFB2E3D7621C}"/>
              </a:ext>
            </a:extLst>
          </p:cNvPr>
          <p:cNvSpPr txBox="1"/>
          <p:nvPr/>
        </p:nvSpPr>
        <p:spPr>
          <a:xfrm>
            <a:off x="2286000" y="538482"/>
            <a:ext cx="8351520" cy="1200329"/>
          </a:xfrm>
          <a:prstGeom prst="rect">
            <a:avLst/>
          </a:prstGeom>
          <a:noFill/>
        </p:spPr>
        <p:txBody>
          <a:bodyPr wrap="square" rtlCol="0">
            <a:spAutoFit/>
          </a:bodyPr>
          <a:lstStyle/>
          <a:p>
            <a:pPr algn="ctr"/>
            <a:r>
              <a:rPr lang="en-GB" sz="3600" b="1" u="sng" dirty="0"/>
              <a:t>Development of an HR Professional over the years</a:t>
            </a:r>
          </a:p>
        </p:txBody>
      </p:sp>
      <p:pic>
        <p:nvPicPr>
          <p:cNvPr id="16" name="Content Placeholder 4" descr="A black and white sign with white text&#10;&#10;Description automatically generated with low confidence">
            <a:extLst>
              <a:ext uri="{FF2B5EF4-FFF2-40B4-BE49-F238E27FC236}">
                <a16:creationId xmlns:a16="http://schemas.microsoft.com/office/drawing/2014/main" id="{DD4490E9-BFC7-6755-2617-2FC3568542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
        <p:nvSpPr>
          <p:cNvPr id="17" name="TextBox 16">
            <a:extLst>
              <a:ext uri="{FF2B5EF4-FFF2-40B4-BE49-F238E27FC236}">
                <a16:creationId xmlns:a16="http://schemas.microsoft.com/office/drawing/2014/main" id="{2DCB82B8-850C-D21B-74C6-E9490AD24736}"/>
              </a:ext>
            </a:extLst>
          </p:cNvPr>
          <p:cNvSpPr txBox="1"/>
          <p:nvPr/>
        </p:nvSpPr>
        <p:spPr>
          <a:xfrm>
            <a:off x="8712200" y="6133231"/>
            <a:ext cx="2997200" cy="338554"/>
          </a:xfrm>
          <a:prstGeom prst="rect">
            <a:avLst/>
          </a:prstGeom>
          <a:noFill/>
        </p:spPr>
        <p:txBody>
          <a:bodyPr wrap="square" rtlCol="0">
            <a:spAutoFit/>
          </a:bodyPr>
          <a:lstStyle/>
          <a:p>
            <a:r>
              <a:rPr lang="en-IN" altLang="en-US" sz="1600" dirty="0">
                <a:latin typeface="Arial" panose="020B0604020202020204" pitchFamily="34" charset="0"/>
              </a:rPr>
              <a:t>Ulrich and Brockbank (2005)</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4066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black and white sign with white text&#10;&#10;Description automatically generated with low confidence">
            <a:extLst>
              <a:ext uri="{FF2B5EF4-FFF2-40B4-BE49-F238E27FC236}">
                <a16:creationId xmlns:a16="http://schemas.microsoft.com/office/drawing/2014/main" id="{7D0E26E5-932F-095E-FC6A-A67AB148AE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
        <p:nvSpPr>
          <p:cNvPr id="5" name="TextBox 4">
            <a:extLst>
              <a:ext uri="{FF2B5EF4-FFF2-40B4-BE49-F238E27FC236}">
                <a16:creationId xmlns:a16="http://schemas.microsoft.com/office/drawing/2014/main" id="{EAB9B507-0BB5-AD3D-AED3-E7F38F034B80}"/>
              </a:ext>
            </a:extLst>
          </p:cNvPr>
          <p:cNvSpPr txBox="1"/>
          <p:nvPr/>
        </p:nvSpPr>
        <p:spPr>
          <a:xfrm>
            <a:off x="1175657" y="372228"/>
            <a:ext cx="9906000" cy="4296817"/>
          </a:xfrm>
          <a:prstGeom prst="rect">
            <a:avLst/>
          </a:prstGeom>
          <a:noFill/>
        </p:spPr>
        <p:txBody>
          <a:bodyPr wrap="square" rtlCol="0">
            <a:spAutoFit/>
          </a:bodyPr>
          <a:lstStyle/>
          <a:p>
            <a:pPr algn="ctr">
              <a:lnSpc>
                <a:spcPct val="107000"/>
              </a:lnSpc>
              <a:spcAft>
                <a:spcPts val="800"/>
              </a:spcAft>
            </a:pPr>
            <a:r>
              <a:rPr lang="en-GB" sz="3600" b="1" u="sng" kern="100" dirty="0">
                <a:effectLst/>
                <a:latin typeface="Arial" panose="020B0604020202020204" pitchFamily="34" charset="0"/>
                <a:ea typeface="Calibri" panose="020F0502020204030204" pitchFamily="34" charset="0"/>
                <a:cs typeface="Arial" panose="020B0604020202020204" pitchFamily="34" charset="0"/>
              </a:rPr>
              <a:t>Role of</a:t>
            </a:r>
            <a:r>
              <a:rPr lang="bg-BG" sz="3600" b="1" u="sng" kern="100" dirty="0">
                <a:effectLst/>
                <a:latin typeface="Arial" panose="020B0604020202020204" pitchFamily="34" charset="0"/>
                <a:ea typeface="Calibri" panose="020F0502020204030204" pitchFamily="34" charset="0"/>
                <a:cs typeface="Arial" panose="020B0604020202020204" pitchFamily="34" charset="0"/>
              </a:rPr>
              <a:t> HR Professional:</a:t>
            </a:r>
            <a:endParaRPr lang="en-GB" sz="3600" b="1" u="sng"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endParaRPr lang="en-GB" sz="40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bg-BG"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kern="100" dirty="0">
                <a:effectLst/>
                <a:latin typeface="Arial" panose="020B0604020202020204" pitchFamily="34" charset="0"/>
                <a:ea typeface="Calibri" panose="020F0502020204030204" pitchFamily="34" charset="0"/>
                <a:cs typeface="Arial" panose="020B0604020202020204" pitchFamily="34" charset="0"/>
              </a:rPr>
              <a:t>Human resource Management</a:t>
            </a:r>
            <a:r>
              <a:rPr lang="bg-BG" sz="2800" kern="100" dirty="0">
                <a:effectLst/>
                <a:latin typeface="Arial" panose="020B0604020202020204" pitchFamily="34" charset="0"/>
                <a:ea typeface="Calibri" panose="020F0502020204030204" pitchFamily="34" charset="0"/>
                <a:cs typeface="Arial" panose="020B0604020202020204" pitchFamily="34" charset="0"/>
              </a:rPr>
              <a:t>;</a:t>
            </a: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bg-BG"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kern="100" dirty="0">
                <a:effectLst/>
                <a:latin typeface="Arial" panose="020B0604020202020204" pitchFamily="34" charset="0"/>
                <a:ea typeface="Calibri" panose="020F0502020204030204" pitchFamily="34" charset="0"/>
                <a:cs typeface="Arial" panose="020B0604020202020204" pitchFamily="34" charset="0"/>
              </a:rPr>
              <a:t>Connection between owners/managers/employees;</a:t>
            </a:r>
          </a:p>
          <a:p>
            <a:pPr>
              <a:lnSpc>
                <a:spcPct val="107000"/>
              </a:lnSpc>
              <a:spcAft>
                <a:spcPts val="800"/>
              </a:spcAft>
            </a:pPr>
            <a:r>
              <a:rPr lang="bg-BG" sz="2800" kern="100" dirty="0">
                <a:effectLst/>
                <a:latin typeface="Arial" panose="020B0604020202020204" pitchFamily="34" charset="0"/>
                <a:ea typeface="Calibri" panose="020F0502020204030204" pitchFamily="34" charset="0"/>
                <a:cs typeface="Arial" panose="020B0604020202020204" pitchFamily="34" charset="0"/>
              </a:rPr>
              <a:t>-</a:t>
            </a:r>
            <a:r>
              <a:rPr lang="en-GB" sz="2800" kern="100" dirty="0">
                <a:effectLst/>
                <a:latin typeface="Arial" panose="020B0604020202020204" pitchFamily="34" charset="0"/>
                <a:ea typeface="Calibri" panose="020F0502020204030204" pitchFamily="34" charset="0"/>
                <a:cs typeface="Arial" panose="020B0604020202020204" pitchFamily="34" charset="0"/>
              </a:rPr>
              <a:t> Personnel development</a:t>
            </a:r>
            <a:r>
              <a:rPr lang="bg-BG" sz="2800" kern="100" dirty="0">
                <a:effectLst/>
                <a:latin typeface="Arial" panose="020B0604020202020204" pitchFamily="34" charset="0"/>
                <a:ea typeface="Calibri" panose="020F0502020204030204" pitchFamily="34" charset="0"/>
                <a:cs typeface="Arial" panose="020B0604020202020204" pitchFamily="34" charset="0"/>
              </a:rPr>
              <a:t>;</a:t>
            </a: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bg-BG"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kern="100" dirty="0">
                <a:effectLst/>
                <a:latin typeface="Arial" panose="020B0604020202020204" pitchFamily="34" charset="0"/>
                <a:ea typeface="Calibri" panose="020F0502020204030204" pitchFamily="34" charset="0"/>
                <a:cs typeface="Arial" panose="020B0604020202020204" pitchFamily="34" charset="0"/>
              </a:rPr>
              <a:t>Ensuring healthy and safe working conditions;</a:t>
            </a:r>
          </a:p>
          <a:p>
            <a:pPr>
              <a:lnSpc>
                <a:spcPct val="107000"/>
              </a:lnSpc>
              <a:spcAft>
                <a:spcPts val="800"/>
              </a:spcAft>
            </a:pPr>
            <a:r>
              <a:rPr lang="bg-BG" sz="2800" kern="100" dirty="0">
                <a:effectLst/>
                <a:latin typeface="Arial" panose="020B0604020202020204" pitchFamily="34" charset="0"/>
                <a:ea typeface="Calibri" panose="020F0502020204030204" pitchFamily="34" charset="0"/>
                <a:cs typeface="Arial" panose="020B0604020202020204" pitchFamily="34" charset="0"/>
              </a:rPr>
              <a:t>- </a:t>
            </a:r>
            <a:r>
              <a:rPr lang="en-GB" sz="2800" kern="100" dirty="0">
                <a:effectLst/>
                <a:latin typeface="Arial" panose="020B0604020202020204" pitchFamily="34" charset="0"/>
                <a:ea typeface="Calibri" panose="020F0502020204030204" pitchFamily="34" charset="0"/>
                <a:cs typeface="Arial" panose="020B0604020202020204" pitchFamily="34" charset="0"/>
              </a:rPr>
              <a:t>Reward management;</a:t>
            </a:r>
          </a:p>
        </p:txBody>
      </p:sp>
      <p:sp>
        <p:nvSpPr>
          <p:cNvPr id="6" name="TextBox 5">
            <a:extLst>
              <a:ext uri="{FF2B5EF4-FFF2-40B4-BE49-F238E27FC236}">
                <a16:creationId xmlns:a16="http://schemas.microsoft.com/office/drawing/2014/main" id="{A95FF750-5C9A-72F9-7695-0AF55520C6A4}"/>
              </a:ext>
            </a:extLst>
          </p:cNvPr>
          <p:cNvSpPr txBox="1"/>
          <p:nvPr/>
        </p:nvSpPr>
        <p:spPr>
          <a:xfrm>
            <a:off x="7728857" y="5921829"/>
            <a:ext cx="3897086" cy="646331"/>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Balakrishnan and Srividhya (2007, pp.12-14)</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0692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black and white sign with white text&#10;&#10;Description automatically generated with low confidence">
            <a:extLst>
              <a:ext uri="{FF2B5EF4-FFF2-40B4-BE49-F238E27FC236}">
                <a16:creationId xmlns:a16="http://schemas.microsoft.com/office/drawing/2014/main" id="{7F3C9557-7C9B-84CA-73FE-6819B50950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
        <p:nvSpPr>
          <p:cNvPr id="5" name="TextBox 4">
            <a:extLst>
              <a:ext uri="{FF2B5EF4-FFF2-40B4-BE49-F238E27FC236}">
                <a16:creationId xmlns:a16="http://schemas.microsoft.com/office/drawing/2014/main" id="{D79092D0-C77E-44A8-520C-278E5EC18E58}"/>
              </a:ext>
            </a:extLst>
          </p:cNvPr>
          <p:cNvSpPr txBox="1"/>
          <p:nvPr/>
        </p:nvSpPr>
        <p:spPr>
          <a:xfrm>
            <a:off x="838200" y="372228"/>
            <a:ext cx="10123714" cy="4079515"/>
          </a:xfrm>
          <a:prstGeom prst="rect">
            <a:avLst/>
          </a:prstGeom>
          <a:noFill/>
        </p:spPr>
        <p:txBody>
          <a:bodyPr wrap="square" rtlCol="0">
            <a:spAutoFit/>
          </a:bodyPr>
          <a:lstStyle/>
          <a:p>
            <a:pPr algn="ctr">
              <a:lnSpc>
                <a:spcPct val="107000"/>
              </a:lnSpc>
              <a:spcAft>
                <a:spcPts val="800"/>
              </a:spcAft>
            </a:pPr>
            <a:r>
              <a:rPr lang="bg-BG" sz="3200" kern="100" dirty="0">
                <a:latin typeface="Arial" panose="020B0604020202020204" pitchFamily="34" charset="0"/>
                <a:ea typeface="Calibri" panose="020F0502020204030204" pitchFamily="34" charset="0"/>
                <a:cs typeface="Arial" panose="020B0604020202020204" pitchFamily="34" charset="0"/>
              </a:rPr>
              <a:t> </a:t>
            </a:r>
            <a:r>
              <a:rPr lang="en-GB" sz="3600" b="1" u="sng" kern="100" dirty="0">
                <a:latin typeface="Arial" panose="020B0604020202020204" pitchFamily="34" charset="0"/>
                <a:ea typeface="Calibri" panose="020F0502020204030204" pitchFamily="34" charset="0"/>
                <a:cs typeface="Arial" panose="020B0604020202020204" pitchFamily="34" charset="0"/>
              </a:rPr>
              <a:t>Human resource Management</a:t>
            </a:r>
          </a:p>
          <a:p>
            <a:pPr algn="ctr">
              <a:lnSpc>
                <a:spcPct val="107000"/>
              </a:lnSpc>
              <a:spcAft>
                <a:spcPts val="800"/>
              </a:spcAft>
            </a:pPr>
            <a:endParaRPr lang="en-GB" sz="3600" b="1"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Human capital management;</a:t>
            </a:r>
          </a:p>
          <a:p>
            <a:pPr marL="342900" lvl="0" indent="-342900">
              <a:lnSpc>
                <a:spcPct val="107000"/>
              </a:lnSpc>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Recruitment and selection;</a:t>
            </a:r>
          </a:p>
          <a:p>
            <a:pPr marL="342900" lvl="0" indent="-342900">
              <a:lnSpc>
                <a:spcPct val="107000"/>
              </a:lnSpc>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Training and development;</a:t>
            </a:r>
          </a:p>
          <a:p>
            <a:pPr marL="342900" lvl="0" indent="-342900">
              <a:lnSpc>
                <a:spcPct val="107000"/>
              </a:lnSpc>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Reward management;</a:t>
            </a:r>
          </a:p>
          <a:p>
            <a:pPr marL="342900" lvl="0" indent="-342900">
              <a:lnSpc>
                <a:spcPct val="107000"/>
              </a:lnSpc>
              <a:spcAft>
                <a:spcPts val="800"/>
              </a:spcAft>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Employee safety and well-being</a:t>
            </a:r>
            <a:r>
              <a:rPr lang="en-GB" sz="18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15D581C5-1A18-3D63-988D-B24A56378BBC}"/>
              </a:ext>
            </a:extLst>
          </p:cNvPr>
          <p:cNvSpPr txBox="1"/>
          <p:nvPr/>
        </p:nvSpPr>
        <p:spPr>
          <a:xfrm>
            <a:off x="8545286" y="5693229"/>
            <a:ext cx="313508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Armstrong (2010, pp.41</a:t>
            </a:r>
            <a:r>
              <a:rPr lang="en-GB" dirty="0"/>
              <a:t>)</a:t>
            </a:r>
          </a:p>
        </p:txBody>
      </p:sp>
      <p:pic>
        <p:nvPicPr>
          <p:cNvPr id="8" name="Picture 7" descr="Engineer using tablet in factory with industrial robots">
            <a:extLst>
              <a:ext uri="{FF2B5EF4-FFF2-40B4-BE49-F238E27FC236}">
                <a16:creationId xmlns:a16="http://schemas.microsoft.com/office/drawing/2014/main" id="{BF68A93E-0CDF-B63B-27BE-EC0C295405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14153" y="3657601"/>
            <a:ext cx="2466218" cy="1643744"/>
          </a:xfrm>
          <a:prstGeom prst="rect">
            <a:avLst/>
          </a:prstGeom>
        </p:spPr>
      </p:pic>
      <p:pic>
        <p:nvPicPr>
          <p:cNvPr id="10" name="Picture 9" descr="Smiling work colleagues">
            <a:extLst>
              <a:ext uri="{FF2B5EF4-FFF2-40B4-BE49-F238E27FC236}">
                <a16:creationId xmlns:a16="http://schemas.microsoft.com/office/drawing/2014/main" id="{863CEE36-7459-1C4C-E0B1-36E5AF011C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14153" y="1328056"/>
            <a:ext cx="2635970" cy="1872343"/>
          </a:xfrm>
          <a:prstGeom prst="rect">
            <a:avLst/>
          </a:prstGeom>
        </p:spPr>
      </p:pic>
    </p:spTree>
    <p:extLst>
      <p:ext uri="{BB962C8B-B14F-4D97-AF65-F5344CB8AC3E}">
        <p14:creationId xmlns:p14="http://schemas.microsoft.com/office/powerpoint/2010/main" val="2222905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black and white sign with white text&#10;&#10;Description automatically generated with low confidence">
            <a:extLst>
              <a:ext uri="{FF2B5EF4-FFF2-40B4-BE49-F238E27FC236}">
                <a16:creationId xmlns:a16="http://schemas.microsoft.com/office/drawing/2014/main" id="{EBD97594-4ACF-5C0B-9939-648905C879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
        <p:nvSpPr>
          <p:cNvPr id="5" name="TextBox 4">
            <a:extLst>
              <a:ext uri="{FF2B5EF4-FFF2-40B4-BE49-F238E27FC236}">
                <a16:creationId xmlns:a16="http://schemas.microsoft.com/office/drawing/2014/main" id="{CD7E726A-B3B0-A5EC-2185-CE1E5610510C}"/>
              </a:ext>
            </a:extLst>
          </p:cNvPr>
          <p:cNvSpPr txBox="1"/>
          <p:nvPr/>
        </p:nvSpPr>
        <p:spPr>
          <a:xfrm>
            <a:off x="925285" y="141514"/>
            <a:ext cx="9797143" cy="5199244"/>
          </a:xfrm>
          <a:prstGeom prst="rect">
            <a:avLst/>
          </a:prstGeom>
          <a:noFill/>
        </p:spPr>
        <p:txBody>
          <a:bodyPr wrap="square" rtlCol="0">
            <a:spAutoFit/>
          </a:bodyPr>
          <a:lstStyle/>
          <a:p>
            <a:pPr algn="ctr">
              <a:lnSpc>
                <a:spcPct val="107000"/>
              </a:lnSpc>
              <a:spcAft>
                <a:spcPts val="800"/>
              </a:spcAft>
            </a:pPr>
            <a:r>
              <a:rPr lang="en-GB" sz="3600" b="1" u="sng" kern="100" dirty="0">
                <a:effectLst/>
                <a:latin typeface="Arial" panose="020B0604020202020204" pitchFamily="34" charset="0"/>
                <a:ea typeface="Calibri" panose="020F0502020204030204" pitchFamily="34" charset="0"/>
                <a:cs typeface="Arial" panose="020B0604020202020204" pitchFamily="34" charset="0"/>
              </a:rPr>
              <a:t>Connection between owners/managers/employees</a:t>
            </a:r>
            <a:endParaRPr lang="en-GB" sz="3600" b="1" u="sng" kern="100" dirty="0">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endParaRPr lang="en-GB" sz="3600" b="1"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Feedback;</a:t>
            </a:r>
          </a:p>
          <a:p>
            <a:pPr marL="342900" lvl="0" indent="-342900">
              <a:lnSpc>
                <a:spcPct val="107000"/>
              </a:lnSpc>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Suggestions- increasing the productivity, decreasing the costs;</a:t>
            </a:r>
          </a:p>
          <a:p>
            <a:pPr marL="342900" lvl="0" indent="-342900">
              <a:lnSpc>
                <a:spcPct val="107000"/>
              </a:lnSpc>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Advices regarding legislation and regulation;</a:t>
            </a:r>
          </a:p>
          <a:p>
            <a:pPr lvl="0">
              <a:lnSpc>
                <a:spcPct val="107000"/>
              </a:lnSpc>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New strategies and goals;</a:t>
            </a:r>
          </a:p>
        </p:txBody>
      </p:sp>
      <p:sp>
        <p:nvSpPr>
          <p:cNvPr id="6" name="TextBox 5">
            <a:extLst>
              <a:ext uri="{FF2B5EF4-FFF2-40B4-BE49-F238E27FC236}">
                <a16:creationId xmlns:a16="http://schemas.microsoft.com/office/drawing/2014/main" id="{E7E9D664-9C8F-2F22-112B-3FF349E77F93}"/>
              </a:ext>
            </a:extLst>
          </p:cNvPr>
          <p:cNvSpPr txBox="1"/>
          <p:nvPr/>
        </p:nvSpPr>
        <p:spPr>
          <a:xfrm>
            <a:off x="8839199" y="5780690"/>
            <a:ext cx="268877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Armstrong (2012, pp.7)</a:t>
            </a:r>
          </a:p>
        </p:txBody>
      </p:sp>
      <p:pic>
        <p:nvPicPr>
          <p:cNvPr id="3" name="Picture 2" descr="Range of moods sticky notes">
            <a:extLst>
              <a:ext uri="{FF2B5EF4-FFF2-40B4-BE49-F238E27FC236}">
                <a16:creationId xmlns:a16="http://schemas.microsoft.com/office/drawing/2014/main" id="{31D3A75D-46BF-A85F-280A-A12AA48580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6571" y="1741715"/>
            <a:ext cx="1256729" cy="838199"/>
          </a:xfrm>
          <a:prstGeom prst="rect">
            <a:avLst/>
          </a:prstGeom>
        </p:spPr>
      </p:pic>
      <p:pic>
        <p:nvPicPr>
          <p:cNvPr id="8" name="Picture 7" descr="Man playing chess">
            <a:extLst>
              <a:ext uri="{FF2B5EF4-FFF2-40B4-BE49-F238E27FC236}">
                <a16:creationId xmlns:a16="http://schemas.microsoft.com/office/drawing/2014/main" id="{A3175ADB-467E-10AF-90FA-1992573AAA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4828" y="4514656"/>
            <a:ext cx="1524001" cy="1017011"/>
          </a:xfrm>
          <a:prstGeom prst="rect">
            <a:avLst/>
          </a:prstGeom>
        </p:spPr>
      </p:pic>
    </p:spTree>
    <p:extLst>
      <p:ext uri="{BB962C8B-B14F-4D97-AF65-F5344CB8AC3E}">
        <p14:creationId xmlns:p14="http://schemas.microsoft.com/office/powerpoint/2010/main" val="1991555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black and white sign with white text&#10;&#10;Description automatically generated with low confidence">
            <a:extLst>
              <a:ext uri="{FF2B5EF4-FFF2-40B4-BE49-F238E27FC236}">
                <a16:creationId xmlns:a16="http://schemas.microsoft.com/office/drawing/2014/main" id="{4E75E3F5-FF62-A6C5-E759-254A2E3112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
        <p:nvSpPr>
          <p:cNvPr id="5" name="TextBox 4">
            <a:extLst>
              <a:ext uri="{FF2B5EF4-FFF2-40B4-BE49-F238E27FC236}">
                <a16:creationId xmlns:a16="http://schemas.microsoft.com/office/drawing/2014/main" id="{2CC4433D-AB51-D4E1-C99F-8E5B358F95DB}"/>
              </a:ext>
            </a:extLst>
          </p:cNvPr>
          <p:cNvSpPr txBox="1"/>
          <p:nvPr/>
        </p:nvSpPr>
        <p:spPr>
          <a:xfrm>
            <a:off x="849086" y="372228"/>
            <a:ext cx="10668000" cy="2244717"/>
          </a:xfrm>
          <a:prstGeom prst="rect">
            <a:avLst/>
          </a:prstGeom>
          <a:noFill/>
        </p:spPr>
        <p:txBody>
          <a:bodyPr wrap="square" rtlCol="0">
            <a:spAutoFit/>
          </a:bodyPr>
          <a:lstStyle/>
          <a:p>
            <a:pPr algn="ctr">
              <a:lnSpc>
                <a:spcPct val="107000"/>
              </a:lnSpc>
              <a:spcAft>
                <a:spcPts val="800"/>
              </a:spcAft>
            </a:pPr>
            <a:r>
              <a:rPr lang="en-GB" sz="3600" b="1" u="sng" kern="100" dirty="0">
                <a:effectLst/>
                <a:latin typeface="Arial" panose="020B0604020202020204" pitchFamily="34" charset="0"/>
                <a:ea typeface="Calibri" panose="020F0502020204030204" pitchFamily="34" charset="0"/>
                <a:cs typeface="Arial" panose="020B0604020202020204" pitchFamily="34" charset="0"/>
              </a:rPr>
              <a:t>Personnel development</a:t>
            </a:r>
          </a:p>
          <a:p>
            <a:pPr algn="ctr">
              <a:lnSpc>
                <a:spcPct val="107000"/>
              </a:lnSpc>
              <a:spcAft>
                <a:spcPts val="800"/>
              </a:spcAft>
            </a:pPr>
            <a:endParaRPr lang="en-GB" sz="3600" b="1"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2400" b="1" kern="100" dirty="0">
                <a:effectLst/>
                <a:latin typeface="Arial" panose="020B0604020202020204" pitchFamily="34" charset="0"/>
                <a:ea typeface="Calibri" panose="020F0502020204030204" pitchFamily="34" charset="0"/>
                <a:cs typeface="Arial" panose="020B0604020202020204" pitchFamily="34" charset="0"/>
              </a:rPr>
              <a:t>“Human resource development is based on faith in the inherent potential in every human” Balakrishnan and Srividhya (2007, pp.61)</a:t>
            </a:r>
          </a:p>
        </p:txBody>
      </p:sp>
      <p:sp>
        <p:nvSpPr>
          <p:cNvPr id="7" name="TextBox 6">
            <a:extLst>
              <a:ext uri="{FF2B5EF4-FFF2-40B4-BE49-F238E27FC236}">
                <a16:creationId xmlns:a16="http://schemas.microsoft.com/office/drawing/2014/main" id="{67E8B2A8-5B55-8476-2EC8-E23F13273342}"/>
              </a:ext>
            </a:extLst>
          </p:cNvPr>
          <p:cNvSpPr txBox="1"/>
          <p:nvPr/>
        </p:nvSpPr>
        <p:spPr>
          <a:xfrm>
            <a:off x="849086" y="3282284"/>
            <a:ext cx="10319657" cy="3099118"/>
          </a:xfrm>
          <a:prstGeom prst="rect">
            <a:avLst/>
          </a:prstGeom>
          <a:noFill/>
        </p:spPr>
        <p:txBody>
          <a:bodyPr wrap="square" rtlCol="0">
            <a:spAutoFit/>
          </a:bodyPr>
          <a:lstStyle/>
          <a:p>
            <a:pPr>
              <a:lnSpc>
                <a:spcPct val="107000"/>
              </a:lnSpc>
              <a:spcAft>
                <a:spcPts val="800"/>
              </a:spcAft>
            </a:pPr>
            <a:r>
              <a:rPr lang="bg-BG" sz="3200" kern="100" dirty="0">
                <a:effectLst/>
                <a:latin typeface="Arial" panose="020B0604020202020204" pitchFamily="34" charset="0"/>
                <a:ea typeface="Calibri" panose="020F0502020204030204" pitchFamily="34" charset="0"/>
                <a:cs typeface="Arial" panose="020B0604020202020204" pitchFamily="34" charset="0"/>
              </a:rPr>
              <a:t>- internal</a:t>
            </a:r>
            <a:r>
              <a:rPr lang="en-GB" sz="3200" kern="100" dirty="0">
                <a:effectLst/>
                <a:latin typeface="Arial" panose="020B0604020202020204" pitchFamily="34" charset="0"/>
                <a:ea typeface="Calibri" panose="020F0502020204030204" pitchFamily="34" charset="0"/>
                <a:cs typeface="Arial" panose="020B0604020202020204" pitchFamily="34" charset="0"/>
              </a:rPr>
              <a:t>/external</a:t>
            </a:r>
            <a:r>
              <a:rPr lang="bg-BG" sz="3200" kern="100" dirty="0">
                <a:effectLst/>
                <a:latin typeface="Arial" panose="020B0604020202020204" pitchFamily="34" charset="0"/>
                <a:ea typeface="Calibri" panose="020F0502020204030204" pitchFamily="34" charset="0"/>
                <a:cs typeface="Arial" panose="020B0604020202020204" pitchFamily="34" charset="0"/>
              </a:rPr>
              <a:t> trainings;</a:t>
            </a: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Arial" panose="020B0604020202020204" pitchFamily="34" charset="0"/>
              </a:rPr>
              <a:t>- </a:t>
            </a:r>
            <a:r>
              <a:rPr lang="bg-BG" sz="3200" kern="100" dirty="0">
                <a:effectLst/>
                <a:latin typeface="Arial" panose="020B0604020202020204" pitchFamily="34" charset="0"/>
                <a:ea typeface="Calibri" panose="020F0502020204030204" pitchFamily="34" charset="0"/>
                <a:cs typeface="Arial" panose="020B0604020202020204" pitchFamily="34" charset="0"/>
              </a:rPr>
              <a:t>investing in the education of employees;</a:t>
            </a: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Arial" panose="020B0604020202020204" pitchFamily="34" charset="0"/>
              </a:rPr>
              <a:t>- </a:t>
            </a:r>
            <a:r>
              <a:rPr lang="bg-BG" sz="3200" kern="100" dirty="0">
                <a:effectLst/>
                <a:latin typeface="Arial" panose="020B0604020202020204" pitchFamily="34" charset="0"/>
                <a:ea typeface="Calibri" panose="020F0502020204030204" pitchFamily="34" charset="0"/>
                <a:cs typeface="Arial" panose="020B0604020202020204" pitchFamily="34" charset="0"/>
              </a:rPr>
              <a:t>in future employees (students);</a:t>
            </a: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Tx/>
              <a:buChar char="-"/>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Tx/>
              <a:buChar char="-"/>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1" name="Picture 10" descr="Person writing on a notebook">
            <a:extLst>
              <a:ext uri="{FF2B5EF4-FFF2-40B4-BE49-F238E27FC236}">
                <a16:creationId xmlns:a16="http://schemas.microsoft.com/office/drawing/2014/main" id="{D9E8956C-98A1-2DFB-7927-A0D80BD50D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43885" y="3177914"/>
            <a:ext cx="2186941" cy="1458686"/>
          </a:xfrm>
          <a:prstGeom prst="rect">
            <a:avLst/>
          </a:prstGeom>
        </p:spPr>
      </p:pic>
      <p:pic>
        <p:nvPicPr>
          <p:cNvPr id="13" name="Picture 12" descr="Woman writing on a desk">
            <a:extLst>
              <a:ext uri="{FF2B5EF4-FFF2-40B4-BE49-F238E27FC236}">
                <a16:creationId xmlns:a16="http://schemas.microsoft.com/office/drawing/2014/main" id="{0D134AE3-2972-5500-392B-EB0E5C2153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45606" y="4996672"/>
            <a:ext cx="2185219" cy="1384729"/>
          </a:xfrm>
          <a:prstGeom prst="rect">
            <a:avLst/>
          </a:prstGeom>
        </p:spPr>
      </p:pic>
    </p:spTree>
    <p:extLst>
      <p:ext uri="{BB962C8B-B14F-4D97-AF65-F5344CB8AC3E}">
        <p14:creationId xmlns:p14="http://schemas.microsoft.com/office/powerpoint/2010/main" val="2824484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black and white sign with white text&#10;&#10;Description automatically generated with low confidence">
            <a:extLst>
              <a:ext uri="{FF2B5EF4-FFF2-40B4-BE49-F238E27FC236}">
                <a16:creationId xmlns:a16="http://schemas.microsoft.com/office/drawing/2014/main" id="{6599FD2A-6633-8533-5C9A-6D077A30DC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
        <p:nvSpPr>
          <p:cNvPr id="5" name="TextBox 4">
            <a:extLst>
              <a:ext uri="{FF2B5EF4-FFF2-40B4-BE49-F238E27FC236}">
                <a16:creationId xmlns:a16="http://schemas.microsoft.com/office/drawing/2014/main" id="{C58C588B-59AF-C4EF-98AE-3D39631BF093}"/>
              </a:ext>
            </a:extLst>
          </p:cNvPr>
          <p:cNvSpPr txBox="1"/>
          <p:nvPr/>
        </p:nvSpPr>
        <p:spPr>
          <a:xfrm>
            <a:off x="836615" y="0"/>
            <a:ext cx="9797143" cy="6440353"/>
          </a:xfrm>
          <a:prstGeom prst="rect">
            <a:avLst/>
          </a:prstGeom>
          <a:noFill/>
        </p:spPr>
        <p:txBody>
          <a:bodyPr wrap="square" rtlCol="0">
            <a:spAutoFit/>
          </a:bodyPr>
          <a:lstStyle/>
          <a:p>
            <a:pPr algn="ctr">
              <a:lnSpc>
                <a:spcPct val="107000"/>
              </a:lnSpc>
              <a:spcAft>
                <a:spcPts val="800"/>
              </a:spcAft>
            </a:pPr>
            <a:r>
              <a:rPr lang="en-GB" sz="3600" b="1" u="sng" kern="100" dirty="0">
                <a:effectLst/>
                <a:latin typeface="Arial" panose="020B0604020202020204" pitchFamily="34" charset="0"/>
                <a:ea typeface="Calibri" panose="020F0502020204030204" pitchFamily="34" charset="0"/>
                <a:cs typeface="Arial" panose="020B0604020202020204" pitchFamily="34" charset="0"/>
              </a:rPr>
              <a:t>Personnel development</a:t>
            </a:r>
          </a:p>
          <a:p>
            <a:pPr>
              <a:lnSpc>
                <a:spcPct val="107000"/>
              </a:lnSpc>
              <a:spcAft>
                <a:spcPts val="800"/>
              </a:spcAft>
            </a:pPr>
            <a:endParaRPr lang="en-GB" sz="3600" u="sng" kern="100" dirty="0">
              <a:effectLst/>
              <a:latin typeface="Arial" panose="020B0604020202020204" pitchFamily="34" charset="0"/>
              <a:ea typeface="Calibri" panose="020F0502020204030204" pitchFamily="34" charset="0"/>
              <a:cs typeface="Arial" panose="020B0604020202020204" pitchFamily="34" charset="0"/>
            </a:endParaRPr>
          </a:p>
          <a:p>
            <a:pPr marL="457200" indent="-457200">
              <a:lnSpc>
                <a:spcPct val="107000"/>
              </a:lnSpc>
              <a:spcAft>
                <a:spcPts val="800"/>
              </a:spcAft>
              <a:buFontTx/>
              <a:buChar char="-"/>
            </a:pPr>
            <a:r>
              <a:rPr lang="bg-BG" sz="3200" kern="100" dirty="0">
                <a:effectLst/>
                <a:latin typeface="Arial" panose="020B0604020202020204" pitchFamily="34" charset="0"/>
                <a:ea typeface="Calibri" panose="020F0502020204030204" pitchFamily="34" charset="0"/>
                <a:cs typeface="Arial" panose="020B0604020202020204" pitchFamily="34" charset="0"/>
              </a:rPr>
              <a:t>business trips (in and out of the country)</a:t>
            </a:r>
            <a:r>
              <a:rPr lang="en-GB" sz="3200"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kern="100" dirty="0">
                <a:effectLst/>
                <a:latin typeface="Arial" panose="020B0604020202020204" pitchFamily="34" charset="0"/>
                <a:ea typeface="Calibri" panose="020F0502020204030204" pitchFamily="34" charset="0"/>
                <a:cs typeface="Arial" panose="020B0604020202020204" pitchFamily="34" charset="0"/>
              </a:rPr>
              <a:t>"HR have essential role of safety and health status, and can be key sources of workplace safety management“ Park (2018, pp. 94-101)</a:t>
            </a:r>
          </a:p>
          <a:p>
            <a:pPr>
              <a:lnSpc>
                <a:spcPct val="107000"/>
              </a:lnSpc>
              <a:spcAft>
                <a:spcPts val="800"/>
              </a:spcAft>
            </a:pPr>
            <a:endParaRPr lang="en-GB" sz="2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Arial" panose="020B0604020202020204" pitchFamily="34" charset="0"/>
              </a:rPr>
              <a:t>- health and safety training- firs AID, manual handling, fire protection;</a:t>
            </a:r>
          </a:p>
          <a:p>
            <a:endParaRPr lang="en-GB" sz="3200" dirty="0">
              <a:latin typeface="Arial" panose="020B0604020202020204" pitchFamily="34" charset="0"/>
              <a:cs typeface="Arial" panose="020B0604020202020204" pitchFamily="34" charset="0"/>
            </a:endParaRPr>
          </a:p>
        </p:txBody>
      </p:sp>
      <p:pic>
        <p:nvPicPr>
          <p:cNvPr id="3" name="Picture 2" descr="Red first aid kit">
            <a:extLst>
              <a:ext uri="{FF2B5EF4-FFF2-40B4-BE49-F238E27FC236}">
                <a16:creationId xmlns:a16="http://schemas.microsoft.com/office/drawing/2014/main" id="{86B0F63C-DE99-BD69-A268-1C6AABC727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88853" y="3864428"/>
            <a:ext cx="1360714" cy="1360714"/>
          </a:xfrm>
          <a:prstGeom prst="rect">
            <a:avLst/>
          </a:prstGeom>
        </p:spPr>
      </p:pic>
      <p:pic>
        <p:nvPicPr>
          <p:cNvPr id="8" name="Picture 7" descr="Leather work gloves">
            <a:extLst>
              <a:ext uri="{FF2B5EF4-FFF2-40B4-BE49-F238E27FC236}">
                <a16:creationId xmlns:a16="http://schemas.microsoft.com/office/drawing/2014/main" id="{41DF242B-899A-508E-3F73-FACC6911A0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77767" y="5225142"/>
            <a:ext cx="1423915" cy="1423915"/>
          </a:xfrm>
          <a:prstGeom prst="rect">
            <a:avLst/>
          </a:prstGeom>
        </p:spPr>
      </p:pic>
    </p:spTree>
    <p:extLst>
      <p:ext uri="{BB962C8B-B14F-4D97-AF65-F5344CB8AC3E}">
        <p14:creationId xmlns:p14="http://schemas.microsoft.com/office/powerpoint/2010/main" val="609612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black and white sign with white text&#10;&#10;Description automatically generated with low confidence">
            <a:extLst>
              <a:ext uri="{FF2B5EF4-FFF2-40B4-BE49-F238E27FC236}">
                <a16:creationId xmlns:a16="http://schemas.microsoft.com/office/drawing/2014/main" id="{D1E4111C-87A0-5D4A-4670-5C6520218B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
        <p:nvSpPr>
          <p:cNvPr id="5" name="TextBox 4">
            <a:extLst>
              <a:ext uri="{FF2B5EF4-FFF2-40B4-BE49-F238E27FC236}">
                <a16:creationId xmlns:a16="http://schemas.microsoft.com/office/drawing/2014/main" id="{5D86A517-E0EE-6A9A-AD34-DE70DD57E9F7}"/>
              </a:ext>
            </a:extLst>
          </p:cNvPr>
          <p:cNvSpPr txBox="1"/>
          <p:nvPr/>
        </p:nvSpPr>
        <p:spPr>
          <a:xfrm>
            <a:off x="685800" y="674914"/>
            <a:ext cx="11005457" cy="6648358"/>
          </a:xfrm>
          <a:prstGeom prst="rect">
            <a:avLst/>
          </a:prstGeom>
          <a:noFill/>
        </p:spPr>
        <p:txBody>
          <a:bodyPr wrap="square" rtlCol="0">
            <a:spAutoFit/>
          </a:bodyPr>
          <a:lstStyle/>
          <a:p>
            <a:pPr algn="ctr">
              <a:lnSpc>
                <a:spcPct val="107000"/>
              </a:lnSpc>
              <a:spcAft>
                <a:spcPts val="800"/>
              </a:spcAft>
            </a:pPr>
            <a:r>
              <a:rPr lang="en-GB" sz="3600" b="1" u="sng" kern="100" dirty="0">
                <a:effectLst/>
                <a:latin typeface="Arial" panose="020B0604020202020204" pitchFamily="34" charset="0"/>
                <a:ea typeface="Calibri" panose="020F0502020204030204" pitchFamily="34" charset="0"/>
                <a:cs typeface="Arial" panose="020B0604020202020204" pitchFamily="34" charset="0"/>
              </a:rPr>
              <a:t>Reward management</a:t>
            </a:r>
          </a:p>
          <a:p>
            <a:pPr algn="ctr">
              <a:lnSpc>
                <a:spcPct val="107000"/>
              </a:lnSpc>
              <a:spcAft>
                <a:spcPts val="800"/>
              </a:spcAft>
            </a:pPr>
            <a:endParaRPr lang="en-GB" sz="3200" b="1"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Reward policies and strategies;</a:t>
            </a:r>
          </a:p>
          <a:p>
            <a:pPr marL="342900" lvl="0" indent="-342900">
              <a:lnSpc>
                <a:spcPct val="107000"/>
              </a:lnSpc>
              <a:buFont typeface="Calibri" panose="020F0502020204030204" pitchFamily="34" charset="0"/>
              <a:buChar char="-"/>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en-GB" sz="3200" kern="100" dirty="0">
                <a:latin typeface="Arial" panose="020B0604020202020204" pitchFamily="34" charset="0"/>
                <a:ea typeface="Calibri" panose="020F0502020204030204" pitchFamily="34" charset="0"/>
                <a:cs typeface="Arial" panose="020B0604020202020204" pitchFamily="34" charset="0"/>
              </a:rPr>
              <a:t>Non-financial- discount cards, trips;</a:t>
            </a:r>
          </a:p>
          <a:p>
            <a:pPr marL="342900" lvl="0" indent="-342900">
              <a:lnSpc>
                <a:spcPct val="107000"/>
              </a:lnSpc>
              <a:buFont typeface="Calibri" panose="020F0502020204030204" pitchFamily="34" charset="0"/>
              <a:buChar char="-"/>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Financial- financial bonuses; </a:t>
            </a:r>
          </a:p>
          <a:p>
            <a:pPr marL="342900" lvl="0" indent="-342900">
              <a:lnSpc>
                <a:spcPct val="107000"/>
              </a:lnSpc>
              <a:buFont typeface="Calibri" panose="020F0502020204030204" pitchFamily="34" charset="0"/>
              <a:buChar char="-"/>
            </a:pPr>
            <a:endParaRPr lang="en-GB" sz="3200" kern="1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a:p>
            <a:pPr lvl="0">
              <a:lnSpc>
                <a:spcPct val="107000"/>
              </a:lnSpc>
              <a:spcAft>
                <a:spcPts val="800"/>
              </a:spcAft>
            </a:pPr>
            <a:endParaRPr lang="en-GB" sz="32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16D81572-5EA9-EF8F-B304-5E89AA8E4165}"/>
              </a:ext>
            </a:extLst>
          </p:cNvPr>
          <p:cNvSpPr txBox="1"/>
          <p:nvPr/>
        </p:nvSpPr>
        <p:spPr>
          <a:xfrm>
            <a:off x="8284029" y="5780690"/>
            <a:ext cx="3298371" cy="369332"/>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Taylor and Carol (2022)</a:t>
            </a:r>
            <a:endParaRPr lang="en-GB" dirty="0">
              <a:latin typeface="Arial" panose="020B0604020202020204" pitchFamily="34" charset="0"/>
              <a:cs typeface="Arial" panose="020B0604020202020204" pitchFamily="34" charset="0"/>
            </a:endParaRPr>
          </a:p>
        </p:txBody>
      </p:sp>
      <p:pic>
        <p:nvPicPr>
          <p:cNvPr id="3" name="Picture 2" descr="Stacks of gold coins">
            <a:extLst>
              <a:ext uri="{FF2B5EF4-FFF2-40B4-BE49-F238E27FC236}">
                <a16:creationId xmlns:a16="http://schemas.microsoft.com/office/drawing/2014/main" id="{47059D09-1FD4-F865-EDF2-78D1AF3CDD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8483" y="4923204"/>
            <a:ext cx="1563228" cy="1042152"/>
          </a:xfrm>
          <a:prstGeom prst="rect">
            <a:avLst/>
          </a:prstGeom>
        </p:spPr>
      </p:pic>
      <p:pic>
        <p:nvPicPr>
          <p:cNvPr id="8" name="Picture 7" descr="Person in straw hat sitting poolside">
            <a:extLst>
              <a:ext uri="{FF2B5EF4-FFF2-40B4-BE49-F238E27FC236}">
                <a16:creationId xmlns:a16="http://schemas.microsoft.com/office/drawing/2014/main" id="{087D3F3A-DC98-A1B9-2C25-039286346B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84029" y="3302670"/>
            <a:ext cx="1563499" cy="1042153"/>
          </a:xfrm>
          <a:prstGeom prst="rect">
            <a:avLst/>
          </a:prstGeom>
        </p:spPr>
      </p:pic>
    </p:spTree>
    <p:extLst>
      <p:ext uri="{BB962C8B-B14F-4D97-AF65-F5344CB8AC3E}">
        <p14:creationId xmlns:p14="http://schemas.microsoft.com/office/powerpoint/2010/main" val="1503749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A black and white sign with white text&#10;&#10;Description automatically generated with low confidence">
            <a:extLst>
              <a:ext uri="{FF2B5EF4-FFF2-40B4-BE49-F238E27FC236}">
                <a16:creationId xmlns:a16="http://schemas.microsoft.com/office/drawing/2014/main" id="{AE7FA9A9-15D1-7D5C-B212-443D6D48FA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163" y="5780690"/>
            <a:ext cx="3525408" cy="705082"/>
          </a:xfrm>
          <a:prstGeom prst="rect">
            <a:avLst/>
          </a:prstGeom>
        </p:spPr>
      </p:pic>
      <p:sp>
        <p:nvSpPr>
          <p:cNvPr id="3" name="TextBox 2">
            <a:extLst>
              <a:ext uri="{FF2B5EF4-FFF2-40B4-BE49-F238E27FC236}">
                <a16:creationId xmlns:a16="http://schemas.microsoft.com/office/drawing/2014/main" id="{2194770A-8E87-FFD5-DCCC-2439027463DF}"/>
              </a:ext>
            </a:extLst>
          </p:cNvPr>
          <p:cNvSpPr txBox="1"/>
          <p:nvPr/>
        </p:nvSpPr>
        <p:spPr>
          <a:xfrm>
            <a:off x="881743" y="372228"/>
            <a:ext cx="9394372" cy="7266605"/>
          </a:xfrm>
          <a:prstGeom prst="rect">
            <a:avLst/>
          </a:prstGeom>
          <a:noFill/>
        </p:spPr>
        <p:txBody>
          <a:bodyPr wrap="square" rtlCol="0">
            <a:spAutoFit/>
          </a:bodyPr>
          <a:lstStyle/>
          <a:p>
            <a:pPr algn="ctr">
              <a:lnSpc>
                <a:spcPct val="107000"/>
              </a:lnSpc>
              <a:spcAft>
                <a:spcPts val="800"/>
              </a:spcAft>
            </a:pPr>
            <a:r>
              <a:rPr lang="en-GB" sz="3600" b="1" kern="100" dirty="0">
                <a:effectLst/>
                <a:latin typeface="Arial" panose="020B0604020202020204" pitchFamily="34" charset="0"/>
                <a:ea typeface="Calibri" panose="020F0502020204030204" pitchFamily="34" charset="0"/>
                <a:cs typeface="Arial" panose="020B0604020202020204" pitchFamily="34" charset="0"/>
              </a:rPr>
              <a:t>CONCLUSION:</a:t>
            </a:r>
          </a:p>
          <a:p>
            <a:pPr algn="ctr">
              <a:lnSpc>
                <a:spcPct val="107000"/>
              </a:lnSpc>
              <a:spcAft>
                <a:spcPts val="800"/>
              </a:spcAft>
            </a:pPr>
            <a:endParaRPr lang="bg-BG" sz="3600" b="1" kern="100" dirty="0">
              <a:effectLst/>
              <a:latin typeface="Arial" panose="020B0604020202020204" pitchFamily="34" charset="0"/>
              <a:ea typeface="Calibri" panose="020F0502020204030204" pitchFamily="34" charset="0"/>
              <a:cs typeface="Arial" panose="020B0604020202020204" pitchFamily="34" charset="0"/>
            </a:endParaRPr>
          </a:p>
          <a:p>
            <a:pPr marL="571500" indent="-571500">
              <a:lnSpc>
                <a:spcPct val="107000"/>
              </a:lnSpc>
              <a:spcAft>
                <a:spcPts val="800"/>
              </a:spcAft>
              <a:buFontTx/>
              <a:buChar char="-"/>
            </a:pPr>
            <a:r>
              <a:rPr lang="en-GB" sz="3200" kern="100" dirty="0">
                <a:effectLst/>
                <a:latin typeface="Arial" panose="020B0604020202020204" pitchFamily="34" charset="0"/>
                <a:ea typeface="Calibri" panose="020F0502020204030204" pitchFamily="34" charset="0"/>
                <a:cs typeface="Arial" panose="020B0604020202020204" pitchFamily="34" charset="0"/>
              </a:rPr>
              <a:t>Human resource management;</a:t>
            </a:r>
          </a:p>
          <a:p>
            <a:pPr marL="571500" indent="-571500">
              <a:lnSpc>
                <a:spcPct val="107000"/>
              </a:lnSpc>
              <a:spcAft>
                <a:spcPts val="800"/>
              </a:spcAft>
              <a:buFontTx/>
              <a:buChar char="-"/>
            </a:pPr>
            <a:r>
              <a:rPr lang="en-GB" sz="3200" kern="100" dirty="0">
                <a:latin typeface="Arial" panose="020B0604020202020204" pitchFamily="34" charset="0"/>
                <a:ea typeface="Calibri" panose="020F0502020204030204" pitchFamily="34" charset="0"/>
                <a:cs typeface="Arial" panose="020B0604020202020204" pitchFamily="34" charset="0"/>
              </a:rPr>
              <a:t>Development;</a:t>
            </a:r>
          </a:p>
          <a:p>
            <a:pPr marL="571500" indent="-571500">
              <a:lnSpc>
                <a:spcPct val="107000"/>
              </a:lnSpc>
              <a:spcAft>
                <a:spcPts val="800"/>
              </a:spcAft>
              <a:buFontTx/>
              <a:buChar char="-"/>
            </a:pPr>
            <a:r>
              <a:rPr lang="en-GB" sz="3200" kern="100" dirty="0">
                <a:latin typeface="Arial" panose="020B0604020202020204" pitchFamily="34" charset="0"/>
                <a:ea typeface="Calibri" panose="020F0502020204030204" pitchFamily="34" charset="0"/>
                <a:cs typeface="Arial" panose="020B0604020202020204" pitchFamily="34" charset="0"/>
              </a:rPr>
              <a:t>Health and safety workplace;</a:t>
            </a:r>
          </a:p>
          <a:p>
            <a:pPr marL="571500" indent="-571500">
              <a:lnSpc>
                <a:spcPct val="107000"/>
              </a:lnSpc>
              <a:spcAft>
                <a:spcPts val="800"/>
              </a:spcAft>
              <a:buFontTx/>
              <a:buChar char="-"/>
            </a:pPr>
            <a:r>
              <a:rPr lang="en-GB" sz="3200" kern="100" dirty="0">
                <a:latin typeface="Arial" panose="020B0604020202020204" pitchFamily="34" charset="0"/>
                <a:ea typeface="Calibri" panose="020F0502020204030204" pitchFamily="34" charset="0"/>
                <a:cs typeface="Arial" panose="020B0604020202020204" pitchFamily="34" charset="0"/>
              </a:rPr>
              <a:t>Rewards strategies;</a:t>
            </a:r>
          </a:p>
          <a:p>
            <a:pPr marL="571500" indent="-571500">
              <a:lnSpc>
                <a:spcPct val="107000"/>
              </a:lnSpc>
              <a:spcAft>
                <a:spcPts val="800"/>
              </a:spcAft>
              <a:buFontTx/>
              <a:buChar char="-"/>
            </a:pPr>
            <a:r>
              <a:rPr lang="en-GB" sz="3200" kern="100" dirty="0">
                <a:latin typeface="Arial" panose="020B0604020202020204" pitchFamily="34" charset="0"/>
                <a:ea typeface="Calibri" panose="020F0502020204030204" pitchFamily="34" charset="0"/>
                <a:cs typeface="Arial" panose="020B0604020202020204" pitchFamily="34" charset="0"/>
              </a:rPr>
              <a:t>Connection and communication;</a:t>
            </a:r>
          </a:p>
          <a:p>
            <a:pPr marL="571500" indent="-571500">
              <a:lnSpc>
                <a:spcPct val="107000"/>
              </a:lnSpc>
              <a:spcAft>
                <a:spcPts val="800"/>
              </a:spcAft>
              <a:buFontTx/>
              <a:buChar char="-"/>
            </a:pPr>
            <a:endParaRPr lang="en-GB" sz="3600" kern="100" dirty="0">
              <a:latin typeface="Arial" panose="020B0604020202020204" pitchFamily="34" charset="0"/>
              <a:ea typeface="Calibri" panose="020F0502020204030204" pitchFamily="34" charset="0"/>
              <a:cs typeface="Arial" panose="020B0604020202020204" pitchFamily="34" charset="0"/>
            </a:endParaRPr>
          </a:p>
          <a:p>
            <a:pPr marL="571500" indent="-571500">
              <a:lnSpc>
                <a:spcPct val="107000"/>
              </a:lnSpc>
              <a:spcAft>
                <a:spcPts val="800"/>
              </a:spcAft>
              <a:buFontTx/>
              <a:buChar char="-"/>
            </a:pPr>
            <a:endParaRPr lang="en-GB" sz="3600"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endParaRPr lang="en-GB" sz="3600" b="1" kern="100" dirty="0">
              <a:effectLst/>
              <a:latin typeface="Arial" panose="020B0604020202020204" pitchFamily="34" charset="0"/>
              <a:ea typeface="Calibri" panose="020F0502020204030204" pitchFamily="34" charset="0"/>
              <a:cs typeface="Arial" panose="020B0604020202020204" pitchFamily="34" charset="0"/>
            </a:endParaRPr>
          </a:p>
          <a:p>
            <a:pPr algn="ctr">
              <a:lnSpc>
                <a:spcPct val="107000"/>
              </a:lnSpc>
              <a:spcAft>
                <a:spcPts val="800"/>
              </a:spcAft>
            </a:pPr>
            <a:endParaRPr lang="en-GB" sz="3600" b="1"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7" name="Picture 6" descr="Machine gears">
            <a:extLst>
              <a:ext uri="{FF2B5EF4-FFF2-40B4-BE49-F238E27FC236}">
                <a16:creationId xmlns:a16="http://schemas.microsoft.com/office/drawing/2014/main" id="{375EFCFB-7C39-3492-CBAE-DECFE86FB6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5814" y="372228"/>
            <a:ext cx="3577396" cy="6113544"/>
          </a:xfrm>
          <a:prstGeom prst="rect">
            <a:avLst/>
          </a:prstGeom>
        </p:spPr>
      </p:pic>
    </p:spTree>
    <p:extLst>
      <p:ext uri="{BB962C8B-B14F-4D97-AF65-F5344CB8AC3E}">
        <p14:creationId xmlns:p14="http://schemas.microsoft.com/office/powerpoint/2010/main" val="276125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88528B-BDAD-9811-1B0F-BC43EED140CF}"/>
              </a:ext>
            </a:extLst>
          </p:cNvPr>
          <p:cNvSpPr txBox="1"/>
          <p:nvPr/>
        </p:nvSpPr>
        <p:spPr>
          <a:xfrm>
            <a:off x="1001485" y="859972"/>
            <a:ext cx="10189029" cy="2363980"/>
          </a:xfrm>
          <a:prstGeom prst="rect">
            <a:avLst/>
          </a:prstGeom>
          <a:noFill/>
        </p:spPr>
        <p:txBody>
          <a:bodyPr wrap="square" rtlCol="0">
            <a:spAutoFit/>
          </a:bodyPr>
          <a:lstStyle/>
          <a:p>
            <a:pPr algn="ctr">
              <a:lnSpc>
                <a:spcPct val="107000"/>
              </a:lnSpc>
              <a:spcAft>
                <a:spcPts val="800"/>
              </a:spcAft>
            </a:pPr>
            <a:r>
              <a:rPr lang="en-GB" sz="2800" b="1" dirty="0">
                <a:effectLst/>
                <a:latin typeface="Arial" panose="020B0604020202020204" pitchFamily="34" charset="0"/>
                <a:ea typeface="Times New Roman" panose="02020603050405020304" pitchFamily="18" charset="0"/>
                <a:cs typeface="Arial" panose="020B0604020202020204" pitchFamily="34" charset="0"/>
              </a:rPr>
              <a:t>“It is concluded that, for the future of the HRD profession to be sustained and grow, the profession's expertise and practice must concern the values and interests of others who face uncertainty and difficulty in relation to learning at work.”  Gold (2010, p.437)</a:t>
            </a:r>
          </a:p>
        </p:txBody>
      </p:sp>
      <p:sp>
        <p:nvSpPr>
          <p:cNvPr id="5" name="TextBox 4">
            <a:extLst>
              <a:ext uri="{FF2B5EF4-FFF2-40B4-BE49-F238E27FC236}">
                <a16:creationId xmlns:a16="http://schemas.microsoft.com/office/drawing/2014/main" id="{7395BF7A-CBB6-1487-C07F-E2EDC7F7713B}"/>
              </a:ext>
            </a:extLst>
          </p:cNvPr>
          <p:cNvSpPr txBox="1"/>
          <p:nvPr/>
        </p:nvSpPr>
        <p:spPr>
          <a:xfrm>
            <a:off x="1355270" y="4464923"/>
            <a:ext cx="9481457" cy="1754326"/>
          </a:xfrm>
          <a:prstGeom prst="rect">
            <a:avLst/>
          </a:prstGeom>
          <a:noFill/>
        </p:spPr>
        <p:txBody>
          <a:bodyPr wrap="square" rtlCol="0">
            <a:spAutoFit/>
          </a:bodyPr>
          <a:lstStyle/>
          <a:p>
            <a:pPr algn="ctr"/>
            <a:r>
              <a:rPr lang="en-GB" sz="5400" b="1" dirty="0">
                <a:solidFill>
                  <a:srgbClr val="FF0000"/>
                </a:solidFill>
                <a:latin typeface="Arial" panose="020B0604020202020204" pitchFamily="34" charset="0"/>
                <a:cs typeface="Arial" panose="020B0604020202020204" pitchFamily="34" charset="0"/>
              </a:rPr>
              <a:t>Thank you for your attention!</a:t>
            </a:r>
          </a:p>
        </p:txBody>
      </p:sp>
    </p:spTree>
    <p:extLst>
      <p:ext uri="{BB962C8B-B14F-4D97-AF65-F5344CB8AC3E}">
        <p14:creationId xmlns:p14="http://schemas.microsoft.com/office/powerpoint/2010/main" val="3721338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0F1F6D8-E608-36F2-A5AA-CE94F53D91F6}"/>
              </a:ext>
            </a:extLst>
          </p:cNvPr>
          <p:cNvSpPr txBox="1"/>
          <p:nvPr/>
        </p:nvSpPr>
        <p:spPr>
          <a:xfrm>
            <a:off x="1475014" y="1513114"/>
            <a:ext cx="9241972"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Do you have any questions?</a:t>
            </a:r>
          </a:p>
        </p:txBody>
      </p:sp>
      <p:pic>
        <p:nvPicPr>
          <p:cNvPr id="7" name="Picture 6" descr="Magnifying glass and question mark">
            <a:extLst>
              <a:ext uri="{FF2B5EF4-FFF2-40B4-BE49-F238E27FC236}">
                <a16:creationId xmlns:a16="http://schemas.microsoft.com/office/drawing/2014/main" id="{5381496F-C741-417C-5AB4-AEB052DA2F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4484" y="3429000"/>
            <a:ext cx="4463031" cy="2510547"/>
          </a:xfrm>
          <a:prstGeom prst="rect">
            <a:avLst/>
          </a:prstGeom>
        </p:spPr>
      </p:pic>
    </p:spTree>
    <p:extLst>
      <p:ext uri="{BB962C8B-B14F-4D97-AF65-F5344CB8AC3E}">
        <p14:creationId xmlns:p14="http://schemas.microsoft.com/office/powerpoint/2010/main" val="535208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94DD7DE5-0974-A41E-D48D-CE04D84C2BAA}"/>
              </a:ext>
            </a:extLst>
          </p:cNvPr>
          <p:cNvSpPr>
            <a:spLocks noChangeArrowheads="1"/>
          </p:cNvSpPr>
          <p:nvPr/>
        </p:nvSpPr>
        <p:spPr bwMode="auto">
          <a:xfrm>
            <a:off x="0" y="532438"/>
            <a:ext cx="12104913" cy="6063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tx1"/>
              </a:solidFill>
              <a:effectLst/>
              <a:ea typeface="Calibri" panose="020F0502020204030204" pitchFamily="34" charset="0"/>
              <a:cs typeface="Arial" panose="020B0604020202020204" pitchFamily="34" charset="0"/>
            </a:endParaRPr>
          </a:p>
          <a:p>
            <a:pPr algn="ctr"/>
            <a:r>
              <a:rPr lang="en-GB" sz="3600" b="1" dirty="0">
                <a:effectLst/>
                <a:ea typeface="Times New Roman" panose="02020603050405020304" pitchFamily="18" charset="0"/>
                <a:cs typeface="Arial" panose="020B0604020202020204" pitchFamily="34" charset="0"/>
              </a:rPr>
              <a:t>References</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dirty="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solidFill>
                <a:schemeClr val="tx1"/>
              </a:solidFill>
              <a:effectLst/>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000" dirty="0">
              <a:ea typeface="Calibri" panose="020F0502020204030204" pitchFamily="34" charset="0"/>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Armstrong, M. (2010). </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Armstrong's essential human resource management practice: a guide to people management.</a:t>
            </a: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London: Kogan Page.</a:t>
            </a:r>
            <a:endParaRPr kumimoji="0" lang="en-GB" altLang="en-US" sz="2000" b="0" i="0" u="none" strike="noStrike" cap="none" normalizeH="0" baseline="0" dirty="0">
              <a:ln>
                <a:noFill/>
              </a:ln>
              <a:solidFill>
                <a:schemeClr val="tx1"/>
              </a:solidFill>
              <a:effectLst/>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Armstrong, M. (2012). </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Armstrong's essential human resource management practice: a guide to people management.</a:t>
            </a: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(5th, Ed.) London: Kogan Page.</a:t>
            </a:r>
            <a:endParaRPr kumimoji="0" lang="en-GB" altLang="en-US" sz="2000" b="0" i="0" u="none" strike="noStrike" cap="none" normalizeH="0" baseline="0" dirty="0">
              <a:ln>
                <a:noFill/>
              </a:ln>
              <a:solidFill>
                <a:schemeClr val="tx1"/>
              </a:solidFill>
              <a:effectLst/>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000" b="0" i="0" u="none" strike="noStrike" cap="none" normalizeH="0" baseline="0" dirty="0" err="1">
                <a:ln>
                  <a:noFill/>
                </a:ln>
                <a:solidFill>
                  <a:schemeClr val="tx1"/>
                </a:solidFill>
                <a:effectLst/>
                <a:ea typeface="Calibri" panose="020F0502020204030204" pitchFamily="34" charset="0"/>
                <a:cs typeface="Arial" panose="020B0604020202020204" pitchFamily="34" charset="0"/>
              </a:rPr>
              <a:t>Balakrishnanms</a:t>
            </a: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S. a. (2007). </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Human resource development.</a:t>
            </a: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Mumbai: Himalaya Publishing House.</a:t>
            </a:r>
            <a:endParaRPr kumimoji="0" lang="en-GB" altLang="en-US" sz="2000" b="0" i="0" u="none" strike="noStrike" cap="none" normalizeH="0" baseline="0" dirty="0">
              <a:ln>
                <a:noFill/>
              </a:ln>
              <a:solidFill>
                <a:schemeClr val="tx1"/>
              </a:solidFill>
              <a:effectLst/>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Gold, J. R. (2010). </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Human Resource Development International .</a:t>
            </a: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London: Kogan Page.</a:t>
            </a:r>
            <a:endParaRPr kumimoji="0" lang="en-GB" altLang="en-US" sz="2000" b="0" i="0" u="none" strike="noStrike" cap="none" normalizeH="0" baseline="0" dirty="0">
              <a:ln>
                <a:noFill/>
              </a:ln>
              <a:solidFill>
                <a:schemeClr val="tx1"/>
              </a:solidFill>
              <a:effectLst/>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Park, K. (2018). Human resource factors associated with workplace safety and health education of small manufacturing businesses in Korea. </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Journal of occupational health, 60</a:t>
            </a: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(1), 94-101. doi:10.1539/joh.17-0173-OA.</a:t>
            </a:r>
            <a:endParaRPr kumimoji="0" lang="en-GB" altLang="en-US" sz="2000" b="0" i="0" u="none" strike="noStrike" cap="none" normalizeH="0" baseline="0" dirty="0">
              <a:ln>
                <a:noFill/>
              </a:ln>
              <a:solidFill>
                <a:schemeClr val="tx1"/>
              </a:solidFill>
              <a:effectLst/>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Sims, R. a. (2021). </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Human resources management and ethics: responsibilities, actions, issues, and </a:t>
            </a:r>
            <a:r>
              <a:rPr kumimoji="0" lang="en-GB" altLang="en-US" sz="2000" b="0" i="1" u="none" strike="noStrike" cap="none" normalizeH="0" baseline="0" dirty="0" err="1">
                <a:ln>
                  <a:noFill/>
                </a:ln>
                <a:solidFill>
                  <a:schemeClr val="tx1"/>
                </a:solidFill>
                <a:effectLst/>
                <a:ea typeface="Calibri" panose="020F0502020204030204" pitchFamily="34" charset="0"/>
                <a:cs typeface="Arial" panose="020B0604020202020204" pitchFamily="34" charset="0"/>
              </a:rPr>
              <a:t>exeriences</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a:t>
            </a: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Charlotte: Information Age Publishing.</a:t>
            </a:r>
            <a:endParaRPr kumimoji="0" lang="en-GB" altLang="en-US" sz="2000" b="0" i="0" u="none" strike="noStrike" cap="none" normalizeH="0" baseline="0" dirty="0">
              <a:ln>
                <a:noFill/>
              </a:ln>
              <a:solidFill>
                <a:schemeClr val="tx1"/>
              </a:solidFill>
              <a:effectLst/>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Taylor, S. a. (2022). </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Human Resource </a:t>
            </a:r>
            <a:r>
              <a:rPr kumimoji="0" lang="en-GB" altLang="en-US" sz="2000" b="0" i="1" u="none" strike="noStrike" cap="none" normalizeH="0" baseline="0" dirty="0" err="1">
                <a:ln>
                  <a:noFill/>
                </a:ln>
                <a:solidFill>
                  <a:schemeClr val="tx1"/>
                </a:solidFill>
                <a:effectLst/>
                <a:ea typeface="Calibri" panose="020F0502020204030204" pitchFamily="34" charset="0"/>
                <a:cs typeface="Arial" panose="020B0604020202020204" pitchFamily="34" charset="0"/>
              </a:rPr>
              <a:t>Management.People</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 and organisations.</a:t>
            </a: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London: Kogan Page.</a:t>
            </a:r>
            <a:endParaRPr kumimoji="0" lang="en-GB" altLang="en-US" sz="2000" b="0" i="0" u="none" strike="noStrike" cap="none" normalizeH="0" baseline="0" dirty="0">
              <a:ln>
                <a:noFill/>
              </a:ln>
              <a:solidFill>
                <a:schemeClr val="tx1"/>
              </a:solidFill>
              <a:effectLst/>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Ulrich, D. a. (2005). </a:t>
            </a:r>
            <a:r>
              <a:rPr kumimoji="0" lang="en-GB" altLang="en-US" sz="2000" b="0" i="1" u="none" strike="noStrike" cap="none" normalizeH="0" baseline="0" dirty="0">
                <a:ln>
                  <a:noFill/>
                </a:ln>
                <a:solidFill>
                  <a:schemeClr val="tx1"/>
                </a:solidFill>
                <a:effectLst/>
                <a:ea typeface="Calibri" panose="020F0502020204030204" pitchFamily="34" charset="0"/>
                <a:cs typeface="Arial" panose="020B0604020202020204" pitchFamily="34" charset="0"/>
              </a:rPr>
              <a:t>The HR value proposition.</a:t>
            </a:r>
            <a:r>
              <a:rPr kumimoji="0" lang="en-GB" altLang="en-US" sz="2000" b="0" i="0" u="none" strike="noStrike" cap="none" normalizeH="0" baseline="0" dirty="0">
                <a:ln>
                  <a:noFill/>
                </a:ln>
                <a:solidFill>
                  <a:schemeClr val="tx1"/>
                </a:solidFill>
                <a:effectLst/>
                <a:ea typeface="Calibri" panose="020F0502020204030204" pitchFamily="34" charset="0"/>
                <a:cs typeface="Arial" panose="020B0604020202020204" pitchFamily="34" charset="0"/>
              </a:rPr>
              <a:t> Boston: Harvard Business School.</a:t>
            </a:r>
            <a:endParaRPr kumimoji="0" lang="en-GB" altLang="en-US" sz="2000" b="0" i="0" u="none" strike="noStrike" cap="none" normalizeH="0" baseline="0" dirty="0">
              <a:ln>
                <a:noFill/>
              </a:ln>
              <a:solidFill>
                <a:schemeClr val="tx1"/>
              </a:solidFill>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378935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619</Words>
  <Application>Microsoft Office PowerPoint</Application>
  <PresentationFormat>Widescreen</PresentationFormat>
  <Paragraphs>93</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Ivaylo Todorov</dc:creator>
  <cp:lastModifiedBy>Ivaylo Todorov</cp:lastModifiedBy>
  <cp:revision>9</cp:revision>
  <dcterms:created xsi:type="dcterms:W3CDTF">2023-06-20T17:11:50Z</dcterms:created>
  <dcterms:modified xsi:type="dcterms:W3CDTF">2023-06-24T20:52:48Z</dcterms:modified>
</cp:coreProperties>
</file>