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11.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13.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 id="2147483696" r:id="rId2"/>
  </p:sldMasterIdLst>
  <p:notesMasterIdLst>
    <p:notesMasterId r:id="rId47"/>
  </p:notesMasterIdLst>
  <p:sldIdLst>
    <p:sldId id="256" r:id="rId3"/>
    <p:sldId id="260" r:id="rId4"/>
    <p:sldId id="266" r:id="rId5"/>
    <p:sldId id="267" r:id="rId6"/>
    <p:sldId id="268" r:id="rId7"/>
    <p:sldId id="269" r:id="rId8"/>
    <p:sldId id="271" r:id="rId9"/>
    <p:sldId id="307" r:id="rId10"/>
    <p:sldId id="259" r:id="rId11"/>
    <p:sldId id="303" r:id="rId12"/>
    <p:sldId id="304" r:id="rId13"/>
    <p:sldId id="305" r:id="rId14"/>
    <p:sldId id="306" r:id="rId15"/>
    <p:sldId id="258" r:id="rId16"/>
    <p:sldId id="274" r:id="rId17"/>
    <p:sldId id="275" r:id="rId18"/>
    <p:sldId id="276" r:id="rId19"/>
    <p:sldId id="277" r:id="rId20"/>
    <p:sldId id="278" r:id="rId21"/>
    <p:sldId id="279" r:id="rId22"/>
    <p:sldId id="280" r:id="rId23"/>
    <p:sldId id="281"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272" r:id="rId42"/>
    <p:sldId id="300" r:id="rId43"/>
    <p:sldId id="301" r:id="rId44"/>
    <p:sldId id="308" r:id="rId45"/>
    <p:sldId id="302"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772">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guide orient="horz" pos="2160"/>
        <p:guide pos="3772"/>
      </p:guideLst>
    </p:cSldViewPr>
  </p:slideViewPr>
  <p:notesTextViewPr>
    <p:cViewPr>
      <p:scale>
        <a:sx n="1" d="1"/>
        <a:sy n="1" d="1"/>
      </p:scale>
      <p:origin x="0" y="0"/>
    </p:cViewPr>
  </p:notesTextViewPr>
  <p:sorterViewPr>
    <p:cViewPr>
      <p:scale>
        <a:sx n="100" d="100"/>
        <a:sy n="100" d="100"/>
      </p:scale>
      <p:origin x="0" y="3888"/>
    </p:cViewPr>
  </p:sorterViewPr>
  <p:notesViewPr>
    <p:cSldViewPr snapToGrid="0">
      <p:cViewPr varScale="1">
        <p:scale>
          <a:sx n="59" d="100"/>
          <a:sy n="59" d="100"/>
        </p:scale>
        <p:origin x="2844"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7EBF8-EE30-4D0D-8A62-F02A7C13957B}" type="datetimeFigureOut">
              <a:rPr lang="en-GB" smtClean="0"/>
              <a:t>30/06/2023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8F05F9-33CB-4F97-9451-E0B583CB2D86}" type="slidenum">
              <a:rPr lang="en-GB" smtClean="0"/>
              <a:t>‹#›</a:t>
            </a:fld>
            <a:endParaRPr lang="en-GB"/>
          </a:p>
        </p:txBody>
      </p:sp>
    </p:spTree>
    <p:extLst>
      <p:ext uri="{BB962C8B-B14F-4D97-AF65-F5344CB8AC3E}">
        <p14:creationId xmlns:p14="http://schemas.microsoft.com/office/powerpoint/2010/main" val="2003682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statements with a full stop at the end are critical writing </a:t>
            </a:r>
          </a:p>
        </p:txBody>
      </p:sp>
      <p:sp>
        <p:nvSpPr>
          <p:cNvPr id="4" name="Slide Number Placeholder 3"/>
          <p:cNvSpPr>
            <a:spLocks noGrp="1"/>
          </p:cNvSpPr>
          <p:nvPr>
            <p:ph type="sldNum" sz="quarter" idx="10"/>
          </p:nvPr>
        </p:nvSpPr>
        <p:spPr/>
        <p:txBody>
          <a:bodyPr/>
          <a:lstStyle/>
          <a:p>
            <a:fld id="{B58F05F9-33CB-4F97-9451-E0B583CB2D86}" type="slidenum">
              <a:rPr lang="en-GB" smtClean="0"/>
              <a:t>7</a:t>
            </a:fld>
            <a:endParaRPr lang="en-GB"/>
          </a:p>
        </p:txBody>
      </p:sp>
    </p:spTree>
    <p:extLst>
      <p:ext uri="{BB962C8B-B14F-4D97-AF65-F5344CB8AC3E}">
        <p14:creationId xmlns:p14="http://schemas.microsoft.com/office/powerpoint/2010/main" val="4265129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432B8182-F074-47E0-A20B-0F10CC497A8F}" type="slidenum">
              <a:rPr lang="en-GB" altLang="en-US"/>
              <a:pPr>
                <a:spcBef>
                  <a:spcPct val="0"/>
                </a:spcBef>
              </a:pPr>
              <a:t>15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5891D146-D170-49A7-880A-097C941EF155}" type="slidenum">
              <a:rPr lang="en-GB" altLang="en-US"/>
              <a:pPr>
                <a:spcBef>
                  <a:spcPct val="0"/>
                </a:spcBef>
              </a:pPr>
              <a:t>17</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5F96A3A5-B428-4B4A-945C-AA98A1BF9B7B}" type="slidenum">
              <a:rPr lang="en-GB" altLang="en-US"/>
              <a:pPr>
                <a:spcBef>
                  <a:spcPct val="0"/>
                </a:spcBef>
              </a:pPr>
              <a:t>19</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8ABC5BED-B2EF-440D-BB6F-9E06F5359B8F}" type="slidenum">
              <a:rPr lang="en-GB" altLang="en-US"/>
              <a:pPr>
                <a:spcBef>
                  <a:spcPct val="0"/>
                </a:spcBef>
              </a:pPr>
              <a:t>20</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CB4AAADA-979A-4A80-9BFE-F9A1C6A0B250}" type="slidenum">
              <a:rPr lang="en-GB" altLang="en-US"/>
              <a:pPr>
                <a:spcBef>
                  <a:spcPct val="0"/>
                </a:spcBef>
              </a:pPr>
              <a:t>23</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4126C83E-7053-4143-8544-183466D512B8}" type="slidenum">
              <a:rPr lang="en-GB" altLang="en-US"/>
              <a:pPr>
                <a:spcBef>
                  <a:spcPct val="0"/>
                </a:spcBef>
              </a:pPr>
              <a:t>24</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B8177A29-471D-4C25-8991-28E59AB561FC}" type="slidenum">
              <a:rPr lang="en-GB" altLang="en-US"/>
              <a:pPr>
                <a:spcBef>
                  <a:spcPct val="0"/>
                </a:spcBef>
              </a:pPr>
              <a:t>25</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A4DC6F24-7C2D-44C1-99F2-B2B9AD55607C}" type="slidenum">
              <a:rPr lang="en-GB" altLang="en-US"/>
              <a:pPr>
                <a:spcBef>
                  <a:spcPct val="0"/>
                </a:spcBef>
              </a:pPr>
              <a:t>26</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B99568DA-B834-4A7F-BA84-69A297210E4A}" type="slidenum">
              <a:rPr lang="en-GB" altLang="en-US"/>
              <a:pPr>
                <a:spcBef>
                  <a:spcPct val="0"/>
                </a:spcBef>
              </a:pPr>
              <a:t>27</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problem with this reference is that an initial is included (J.). This is not needed, it should just read ‘Guiller (2012) has argued …..’</a:t>
            </a:r>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23E57BF0-4C57-4CE5-B50E-7257C2E848C0}" type="slidenum">
              <a:rPr lang="en-GB" altLang="en-US"/>
              <a:pPr>
                <a:spcBef>
                  <a:spcPct val="0"/>
                </a:spcBef>
              </a:pPr>
              <a:t>31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Hamish should be within the brackets along with the date of publication. Try reading your work out loud to ensure your sentence is really a sentence.</a:t>
            </a: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1F4D2DF2-4155-46E5-A816-AF49625C5299}" type="slidenum">
              <a:rPr lang="en-GB" altLang="en-US"/>
              <a:pPr>
                <a:spcBef>
                  <a:spcPct val="0"/>
                </a:spcBef>
              </a:pPr>
              <a:t>32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It is a good idea to work in groups at university. Just make sure that when it comes to the writing stage, you do it alone.</a:t>
            </a: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F9C9C54B-CCEC-4AA1-A978-CDF29991BE2E}" type="slidenum">
              <a:rPr lang="en-GB" altLang="en-US"/>
              <a:pPr>
                <a:spcBef>
                  <a:spcPct val="0"/>
                </a:spcBef>
              </a:pPr>
              <a:t>36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8E8A7E3A-8956-4932-AFA2-D839F21D4529}" type="slidenum">
              <a:rPr lang="en-GB" altLang="en-US"/>
              <a:pPr>
                <a:spcBef>
                  <a:spcPct val="0"/>
                </a:spcBef>
              </a:pPr>
              <a:t>38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8210856-D342-4EAB-86A6-1C2D9F1DBEA9}" type="datetimeFigureOut">
              <a:rPr lang="en-GB" smtClean="0"/>
              <a:t>30/06/2023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3700099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2201248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210856-D342-4EAB-86A6-1C2D9F1DBEA9}"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3415377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210856-D342-4EAB-86A6-1C2D9F1DBEA9}"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3038784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210856-D342-4EAB-86A6-1C2D9F1DBEA9}" type="datetimeFigureOut">
              <a:rPr lang="en-GB" smtClean="0"/>
              <a:t>30/06/2023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2158147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210856-D342-4EAB-86A6-1C2D9F1DBEA9}" type="datetimeFigureOut">
              <a:rPr lang="en-GB" smtClean="0"/>
              <a:t>30/06/2023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141503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210856-D342-4EAB-86A6-1C2D9F1DBEA9}" type="datetimeFigureOut">
              <a:rPr lang="en-GB" smtClean="0"/>
              <a:t>30/06/2023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2879627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210856-D342-4EAB-86A6-1C2D9F1DBEA9}"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3019331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210856-D342-4EAB-86A6-1C2D9F1DBEA9}"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3658887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210856-D342-4EAB-86A6-1C2D9F1DBEA9}"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473189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8210856-D342-4EAB-86A6-1C2D9F1DBEA9}"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690701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8210856-D342-4EAB-86A6-1C2D9F1DBEA9}"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22552582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210856-D342-4EAB-86A6-1C2D9F1DBEA9}"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3697051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8210856-D342-4EAB-86A6-1C2D9F1DBEA9}" type="datetimeFigureOut">
              <a:rPr lang="en-GB" smtClean="0"/>
              <a:t>30/06/2023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38948990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8210856-D342-4EAB-86A6-1C2D9F1DBEA9}" type="datetimeFigureOut">
              <a:rPr lang="en-GB" smtClean="0"/>
              <a:t>30/06/2023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2022665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8210856-D342-4EAB-86A6-1C2D9F1DBEA9}"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31760180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8210856-D342-4EAB-86A6-1C2D9F1DBEA9}"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8F233F-35C8-4802-AB9D-18FC65F57230}" type="slidenum">
              <a:rPr lang="en-GB" smtClean="0"/>
              <a:t>‹#›</a:t>
            </a:fld>
            <a:endParaRPr lang="en-GB"/>
          </a:p>
        </p:txBody>
      </p:sp>
    </p:spTree>
    <p:extLst>
      <p:ext uri="{BB962C8B-B14F-4D97-AF65-F5344CB8AC3E}">
        <p14:creationId xmlns:p14="http://schemas.microsoft.com/office/powerpoint/2010/main" val="35813811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5"/>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E35C208-1E2E-4361-8C54-45F96780F64B}"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31814616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35C208-1E2E-4361-8C54-45F96780F64B}"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3625327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613" y="4406900"/>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613"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35C208-1E2E-4361-8C54-45F96780F64B}"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41658501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4102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600200"/>
            <a:ext cx="54102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E35C208-1E2E-4361-8C54-45F96780F64B}"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11246315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3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3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2838" y="1535113"/>
            <a:ext cx="5389562"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2838" y="2174875"/>
            <a:ext cx="5389562"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E35C208-1E2E-4361-8C54-45F96780F64B}" type="datetimeFigureOut">
              <a:rPr lang="en-GB" smtClean="0"/>
              <a:t>30/06/2023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2315332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E35C208-1E2E-4361-8C54-45F96780F64B}" type="datetimeFigureOut">
              <a:rPr lang="en-GB" smtClean="0"/>
              <a:t>30/06/2023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2043476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35C208-1E2E-4361-8C54-45F96780F64B}" type="datetimeFigureOut">
              <a:rPr lang="en-GB" smtClean="0"/>
              <a:t>30/06/2023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34346790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40116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7263" y="273050"/>
            <a:ext cx="681513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0" y="1435100"/>
            <a:ext cx="40116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35C208-1E2E-4361-8C54-45F96780F64B}"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42565463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188"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188"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188"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35C208-1E2E-4361-8C54-45F96780F64B}" type="datetimeFigureOut">
              <a:rPr lang="en-GB" smtClean="0"/>
              <a:t>30/06/2023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7675386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35C208-1E2E-4361-8C54-45F96780F64B}"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1286521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772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E35C208-1E2E-4361-8C54-45F96780F64B}" type="datetimeFigureOut">
              <a:rPr lang="en-GB" smtClean="0"/>
              <a:t>30/06/2023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34CBF-E43D-4B98-A131-6521761DA37E}" type="slidenum">
              <a:rPr lang="en-GB" smtClean="0"/>
              <a:t>‹#›</a:t>
            </a:fld>
            <a:endParaRPr lang="en-GB"/>
          </a:p>
        </p:txBody>
      </p:sp>
    </p:spTree>
    <p:extLst>
      <p:ext uri="{BB962C8B-B14F-4D97-AF65-F5344CB8AC3E}">
        <p14:creationId xmlns:p14="http://schemas.microsoft.com/office/powerpoint/2010/main" val="1430053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8210856-D342-4EAB-86A6-1C2D9F1DBEA9}" type="datetimeFigureOut">
              <a:rPr lang="en-GB" smtClean="0"/>
              <a:t>30/06/2023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18F233F-35C8-4802-AB9D-18FC65F57230}" type="slidenum">
              <a:rPr lang="en-GB" smtClean="0"/>
              <a:t>‹#›</a:t>
            </a:fld>
            <a:endParaRPr lang="en-GB"/>
          </a:p>
        </p:txBody>
      </p:sp>
    </p:spTree>
    <p:extLst>
      <p:ext uri="{BB962C8B-B14F-4D97-AF65-F5344CB8AC3E}">
        <p14:creationId xmlns:p14="http://schemas.microsoft.com/office/powerpoint/2010/main" val="293072744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0"/>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0"/>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35C208-1E2E-4361-8C54-45F96780F64B}" type="datetimeFigureOut">
              <a:rPr lang="en-GB" smtClean="0"/>
              <a:t>30/06/2023</a:t>
            </a:fld>
            <a:endParaRPr lang="en-GB"/>
          </a:p>
        </p:txBody>
      </p:sp>
      <p:sp>
        <p:nvSpPr>
          <p:cNvPr id="5" name="Footer Placeholder 4"/>
          <p:cNvSpPr>
            <a:spLocks noGrp="1"/>
          </p:cNvSpPr>
          <p:nvPr>
            <p:ph type="ftr" sz="quarter" idx="3"/>
          </p:nvPr>
        </p:nvSpPr>
        <p:spPr>
          <a:xfrm>
            <a:off x="4165600" y="6356350"/>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0"/>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C34CBF-E43D-4B98-A131-6521761DA37E}" type="slidenum">
              <a:rPr lang="en-GB" smtClean="0"/>
              <a:t>‹#›</a:t>
            </a:fld>
            <a:endParaRPr lang="en-GB"/>
          </a:p>
        </p:txBody>
      </p:sp>
    </p:spTree>
    <p:extLst>
      <p:ext uri="{BB962C8B-B14F-4D97-AF65-F5344CB8AC3E}">
        <p14:creationId xmlns:p14="http://schemas.microsoft.com/office/powerpoint/2010/main" val="253265241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www.skillsyouneed.com/write/grammar1.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learnenglish.britishcouncil.org/en/beginner-grammar/articles-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UA5_kInKs7w"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earnenglish.britishcouncil.org/en/writing" TargetMode="External"/><Relationship Id="rId2" Type="http://schemas.openxmlformats.org/officeDocument/2006/relationships/hyperlink" Target="https://www.youtube.com/watch?v=GgkRoYPLhts" TargetMode="External"/><Relationship Id="rId1" Type="http://schemas.openxmlformats.org/officeDocument/2006/relationships/slideLayout" Target="../slideLayouts/slideLayout2.xml"/><Relationship Id="rId4" Type="http://schemas.openxmlformats.org/officeDocument/2006/relationships/hyperlink" Target="https://www.youtube.com/watch?v=o9aVjBHEEbU"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hyperlink" Target="http://moodle1819.uws.ac.uk/course/view.php?id=2269%22%20target%3D\%22_blank" TargetMode="External"/><Relationship Id="rId5" Type="http://schemas.openxmlformats.org/officeDocument/2006/relationships/image" Target="../media/image2.PNG"/><Relationship Id="rId4"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4"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istockphoto.com/stock-photo-7880416-3d-reminder-post-it.php"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image" Target="../media/image9.PNG"/><Relationship Id="rId5" Type="http://schemas.openxmlformats.org/officeDocument/2006/relationships/notesSlide" Target="../notesSlides/notesSlide11.xml"/><Relationship Id="rId4"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tags" Target="../tags/tag10.xml"/><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4"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tags" Target="../tags/tag16.xml"/><Relationship Id="rId5" Type="http://schemas.openxmlformats.org/officeDocument/2006/relationships/notesSlide" Target="../notesSlides/notesSlide13.xml"/><Relationship Id="rId4"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tags" Target="../tags/tag19.xml"/><Relationship Id="rId5" Type="http://schemas.openxmlformats.org/officeDocument/2006/relationships/slideLayout" Target="../slideLayouts/slideLayout2.xml"/><Relationship Id="rId4" Type="http://schemas.openxmlformats.org/officeDocument/2006/relationships/tags" Target="../tags/tag2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44.xml.rels><?xml version="1.0" encoding="UTF-8" standalone="yes"?>
<Relationships xmlns="http://schemas.openxmlformats.org/package/2006/relationships"><Relationship Id="rId2" Type="http://schemas.openxmlformats.org/officeDocument/2006/relationships/hyperlink" Target="http://moodle1819.uws.ac.uk/course/view.php?id=2269%22%20target%3D\%22_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Academic Writing </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700687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Writing – SCQF Level 9</a:t>
            </a:r>
          </a:p>
        </p:txBody>
      </p:sp>
      <p:sp>
        <p:nvSpPr>
          <p:cNvPr id="3" name="Content Placeholder 2"/>
          <p:cNvSpPr>
            <a:spLocks noGrp="1"/>
          </p:cNvSpPr>
          <p:nvPr>
            <p:ph idx="1"/>
          </p:nvPr>
        </p:nvSpPr>
        <p:spPr>
          <a:xfrm>
            <a:off x="350520" y="2313940"/>
            <a:ext cx="10812780" cy="4140200"/>
          </a:xfrm>
        </p:spPr>
        <p:txBody>
          <a:bodyPr>
            <a:normAutofit/>
          </a:bodyPr>
          <a:lstStyle/>
          <a:p>
            <a:pPr marL="0" indent="0">
              <a:buNone/>
            </a:pPr>
            <a:r>
              <a:rPr lang="en-GB" dirty="0"/>
              <a:t>We are aiming to enable you to:</a:t>
            </a:r>
          </a:p>
          <a:p>
            <a:r>
              <a:rPr lang="en-GB" dirty="0"/>
              <a:t>Present a clear and confident refusal to accept the conclusions of other writers without evaluating the arguments and evidence that they provide</a:t>
            </a:r>
          </a:p>
          <a:p>
            <a:endParaRPr lang="en-GB" dirty="0"/>
          </a:p>
          <a:p>
            <a:r>
              <a:rPr lang="en-GB" dirty="0"/>
              <a:t>Provide a balanced presentation of reasons why the conclusions of other writers may be accepted or may need to be treated with caution</a:t>
            </a:r>
          </a:p>
          <a:p>
            <a:endParaRPr lang="en-GB" dirty="0"/>
          </a:p>
          <a:p>
            <a:r>
              <a:rPr lang="en-GB" dirty="0"/>
              <a:t>Give a clear presentation of your own evidence and argument, leading to your conclusion</a:t>
            </a:r>
          </a:p>
          <a:p>
            <a:endParaRPr lang="en-GB" dirty="0"/>
          </a:p>
          <a:p>
            <a:r>
              <a:rPr lang="en-GB" dirty="0"/>
              <a:t>Recognise the limitations in your own evidence, argument, and conclusion</a:t>
            </a:r>
          </a:p>
          <a:p>
            <a:endParaRPr lang="en-GB" dirty="0"/>
          </a:p>
        </p:txBody>
      </p:sp>
    </p:spTree>
    <p:extLst>
      <p:ext uri="{BB962C8B-B14F-4D97-AF65-F5344CB8AC3E}">
        <p14:creationId xmlns:p14="http://schemas.microsoft.com/office/powerpoint/2010/main" val="2558009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Writing</a:t>
            </a:r>
          </a:p>
        </p:txBody>
      </p:sp>
      <p:sp>
        <p:nvSpPr>
          <p:cNvPr id="3" name="Content Placeholder 2"/>
          <p:cNvSpPr>
            <a:spLocks noGrp="1"/>
          </p:cNvSpPr>
          <p:nvPr>
            <p:ph idx="1"/>
          </p:nvPr>
        </p:nvSpPr>
        <p:spPr>
          <a:xfrm>
            <a:off x="373380" y="2603500"/>
            <a:ext cx="10789920" cy="3896360"/>
          </a:xfrm>
        </p:spPr>
        <p:txBody>
          <a:bodyPr/>
          <a:lstStyle/>
          <a:p>
            <a:r>
              <a:rPr lang="en-GB" dirty="0"/>
              <a:t>Students often receive the comment – “too descriptive” in their feedback</a:t>
            </a:r>
          </a:p>
          <a:p>
            <a:endParaRPr lang="en-GB" dirty="0"/>
          </a:p>
          <a:p>
            <a:r>
              <a:rPr lang="en-GB" b="1" dirty="0"/>
              <a:t>Description</a:t>
            </a:r>
            <a:r>
              <a:rPr lang="en-GB" dirty="0"/>
              <a:t> is stating what is: </a:t>
            </a:r>
            <a:r>
              <a:rPr lang="en-GB" dirty="0" err="1"/>
              <a:t>eg</a:t>
            </a:r>
            <a:r>
              <a:rPr lang="en-GB" dirty="0"/>
              <a:t> the cake is chocolate, and is a round shape</a:t>
            </a:r>
          </a:p>
          <a:p>
            <a:endParaRPr lang="en-GB" dirty="0"/>
          </a:p>
          <a:p>
            <a:r>
              <a:rPr lang="en-GB" b="1" dirty="0"/>
              <a:t>Analysis</a:t>
            </a:r>
            <a:r>
              <a:rPr lang="en-GB" dirty="0"/>
              <a:t> would be: the cake is too moist, could there be too many eggs/oil in the cake.  Analysing the ingredients.</a:t>
            </a:r>
          </a:p>
          <a:p>
            <a:pPr lvl="3"/>
            <a:r>
              <a:rPr lang="en-GB" sz="1800" dirty="0"/>
              <a:t>Compare</a:t>
            </a:r>
          </a:p>
          <a:p>
            <a:pPr lvl="3"/>
            <a:r>
              <a:rPr lang="en-GB" sz="1800" dirty="0"/>
              <a:t>Contrast</a:t>
            </a:r>
          </a:p>
          <a:p>
            <a:pPr lvl="3"/>
            <a:r>
              <a:rPr lang="en-GB" sz="1800" dirty="0"/>
              <a:t>Evaluate</a:t>
            </a:r>
          </a:p>
        </p:txBody>
      </p:sp>
    </p:spTree>
    <p:extLst>
      <p:ext uri="{BB962C8B-B14F-4D97-AF65-F5344CB8AC3E}">
        <p14:creationId xmlns:p14="http://schemas.microsoft.com/office/powerpoint/2010/main" val="2115578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Critical Writing Compared to Descriptive Writing</a:t>
            </a:r>
          </a:p>
        </p:txBody>
      </p:sp>
      <p:sp>
        <p:nvSpPr>
          <p:cNvPr id="3" name="Content Placeholder 2"/>
          <p:cNvSpPr>
            <a:spLocks noGrp="1"/>
          </p:cNvSpPr>
          <p:nvPr>
            <p:ph idx="1"/>
          </p:nvPr>
        </p:nvSpPr>
        <p:spPr>
          <a:xfrm>
            <a:off x="335280" y="2603500"/>
            <a:ext cx="10805160" cy="4025900"/>
          </a:xfrm>
        </p:spPr>
        <p:txBody>
          <a:bodyPr>
            <a:normAutofit fontScale="92500" lnSpcReduction="10000"/>
          </a:bodyPr>
          <a:lstStyle/>
          <a:p>
            <a:r>
              <a:rPr lang="en-GB" dirty="0"/>
              <a:t>Do not accept one view point – ask questions when you are reading</a:t>
            </a:r>
          </a:p>
          <a:p>
            <a:endParaRPr lang="en-GB" dirty="0"/>
          </a:p>
          <a:p>
            <a:r>
              <a:rPr lang="en-GB" dirty="0"/>
              <a:t>Read widely – assess the validity of what your are reading.  Who was the author, study</a:t>
            </a:r>
          </a:p>
          <a:p>
            <a:endParaRPr lang="en-GB" dirty="0"/>
          </a:p>
          <a:p>
            <a:r>
              <a:rPr lang="en-GB" dirty="0"/>
              <a:t>Analyse information, are there any assumptions/bias</a:t>
            </a:r>
          </a:p>
          <a:p>
            <a:endParaRPr lang="en-GB" dirty="0"/>
          </a:p>
          <a:p>
            <a:r>
              <a:rPr lang="en-GB" dirty="0"/>
              <a:t>Consider other interpretations/view points</a:t>
            </a:r>
          </a:p>
          <a:p>
            <a:pPr marL="0" indent="0">
              <a:buNone/>
            </a:pPr>
            <a:endParaRPr lang="en-GB" dirty="0"/>
          </a:p>
          <a:p>
            <a:r>
              <a:rPr lang="en-GB" dirty="0"/>
              <a:t>Construct arguments</a:t>
            </a:r>
          </a:p>
          <a:p>
            <a:endParaRPr lang="en-GB" dirty="0"/>
          </a:p>
          <a:p>
            <a:r>
              <a:rPr lang="en-GB" dirty="0"/>
              <a:t>Infer conclusion from multiple arguments</a:t>
            </a:r>
          </a:p>
        </p:txBody>
      </p:sp>
    </p:spTree>
    <p:extLst>
      <p:ext uri="{BB962C8B-B14F-4D97-AF65-F5344CB8AC3E}">
        <p14:creationId xmlns:p14="http://schemas.microsoft.com/office/powerpoint/2010/main" val="2127480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Analysis</a:t>
            </a:r>
          </a:p>
        </p:txBody>
      </p:sp>
      <p:sp>
        <p:nvSpPr>
          <p:cNvPr id="3" name="Content Placeholder 2"/>
          <p:cNvSpPr>
            <a:spLocks noGrp="1"/>
          </p:cNvSpPr>
          <p:nvPr>
            <p:ph idx="1"/>
          </p:nvPr>
        </p:nvSpPr>
        <p:spPr>
          <a:xfrm>
            <a:off x="373380" y="2603500"/>
            <a:ext cx="10820400" cy="4102100"/>
          </a:xfrm>
        </p:spPr>
        <p:txBody>
          <a:bodyPr>
            <a:normAutofit/>
          </a:bodyPr>
          <a:lstStyle/>
          <a:p>
            <a:r>
              <a:rPr lang="en-GB" dirty="0"/>
              <a:t>Critical analysis is not only analysing the evidence itself but…….. Where does the evidence come from …</a:t>
            </a:r>
          </a:p>
          <a:p>
            <a:endParaRPr lang="en-GB" dirty="0"/>
          </a:p>
          <a:p>
            <a:r>
              <a:rPr lang="en-GB" dirty="0"/>
              <a:t>Medicine.net.</a:t>
            </a:r>
          </a:p>
          <a:p>
            <a:endParaRPr lang="en-GB" dirty="0"/>
          </a:p>
          <a:p>
            <a:r>
              <a:rPr lang="en-GB" dirty="0"/>
              <a:t>NHS choices  -  (good information for general public) – not academic use </a:t>
            </a:r>
          </a:p>
          <a:p>
            <a:endParaRPr lang="en-GB" dirty="0"/>
          </a:p>
          <a:p>
            <a:r>
              <a:rPr lang="en-GB" dirty="0"/>
              <a:t>Wikipedia</a:t>
            </a:r>
          </a:p>
          <a:p>
            <a:endParaRPr lang="en-GB" dirty="0"/>
          </a:p>
          <a:p>
            <a:r>
              <a:rPr lang="en-GB" dirty="0"/>
              <a:t>The quality of evidence is key</a:t>
            </a:r>
          </a:p>
        </p:txBody>
      </p:sp>
    </p:spTree>
    <p:extLst>
      <p:ext uri="{BB962C8B-B14F-4D97-AF65-F5344CB8AC3E}">
        <p14:creationId xmlns:p14="http://schemas.microsoft.com/office/powerpoint/2010/main" val="1596347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Critical Writing</a:t>
            </a:r>
          </a:p>
        </p:txBody>
      </p:sp>
      <p:sp>
        <p:nvSpPr>
          <p:cNvPr id="3" name="Content Placeholder 2"/>
          <p:cNvSpPr>
            <a:spLocks noGrp="1"/>
          </p:cNvSpPr>
          <p:nvPr>
            <p:ph idx="1"/>
          </p:nvPr>
        </p:nvSpPr>
        <p:spPr>
          <a:xfrm>
            <a:off x="335280" y="2603500"/>
            <a:ext cx="10789920" cy="4041140"/>
          </a:xfrm>
        </p:spPr>
        <p:txBody>
          <a:bodyPr>
            <a:normAutofit fontScale="85000" lnSpcReduction="10000"/>
          </a:bodyPr>
          <a:lstStyle/>
          <a:p>
            <a:pPr marL="0" indent="0">
              <a:buNone/>
            </a:pPr>
            <a:r>
              <a:rPr lang="en-GB" dirty="0"/>
              <a:t>Where has the evidence come from.  Marker will look at your evidence (reference list), which should include: – </a:t>
            </a:r>
          </a:p>
          <a:p>
            <a:r>
              <a:rPr lang="en-GB" dirty="0"/>
              <a:t>Research studies</a:t>
            </a:r>
          </a:p>
          <a:p>
            <a:endParaRPr lang="en-GB" dirty="0"/>
          </a:p>
          <a:p>
            <a:r>
              <a:rPr lang="en-GB" dirty="0"/>
              <a:t>Statistics (relevant to the subject)</a:t>
            </a:r>
          </a:p>
          <a:p>
            <a:endParaRPr lang="en-GB" dirty="0"/>
          </a:p>
          <a:p>
            <a:r>
              <a:rPr lang="en-GB" dirty="0"/>
              <a:t>Best Practice/SIGN/NICE guidelines</a:t>
            </a:r>
          </a:p>
          <a:p>
            <a:endParaRPr lang="en-GB" dirty="0"/>
          </a:p>
          <a:p>
            <a:r>
              <a:rPr lang="en-GB" dirty="0"/>
              <a:t>Policy guidelines</a:t>
            </a:r>
          </a:p>
          <a:p>
            <a:endParaRPr lang="en-GB" dirty="0"/>
          </a:p>
          <a:p>
            <a:r>
              <a:rPr lang="en-GB" dirty="0"/>
              <a:t>Relevant books/authors</a:t>
            </a:r>
          </a:p>
          <a:p>
            <a:endParaRPr lang="en-GB" dirty="0"/>
          </a:p>
          <a:p>
            <a:r>
              <a:rPr lang="en-GB" dirty="0"/>
              <a:t>The date of evidence equally important</a:t>
            </a:r>
          </a:p>
          <a:p>
            <a:endParaRPr lang="en-GB" dirty="0"/>
          </a:p>
        </p:txBody>
      </p:sp>
    </p:spTree>
    <p:extLst>
      <p:ext uri="{BB962C8B-B14F-4D97-AF65-F5344CB8AC3E}">
        <p14:creationId xmlns:p14="http://schemas.microsoft.com/office/powerpoint/2010/main" val="250861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Descriptive Writing – Critical Writing</a:t>
            </a:r>
          </a:p>
        </p:txBody>
      </p:sp>
      <p:sp>
        <p:nvSpPr>
          <p:cNvPr id="3" name="Content Placeholder 2"/>
          <p:cNvSpPr>
            <a:spLocks noGrp="1"/>
          </p:cNvSpPr>
          <p:nvPr>
            <p:ph sz="half" idx="1"/>
          </p:nvPr>
        </p:nvSpPr>
        <p:spPr>
          <a:xfrm>
            <a:off x="594360" y="2415540"/>
            <a:ext cx="5364480" cy="3604261"/>
          </a:xfrm>
        </p:spPr>
        <p:txBody>
          <a:bodyPr>
            <a:noAutofit/>
          </a:bodyPr>
          <a:lstStyle/>
          <a:p>
            <a:pPr marL="0" indent="0">
              <a:buNone/>
            </a:pPr>
            <a:r>
              <a:rPr lang="en-GB" sz="1400" dirty="0">
                <a:latin typeface="Arial" panose="020B0604020202020204" pitchFamily="34" charset="0"/>
                <a:cs typeface="Arial" panose="020B0604020202020204" pitchFamily="34" charset="0"/>
              </a:rPr>
              <a:t>DESCRIPTIVE</a:t>
            </a:r>
          </a:p>
          <a:p>
            <a:r>
              <a:rPr lang="en-GB" sz="1400" dirty="0">
                <a:latin typeface="Arial" panose="020B0604020202020204" pitchFamily="34" charset="0"/>
                <a:cs typeface="Arial" panose="020B0604020202020204" pitchFamily="34" charset="0"/>
              </a:rPr>
              <a:t>states what happened</a:t>
            </a:r>
          </a:p>
          <a:p>
            <a:r>
              <a:rPr lang="en-GB" sz="1400" dirty="0">
                <a:latin typeface="Arial" panose="020B0604020202020204" pitchFamily="34" charset="0"/>
                <a:cs typeface="Arial" panose="020B0604020202020204" pitchFamily="34" charset="0"/>
              </a:rPr>
              <a:t>-weighs one piece of information against another.</a:t>
            </a:r>
          </a:p>
          <a:p>
            <a:r>
              <a:rPr lang="en-GB" sz="1400" dirty="0">
                <a:latin typeface="Arial" panose="020B0604020202020204" pitchFamily="34" charset="0"/>
                <a:cs typeface="Arial" panose="020B0604020202020204" pitchFamily="34" charset="0"/>
              </a:rPr>
              <a:t>-states what something is like</a:t>
            </a:r>
          </a:p>
          <a:p>
            <a:r>
              <a:rPr lang="en-GB" sz="1400" dirty="0">
                <a:latin typeface="Arial" panose="020B0604020202020204" pitchFamily="34" charset="0"/>
                <a:cs typeface="Arial" panose="020B0604020202020204" pitchFamily="34" charset="0"/>
              </a:rPr>
              <a:t>-gives the story so far</a:t>
            </a:r>
          </a:p>
          <a:p>
            <a:r>
              <a:rPr lang="en-GB" sz="1400" dirty="0">
                <a:latin typeface="Arial" panose="020B0604020202020204" pitchFamily="34" charset="0"/>
                <a:cs typeface="Arial" panose="020B0604020202020204" pitchFamily="34" charset="0"/>
              </a:rPr>
              <a:t>-indicates whether something is appropriate or suitable.</a:t>
            </a:r>
          </a:p>
          <a:p>
            <a:r>
              <a:rPr lang="en-GB" sz="1400" dirty="0">
                <a:latin typeface="Arial" panose="020B0604020202020204" pitchFamily="34" charset="0"/>
                <a:cs typeface="Arial" panose="020B0604020202020204" pitchFamily="34" charset="0"/>
              </a:rPr>
              <a:t>-weighs up the importance of component parts.</a:t>
            </a:r>
          </a:p>
          <a:p>
            <a:r>
              <a:rPr lang="en-GB" sz="1400" dirty="0">
                <a:latin typeface="Arial" panose="020B0604020202020204" pitchFamily="34" charset="0"/>
                <a:cs typeface="Arial" panose="020B0604020202020204" pitchFamily="34" charset="0"/>
              </a:rPr>
              <a:t>-shows the relevance of links between pieces of information.</a:t>
            </a:r>
          </a:p>
          <a:p>
            <a:r>
              <a:rPr lang="en-GB" sz="1400" dirty="0">
                <a:latin typeface="Arial" panose="020B0604020202020204" pitchFamily="34" charset="0"/>
                <a:cs typeface="Arial" panose="020B0604020202020204" pitchFamily="34" charset="0"/>
              </a:rPr>
              <a:t>-explains what a theory says</a:t>
            </a:r>
          </a:p>
          <a:p>
            <a:r>
              <a:rPr lang="en-GB" sz="1400" dirty="0">
                <a:latin typeface="Arial" panose="020B0604020202020204" pitchFamily="34" charset="0"/>
                <a:cs typeface="Arial" panose="020B0604020202020204" pitchFamily="34" charset="0"/>
              </a:rPr>
              <a:t>-says when something occurred</a:t>
            </a:r>
          </a:p>
          <a:p>
            <a:r>
              <a:rPr lang="en-GB" sz="1400" dirty="0">
                <a:latin typeface="Arial" panose="020B0604020202020204" pitchFamily="34" charset="0"/>
                <a:cs typeface="Arial" panose="020B0604020202020204" pitchFamily="34" charset="0"/>
              </a:rPr>
              <a:t>-lists in any order</a:t>
            </a:r>
          </a:p>
          <a:p>
            <a:r>
              <a:rPr lang="en-GB" sz="1400" dirty="0">
                <a:latin typeface="Arial" panose="020B0604020202020204" pitchFamily="34" charset="0"/>
                <a:cs typeface="Arial" panose="020B0604020202020204" pitchFamily="34" charset="0"/>
              </a:rPr>
              <a:t>-gives information</a:t>
            </a:r>
            <a:endParaRPr lang="en-GB" sz="1400" dirty="0"/>
          </a:p>
        </p:txBody>
      </p:sp>
      <p:sp>
        <p:nvSpPr>
          <p:cNvPr id="4" name="Content Placeholder 3"/>
          <p:cNvSpPr>
            <a:spLocks noGrp="1"/>
          </p:cNvSpPr>
          <p:nvPr>
            <p:ph sz="half" idx="2"/>
          </p:nvPr>
        </p:nvSpPr>
        <p:spPr>
          <a:xfrm>
            <a:off x="6096000" y="2461260"/>
            <a:ext cx="4937871" cy="4252578"/>
          </a:xfrm>
        </p:spPr>
        <p:txBody>
          <a:bodyPr>
            <a:normAutofit lnSpcReduction="10000"/>
          </a:bodyPr>
          <a:lstStyle/>
          <a:p>
            <a:pPr marL="0" indent="0">
              <a:buNone/>
            </a:pPr>
            <a:r>
              <a:rPr lang="en-GB" sz="1400" dirty="0">
                <a:latin typeface="Arial" panose="020B0604020202020204" pitchFamily="34" charset="0"/>
                <a:cs typeface="Arial" panose="020B0604020202020204" pitchFamily="34" charset="0"/>
              </a:rPr>
              <a:t>CRITICAL</a:t>
            </a:r>
          </a:p>
          <a:p>
            <a:r>
              <a:rPr lang="en-GB" sz="1400" dirty="0">
                <a:latin typeface="Arial" panose="020B0604020202020204" pitchFamily="34" charset="0"/>
                <a:cs typeface="Arial" panose="020B0604020202020204" pitchFamily="34" charset="0"/>
              </a:rPr>
              <a:t>identifies the significance.</a:t>
            </a:r>
          </a:p>
          <a:p>
            <a:r>
              <a:rPr lang="en-GB" sz="1400" dirty="0">
                <a:latin typeface="Arial" panose="020B0604020202020204" pitchFamily="34" charset="0"/>
                <a:cs typeface="Arial" panose="020B0604020202020204" pitchFamily="34" charset="0"/>
              </a:rPr>
              <a:t>-evaluates strengths and weaknesses.</a:t>
            </a:r>
          </a:p>
          <a:p>
            <a:r>
              <a:rPr lang="en-GB" sz="1400" dirty="0">
                <a:latin typeface="Arial" panose="020B0604020202020204" pitchFamily="34" charset="0"/>
                <a:cs typeface="Arial" panose="020B0604020202020204" pitchFamily="34" charset="0"/>
              </a:rPr>
              <a:t>-states the order in which things happened</a:t>
            </a:r>
          </a:p>
          <a:p>
            <a:r>
              <a:rPr lang="en-GB" sz="1400" dirty="0">
                <a:latin typeface="Arial" panose="020B0604020202020204" pitchFamily="34" charset="0"/>
                <a:cs typeface="Arial" panose="020B0604020202020204" pitchFamily="34" charset="0"/>
              </a:rPr>
              <a:t>-says how to do something</a:t>
            </a:r>
          </a:p>
          <a:p>
            <a:r>
              <a:rPr lang="en-GB" sz="1400" dirty="0">
                <a:latin typeface="Arial" panose="020B0604020202020204" pitchFamily="34" charset="0"/>
                <a:cs typeface="Arial" panose="020B0604020202020204" pitchFamily="34" charset="0"/>
              </a:rPr>
              <a:t>-makes reasoned judgements.</a:t>
            </a:r>
          </a:p>
          <a:p>
            <a:r>
              <a:rPr lang="en-GB" sz="1400" dirty="0">
                <a:latin typeface="Arial" panose="020B0604020202020204" pitchFamily="34" charset="0"/>
                <a:cs typeface="Arial" panose="020B0604020202020204" pitchFamily="34" charset="0"/>
              </a:rPr>
              <a:t>-argues a case according to evidence.</a:t>
            </a:r>
          </a:p>
          <a:p>
            <a:r>
              <a:rPr lang="en-GB" sz="1400" dirty="0">
                <a:latin typeface="Arial" panose="020B0604020202020204" pitchFamily="34" charset="0"/>
                <a:cs typeface="Arial" panose="020B0604020202020204" pitchFamily="34" charset="0"/>
              </a:rPr>
              <a:t>-shows why something is relevant or suitable.</a:t>
            </a:r>
          </a:p>
          <a:p>
            <a:r>
              <a:rPr lang="en-GB" sz="1400" dirty="0">
                <a:latin typeface="Arial" panose="020B0604020202020204" pitchFamily="34" charset="0"/>
                <a:cs typeface="Arial" panose="020B0604020202020204" pitchFamily="34" charset="0"/>
              </a:rPr>
              <a:t>-indicates why something will work.</a:t>
            </a:r>
          </a:p>
          <a:p>
            <a:r>
              <a:rPr lang="en-GB" sz="1400" dirty="0">
                <a:latin typeface="Arial" panose="020B0604020202020204" pitchFamily="34" charset="0"/>
                <a:cs typeface="Arial" panose="020B0604020202020204" pitchFamily="34" charset="0"/>
              </a:rPr>
              <a:t>-explains how something works.</a:t>
            </a:r>
          </a:p>
          <a:p>
            <a:r>
              <a:rPr lang="en-GB" sz="1400" dirty="0">
                <a:latin typeface="Arial" panose="020B0604020202020204" pitchFamily="34" charset="0"/>
                <a:cs typeface="Arial" panose="020B0604020202020204" pitchFamily="34" charset="0"/>
              </a:rPr>
              <a:t>-states options</a:t>
            </a:r>
          </a:p>
          <a:p>
            <a:r>
              <a:rPr lang="en-GB" sz="1400" dirty="0">
                <a:latin typeface="Arial" panose="020B0604020202020204" pitchFamily="34" charset="0"/>
                <a:cs typeface="Arial" panose="020B0604020202020204" pitchFamily="34" charset="0"/>
              </a:rPr>
              <a:t>-states the different components</a:t>
            </a:r>
          </a:p>
          <a:p>
            <a:r>
              <a:rPr lang="en-GB" sz="1400" dirty="0">
                <a:latin typeface="Arial" panose="020B0604020202020204" pitchFamily="34" charset="0"/>
                <a:cs typeface="Arial" panose="020B0604020202020204" pitchFamily="34" charset="0"/>
              </a:rPr>
              <a:t>-draws conclusions.</a:t>
            </a:r>
          </a:p>
          <a:p>
            <a:endParaRPr lang="en-GB" sz="1400" dirty="0"/>
          </a:p>
        </p:txBody>
      </p:sp>
    </p:spTree>
    <p:extLst>
      <p:ext uri="{BB962C8B-B14F-4D97-AF65-F5344CB8AC3E}">
        <p14:creationId xmlns:p14="http://schemas.microsoft.com/office/powerpoint/2010/main" val="1804889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Sentence Construction</a:t>
            </a:r>
          </a:p>
        </p:txBody>
      </p:sp>
      <p:sp>
        <p:nvSpPr>
          <p:cNvPr id="5" name="Content Placeholder 4"/>
          <p:cNvSpPr>
            <a:spLocks noGrp="1"/>
          </p:cNvSpPr>
          <p:nvPr>
            <p:ph idx="1"/>
          </p:nvPr>
        </p:nvSpPr>
        <p:spPr>
          <a:xfrm>
            <a:off x="815340" y="2603500"/>
            <a:ext cx="10980420" cy="3698240"/>
          </a:xfrm>
        </p:spPr>
        <p:txBody>
          <a:bodyPr>
            <a:normAutofit/>
          </a:bodyPr>
          <a:lstStyle/>
          <a:p>
            <a:r>
              <a:rPr lang="en-US" dirty="0"/>
              <a:t>A sentence is a collection of words that convey sense or meaning and is formed according to the logic of grammar.  Clear, short sentences are preferable, and more effective, than long, complex ones.</a:t>
            </a:r>
          </a:p>
          <a:p>
            <a:endParaRPr lang="en-US" dirty="0"/>
          </a:p>
          <a:p>
            <a:r>
              <a:rPr lang="en-US" dirty="0"/>
              <a:t>The simplest sentence consists only of a </a:t>
            </a:r>
            <a:r>
              <a:rPr lang="en-US" b="1" dirty="0"/>
              <a:t>noun</a:t>
            </a:r>
            <a:r>
              <a:rPr lang="en-US" dirty="0"/>
              <a:t>, a naming word, and a </a:t>
            </a:r>
            <a:r>
              <a:rPr lang="en-US" b="1" dirty="0"/>
              <a:t>verb</a:t>
            </a:r>
            <a:r>
              <a:rPr lang="en-US" dirty="0"/>
              <a:t> or action word.  For example, in the sentence “</a:t>
            </a:r>
            <a:r>
              <a:rPr lang="en-US" i="1" dirty="0"/>
              <a:t>Mary walked</a:t>
            </a:r>
            <a:r>
              <a:rPr lang="en-US" dirty="0"/>
              <a:t>”, </a:t>
            </a:r>
            <a:r>
              <a:rPr lang="en-US" i="1" dirty="0"/>
              <a:t>Mary</a:t>
            </a:r>
            <a:r>
              <a:rPr lang="en-US" dirty="0"/>
              <a:t> is the naming noun and </a:t>
            </a:r>
            <a:r>
              <a:rPr lang="en-US" i="1" dirty="0"/>
              <a:t>walked</a:t>
            </a:r>
            <a:r>
              <a:rPr lang="en-US" dirty="0"/>
              <a:t> is the action verb.</a:t>
            </a:r>
            <a:br>
              <a:rPr lang="en-US" dirty="0"/>
            </a:br>
            <a:br>
              <a:rPr lang="en-US" dirty="0"/>
            </a:br>
            <a:br>
              <a:rPr lang="en-US" dirty="0"/>
            </a:br>
            <a:r>
              <a:rPr lang="en-US" dirty="0"/>
              <a:t>Read more at: </a:t>
            </a:r>
            <a:r>
              <a:rPr lang="en-US" dirty="0">
                <a:hlinkClick r:id="rId2"/>
              </a:rPr>
              <a:t>https://www.skillsyouneed.com/write/grammar1.html</a:t>
            </a:r>
            <a:endParaRPr lang="en-GB" dirty="0"/>
          </a:p>
        </p:txBody>
      </p:sp>
    </p:spTree>
    <p:extLst>
      <p:ext uri="{BB962C8B-B14F-4D97-AF65-F5344CB8AC3E}">
        <p14:creationId xmlns:p14="http://schemas.microsoft.com/office/powerpoint/2010/main" val="3649022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4420" y="973668"/>
            <a:ext cx="8841947" cy="706964"/>
          </a:xfrm>
        </p:spPr>
        <p:txBody>
          <a:bodyPr/>
          <a:lstStyle/>
          <a:p>
            <a:r>
              <a:rPr lang="en-GB" dirty="0"/>
              <a:t>Using More Formal Words</a:t>
            </a:r>
          </a:p>
        </p:txBody>
      </p:sp>
      <p:sp>
        <p:nvSpPr>
          <p:cNvPr id="3" name="Content Placeholder 2"/>
          <p:cNvSpPr>
            <a:spLocks noGrp="1"/>
          </p:cNvSpPr>
          <p:nvPr>
            <p:ph sz="half" idx="1"/>
          </p:nvPr>
        </p:nvSpPr>
        <p:spPr>
          <a:xfrm>
            <a:off x="381000" y="2603500"/>
            <a:ext cx="5021580" cy="3416301"/>
          </a:xfrm>
        </p:spPr>
        <p:txBody>
          <a:bodyPr>
            <a:normAutofit lnSpcReduction="10000"/>
          </a:bodyPr>
          <a:lstStyle/>
          <a:p>
            <a:r>
              <a:rPr lang="en-GB" dirty="0"/>
              <a:t>Do not use contractions</a:t>
            </a:r>
          </a:p>
          <a:p>
            <a:endParaRPr lang="en-GB" dirty="0"/>
          </a:p>
          <a:p>
            <a:r>
              <a:rPr lang="en-GB" dirty="0"/>
              <a:t>Avoid there is/ there are</a:t>
            </a:r>
          </a:p>
          <a:p>
            <a:endParaRPr lang="en-GB" dirty="0"/>
          </a:p>
          <a:p>
            <a:r>
              <a:rPr lang="en-GB" dirty="0"/>
              <a:t>Avoid really/ very/ a lot/ so</a:t>
            </a:r>
          </a:p>
          <a:p>
            <a:endParaRPr lang="en-GB" dirty="0"/>
          </a:p>
          <a:p>
            <a:r>
              <a:rPr lang="en-GB" dirty="0"/>
              <a:t>Use the active voice</a:t>
            </a:r>
          </a:p>
          <a:p>
            <a:endParaRPr lang="en-GB" dirty="0"/>
          </a:p>
          <a:p>
            <a:r>
              <a:rPr lang="en-GB" dirty="0"/>
              <a:t>Use strong verbs</a:t>
            </a:r>
          </a:p>
        </p:txBody>
      </p:sp>
      <p:sp>
        <p:nvSpPr>
          <p:cNvPr id="4" name="Content Placeholder 3"/>
          <p:cNvSpPr>
            <a:spLocks noGrp="1"/>
          </p:cNvSpPr>
          <p:nvPr>
            <p:ph sz="half" idx="2"/>
          </p:nvPr>
        </p:nvSpPr>
        <p:spPr>
          <a:xfrm>
            <a:off x="4678680" y="2603500"/>
            <a:ext cx="6438900" cy="4018280"/>
          </a:xfrm>
        </p:spPr>
        <p:txBody>
          <a:bodyPr>
            <a:normAutofit lnSpcReduction="10000"/>
          </a:bodyPr>
          <a:lstStyle/>
          <a:p>
            <a:r>
              <a:rPr lang="en-GB" dirty="0"/>
              <a:t>Don’t: do not</a:t>
            </a:r>
          </a:p>
          <a:p>
            <a:endParaRPr lang="en-GB" dirty="0"/>
          </a:p>
          <a:p>
            <a:r>
              <a:rPr lang="en-GB" dirty="0"/>
              <a:t>There are students in the hall: the students are in the hall</a:t>
            </a:r>
          </a:p>
          <a:p>
            <a:endParaRPr lang="en-GB" dirty="0"/>
          </a:p>
          <a:p>
            <a:r>
              <a:rPr lang="en-GB" dirty="0"/>
              <a:t>A lot of students: 67% of students</a:t>
            </a:r>
          </a:p>
          <a:p>
            <a:endParaRPr lang="en-GB" dirty="0"/>
          </a:p>
          <a:p>
            <a:r>
              <a:rPr lang="en-GB" dirty="0"/>
              <a:t>The regulations were written by the university: The university wrote the regulations.</a:t>
            </a:r>
          </a:p>
          <a:p>
            <a:r>
              <a:rPr lang="en-GB" dirty="0"/>
              <a:t>The nurse gave assistance: the nurse assisted</a:t>
            </a:r>
          </a:p>
        </p:txBody>
      </p:sp>
    </p:spTree>
    <p:extLst>
      <p:ext uri="{BB962C8B-B14F-4D97-AF65-F5344CB8AC3E}">
        <p14:creationId xmlns:p14="http://schemas.microsoft.com/office/powerpoint/2010/main" val="3479259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Articles</a:t>
            </a:r>
          </a:p>
        </p:txBody>
      </p:sp>
      <p:sp>
        <p:nvSpPr>
          <p:cNvPr id="3" name="Content Placeholder 2"/>
          <p:cNvSpPr>
            <a:spLocks noGrp="1"/>
          </p:cNvSpPr>
          <p:nvPr>
            <p:ph idx="1"/>
          </p:nvPr>
        </p:nvSpPr>
        <p:spPr>
          <a:xfrm>
            <a:off x="1043940" y="2603500"/>
            <a:ext cx="8936673" cy="3416300"/>
          </a:xfrm>
        </p:spPr>
        <p:txBody>
          <a:bodyPr/>
          <a:lstStyle/>
          <a:p>
            <a:r>
              <a:rPr lang="en-GB" dirty="0"/>
              <a:t>Articles are words such as “the”, “a”, “an”.</a:t>
            </a:r>
          </a:p>
          <a:p>
            <a:endParaRPr lang="en-GB" dirty="0"/>
          </a:p>
          <a:p>
            <a:r>
              <a:rPr lang="en-GB" dirty="0"/>
              <a:t> For example: The man walked down an alley to rescue a lost dog</a:t>
            </a:r>
          </a:p>
          <a:p>
            <a:pPr marL="0" indent="0">
              <a:buNone/>
            </a:pPr>
            <a:endParaRPr lang="en-GB" dirty="0"/>
          </a:p>
          <a:p>
            <a:r>
              <a:rPr lang="en-GB" dirty="0">
                <a:hlinkClick r:id="rId2"/>
              </a:rPr>
              <a:t>https://learnenglish.britishcouncil.org/en/beginner-grammar/articles-1</a:t>
            </a:r>
            <a:r>
              <a:rPr lang="en-GB" dirty="0"/>
              <a:t>  </a:t>
            </a:r>
          </a:p>
          <a:p>
            <a:endParaRPr lang="en-GB" dirty="0"/>
          </a:p>
          <a:p>
            <a:r>
              <a:rPr lang="en-GB" dirty="0"/>
              <a:t>Your writing will not make sense of you miss these very important words out.</a:t>
            </a:r>
          </a:p>
        </p:txBody>
      </p:sp>
    </p:spTree>
    <p:extLst>
      <p:ext uri="{BB962C8B-B14F-4D97-AF65-F5344CB8AC3E}">
        <p14:creationId xmlns:p14="http://schemas.microsoft.com/office/powerpoint/2010/main" val="2163403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Getting the tense right</a:t>
            </a:r>
          </a:p>
        </p:txBody>
      </p:sp>
      <p:sp>
        <p:nvSpPr>
          <p:cNvPr id="3" name="Content Placeholder 2"/>
          <p:cNvSpPr>
            <a:spLocks noGrp="1"/>
          </p:cNvSpPr>
          <p:nvPr>
            <p:ph idx="1"/>
          </p:nvPr>
        </p:nvSpPr>
        <p:spPr>
          <a:xfrm>
            <a:off x="914400" y="2603500"/>
            <a:ext cx="9066213" cy="3416300"/>
          </a:xfrm>
        </p:spPr>
        <p:txBody>
          <a:bodyPr/>
          <a:lstStyle/>
          <a:p>
            <a:r>
              <a:rPr lang="en-GB" dirty="0"/>
              <a:t>Make sure you write simply and in the same tense all the way through your work:</a:t>
            </a:r>
          </a:p>
          <a:p>
            <a:endParaRPr lang="en-GB" dirty="0"/>
          </a:p>
          <a:p>
            <a:r>
              <a:rPr lang="en-GB" dirty="0"/>
              <a:t>Use simple past tense OR Simple present tense</a:t>
            </a:r>
          </a:p>
          <a:p>
            <a:endParaRPr lang="en-GB" dirty="0"/>
          </a:p>
          <a:p>
            <a:r>
              <a:rPr lang="en-GB" dirty="0">
                <a:hlinkClick r:id="rId2"/>
              </a:rPr>
              <a:t>https://www.youtube.com/watch?v=UA5_kInKs7w</a:t>
            </a:r>
            <a:r>
              <a:rPr lang="en-GB" dirty="0"/>
              <a:t> </a:t>
            </a:r>
          </a:p>
        </p:txBody>
      </p:sp>
    </p:spTree>
    <p:extLst>
      <p:ext uri="{BB962C8B-B14F-4D97-AF65-F5344CB8AC3E}">
        <p14:creationId xmlns:p14="http://schemas.microsoft.com/office/powerpoint/2010/main" val="3550492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Singular or Plural</a:t>
            </a:r>
          </a:p>
        </p:txBody>
      </p:sp>
      <p:sp>
        <p:nvSpPr>
          <p:cNvPr id="3" name="Content Placeholder 2"/>
          <p:cNvSpPr>
            <a:spLocks noGrp="1"/>
          </p:cNvSpPr>
          <p:nvPr>
            <p:ph idx="1"/>
          </p:nvPr>
        </p:nvSpPr>
        <p:spPr>
          <a:xfrm>
            <a:off x="708660" y="2263140"/>
            <a:ext cx="11117580" cy="4594860"/>
          </a:xfrm>
        </p:spPr>
        <p:txBody>
          <a:bodyPr>
            <a:normAutofit fontScale="70000" lnSpcReduction="20000"/>
          </a:bodyPr>
          <a:lstStyle/>
          <a:p>
            <a:r>
              <a:rPr lang="en-US" dirty="0"/>
              <a:t>1. Subjects and verbs must agree in number. This is the cornerstone rule that forms the background of the concept. The dog</a:t>
            </a:r>
            <a:r>
              <a:rPr lang="en-US" i="1" dirty="0"/>
              <a:t> growls</a:t>
            </a:r>
            <a:r>
              <a:rPr lang="en-US" dirty="0"/>
              <a:t> when he is angry. The dogs</a:t>
            </a:r>
            <a:r>
              <a:rPr lang="en-US" i="1" dirty="0"/>
              <a:t> growl</a:t>
            </a:r>
            <a:r>
              <a:rPr lang="en-US" dirty="0"/>
              <a:t> when they are angry.</a:t>
            </a:r>
          </a:p>
          <a:p>
            <a:r>
              <a:rPr lang="en-US" dirty="0"/>
              <a:t>2. Don’t get confused by the words that come between the subject and verb; they do not affect agreement: The dog, who is chewing on my jeans, </a:t>
            </a:r>
            <a:r>
              <a:rPr lang="en-US" i="1" dirty="0"/>
              <a:t>is</a:t>
            </a:r>
            <a:r>
              <a:rPr lang="en-US" dirty="0"/>
              <a:t> usually very good.</a:t>
            </a:r>
          </a:p>
          <a:p>
            <a:r>
              <a:rPr lang="en-US" dirty="0"/>
              <a:t>3. Prepositional phrases between the subject and verb usually do not affect agreement: The colors of the rainbow </a:t>
            </a:r>
            <a:r>
              <a:rPr lang="en-US" i="1" dirty="0"/>
              <a:t>are</a:t>
            </a:r>
            <a:r>
              <a:rPr lang="en-US" dirty="0"/>
              <a:t> beautiful.</a:t>
            </a:r>
          </a:p>
          <a:p>
            <a:r>
              <a:rPr lang="en-US" dirty="0"/>
              <a:t>4. When sentences start with “there” or “here,” the subject will always be placed after the verb, so care needs to be taken to identify it correctly: There </a:t>
            </a:r>
            <a:r>
              <a:rPr lang="en-US" i="1" dirty="0"/>
              <a:t>is</a:t>
            </a:r>
            <a:r>
              <a:rPr lang="en-US" dirty="0"/>
              <a:t> a problem with the balance sheet. Here </a:t>
            </a:r>
            <a:r>
              <a:rPr lang="en-US" i="1" dirty="0"/>
              <a:t>are</a:t>
            </a:r>
            <a:r>
              <a:rPr lang="en-US" dirty="0"/>
              <a:t> the papers you requested.</a:t>
            </a:r>
          </a:p>
          <a:p>
            <a:r>
              <a:rPr lang="en-US" dirty="0"/>
              <a:t>5. Subjects don't always come before verbs in questions. Make sure you accurately identify the subject before deciding on the proper verb form to use: Where </a:t>
            </a:r>
            <a:r>
              <a:rPr lang="en-US" i="1" dirty="0"/>
              <a:t>are</a:t>
            </a:r>
            <a:r>
              <a:rPr lang="en-US" dirty="0"/>
              <a:t> the pieces of this puzzle?</a:t>
            </a:r>
          </a:p>
          <a:p>
            <a:r>
              <a:rPr lang="en-US" dirty="0"/>
              <a:t>6. If two subjects are joined by "and," they typically require a plural verb form: The cow and the pig </a:t>
            </a:r>
            <a:r>
              <a:rPr lang="en-US" i="1" dirty="0"/>
              <a:t>are </a:t>
            </a:r>
            <a:r>
              <a:rPr lang="en-US" dirty="0"/>
              <a:t>jumping over the moon.</a:t>
            </a:r>
          </a:p>
          <a:p>
            <a:r>
              <a:rPr lang="en-US" dirty="0"/>
              <a:t>7. The verb is singular if the two subjects separated by "and" refer to the same person or thing: Red beans and rice</a:t>
            </a:r>
            <a:r>
              <a:rPr lang="en-US" i="1" dirty="0"/>
              <a:t> is</a:t>
            </a:r>
            <a:r>
              <a:rPr lang="en-US" dirty="0"/>
              <a:t> my mom's favorite dish.</a:t>
            </a:r>
          </a:p>
          <a:p>
            <a:r>
              <a:rPr lang="en-US" dirty="0"/>
              <a:t>8. If one of the words "each," "every," or "no" comes before the subject, the verb is singular.: No smoking or drinking </a:t>
            </a:r>
            <a:r>
              <a:rPr lang="en-US" i="1" dirty="0"/>
              <a:t>is</a:t>
            </a:r>
            <a:r>
              <a:rPr lang="en-US" dirty="0"/>
              <a:t> allowed. Every man and woman</a:t>
            </a:r>
            <a:r>
              <a:rPr lang="en-US" i="1" dirty="0"/>
              <a:t> is</a:t>
            </a:r>
            <a:r>
              <a:rPr lang="en-US" dirty="0"/>
              <a:t> required to check in.</a:t>
            </a:r>
          </a:p>
          <a:p>
            <a:r>
              <a:rPr lang="en-US" dirty="0"/>
              <a:t>9. If the subjects are both singular and are connected by the words "or," "nor," "neither/nor," "either/or," and "not only/but also" the verb is singular.: Jessica or Christian</a:t>
            </a:r>
            <a:r>
              <a:rPr lang="en-US" i="1" dirty="0"/>
              <a:t> is</a:t>
            </a:r>
            <a:r>
              <a:rPr lang="en-US" dirty="0"/>
              <a:t> to blame for the accident.</a:t>
            </a:r>
          </a:p>
          <a:p>
            <a:r>
              <a:rPr lang="en-US" dirty="0"/>
              <a:t>10. The only time when the object of the preposition factors into the decision of plural or singular verb forms is when noun and pronoun subjects like "some," "half," "none," "more," or "all" are followed by a prepositional phrase. In these sentences, the object of the preposition determines the form of the verb. All of the chicken </a:t>
            </a:r>
            <a:r>
              <a:rPr lang="en-US" i="1" dirty="0"/>
              <a:t>is</a:t>
            </a:r>
            <a:r>
              <a:rPr lang="en-US" dirty="0"/>
              <a:t> gone. All of the chickens </a:t>
            </a:r>
            <a:r>
              <a:rPr lang="en-US" i="1" dirty="0"/>
              <a:t>are</a:t>
            </a:r>
            <a:r>
              <a:rPr lang="en-US" dirty="0"/>
              <a:t> gone.</a:t>
            </a:r>
          </a:p>
          <a:p>
            <a:endParaRPr lang="en-GB" dirty="0"/>
          </a:p>
        </p:txBody>
      </p:sp>
    </p:spTree>
    <p:extLst>
      <p:ext uri="{BB962C8B-B14F-4D97-AF65-F5344CB8AC3E}">
        <p14:creationId xmlns:p14="http://schemas.microsoft.com/office/powerpoint/2010/main" val="3141520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Singular or Plural</a:t>
            </a:r>
          </a:p>
        </p:txBody>
      </p:sp>
      <p:sp>
        <p:nvSpPr>
          <p:cNvPr id="3" name="Content Placeholder 2"/>
          <p:cNvSpPr>
            <a:spLocks noGrp="1"/>
          </p:cNvSpPr>
          <p:nvPr>
            <p:ph idx="1"/>
          </p:nvPr>
        </p:nvSpPr>
        <p:spPr>
          <a:xfrm>
            <a:off x="708660" y="2293620"/>
            <a:ext cx="11109960" cy="4564380"/>
          </a:xfrm>
        </p:spPr>
        <p:txBody>
          <a:bodyPr>
            <a:normAutofit fontScale="70000" lnSpcReduction="20000"/>
          </a:bodyPr>
          <a:lstStyle/>
          <a:p>
            <a:pPr>
              <a:spcAft>
                <a:spcPts val="600"/>
              </a:spcAft>
            </a:pPr>
            <a:r>
              <a:rPr lang="en-US" dirty="0"/>
              <a:t>11. The singular verb form is usually used for units of measurement or time: Four quarts of oil</a:t>
            </a:r>
            <a:r>
              <a:rPr lang="en-US" i="1" dirty="0"/>
              <a:t> was</a:t>
            </a:r>
            <a:r>
              <a:rPr lang="en-US" dirty="0"/>
              <a:t> required to get the car running.</a:t>
            </a:r>
          </a:p>
          <a:p>
            <a:pPr>
              <a:spcAft>
                <a:spcPts val="600"/>
              </a:spcAft>
            </a:pPr>
            <a:r>
              <a:rPr lang="en-US" dirty="0"/>
              <a:t>12. If the subjects are both plural and are connected by the words "or," "nor," "neither/nor," "either/or," and "not only/but also" the verb is plural: Dogs and cats</a:t>
            </a:r>
            <a:r>
              <a:rPr lang="en-US" i="1" dirty="0"/>
              <a:t> are</a:t>
            </a:r>
            <a:r>
              <a:rPr lang="en-US" dirty="0"/>
              <a:t> both available at the pound.</a:t>
            </a:r>
          </a:p>
          <a:p>
            <a:pPr>
              <a:spcAft>
                <a:spcPts val="600"/>
              </a:spcAft>
            </a:pPr>
            <a:r>
              <a:rPr lang="en-US" dirty="0"/>
              <a:t>13. If one subject is singular and one plural and the words are connected by the words "or," "nor," "neither/nor," "either/or," and "not only/but also", you use the verb form of the subject that is nearest the verb. Either the bears or the lion</a:t>
            </a:r>
            <a:r>
              <a:rPr lang="en-US" i="1" dirty="0"/>
              <a:t> has </a:t>
            </a:r>
            <a:r>
              <a:rPr lang="en-US" dirty="0"/>
              <a:t>escaped from the zoo.</a:t>
            </a:r>
            <a:r>
              <a:rPr lang="en-US" i="1" dirty="0"/>
              <a:t> </a:t>
            </a:r>
            <a:r>
              <a:rPr lang="en-US" dirty="0"/>
              <a:t>Neither the lion nor the bears</a:t>
            </a:r>
            <a:r>
              <a:rPr lang="en-US" i="1" dirty="0"/>
              <a:t> have </a:t>
            </a:r>
            <a:r>
              <a:rPr lang="en-US" dirty="0"/>
              <a:t>escaped from the zoo.</a:t>
            </a:r>
          </a:p>
          <a:p>
            <a:pPr>
              <a:spcAft>
                <a:spcPts val="600"/>
              </a:spcAft>
            </a:pPr>
            <a:r>
              <a:rPr lang="en-US" dirty="0"/>
              <a:t>14. Indefinite pronouns typically take singular verbs: Everybody</a:t>
            </a:r>
            <a:r>
              <a:rPr lang="en-US" i="1" dirty="0"/>
              <a:t> wants</a:t>
            </a:r>
            <a:r>
              <a:rPr lang="en-US" dirty="0"/>
              <a:t> to be loved.</a:t>
            </a:r>
          </a:p>
          <a:p>
            <a:pPr>
              <a:spcAft>
                <a:spcPts val="600"/>
              </a:spcAft>
            </a:pPr>
            <a:r>
              <a:rPr lang="en-US" dirty="0"/>
              <a:t>15. * Except for the pronouns "few," "many," "several," "both," "all," and "some" that always take the plural form: Few</a:t>
            </a:r>
            <a:r>
              <a:rPr lang="en-US" i="1" dirty="0"/>
              <a:t> were</a:t>
            </a:r>
            <a:r>
              <a:rPr lang="en-US" dirty="0"/>
              <a:t> left alive after the flood.</a:t>
            </a:r>
          </a:p>
          <a:p>
            <a:pPr>
              <a:spcAft>
                <a:spcPts val="600"/>
              </a:spcAft>
            </a:pPr>
            <a:r>
              <a:rPr lang="en-US" dirty="0"/>
              <a:t>16. If two infinitives are separated by "and" they take the plural form of the verb: </a:t>
            </a:r>
            <a:r>
              <a:rPr lang="en-US" i="1" dirty="0"/>
              <a:t>To </a:t>
            </a:r>
            <a:r>
              <a:rPr lang="en-US" dirty="0"/>
              <a:t>walk and to chew gum</a:t>
            </a:r>
            <a:r>
              <a:rPr lang="en-US" i="1" dirty="0"/>
              <a:t> require</a:t>
            </a:r>
            <a:r>
              <a:rPr lang="en-US" dirty="0"/>
              <a:t> great skill.</a:t>
            </a:r>
          </a:p>
          <a:p>
            <a:pPr>
              <a:spcAft>
                <a:spcPts val="600"/>
              </a:spcAft>
            </a:pPr>
            <a:r>
              <a:rPr lang="en-US" dirty="0"/>
              <a:t>17. When gerunds are used as the subject of a sentence, they take the singular form of the verb; but, when they are linked by "and," they take the plural form: Standing in the water </a:t>
            </a:r>
            <a:r>
              <a:rPr lang="en-US" i="1" dirty="0"/>
              <a:t>was</a:t>
            </a:r>
            <a:r>
              <a:rPr lang="en-US" dirty="0"/>
              <a:t> a bad idea. Swimming in the ocean and playing drums</a:t>
            </a:r>
            <a:r>
              <a:rPr lang="en-US" i="1" dirty="0"/>
              <a:t> are</a:t>
            </a:r>
            <a:r>
              <a:rPr lang="en-US" dirty="0"/>
              <a:t> my hobbies.</a:t>
            </a:r>
          </a:p>
          <a:p>
            <a:pPr>
              <a:spcAft>
                <a:spcPts val="600"/>
              </a:spcAft>
            </a:pPr>
            <a:r>
              <a:rPr lang="en-US" dirty="0"/>
              <a:t>18. Collective nouns like "herd," "senate," "class," and "crowd," usually take a singular verb form: The herd </a:t>
            </a:r>
            <a:r>
              <a:rPr lang="en-US" i="1" dirty="0"/>
              <a:t>is</a:t>
            </a:r>
            <a:r>
              <a:rPr lang="en-US" dirty="0"/>
              <a:t> stampeding.</a:t>
            </a:r>
          </a:p>
          <a:p>
            <a:pPr>
              <a:spcAft>
                <a:spcPts val="600"/>
              </a:spcAft>
            </a:pPr>
            <a:r>
              <a:rPr lang="en-US" dirty="0"/>
              <a:t>19. Titles of books, movies, novels, etc. are treated as singular and take a singular verb: The Burbs</a:t>
            </a:r>
            <a:r>
              <a:rPr lang="en-US" i="1" dirty="0"/>
              <a:t> is</a:t>
            </a:r>
            <a:r>
              <a:rPr lang="en-US" dirty="0"/>
              <a:t> a movie starring Tom Hanks.</a:t>
            </a:r>
          </a:p>
          <a:p>
            <a:pPr>
              <a:spcAft>
                <a:spcPts val="600"/>
              </a:spcAft>
            </a:pPr>
            <a:r>
              <a:rPr lang="en-US" dirty="0"/>
              <a:t>20. Final Rule – Remember, only the subject affects the verb!</a:t>
            </a:r>
          </a:p>
          <a:p>
            <a:pPr>
              <a:spcAft>
                <a:spcPts val="600"/>
              </a:spcAft>
            </a:pPr>
            <a:endParaRPr lang="en-GB" dirty="0"/>
          </a:p>
        </p:txBody>
      </p:sp>
    </p:spTree>
    <p:extLst>
      <p:ext uri="{BB962C8B-B14F-4D97-AF65-F5344CB8AC3E}">
        <p14:creationId xmlns:p14="http://schemas.microsoft.com/office/powerpoint/2010/main" val="1158009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059180" y="973668"/>
            <a:ext cx="9357360" cy="706964"/>
          </a:xfrm>
        </p:spPr>
        <p:txBody>
          <a:bodyPr/>
          <a:lstStyle/>
          <a:p>
            <a:r>
              <a:rPr lang="en-GB" dirty="0"/>
              <a:t>Films and exercises on writing skills and grammar</a:t>
            </a:r>
          </a:p>
        </p:txBody>
      </p:sp>
      <p:sp>
        <p:nvSpPr>
          <p:cNvPr id="6" name="Content Placeholder 5"/>
          <p:cNvSpPr>
            <a:spLocks noGrp="1"/>
          </p:cNvSpPr>
          <p:nvPr>
            <p:ph idx="1"/>
          </p:nvPr>
        </p:nvSpPr>
        <p:spPr>
          <a:xfrm>
            <a:off x="312420" y="2603500"/>
            <a:ext cx="10873740" cy="3957320"/>
          </a:xfrm>
        </p:spPr>
        <p:txBody>
          <a:bodyPr>
            <a:normAutofit/>
          </a:bodyPr>
          <a:lstStyle/>
          <a:p>
            <a:pPr marL="0" indent="0">
              <a:buNone/>
            </a:pPr>
            <a:endParaRPr lang="en-GB" dirty="0"/>
          </a:p>
          <a:p>
            <a:r>
              <a:rPr lang="en-GB" dirty="0"/>
              <a:t>5 tips on writing: </a:t>
            </a:r>
            <a:r>
              <a:rPr lang="en-GB" dirty="0">
                <a:hlinkClick r:id="rId2"/>
              </a:rPr>
              <a:t>https://www.youtube.com/watch?v=GgkRoYPLhts</a:t>
            </a:r>
            <a:endParaRPr lang="en-GB" dirty="0"/>
          </a:p>
          <a:p>
            <a:endParaRPr lang="en-GB" dirty="0"/>
          </a:p>
          <a:p>
            <a:r>
              <a:rPr lang="en-GB" dirty="0"/>
              <a:t>How to write in English: </a:t>
            </a:r>
            <a:r>
              <a:rPr lang="en-GB" dirty="0">
                <a:hlinkClick r:id="rId3"/>
              </a:rPr>
              <a:t>https://learnenglish.britishcouncil.org/en/writing</a:t>
            </a:r>
            <a:r>
              <a:rPr lang="en-GB" dirty="0"/>
              <a:t> </a:t>
            </a:r>
          </a:p>
          <a:p>
            <a:endParaRPr lang="en-GB" dirty="0"/>
          </a:p>
          <a:p>
            <a:r>
              <a:rPr lang="en-GB" dirty="0"/>
              <a:t>How to paraphrase information: </a:t>
            </a:r>
            <a:r>
              <a:rPr lang="en-GB" dirty="0">
                <a:hlinkClick r:id="rId4"/>
              </a:rPr>
              <a:t>https://www.youtube.com/watch?v=o9aVjBHEEbU</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18079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itle 8"/>
          <p:cNvSpPr>
            <a:spLocks noGrp="1"/>
          </p:cNvSpPr>
          <p:nvPr>
            <p:ph type="ctrTitle"/>
          </p:nvPr>
        </p:nvSpPr>
        <p:spPr/>
        <p:txBody>
          <a:bodyPr/>
          <a:lstStyle/>
          <a:p>
            <a:r>
              <a:rPr lang="en-GB" altLang="en-US" b="1"/>
              <a:t>Referencing</a:t>
            </a:r>
          </a:p>
        </p:txBody>
      </p:sp>
      <p:sp>
        <p:nvSpPr>
          <p:cNvPr id="10" name="Subtitle 9"/>
          <p:cNvSpPr>
            <a:spLocks noGrp="1"/>
          </p:cNvSpPr>
          <p:nvPr>
            <p:ph type="subTitle" idx="1"/>
          </p:nvPr>
        </p:nvSpPr>
        <p:spPr/>
        <p:txBody>
          <a:bodyPr/>
          <a:lstStyle/>
          <a:p>
            <a:pPr>
              <a:buFont typeface="Arial" panose="020B0604020202020204" pitchFamily="34" charset="0"/>
              <a:buNone/>
              <a:defRPr/>
            </a:pPr>
            <a:endParaRPr lang="en-GB"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PQuestion"/>
          <p:cNvSpPr>
            <a:spLocks noGrp="1"/>
          </p:cNvSpPr>
          <p:nvPr>
            <p:ph type="title"/>
          </p:nvPr>
        </p:nvSpPr>
        <p:spPr/>
        <p:txBody>
          <a:bodyPr/>
          <a:lstStyle/>
          <a:p>
            <a:r>
              <a:rPr lang="en-GB" altLang="en-US" dirty="0"/>
              <a:t>Why do you have to reference?</a:t>
            </a:r>
          </a:p>
        </p:txBody>
      </p:sp>
      <p:sp>
        <p:nvSpPr>
          <p:cNvPr id="4099" name="TPAnswers"/>
          <p:cNvSpPr>
            <a:spLocks noGrp="1"/>
          </p:cNvSpPr>
          <p:nvPr>
            <p:ph sz="half" idx="1"/>
            <p:custDataLst>
              <p:tags r:id="rId2"/>
            </p:custDataLst>
          </p:nvPr>
        </p:nvSpPr>
        <p:spPr/>
        <p:txBody>
          <a:bodyPr/>
          <a:lstStyle/>
          <a:p>
            <a:pPr marL="514350" indent="-514350">
              <a:buFont typeface="Arial" charset="0"/>
              <a:buAutoNum type="alphaUcPeriod"/>
            </a:pPr>
            <a:r>
              <a:rPr lang="en-GB" altLang="en-US" dirty="0"/>
              <a:t>To credit another author</a:t>
            </a:r>
          </a:p>
          <a:p>
            <a:pPr marL="514350" indent="-514350">
              <a:buFont typeface="Arial" charset="0"/>
              <a:buAutoNum type="alphaUcPeriod"/>
            </a:pPr>
            <a:endParaRPr lang="en-GB" altLang="en-US" dirty="0"/>
          </a:p>
          <a:p>
            <a:pPr marL="514350" indent="-514350">
              <a:buFont typeface="Arial" charset="0"/>
              <a:buAutoNum type="alphaUcPeriod"/>
            </a:pPr>
            <a:r>
              <a:rPr lang="en-GB" altLang="en-US" dirty="0"/>
              <a:t>You need a Masters degree before you are allowed an opinion</a:t>
            </a:r>
          </a:p>
          <a:p>
            <a:pPr marL="514350" indent="-514350">
              <a:buFont typeface="Arial" charset="0"/>
              <a:buAutoNum type="alphaUcPeriod"/>
            </a:pPr>
            <a:endParaRPr lang="en-GB" altLang="en-US" dirty="0"/>
          </a:p>
          <a:p>
            <a:pPr marL="514350" indent="-514350">
              <a:buFont typeface="Arial" charset="0"/>
              <a:buAutoNum type="alphaUcPeriod"/>
            </a:pPr>
            <a:r>
              <a:rPr lang="en-GB" altLang="en-US" dirty="0"/>
              <a:t>I have no idea</a:t>
            </a:r>
          </a:p>
        </p:txBody>
      </p:sp>
      <p:pic>
        <p:nvPicPr>
          <p:cNvPr id="4" name="Content Placeholder 3"/>
          <p:cNvPicPr>
            <a:picLocks noGrp="1" noChangeAspect="1"/>
          </p:cNvPicPr>
          <p:nvPr>
            <p:ph sz="half" idx="2"/>
          </p:nvPr>
        </p:nvPicPr>
        <p:blipFill>
          <a:blip r:embed="rId5" cstate="print">
            <a:extLst>
              <a:ext uri="{28A0092B-C50C-407E-A947-70E740481C1C}">
                <a14:useLocalDpi xmlns:a14="http://schemas.microsoft.com/office/drawing/2010/main" val="0"/>
              </a:ext>
            </a:extLst>
          </a:blip>
          <a:stretch>
            <a:fillRect/>
          </a:stretch>
        </p:blipFill>
        <p:spPr>
          <a:xfrm>
            <a:off x="6208713" y="2339340"/>
            <a:ext cx="4824412" cy="3528059"/>
          </a:xfrm>
        </p:spPr>
      </p:pic>
      <p:sp>
        <p:nvSpPr>
          <p:cNvPr id="2" name="CAI1"/>
          <p:cNvSpPr/>
          <p:nvPr>
            <p:custDataLst>
              <p:tags r:id="rId3"/>
            </p:custDataLst>
          </p:nvPr>
        </p:nvSpPr>
        <p:spPr>
          <a:xfrm>
            <a:off x="327660" y="2472373"/>
            <a:ext cx="778933" cy="584200"/>
          </a:xfrm>
          <a:prstGeom prst="star5">
            <a:avLst/>
          </a:prstGeom>
          <a:gradFill flip="none" rotWithShape="1">
            <a:gsLst>
              <a:gs pos="0">
                <a:srgbClr val="FFFF00"/>
              </a:gs>
              <a:gs pos="100000">
                <a:srgbClr val="FFFFFF"/>
              </a:gs>
            </a:gsLst>
            <a:path path="rect">
              <a:fillToRect l="50000" t="50000" r="50000" b="50000"/>
            </a:path>
            <a:tileRect/>
          </a:gra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5" name="Rectangle 4"/>
          <p:cNvSpPr/>
          <p:nvPr/>
        </p:nvSpPr>
        <p:spPr>
          <a:xfrm>
            <a:off x="2872740" y="6001435"/>
            <a:ext cx="6096000" cy="461665"/>
          </a:xfrm>
          <a:prstGeom prst="rect">
            <a:avLst/>
          </a:prstGeom>
        </p:spPr>
        <p:txBody>
          <a:bodyPr>
            <a:spAutoFit/>
          </a:bodyPr>
          <a:lstStyle/>
          <a:p>
            <a:r>
              <a:rPr lang="en-GB" sz="1200" dirty="0">
                <a:hlinkClick r:id="rId6"/>
              </a:rPr>
              <a:t>http://moodle1819.uws.ac.uk/course/view.php?id=2269%22%20target%3D%5C%22_blank</a:t>
            </a:r>
            <a:r>
              <a:rPr lang="en-GB" sz="1200" dirty="0"/>
              <a:t> </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5"/>
          <p:cNvSpPr>
            <a:spLocks noGrp="1"/>
          </p:cNvSpPr>
          <p:nvPr>
            <p:ph type="title"/>
          </p:nvPr>
        </p:nvSpPr>
        <p:spPr>
          <a:xfrm>
            <a:off x="1036320" y="945199"/>
            <a:ext cx="10972800" cy="777875"/>
          </a:xfrm>
        </p:spPr>
        <p:txBody>
          <a:bodyPr/>
          <a:lstStyle/>
          <a:p>
            <a:r>
              <a:rPr lang="en-GB" altLang="en-US" sz="4000" b="1" dirty="0"/>
              <a:t>Why/when reference?</a:t>
            </a:r>
          </a:p>
        </p:txBody>
      </p:sp>
      <p:sp>
        <p:nvSpPr>
          <p:cNvPr id="5124" name="Content Placeholder 2"/>
          <p:cNvSpPr>
            <a:spLocks noGrp="1"/>
          </p:cNvSpPr>
          <p:nvPr>
            <p:ph idx="1"/>
          </p:nvPr>
        </p:nvSpPr>
        <p:spPr>
          <a:xfrm>
            <a:off x="609600" y="2293620"/>
            <a:ext cx="10972800" cy="4135756"/>
          </a:xfrm>
        </p:spPr>
        <p:txBody>
          <a:bodyPr/>
          <a:lstStyle/>
          <a:p>
            <a:pPr eaLnBrk="1" hangingPunct="1">
              <a:buClr>
                <a:srgbClr val="0070C0"/>
              </a:buClr>
            </a:pPr>
            <a:r>
              <a:rPr lang="en-GB" altLang="en-US" sz="3000" dirty="0"/>
              <a:t>Why do you have to reference?</a:t>
            </a:r>
            <a:endParaRPr lang="en-GB" altLang="en-US" dirty="0"/>
          </a:p>
          <a:p>
            <a:pPr lvl="1" eaLnBrk="1" hangingPunct="1">
              <a:buClr>
                <a:srgbClr val="0070C0"/>
              </a:buClr>
            </a:pPr>
            <a:r>
              <a:rPr lang="en-GB" altLang="en-US" dirty="0"/>
              <a:t>To credit another writer</a:t>
            </a:r>
          </a:p>
          <a:p>
            <a:pPr lvl="1" eaLnBrk="1" hangingPunct="1">
              <a:buClr>
                <a:srgbClr val="0070C0"/>
              </a:buClr>
            </a:pPr>
            <a:r>
              <a:rPr lang="en-GB" altLang="en-US" dirty="0"/>
              <a:t>To provide evidence to support ideas that you draw upon in your writing</a:t>
            </a:r>
          </a:p>
          <a:p>
            <a:pPr lvl="1" eaLnBrk="1" hangingPunct="1">
              <a:buClr>
                <a:srgbClr val="0070C0"/>
              </a:buClr>
            </a:pPr>
            <a:r>
              <a:rPr lang="en-GB" altLang="en-US" dirty="0"/>
              <a:t>To allow reader to follow-up the reference</a:t>
            </a:r>
          </a:p>
        </p:txBody>
      </p:sp>
      <p:pic>
        <p:nvPicPr>
          <p:cNvPr id="5125"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02783" y="4371341"/>
            <a:ext cx="2506133" cy="220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6"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34000" y="4336098"/>
            <a:ext cx="2237317" cy="220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226637" y="4886961"/>
            <a:ext cx="3393016"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PQuestion"/>
          <p:cNvSpPr>
            <a:spLocks noGrp="1"/>
          </p:cNvSpPr>
          <p:nvPr>
            <p:ph type="title"/>
          </p:nvPr>
        </p:nvSpPr>
        <p:spPr/>
        <p:txBody>
          <a:bodyPr/>
          <a:lstStyle/>
          <a:p>
            <a:r>
              <a:rPr lang="en-GB" altLang="en-US"/>
              <a:t>When do you have to reference?</a:t>
            </a:r>
          </a:p>
        </p:txBody>
      </p:sp>
      <p:sp>
        <p:nvSpPr>
          <p:cNvPr id="6147" name="TPAnswers"/>
          <p:cNvSpPr>
            <a:spLocks noGrp="1"/>
          </p:cNvSpPr>
          <p:nvPr>
            <p:ph sz="half" idx="1"/>
            <p:custDataLst>
              <p:tags r:id="rId2"/>
            </p:custDataLst>
          </p:nvPr>
        </p:nvSpPr>
        <p:spPr/>
        <p:txBody>
          <a:bodyPr/>
          <a:lstStyle/>
          <a:p>
            <a:pPr marL="514350" indent="-514350">
              <a:buFont typeface="Arial" charset="0"/>
              <a:buAutoNum type="alphaUcPeriod"/>
            </a:pPr>
            <a:r>
              <a:rPr lang="en-GB" altLang="en-US" dirty="0"/>
              <a:t>At least three times per paragraph</a:t>
            </a:r>
          </a:p>
          <a:p>
            <a:pPr marL="514350" indent="-514350">
              <a:buFont typeface="Arial" charset="0"/>
              <a:buAutoNum type="alphaUcPeriod"/>
            </a:pPr>
            <a:endParaRPr lang="en-GB" altLang="en-US" dirty="0"/>
          </a:p>
          <a:p>
            <a:pPr marL="514350" indent="-514350">
              <a:buFont typeface="Arial" charset="0"/>
              <a:buAutoNum type="alphaUcPeriod"/>
            </a:pPr>
            <a:r>
              <a:rPr lang="en-GB" altLang="en-US" dirty="0"/>
              <a:t>At the end of every sentence</a:t>
            </a:r>
          </a:p>
          <a:p>
            <a:pPr marL="514350" indent="-514350">
              <a:buFont typeface="Arial" charset="0"/>
              <a:buAutoNum type="alphaUcPeriod"/>
            </a:pPr>
            <a:endParaRPr lang="en-GB" altLang="en-US" dirty="0"/>
          </a:p>
          <a:p>
            <a:pPr marL="514350" indent="-514350">
              <a:buFont typeface="Arial" charset="0"/>
              <a:buAutoNum type="alphaUcPeriod"/>
            </a:pPr>
            <a:r>
              <a:rPr lang="en-GB" altLang="en-US" dirty="0"/>
              <a:t>When using factual information</a:t>
            </a:r>
          </a:p>
        </p:txBody>
      </p:sp>
      <p:sp>
        <p:nvSpPr>
          <p:cNvPr id="3" name="Content Placeholder 2"/>
          <p:cNvSpPr>
            <a:spLocks noGrp="1"/>
          </p:cNvSpPr>
          <p:nvPr>
            <p:ph sz="half" idx="2"/>
          </p:nvPr>
        </p:nvSpPr>
        <p:spPr>
          <a:xfrm>
            <a:off x="6208712" y="2603500"/>
            <a:ext cx="5206048" cy="3416300"/>
          </a:xfrm>
        </p:spPr>
        <p:txBody>
          <a:bodyPr/>
          <a:lstStyle/>
          <a:p>
            <a:r>
              <a:rPr lang="en-GB" dirty="0"/>
              <a:t>Day therapy is usually provided for a set period of time, while in the traditional model, people may attend for many months (Hopkins and </a:t>
            </a:r>
            <a:r>
              <a:rPr lang="en-GB" dirty="0" err="1"/>
              <a:t>Tookman</a:t>
            </a:r>
            <a:r>
              <a:rPr lang="en-GB" dirty="0"/>
              <a:t>, 2000; Stevens, 1996). </a:t>
            </a:r>
          </a:p>
        </p:txBody>
      </p:sp>
      <p:sp>
        <p:nvSpPr>
          <p:cNvPr id="2" name="CAI1"/>
          <p:cNvSpPr/>
          <p:nvPr>
            <p:custDataLst>
              <p:tags r:id="rId3"/>
            </p:custDataLst>
          </p:nvPr>
        </p:nvSpPr>
        <p:spPr>
          <a:xfrm rot="10800000">
            <a:off x="667593" y="4168140"/>
            <a:ext cx="524087" cy="648970"/>
          </a:xfrm>
          <a:custGeom>
            <a:avLst/>
            <a:gdLst/>
            <a:ahLst/>
            <a:cxnLst/>
            <a:rect l="0" t="0" r="0" b="0"/>
            <a:pathLst>
              <a:path w="1524001" h="1752601">
                <a:moveTo>
                  <a:pt x="1295400" y="1066800"/>
                </a:moveTo>
                <a:lnTo>
                  <a:pt x="1524000" y="533400"/>
                </a:lnTo>
                <a:lnTo>
                  <a:pt x="914400" y="0"/>
                </a:lnTo>
                <a:lnTo>
                  <a:pt x="0" y="1447800"/>
                </a:lnTo>
                <a:lnTo>
                  <a:pt x="0" y="1752600"/>
                </a:lnTo>
                <a:lnTo>
                  <a:pt x="990600" y="533400"/>
                </a:lnTo>
                <a:close/>
              </a:path>
            </a:pathLst>
          </a:custGeom>
          <a:solidFill>
            <a:srgbClr val="00C800"/>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le 5"/>
          <p:cNvSpPr>
            <a:spLocks noGrp="1"/>
          </p:cNvSpPr>
          <p:nvPr>
            <p:ph type="title"/>
          </p:nvPr>
        </p:nvSpPr>
        <p:spPr>
          <a:xfrm>
            <a:off x="1036320" y="914719"/>
            <a:ext cx="10972800" cy="777875"/>
          </a:xfrm>
        </p:spPr>
        <p:txBody>
          <a:bodyPr/>
          <a:lstStyle/>
          <a:p>
            <a:r>
              <a:rPr lang="en-GB" altLang="en-US" sz="4000" b="1" dirty="0"/>
              <a:t>Why/when reference?</a:t>
            </a:r>
          </a:p>
        </p:txBody>
      </p:sp>
      <p:sp>
        <p:nvSpPr>
          <p:cNvPr id="7172" name="Content Placeholder 2"/>
          <p:cNvSpPr>
            <a:spLocks noGrp="1"/>
          </p:cNvSpPr>
          <p:nvPr>
            <p:ph idx="1"/>
          </p:nvPr>
        </p:nvSpPr>
        <p:spPr>
          <a:xfrm>
            <a:off x="609600" y="2514600"/>
            <a:ext cx="10972800" cy="3914776"/>
          </a:xfrm>
        </p:spPr>
        <p:txBody>
          <a:bodyPr/>
          <a:lstStyle/>
          <a:p>
            <a:pPr marL="0" indent="0" eaLnBrk="1" hangingPunct="1">
              <a:buClr>
                <a:srgbClr val="0070C0"/>
              </a:buClr>
              <a:buNone/>
            </a:pPr>
            <a:r>
              <a:rPr lang="en-GB" altLang="en-US" sz="3000" dirty="0"/>
              <a:t>When should you reference?</a:t>
            </a:r>
          </a:p>
          <a:p>
            <a:pPr lvl="1" eaLnBrk="1" hangingPunct="1">
              <a:buClr>
                <a:srgbClr val="0070C0"/>
              </a:buClr>
            </a:pPr>
            <a:r>
              <a:rPr lang="en-GB" altLang="en-US" sz="2400" dirty="0"/>
              <a:t>When you draw upon an idea that is not your own, e.g.:</a:t>
            </a:r>
          </a:p>
          <a:p>
            <a:pPr lvl="1" eaLnBrk="1" hangingPunct="1">
              <a:buClr>
                <a:srgbClr val="0070C0"/>
              </a:buClr>
            </a:pPr>
            <a:endParaRPr lang="en-GB" altLang="en-US" sz="2400" dirty="0"/>
          </a:p>
          <a:p>
            <a:pPr lvl="2" eaLnBrk="1" hangingPunct="1">
              <a:buClr>
                <a:srgbClr val="0070C0"/>
              </a:buClr>
            </a:pPr>
            <a:r>
              <a:rPr lang="en-GB" altLang="en-US" sz="2000" dirty="0"/>
              <a:t>Point of view/argument</a:t>
            </a:r>
          </a:p>
          <a:p>
            <a:pPr lvl="2" eaLnBrk="1" hangingPunct="1">
              <a:buClr>
                <a:srgbClr val="0070C0"/>
              </a:buClr>
            </a:pPr>
            <a:endParaRPr lang="en-GB" altLang="en-US" sz="2000" dirty="0"/>
          </a:p>
          <a:p>
            <a:pPr lvl="2" eaLnBrk="1" hangingPunct="1">
              <a:buClr>
                <a:srgbClr val="0070C0"/>
              </a:buClr>
            </a:pPr>
            <a:r>
              <a:rPr lang="en-GB" altLang="en-US" sz="2000" dirty="0"/>
              <a:t>Statistical information</a:t>
            </a:r>
          </a:p>
          <a:p>
            <a:pPr lvl="2" eaLnBrk="1" hangingPunct="1">
              <a:buClr>
                <a:srgbClr val="0070C0"/>
              </a:buClr>
            </a:pPr>
            <a:endParaRPr lang="en-GB" altLang="en-US" sz="2000" dirty="0"/>
          </a:p>
          <a:p>
            <a:pPr lvl="2" eaLnBrk="1" hangingPunct="1">
              <a:buClr>
                <a:srgbClr val="0070C0"/>
              </a:buClr>
            </a:pPr>
            <a:r>
              <a:rPr lang="en-GB" altLang="en-US" sz="2000" dirty="0"/>
              <a:t>Published evidence</a:t>
            </a:r>
          </a:p>
          <a:p>
            <a:pPr eaLnBrk="1" hangingPunct="1">
              <a:buClr>
                <a:srgbClr val="C00000"/>
              </a:buClr>
            </a:pPr>
            <a:endParaRPr lang="en-GB" altLang="en-US" dirty="0">
              <a:solidFill>
                <a:schemeClr val="bg1"/>
              </a:solidFill>
            </a:endParaRPr>
          </a:p>
          <a:p>
            <a:pPr lvl="1" eaLnBrk="1" hangingPunct="1">
              <a:buClr>
                <a:srgbClr val="7030A0"/>
              </a:buClr>
              <a:buFont typeface="Arial" charset="0"/>
              <a:buNone/>
            </a:pPr>
            <a:endParaRPr lang="en-GB" altLang="en-US" dirty="0">
              <a:solidFill>
                <a:schemeClr val="bg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a:xfrm>
            <a:off x="739140" y="2385060"/>
            <a:ext cx="11117579" cy="4145280"/>
          </a:xfrm>
        </p:spPr>
        <p:txBody>
          <a:bodyPr>
            <a:normAutofit fontScale="92500" lnSpcReduction="10000"/>
          </a:bodyPr>
          <a:lstStyle/>
          <a:p>
            <a:pPr marL="0" indent="0">
              <a:buClr>
                <a:srgbClr val="0070C0"/>
              </a:buClr>
              <a:buNone/>
            </a:pPr>
            <a:r>
              <a:rPr lang="en-GB" altLang="en-US" sz="3000" dirty="0"/>
              <a:t>Without references ideas lack credibility, e.g.:</a:t>
            </a:r>
          </a:p>
          <a:p>
            <a:pPr>
              <a:buClr>
                <a:srgbClr val="0070C0"/>
              </a:buClr>
            </a:pPr>
            <a:endParaRPr lang="en-GB" altLang="en-US" sz="1000" dirty="0"/>
          </a:p>
          <a:p>
            <a:pPr lvl="1">
              <a:buClr>
                <a:srgbClr val="0070C0"/>
              </a:buClr>
            </a:pPr>
            <a:r>
              <a:rPr lang="en-GB" altLang="en-US" sz="2900" i="1" dirty="0"/>
              <a:t>Some health professionals burn out due to the emotional strain of the job</a:t>
            </a:r>
          </a:p>
          <a:p>
            <a:pPr lvl="1">
              <a:buClr>
                <a:srgbClr val="0070C0"/>
              </a:buClr>
            </a:pPr>
            <a:endParaRPr lang="en-GB" altLang="en-US" sz="1600" i="1" dirty="0"/>
          </a:p>
          <a:p>
            <a:pPr marL="0" indent="0">
              <a:buClr>
                <a:srgbClr val="0070C0"/>
              </a:buClr>
              <a:buNone/>
            </a:pPr>
            <a:r>
              <a:rPr lang="en-GB" altLang="en-US" sz="3000" dirty="0"/>
              <a:t>Compare this with:</a:t>
            </a:r>
          </a:p>
          <a:p>
            <a:pPr>
              <a:buClr>
                <a:srgbClr val="0070C0"/>
              </a:buClr>
            </a:pPr>
            <a:endParaRPr lang="en-GB" altLang="en-US" sz="1000" i="1" dirty="0"/>
          </a:p>
          <a:p>
            <a:pPr lvl="1">
              <a:buClr>
                <a:srgbClr val="0070C0"/>
              </a:buClr>
            </a:pPr>
            <a:r>
              <a:rPr lang="en-GB" altLang="en-US" sz="2900" i="1" dirty="0"/>
              <a:t>Steele (2010) explains that due to the client-centred nature of healthcare, service providers might become emotionally drained</a:t>
            </a:r>
          </a:p>
          <a:p>
            <a:pPr lvl="1">
              <a:buClr>
                <a:srgbClr val="0070C0"/>
              </a:buClr>
            </a:pPr>
            <a:endParaRPr lang="en-GB" altLang="en-US" sz="2900" i="1"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tLang="en-US"/>
              <a:t>Where do you source evidence for academic writing?</a:t>
            </a:r>
          </a:p>
        </p:txBody>
      </p:sp>
      <p:sp>
        <p:nvSpPr>
          <p:cNvPr id="9219" name="Text Placeholder 3"/>
          <p:cNvSpPr>
            <a:spLocks noGrp="1"/>
          </p:cNvSpPr>
          <p:nvPr>
            <p:ph type="body" sz="half" idx="2"/>
          </p:nvPr>
        </p:nvSpPr>
        <p:spPr/>
        <p:txBody>
          <a:bodyPr/>
          <a:lstStyle/>
          <a:p>
            <a:endParaRPr lang="en-GB" altLang="en-US"/>
          </a:p>
        </p:txBody>
      </p:sp>
      <p:pic>
        <p:nvPicPr>
          <p:cNvPr id="9220" name="Picture 2" descr="Man thinking many question Stock Vector - 17725337"/>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2500" b="12500"/>
          <a:stretch>
            <a:fillRect/>
          </a:stretch>
        </p:blipFill>
        <p:spPr>
          <a:xfrm>
            <a:off x="6585970" y="1142999"/>
            <a:ext cx="3914390" cy="4768295"/>
          </a:xfr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itle 5"/>
          <p:cNvSpPr>
            <a:spLocks noGrp="1"/>
          </p:cNvSpPr>
          <p:nvPr>
            <p:ph type="title"/>
          </p:nvPr>
        </p:nvSpPr>
        <p:spPr>
          <a:xfrm>
            <a:off x="1089660" y="973668"/>
            <a:ext cx="8826707" cy="706964"/>
          </a:xfrm>
        </p:spPr>
        <p:txBody>
          <a:bodyPr/>
          <a:lstStyle/>
          <a:p>
            <a:r>
              <a:rPr lang="en-GB" altLang="en-US" b="1" dirty="0"/>
              <a:t>Typical sources of references</a:t>
            </a:r>
          </a:p>
        </p:txBody>
      </p:sp>
      <p:sp>
        <p:nvSpPr>
          <p:cNvPr id="8197" name="Content Placeholder 2"/>
          <p:cNvSpPr>
            <a:spLocks noGrp="1"/>
          </p:cNvSpPr>
          <p:nvPr>
            <p:ph idx="1"/>
          </p:nvPr>
        </p:nvSpPr>
        <p:spPr>
          <a:xfrm>
            <a:off x="960120" y="2415540"/>
            <a:ext cx="9020493" cy="4206240"/>
          </a:xfrm>
        </p:spPr>
        <p:txBody>
          <a:bodyPr>
            <a:normAutofit fontScale="85000" lnSpcReduction="20000"/>
          </a:bodyPr>
          <a:lstStyle/>
          <a:p>
            <a:pPr marL="0" indent="0" eaLnBrk="1" hangingPunct="1">
              <a:buClr>
                <a:srgbClr val="0070C0"/>
              </a:buClr>
              <a:buFont typeface="Arial" charset="0"/>
              <a:buNone/>
              <a:defRPr/>
            </a:pPr>
            <a:r>
              <a:rPr lang="en-GB" sz="2800" dirty="0"/>
              <a:t>Main sources are:</a:t>
            </a:r>
          </a:p>
          <a:p>
            <a:pPr marL="0" indent="0" eaLnBrk="1" hangingPunct="1">
              <a:buClr>
                <a:srgbClr val="0070C0"/>
              </a:buClr>
              <a:buFont typeface="Arial" charset="0"/>
              <a:buNone/>
              <a:defRPr/>
            </a:pPr>
            <a:endParaRPr lang="en-GB" sz="2800" dirty="0"/>
          </a:p>
          <a:p>
            <a:pPr eaLnBrk="1" hangingPunct="1">
              <a:buClr>
                <a:srgbClr val="0070C0"/>
              </a:buClr>
              <a:defRPr/>
            </a:pPr>
            <a:r>
              <a:rPr lang="en-GB" sz="2800" dirty="0"/>
              <a:t>Books – reading lists</a:t>
            </a:r>
          </a:p>
          <a:p>
            <a:pPr eaLnBrk="1" hangingPunct="1">
              <a:buClr>
                <a:srgbClr val="0070C0"/>
              </a:buClr>
              <a:defRPr/>
            </a:pPr>
            <a:endParaRPr lang="en-GB" sz="2800" dirty="0"/>
          </a:p>
          <a:p>
            <a:pPr eaLnBrk="1" hangingPunct="1">
              <a:buClr>
                <a:srgbClr val="0070C0"/>
              </a:buClr>
              <a:defRPr/>
            </a:pPr>
            <a:r>
              <a:rPr lang="en-GB" sz="2800" dirty="0"/>
              <a:t>Journal articles</a:t>
            </a:r>
          </a:p>
          <a:p>
            <a:pPr eaLnBrk="1" hangingPunct="1">
              <a:buClr>
                <a:srgbClr val="0070C0"/>
              </a:buClr>
              <a:defRPr/>
            </a:pPr>
            <a:endParaRPr lang="en-GB" sz="2800" dirty="0"/>
          </a:p>
          <a:p>
            <a:pPr eaLnBrk="1" hangingPunct="1">
              <a:buClr>
                <a:srgbClr val="0070C0"/>
              </a:buClr>
              <a:defRPr/>
            </a:pPr>
            <a:r>
              <a:rPr lang="en-GB" sz="2800" dirty="0"/>
              <a:t>Electronic databases</a:t>
            </a:r>
          </a:p>
          <a:p>
            <a:pPr eaLnBrk="1" hangingPunct="1">
              <a:buClr>
                <a:srgbClr val="0070C0"/>
              </a:buClr>
              <a:defRPr/>
            </a:pPr>
            <a:endParaRPr lang="en-GB" sz="2800" dirty="0"/>
          </a:p>
          <a:p>
            <a:pPr eaLnBrk="1" hangingPunct="1">
              <a:buClr>
                <a:srgbClr val="0070C0"/>
              </a:buClr>
              <a:defRPr/>
            </a:pPr>
            <a:r>
              <a:rPr lang="en-GB" sz="2800" dirty="0"/>
              <a:t>What about the internet?</a:t>
            </a:r>
          </a:p>
          <a:p>
            <a:pPr lvl="1" eaLnBrk="1" hangingPunct="1">
              <a:buClr>
                <a:srgbClr val="0070C0"/>
              </a:buClr>
              <a:buFont typeface="Arial" charset="0"/>
              <a:buChar char="•"/>
              <a:defRPr/>
            </a:pPr>
            <a:r>
              <a:rPr lang="en-GB" dirty="0"/>
              <a:t>May not be reliable, look for author name, contact details, date of publication. </a:t>
            </a:r>
            <a:endParaRPr lang="en-GB" dirty="0">
              <a:solidFill>
                <a:schemeClr val="bg1"/>
              </a:solidFill>
            </a:endParaRPr>
          </a:p>
          <a:p>
            <a:pPr lvl="1" eaLnBrk="1" hangingPunct="1">
              <a:buClr>
                <a:srgbClr val="7030A0"/>
              </a:buClr>
              <a:buFont typeface="Arial" charset="0"/>
              <a:buNone/>
              <a:defRPr/>
            </a:pPr>
            <a:endParaRPr lang="en-GB" dirty="0">
              <a:solidFill>
                <a:schemeClr val="bg1"/>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74430" y="2320290"/>
            <a:ext cx="2369820" cy="380238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itle 5"/>
          <p:cNvSpPr>
            <a:spLocks noGrp="1"/>
          </p:cNvSpPr>
          <p:nvPr>
            <p:ph type="title"/>
          </p:nvPr>
        </p:nvSpPr>
        <p:spPr>
          <a:xfrm>
            <a:off x="1013460" y="115888"/>
            <a:ext cx="10972800" cy="2048192"/>
          </a:xfrm>
        </p:spPr>
        <p:txBody>
          <a:bodyPr/>
          <a:lstStyle/>
          <a:p>
            <a:r>
              <a:rPr lang="en-GB" altLang="en-US" b="1" dirty="0"/>
              <a:t>Where should the references go?</a:t>
            </a:r>
          </a:p>
        </p:txBody>
      </p:sp>
      <p:sp>
        <p:nvSpPr>
          <p:cNvPr id="12292" name="Content Placeholder 2"/>
          <p:cNvSpPr>
            <a:spLocks noGrp="1"/>
          </p:cNvSpPr>
          <p:nvPr>
            <p:ph idx="1"/>
          </p:nvPr>
        </p:nvSpPr>
        <p:spPr>
          <a:xfrm>
            <a:off x="501650" y="2419033"/>
            <a:ext cx="10972800" cy="5232400"/>
          </a:xfrm>
        </p:spPr>
        <p:txBody>
          <a:bodyPr/>
          <a:lstStyle/>
          <a:p>
            <a:pPr eaLnBrk="1" hangingPunct="1">
              <a:buFont typeface="Arial" charset="0"/>
              <a:buNone/>
            </a:pPr>
            <a:r>
              <a:rPr lang="en-GB" altLang="en-US" sz="2200" dirty="0"/>
              <a:t>	In the United States it is estimated that 75-85% of people with severe mental illness are unemployed, whereas estimates in the United Kingdom range from 61% to 73%.Yet despite these high unemployment rates, surveys consistently show that most people with severe mental illness want to work.</a:t>
            </a:r>
          </a:p>
          <a:p>
            <a:pPr eaLnBrk="1" hangingPunct="1">
              <a:buFont typeface="Arial" charset="0"/>
              <a:buNone/>
            </a:pPr>
            <a:r>
              <a:rPr lang="en-GB" altLang="en-US" sz="2200" dirty="0"/>
              <a:t>	There are compelling social, and clinical reasons for helping people with mental illness to work. From a social standpoint, high unemployment rates are an index of the social exclusion of people with mental illness, which the US and UK governments, among others, are committed to reducing. From a clinical standpoint, employment may lead to improvements in outcome through increasing self esteem, alleviating psychiatric symptoms, and reducing dependency.</a:t>
            </a:r>
          </a:p>
          <a:p>
            <a:pPr lvl="1" eaLnBrk="1" hangingPunct="1">
              <a:buClr>
                <a:srgbClr val="9933FF"/>
              </a:buClr>
              <a:buFont typeface="Arial" charset="0"/>
              <a:buNone/>
            </a:pPr>
            <a:endParaRPr lang="en-GB" altLang="en-US" dirty="0">
              <a:solidFill>
                <a:schemeClr val="bg1"/>
              </a:solidFill>
            </a:endParaRPr>
          </a:p>
          <a:p>
            <a:pPr lvl="1" eaLnBrk="1" hangingPunct="1">
              <a:buClr>
                <a:srgbClr val="7030A0"/>
              </a:buClr>
              <a:buFont typeface="Arial" charset="0"/>
              <a:buNone/>
            </a:pPr>
            <a:endParaRPr lang="en-GB" altLang="en-US" dirty="0">
              <a:solidFill>
                <a:schemeClr val="bg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itle 5"/>
          <p:cNvSpPr>
            <a:spLocks noGrp="1"/>
          </p:cNvSpPr>
          <p:nvPr>
            <p:ph type="title"/>
          </p:nvPr>
        </p:nvSpPr>
        <p:spPr/>
        <p:txBody>
          <a:bodyPr/>
          <a:lstStyle/>
          <a:p>
            <a:r>
              <a:rPr lang="en-GB" altLang="en-US" b="1"/>
              <a:t>Where should the references go?</a:t>
            </a:r>
          </a:p>
        </p:txBody>
      </p:sp>
      <p:sp>
        <p:nvSpPr>
          <p:cNvPr id="13316" name="Content Placeholder 2"/>
          <p:cNvSpPr>
            <a:spLocks noGrp="1"/>
          </p:cNvSpPr>
          <p:nvPr>
            <p:ph idx="1"/>
          </p:nvPr>
        </p:nvSpPr>
        <p:spPr>
          <a:xfrm>
            <a:off x="882650" y="2464754"/>
            <a:ext cx="10972801" cy="4448175"/>
          </a:xfrm>
        </p:spPr>
        <p:txBody>
          <a:bodyPr/>
          <a:lstStyle/>
          <a:p>
            <a:pPr eaLnBrk="1" hangingPunct="1">
              <a:buFont typeface="Arial" charset="0"/>
              <a:buNone/>
            </a:pPr>
            <a:r>
              <a:rPr lang="en-GB" altLang="en-US" sz="2200" dirty="0"/>
              <a:t>	</a:t>
            </a:r>
            <a:r>
              <a:rPr lang="en-GB" altLang="en-US" sz="2000" dirty="0"/>
              <a:t>In the United States it is estimated that 75-85% of people with severe mental illness are unemployed </a:t>
            </a:r>
            <a:r>
              <a:rPr lang="en-GB" altLang="en-US" sz="2000" dirty="0">
                <a:solidFill>
                  <a:srgbClr val="FF0000"/>
                </a:solidFill>
              </a:rPr>
              <a:t>(ref?)</a:t>
            </a:r>
            <a:r>
              <a:rPr lang="en-GB" altLang="en-US" sz="2000" dirty="0"/>
              <a:t>, whereas estimates in the United Kingdom range from 61% to 73% </a:t>
            </a:r>
            <a:r>
              <a:rPr lang="en-GB" altLang="en-US" sz="2000" dirty="0">
                <a:solidFill>
                  <a:srgbClr val="FF0000"/>
                </a:solidFill>
              </a:rPr>
              <a:t>(ref?)</a:t>
            </a:r>
            <a:r>
              <a:rPr lang="en-GB" altLang="en-US" sz="2000" dirty="0"/>
              <a:t>.Yet despite these high unemployment rates, surveys consistently show that most people with severe mental illness want to work</a:t>
            </a:r>
            <a:r>
              <a:rPr lang="en-GB" altLang="en-US" sz="2000" dirty="0">
                <a:solidFill>
                  <a:srgbClr val="FF0000"/>
                </a:solidFill>
              </a:rPr>
              <a:t> (ref?, ref?)</a:t>
            </a:r>
            <a:r>
              <a:rPr lang="en-GB" altLang="en-US" sz="2000" dirty="0"/>
              <a:t>.</a:t>
            </a:r>
          </a:p>
          <a:p>
            <a:pPr eaLnBrk="1" hangingPunct="1">
              <a:buFont typeface="Arial" charset="0"/>
              <a:buNone/>
            </a:pPr>
            <a:r>
              <a:rPr lang="en-GB" altLang="en-US" sz="2000" dirty="0"/>
              <a:t>	There are compelling social, and clinical reasons for helping people with mental illness to work. From a social standpoint, high unemployment rates are an index of the social exclusion of people with mental illness </a:t>
            </a:r>
            <a:r>
              <a:rPr lang="en-GB" altLang="en-US" sz="2000" dirty="0">
                <a:solidFill>
                  <a:srgbClr val="FF0000"/>
                </a:solidFill>
              </a:rPr>
              <a:t>(ref?)</a:t>
            </a:r>
            <a:r>
              <a:rPr lang="en-GB" altLang="en-US" sz="2000" dirty="0"/>
              <a:t>, which the US and UK governments, among others, are committed to reducing </a:t>
            </a:r>
            <a:r>
              <a:rPr lang="en-GB" altLang="en-US" sz="2000" dirty="0">
                <a:solidFill>
                  <a:srgbClr val="FF0000"/>
                </a:solidFill>
              </a:rPr>
              <a:t>(ref?, ref?)</a:t>
            </a:r>
            <a:r>
              <a:rPr lang="en-GB" altLang="en-US" sz="2000" dirty="0"/>
              <a:t>. From a clinical standpoint, employment may lead to improvements in outcome through increasing self esteem </a:t>
            </a:r>
            <a:r>
              <a:rPr lang="en-GB" altLang="en-US" sz="2000" dirty="0">
                <a:solidFill>
                  <a:srgbClr val="FF0000"/>
                </a:solidFill>
              </a:rPr>
              <a:t>(ref?)</a:t>
            </a:r>
            <a:r>
              <a:rPr lang="en-GB" altLang="en-US" sz="2000" dirty="0"/>
              <a:t>, alleviating psychiatric symptoms</a:t>
            </a:r>
            <a:r>
              <a:rPr lang="en-GB" altLang="en-US" sz="2000" dirty="0">
                <a:solidFill>
                  <a:srgbClr val="FF0000"/>
                </a:solidFill>
              </a:rPr>
              <a:t> (ref?)</a:t>
            </a:r>
            <a:r>
              <a:rPr lang="en-GB" altLang="en-US" sz="2000" dirty="0"/>
              <a:t>, and reducing dependency </a:t>
            </a:r>
            <a:r>
              <a:rPr lang="en-GB" altLang="en-US" sz="2000" dirty="0">
                <a:solidFill>
                  <a:srgbClr val="FF0000"/>
                </a:solidFill>
              </a:rPr>
              <a:t>(ref?)</a:t>
            </a:r>
            <a:r>
              <a:rPr lang="en-GB" altLang="en-US" sz="2000" dirty="0"/>
              <a:t>.</a:t>
            </a:r>
          </a:p>
          <a:p>
            <a:pPr lvl="1" eaLnBrk="1" hangingPunct="1">
              <a:buClr>
                <a:srgbClr val="9933FF"/>
              </a:buClr>
              <a:buFont typeface="Arial" charset="0"/>
              <a:buNone/>
            </a:pPr>
            <a:endParaRPr lang="en-GB" altLang="en-US" dirty="0">
              <a:solidFill>
                <a:schemeClr val="bg1"/>
              </a:solidFill>
            </a:endParaRPr>
          </a:p>
          <a:p>
            <a:pPr eaLnBrk="1" hangingPunct="1">
              <a:buClr>
                <a:srgbClr val="C00000"/>
              </a:buClr>
            </a:pPr>
            <a:endParaRPr lang="en-GB" altLang="en-US" dirty="0">
              <a:solidFill>
                <a:schemeClr val="bg1"/>
              </a:solidFill>
            </a:endParaRPr>
          </a:p>
          <a:p>
            <a:pPr lvl="1" eaLnBrk="1" hangingPunct="1">
              <a:buClr>
                <a:srgbClr val="7030A0"/>
              </a:buClr>
              <a:buFont typeface="Arial" charset="0"/>
              <a:buNone/>
            </a:pPr>
            <a:endParaRPr lang="en-GB" altLang="en-US" dirty="0">
              <a:solidFill>
                <a:schemeClr val="bg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5"/>
          <p:cNvSpPr>
            <a:spLocks noGrp="1"/>
          </p:cNvSpPr>
          <p:nvPr>
            <p:ph type="title"/>
          </p:nvPr>
        </p:nvSpPr>
        <p:spPr>
          <a:xfrm>
            <a:off x="960120" y="724218"/>
            <a:ext cx="10972800" cy="1209675"/>
          </a:xfrm>
        </p:spPr>
        <p:txBody>
          <a:bodyPr/>
          <a:lstStyle/>
          <a:p>
            <a:r>
              <a:rPr lang="en-GB" altLang="en-US" b="1" dirty="0"/>
              <a:t>Referencing components</a:t>
            </a:r>
          </a:p>
        </p:txBody>
      </p:sp>
      <p:sp>
        <p:nvSpPr>
          <p:cNvPr id="14340" name="Content Placeholder 2"/>
          <p:cNvSpPr>
            <a:spLocks noGrp="1"/>
          </p:cNvSpPr>
          <p:nvPr>
            <p:ph idx="1"/>
          </p:nvPr>
        </p:nvSpPr>
        <p:spPr>
          <a:xfrm>
            <a:off x="685800" y="2727959"/>
            <a:ext cx="10820399" cy="3657601"/>
          </a:xfrm>
        </p:spPr>
        <p:txBody>
          <a:bodyPr>
            <a:normAutofit fontScale="92500" lnSpcReduction="10000"/>
          </a:bodyPr>
          <a:lstStyle/>
          <a:p>
            <a:pPr>
              <a:buClr>
                <a:srgbClr val="0070C0"/>
              </a:buClr>
            </a:pPr>
            <a:r>
              <a:rPr lang="en-GB" altLang="en-US" sz="3100" dirty="0"/>
              <a:t>There are 2 components to a reference:</a:t>
            </a:r>
          </a:p>
          <a:p>
            <a:pPr>
              <a:buClr>
                <a:srgbClr val="0070C0"/>
              </a:buClr>
              <a:buFont typeface="Calibri" pitchFamily="34" charset="0"/>
              <a:buAutoNum type="arabicPeriod"/>
            </a:pPr>
            <a:endParaRPr lang="en-GB" altLang="en-US" sz="1800" dirty="0"/>
          </a:p>
          <a:p>
            <a:pPr marL="971550" lvl="1" indent="-514350">
              <a:buClr>
                <a:srgbClr val="0070C0"/>
              </a:buClr>
              <a:buFont typeface="Calibri" pitchFamily="34" charset="0"/>
              <a:buAutoNum type="arabicPeriod"/>
            </a:pPr>
            <a:r>
              <a:rPr lang="en-GB" altLang="en-US" sz="3100" dirty="0"/>
              <a:t>In text reference (Smith, 2010) or Smith (2010) </a:t>
            </a:r>
          </a:p>
          <a:p>
            <a:pPr marL="971550" lvl="1" indent="-514350">
              <a:buClr>
                <a:srgbClr val="0070C0"/>
              </a:buClr>
              <a:buFont typeface="Calibri" pitchFamily="34" charset="0"/>
              <a:buAutoNum type="arabicPeriod"/>
            </a:pPr>
            <a:endParaRPr lang="en-GB" altLang="en-US" sz="1800" dirty="0"/>
          </a:p>
          <a:p>
            <a:pPr marL="971550" lvl="1" indent="-514350">
              <a:buClr>
                <a:srgbClr val="0070C0"/>
              </a:buClr>
              <a:buFont typeface="Calibri" pitchFamily="34" charset="0"/>
              <a:buAutoNum type="arabicPeriod"/>
            </a:pPr>
            <a:r>
              <a:rPr lang="en-GB" altLang="en-US" sz="3100" dirty="0"/>
              <a:t>Full reference details (at the back) – e.g.:</a:t>
            </a:r>
          </a:p>
          <a:p>
            <a:pPr marL="971550" lvl="1" indent="-514350">
              <a:buClr>
                <a:srgbClr val="0070C0"/>
              </a:buClr>
              <a:buFont typeface="Arial" charset="0"/>
              <a:buNone/>
            </a:pPr>
            <a:endParaRPr lang="en-GB" altLang="en-US" sz="1000" dirty="0"/>
          </a:p>
          <a:p>
            <a:pPr marL="971550" lvl="1" indent="-514350">
              <a:buClr>
                <a:srgbClr val="0070C0"/>
              </a:buClr>
              <a:buFont typeface="Arial" charset="0"/>
              <a:buNone/>
            </a:pPr>
            <a:r>
              <a:rPr lang="en-GB" altLang="en-US" sz="3100" dirty="0"/>
              <a:t>	Scottish Executive. 2000, </a:t>
            </a:r>
            <a:r>
              <a:rPr lang="en-GB" altLang="en-US" sz="3100" i="1" dirty="0"/>
              <a:t>Allied Health Profession now and into the future</a:t>
            </a:r>
            <a:r>
              <a:rPr lang="en-GB" altLang="en-US" sz="3100" dirty="0"/>
              <a:t>. HMSO, Edinburgh.</a:t>
            </a:r>
            <a:r>
              <a:rPr lang="en-GB" altLang="en-US" sz="2900" dirty="0"/>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itle 5"/>
          <p:cNvSpPr>
            <a:spLocks noGrp="1"/>
          </p:cNvSpPr>
          <p:nvPr>
            <p:ph type="title"/>
          </p:nvPr>
        </p:nvSpPr>
        <p:spPr>
          <a:xfrm>
            <a:off x="1068071" y="793750"/>
            <a:ext cx="10972800" cy="1143000"/>
          </a:xfrm>
        </p:spPr>
        <p:txBody>
          <a:bodyPr/>
          <a:lstStyle/>
          <a:p>
            <a:r>
              <a:rPr lang="en-GB" altLang="en-US" sz="3000" b="1" dirty="0"/>
              <a:t>In text citations</a:t>
            </a:r>
          </a:p>
        </p:txBody>
      </p:sp>
      <p:sp>
        <p:nvSpPr>
          <p:cNvPr id="8" name="Content Placeholder 2"/>
          <p:cNvSpPr>
            <a:spLocks noGrp="1"/>
          </p:cNvSpPr>
          <p:nvPr>
            <p:ph idx="1"/>
          </p:nvPr>
        </p:nvSpPr>
        <p:spPr>
          <a:xfrm>
            <a:off x="334434" y="2423160"/>
            <a:ext cx="11247967" cy="4030029"/>
          </a:xfrm>
        </p:spPr>
        <p:txBody>
          <a:bodyPr/>
          <a:lstStyle/>
          <a:p>
            <a:pPr eaLnBrk="1" hangingPunct="1">
              <a:buClr>
                <a:srgbClr val="0070C0"/>
              </a:buClr>
              <a:defRPr/>
            </a:pPr>
            <a:r>
              <a:rPr lang="en-GB" sz="2600" dirty="0"/>
              <a:t>Give the author(s) surname and publication year in the text of your work and the full reference at the back.</a:t>
            </a:r>
          </a:p>
          <a:p>
            <a:pPr eaLnBrk="1" hangingPunct="1">
              <a:buClr>
                <a:srgbClr val="0070C0"/>
              </a:buClr>
              <a:defRPr/>
            </a:pPr>
            <a:endParaRPr lang="en-GB" sz="1000" b="1" dirty="0"/>
          </a:p>
          <a:p>
            <a:pPr eaLnBrk="1" hangingPunct="1">
              <a:buClr>
                <a:srgbClr val="0070C0"/>
              </a:buClr>
              <a:buFont typeface="Arial" panose="020B0604020202020204" pitchFamily="34" charset="0"/>
              <a:buChar char="•"/>
              <a:defRPr/>
            </a:pPr>
            <a:r>
              <a:rPr lang="en-GB" sz="2600" dirty="0"/>
              <a:t>1 author: surname and date (Anderson, 2005)</a:t>
            </a:r>
          </a:p>
          <a:p>
            <a:pPr eaLnBrk="1" hangingPunct="1">
              <a:buClr>
                <a:srgbClr val="0070C0"/>
              </a:buClr>
              <a:buFont typeface="Arial" panose="020B0604020202020204" pitchFamily="34" charset="0"/>
              <a:buChar char="•"/>
              <a:defRPr/>
            </a:pPr>
            <a:endParaRPr lang="en-GB" sz="2600" dirty="0"/>
          </a:p>
          <a:p>
            <a:pPr eaLnBrk="1" hangingPunct="1">
              <a:buClr>
                <a:srgbClr val="0070C0"/>
              </a:buClr>
              <a:buFont typeface="Arial" panose="020B0604020202020204" pitchFamily="34" charset="0"/>
              <a:buChar char="•"/>
              <a:defRPr/>
            </a:pPr>
            <a:endParaRPr lang="en-GB" sz="1000" dirty="0"/>
          </a:p>
          <a:p>
            <a:pPr eaLnBrk="1" hangingPunct="1">
              <a:buClr>
                <a:srgbClr val="0070C0"/>
              </a:buClr>
              <a:buFont typeface="Arial" panose="020B0604020202020204" pitchFamily="34" charset="0"/>
              <a:buChar char="•"/>
              <a:defRPr/>
            </a:pPr>
            <a:r>
              <a:rPr lang="en-GB" sz="2600" dirty="0"/>
              <a:t>2 authors: surnames and date (Anderson and Smith, 2005)</a:t>
            </a:r>
          </a:p>
          <a:p>
            <a:pPr eaLnBrk="1" hangingPunct="1">
              <a:buClr>
                <a:srgbClr val="0070C0"/>
              </a:buClr>
              <a:buFont typeface="Arial" panose="020B0604020202020204" pitchFamily="34" charset="0"/>
              <a:buNone/>
              <a:defRPr/>
            </a:pPr>
            <a:endParaRPr lang="en-GB" sz="2800" dirty="0"/>
          </a:p>
          <a:p>
            <a:pPr eaLnBrk="1" hangingPunct="1">
              <a:buClr>
                <a:srgbClr val="C00000"/>
              </a:buClr>
              <a:buFont typeface="Arial" panose="020B0604020202020204" pitchFamily="34" charset="0"/>
              <a:buNone/>
              <a:defRPr/>
            </a:pPr>
            <a:endParaRPr lang="en-GB" sz="3000" dirty="0"/>
          </a:p>
          <a:p>
            <a:pPr eaLnBrk="1" hangingPunct="1">
              <a:buClr>
                <a:srgbClr val="C00000"/>
              </a:buClr>
              <a:buFont typeface="Arial" panose="020B0604020202020204" pitchFamily="34" charset="0"/>
              <a:buNone/>
              <a:defRPr/>
            </a:pPr>
            <a:endParaRPr lang="en-GB" sz="3000" dirty="0"/>
          </a:p>
          <a:p>
            <a:pPr marL="514350" indent="-514350" eaLnBrk="1" hangingPunct="1">
              <a:buClr>
                <a:srgbClr val="C00000"/>
              </a:buClr>
              <a:buFont typeface="Arial" charset="0"/>
              <a:buNone/>
              <a:defRPr/>
            </a:pPr>
            <a:endParaRPr lang="en-GB" dirty="0"/>
          </a:p>
          <a:p>
            <a:pPr lvl="1" eaLnBrk="1" hangingPunct="1">
              <a:buClr>
                <a:srgbClr val="7030A0"/>
              </a:buClr>
              <a:buFont typeface="Arial" charset="0"/>
              <a:buNone/>
              <a:defRPr/>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5"/>
          <p:cNvSpPr>
            <a:spLocks noGrp="1"/>
          </p:cNvSpPr>
          <p:nvPr>
            <p:ph type="title"/>
          </p:nvPr>
        </p:nvSpPr>
        <p:spPr>
          <a:xfrm>
            <a:off x="1083311" y="702310"/>
            <a:ext cx="10972800" cy="1143000"/>
          </a:xfrm>
        </p:spPr>
        <p:txBody>
          <a:bodyPr/>
          <a:lstStyle/>
          <a:p>
            <a:r>
              <a:rPr lang="en-GB" altLang="en-US" sz="3000" b="1" dirty="0"/>
              <a:t>In text citations</a:t>
            </a:r>
          </a:p>
        </p:txBody>
      </p:sp>
      <p:sp>
        <p:nvSpPr>
          <p:cNvPr id="8" name="Content Placeholder 2"/>
          <p:cNvSpPr>
            <a:spLocks noGrp="1"/>
          </p:cNvSpPr>
          <p:nvPr>
            <p:ph idx="1"/>
          </p:nvPr>
        </p:nvSpPr>
        <p:spPr>
          <a:xfrm>
            <a:off x="609600" y="2540635"/>
            <a:ext cx="10972800" cy="4134485"/>
          </a:xfrm>
        </p:spPr>
        <p:txBody>
          <a:bodyPr>
            <a:normAutofit fontScale="92500" lnSpcReduction="10000"/>
          </a:bodyPr>
          <a:lstStyle/>
          <a:p>
            <a:pPr eaLnBrk="1" hangingPunct="1">
              <a:buClr>
                <a:srgbClr val="0070C0"/>
              </a:buClr>
              <a:buFont typeface="Arial" panose="020B0604020202020204" pitchFamily="34" charset="0"/>
              <a:buChar char="•"/>
              <a:defRPr/>
            </a:pPr>
            <a:r>
              <a:rPr lang="en-GB" sz="2400" dirty="0"/>
              <a:t>If more than </a:t>
            </a:r>
            <a:r>
              <a:rPr lang="en-GB" sz="2400" b="1" dirty="0">
                <a:solidFill>
                  <a:srgbClr val="FF0000"/>
                </a:solidFill>
              </a:rPr>
              <a:t>3</a:t>
            </a:r>
            <a:r>
              <a:rPr lang="en-GB" sz="2400" dirty="0"/>
              <a:t> authors use ‘et al’ e.g.: (Anderson, et al., 2005)</a:t>
            </a:r>
          </a:p>
          <a:p>
            <a:pPr eaLnBrk="1" hangingPunct="1">
              <a:buClr>
                <a:srgbClr val="0070C0"/>
              </a:buClr>
              <a:buFont typeface="Arial" panose="020B0604020202020204" pitchFamily="34" charset="0"/>
              <a:buChar char="•"/>
              <a:defRPr/>
            </a:pPr>
            <a:endParaRPr lang="en-GB" sz="2400" dirty="0"/>
          </a:p>
          <a:p>
            <a:pPr eaLnBrk="1" hangingPunct="1">
              <a:buClr>
                <a:srgbClr val="0070C0"/>
              </a:buClr>
              <a:buFont typeface="Arial" panose="020B0604020202020204" pitchFamily="34" charset="0"/>
              <a:buChar char="•"/>
              <a:defRPr/>
            </a:pPr>
            <a:r>
              <a:rPr lang="en-GB" sz="2400" dirty="0"/>
              <a:t>If you quote word for word, then you need to give the page number, e.g.:</a:t>
            </a:r>
          </a:p>
          <a:p>
            <a:pPr marL="0" indent="0">
              <a:buNone/>
            </a:pPr>
            <a:r>
              <a:rPr lang="en-GB" sz="2000" i="1" dirty="0"/>
              <a:t>Palliative Care is :</a:t>
            </a:r>
          </a:p>
          <a:p>
            <a:pPr marL="0" indent="0">
              <a:buNone/>
            </a:pPr>
            <a:endParaRPr lang="en-GB" sz="2000" i="1" dirty="0"/>
          </a:p>
          <a:p>
            <a:pPr marL="0" indent="0">
              <a:buNone/>
            </a:pPr>
            <a:r>
              <a:rPr lang="en-GB" sz="2000" i="1" dirty="0"/>
              <a:t>“An approach that improves the quality of life of patients and their families facing the problems associated with life-threatening illness, through the prevention and relief of suffering by means of early identification and impeccable assessment and treatment of pain and other problems, physical, psychosocial and spiritual.“</a:t>
            </a:r>
          </a:p>
          <a:p>
            <a:pPr marL="0" indent="0" algn="r">
              <a:buNone/>
            </a:pPr>
            <a:r>
              <a:rPr lang="en-GB" sz="2000" dirty="0"/>
              <a:t>(World Health Organisation, 2016, pp. 1)</a:t>
            </a:r>
          </a:p>
          <a:p>
            <a:pPr eaLnBrk="1" hangingPunct="1">
              <a:buClr>
                <a:srgbClr val="0070C0"/>
              </a:buClr>
              <a:buFont typeface="Arial" panose="020B0604020202020204" pitchFamily="34" charset="0"/>
              <a:buChar char="•"/>
              <a:defRPr/>
            </a:pPr>
            <a:r>
              <a:rPr lang="en-GB" sz="2800" dirty="0"/>
              <a:t> </a:t>
            </a:r>
          </a:p>
          <a:p>
            <a:pPr eaLnBrk="1" hangingPunct="1">
              <a:buClr>
                <a:srgbClr val="C00000"/>
              </a:buClr>
              <a:buFont typeface="Arial" panose="020B0604020202020204" pitchFamily="34" charset="0"/>
              <a:buNone/>
              <a:defRPr/>
            </a:pPr>
            <a:endParaRPr lang="en-GB" sz="2800" dirty="0"/>
          </a:p>
          <a:p>
            <a:pPr eaLnBrk="1" hangingPunct="1">
              <a:buClr>
                <a:srgbClr val="C00000"/>
              </a:buClr>
              <a:buFont typeface="Arial" panose="020B0604020202020204" pitchFamily="34" charset="0"/>
              <a:buNone/>
              <a:defRPr/>
            </a:pPr>
            <a:endParaRPr lang="en-GB" sz="3000" dirty="0"/>
          </a:p>
          <a:p>
            <a:pPr eaLnBrk="1" hangingPunct="1">
              <a:buClr>
                <a:srgbClr val="C00000"/>
              </a:buClr>
              <a:buFont typeface="Arial" panose="020B0604020202020204" pitchFamily="34" charset="0"/>
              <a:buNone/>
              <a:defRPr/>
            </a:pPr>
            <a:endParaRPr lang="en-GB" sz="3000" dirty="0"/>
          </a:p>
          <a:p>
            <a:pPr marL="514350" indent="-514350" eaLnBrk="1" hangingPunct="1">
              <a:buClr>
                <a:srgbClr val="C00000"/>
              </a:buClr>
              <a:buFont typeface="Arial" charset="0"/>
              <a:buNone/>
              <a:defRPr/>
            </a:pPr>
            <a:endParaRPr lang="en-GB" dirty="0"/>
          </a:p>
          <a:p>
            <a:pPr lvl="1" eaLnBrk="1" hangingPunct="1">
              <a:buClr>
                <a:srgbClr val="7030A0"/>
              </a:buClr>
              <a:buFont typeface="Arial" charset="0"/>
              <a:buNone/>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itle 5"/>
          <p:cNvSpPr>
            <a:spLocks noGrp="1"/>
          </p:cNvSpPr>
          <p:nvPr>
            <p:ph type="title"/>
          </p:nvPr>
        </p:nvSpPr>
        <p:spPr>
          <a:xfrm>
            <a:off x="923291" y="854710"/>
            <a:ext cx="10972800" cy="1143000"/>
          </a:xfrm>
        </p:spPr>
        <p:txBody>
          <a:bodyPr/>
          <a:lstStyle/>
          <a:p>
            <a:r>
              <a:rPr lang="en-GB" altLang="en-US" b="1" dirty="0"/>
              <a:t>A few things to remember...</a:t>
            </a:r>
          </a:p>
        </p:txBody>
      </p:sp>
      <p:sp>
        <p:nvSpPr>
          <p:cNvPr id="10" name="Content Placeholder 2"/>
          <p:cNvSpPr>
            <a:spLocks noGrp="1"/>
          </p:cNvSpPr>
          <p:nvPr>
            <p:ph idx="1"/>
          </p:nvPr>
        </p:nvSpPr>
        <p:spPr>
          <a:xfrm>
            <a:off x="609600" y="2276476"/>
            <a:ext cx="10972800" cy="4010025"/>
          </a:xfrm>
        </p:spPr>
        <p:txBody>
          <a:bodyPr/>
          <a:lstStyle/>
          <a:p>
            <a:pPr eaLnBrk="1" hangingPunct="1">
              <a:buClr>
                <a:srgbClr val="0070C0"/>
              </a:buClr>
              <a:buFont typeface="Arial" panose="020B0604020202020204" pitchFamily="34" charset="0"/>
              <a:buChar char="•"/>
              <a:defRPr/>
            </a:pPr>
            <a:r>
              <a:rPr lang="en-GB" dirty="0"/>
              <a:t>You need to decide on an author. This might be an organisation, e.g. (Scottish Government, 2009)</a:t>
            </a:r>
          </a:p>
          <a:p>
            <a:pPr eaLnBrk="1" hangingPunct="1">
              <a:buClr>
                <a:srgbClr val="0070C0"/>
              </a:buClr>
              <a:buFont typeface="Arial" panose="020B0604020202020204" pitchFamily="34" charset="0"/>
              <a:buChar char="•"/>
              <a:defRPr/>
            </a:pPr>
            <a:r>
              <a:rPr lang="en-GB" dirty="0"/>
              <a:t>Do not present web addresses as references – why?</a:t>
            </a:r>
          </a:p>
          <a:p>
            <a:pPr lvl="1">
              <a:buClr>
                <a:srgbClr val="0070C0"/>
              </a:buClr>
              <a:buFont typeface="Arial" panose="020B0604020202020204" pitchFamily="34" charset="0"/>
              <a:buChar char="•"/>
              <a:defRPr/>
            </a:pPr>
            <a:r>
              <a:rPr lang="en-GB" dirty="0"/>
              <a:t>This is the source of information not the author</a:t>
            </a:r>
          </a:p>
          <a:p>
            <a:pPr lvl="1">
              <a:buClr>
                <a:srgbClr val="0070C0"/>
              </a:buClr>
              <a:buFont typeface="Arial" panose="020B0604020202020204" pitchFamily="34" charset="0"/>
              <a:buChar char="•"/>
              <a:defRPr/>
            </a:pPr>
            <a:r>
              <a:rPr lang="en-GB" dirty="0"/>
              <a:t>The author may be a person writing for the website</a:t>
            </a:r>
          </a:p>
          <a:p>
            <a:pPr lvl="1">
              <a:buClr>
                <a:srgbClr val="0070C0"/>
              </a:buClr>
              <a:buFont typeface="Arial" panose="020B0604020202020204" pitchFamily="34" charset="0"/>
              <a:buChar char="•"/>
              <a:defRPr/>
            </a:pPr>
            <a:r>
              <a:rPr lang="en-GB" dirty="0"/>
              <a:t>The author may be the organisation who hosts the website</a:t>
            </a:r>
          </a:p>
          <a:p>
            <a:pPr lvl="1">
              <a:buClr>
                <a:srgbClr val="0070C0"/>
              </a:buClr>
              <a:buFont typeface="Arial" panose="020B0604020202020204" pitchFamily="34" charset="0"/>
              <a:buChar char="•"/>
              <a:defRPr/>
            </a:pPr>
            <a:endParaRPr lang="en-GB" dirty="0"/>
          </a:p>
          <a:p>
            <a:pPr eaLnBrk="1" hangingPunct="1">
              <a:buClr>
                <a:srgbClr val="0070C0"/>
              </a:buClr>
              <a:buFont typeface="Arial" panose="020B0604020202020204" pitchFamily="34" charset="0"/>
              <a:buChar char="•"/>
              <a:defRPr/>
            </a:pPr>
            <a:r>
              <a:rPr lang="en-GB" dirty="0"/>
              <a:t>Don’t quote big sections unless can’t put in own words – why?</a:t>
            </a:r>
          </a:p>
          <a:p>
            <a:pPr lvl="1" eaLnBrk="1" hangingPunct="1">
              <a:buClr>
                <a:srgbClr val="0070C0"/>
              </a:buClr>
              <a:buFont typeface="Arial" panose="020B0604020202020204" pitchFamily="34" charset="0"/>
              <a:buChar char="•"/>
              <a:defRPr/>
            </a:pPr>
            <a:r>
              <a:rPr lang="en-GB" dirty="0"/>
              <a:t>Looks like don’t understand what author is saying</a:t>
            </a:r>
          </a:p>
          <a:p>
            <a:pPr lvl="1" eaLnBrk="1" hangingPunct="1">
              <a:buClr>
                <a:srgbClr val="0070C0"/>
              </a:buClr>
              <a:buFont typeface="Arial" panose="020B0604020202020204" pitchFamily="34" charset="0"/>
              <a:buChar char="•"/>
              <a:defRPr/>
            </a:pPr>
            <a:r>
              <a:rPr lang="en-GB" dirty="0"/>
              <a:t>Text looks ‘bitty’ and badly structured</a:t>
            </a:r>
          </a:p>
          <a:p>
            <a:pPr marL="514350" indent="-514350" eaLnBrk="1" hangingPunct="1">
              <a:buClr>
                <a:srgbClr val="C00000"/>
              </a:buClr>
              <a:buFont typeface="Arial" charset="0"/>
              <a:buNone/>
              <a:defRPr/>
            </a:pPr>
            <a:endParaRPr lang="en-GB" dirty="0">
              <a:solidFill>
                <a:schemeClr val="bg1"/>
              </a:solidFill>
            </a:endParaRPr>
          </a:p>
        </p:txBody>
      </p:sp>
      <p:pic>
        <p:nvPicPr>
          <p:cNvPr id="17413" name="Picture 2" descr="http://www.istockphoto.com/file_thumbview_approve/7880416/1/istockphoto_7880416-3d-reminder-post-it.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17475" y="3352800"/>
            <a:ext cx="2249944" cy="1689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Title 5"/>
          <p:cNvSpPr>
            <a:spLocks noGrp="1"/>
          </p:cNvSpPr>
          <p:nvPr>
            <p:ph type="title"/>
          </p:nvPr>
        </p:nvSpPr>
        <p:spPr>
          <a:xfrm>
            <a:off x="976631" y="984250"/>
            <a:ext cx="10972800" cy="865188"/>
          </a:xfrm>
        </p:spPr>
        <p:txBody>
          <a:bodyPr/>
          <a:lstStyle/>
          <a:p>
            <a:r>
              <a:rPr lang="en-GB" altLang="en-US" sz="4000" b="1" dirty="0"/>
              <a:t>Weaving references into the text</a:t>
            </a:r>
          </a:p>
        </p:txBody>
      </p:sp>
      <p:sp>
        <p:nvSpPr>
          <p:cNvPr id="18436" name="Content Placeholder 2"/>
          <p:cNvSpPr>
            <a:spLocks noGrp="1"/>
          </p:cNvSpPr>
          <p:nvPr>
            <p:ph idx="1"/>
          </p:nvPr>
        </p:nvSpPr>
        <p:spPr>
          <a:xfrm>
            <a:off x="609600" y="2354580"/>
            <a:ext cx="10972800" cy="3931920"/>
          </a:xfrm>
        </p:spPr>
        <p:txBody>
          <a:bodyPr>
            <a:normAutofit fontScale="77500" lnSpcReduction="20000"/>
          </a:bodyPr>
          <a:lstStyle/>
          <a:p>
            <a:pPr eaLnBrk="1" hangingPunct="1">
              <a:buClr>
                <a:srgbClr val="0070C0"/>
              </a:buClr>
              <a:buFont typeface="Wingdings" pitchFamily="2" charset="2"/>
              <a:buNone/>
            </a:pPr>
            <a:r>
              <a:rPr lang="en-GB" altLang="en-US" sz="2800" dirty="0"/>
              <a:t>Some examples:</a:t>
            </a:r>
          </a:p>
          <a:p>
            <a:pPr eaLnBrk="1" hangingPunct="1">
              <a:buClr>
                <a:srgbClr val="0070C0"/>
              </a:buClr>
            </a:pPr>
            <a:r>
              <a:rPr lang="en-GB" altLang="en-US" sz="2700" dirty="0"/>
              <a:t>As Smith (2004) argued….</a:t>
            </a:r>
          </a:p>
          <a:p>
            <a:pPr eaLnBrk="1" hangingPunct="1">
              <a:buClr>
                <a:srgbClr val="0070C0"/>
              </a:buClr>
            </a:pPr>
            <a:r>
              <a:rPr lang="en-GB" altLang="en-US" sz="2700" dirty="0"/>
              <a:t>Smith and </a:t>
            </a:r>
            <a:r>
              <a:rPr lang="en-GB" altLang="en-US" sz="2700" dirty="0" err="1"/>
              <a:t>Bloggs</a:t>
            </a:r>
            <a:r>
              <a:rPr lang="en-GB" altLang="en-US" sz="2700" dirty="0"/>
              <a:t> (2001) suggested that….</a:t>
            </a:r>
          </a:p>
          <a:p>
            <a:pPr eaLnBrk="1" hangingPunct="1">
              <a:buClr>
                <a:srgbClr val="0070C0"/>
              </a:buClr>
            </a:pPr>
            <a:r>
              <a:rPr lang="en-GB" altLang="en-US" sz="2700" dirty="0"/>
              <a:t>One researcher (Smith, 2005) argued that….</a:t>
            </a:r>
          </a:p>
          <a:p>
            <a:pPr eaLnBrk="1" hangingPunct="1">
              <a:buClr>
                <a:srgbClr val="0070C0"/>
              </a:buClr>
            </a:pPr>
            <a:r>
              <a:rPr lang="en-GB" altLang="en-US" sz="2700" dirty="0"/>
              <a:t>Other authors have agreed with this view (Anderson &amp; </a:t>
            </a:r>
            <a:r>
              <a:rPr lang="en-GB" altLang="en-US" sz="2700" dirty="0" err="1"/>
              <a:t>Bloggs</a:t>
            </a:r>
            <a:r>
              <a:rPr lang="en-GB" altLang="en-US" sz="2700" dirty="0"/>
              <a:t>, 2003; Smith, 2005)</a:t>
            </a:r>
          </a:p>
          <a:p>
            <a:pPr eaLnBrk="1" hangingPunct="1">
              <a:buClr>
                <a:srgbClr val="0070C0"/>
              </a:buClr>
            </a:pPr>
            <a:r>
              <a:rPr lang="en-GB" altLang="en-US" sz="2700" dirty="0"/>
              <a:t>Smith (2007) supports this, stating that….</a:t>
            </a:r>
          </a:p>
          <a:p>
            <a:pPr eaLnBrk="1" hangingPunct="1">
              <a:buClr>
                <a:srgbClr val="0070C0"/>
              </a:buClr>
            </a:pPr>
            <a:r>
              <a:rPr lang="en-GB" altLang="en-US" sz="2700" dirty="0"/>
              <a:t>Further studies have shown that….(Anderson &amp; Baker, 2002; Smith &amp; </a:t>
            </a:r>
            <a:r>
              <a:rPr lang="en-GB" altLang="en-US" sz="2700" dirty="0" err="1"/>
              <a:t>Bloggs</a:t>
            </a:r>
            <a:r>
              <a:rPr lang="en-GB" altLang="en-US" sz="2700" dirty="0"/>
              <a:t>, 2008)</a:t>
            </a:r>
          </a:p>
          <a:p>
            <a:pPr eaLnBrk="1" hangingPunct="1">
              <a:buClr>
                <a:srgbClr val="0070C0"/>
              </a:buClr>
            </a:pPr>
            <a:r>
              <a:rPr lang="en-GB" altLang="en-US" sz="2700" dirty="0"/>
              <a:t>Multiple sources should be listed in chronological order and separated by semi-colons</a:t>
            </a:r>
          </a:p>
          <a:p>
            <a:pPr eaLnBrk="1" hangingPunct="1">
              <a:buClr>
                <a:srgbClr val="C00000"/>
              </a:buClr>
            </a:pPr>
            <a:endParaRPr lang="en-GB" altLang="en-US" dirty="0">
              <a:solidFill>
                <a:schemeClr val="bg1"/>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5"/>
          <p:cNvSpPr>
            <a:spLocks noGrp="1"/>
          </p:cNvSpPr>
          <p:nvPr>
            <p:ph type="title"/>
          </p:nvPr>
        </p:nvSpPr>
        <p:spPr>
          <a:xfrm>
            <a:off x="982979" y="260350"/>
            <a:ext cx="10516871" cy="1690370"/>
          </a:xfrm>
        </p:spPr>
        <p:txBody>
          <a:bodyPr/>
          <a:lstStyle/>
          <a:p>
            <a:r>
              <a:rPr lang="en-GB" altLang="en-US" b="1" dirty="0"/>
              <a:t>Useful words for reporting</a:t>
            </a:r>
          </a:p>
        </p:txBody>
      </p:sp>
      <p:sp>
        <p:nvSpPr>
          <p:cNvPr id="19460" name="Content Placeholder 2"/>
          <p:cNvSpPr>
            <a:spLocks noGrp="1"/>
          </p:cNvSpPr>
          <p:nvPr>
            <p:ph idx="1"/>
          </p:nvPr>
        </p:nvSpPr>
        <p:spPr>
          <a:xfrm>
            <a:off x="662940" y="2510790"/>
            <a:ext cx="10972800" cy="4857750"/>
          </a:xfrm>
        </p:spPr>
        <p:txBody>
          <a:bodyPr/>
          <a:lstStyle/>
          <a:p>
            <a:pPr eaLnBrk="1" hangingPunct="1">
              <a:buClr>
                <a:srgbClr val="0070C0"/>
              </a:buClr>
            </a:pPr>
            <a:r>
              <a:rPr lang="en-GB" altLang="en-US" sz="3000" dirty="0"/>
              <a:t>Examples of verbs you can use to report the views of others:</a:t>
            </a:r>
          </a:p>
          <a:p>
            <a:pPr eaLnBrk="1" hangingPunct="1">
              <a:buClr>
                <a:srgbClr val="0070C0"/>
              </a:buClr>
            </a:pPr>
            <a:endParaRPr lang="en-GB" altLang="en-US" sz="1000" dirty="0"/>
          </a:p>
          <a:p>
            <a:pPr eaLnBrk="1" hangingPunct="1">
              <a:buClr>
                <a:srgbClr val="0070C0"/>
              </a:buClr>
            </a:pPr>
            <a:r>
              <a:rPr lang="en-GB" altLang="en-US" sz="3000" dirty="0"/>
              <a:t>Allege, assert, claim, consider, contend, declare, demonstrate, explain, found, report, show, state, suggest, surmise, warn</a:t>
            </a:r>
          </a:p>
          <a:p>
            <a:pPr eaLnBrk="1" hangingPunct="1">
              <a:buClr>
                <a:srgbClr val="0070C0"/>
              </a:buClr>
            </a:pPr>
            <a:endParaRPr lang="en-GB" altLang="en-US" sz="1000" dirty="0"/>
          </a:p>
          <a:p>
            <a:pPr eaLnBrk="1" hangingPunct="1">
              <a:buClr>
                <a:srgbClr val="C00000"/>
              </a:buClr>
            </a:pPr>
            <a:endParaRPr lang="en-GB" altLang="en-US" dirty="0">
              <a:solidFill>
                <a:schemeClr val="bg1"/>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PQuestion"/>
          <p:cNvSpPr>
            <a:spLocks noGrp="1"/>
          </p:cNvSpPr>
          <p:nvPr>
            <p:ph type="title"/>
          </p:nvPr>
        </p:nvSpPr>
        <p:spPr/>
        <p:txBody>
          <a:bodyPr/>
          <a:lstStyle/>
          <a:p>
            <a:r>
              <a:rPr lang="en-GB" altLang="en-US" sz="2400"/>
              <a:t>J. Guilller (2012) has argued that the most common misconception in psychology is that people only use ten percent of their brain capacity</a:t>
            </a:r>
          </a:p>
        </p:txBody>
      </p:sp>
      <p:sp>
        <p:nvSpPr>
          <p:cNvPr id="20483" name="TPAnswers"/>
          <p:cNvSpPr>
            <a:spLocks noGrp="1"/>
          </p:cNvSpPr>
          <p:nvPr>
            <p:ph sz="half" idx="1"/>
            <p:custDataLst>
              <p:tags r:id="rId2"/>
            </p:custDataLst>
          </p:nvPr>
        </p:nvSpPr>
        <p:spPr/>
        <p:txBody>
          <a:bodyPr/>
          <a:lstStyle/>
          <a:p>
            <a:pPr marL="514350" indent="-514350">
              <a:buFont typeface="Arial" charset="0"/>
              <a:buAutoNum type="alphaUcPeriod"/>
            </a:pPr>
            <a:r>
              <a:rPr lang="en-GB" altLang="en-US" dirty="0"/>
              <a:t>Correct reference?</a:t>
            </a:r>
          </a:p>
          <a:p>
            <a:pPr marL="514350" indent="-514350">
              <a:buFont typeface="Arial" charset="0"/>
              <a:buAutoNum type="alphaUcPeriod"/>
            </a:pPr>
            <a:endParaRPr lang="en-GB" altLang="en-US" dirty="0"/>
          </a:p>
          <a:p>
            <a:pPr marL="514350" indent="-514350">
              <a:buFont typeface="Arial" charset="0"/>
              <a:buAutoNum type="alphaUcPeriod"/>
            </a:pPr>
            <a:r>
              <a:rPr lang="en-GB" altLang="en-US" dirty="0"/>
              <a:t>Incorrect reference?</a:t>
            </a:r>
          </a:p>
        </p:txBody>
      </p:sp>
      <p:pic>
        <p:nvPicPr>
          <p:cNvPr id="4" name="Content Placeholder 3"/>
          <p:cNvPicPr>
            <a:picLocks noGrp="1" noChangeAspect="1"/>
          </p:cNvPicPr>
          <p:nvPr>
            <p:ph sz="half" idx="2"/>
          </p:nvPr>
        </p:nvPicPr>
        <p:blipFill>
          <a:blip r:embed="rId6" cstate="print">
            <a:extLst>
              <a:ext uri="{28A0092B-C50C-407E-A947-70E740481C1C}">
                <a14:useLocalDpi xmlns:a14="http://schemas.microsoft.com/office/drawing/2010/main" val="0"/>
              </a:ext>
            </a:extLst>
          </a:blip>
          <a:stretch>
            <a:fillRect/>
          </a:stretch>
        </p:blipFill>
        <p:spPr>
          <a:xfrm>
            <a:off x="5318760" y="2286000"/>
            <a:ext cx="6294120" cy="4229100"/>
          </a:xfrm>
        </p:spPr>
      </p:pic>
      <p:sp>
        <p:nvSpPr>
          <p:cNvPr id="2" name="CAI1"/>
          <p:cNvSpPr/>
          <p:nvPr>
            <p:custDataLst>
              <p:tags r:id="rId3"/>
            </p:custDataLst>
          </p:nvPr>
        </p:nvSpPr>
        <p:spPr>
          <a:xfrm>
            <a:off x="611718" y="3411220"/>
            <a:ext cx="474133" cy="355600"/>
          </a:xfrm>
          <a:prstGeom prst="rightArrow">
            <a:avLst>
              <a:gd name="adj1" fmla="val 49190"/>
              <a:gd name="adj2" fmla="val 28010"/>
            </a:avLst>
          </a:prstGeom>
          <a:gradFill flip="none" rotWithShape="1">
            <a:gsLst>
              <a:gs pos="0">
                <a:srgbClr val="008000"/>
              </a:gs>
              <a:gs pos="100000">
                <a:srgbClr val="FFFFFF"/>
              </a:gs>
            </a:gsLst>
            <a:lin ang="10800000" scaled="1"/>
            <a:tileRect/>
          </a:gra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PQuestion"/>
          <p:cNvSpPr>
            <a:spLocks noGrp="1"/>
          </p:cNvSpPr>
          <p:nvPr>
            <p:ph type="title"/>
          </p:nvPr>
        </p:nvSpPr>
        <p:spPr/>
        <p:txBody>
          <a:bodyPr/>
          <a:lstStyle/>
          <a:p>
            <a:r>
              <a:rPr lang="en-GB" altLang="en-US" sz="2400"/>
              <a:t>The number of elderly adults hospitalised following a fall at home has increased by 17% in the last ten years in Scotland Hamish (2010).</a:t>
            </a:r>
          </a:p>
        </p:txBody>
      </p:sp>
      <p:sp>
        <p:nvSpPr>
          <p:cNvPr id="21507" name="TPAnswers"/>
          <p:cNvSpPr>
            <a:spLocks noGrp="1"/>
          </p:cNvSpPr>
          <p:nvPr>
            <p:ph idx="1"/>
            <p:custDataLst>
              <p:tags r:id="rId2"/>
            </p:custDataLst>
          </p:nvPr>
        </p:nvSpPr>
        <p:spPr>
          <a:xfrm>
            <a:off x="1051560" y="2468881"/>
            <a:ext cx="5486400" cy="4525963"/>
          </a:xfrm>
        </p:spPr>
        <p:txBody>
          <a:bodyPr/>
          <a:lstStyle/>
          <a:p>
            <a:pPr marL="514350" indent="-514350">
              <a:buFont typeface="Arial" charset="0"/>
              <a:buAutoNum type="alphaUcPeriod"/>
            </a:pPr>
            <a:r>
              <a:rPr lang="en-GB" altLang="en-US" dirty="0"/>
              <a:t>Correct reference?</a:t>
            </a:r>
          </a:p>
          <a:p>
            <a:pPr marL="514350" indent="-514350">
              <a:buFont typeface="Arial" charset="0"/>
              <a:buAutoNum type="alphaUcPeriod"/>
            </a:pPr>
            <a:endParaRPr lang="en-GB" altLang="en-US" dirty="0"/>
          </a:p>
          <a:p>
            <a:pPr marL="514350" indent="-514350">
              <a:buFont typeface="Arial" charset="0"/>
              <a:buAutoNum type="alphaUcPeriod"/>
            </a:pPr>
            <a:r>
              <a:rPr lang="en-GB" altLang="en-US" dirty="0"/>
              <a:t>Incorrect reference?</a:t>
            </a:r>
          </a:p>
        </p:txBody>
      </p:sp>
      <p:sp>
        <p:nvSpPr>
          <p:cNvPr id="2" name="CAI1"/>
          <p:cNvSpPr/>
          <p:nvPr>
            <p:custDataLst>
              <p:tags r:id="rId3"/>
            </p:custDataLst>
          </p:nvPr>
        </p:nvSpPr>
        <p:spPr>
          <a:xfrm>
            <a:off x="1384300" y="3154680"/>
            <a:ext cx="4489451" cy="585788"/>
          </a:xfrm>
          <a:prstGeom prst="roundRect">
            <a:avLst/>
          </a:prstGeom>
          <a:noFill/>
          <a:ln w="25400" cap="flat" cmpd="sng" algn="ctr">
            <a:solidFill>
              <a:srgbClr val="00C800"/>
            </a:solidFill>
            <a:prstDash val="solid"/>
          </a:ln>
          <a:effectLst/>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6" presetClass="emph" presetSubtype="0" repeatCount="10000" fill="hold" grpId="1" nodeType="afterEffect">
                                  <p:stCondLst>
                                    <p:cond delay="0"/>
                                  </p:stCondLst>
                                  <p:childTnLst>
                                    <p:animEffect transition="out" filter="fade">
                                      <p:cBhvr>
                                        <p:cTn id="11" dur="500" tmFilter="0, 0; .2, .5; .8, .5; 1, 0"/>
                                        <p:tgtEl>
                                          <p:spTgt spid="2"/>
                                        </p:tgtEl>
                                      </p:cBhvr>
                                    </p:animEffect>
                                    <p:animScale>
                                      <p:cBhvr>
                                        <p:cTn id="12"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Title 5"/>
          <p:cNvSpPr>
            <a:spLocks noGrp="1"/>
          </p:cNvSpPr>
          <p:nvPr>
            <p:ph type="title"/>
          </p:nvPr>
        </p:nvSpPr>
        <p:spPr>
          <a:xfrm>
            <a:off x="560917" y="549275"/>
            <a:ext cx="10972800" cy="1143000"/>
          </a:xfrm>
        </p:spPr>
        <p:txBody>
          <a:bodyPr/>
          <a:lstStyle/>
          <a:p>
            <a:r>
              <a:rPr lang="en-GB" altLang="en-US" sz="6000" b="1"/>
              <a:t>Plagiarism</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5"/>
          <p:cNvSpPr>
            <a:spLocks noGrp="1"/>
          </p:cNvSpPr>
          <p:nvPr>
            <p:ph type="title"/>
          </p:nvPr>
        </p:nvSpPr>
        <p:spPr>
          <a:xfrm>
            <a:off x="527051" y="260350"/>
            <a:ext cx="10972800" cy="1143000"/>
          </a:xfrm>
        </p:spPr>
        <p:txBody>
          <a:bodyPr/>
          <a:lstStyle/>
          <a:p>
            <a:r>
              <a:rPr lang="en-GB" altLang="en-US" b="1"/>
              <a:t>Plagiarism</a:t>
            </a:r>
          </a:p>
        </p:txBody>
      </p:sp>
      <p:sp>
        <p:nvSpPr>
          <p:cNvPr id="23556" name="Content Placeholder 2"/>
          <p:cNvSpPr>
            <a:spLocks noGrp="1"/>
          </p:cNvSpPr>
          <p:nvPr>
            <p:ph idx="1"/>
          </p:nvPr>
        </p:nvSpPr>
        <p:spPr>
          <a:xfrm>
            <a:off x="876300" y="2233615"/>
            <a:ext cx="10972800" cy="4350066"/>
          </a:xfrm>
        </p:spPr>
        <p:txBody>
          <a:bodyPr>
            <a:normAutofit/>
          </a:bodyPr>
          <a:lstStyle/>
          <a:p>
            <a:pPr marL="0" indent="0">
              <a:buClr>
                <a:srgbClr val="0070C0"/>
              </a:buClr>
              <a:buNone/>
            </a:pPr>
            <a:r>
              <a:rPr lang="en-GB" altLang="en-US" sz="2000" dirty="0"/>
              <a:t>What is plagiarism?</a:t>
            </a:r>
          </a:p>
          <a:p>
            <a:pPr lvl="1">
              <a:buClr>
                <a:srgbClr val="0070C0"/>
              </a:buClr>
            </a:pPr>
            <a:r>
              <a:rPr lang="en-GB" altLang="en-US" sz="2000" dirty="0"/>
              <a:t>The unacknowledged use of another’s work as if it were your own)</a:t>
            </a:r>
          </a:p>
          <a:p>
            <a:pPr lvl="1">
              <a:buClr>
                <a:srgbClr val="0070C0"/>
              </a:buClr>
            </a:pPr>
            <a:endParaRPr lang="en-GB" altLang="en-US" sz="2000" b="1" dirty="0"/>
          </a:p>
          <a:p>
            <a:pPr>
              <a:buClr>
                <a:srgbClr val="0070C0"/>
              </a:buClr>
            </a:pPr>
            <a:r>
              <a:rPr lang="en-GB" altLang="en-US" sz="2000" dirty="0"/>
              <a:t> Much of plagiarism at university is not deliberate cheating; it tends to be a failure to reference and quote properly.</a:t>
            </a:r>
          </a:p>
          <a:p>
            <a:pPr>
              <a:buClr>
                <a:srgbClr val="0070C0"/>
              </a:buClr>
            </a:pPr>
            <a:r>
              <a:rPr lang="en-GB" altLang="en-US" sz="2000" dirty="0"/>
              <a:t>Considered a very serious offence</a:t>
            </a:r>
          </a:p>
          <a:p>
            <a:pPr>
              <a:buClr>
                <a:srgbClr val="0070C0"/>
              </a:buClr>
            </a:pPr>
            <a:endParaRPr lang="en-GB" altLang="en-US" sz="2000" dirty="0"/>
          </a:p>
          <a:p>
            <a:pPr>
              <a:buClr>
                <a:srgbClr val="0070C0"/>
              </a:buClr>
            </a:pPr>
            <a:r>
              <a:rPr lang="en-GB" altLang="en-US" sz="2000" dirty="0"/>
              <a:t>Turnitin – don’t be tempted!</a:t>
            </a:r>
          </a:p>
          <a:p>
            <a:pPr>
              <a:buClr>
                <a:srgbClr val="0070C0"/>
              </a:buClr>
            </a:pPr>
            <a:endParaRPr lang="en-GB" altLang="en-US" sz="2000" dirty="0"/>
          </a:p>
          <a:p>
            <a:pPr>
              <a:buClr>
                <a:srgbClr val="0070C0"/>
              </a:buClr>
            </a:pPr>
            <a:r>
              <a:rPr lang="en-GB" altLang="en-US" sz="2000" dirty="0"/>
              <a:t>Easy to accidentally plagiarise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PQuestion"/>
          <p:cNvSpPr>
            <a:spLocks noGrp="1"/>
          </p:cNvSpPr>
          <p:nvPr>
            <p:ph type="title"/>
          </p:nvPr>
        </p:nvSpPr>
        <p:spPr/>
        <p:txBody>
          <a:bodyPr/>
          <a:lstStyle/>
          <a:p>
            <a:r>
              <a:rPr lang="en-GB" altLang="en-US" sz="2400"/>
              <a:t>If you read an extract and then put it in your own words, you still have to reference it</a:t>
            </a:r>
          </a:p>
        </p:txBody>
      </p:sp>
      <p:sp>
        <p:nvSpPr>
          <p:cNvPr id="24579" name="TPAnswers"/>
          <p:cNvSpPr>
            <a:spLocks noGrp="1"/>
          </p:cNvSpPr>
          <p:nvPr>
            <p:ph sz="half" idx="1"/>
            <p:custDataLst>
              <p:tags r:id="rId2"/>
            </p:custDataLst>
          </p:nvPr>
        </p:nvSpPr>
        <p:spPr/>
        <p:txBody>
          <a:bodyPr>
            <a:normAutofit/>
          </a:bodyPr>
          <a:lstStyle/>
          <a:p>
            <a:pPr marL="514350" indent="-514350">
              <a:buFont typeface="Arial" charset="0"/>
              <a:buAutoNum type="alphaUcPeriod"/>
            </a:pPr>
            <a:r>
              <a:rPr lang="en-GB" altLang="en-US" dirty="0"/>
              <a:t>True</a:t>
            </a:r>
          </a:p>
          <a:p>
            <a:pPr marL="514350" indent="-514350">
              <a:buFont typeface="Arial" charset="0"/>
              <a:buAutoNum type="alphaUcPeriod"/>
            </a:pPr>
            <a:r>
              <a:rPr lang="en-GB" altLang="en-US" dirty="0"/>
              <a:t>False</a:t>
            </a:r>
          </a:p>
        </p:txBody>
      </p:sp>
      <p:sp>
        <p:nvSpPr>
          <p:cNvPr id="2" name="CAI1"/>
          <p:cNvSpPr/>
          <p:nvPr>
            <p:custDataLst>
              <p:tags r:id="rId3"/>
            </p:custDataLst>
          </p:nvPr>
        </p:nvSpPr>
        <p:spPr>
          <a:xfrm rot="10800000">
            <a:off x="493184" y="3015615"/>
            <a:ext cx="389467" cy="292100"/>
          </a:xfrm>
          <a:custGeom>
            <a:avLst/>
            <a:gdLst/>
            <a:ahLst/>
            <a:cxnLst/>
            <a:rect l="0" t="0" r="0" b="0"/>
            <a:pathLst>
              <a:path w="1524001" h="1752601">
                <a:moveTo>
                  <a:pt x="1295400" y="1066800"/>
                </a:moveTo>
                <a:lnTo>
                  <a:pt x="1524000" y="533400"/>
                </a:lnTo>
                <a:lnTo>
                  <a:pt x="914400" y="0"/>
                </a:lnTo>
                <a:lnTo>
                  <a:pt x="0" y="1447800"/>
                </a:lnTo>
                <a:lnTo>
                  <a:pt x="0" y="1752600"/>
                </a:lnTo>
                <a:lnTo>
                  <a:pt x="990600" y="533400"/>
                </a:lnTo>
                <a:close/>
              </a:path>
            </a:pathLst>
          </a:custGeom>
          <a:solidFill>
            <a:srgbClr val="00C800"/>
          </a:soli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Content Placeholder 3"/>
          <p:cNvSpPr>
            <a:spLocks noGrp="1"/>
          </p:cNvSpPr>
          <p:nvPr>
            <p:ph sz="half" idx="2"/>
          </p:nvPr>
        </p:nvSpPr>
        <p:spPr>
          <a:xfrm>
            <a:off x="4008120" y="2603500"/>
            <a:ext cx="7025751" cy="3926840"/>
          </a:xfrm>
        </p:spPr>
        <p:txBody>
          <a:bodyPr>
            <a:normAutofit/>
          </a:bodyPr>
          <a:lstStyle/>
          <a:p>
            <a:r>
              <a:rPr lang="en-GB" dirty="0"/>
              <a:t>In Western culture there is a growing body of evidence to support the importance of meaning in life (MiL) as a source of wellbeing of individuals, although in other cultures the evidence base is not so developed (</a:t>
            </a:r>
            <a:r>
              <a:rPr lang="en-GB" dirty="0" err="1"/>
              <a:t>Shek</a:t>
            </a:r>
            <a:r>
              <a:rPr lang="en-GB" dirty="0"/>
              <a:t>, 2012). Similarly, research into MiL in both psycho-oncology and palliative care has grown steadily and recognises the concept is no less important in people with advanced illness (</a:t>
            </a:r>
            <a:r>
              <a:rPr lang="en-GB" dirty="0" err="1"/>
              <a:t>Brandstatter</a:t>
            </a:r>
            <a:r>
              <a:rPr lang="en-GB" dirty="0"/>
              <a:t>, et al., 2012). However, </a:t>
            </a:r>
            <a:r>
              <a:rPr lang="en-GB" dirty="0" err="1"/>
              <a:t>Kernan</a:t>
            </a:r>
            <a:r>
              <a:rPr lang="en-GB" dirty="0"/>
              <a:t> and </a:t>
            </a:r>
            <a:r>
              <a:rPr lang="en-GB" dirty="0" err="1"/>
              <a:t>Lepore</a:t>
            </a:r>
            <a:r>
              <a:rPr lang="en-GB" dirty="0"/>
              <a:t> (2009) report that major life crises test an individual’s worldview and themselves, while Frankl (2004) proposes that inner turmoil results when the individual searches for and (unsuccessfully) tries to make meaning in their situation.</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PQuestion"/>
          <p:cNvSpPr>
            <a:spLocks noGrp="1"/>
          </p:cNvSpPr>
          <p:nvPr>
            <p:ph type="title"/>
          </p:nvPr>
        </p:nvSpPr>
        <p:spPr/>
        <p:txBody>
          <a:bodyPr/>
          <a:lstStyle/>
          <a:p>
            <a:r>
              <a:rPr lang="en-GB" altLang="en-US" sz="2400" dirty="0"/>
              <a:t>You should not discuss an assignment question with another student as this constitutes collusion</a:t>
            </a:r>
            <a:br>
              <a:rPr lang="en-GB" altLang="en-US" sz="2400" dirty="0"/>
            </a:br>
            <a:endParaRPr lang="en-GB" altLang="en-US" sz="2400" dirty="0"/>
          </a:p>
        </p:txBody>
      </p:sp>
      <p:sp>
        <p:nvSpPr>
          <p:cNvPr id="25603" name="TPAnswers"/>
          <p:cNvSpPr>
            <a:spLocks noGrp="1"/>
          </p:cNvSpPr>
          <p:nvPr>
            <p:ph sz="half" idx="1"/>
            <p:custDataLst>
              <p:tags r:id="rId2"/>
            </p:custDataLst>
          </p:nvPr>
        </p:nvSpPr>
        <p:spPr/>
        <p:txBody>
          <a:bodyPr>
            <a:normAutofit fontScale="92500" lnSpcReduction="10000"/>
          </a:bodyPr>
          <a:lstStyle/>
          <a:p>
            <a:pPr marL="0" indent="0">
              <a:buFont typeface="Arial" charset="0"/>
              <a:buNone/>
            </a:pPr>
            <a:r>
              <a:rPr lang="en-GB" altLang="en-US" dirty="0"/>
              <a:t>True</a:t>
            </a:r>
          </a:p>
          <a:p>
            <a:pPr marL="0" indent="0">
              <a:buFont typeface="Arial" charset="0"/>
              <a:buNone/>
            </a:pPr>
            <a:r>
              <a:rPr lang="en-GB" altLang="en-US" dirty="0"/>
              <a:t>False</a:t>
            </a:r>
          </a:p>
        </p:txBody>
      </p:sp>
      <p:sp>
        <p:nvSpPr>
          <p:cNvPr id="2" name="Content Placeholder 1"/>
          <p:cNvSpPr>
            <a:spLocks noGrp="1"/>
          </p:cNvSpPr>
          <p:nvPr>
            <p:ph sz="half" idx="2"/>
          </p:nvPr>
        </p:nvSpPr>
        <p:spPr>
          <a:xfrm>
            <a:off x="2491740" y="2603500"/>
            <a:ext cx="8542131" cy="4079240"/>
          </a:xfrm>
        </p:spPr>
        <p:txBody>
          <a:bodyPr>
            <a:normAutofit fontScale="92500" lnSpcReduction="10000"/>
          </a:bodyPr>
          <a:lstStyle/>
          <a:p>
            <a:pPr marL="0" indent="0">
              <a:buNone/>
            </a:pPr>
            <a:r>
              <a:rPr lang="en-GB" dirty="0"/>
              <a:t>Collusion refers to working too closely with one or more individuals to help solve and/or answer an assessed task or question, producing a joint answer or solution (intentionally or not) to gain an unfair advantage over other students.</a:t>
            </a:r>
          </a:p>
          <a:p>
            <a:r>
              <a:rPr lang="en-GB" dirty="0"/>
              <a:t>Collusion may involve:</a:t>
            </a:r>
          </a:p>
          <a:p>
            <a:pPr lvl="0"/>
            <a:r>
              <a:rPr lang="en-GB" dirty="0"/>
              <a:t>working with one or more individuals on the precise method or approach needed to answer a task or question (either telling others or asking others for this information)</a:t>
            </a:r>
          </a:p>
          <a:p>
            <a:pPr lvl="0"/>
            <a:r>
              <a:rPr lang="en-GB" dirty="0"/>
              <a:t>discussing how to solve an assessed task or question in such a way that the final answer is very obvious</a:t>
            </a:r>
          </a:p>
          <a:p>
            <a:pPr lvl="0"/>
            <a:r>
              <a:rPr lang="en-GB" dirty="0"/>
              <a:t>working through an assessed task or question and writing the answers together so that they are very similar in content, structure and style</a:t>
            </a:r>
          </a:p>
          <a:p>
            <a:pPr lvl="0"/>
            <a:r>
              <a:rPr lang="en-GB" dirty="0"/>
              <a:t>sharing the answer to an assessed task or question (either making this available to others or receiving/taking it from others) to see what needs to be included in the final answer or approach to a task.</a:t>
            </a:r>
          </a:p>
          <a:p>
            <a:endParaRPr lang="en-GB" dirty="0"/>
          </a:p>
        </p:txBody>
      </p:sp>
      <p:sp>
        <p:nvSpPr>
          <p:cNvPr id="3" name="CAI1"/>
          <p:cNvSpPr/>
          <p:nvPr>
            <p:custDataLst>
              <p:tags r:id="rId3"/>
            </p:custDataLst>
          </p:nvPr>
        </p:nvSpPr>
        <p:spPr>
          <a:xfrm>
            <a:off x="581238" y="2946083"/>
            <a:ext cx="474133" cy="355600"/>
          </a:xfrm>
          <a:prstGeom prst="smileyFace">
            <a:avLst/>
          </a:prstGeom>
          <a:solidFill>
            <a:srgbClr val="FFFF00"/>
          </a:solidFill>
          <a:effectLst>
            <a:prstShdw prst="shdw14" dist="35921" dir="2700000">
              <a:scrgbClr r="0" g="0" b="0">
                <a:alpha val="50000"/>
              </a:scrgbClr>
            </a:prst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PQuestion"/>
          <p:cNvSpPr>
            <a:spLocks noGrp="1"/>
          </p:cNvSpPr>
          <p:nvPr>
            <p:ph type="title"/>
          </p:nvPr>
        </p:nvSpPr>
        <p:spPr/>
        <p:txBody>
          <a:bodyPr/>
          <a:lstStyle/>
          <a:p>
            <a:r>
              <a:rPr lang="en-GB" altLang="en-US"/>
              <a:t>Which of the following would </a:t>
            </a:r>
            <a:r>
              <a:rPr lang="en-GB" altLang="en-US" b="1">
                <a:solidFill>
                  <a:srgbClr val="FF0000"/>
                </a:solidFill>
              </a:rPr>
              <a:t>not </a:t>
            </a:r>
            <a:r>
              <a:rPr lang="en-GB" altLang="en-US"/>
              <a:t>be considered plagiarism?</a:t>
            </a:r>
          </a:p>
        </p:txBody>
      </p:sp>
      <p:sp>
        <p:nvSpPr>
          <p:cNvPr id="3" name="TPAnswers"/>
          <p:cNvSpPr>
            <a:spLocks noGrp="1"/>
          </p:cNvSpPr>
          <p:nvPr>
            <p:ph idx="1"/>
            <p:custDataLst>
              <p:tags r:id="rId2"/>
            </p:custDataLst>
          </p:nvPr>
        </p:nvSpPr>
        <p:spPr>
          <a:xfrm>
            <a:off x="859366" y="2560319"/>
            <a:ext cx="10296314" cy="3964305"/>
          </a:xfrm>
        </p:spPr>
        <p:txBody>
          <a:bodyPr>
            <a:normAutofit fontScale="92500" lnSpcReduction="10000"/>
          </a:bodyPr>
          <a:lstStyle/>
          <a:p>
            <a:pPr marL="514350" indent="-514350">
              <a:spcAft>
                <a:spcPts val="0"/>
              </a:spcAft>
              <a:buFont typeface="Arial" charset="0"/>
              <a:buAutoNum type="alphaUcPeriod"/>
              <a:defRPr/>
            </a:pPr>
            <a:r>
              <a:rPr lang="en-GB" sz="2900" dirty="0"/>
              <a:t>Copying an extract word for word without providing a the source or page no.</a:t>
            </a:r>
          </a:p>
          <a:p>
            <a:pPr marL="514350" indent="-514350">
              <a:spcAft>
                <a:spcPts val="0"/>
              </a:spcAft>
              <a:buFont typeface="Arial" charset="0"/>
              <a:buAutoNum type="alphaUcPeriod"/>
              <a:defRPr/>
            </a:pPr>
            <a:r>
              <a:rPr lang="en-GB" sz="2900" dirty="0"/>
              <a:t>Copying an extract and making small changes (e.g. replacing some verbs) and providing the source in the text</a:t>
            </a:r>
          </a:p>
          <a:p>
            <a:pPr marL="514350" indent="-514350">
              <a:spcAft>
                <a:spcPts val="0"/>
              </a:spcAft>
              <a:buFont typeface="Arial" charset="0"/>
              <a:buAutoNum type="alphaUcPeriod"/>
              <a:defRPr/>
            </a:pPr>
            <a:r>
              <a:rPr lang="en-GB" sz="2900" dirty="0"/>
              <a:t>Paraphrasing an idea with substantial changes in language and structure and citing the source in the text</a:t>
            </a:r>
          </a:p>
          <a:p>
            <a:pPr marL="514350" indent="-514350">
              <a:spcAft>
                <a:spcPts val="0"/>
              </a:spcAft>
              <a:buFont typeface="Arial" charset="0"/>
              <a:buAutoNum type="alphaUcPeriod"/>
              <a:defRPr/>
            </a:pPr>
            <a:r>
              <a:rPr lang="en-GB" sz="2900" dirty="0"/>
              <a:t>Quoting an extract by placing it within quotation marks with the source and page no. cited in the text</a:t>
            </a:r>
            <a:endParaRPr lang="en-GB" dirty="0"/>
          </a:p>
        </p:txBody>
      </p:sp>
      <p:sp>
        <p:nvSpPr>
          <p:cNvPr id="2" name="CAI1"/>
          <p:cNvSpPr/>
          <p:nvPr>
            <p:custDataLst>
              <p:tags r:id="rId3"/>
            </p:custDataLst>
          </p:nvPr>
        </p:nvSpPr>
        <p:spPr>
          <a:xfrm>
            <a:off x="157480" y="4654868"/>
            <a:ext cx="694267" cy="520700"/>
          </a:xfrm>
          <a:prstGeom prst="rightArrow">
            <a:avLst>
              <a:gd name="adj1" fmla="val 49190"/>
              <a:gd name="adj2" fmla="val 28010"/>
            </a:avLst>
          </a:prstGeom>
          <a:gradFill flip="none" rotWithShape="1">
            <a:gsLst>
              <a:gs pos="0">
                <a:srgbClr val="008000"/>
              </a:gs>
              <a:gs pos="100000">
                <a:srgbClr val="FFFFFF"/>
              </a:gs>
            </a:gsLst>
            <a:lin ang="10800000" scaled="1"/>
            <a:tileRect/>
          </a:gra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5" name="CAI2"/>
          <p:cNvSpPr/>
          <p:nvPr>
            <p:custDataLst>
              <p:tags r:id="rId4"/>
            </p:custDataLst>
          </p:nvPr>
        </p:nvSpPr>
        <p:spPr>
          <a:xfrm>
            <a:off x="165099" y="5518785"/>
            <a:ext cx="694267" cy="520700"/>
          </a:xfrm>
          <a:prstGeom prst="rightArrow">
            <a:avLst>
              <a:gd name="adj1" fmla="val 49190"/>
              <a:gd name="adj2" fmla="val 28010"/>
            </a:avLst>
          </a:prstGeom>
          <a:gradFill flip="none" rotWithShape="1">
            <a:gsLst>
              <a:gs pos="0">
                <a:srgbClr val="008000"/>
              </a:gs>
              <a:gs pos="100000">
                <a:srgbClr val="FFFFFF"/>
              </a:gs>
            </a:gsLst>
            <a:lin ang="10800000" scaled="1"/>
            <a:tileRect/>
          </a:gradFill>
          <a:ln w="25400" cap="flat" cmpd="sng" algn="ctr">
            <a:noFill/>
            <a:prstDash val="solid"/>
          </a:ln>
          <a:effectLst/>
          <a:extLst>
            <a:ext uri="{91240B29-F687-4F45-9708-019B960494DF}">
              <a14:hiddenLine xmlns:a14="http://schemas.microsoft.com/office/drawing/2010/main" w="25400"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itle 5"/>
          <p:cNvSpPr>
            <a:spLocks noGrp="1"/>
          </p:cNvSpPr>
          <p:nvPr>
            <p:ph type="title"/>
          </p:nvPr>
        </p:nvSpPr>
        <p:spPr>
          <a:xfrm>
            <a:off x="527051" y="260351"/>
            <a:ext cx="10972800" cy="936625"/>
          </a:xfrm>
        </p:spPr>
        <p:txBody>
          <a:bodyPr/>
          <a:lstStyle/>
          <a:p>
            <a:r>
              <a:rPr lang="en-GB" altLang="en-US" sz="3600" b="1"/>
              <a:t>Avoiding plagiarism - paraphrasing</a:t>
            </a:r>
          </a:p>
        </p:txBody>
      </p:sp>
      <p:sp>
        <p:nvSpPr>
          <p:cNvPr id="27652" name="Content Placeholder 2"/>
          <p:cNvSpPr>
            <a:spLocks noGrp="1"/>
          </p:cNvSpPr>
          <p:nvPr>
            <p:ph idx="1"/>
          </p:nvPr>
        </p:nvSpPr>
        <p:spPr>
          <a:xfrm>
            <a:off x="609600" y="2735580"/>
            <a:ext cx="10972800" cy="3390584"/>
          </a:xfrm>
        </p:spPr>
        <p:txBody>
          <a:bodyPr/>
          <a:lstStyle/>
          <a:p>
            <a:pPr>
              <a:buClr>
                <a:srgbClr val="0070C0"/>
              </a:buClr>
            </a:pPr>
            <a:r>
              <a:rPr lang="en-GB" altLang="en-US" sz="2800" dirty="0"/>
              <a:t>Make sure you paraphrase (put author’s ideas in your own words), e.g. </a:t>
            </a:r>
          </a:p>
          <a:p>
            <a:pPr>
              <a:buClr>
                <a:srgbClr val="0070C0"/>
              </a:buClr>
              <a:buFont typeface="Arial" charset="0"/>
              <a:buNone/>
            </a:pPr>
            <a:endParaRPr lang="en-GB" altLang="en-US" sz="2800" dirty="0"/>
          </a:p>
          <a:p>
            <a:pPr>
              <a:buClr>
                <a:srgbClr val="0070C0"/>
              </a:buClr>
            </a:pPr>
            <a:r>
              <a:rPr lang="en-GB" altLang="en-US" sz="2800" b="1" dirty="0"/>
              <a:t>Original: </a:t>
            </a:r>
            <a:r>
              <a:rPr lang="en-GB" altLang="en-US" sz="2800" i="1" dirty="0"/>
              <a:t>In the first year of life, infants form an attachment – a deep, affectionate, close and enduring relationship – with parents (Bowlby, 1973).</a:t>
            </a:r>
          </a:p>
          <a:p>
            <a:endParaRPr lang="en-GB" altLang="en-US" dirty="0">
              <a:solidFill>
                <a:schemeClr val="bg1"/>
              </a:solidFill>
            </a:endParaRPr>
          </a:p>
          <a:p>
            <a:endParaRPr lang="en-GB" altLang="en-US" dirty="0">
              <a:solidFill>
                <a:schemeClr val="bg1"/>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Title 5"/>
          <p:cNvSpPr>
            <a:spLocks noGrp="1"/>
          </p:cNvSpPr>
          <p:nvPr>
            <p:ph type="title"/>
          </p:nvPr>
        </p:nvSpPr>
        <p:spPr>
          <a:xfrm>
            <a:off x="527051" y="260351"/>
            <a:ext cx="10972800" cy="936625"/>
          </a:xfrm>
        </p:spPr>
        <p:txBody>
          <a:bodyPr/>
          <a:lstStyle/>
          <a:p>
            <a:r>
              <a:rPr lang="en-GB" altLang="en-US" sz="3600" b="1"/>
              <a:t>Avoiding plagiarism - paraphrasing</a:t>
            </a:r>
          </a:p>
        </p:txBody>
      </p:sp>
      <p:sp>
        <p:nvSpPr>
          <p:cNvPr id="28676" name="Content Placeholder 2"/>
          <p:cNvSpPr>
            <a:spLocks noGrp="1"/>
          </p:cNvSpPr>
          <p:nvPr>
            <p:ph idx="1"/>
          </p:nvPr>
        </p:nvSpPr>
        <p:spPr>
          <a:xfrm>
            <a:off x="609600" y="2644140"/>
            <a:ext cx="10972800" cy="3482024"/>
          </a:xfrm>
        </p:spPr>
        <p:txBody>
          <a:bodyPr/>
          <a:lstStyle/>
          <a:p>
            <a:pPr>
              <a:buClr>
                <a:srgbClr val="0070C0"/>
              </a:buClr>
            </a:pPr>
            <a:r>
              <a:rPr lang="en-GB" altLang="en-US" sz="2800" b="1" dirty="0"/>
              <a:t>Paraphrased: </a:t>
            </a:r>
            <a:r>
              <a:rPr lang="en-GB" altLang="en-US" sz="2800" i="1" dirty="0"/>
              <a:t>The strong bonds or ‘attachments’ that infants develop with their parents in the first year of life can be considered to be deep and durable (Bowlby, 1973).</a:t>
            </a:r>
          </a:p>
          <a:p>
            <a:pPr>
              <a:buClr>
                <a:srgbClr val="0070C0"/>
              </a:buClr>
              <a:buFont typeface="Arial" charset="0"/>
              <a:buNone/>
            </a:pPr>
            <a:endParaRPr lang="en-GB" altLang="en-US" sz="2800" i="1" dirty="0"/>
          </a:p>
          <a:p>
            <a:pPr>
              <a:buClr>
                <a:srgbClr val="0070C0"/>
              </a:buClr>
            </a:pPr>
            <a:r>
              <a:rPr lang="en-GB" altLang="en-US" sz="2800" dirty="0"/>
              <a:t>NB: Be very careful not to change the meaning of the original text</a:t>
            </a:r>
          </a:p>
          <a:p>
            <a:endParaRPr lang="en-GB" altLang="en-US" dirty="0">
              <a:solidFill>
                <a:schemeClr val="bg1"/>
              </a:solidFill>
            </a:endParaRPr>
          </a:p>
          <a:p>
            <a:endParaRPr lang="en-GB" altLang="en-US" dirty="0">
              <a:solidFill>
                <a:schemeClr val="bg1"/>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Paraphrasing</a:t>
            </a:r>
          </a:p>
        </p:txBody>
      </p:sp>
      <p:sp>
        <p:nvSpPr>
          <p:cNvPr id="6" name="AutoShape 4" descr="Image result for how to paraphras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Content Placeholder 13"/>
          <p:cNvSpPr>
            <a:spLocks noGrp="1"/>
          </p:cNvSpPr>
          <p:nvPr>
            <p:ph sz="half" idx="1"/>
          </p:nvPr>
        </p:nvSpPr>
        <p:spPr>
          <a:xfrm>
            <a:off x="815340" y="2618740"/>
            <a:ext cx="5179060" cy="3690620"/>
          </a:xfrm>
        </p:spPr>
        <p:txBody>
          <a:bodyPr/>
          <a:lstStyle/>
          <a:p>
            <a:r>
              <a:rPr lang="en-GB" dirty="0"/>
              <a:t>Turning what you read into your own words</a:t>
            </a:r>
          </a:p>
          <a:p>
            <a:endParaRPr lang="en-GB" dirty="0"/>
          </a:p>
          <a:p>
            <a:r>
              <a:rPr lang="en-GB" dirty="0"/>
              <a:t>Use the correct word in the context it is meant for:  the tyke was upset: the child was upset</a:t>
            </a:r>
          </a:p>
          <a:p>
            <a:endParaRPr lang="en-GB" dirty="0"/>
          </a:p>
          <a:p>
            <a:r>
              <a:rPr lang="en-GB" dirty="0"/>
              <a:t>Use the synonyms and thesaurus in word not Google translate.</a:t>
            </a:r>
          </a:p>
        </p:txBody>
      </p:sp>
      <p:pic>
        <p:nvPicPr>
          <p:cNvPr id="16" name="Content Placeholder 12"/>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294120" y="2301240"/>
            <a:ext cx="5547359" cy="4099559"/>
          </a:xfrm>
          <a:prstGeom prst="rect">
            <a:avLst/>
          </a:prstGeom>
        </p:spPr>
      </p:pic>
    </p:spTree>
    <p:extLst>
      <p:ext uri="{BB962C8B-B14F-4D97-AF65-F5344CB8AC3E}">
        <p14:creationId xmlns:p14="http://schemas.microsoft.com/office/powerpoint/2010/main" val="34391485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Title 5"/>
          <p:cNvSpPr>
            <a:spLocks noGrp="1"/>
          </p:cNvSpPr>
          <p:nvPr>
            <p:ph type="title"/>
          </p:nvPr>
        </p:nvSpPr>
        <p:spPr>
          <a:xfrm>
            <a:off x="892811" y="877570"/>
            <a:ext cx="10972800" cy="1143000"/>
          </a:xfrm>
        </p:spPr>
        <p:txBody>
          <a:bodyPr/>
          <a:lstStyle/>
          <a:p>
            <a:r>
              <a:rPr lang="en-GB" altLang="en-US" sz="3200" b="1" dirty="0"/>
              <a:t>Be confident – put the text in your own words</a:t>
            </a:r>
          </a:p>
        </p:txBody>
      </p:sp>
      <p:sp>
        <p:nvSpPr>
          <p:cNvPr id="29700" name="Content Placeholder 2"/>
          <p:cNvSpPr>
            <a:spLocks noGrp="1"/>
          </p:cNvSpPr>
          <p:nvPr>
            <p:ph idx="1"/>
          </p:nvPr>
        </p:nvSpPr>
        <p:spPr>
          <a:xfrm>
            <a:off x="609600" y="2689860"/>
            <a:ext cx="10972800" cy="3939540"/>
          </a:xfrm>
        </p:spPr>
        <p:txBody>
          <a:bodyPr/>
          <a:lstStyle/>
          <a:p>
            <a:pPr eaLnBrk="1" hangingPunct="1">
              <a:buClr>
                <a:srgbClr val="0070C0"/>
              </a:buClr>
            </a:pPr>
            <a:r>
              <a:rPr lang="en-GB" altLang="en-US" sz="2800" b="1" dirty="0"/>
              <a:t>Original: </a:t>
            </a:r>
            <a:r>
              <a:rPr lang="en-GB" altLang="en-US" sz="2800" dirty="0"/>
              <a:t>First impressions are difficult to change and typically have a long-lasting influence on how one person reacts to another (Clarke, 2003)</a:t>
            </a:r>
          </a:p>
          <a:p>
            <a:pPr eaLnBrk="1" hangingPunct="1">
              <a:buClr>
                <a:srgbClr val="0070C0"/>
              </a:buClr>
            </a:pPr>
            <a:endParaRPr lang="en-GB" altLang="en-US" sz="2800" dirty="0"/>
          </a:p>
          <a:p>
            <a:pPr eaLnBrk="1" hangingPunct="1">
              <a:buClr>
                <a:srgbClr val="0070C0"/>
              </a:buClr>
              <a:buFont typeface="Arial" charset="0"/>
              <a:buNone/>
            </a:pPr>
            <a:endParaRPr lang="en-GB" altLang="en-US" sz="10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Title 5"/>
          <p:cNvSpPr>
            <a:spLocks noGrp="1"/>
          </p:cNvSpPr>
          <p:nvPr>
            <p:ph type="title"/>
          </p:nvPr>
        </p:nvSpPr>
        <p:spPr>
          <a:xfrm>
            <a:off x="969011" y="801370"/>
            <a:ext cx="10972800" cy="1143000"/>
          </a:xfrm>
        </p:spPr>
        <p:txBody>
          <a:bodyPr/>
          <a:lstStyle/>
          <a:p>
            <a:r>
              <a:rPr lang="en-GB" altLang="en-US" sz="3200" b="1" dirty="0"/>
              <a:t>Be confident – put the text in your own words</a:t>
            </a:r>
          </a:p>
        </p:txBody>
      </p:sp>
      <p:sp>
        <p:nvSpPr>
          <p:cNvPr id="30724" name="Content Placeholder 2"/>
          <p:cNvSpPr>
            <a:spLocks noGrp="1"/>
          </p:cNvSpPr>
          <p:nvPr>
            <p:ph idx="1"/>
          </p:nvPr>
        </p:nvSpPr>
        <p:spPr>
          <a:xfrm>
            <a:off x="609600" y="2232660"/>
            <a:ext cx="10972800" cy="3581401"/>
          </a:xfrm>
        </p:spPr>
        <p:txBody>
          <a:bodyPr/>
          <a:lstStyle/>
          <a:p>
            <a:pPr eaLnBrk="1" hangingPunct="1">
              <a:buClr>
                <a:srgbClr val="0070C0"/>
              </a:buClr>
              <a:buFont typeface="Arial" charset="0"/>
              <a:buNone/>
            </a:pPr>
            <a:endParaRPr lang="en-GB" altLang="en-US" sz="2800" dirty="0"/>
          </a:p>
          <a:p>
            <a:pPr eaLnBrk="1" hangingPunct="1">
              <a:buClr>
                <a:srgbClr val="0070C0"/>
              </a:buClr>
            </a:pPr>
            <a:endParaRPr lang="en-GB" altLang="en-US" sz="1000" dirty="0"/>
          </a:p>
          <a:p>
            <a:pPr eaLnBrk="1" hangingPunct="1">
              <a:buClr>
                <a:srgbClr val="0070C0"/>
              </a:buClr>
            </a:pPr>
            <a:r>
              <a:rPr lang="en-GB" altLang="en-US" sz="2800" b="1" dirty="0"/>
              <a:t>Paraphrased:</a:t>
            </a:r>
            <a:r>
              <a:rPr lang="en-GB" altLang="en-US" sz="2800" b="1" i="1" dirty="0"/>
              <a:t> </a:t>
            </a:r>
            <a:r>
              <a:rPr lang="en-GB" altLang="en-US" sz="2800" i="1" dirty="0"/>
              <a:t>According to Clarke (2003), once first impressions are formed, they cannot be altered easily and often have an enduring effect on how individuals interact with each other.</a:t>
            </a:r>
            <a:endParaRPr lang="en-GB" altLang="en-US" sz="28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374" y="1103208"/>
            <a:ext cx="8761413" cy="706964"/>
          </a:xfrm>
        </p:spPr>
        <p:txBody>
          <a:bodyPr/>
          <a:lstStyle/>
          <a:p>
            <a:r>
              <a:rPr lang="en-GB" dirty="0"/>
              <a:t>Turnitin – Checking your own similarity </a:t>
            </a:r>
          </a:p>
        </p:txBody>
      </p:sp>
      <p:pic>
        <p:nvPicPr>
          <p:cNvPr id="4710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056" y="2410460"/>
            <a:ext cx="5326380" cy="571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710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8" y="3247390"/>
            <a:ext cx="7458075" cy="222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710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2021" y="2293620"/>
            <a:ext cx="2422237" cy="4243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5082540" y="2407920"/>
            <a:ext cx="541020" cy="3886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465123" y="3676441"/>
            <a:ext cx="1092010" cy="830997"/>
          </a:xfrm>
          <a:prstGeom prst="rect">
            <a:avLst/>
          </a:prstGeom>
          <a:noFill/>
          <a:ln>
            <a:solidFill>
              <a:schemeClr val="accent1"/>
            </a:solidFill>
          </a:ln>
        </p:spPr>
        <p:txBody>
          <a:bodyPr wrap="square" rtlCol="0">
            <a:spAutoFit/>
          </a:bodyPr>
          <a:lstStyle/>
          <a:p>
            <a:r>
              <a:rPr lang="en-GB" sz="1200" dirty="0"/>
              <a:t>3. Click on </a:t>
            </a:r>
          </a:p>
          <a:p>
            <a:r>
              <a:rPr lang="en-GB" sz="1200" dirty="0"/>
              <a:t>the </a:t>
            </a:r>
          </a:p>
          <a:p>
            <a:r>
              <a:rPr lang="en-GB" sz="1200" dirty="0"/>
              <a:t>numbered </a:t>
            </a:r>
          </a:p>
          <a:p>
            <a:r>
              <a:rPr lang="en-GB" sz="1200" dirty="0"/>
              <a:t>box</a:t>
            </a:r>
          </a:p>
        </p:txBody>
      </p:sp>
      <p:sp>
        <p:nvSpPr>
          <p:cNvPr id="6" name="TextBox 5"/>
          <p:cNvSpPr txBox="1"/>
          <p:nvPr/>
        </p:nvSpPr>
        <p:spPr>
          <a:xfrm>
            <a:off x="2979420" y="5364480"/>
            <a:ext cx="2161169" cy="677108"/>
          </a:xfrm>
          <a:prstGeom prst="rect">
            <a:avLst/>
          </a:prstGeom>
          <a:noFill/>
          <a:ln>
            <a:solidFill>
              <a:schemeClr val="accent1"/>
            </a:solidFill>
          </a:ln>
        </p:spPr>
        <p:txBody>
          <a:bodyPr wrap="none" rtlCol="0">
            <a:spAutoFit/>
          </a:bodyPr>
          <a:lstStyle/>
          <a:p>
            <a:r>
              <a:rPr lang="en-GB" sz="1400" dirty="0"/>
              <a:t>2. </a:t>
            </a:r>
            <a:r>
              <a:rPr lang="en-GB" sz="1200" dirty="0"/>
              <a:t>All the matches in the </a:t>
            </a:r>
          </a:p>
          <a:p>
            <a:r>
              <a:rPr lang="en-GB" sz="1200" dirty="0"/>
              <a:t>whole essay will be shown </a:t>
            </a:r>
          </a:p>
          <a:p>
            <a:r>
              <a:rPr lang="en-GB" sz="1200" dirty="0"/>
              <a:t>as colour coded numbers</a:t>
            </a:r>
          </a:p>
        </p:txBody>
      </p:sp>
      <p:sp>
        <p:nvSpPr>
          <p:cNvPr id="11" name="Oval 10"/>
          <p:cNvSpPr/>
          <p:nvPr/>
        </p:nvSpPr>
        <p:spPr>
          <a:xfrm>
            <a:off x="7579993" y="3676441"/>
            <a:ext cx="541020" cy="38862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758370" y="2293620"/>
            <a:ext cx="1092010" cy="830997"/>
          </a:xfrm>
          <a:prstGeom prst="rect">
            <a:avLst/>
          </a:prstGeom>
          <a:noFill/>
        </p:spPr>
        <p:txBody>
          <a:bodyPr wrap="square" rtlCol="0">
            <a:spAutoFit/>
          </a:bodyPr>
          <a:lstStyle/>
          <a:p>
            <a:r>
              <a:rPr lang="en-GB" sz="1200" dirty="0"/>
              <a:t>1. Click on </a:t>
            </a:r>
          </a:p>
          <a:p>
            <a:r>
              <a:rPr lang="en-GB" sz="1200" dirty="0"/>
              <a:t>the </a:t>
            </a:r>
          </a:p>
          <a:p>
            <a:r>
              <a:rPr lang="en-GB" sz="1200" dirty="0"/>
              <a:t>coloured</a:t>
            </a:r>
          </a:p>
          <a:p>
            <a:r>
              <a:rPr lang="en-GB" sz="1200" dirty="0"/>
              <a:t>box</a:t>
            </a:r>
          </a:p>
        </p:txBody>
      </p:sp>
      <p:cxnSp>
        <p:nvCxnSpPr>
          <p:cNvPr id="13" name="Straight Arrow Connector 12"/>
          <p:cNvCxnSpPr>
            <a:stCxn id="6" idx="3"/>
            <a:endCxn id="5" idx="2"/>
          </p:cNvCxnSpPr>
          <p:nvPr/>
        </p:nvCxnSpPr>
        <p:spPr>
          <a:xfrm flipV="1">
            <a:off x="5140589" y="4507438"/>
            <a:ext cx="1870539" cy="119559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a:off x="4732020" y="2796540"/>
            <a:ext cx="621030" cy="25679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6932623" y="5891153"/>
            <a:ext cx="1835759" cy="646331"/>
          </a:xfrm>
          <a:prstGeom prst="rect">
            <a:avLst/>
          </a:prstGeom>
          <a:noFill/>
          <a:ln>
            <a:solidFill>
              <a:schemeClr val="accent1"/>
            </a:solidFill>
          </a:ln>
        </p:spPr>
        <p:txBody>
          <a:bodyPr wrap="none" rtlCol="0">
            <a:spAutoFit/>
          </a:bodyPr>
          <a:lstStyle/>
          <a:p>
            <a:r>
              <a:rPr lang="en-GB" sz="1200" dirty="0"/>
              <a:t>4. The source of each </a:t>
            </a:r>
          </a:p>
          <a:p>
            <a:r>
              <a:rPr lang="en-GB" sz="1200" dirty="0"/>
              <a:t>direct match will </a:t>
            </a:r>
          </a:p>
          <a:p>
            <a:r>
              <a:rPr lang="en-GB" sz="1200" dirty="0"/>
              <a:t>be identified</a:t>
            </a:r>
          </a:p>
        </p:txBody>
      </p:sp>
      <p:cxnSp>
        <p:nvCxnSpPr>
          <p:cNvPr id="23" name="Straight Connector 22"/>
          <p:cNvCxnSpPr>
            <a:stCxn id="11" idx="6"/>
          </p:cNvCxnSpPr>
          <p:nvPr/>
        </p:nvCxnSpPr>
        <p:spPr>
          <a:xfrm>
            <a:off x="8121013" y="3870751"/>
            <a:ext cx="39814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8519160" y="3870751"/>
            <a:ext cx="0" cy="202040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92282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itle 5"/>
          <p:cNvSpPr>
            <a:spLocks noGrp="1"/>
          </p:cNvSpPr>
          <p:nvPr>
            <p:ph type="title"/>
          </p:nvPr>
        </p:nvSpPr>
        <p:spPr>
          <a:xfrm>
            <a:off x="1022351" y="969010"/>
            <a:ext cx="10972800" cy="1143000"/>
          </a:xfrm>
        </p:spPr>
        <p:txBody>
          <a:bodyPr/>
          <a:lstStyle/>
          <a:p>
            <a:r>
              <a:rPr lang="en-GB" altLang="en-US" sz="4000" b="1" dirty="0"/>
              <a:t>Reference list</a:t>
            </a:r>
            <a:endParaRPr lang="en-GB" altLang="en-US" sz="3200" b="1" dirty="0"/>
          </a:p>
        </p:txBody>
      </p:sp>
      <p:sp>
        <p:nvSpPr>
          <p:cNvPr id="31748" name="Content Placeholder 2"/>
          <p:cNvSpPr>
            <a:spLocks noGrp="1"/>
          </p:cNvSpPr>
          <p:nvPr>
            <p:ph idx="1"/>
          </p:nvPr>
        </p:nvSpPr>
        <p:spPr>
          <a:xfrm>
            <a:off x="365760" y="2462214"/>
            <a:ext cx="10972800" cy="4929187"/>
          </a:xfrm>
        </p:spPr>
        <p:txBody>
          <a:bodyPr/>
          <a:lstStyle/>
          <a:p>
            <a:pPr marL="411163" eaLnBrk="1" hangingPunct="1">
              <a:buClr>
                <a:srgbClr val="0070C0"/>
              </a:buClr>
            </a:pPr>
            <a:r>
              <a:rPr lang="en-GB" altLang="en-US" dirty="0"/>
              <a:t>Positioned at back of essay on a new page (books will often also have a reference list at the back)</a:t>
            </a:r>
          </a:p>
          <a:p>
            <a:pPr marL="411163" eaLnBrk="1" hangingPunct="1">
              <a:buClr>
                <a:srgbClr val="0070C0"/>
              </a:buClr>
            </a:pPr>
            <a:endParaRPr lang="en-GB" altLang="en-US" dirty="0"/>
          </a:p>
          <a:p>
            <a:pPr marL="411163" eaLnBrk="1" hangingPunct="1">
              <a:buClr>
                <a:srgbClr val="0070C0"/>
              </a:buClr>
            </a:pPr>
            <a:r>
              <a:rPr lang="en-GB" altLang="en-US" dirty="0"/>
              <a:t>A reference list contains ALL details of the sources you have used</a:t>
            </a:r>
          </a:p>
          <a:p>
            <a:pPr marL="411163" eaLnBrk="1" hangingPunct="1">
              <a:buClr>
                <a:srgbClr val="0070C0"/>
              </a:buClr>
            </a:pPr>
            <a:endParaRPr lang="en-GB" altLang="en-US" dirty="0"/>
          </a:p>
          <a:p>
            <a:pPr marL="411163">
              <a:buClr>
                <a:srgbClr val="0070C0"/>
              </a:buClr>
            </a:pPr>
            <a:r>
              <a:rPr lang="en-GB" altLang="en-US" dirty="0"/>
              <a:t>Follow the guidelines very carefully: </a:t>
            </a:r>
            <a:r>
              <a:rPr lang="en-GB" altLang="en-US" dirty="0">
                <a:hlinkClick r:id="rId2"/>
              </a:rPr>
              <a:t>http://moodle1819.uws.ac.uk/course/view.php?id=2269%22%20target%3D%5C%22_blank</a:t>
            </a:r>
            <a:r>
              <a:rPr lang="en-GB" altLang="en-US" dirty="0"/>
              <a:t> </a:t>
            </a:r>
          </a:p>
          <a:p>
            <a:pPr marL="411163" eaLnBrk="1" hangingPunct="1">
              <a:buClr>
                <a:srgbClr val="0070C0"/>
              </a:buClr>
            </a:pPr>
            <a:endParaRPr lang="en-GB" altLang="en-US" dirty="0"/>
          </a:p>
          <a:p>
            <a:pPr marL="411163" eaLnBrk="1" hangingPunct="1">
              <a:buClr>
                <a:srgbClr val="0070C0"/>
              </a:buClr>
            </a:pPr>
            <a:r>
              <a:rPr lang="en-GB" altLang="en-US" dirty="0"/>
              <a:t>References should be presented in alphabetical order and not numbered</a:t>
            </a:r>
          </a:p>
          <a:p>
            <a:pPr marL="411163" eaLnBrk="1" hangingPunct="1">
              <a:buClr>
                <a:srgbClr val="0070C0"/>
              </a:buClr>
            </a:pPr>
            <a:endParaRPr lang="en-GB" altLang="en-US" dirty="0"/>
          </a:p>
          <a:p>
            <a:pPr marL="411163" eaLnBrk="1" hangingPunct="1">
              <a:buClr>
                <a:srgbClr val="0070C0"/>
              </a:buClr>
            </a:pPr>
            <a:r>
              <a:rPr lang="en-GB" altLang="en-US" dirty="0"/>
              <a:t>Each kind of text is referenced slightly differently</a:t>
            </a:r>
          </a:p>
          <a:p>
            <a:pPr marL="411163" eaLnBrk="1" hangingPunct="1">
              <a:buClr>
                <a:srgbClr val="C00000"/>
              </a:buClr>
            </a:pPr>
            <a:endParaRPr lang="en-GB" altLang="en-US" sz="2800"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RESULTS" val="Why do you have to reference?&#10;2[;]2[;]2[;]False[;]0[;]&#10;2.5[;]2.5[;]0.5[;]0.25&#10;0[;]1[;]To credit another author1[;]To credit another author[;]&#10;1[;]-1[;]You need a Masters degree before you are allowed an opinion2[;]You need a Masters degree before you are allowed an opinion[;]&#10;1[;]-1[;]I have no idea3[;]I have no idea[;]&#10;"/>
  <p:tag name="LIVECHARTING" val="False"/>
  <p:tag name="AUTOOPENPOLL" val="True"/>
  <p:tag name="TYPE" val="MultiChoiceSlide"/>
  <p:tag name="TPQUESTIONXML" val="﻿&lt;?xml version=&quot;1.0&quot; encoding=&quot;utf-8&quot;?&gt;&#10;&lt;questionlist&gt;&#10;    &lt;properties&gt;&#10;        &lt;guid&gt;379369D814F348A0A10790AE7CD1DF50&lt;/guid&gt;&#10;        &lt;description /&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BFF8A49284594A919005536649F92F76&lt;/guid&gt;&#10;            &lt;repollguid&gt;EA690DD4C0414E9F92567EA105764A4A&lt;/repollguid&gt;&#10;            &lt;sourceid&gt;AC728C58E3BE4C41AE02EFC8B4089206&lt;/sourceid&gt;&#10;            &lt;questiontext&gt;Why do you have to reference?&lt;/questiontext&gt;&#10;            &lt;anonymous&gt;True&lt;/anonymous&gt;&#10;            &lt;showresults&gt;True&lt;/showresults&gt;&#10;            &lt;firstresponseonly&gt;True&lt;/firstresponseonly&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A6A7922DCAED4C91A0C94B4EF39048E1&lt;/guid&gt;&#10;                    &lt;answertext&gt;To credit another author&lt;/answertext&gt;&#10;                    &lt;valuetype&gt;1&lt;/valuetype&gt;&#10;                &lt;/answer&gt;&#10;                &lt;answer&gt;&#10;                    &lt;guid&gt;432E59ED8E714989883DF96D410E5EB0&lt;/guid&gt;&#10;                    &lt;answertext&gt;You need a Masters degree before you are allowed an opinion&lt;/answertext&gt;&#10;                    &lt;valuetype&gt;-1&lt;/valuetype&gt;&#10;                &lt;/answer&gt;&#10;                &lt;answer&gt;&#10;                    &lt;guid&gt;87246C2BD8B645D89BB273667F2B6309&lt;/guid&gt;&#10;                    &lt;answertext&gt;I have no idea&lt;/answertext&gt;&#10;                    &lt;valuetype&gt;-1&lt;/valuetype&gt;&#10;                &lt;/answer&gt;&#10;            &lt;/answers&gt;&#10;        &lt;/multichoice&gt;&#10;    &lt;/questions&gt;&#10;&lt;/questionlist&gt;"/>
  <p:tag name="HASRESULTS" val="False"/>
</p:tagLst>
</file>

<file path=ppt/tags/tag2.xml><?xml version="1.0" encoding="utf-8"?>
<p:tagLst xmlns:a="http://schemas.openxmlformats.org/drawingml/2006/main" xmlns:r="http://schemas.openxmlformats.org/officeDocument/2006/relationships" xmlns:p="http://schemas.openxmlformats.org/presentationml/2006/main">
  <p:tag name="ZEROBASED" val="False"/>
</p:tagLst>
</file>

<file path=ppt/tags/tag3.xml><?xml version="1.0" encoding="utf-8"?>
<p:tagLst xmlns:a="http://schemas.openxmlformats.org/drawingml/2006/main" xmlns:r="http://schemas.openxmlformats.org/officeDocument/2006/relationships" xmlns:p="http://schemas.openxmlformats.org/presentationml/2006/main">
  <p:tag name="ISCAI" val="True"/>
  <p:tag name="TYPE" val="3"/>
</p:tagLst>
</file>

<file path=ppt/tags/tag4.xml><?xml version="1.0" encoding="utf-8"?>
<p:tagLst xmlns:a="http://schemas.openxmlformats.org/drawingml/2006/main" xmlns:r="http://schemas.openxmlformats.org/officeDocument/2006/relationships" xmlns:p="http://schemas.openxmlformats.org/presentationml/2006/main">
  <p:tag name="RESULTS" val="When do you have to reference?&#10;2[;]2[;]2[;]False[;]0[;]&#10;1.5[;]1.5[;]0.5[;]0.25&#10;1[;]-1[;]At least three times per paragraph1[;]At least three times per paragraph[;]&#10;1[;]-1[;]At the end of every sentence2[;]At the end of every sentence[;]&#10;0[;]1[;]When using statistical information3[;]When using statistical information[;]&#10;"/>
  <p:tag name="LIVECHARTING" val="False"/>
  <p:tag name="AUTOOPENPOLL" val="True"/>
  <p:tag name="TYPE" val="MultiChoiceSlide"/>
  <p:tag name="TPQUESTIONXML" val="﻿&lt;?xml version=&quot;1.0&quot; encoding=&quot;utf-8&quot;?&gt;&#10;&lt;questionlist&gt;&#10;    &lt;properties&gt;&#10;        &lt;guid&gt;F200784FB3C94E33BF08B4FBEAE5AEF9&lt;/guid&gt;&#10;        &lt;description /&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1CAA653FF79B4F738205D517CB84BFFC&lt;/guid&gt;&#10;            &lt;repollguid&gt;861B460A8D2047148B1D281663E85ACD&lt;/repollguid&gt;&#10;            &lt;sourceid&gt;69F00783DC244DFB905C484FE9FF3C20&lt;/sourceid&gt;&#10;            &lt;questiontext&gt;When do you have to reference?&lt;/questiontext&gt;&#10;            &lt;anonymous&gt;True&lt;/anonymous&gt;&#10;            &lt;showresults&gt;True&lt;/showresults&gt;&#10;            &lt;firstresponseonly&gt;True&lt;/firstresponseonly&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780720B7903F4822B5472BCBE7181A7C&lt;/guid&gt;&#10;                    &lt;answertext&gt;At least three times per paragraph&lt;/answertext&gt;&#10;                    &lt;valuetype&gt;-1&lt;/valuetype&gt;&#10;                &lt;/answer&gt;&#10;                &lt;answer&gt;&#10;                    &lt;guid&gt;9A5CA058427C47E59DA8D384B6C8BDA3&lt;/guid&gt;&#10;                    &lt;answertext&gt;At the end of every sentence&lt;/answertext&gt;&#10;                    &lt;valuetype&gt;-1&lt;/valuetype&gt;&#10;                &lt;/answer&gt;&#10;                &lt;answer&gt;&#10;                    &lt;guid&gt;1E38A8F7960542C18887730E67A023AB&lt;/guid&gt;&#10;                    &lt;answertext&gt;When using statistical information&lt;/answertext&gt;&#10;                    &lt;valuetype&gt;1&lt;/valuetype&gt;&#10;                &lt;/answer&gt;&#10;            &lt;/answers&gt;&#10;        &lt;/multichoice&gt;&#10;    &lt;/questions&gt;&#10;&lt;/questionlist&gt;"/>
  <p:tag name="HASRESULTS" val="False"/>
</p:tagLst>
</file>

<file path=ppt/tags/tag5.xml><?xml version="1.0" encoding="utf-8"?>
<p:tagLst xmlns:a="http://schemas.openxmlformats.org/drawingml/2006/main" xmlns:r="http://schemas.openxmlformats.org/officeDocument/2006/relationships" xmlns:p="http://schemas.openxmlformats.org/presentationml/2006/main">
  <p:tag name="ZEROBASED" val="False"/>
</p:tagLst>
</file>

<file path=ppt/tags/tag6.xml><?xml version="1.0" encoding="utf-8"?>
<p:tagLst xmlns:a="http://schemas.openxmlformats.org/drawingml/2006/main" xmlns:r="http://schemas.openxmlformats.org/officeDocument/2006/relationships" xmlns:p="http://schemas.openxmlformats.org/presentationml/2006/main">
  <p:tag name="ISCAI" val="True"/>
  <p:tag name="TYPE" val="1"/>
</p:tagLst>
</file>

<file path=ppt/tags/tag7.xml><?xml version="1.0" encoding="utf-8"?>
<p:tagLst xmlns:a="http://schemas.openxmlformats.org/drawingml/2006/main" xmlns:r="http://schemas.openxmlformats.org/officeDocument/2006/relationships" xmlns:p="http://schemas.openxmlformats.org/presentationml/2006/main">
  <p:tag name="RESULTS" val="J. Guilller (2012) has argued that the most common misconception in psychology is that people only use ten percent of their brain capacity&#10;2[;]2[;]2[;]False[;]2[;]&#10;2[;]2[;]0[;]0&#10;0[;]-1[;]Correct reference?1[;]Correct reference?[;]&#10;2[;]1[;]Incorrect reference?2[;]Incorrect reference?[;]&#10;"/>
  <p:tag name="LIVECHARTING" val="False"/>
  <p:tag name="AUTOOPENPOLL" val="True"/>
  <p:tag name="TYPE" val="MultiChoiceSlide"/>
  <p:tag name="TPQUESTIONXML" val="﻿&lt;?xml version=&quot;1.0&quot; encoding=&quot;utf-8&quot;?&gt;&#10;&lt;questionlist&gt;&#10;    &lt;properties&gt;&#10;        &lt;guid&gt;C04326A04C1045549DDEA0675C77CF92&lt;/guid&gt;&#10;        &lt;description /&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7AA408DA3E92484A91FFEBA1F32298AF&lt;/guid&gt;&#10;            &lt;repollguid&gt;44CEB365C98E41DE9E16208B9F129F24&lt;/repollguid&gt;&#10;            &lt;sourceid&gt;88FDD1010F0347298324437193E10AB9&lt;/sourceid&gt;&#10;            &lt;questiontext&gt;J. Guilller (2012) has argued that the most common misconception in psychology is that people only use ten percent of their brain capacity&lt;/questiontext&gt;&#10;            &lt;anonymous&gt;True&lt;/anonymous&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C393E857D9B945D49E3E46040539E22C&lt;/guid&gt;&#10;                    &lt;answertext&gt;Correct reference?&lt;/answertext&gt;&#10;                    &lt;valuetype&gt;-1&lt;/valuetype&gt;&#10;                &lt;/answer&gt;&#10;                &lt;answer&gt;&#10;                    &lt;guid&gt;35709A036D3149C88A18DD55B7D1EED9&lt;/guid&gt;&#10;                    &lt;answertext&gt;Incorrect reference?&lt;/answertext&gt;&#10;                    &lt;valuetype&gt;1&lt;/valuetype&gt;&#10;                &lt;/answer&gt;&#10;            &lt;/answers&gt;&#10;        &lt;/multichoice&gt;&#10;    &lt;/questions&gt;&#10;&lt;/questionlist&gt;"/>
  <p:tag name="HASRESULTS" val="False"/>
</p:tagLst>
</file>

<file path=ppt/tags/tag8.xml><?xml version="1.0" encoding="utf-8"?>
<p:tagLst xmlns:a="http://schemas.openxmlformats.org/drawingml/2006/main" xmlns:r="http://schemas.openxmlformats.org/officeDocument/2006/relationships" xmlns:p="http://schemas.openxmlformats.org/presentationml/2006/main">
  <p:tag name="ZEROBASED" val="False"/>
</p:tagLst>
</file>

<file path=ppt/tags/tag9.xml><?xml version="1.0" encoding="utf-8"?>
<p:tagLst xmlns:a="http://schemas.openxmlformats.org/drawingml/2006/main" xmlns:r="http://schemas.openxmlformats.org/officeDocument/2006/relationships" xmlns:p="http://schemas.openxmlformats.org/presentationml/2006/main">
  <p:tag name="ISCAI" val="True"/>
  <p:tag name="TYPE" val="4"/>
</p:tagLst>
</file>

<file path=ppt/tags/tag10.xml><?xml version="1.0" encoding="utf-8"?>
<p:tagLst xmlns:a="http://schemas.openxmlformats.org/drawingml/2006/main" xmlns:r="http://schemas.openxmlformats.org/officeDocument/2006/relationships" xmlns:p="http://schemas.openxmlformats.org/presentationml/2006/main">
  <p:tag name="RESULTS" val="The number of elderly adults hospitalised following a fall at home has increased by 17% in the last ten years in Scotland Hamish (2010).&#10;2[;]2[;]2[;]False[;]0[;]&#10;1[;]1[;]0[;]0&#10;2[;]-1[;]Correct reference?1[;]Correct reference?[;]&#10;0[;]1[;]Incorrect reference?2[;]Incorrect reference?[;]&#10;"/>
  <p:tag name="LIVECHARTING" val="False"/>
  <p:tag name="AUTOOPENPOLL" val="True"/>
  <p:tag name="TYPE" val="MultiChoiceSlide"/>
  <p:tag name="TPQUESTIONXML" val="﻿&lt;?xml version=&quot;1.0&quot; encoding=&quot;utf-8&quot;?&gt;&#10;&lt;questionlist&gt;&#10;    &lt;properties&gt;&#10;        &lt;guid&gt;B7DA178643B54AE79465356EF4EEFC0B&lt;/guid&gt;&#10;        &lt;description /&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62F1521292184F03A0B6E067D40A187A&lt;/guid&gt;&#10;            &lt;repollguid&gt;7B88D8414D9940D49A8694E05767F5E5&lt;/repollguid&gt;&#10;            &lt;sourceid&gt;6D4909963A4E45D79A49494500D6C40E&lt;/sourceid&gt;&#10;            &lt;questiontext&gt;The number of elderly adults hospitalised following a fall at home has increased by 17% in the last ten years in Scotland Hamish (2010).&lt;/questiontext&gt;&#10;            &lt;anonymous&gt;True&lt;/anonymous&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answers&gt;&#10;                &lt;answer&gt;&#10;                    &lt;guid&gt;F212DCCCC3DB4035B3E79D841DB587EB&lt;/guid&gt;&#10;                    &lt;answertext&gt;Correct reference?&lt;/answertext&gt;&#10;                    &lt;valuetype&gt;-1&lt;/valuetype&gt;&#10;                &lt;/answer&gt;&#10;                &lt;answer&gt;&#10;                    &lt;guid&gt;AEDE6F2CE39A49C8A3B2F6EBA69A41E5&lt;/guid&gt;&#10;                    &lt;answertext&gt;Incorrect reference?&lt;/answertext&gt;&#10;                    &lt;valuetype&gt;1&lt;/valuetype&gt;&#10;                &lt;/answer&gt;&#10;            &lt;/answers&gt;&#10;        &lt;/multichoice&gt;&#10;    &lt;/questions&gt;&#10;&lt;/questionlist&gt;"/>
  <p:tag name="HASRESULTS" val="False"/>
</p:tagLst>
</file>

<file path=ppt/tags/tag11.xml><?xml version="1.0" encoding="utf-8"?>
<p:tagLst xmlns:a="http://schemas.openxmlformats.org/drawingml/2006/main" xmlns:r="http://schemas.openxmlformats.org/officeDocument/2006/relationships" xmlns:p="http://schemas.openxmlformats.org/presentationml/2006/main">
  <p:tag name="ZEROBASED" val="False"/>
</p:tagLst>
</file>

<file path=ppt/tags/tag12.xml><?xml version="1.0" encoding="utf-8"?>
<p:tagLst xmlns:a="http://schemas.openxmlformats.org/drawingml/2006/main" xmlns:r="http://schemas.openxmlformats.org/officeDocument/2006/relationships" xmlns:p="http://schemas.openxmlformats.org/presentationml/2006/main">
  <p:tag name="ISCAI" val="True"/>
  <p:tag name="TYPE" val="5"/>
</p:tagLst>
</file>

<file path=ppt/tags/tag13.xml><?xml version="1.0" encoding="utf-8"?>
<p:tagLst xmlns:a="http://schemas.openxmlformats.org/drawingml/2006/main" xmlns:r="http://schemas.openxmlformats.org/officeDocument/2006/relationships" xmlns:p="http://schemas.openxmlformats.org/presentationml/2006/main">
  <p:tag name="RESULTS" val="If you read an extract and then put it in your own words, you still have to reference it&#10;2[;]2[;]2[;]False[;]1[;]&#10;1.5[;]1.5[;]0.5[;]0.25&#10;1[;]1[;]True1[;]True[;]&#10;1[;]-1[;]False2[;]False[;]&#10;"/>
  <p:tag name="LIVECHARTING" val="False"/>
  <p:tag name="AUTOOPENPOLL" val="True"/>
  <p:tag name="TYPE" val="TrueFalse"/>
  <p:tag name="TPQUESTIONXML" val="﻿&lt;?xml version=&quot;1.0&quot; encoding=&quot;utf-8&quot;?&gt;&#10;&lt;questionlist&gt;&#10;    &lt;properties&gt;&#10;        &lt;guid&gt;54FA40BB90D644A9AC52AC5C2446C268&lt;/guid&gt;&#10;        &lt;description /&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2E344182C22B481CB29049D5003FAAC5&lt;/guid&gt;&#10;            &lt;repollguid&gt;F90D2656019D4545BAC253F88294A2D1&lt;/repollguid&gt;&#10;            &lt;sourceid&gt;B767FFE31EA24EDFA444CA86A9AC2C4E&lt;/sourceid&gt;&#10;            &lt;questiontext&gt;If you read an extract and then put it in your own words, you still have to reference it&lt;/questiontext&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2&lt;/bulletstyle&gt;&#10;            &lt;correctanswerindicator&gt;True&lt;/correctanswerindicator&gt;&#10;            &lt;truefalse&gt;True&lt;/truefalse&gt;&#10;            &lt;answers&gt;&#10;                &lt;answer&gt;&#10;                    &lt;guid&gt;6462E3B75F164A46AB5F4184D405A0F2&lt;/guid&gt;&#10;                    &lt;answertext&gt;True&lt;/answertext&gt;&#10;                    &lt;valuetype&gt;1&lt;/valuetype&gt;&#10;                &lt;/answer&gt;&#10;                &lt;answer&gt;&#10;                    &lt;guid&gt;E0D72E8915844D72A0BA77D2B8AEA639&lt;/guid&gt;&#10;                    &lt;answertext&gt;False&lt;/answertext&gt;&#10;                    &lt;valuetype&gt;-1&lt;/valuetype&gt;&#10;                &lt;/answer&gt;&#10;            &lt;/answers&gt;&#10;        &lt;/multichoice&gt;&#10;    &lt;/questions&gt;&#10;&lt;/questionlist&gt;"/>
  <p:tag name="HASRESULTS" val="False"/>
</p:tagLst>
</file>

<file path=ppt/tags/tag14.xml><?xml version="1.0" encoding="utf-8"?>
<p:tagLst xmlns:a="http://schemas.openxmlformats.org/drawingml/2006/main" xmlns:r="http://schemas.openxmlformats.org/officeDocument/2006/relationships" xmlns:p="http://schemas.openxmlformats.org/presentationml/2006/main">
  <p:tag name="ZEROBASED" val="False"/>
</p:tagLst>
</file>

<file path=ppt/tags/tag15.xml><?xml version="1.0" encoding="utf-8"?>
<p:tagLst xmlns:a="http://schemas.openxmlformats.org/drawingml/2006/main" xmlns:r="http://schemas.openxmlformats.org/officeDocument/2006/relationships" xmlns:p="http://schemas.openxmlformats.org/presentationml/2006/main">
  <p:tag name="ISCAI" val="True"/>
  <p:tag name="TYPE" val="1"/>
</p:tagLst>
</file>

<file path=ppt/tags/tag16.xml><?xml version="1.0" encoding="utf-8"?>
<p:tagLst xmlns:a="http://schemas.openxmlformats.org/drawingml/2006/main" xmlns:r="http://schemas.openxmlformats.org/officeDocument/2006/relationships" xmlns:p="http://schemas.openxmlformats.org/presentationml/2006/main">
  <p:tag name="RESULTS" val="You should not discuss an assignment question with another student as this constitutes collusion&#10;1[;]2[;]1[;]False[;]0[;]&#10;1[;]1[;]0[;]0&#10;1[;]-1[;]True1[;]True[;]&#10;0[;]1[;]False2[;]False[;]&#10;"/>
  <p:tag name="HASRESULTS" val="False"/>
  <p:tag name="LIVECHARTING" val="False"/>
  <p:tag name="AUTOOPENPOLL" val="True"/>
  <p:tag name="TYPE" val="TrueFalse"/>
  <p:tag name="TPQUESTIONXML" val="﻿&lt;?xml version=&quot;1.0&quot; encoding=&quot;utf-8&quot;?&gt;&#10;&lt;questionlist&gt;&#10;    &lt;properties&gt;&#10;        &lt;guid&gt;C69CE58E35C149DFBC50F5E99E9FFCCB&lt;/guid&gt;&#10;        &lt;description /&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CA8E91976AC848F7889255D3F01D6AF4&lt;/guid&gt;&#10;            &lt;repollguid&gt;F31513AA48374CCDB5DAD54750CB14CA&lt;/repollguid&gt;&#10;            &lt;sourceid&gt;CC366FF1F164439DAF38082C3B52BA2F&lt;/sourceid&gt;&#10;            &lt;questiontext&gt;You should not discuss an assignment question with another student as this constitutes collusion&lt;/questiontext&gt;&#10;            &lt;anonymous&gt;True&lt;/anonymous&gt;&#10;            &lt;showresults&gt;True&lt;/showresults&gt;&#10;            &lt;responsegrid&gt;0&lt;/responsegrid&gt;&#10;            &lt;countdowntimer&gt;False&lt;/countdowntimer&gt;&#10;            &lt;countdowntime&gt;30&lt;/countdowntime&gt;&#10;            &lt;correctvalue&gt;1&lt;/correctvalue&gt;&#10;            &lt;incorrectvalue&gt;0&lt;/incorrectvalue&gt;&#10;            &lt;responselimit&gt;1&lt;/responselimit&gt;&#10;            &lt;bulletstyle&gt;0&lt;/bulletstyle&gt;&#10;            &lt;correctanswerindicator&gt;True&lt;/correctanswerindicator&gt;&#10;            &lt;truefalse&gt;True&lt;/truefalse&gt;&#10;            &lt;answers&gt;&#10;                &lt;answer&gt;&#10;                    &lt;guid&gt;9FDA3E3BDE3F416FBDC27C2AEC692871&lt;/guid&gt;&#10;                    &lt;answertext&gt;True&lt;/answertext&gt;&#10;                    &lt;valuetype&gt;-1&lt;/valuetype&gt;&#10;                &lt;/answer&gt;&#10;                &lt;answer&gt;&#10;                    &lt;guid&gt;076C3235C9BB434D965E124DA93BBD8B&lt;/guid&gt;&#10;                    &lt;answertext&gt;False&lt;/answertext&gt;&#10;                    &lt;valuetype&gt;1&lt;/valuetype&gt;&#10;                &lt;/answer&gt;&#10;            &lt;/answers&gt;&#10;        &lt;/multichoice&gt;&#10;    &lt;/questions&gt;&#10;&lt;/questionlist&gt;"/>
</p:tagLst>
</file>

<file path=ppt/tags/tag17.xml><?xml version="1.0" encoding="utf-8"?>
<p:tagLst xmlns:a="http://schemas.openxmlformats.org/drawingml/2006/main" xmlns:r="http://schemas.openxmlformats.org/officeDocument/2006/relationships" xmlns:p="http://schemas.openxmlformats.org/presentationml/2006/main">
  <p:tag name="ZEROBASED" val="False"/>
</p:tagLst>
</file>

<file path=ppt/tags/tag18.xml><?xml version="1.0" encoding="utf-8"?>
<p:tagLst xmlns:a="http://schemas.openxmlformats.org/drawingml/2006/main" xmlns:r="http://schemas.openxmlformats.org/officeDocument/2006/relationships" xmlns:p="http://schemas.openxmlformats.org/presentationml/2006/main">
  <p:tag name="ISCAI" val="True"/>
  <p:tag name="TYPE" val="2"/>
</p:tagLst>
</file>

<file path=ppt/tags/tag19.xml><?xml version="1.0" encoding="utf-8"?>
<p:tagLst xmlns:a="http://schemas.openxmlformats.org/drawingml/2006/main" xmlns:r="http://schemas.openxmlformats.org/officeDocument/2006/relationships" xmlns:p="http://schemas.openxmlformats.org/presentationml/2006/main">
  <p:tag name="RESULTS" val="Which of the following would not be considered plagiarism?&#10;2[;]2[;]4[;]False[;]0[;]&#10;1.5[;]1.5[;]0.5[;]0.25&#10;2[;]-1[;]Copying an extract word for word without providing a the source or page no.1[;]Copying an extract word for word without providing a the source or page no.[;]&#10;2[;]-1[;]Copying an extract and making small changes (e.g. replacing some verbs) and providing the source in the text2[;]Copying an extract and making small changes (e.g. replacing some verbs) and providing the source in the text[;]&#10;0[;]1[;]Paraphrasing an idea with substantial changes in language and structure and citing the source in the text3[;]Paraphrasing an idea with substantial changes in language and structure and citing the source in the text[;]&#10;0[;]1[;]Quoting an extract by placing it within quotation marks with the source and page no. cited in the text4[;]Quoting an extract by placing it within quotation marks with the source and page no. cited in the text[;]&#10;"/>
  <p:tag name="LIVECHARTING" val="False"/>
  <p:tag name="AUTOOPENPOLL" val="True"/>
  <p:tag name="HASRESULTS" val="False"/>
  <p:tag name="TYPE" val="MultiChoiceSlide"/>
  <p:tag name="TPQUESTIONXML" val="﻿&lt;?xml version=&quot;1.0&quot; encoding=&quot;utf-8&quot;?&gt;&#10;&lt;questionlist&gt;&#10;    &lt;properties&gt;&#10;        &lt;guid&gt;FB140BD2F20D4B44ACAEC26294FD402B&lt;/guid&gt;&#10;        &lt;description /&gt;&#10;    &lt;/properties&gt;&#10;    &lt;questionlisttemplate&gt;&#10;        &lt;correctvalue&gt;1&lt;/correctvalue&gt;&#10;        &lt;incorrectvalue&gt;0&lt;/incorrectvalue&gt;&#10;        &lt;questiontype&gt;1&lt;/questiontype&gt;&#10;        &lt;numberofchoices&gt;4&lt;/numberofchoices&gt;&#10;        &lt;bulletstyle&gt;2&lt;/bulletstyle&gt;&#10;        &lt;questionfont&gt;Verdana&lt;/questionfont&gt;&#10;        &lt;questionfontsize&gt;12&lt;/questionfontsize&gt;&#10;        &lt;answerfont&gt;Verdana&lt;/answerfont&gt;&#10;        &lt;answerfontsize&gt;12&lt;/answerfontsize&gt;&#10;        &lt;showresults&gt;True&lt;/showresults&gt;&#10;        &lt;countdowntime&gt;30&lt;/countdowntime&gt;&#10;        &lt;responsegrid&gt;0&lt;/responsegrid&gt;&#10;    &lt;/questionlisttemplate&gt;&#10;    &lt;questions&gt;&#10;        &lt;multichoice&gt;&#10;            &lt;guid&gt;A875E780F8514CE9B1AAD76F0AEEC641&lt;/guid&gt;&#10;            &lt;repollguid&gt;7C5B59EF15F748929A1ACD74DA1E0A1F&lt;/repollguid&gt;&#10;            &lt;sourceid&gt;F41349AD325E4E179607C68C1E0B0E45&lt;/sourceid&gt;&#10;            &lt;questiontext&gt;Which of the following would not be considered plagiarism?&lt;/questiontext&gt;&#10;            &lt;showresults&gt;True&lt;/showresults&gt;&#10;            &lt;responsegrid&gt;0&lt;/responsegrid&gt;&#10;            &lt;countdowntimer&gt;False&lt;/countdowntimer&gt;&#10;            &lt;countdowntime&gt;30&lt;/countdowntime&gt;&#10;            &lt;correctvalue&gt;1&lt;/correctvalue&gt;&#10;            &lt;incorrectvalue&gt;0&lt;/incorrectvalue&gt;&#10;            &lt;responselimit&gt;2&lt;/responselimit&gt;&#10;            &lt;bulletstyle&gt;2&lt;/bulletstyle&gt;&#10;            &lt;correctanswerindicator&gt;True&lt;/correctanswerindicator&gt;&#10;            &lt;answers&gt;&#10;                &lt;answer&gt;&#10;                    &lt;guid&gt;750ADD33C861412C929A55CCFA4C34D5&lt;/guid&gt;&#10;                    &lt;answertext&gt;Copying an extract word for word without providing a the source or page no.&lt;/answertext&gt;&#10;                    &lt;valuetype&gt;-1&lt;/valuetype&gt;&#10;                &lt;/answer&gt;&#10;                &lt;answer&gt;&#10;                    &lt;guid&gt;DD45F53C629B42D59703AC3D31E0F139&lt;/guid&gt;&#10;                    &lt;answertext&gt;Copying an extract and making small changes (e.g. replacing some verbs) and providing the source in the text&lt;/answertext&gt;&#10;                    &lt;valuetype&gt;-1&lt;/valuetype&gt;&#10;                &lt;/answer&gt;&#10;                &lt;answer&gt;&#10;                    &lt;guid&gt;A836FCC0D5F94AEE8D71572D2CBA8CA7&lt;/guid&gt;&#10;                    &lt;answertext&gt;Paraphrasing an idea with substantial changes in language and structure and citing the source in the text&lt;/answertext&gt;&#10;                    &lt;valuetype&gt;1&lt;/valuetype&gt;&#10;                &lt;/answer&gt;&#10;                &lt;answer&gt;&#10;                    &lt;guid&gt;C0B045B7B5BB4902B176F17B8C10BFDA&lt;/guid&gt;&#10;                    &lt;answertext&gt;Quoting an extract by placing it within quotation marks with the source and page no. cited in the text&lt;/answertext&gt;&#10;                    &lt;valuetype&gt;1&lt;/valuetype&gt;&#10;                &lt;/answer&gt;&#10;            &lt;/answers&gt;&#10;        &lt;/multichoice&gt;&#10;    &lt;/questions&gt;&#10;&lt;/questionlist&gt;"/>
</p:tagLst>
</file>

<file path=ppt/tags/tag20.xml><?xml version="1.0" encoding="utf-8"?>
<p:tagLst xmlns:a="http://schemas.openxmlformats.org/drawingml/2006/main" xmlns:r="http://schemas.openxmlformats.org/officeDocument/2006/relationships" xmlns:p="http://schemas.openxmlformats.org/presentationml/2006/main">
  <p:tag name="ZEROBASED" val="False"/>
</p:tagLst>
</file>

<file path=ppt/tags/tag21.xml><?xml version="1.0" encoding="utf-8"?>
<p:tagLst xmlns:a="http://schemas.openxmlformats.org/drawingml/2006/main" xmlns:r="http://schemas.openxmlformats.org/officeDocument/2006/relationships" xmlns:p="http://schemas.openxmlformats.org/presentationml/2006/main">
  <p:tag name="ISCAI" val="True"/>
  <p:tag name="TYPE" val="4"/>
</p:tagLst>
</file>

<file path=ppt/tags/tag22.xml><?xml version="1.0" encoding="utf-8"?>
<p:tagLst xmlns:a="http://schemas.openxmlformats.org/drawingml/2006/main" xmlns:r="http://schemas.openxmlformats.org/officeDocument/2006/relationships" xmlns:p="http://schemas.openxmlformats.org/presentationml/2006/main">
  <p:tag name="ISCAI" val="True"/>
  <p:tag name="TYPE" val="4"/>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388</TotalTime>
  <Words>3650</Words>
  <Application>Microsoft Office PowerPoint</Application>
  <PresentationFormat>Widescreen</PresentationFormat>
  <Paragraphs>355</Paragraphs>
  <Slides>44</Slides>
  <Notes>14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44</vt:i4>
      </vt:variant>
    </vt:vector>
  </HeadingPairs>
  <TitlesOfParts>
    <vt:vector size="51" baseType="lpstr">
      <vt:lpstr>Arial</vt:lpstr>
      <vt:lpstr>Calibri</vt:lpstr>
      <vt:lpstr>Century Gothic</vt:lpstr>
      <vt:lpstr>Wingdings</vt:lpstr>
      <vt:lpstr>Wingdings 3</vt:lpstr>
      <vt:lpstr>Ion Boardroom</vt:lpstr>
      <vt:lpstr>Custom Design</vt:lpstr>
      <vt:lpstr>Academic Writing </vt:lpstr>
      <vt:lpstr>Critical Writing – SCQF Level 9</vt:lpstr>
      <vt:lpstr>Critical Writing</vt:lpstr>
      <vt:lpstr>Critical Writing Compared to Descriptive Writing</vt:lpstr>
      <vt:lpstr>Critical Analysis</vt:lpstr>
      <vt:lpstr>Critical Writing</vt:lpstr>
      <vt:lpstr>Descriptive Writing – Critical Writing</vt:lpstr>
      <vt:lpstr>Sentence Construction</vt:lpstr>
      <vt:lpstr>Using More Formal Words</vt:lpstr>
      <vt:lpstr>Using Articles</vt:lpstr>
      <vt:lpstr>Getting the tense right</vt:lpstr>
      <vt:lpstr>Singular or Plural</vt:lpstr>
      <vt:lpstr>Singular or Plural</vt:lpstr>
      <vt:lpstr>Films and exercises on writing skills and grammar</vt:lpstr>
      <vt:lpstr>Referencing</vt:lpstr>
      <vt:lpstr>Why do you have to reference?</vt:lpstr>
      <vt:lpstr>Why/when reference?</vt:lpstr>
      <vt:lpstr>When do you have to reference?</vt:lpstr>
      <vt:lpstr>Why/when reference?</vt:lpstr>
      <vt:lpstr>PowerPoint Presentation</vt:lpstr>
      <vt:lpstr>Where do you source evidence for academic writing?</vt:lpstr>
      <vt:lpstr>Typical sources of references</vt:lpstr>
      <vt:lpstr>Where should the references go?</vt:lpstr>
      <vt:lpstr>Where should the references go?</vt:lpstr>
      <vt:lpstr>Referencing components</vt:lpstr>
      <vt:lpstr>In text citations</vt:lpstr>
      <vt:lpstr>In text citations</vt:lpstr>
      <vt:lpstr>A few things to remember...</vt:lpstr>
      <vt:lpstr>Weaving references into the text</vt:lpstr>
      <vt:lpstr>Useful words for reporting</vt:lpstr>
      <vt:lpstr>J. Guilller (2012) has argued that the most common misconception in psychology is that people only use ten percent of their brain capacity</vt:lpstr>
      <vt:lpstr>The number of elderly adults hospitalised following a fall at home has increased by 17% in the last ten years in Scotland Hamish (2010).</vt:lpstr>
      <vt:lpstr>Plagiarism</vt:lpstr>
      <vt:lpstr>Plagiarism</vt:lpstr>
      <vt:lpstr>If you read an extract and then put it in your own words, you still have to reference it</vt:lpstr>
      <vt:lpstr>You should not discuss an assignment question with another student as this constitutes collusion </vt:lpstr>
      <vt:lpstr>Which of the following would not be considered plagiarism?</vt:lpstr>
      <vt:lpstr>Avoiding plagiarism - paraphrasing</vt:lpstr>
      <vt:lpstr>Avoiding plagiarism - paraphrasing</vt:lpstr>
      <vt:lpstr>Paraphrasing</vt:lpstr>
      <vt:lpstr>Be confident – put the text in your own words</vt:lpstr>
      <vt:lpstr>Be confident – put the text in your own words</vt:lpstr>
      <vt:lpstr>Turnitin – Checking your own similarity </vt:lpstr>
      <vt:lpstr>Reference list</vt:lpstr>
    </vt:vector>
  </TitlesOfParts>
  <Company>University Of The West Of Scotland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 Activities</dc:title>
  <dc:creator>Fiona Millar</dc:creator>
  <cp:lastModifiedBy>Christopher</cp:lastModifiedBy>
  <cp:revision>29</cp:revision>
  <dcterms:created xsi:type="dcterms:W3CDTF">2016-06-08T10:27:58Z</dcterms:created>
  <dcterms:modified xsi:type="dcterms:W3CDTF">2023-06-30T09:10:51Z</dcterms:modified>
</cp:coreProperties>
</file>