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4"/>
  </p:notesMasterIdLst>
  <p:sldIdLst>
    <p:sldId id="256" r:id="rId2"/>
    <p:sldId id="257" r:id="rId3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1206" y="7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444424fa56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444424fa56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hange4life#BWEIT8UcRS8I1JJB.97" TargetMode="External"/><Relationship Id="rId13" Type="http://schemas.openxmlformats.org/officeDocument/2006/relationships/hyperlink" Target="https://www.swansea.gov.uk/businessfactsandfigures" TargetMode="External"/><Relationship Id="rId18" Type="http://schemas.openxmlformats.org/officeDocument/2006/relationships/hyperlink" Target="https://vividus.com.au/insights/benefits-of-mobile-apps/" TargetMode="External"/><Relationship Id="rId3" Type="http://schemas.openxmlformats.org/officeDocument/2006/relationships/hyperlink" Target="https://www.bike2workscheme.co.uk/" TargetMode="External"/><Relationship Id="rId7" Type="http://schemas.openxmlformats.org/officeDocument/2006/relationships/hyperlink" Target="https://www.moneysupermarket.com/business-insurance/?fbclid=IwAR0wfgKRNFHnY1cBBffbiCgF-CHlfU0k7THWQpO9JqZaLuJh9wLA9JCPOfk" TargetMode="External"/><Relationship Id="rId12" Type="http://schemas.openxmlformats.org/officeDocument/2006/relationships/hyperlink" Target="https://www.swanseacity.com/club/community/community-trust/who-are-community-trust?fbclid=IwAR0zS3LJpkrSFtsTbDPxYKUN3wHCZZMn7KI8qoIgqLqUp4D7n8UQRByJi68" TargetMode="External"/><Relationship Id="rId17" Type="http://schemas.openxmlformats.org/officeDocument/2006/relationships/hyperlink" Target="https://www.telegraph.co.uk/health-fitness/body/sweat-rise-family-fitness/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theconversation.com/too-much-screen-time-and-too-little-outside-play-is-holding-back-kids-31116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uk.businessinsider.com/the-pound-in-the-year-since-the-brexit-vote-2017-6/#june-24-2016-1" TargetMode="External"/><Relationship Id="rId11" Type="http://schemas.openxmlformats.org/officeDocument/2006/relationships/hyperlink" Target="https://swanseabaycitydeal.wales/" TargetMode="External"/><Relationship Id="rId5" Type="http://schemas.openxmlformats.org/officeDocument/2006/relationships/hyperlink" Target="https://www.halfords.com/webapp/wcs/stores/servlet/TopCategoriesMobileDisplay?langId=-1&amp;storeId=10001&amp;catalogId=10151&amp;fbclid=IwAR1I51tph7yafKhsdisZKgM2BH3JkAJ-0ZU7PPhFhI4eLt-rzns6aYCERk0" TargetMode="External"/><Relationship Id="rId15" Type="http://schemas.openxmlformats.org/officeDocument/2006/relationships/hyperlink" Target="https://www.swansea.gov.uk/article/6406/Tourism-research-and-statistics" TargetMode="External"/><Relationship Id="rId10" Type="http://schemas.openxmlformats.org/officeDocument/2006/relationships/hyperlink" Target="https://www.telegraph.co.uk/travel/family-holidays/the-science-behind-how-holidays-make-your-child-happier-and-smarter/" TargetMode="External"/><Relationship Id="rId4" Type="http://schemas.openxmlformats.org/officeDocument/2006/relationships/hyperlink" Target="https://www.independent.co.uk/travel/news-and-advice/staycation-uk-holidays-brexit-travel-eu-a7668991.html" TargetMode="External"/><Relationship Id="rId9" Type="http://schemas.openxmlformats.org/officeDocument/2006/relationships/hyperlink" Target="https://www.santandercycles.co.uk/swansea" TargetMode="External"/><Relationship Id="rId14" Type="http://schemas.openxmlformats.org/officeDocument/2006/relationships/hyperlink" Target="https://www.swansea.gov.uk/cycl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Google Shape;54;p13"/>
          <p:cNvCxnSpPr/>
          <p:nvPr/>
        </p:nvCxnSpPr>
        <p:spPr>
          <a:xfrm>
            <a:off x="-84775" y="3512275"/>
            <a:ext cx="92772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5" name="Google Shape;55;p13"/>
          <p:cNvCxnSpPr/>
          <p:nvPr/>
        </p:nvCxnSpPr>
        <p:spPr>
          <a:xfrm>
            <a:off x="3427550" y="-50"/>
            <a:ext cx="12000" cy="3524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6" name="Google Shape;56;p13"/>
          <p:cNvCxnSpPr/>
          <p:nvPr/>
        </p:nvCxnSpPr>
        <p:spPr>
          <a:xfrm>
            <a:off x="5304750" y="12100"/>
            <a:ext cx="0" cy="35001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7" name="Google Shape;57;p13"/>
          <p:cNvCxnSpPr/>
          <p:nvPr/>
        </p:nvCxnSpPr>
        <p:spPr>
          <a:xfrm>
            <a:off x="7230425" y="-50"/>
            <a:ext cx="24300" cy="3524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8" name="Google Shape;58;p13"/>
          <p:cNvCxnSpPr/>
          <p:nvPr/>
        </p:nvCxnSpPr>
        <p:spPr>
          <a:xfrm flipH="1">
            <a:off x="1719900" y="-6050"/>
            <a:ext cx="12000" cy="3536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9" name="Google Shape;59;p13"/>
          <p:cNvCxnSpPr/>
          <p:nvPr/>
        </p:nvCxnSpPr>
        <p:spPr>
          <a:xfrm>
            <a:off x="1719650" y="1756150"/>
            <a:ext cx="1719900" cy="120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" name="Google Shape;60;p13"/>
          <p:cNvCxnSpPr/>
          <p:nvPr/>
        </p:nvCxnSpPr>
        <p:spPr>
          <a:xfrm>
            <a:off x="5304750" y="1735700"/>
            <a:ext cx="19377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1" name="Google Shape;61;p13"/>
          <p:cNvSpPr txBox="1"/>
          <p:nvPr/>
        </p:nvSpPr>
        <p:spPr>
          <a:xfrm>
            <a:off x="0" y="-71600"/>
            <a:ext cx="13455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Key Partners</a:t>
            </a:r>
            <a:endParaRPr u="sng"/>
          </a:p>
        </p:txBody>
      </p:sp>
      <p:sp>
        <p:nvSpPr>
          <p:cNvPr id="62" name="Google Shape;62;p13"/>
          <p:cNvSpPr txBox="1"/>
          <p:nvPr/>
        </p:nvSpPr>
        <p:spPr>
          <a:xfrm>
            <a:off x="1719900" y="-71600"/>
            <a:ext cx="1440600" cy="2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Key Activities</a:t>
            </a:r>
            <a:endParaRPr u="sng"/>
          </a:p>
        </p:txBody>
      </p:sp>
      <p:sp>
        <p:nvSpPr>
          <p:cNvPr id="63" name="Google Shape;63;p13"/>
          <p:cNvSpPr txBox="1"/>
          <p:nvPr/>
        </p:nvSpPr>
        <p:spPr>
          <a:xfrm>
            <a:off x="1719900" y="1744025"/>
            <a:ext cx="14406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Key Resources </a:t>
            </a:r>
            <a:endParaRPr u="sng"/>
          </a:p>
        </p:txBody>
      </p:sp>
      <p:sp>
        <p:nvSpPr>
          <p:cNvPr id="64" name="Google Shape;64;p13"/>
          <p:cNvSpPr txBox="1"/>
          <p:nvPr/>
        </p:nvSpPr>
        <p:spPr>
          <a:xfrm>
            <a:off x="3372675" y="-71600"/>
            <a:ext cx="1719900" cy="2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Value Propositions </a:t>
            </a:r>
            <a:endParaRPr u="sng"/>
          </a:p>
        </p:txBody>
      </p:sp>
      <p:sp>
        <p:nvSpPr>
          <p:cNvPr id="65" name="Google Shape;65;p13"/>
          <p:cNvSpPr txBox="1"/>
          <p:nvPr/>
        </p:nvSpPr>
        <p:spPr>
          <a:xfrm>
            <a:off x="5226200" y="-71600"/>
            <a:ext cx="2143200" cy="4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Customer Relationships</a:t>
            </a:r>
            <a:endParaRPr u="sng"/>
          </a:p>
        </p:txBody>
      </p:sp>
      <p:sp>
        <p:nvSpPr>
          <p:cNvPr id="66" name="Google Shape;66;p13"/>
          <p:cNvSpPr txBox="1"/>
          <p:nvPr/>
        </p:nvSpPr>
        <p:spPr>
          <a:xfrm>
            <a:off x="5304750" y="1744025"/>
            <a:ext cx="1083600" cy="2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Channels</a:t>
            </a:r>
            <a:endParaRPr u="sng"/>
          </a:p>
        </p:txBody>
      </p:sp>
      <p:cxnSp>
        <p:nvCxnSpPr>
          <p:cNvPr id="67" name="Google Shape;67;p13"/>
          <p:cNvCxnSpPr/>
          <p:nvPr/>
        </p:nvCxnSpPr>
        <p:spPr>
          <a:xfrm>
            <a:off x="4321975" y="3536150"/>
            <a:ext cx="23700" cy="1607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8" name="Google Shape;68;p13"/>
          <p:cNvSpPr txBox="1"/>
          <p:nvPr/>
        </p:nvSpPr>
        <p:spPr>
          <a:xfrm>
            <a:off x="7230425" y="-71600"/>
            <a:ext cx="1937700" cy="51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Customer Segments</a:t>
            </a:r>
            <a:endParaRPr u="sng"/>
          </a:p>
        </p:txBody>
      </p:sp>
      <p:sp>
        <p:nvSpPr>
          <p:cNvPr id="69" name="Google Shape;69;p13"/>
          <p:cNvSpPr txBox="1"/>
          <p:nvPr/>
        </p:nvSpPr>
        <p:spPr>
          <a:xfrm>
            <a:off x="0" y="3452650"/>
            <a:ext cx="2274000" cy="51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Cost Structure</a:t>
            </a:r>
            <a:endParaRPr u="sng"/>
          </a:p>
        </p:txBody>
      </p:sp>
      <p:sp>
        <p:nvSpPr>
          <p:cNvPr id="70" name="Google Shape;70;p13"/>
          <p:cNvSpPr txBox="1"/>
          <p:nvPr/>
        </p:nvSpPr>
        <p:spPr>
          <a:xfrm>
            <a:off x="4321975" y="3452650"/>
            <a:ext cx="2452800" cy="29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Revenue Streams</a:t>
            </a:r>
            <a:endParaRPr u="sng"/>
          </a:p>
        </p:txBody>
      </p:sp>
      <p:sp>
        <p:nvSpPr>
          <p:cNvPr id="71" name="Google Shape;71;p13"/>
          <p:cNvSpPr txBox="1"/>
          <p:nvPr/>
        </p:nvSpPr>
        <p:spPr>
          <a:xfrm>
            <a:off x="4550" y="274875"/>
            <a:ext cx="1695900" cy="30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Council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Sponsors - lottery, swansea city community trust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Insurance company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Banks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Technicians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Community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British cycling team and Sky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Bicycle suppliers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Suppliers for refreshments for customers to purchase from the shop</a:t>
            </a:r>
            <a:endParaRPr sz="900"/>
          </a:p>
        </p:txBody>
      </p:sp>
      <p:sp>
        <p:nvSpPr>
          <p:cNvPr id="72" name="Google Shape;72;p13"/>
          <p:cNvSpPr txBox="1"/>
          <p:nvPr/>
        </p:nvSpPr>
        <p:spPr>
          <a:xfrm>
            <a:off x="1527851" y="201550"/>
            <a:ext cx="1937700" cy="145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Outdoor leisure activity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Rental bicycles for recreation in the Mumbles and surrounding area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Work with the council, change4life and others to support healthy active lifestyles 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Community engagement</a:t>
            </a:r>
            <a:endParaRPr sz="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</p:txBody>
      </p:sp>
      <p:sp>
        <p:nvSpPr>
          <p:cNvPr id="73" name="Google Shape;73;p13"/>
          <p:cNvSpPr txBox="1"/>
          <p:nvPr/>
        </p:nvSpPr>
        <p:spPr>
          <a:xfrm>
            <a:off x="1546800" y="2041625"/>
            <a:ext cx="1880700" cy="145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Equipment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App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Shop staff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Customers</a:t>
            </a:r>
            <a:endParaRPr sz="900"/>
          </a:p>
        </p:txBody>
      </p:sp>
      <p:sp>
        <p:nvSpPr>
          <p:cNvPr id="74" name="Google Shape;74;p13"/>
          <p:cNvSpPr txBox="1"/>
          <p:nvPr/>
        </p:nvSpPr>
        <p:spPr>
          <a:xfrm>
            <a:off x="3231263" y="171175"/>
            <a:ext cx="1855500" cy="30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Easy rental bike rides in the Mumbles for tourists, families and other users who want to enjoy the coastal path 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An app that will track your progress as well as have a map of the area so you can find where you are and find the nearest shops, cafes, tourist spots and local activities</a:t>
            </a:r>
            <a:endParaRPr sz="900"/>
          </a:p>
        </p:txBody>
      </p:sp>
      <p:sp>
        <p:nvSpPr>
          <p:cNvPr id="75" name="Google Shape;75;p13"/>
          <p:cNvSpPr txBox="1"/>
          <p:nvPr/>
        </p:nvSpPr>
        <p:spPr>
          <a:xfrm>
            <a:off x="5157550" y="215350"/>
            <a:ext cx="2007900" cy="142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Relaxed, family orientated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We will fit and ensure all equipment is safe and customers are happy before and after use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Website, app and social media</a:t>
            </a:r>
            <a:endParaRPr sz="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</p:txBody>
      </p:sp>
      <p:sp>
        <p:nvSpPr>
          <p:cNvPr id="76" name="Google Shape;76;p13"/>
          <p:cNvSpPr txBox="1"/>
          <p:nvPr/>
        </p:nvSpPr>
        <p:spPr>
          <a:xfrm>
            <a:off x="5283275" y="2049950"/>
            <a:ext cx="1983300" cy="14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Social media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Mobile App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Website 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Shop premises</a:t>
            </a:r>
            <a:endParaRPr sz="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Channels have 5 distinct phases:</a:t>
            </a:r>
            <a:endParaRPr sz="900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/>
              <a:t>Awareness/Evaluation/Purchase/Delivery/After-sales</a:t>
            </a:r>
            <a:endParaRPr sz="900"/>
          </a:p>
        </p:txBody>
      </p:sp>
      <p:sp>
        <p:nvSpPr>
          <p:cNvPr id="77" name="Google Shape;77;p13"/>
          <p:cNvSpPr txBox="1"/>
          <p:nvPr/>
        </p:nvSpPr>
        <p:spPr>
          <a:xfrm>
            <a:off x="7143950" y="226000"/>
            <a:ext cx="1792200" cy="326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Families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Leisure tourists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Locals who want keep fit and discover the area but cannot afford and/or do not have the storage space for their own bicycles </a:t>
            </a:r>
            <a:endParaRPr sz="900"/>
          </a:p>
        </p:txBody>
      </p:sp>
      <p:sp>
        <p:nvSpPr>
          <p:cNvPr id="78" name="Google Shape;78;p13"/>
          <p:cNvSpPr txBox="1"/>
          <p:nvPr/>
        </p:nvSpPr>
        <p:spPr>
          <a:xfrm>
            <a:off x="32625" y="3759775"/>
            <a:ext cx="4165200" cy="13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Bicycles and equipment purchases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Insurance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Maintenance of bicycles and equipment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Marketing and PR activities 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Sponsor banners on bicycles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Shop premises, refreshments and staff</a:t>
            </a:r>
            <a:endParaRPr sz="900"/>
          </a:p>
        </p:txBody>
      </p:sp>
      <p:sp>
        <p:nvSpPr>
          <p:cNvPr id="79" name="Google Shape;79;p13"/>
          <p:cNvSpPr txBox="1"/>
          <p:nvPr/>
        </p:nvSpPr>
        <p:spPr>
          <a:xfrm>
            <a:off x="4266475" y="3759775"/>
            <a:ext cx="3430200" cy="132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Rental cost per use of each bicycle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Sponsors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Mass rentals to youth clubs/community projects</a:t>
            </a:r>
            <a:endParaRPr sz="900"/>
          </a:p>
          <a:p>
            <a:pPr marL="457200" lvl="0" indent="-285750" algn="l" rtl="0">
              <a:spcBef>
                <a:spcPts val="0"/>
              </a:spcBef>
              <a:spcAft>
                <a:spcPts val="0"/>
              </a:spcAft>
              <a:buSzPts val="900"/>
              <a:buChar char="●"/>
            </a:pPr>
            <a:r>
              <a:rPr lang="en" sz="900"/>
              <a:t>Hosting workshops</a:t>
            </a:r>
            <a:endParaRPr sz="900"/>
          </a:p>
        </p:txBody>
      </p:sp>
      <p:pic>
        <p:nvPicPr>
          <p:cNvPr id="80" name="Google Shape;80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27550" y="1998050"/>
            <a:ext cx="1880700" cy="1514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4"/>
          <p:cNvSpPr txBox="1">
            <a:spLocks noGrp="1"/>
          </p:cNvSpPr>
          <p:nvPr>
            <p:ph type="title"/>
          </p:nvPr>
        </p:nvSpPr>
        <p:spPr>
          <a:xfrm>
            <a:off x="311700" y="0"/>
            <a:ext cx="8520600" cy="38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References</a:t>
            </a:r>
            <a:endParaRPr sz="1200"/>
          </a:p>
        </p:txBody>
      </p:sp>
      <p:sp>
        <p:nvSpPr>
          <p:cNvPr id="86" name="Google Shape;86;p14"/>
          <p:cNvSpPr txBox="1">
            <a:spLocks noGrp="1"/>
          </p:cNvSpPr>
          <p:nvPr>
            <p:ph type="body" idx="1"/>
          </p:nvPr>
        </p:nvSpPr>
        <p:spPr>
          <a:xfrm>
            <a:off x="311700" y="324300"/>
            <a:ext cx="8520600" cy="449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600"/>
              <a:t>Bike2Work Scheme.(2018) available: </a:t>
            </a:r>
            <a:r>
              <a:rPr lang="en" sz="600" u="sng">
                <a:solidFill>
                  <a:schemeClr val="hlink"/>
                </a:solidFill>
                <a:hlinkClick r:id="rId3"/>
              </a:rPr>
              <a:t>https://www.bike2workscheme.co.uk/</a:t>
            </a:r>
            <a:r>
              <a:rPr lang="en" sz="600"/>
              <a:t>. (Accessed: 23/10/2018)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Coffey, H (2017) </a:t>
            </a:r>
            <a:r>
              <a:rPr lang="en" sz="600" i="1"/>
              <a:t>Post-Brexit Holidays: Staycations are on the rise as the UK leaves EU [</a:t>
            </a:r>
            <a:r>
              <a:rPr lang="en" sz="600"/>
              <a:t>Online] </a:t>
            </a:r>
            <a:r>
              <a:rPr lang="en" sz="600" u="sng">
                <a:solidFill>
                  <a:schemeClr val="hlink"/>
                </a:solidFill>
                <a:hlinkClick r:id="rId4"/>
              </a:rPr>
              <a:t>https://www.independent.co.uk/travel/news-and-advice/staycation-uk-holidays-brexit-travel-eu-a7668991.html</a:t>
            </a:r>
            <a:r>
              <a:rPr lang="en" sz="600"/>
              <a:t> (Accessed: 1/11/2018)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Halfords (2018) [Online] </a:t>
            </a:r>
            <a:r>
              <a:rPr lang="en" sz="600" u="sng">
                <a:solidFill>
                  <a:schemeClr val="hlink"/>
                </a:solidFill>
                <a:hlinkClick r:id="rId5"/>
              </a:rPr>
              <a:t>https://www.halfords.com/webapp/wcs/stores/servlet/TopCategoriesMobileDisplay?langId=-1&amp;storeId=10001&amp;catalogId=10151&amp;fbclid=IwAR1I51tph7yafKhsdisZKgM2BH3JkAJ-0ZU7PPhFhI4eLt-rzns6aYCERk0</a:t>
            </a:r>
            <a:r>
              <a:rPr lang="en" sz="600"/>
              <a:t> (Accessed: 4/11/2018)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Martin, W (2017) </a:t>
            </a:r>
            <a:r>
              <a:rPr lang="en" sz="600" i="1"/>
              <a:t>Rollercoaster: Everything that has happened to the pound in the year since the Brexit vote</a:t>
            </a:r>
            <a:r>
              <a:rPr lang="en" sz="600"/>
              <a:t> [Online] </a:t>
            </a:r>
            <a:r>
              <a:rPr lang="en" sz="600" u="sng">
                <a:solidFill>
                  <a:schemeClr val="accent5"/>
                </a:solidFill>
                <a:hlinkClick r:id="rId6"/>
              </a:rPr>
              <a:t>https://uk.businessinsider.com/the-pound-in-the-year-since-the-brexit-vote-2017-6/#june-24-2016-1</a:t>
            </a:r>
            <a:r>
              <a:rPr lang="en" sz="600"/>
              <a:t> (Accessed: 26/10/2018)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Money Super Market (2018) [Online] </a:t>
            </a:r>
            <a:r>
              <a:rPr lang="en" sz="600" u="sng">
                <a:solidFill>
                  <a:schemeClr val="hlink"/>
                </a:solidFill>
                <a:hlinkClick r:id="rId7"/>
              </a:rPr>
              <a:t>https://www.moneysupermarket.com/business-insurance/?fbclid=IwAR0wfgKRNFHnY1cBBffbiCgF-CHlfU0k7THWQpO9JqZaLuJh9wLA9JCPOfk</a:t>
            </a:r>
            <a:r>
              <a:rPr lang="en" sz="600"/>
              <a:t> (Accessed:3/11/2018)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NHS (2018) </a:t>
            </a:r>
            <a:r>
              <a:rPr lang="en" sz="600" i="1"/>
              <a:t>Change4life</a:t>
            </a:r>
            <a:r>
              <a:rPr lang="en" sz="600"/>
              <a:t> [Online] </a:t>
            </a:r>
            <a:r>
              <a:rPr lang="en" sz="600" u="sng">
                <a:solidFill>
                  <a:schemeClr val="hlink"/>
                </a:solidFill>
                <a:hlinkClick r:id="rId8"/>
              </a:rPr>
              <a:t>https://www.nhs.uk/change4life#BWEIT8UcRS8I1JJB.97</a:t>
            </a:r>
            <a:r>
              <a:rPr lang="en" sz="600"/>
              <a:t> (Accessed: 22/10/2018)</a:t>
            </a:r>
            <a:br>
              <a:rPr lang="en" sz="600"/>
            </a:br>
            <a:br>
              <a:rPr lang="en" sz="600"/>
            </a:br>
            <a:r>
              <a:rPr lang="en" sz="600"/>
              <a:t>Santander cycles (2018) available: </a:t>
            </a:r>
            <a:r>
              <a:rPr lang="en" sz="600" u="sng">
                <a:solidFill>
                  <a:srgbClr val="954F72"/>
                </a:solidFill>
                <a:latin typeface="Calibri"/>
                <a:ea typeface="Calibri"/>
                <a:cs typeface="Calibri"/>
                <a:sym typeface="Calibri"/>
                <a:hlinkClick r:id="rId9"/>
              </a:rPr>
              <a:t>https://www.santandercycles.co.uk/swansea</a:t>
            </a:r>
            <a:r>
              <a:rPr lang="en" sz="600"/>
              <a:t> (Accessed:22/10/2018)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Sunderland, M (2017) </a:t>
            </a:r>
            <a:r>
              <a:rPr lang="en" sz="600" i="1"/>
              <a:t>The science behind how holidays make your children happier</a:t>
            </a:r>
            <a:r>
              <a:rPr lang="en" sz="600"/>
              <a:t> [Online] </a:t>
            </a:r>
            <a:r>
              <a:rPr lang="en" sz="600" u="sng">
                <a:solidFill>
                  <a:schemeClr val="hlink"/>
                </a:solidFill>
                <a:hlinkClick r:id="rId10"/>
              </a:rPr>
              <a:t>https://www.telegraph.co.uk/travel/family-holidays/the-science-behind-how-holidays-make-your-child-happier-and-smarter/</a:t>
            </a:r>
            <a:r>
              <a:rPr lang="en" sz="600"/>
              <a:t> (Accessed: 29/10/2018)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Swansea Bay City Deal (2018) </a:t>
            </a:r>
            <a:r>
              <a:rPr lang="en" sz="600" i="1"/>
              <a:t>1 City Deal</a:t>
            </a:r>
            <a:r>
              <a:rPr lang="en" sz="600"/>
              <a:t> [Online] </a:t>
            </a:r>
            <a:r>
              <a:rPr lang="en" sz="600" u="sng">
                <a:solidFill>
                  <a:schemeClr val="hlink"/>
                </a:solidFill>
                <a:hlinkClick r:id="rId11"/>
              </a:rPr>
              <a:t>https://swanseabaycitydeal.wales/</a:t>
            </a:r>
            <a:r>
              <a:rPr lang="en" sz="600"/>
              <a:t> (Accessed: 1/11/2018)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Swansea City (2018) Who are the community trust? [Online] </a:t>
            </a:r>
            <a:r>
              <a:rPr lang="en" sz="600" u="sng">
                <a:solidFill>
                  <a:schemeClr val="hlink"/>
                </a:solidFill>
                <a:hlinkClick r:id="rId12"/>
              </a:rPr>
              <a:t>https://www.swanseacity.com/club/community/community-trust/who-are-community-trust?fbclid=IwAR0zS3LJpkrSFtsTbDPxYKUN3wHCZZMn7KI8qoIgqLqUp4D7n8UQRByJi68</a:t>
            </a:r>
            <a:r>
              <a:rPr lang="en" sz="600"/>
              <a:t> (Accessed: 4/11/2018)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600"/>
              <a:t>Swansea Council (2018) </a:t>
            </a:r>
            <a:r>
              <a:rPr lang="en" sz="600" i="1"/>
              <a:t>Key facts and figures about Swansea [Online] </a:t>
            </a:r>
            <a:r>
              <a:rPr lang="en" sz="600" i="1" u="sng">
                <a:solidFill>
                  <a:schemeClr val="hlink"/>
                </a:solidFill>
                <a:hlinkClick r:id="rId13"/>
              </a:rPr>
              <a:t>https://www.swansea.gov.uk/businessfactsandfigures</a:t>
            </a:r>
            <a:r>
              <a:rPr lang="en" sz="600" i="1"/>
              <a:t>  </a:t>
            </a:r>
            <a:r>
              <a:rPr lang="en" sz="600"/>
              <a:t>(Accessed: 1/11/2018)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Swansea Council.(2018) available: </a:t>
            </a:r>
            <a:r>
              <a:rPr lang="en" sz="600" u="sng">
                <a:solidFill>
                  <a:schemeClr val="hlink"/>
                </a:solidFill>
                <a:hlinkClick r:id="rId14"/>
              </a:rPr>
              <a:t>https://www.swansea.gov.uk/cycling</a:t>
            </a:r>
            <a:r>
              <a:rPr lang="en" sz="600"/>
              <a:t> (Accessed: 23/10/2018)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Swansea Council (2018) </a:t>
            </a:r>
            <a:r>
              <a:rPr lang="en" sz="600" i="1"/>
              <a:t>Tourism Research and Statistics </a:t>
            </a:r>
            <a:r>
              <a:rPr lang="en" sz="600"/>
              <a:t>[Online] </a:t>
            </a:r>
            <a:r>
              <a:rPr lang="en" sz="600" u="sng">
                <a:solidFill>
                  <a:schemeClr val="hlink"/>
                </a:solidFill>
                <a:hlinkClick r:id="rId15"/>
              </a:rPr>
              <a:t>https://www.swansea.gov.uk/article/6406/Tourism-research-and-statistics</a:t>
            </a:r>
            <a:r>
              <a:rPr lang="en" sz="600"/>
              <a:t> (Accessed: 30/10/2018)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The Conversation (2014)</a:t>
            </a:r>
            <a:r>
              <a:rPr lang="en" sz="600" i="1"/>
              <a:t> Too much screen time and too little outside play is holiding back kids</a:t>
            </a:r>
            <a:r>
              <a:rPr lang="en" sz="600"/>
              <a:t> [Online] </a:t>
            </a:r>
            <a:r>
              <a:rPr lang="en" sz="600" u="sng">
                <a:solidFill>
                  <a:schemeClr val="hlink"/>
                </a:solidFill>
                <a:hlinkClick r:id="rId16"/>
              </a:rPr>
              <a:t>https://theconversation.com/too-much-screen-time-and-too-little-outside-play-is-holding-back-kids-31116</a:t>
            </a:r>
            <a:r>
              <a:rPr lang="en" sz="600"/>
              <a:t> (Accessed: 22/10/2018)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600"/>
              <a:t>Waterlew, C (2017) </a:t>
            </a:r>
            <a:r>
              <a:rPr lang="en" sz="600" i="1"/>
              <a:t>Sweat It Out: The rise of family fitness</a:t>
            </a:r>
            <a:r>
              <a:rPr lang="en" sz="600"/>
              <a:t> [Online] </a:t>
            </a:r>
            <a:r>
              <a:rPr lang="en" sz="600" u="sng">
                <a:solidFill>
                  <a:schemeClr val="hlink"/>
                </a:solidFill>
                <a:hlinkClick r:id="rId17"/>
              </a:rPr>
              <a:t>https://www.telegraph.co.uk/health-fitness/body/sweat-rise-family-fitness/ </a:t>
            </a:r>
            <a:r>
              <a:rPr lang="en" sz="600"/>
              <a:t>(Accessed: 21/10/2018)</a:t>
            </a:r>
            <a:endParaRPr sz="600"/>
          </a:p>
          <a:p>
            <a:pPr marL="0" lvl="0" indent="0" algn="l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600">
                <a:solidFill>
                  <a:srgbClr val="666666"/>
                </a:solidFill>
              </a:rPr>
              <a:t>Vividus (2018) </a:t>
            </a:r>
            <a:r>
              <a:rPr lang="en" sz="600" i="1">
                <a:solidFill>
                  <a:srgbClr val="666666"/>
                </a:solidFill>
              </a:rPr>
              <a:t>Benefits of mobile apps’</a:t>
            </a:r>
            <a:r>
              <a:rPr lang="en" sz="600">
                <a:solidFill>
                  <a:srgbClr val="666666"/>
                </a:solidFill>
              </a:rPr>
              <a:t> [Online] Available</a:t>
            </a:r>
            <a:r>
              <a:rPr lang="en" sz="600">
                <a:solidFill>
                  <a:schemeClr val="dk1"/>
                </a:solidFill>
              </a:rPr>
              <a:t>:</a:t>
            </a:r>
            <a:r>
              <a:rPr lang="en" sz="600">
                <a:solidFill>
                  <a:schemeClr val="dk1"/>
                </a:solidFill>
                <a:uFill>
                  <a:noFill/>
                </a:uFill>
                <a:hlinkClick r:id="rId18"/>
              </a:rPr>
              <a:t> </a:t>
            </a:r>
            <a:r>
              <a:rPr lang="en" sz="600" u="sng">
                <a:solidFill>
                  <a:srgbClr val="0563C1"/>
                </a:solidFill>
                <a:hlinkClick r:id="rId18"/>
              </a:rPr>
              <a:t>https://vividus.com.au/insights/benefits-of-mobile-apps/</a:t>
            </a:r>
            <a:r>
              <a:rPr lang="en" sz="600">
                <a:solidFill>
                  <a:schemeClr val="dk1"/>
                </a:solidFill>
              </a:rPr>
              <a:t> , (A</a:t>
            </a:r>
            <a:r>
              <a:rPr lang="en" sz="600">
                <a:solidFill>
                  <a:srgbClr val="666666"/>
                </a:solidFill>
              </a:rPr>
              <a:t>ccessed 29/10/2018. 2018)</a:t>
            </a:r>
            <a:r>
              <a:rPr lang="en" sz="600">
                <a:solidFill>
                  <a:schemeClr val="dk1"/>
                </a:solidFill>
              </a:rPr>
              <a:t>.</a:t>
            </a:r>
            <a:endParaRPr sz="6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800"/>
              </a:spcBef>
              <a:spcAft>
                <a:spcPts val="0"/>
              </a:spcAft>
              <a:buNone/>
            </a:pPr>
            <a:endParaRPr sz="60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60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463</Words>
  <Application>Microsoft Office PowerPoint</Application>
  <PresentationFormat>On-screen Show (16:9)</PresentationFormat>
  <Paragraphs>68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Simple Light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Samantha Winkley</cp:lastModifiedBy>
  <cp:revision>1</cp:revision>
  <dcterms:modified xsi:type="dcterms:W3CDTF">2018-11-05T23:38:20Z</dcterms:modified>
</cp:coreProperties>
</file>