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57" r:id="rId3"/>
    <p:sldId id="259" r:id="rId4"/>
    <p:sldId id="260" r:id="rId5"/>
    <p:sldId id="261" r:id="rId6"/>
    <p:sldId id="267" r:id="rId7"/>
    <p:sldId id="269" r:id="rId8"/>
    <p:sldId id="268" r:id="rId9"/>
    <p:sldId id="270" r:id="rId10"/>
    <p:sldId id="271" r:id="rId11"/>
    <p:sldId id="272" r:id="rId12"/>
    <p:sldId id="274" r:id="rId13"/>
    <p:sldId id="263" r:id="rId14"/>
    <p:sldId id="262" r:id="rId15"/>
    <p:sldId id="266" r:id="rId16"/>
    <p:sldId id="275" r:id="rId17"/>
    <p:sldId id="276" r:id="rId18"/>
    <p:sldId id="278" r:id="rId19"/>
    <p:sldId id="279" r:id="rId20"/>
    <p:sldId id="280" r:id="rId21"/>
    <p:sldId id="281" r:id="rId22"/>
    <p:sldId id="277" r:id="rId23"/>
  </p:sldIdLst>
  <p:sldSz cx="9144000" cy="6858000" type="screen4x3"/>
  <p:notesSz cx="6858000" cy="9144000"/>
  <p:defaultTex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850" autoAdjust="0"/>
  </p:normalViewPr>
  <p:slideViewPr>
    <p:cSldViewPr>
      <p:cViewPr varScale="1">
        <p:scale>
          <a:sx n="71" d="100"/>
          <a:sy n="71" d="100"/>
        </p:scale>
        <p:origin x="-116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it-IT"/>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C49793C-667F-4DB2-BAB1-9E3308AA36E6}" type="datetimeFigureOut">
              <a:rPr lang="it-IT" smtClean="0"/>
              <a:t>19/12/2019</a:t>
            </a:fld>
            <a:endParaRPr lang="it-IT"/>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it-IT"/>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it-IT"/>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it-IT"/>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43867B6-39E2-4E5D-ABA7-E00EF5334067}" type="slidenum">
              <a:rPr lang="it-IT" smtClean="0"/>
              <a:t>‹#›</a:t>
            </a:fld>
            <a:endParaRPr lang="it-IT"/>
          </a:p>
        </p:txBody>
      </p:sp>
    </p:spTree>
    <p:extLst>
      <p:ext uri="{BB962C8B-B14F-4D97-AF65-F5344CB8AC3E}">
        <p14:creationId xmlns:p14="http://schemas.microsoft.com/office/powerpoint/2010/main" val="604304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100 Years of Great Value</a:t>
            </a:r>
          </a:p>
        </p:txBody>
      </p:sp>
      <p:sp>
        <p:nvSpPr>
          <p:cNvPr id="4" name="Slide Number Placeholder 3"/>
          <p:cNvSpPr>
            <a:spLocks noGrp="1"/>
          </p:cNvSpPr>
          <p:nvPr>
            <p:ph type="sldNum" sz="quarter" idx="10"/>
          </p:nvPr>
        </p:nvSpPr>
        <p:spPr/>
        <p:txBody>
          <a:bodyPr/>
          <a:lstStyle/>
          <a:p>
            <a:fld id="{343867B6-39E2-4E5D-ABA7-E00EF5334067}" type="slidenum">
              <a:rPr lang="it-IT" smtClean="0"/>
              <a:t>2</a:t>
            </a:fld>
            <a:endParaRPr lang="it-IT"/>
          </a:p>
        </p:txBody>
      </p:sp>
    </p:spTree>
    <p:extLst>
      <p:ext uri="{BB962C8B-B14F-4D97-AF65-F5344CB8AC3E}">
        <p14:creationId xmlns:p14="http://schemas.microsoft.com/office/powerpoint/2010/main" val="6730448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From market stall to the UK's biggest supermarket.</a:t>
            </a:r>
          </a:p>
          <a:p>
            <a:r>
              <a:rPr lang="en-US" sz="1200" b="0" i="0" kern="1200" dirty="0" smtClean="0">
                <a:solidFill>
                  <a:schemeClr val="tx1"/>
                </a:solidFill>
                <a:effectLst/>
                <a:latin typeface="+mn-lt"/>
                <a:ea typeface="+mn-ea"/>
                <a:cs typeface="+mn-cs"/>
              </a:rPr>
              <a:t>Jack believed in putting affordable food in the reach of everybody. At the end of the first day Jack Cohen made a profit of £1 on sales of £4.</a:t>
            </a:r>
            <a:endParaRPr lang="it-IT" dirty="0"/>
          </a:p>
        </p:txBody>
      </p:sp>
      <p:sp>
        <p:nvSpPr>
          <p:cNvPr id="4" name="Slide Number Placeholder 3"/>
          <p:cNvSpPr>
            <a:spLocks noGrp="1"/>
          </p:cNvSpPr>
          <p:nvPr>
            <p:ph type="sldNum" sz="quarter" idx="10"/>
          </p:nvPr>
        </p:nvSpPr>
        <p:spPr/>
        <p:txBody>
          <a:bodyPr/>
          <a:lstStyle/>
          <a:p>
            <a:fld id="{343867B6-39E2-4E5D-ABA7-E00EF5334067}" type="slidenum">
              <a:rPr lang="it-IT" smtClean="0"/>
              <a:t>3</a:t>
            </a:fld>
            <a:endParaRPr lang="it-IT"/>
          </a:p>
        </p:txBody>
      </p:sp>
    </p:spTree>
    <p:extLst>
      <p:ext uri="{BB962C8B-B14F-4D97-AF65-F5344CB8AC3E}">
        <p14:creationId xmlns:p14="http://schemas.microsoft.com/office/powerpoint/2010/main" val="31032594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The store sold great value dry goods and the first ever branded product, which, unsurprisingly, was Tesco Tea!</a:t>
            </a:r>
            <a:endParaRPr lang="it-IT" dirty="0"/>
          </a:p>
        </p:txBody>
      </p:sp>
      <p:sp>
        <p:nvSpPr>
          <p:cNvPr id="4" name="Slide Number Placeholder 3"/>
          <p:cNvSpPr>
            <a:spLocks noGrp="1"/>
          </p:cNvSpPr>
          <p:nvPr>
            <p:ph type="sldNum" sz="quarter" idx="10"/>
          </p:nvPr>
        </p:nvSpPr>
        <p:spPr/>
        <p:txBody>
          <a:bodyPr/>
          <a:lstStyle/>
          <a:p>
            <a:fld id="{343867B6-39E2-4E5D-ABA7-E00EF5334067}" type="slidenum">
              <a:rPr lang="it-IT" smtClean="0"/>
              <a:t>4</a:t>
            </a:fld>
            <a:endParaRPr lang="it-IT"/>
          </a:p>
        </p:txBody>
      </p:sp>
    </p:spTree>
    <p:extLst>
      <p:ext uri="{BB962C8B-B14F-4D97-AF65-F5344CB8AC3E}">
        <p14:creationId xmlns:p14="http://schemas.microsoft.com/office/powerpoint/2010/main" val="14002829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Tesco and Sainsbury's had the largest share over the period under consideration, holding 42.7 percent of the market together as of April 2019. </a:t>
            </a:r>
            <a:r>
              <a:rPr lang="en-US" sz="1200" b="0" i="0" kern="1200" dirty="0" smtClean="0">
                <a:solidFill>
                  <a:schemeClr val="tx1"/>
                </a:solidFill>
                <a:effectLst/>
                <a:latin typeface="+mn-lt"/>
                <a:ea typeface="+mn-ea"/>
                <a:cs typeface="+mn-cs"/>
              </a:rPr>
              <a:t>Prior to the popularity of the discounters, the grocery retail market was dominated by the 'big four' supermarkets: Tesco, Sainsbury's, </a:t>
            </a:r>
            <a:r>
              <a:rPr lang="en-US" sz="1200" b="0" i="0" kern="1200" dirty="0" err="1" smtClean="0">
                <a:solidFill>
                  <a:schemeClr val="tx1"/>
                </a:solidFill>
                <a:effectLst/>
                <a:latin typeface="+mn-lt"/>
                <a:ea typeface="+mn-ea"/>
                <a:cs typeface="+mn-cs"/>
              </a:rPr>
              <a:t>Asda</a:t>
            </a:r>
            <a:r>
              <a:rPr lang="en-US" sz="1200" b="0" i="0" kern="1200" dirty="0" smtClean="0">
                <a:solidFill>
                  <a:schemeClr val="tx1"/>
                </a:solidFill>
                <a:effectLst/>
                <a:latin typeface="+mn-lt"/>
                <a:ea typeface="+mn-ea"/>
                <a:cs typeface="+mn-cs"/>
              </a:rPr>
              <a:t> and </a:t>
            </a:r>
            <a:r>
              <a:rPr lang="en-US" sz="1200" b="0" i="0" kern="1200" dirty="0" err="1" smtClean="0">
                <a:solidFill>
                  <a:schemeClr val="tx1"/>
                </a:solidFill>
                <a:effectLst/>
                <a:latin typeface="+mn-lt"/>
                <a:ea typeface="+mn-ea"/>
                <a:cs typeface="+mn-cs"/>
              </a:rPr>
              <a:t>Morrisons</a:t>
            </a:r>
            <a:r>
              <a:rPr lang="en-US" sz="1200" b="0" i="0" kern="1200" dirty="0" smtClean="0">
                <a:solidFill>
                  <a:schemeClr val="tx1"/>
                </a:solidFill>
                <a:effectLst/>
                <a:latin typeface="+mn-lt"/>
                <a:ea typeface="+mn-ea"/>
                <a:cs typeface="+mn-cs"/>
              </a:rPr>
              <a:t>.</a:t>
            </a:r>
            <a:endParaRPr lang="it-IT" dirty="0"/>
          </a:p>
        </p:txBody>
      </p:sp>
      <p:sp>
        <p:nvSpPr>
          <p:cNvPr id="4" name="Slide Number Placeholder 3"/>
          <p:cNvSpPr>
            <a:spLocks noGrp="1"/>
          </p:cNvSpPr>
          <p:nvPr>
            <p:ph type="sldNum" sz="quarter" idx="10"/>
          </p:nvPr>
        </p:nvSpPr>
        <p:spPr/>
        <p:txBody>
          <a:bodyPr/>
          <a:lstStyle/>
          <a:p>
            <a:fld id="{343867B6-39E2-4E5D-ABA7-E00EF5334067}" type="slidenum">
              <a:rPr lang="it-IT" smtClean="0"/>
              <a:t>14</a:t>
            </a:fld>
            <a:endParaRPr lang="it-IT"/>
          </a:p>
        </p:txBody>
      </p:sp>
    </p:spTree>
    <p:extLst>
      <p:ext uri="{BB962C8B-B14F-4D97-AF65-F5344CB8AC3E}">
        <p14:creationId xmlns:p14="http://schemas.microsoft.com/office/powerpoint/2010/main" val="4536185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it-IT"/>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it-IT"/>
          </a:p>
        </p:txBody>
      </p:sp>
      <p:sp>
        <p:nvSpPr>
          <p:cNvPr id="4" name="Date Placeholder 3"/>
          <p:cNvSpPr>
            <a:spLocks noGrp="1"/>
          </p:cNvSpPr>
          <p:nvPr>
            <p:ph type="dt" sz="half" idx="10"/>
          </p:nvPr>
        </p:nvSpPr>
        <p:spPr/>
        <p:txBody>
          <a:bodyPr/>
          <a:lstStyle/>
          <a:p>
            <a:fld id="{B029AA38-3ED6-462C-8974-81F2E19DA604}" type="datetimeFigureOut">
              <a:rPr lang="it-IT" smtClean="0"/>
              <a:t>19/12/2019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C21B126-5B1C-4B78-B297-0087E73DD2EE}" type="slidenum">
              <a:rPr lang="it-IT" smtClean="0"/>
              <a:t>‹#›</a:t>
            </a:fld>
            <a:endParaRPr lang="it-IT"/>
          </a:p>
        </p:txBody>
      </p:sp>
    </p:spTree>
    <p:extLst>
      <p:ext uri="{BB962C8B-B14F-4D97-AF65-F5344CB8AC3E}">
        <p14:creationId xmlns:p14="http://schemas.microsoft.com/office/powerpoint/2010/main" val="19720110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it-IT"/>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it-IT"/>
          </a:p>
        </p:txBody>
      </p:sp>
      <p:sp>
        <p:nvSpPr>
          <p:cNvPr id="4" name="Date Placeholder 3"/>
          <p:cNvSpPr>
            <a:spLocks noGrp="1"/>
          </p:cNvSpPr>
          <p:nvPr>
            <p:ph type="dt" sz="half" idx="10"/>
          </p:nvPr>
        </p:nvSpPr>
        <p:spPr/>
        <p:txBody>
          <a:bodyPr/>
          <a:lstStyle/>
          <a:p>
            <a:fld id="{B029AA38-3ED6-462C-8974-81F2E19DA604}" type="datetimeFigureOut">
              <a:rPr lang="it-IT" smtClean="0"/>
              <a:t>19/12/2019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C21B126-5B1C-4B78-B297-0087E73DD2EE}" type="slidenum">
              <a:rPr lang="it-IT" smtClean="0"/>
              <a:t>‹#›</a:t>
            </a:fld>
            <a:endParaRPr lang="it-IT"/>
          </a:p>
        </p:txBody>
      </p:sp>
    </p:spTree>
    <p:extLst>
      <p:ext uri="{BB962C8B-B14F-4D97-AF65-F5344CB8AC3E}">
        <p14:creationId xmlns:p14="http://schemas.microsoft.com/office/powerpoint/2010/main" val="3732677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it-IT"/>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029AA38-3ED6-462C-8974-81F2E19DA604}" type="datetimeFigureOut">
              <a:rPr lang="it-IT" smtClean="0"/>
              <a:t>19/12/2019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C21B126-5B1C-4B78-B297-0087E73DD2EE}" type="slidenum">
              <a:rPr lang="it-IT" smtClean="0"/>
              <a:t>‹#›</a:t>
            </a:fld>
            <a:endParaRPr lang="it-IT"/>
          </a:p>
        </p:txBody>
      </p:sp>
    </p:spTree>
    <p:extLst>
      <p:ext uri="{BB962C8B-B14F-4D97-AF65-F5344CB8AC3E}">
        <p14:creationId xmlns:p14="http://schemas.microsoft.com/office/powerpoint/2010/main" val="3172661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it-IT"/>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it-IT"/>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it-IT"/>
          </a:p>
        </p:txBody>
      </p:sp>
      <p:sp>
        <p:nvSpPr>
          <p:cNvPr id="5" name="Date Placeholder 4"/>
          <p:cNvSpPr>
            <a:spLocks noGrp="1"/>
          </p:cNvSpPr>
          <p:nvPr>
            <p:ph type="dt" sz="half" idx="10"/>
          </p:nvPr>
        </p:nvSpPr>
        <p:spPr/>
        <p:txBody>
          <a:bodyPr/>
          <a:lstStyle/>
          <a:p>
            <a:fld id="{B029AA38-3ED6-462C-8974-81F2E19DA604}" type="datetimeFigureOut">
              <a:rPr lang="it-IT" smtClean="0"/>
              <a:t>19/12/2019</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3C21B126-5B1C-4B78-B297-0087E73DD2EE}" type="slidenum">
              <a:rPr lang="it-IT" smtClean="0"/>
              <a:t>‹#›</a:t>
            </a:fld>
            <a:endParaRPr lang="it-IT"/>
          </a:p>
        </p:txBody>
      </p:sp>
    </p:spTree>
    <p:extLst>
      <p:ext uri="{BB962C8B-B14F-4D97-AF65-F5344CB8AC3E}">
        <p14:creationId xmlns:p14="http://schemas.microsoft.com/office/powerpoint/2010/main" val="33471878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it-IT"/>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it-IT"/>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it-IT"/>
          </a:p>
        </p:txBody>
      </p:sp>
      <p:sp>
        <p:nvSpPr>
          <p:cNvPr id="7" name="Date Placeholder 6"/>
          <p:cNvSpPr>
            <a:spLocks noGrp="1"/>
          </p:cNvSpPr>
          <p:nvPr>
            <p:ph type="dt" sz="half" idx="10"/>
          </p:nvPr>
        </p:nvSpPr>
        <p:spPr/>
        <p:txBody>
          <a:bodyPr/>
          <a:lstStyle/>
          <a:p>
            <a:fld id="{B029AA38-3ED6-462C-8974-81F2E19DA604}" type="datetimeFigureOut">
              <a:rPr lang="it-IT" smtClean="0"/>
              <a:t>19/12/2019</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3C21B126-5B1C-4B78-B297-0087E73DD2EE}" type="slidenum">
              <a:rPr lang="it-IT" smtClean="0"/>
              <a:t>‹#›</a:t>
            </a:fld>
            <a:endParaRPr lang="it-IT"/>
          </a:p>
        </p:txBody>
      </p:sp>
    </p:spTree>
    <p:extLst>
      <p:ext uri="{BB962C8B-B14F-4D97-AF65-F5344CB8AC3E}">
        <p14:creationId xmlns:p14="http://schemas.microsoft.com/office/powerpoint/2010/main" val="26565151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it-IT"/>
          </a:p>
        </p:txBody>
      </p:sp>
      <p:sp>
        <p:nvSpPr>
          <p:cNvPr id="3" name="Date Placeholder 2"/>
          <p:cNvSpPr>
            <a:spLocks noGrp="1"/>
          </p:cNvSpPr>
          <p:nvPr>
            <p:ph type="dt" sz="half" idx="10"/>
          </p:nvPr>
        </p:nvSpPr>
        <p:spPr/>
        <p:txBody>
          <a:bodyPr/>
          <a:lstStyle/>
          <a:p>
            <a:fld id="{B029AA38-3ED6-462C-8974-81F2E19DA604}" type="datetimeFigureOut">
              <a:rPr lang="it-IT" smtClean="0"/>
              <a:t>19/12/2019</a:t>
            </a:fld>
            <a:endParaRPr lang="it-IT"/>
          </a:p>
        </p:txBody>
      </p:sp>
      <p:sp>
        <p:nvSpPr>
          <p:cNvPr id="4" name="Footer Placeholder 3"/>
          <p:cNvSpPr>
            <a:spLocks noGrp="1"/>
          </p:cNvSpPr>
          <p:nvPr>
            <p:ph type="ftr" sz="quarter" idx="11"/>
          </p:nvPr>
        </p:nvSpPr>
        <p:spPr/>
        <p:txBody>
          <a:bodyPr/>
          <a:lstStyle/>
          <a:p>
            <a:endParaRPr lang="it-IT"/>
          </a:p>
        </p:txBody>
      </p:sp>
      <p:sp>
        <p:nvSpPr>
          <p:cNvPr id="5" name="Slide Number Placeholder 4"/>
          <p:cNvSpPr>
            <a:spLocks noGrp="1"/>
          </p:cNvSpPr>
          <p:nvPr>
            <p:ph type="sldNum" sz="quarter" idx="12"/>
          </p:nvPr>
        </p:nvSpPr>
        <p:spPr/>
        <p:txBody>
          <a:bodyPr/>
          <a:lstStyle/>
          <a:p>
            <a:fld id="{3C21B126-5B1C-4B78-B297-0087E73DD2EE}" type="slidenum">
              <a:rPr lang="it-IT" smtClean="0"/>
              <a:t>‹#›</a:t>
            </a:fld>
            <a:endParaRPr lang="it-IT"/>
          </a:p>
        </p:txBody>
      </p:sp>
    </p:spTree>
    <p:extLst>
      <p:ext uri="{BB962C8B-B14F-4D97-AF65-F5344CB8AC3E}">
        <p14:creationId xmlns:p14="http://schemas.microsoft.com/office/powerpoint/2010/main" val="1215820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29AA38-3ED6-462C-8974-81F2E19DA604}" type="datetimeFigureOut">
              <a:rPr lang="it-IT" smtClean="0"/>
              <a:t>19/12/2019</a:t>
            </a:fld>
            <a:endParaRPr lang="it-IT"/>
          </a:p>
        </p:txBody>
      </p:sp>
      <p:sp>
        <p:nvSpPr>
          <p:cNvPr id="3" name="Footer Placeholder 2"/>
          <p:cNvSpPr>
            <a:spLocks noGrp="1"/>
          </p:cNvSpPr>
          <p:nvPr>
            <p:ph type="ftr" sz="quarter" idx="11"/>
          </p:nvPr>
        </p:nvSpPr>
        <p:spPr/>
        <p:txBody>
          <a:bodyPr/>
          <a:lstStyle/>
          <a:p>
            <a:endParaRPr lang="it-IT"/>
          </a:p>
        </p:txBody>
      </p:sp>
      <p:sp>
        <p:nvSpPr>
          <p:cNvPr id="4" name="Slide Number Placeholder 3"/>
          <p:cNvSpPr>
            <a:spLocks noGrp="1"/>
          </p:cNvSpPr>
          <p:nvPr>
            <p:ph type="sldNum" sz="quarter" idx="12"/>
          </p:nvPr>
        </p:nvSpPr>
        <p:spPr/>
        <p:txBody>
          <a:bodyPr/>
          <a:lstStyle/>
          <a:p>
            <a:fld id="{3C21B126-5B1C-4B78-B297-0087E73DD2EE}" type="slidenum">
              <a:rPr lang="it-IT" smtClean="0"/>
              <a:t>‹#›</a:t>
            </a:fld>
            <a:endParaRPr lang="it-IT"/>
          </a:p>
        </p:txBody>
      </p:sp>
    </p:spTree>
    <p:extLst>
      <p:ext uri="{BB962C8B-B14F-4D97-AF65-F5344CB8AC3E}">
        <p14:creationId xmlns:p14="http://schemas.microsoft.com/office/powerpoint/2010/main" val="5976495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it-IT"/>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it-IT"/>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029AA38-3ED6-462C-8974-81F2E19DA604}" type="datetimeFigureOut">
              <a:rPr lang="it-IT" smtClean="0"/>
              <a:t>19/12/2019</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3C21B126-5B1C-4B78-B297-0087E73DD2EE}" type="slidenum">
              <a:rPr lang="it-IT" smtClean="0"/>
              <a:t>‹#›</a:t>
            </a:fld>
            <a:endParaRPr lang="it-IT"/>
          </a:p>
        </p:txBody>
      </p:sp>
    </p:spTree>
    <p:extLst>
      <p:ext uri="{BB962C8B-B14F-4D97-AF65-F5344CB8AC3E}">
        <p14:creationId xmlns:p14="http://schemas.microsoft.com/office/powerpoint/2010/main" val="411604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it-IT"/>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it-IT"/>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029AA38-3ED6-462C-8974-81F2E19DA604}" type="datetimeFigureOut">
              <a:rPr lang="it-IT" smtClean="0"/>
              <a:t>19/12/2019</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3C21B126-5B1C-4B78-B297-0087E73DD2EE}" type="slidenum">
              <a:rPr lang="it-IT" smtClean="0"/>
              <a:t>‹#›</a:t>
            </a:fld>
            <a:endParaRPr lang="it-IT"/>
          </a:p>
        </p:txBody>
      </p:sp>
    </p:spTree>
    <p:extLst>
      <p:ext uri="{BB962C8B-B14F-4D97-AF65-F5344CB8AC3E}">
        <p14:creationId xmlns:p14="http://schemas.microsoft.com/office/powerpoint/2010/main" val="3525793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it-IT"/>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it-IT"/>
          </a:p>
        </p:txBody>
      </p:sp>
      <p:sp>
        <p:nvSpPr>
          <p:cNvPr id="4" name="Date Placeholder 3"/>
          <p:cNvSpPr>
            <a:spLocks noGrp="1"/>
          </p:cNvSpPr>
          <p:nvPr>
            <p:ph type="dt" sz="half" idx="10"/>
          </p:nvPr>
        </p:nvSpPr>
        <p:spPr/>
        <p:txBody>
          <a:bodyPr/>
          <a:lstStyle/>
          <a:p>
            <a:fld id="{B029AA38-3ED6-462C-8974-81F2E19DA604}" type="datetimeFigureOut">
              <a:rPr lang="it-IT" smtClean="0"/>
              <a:t>19/12/2019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C21B126-5B1C-4B78-B297-0087E73DD2EE}" type="slidenum">
              <a:rPr lang="it-IT" smtClean="0"/>
              <a:t>‹#›</a:t>
            </a:fld>
            <a:endParaRPr lang="it-IT"/>
          </a:p>
        </p:txBody>
      </p:sp>
    </p:spTree>
    <p:extLst>
      <p:ext uri="{BB962C8B-B14F-4D97-AF65-F5344CB8AC3E}">
        <p14:creationId xmlns:p14="http://schemas.microsoft.com/office/powerpoint/2010/main" val="12578022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it-IT"/>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it-IT"/>
          </a:p>
        </p:txBody>
      </p:sp>
      <p:sp>
        <p:nvSpPr>
          <p:cNvPr id="4" name="Date Placeholder 3"/>
          <p:cNvSpPr>
            <a:spLocks noGrp="1"/>
          </p:cNvSpPr>
          <p:nvPr>
            <p:ph type="dt" sz="half" idx="10"/>
          </p:nvPr>
        </p:nvSpPr>
        <p:spPr/>
        <p:txBody>
          <a:bodyPr/>
          <a:lstStyle/>
          <a:p>
            <a:fld id="{B029AA38-3ED6-462C-8974-81F2E19DA604}" type="datetimeFigureOut">
              <a:rPr lang="it-IT" smtClean="0"/>
              <a:t>19/12/2019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3C21B126-5B1C-4B78-B297-0087E73DD2EE}" type="slidenum">
              <a:rPr lang="it-IT" smtClean="0"/>
              <a:t>‹#›</a:t>
            </a:fld>
            <a:endParaRPr lang="it-IT"/>
          </a:p>
        </p:txBody>
      </p:sp>
    </p:spTree>
    <p:extLst>
      <p:ext uri="{BB962C8B-B14F-4D97-AF65-F5344CB8AC3E}">
        <p14:creationId xmlns:p14="http://schemas.microsoft.com/office/powerpoint/2010/main" val="3261293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it-IT"/>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it-IT"/>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29AA38-3ED6-462C-8974-81F2E19DA604}" type="datetimeFigureOut">
              <a:rPr lang="it-IT" smtClean="0"/>
              <a:t>19/12/2019</a:t>
            </a:fld>
            <a:endParaRPr lang="it-IT"/>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it-IT"/>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21B126-5B1C-4B78-B297-0087E73DD2EE}" type="slidenum">
              <a:rPr lang="it-IT" smtClean="0"/>
              <a:t>‹#›</a:t>
            </a:fld>
            <a:endParaRPr lang="it-IT"/>
          </a:p>
        </p:txBody>
      </p:sp>
    </p:spTree>
    <p:extLst>
      <p:ext uri="{BB962C8B-B14F-4D97-AF65-F5344CB8AC3E}">
        <p14:creationId xmlns:p14="http://schemas.microsoft.com/office/powerpoint/2010/main" val="10686496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encrypted-tbn0.gstatic.com/images?q=tbn:ANd9GcR_gezO64pcMQxxDTKTe9yhLVZCaMLD7mdDQlqIXQR8JF8VgxQF4w&amp;s"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860917896"/>
              </p:ext>
            </p:extLst>
          </p:nvPr>
        </p:nvGraphicFramePr>
        <p:xfrm>
          <a:off x="323528" y="260648"/>
          <a:ext cx="8496944" cy="6209104"/>
        </p:xfrm>
        <a:graphic>
          <a:graphicData uri="http://schemas.openxmlformats.org/drawingml/2006/table">
            <a:tbl>
              <a:tblPr firstRow="1" bandRow="1">
                <a:tableStyleId>{5C22544A-7EE6-4342-B048-85BDC9FD1C3A}</a:tableStyleId>
              </a:tblPr>
              <a:tblGrid>
                <a:gridCol w="8496944"/>
              </a:tblGrid>
              <a:tr h="6209104">
                <a:tc>
                  <a:txBody>
                    <a:bodyPr/>
                    <a:lstStyle/>
                    <a:p>
                      <a:pPr algn="ctr"/>
                      <a:endParaRPr lang="en-GB" sz="2800" dirty="0" smtClean="0"/>
                    </a:p>
                    <a:p>
                      <a:pPr algn="ctr"/>
                      <a:endParaRPr lang="en-GB" sz="2800" dirty="0" smtClean="0"/>
                    </a:p>
                    <a:p>
                      <a:pPr algn="ctr"/>
                      <a:endParaRPr lang="en-GB" sz="2800" dirty="0" smtClean="0"/>
                    </a:p>
                    <a:p>
                      <a:pPr algn="ctr"/>
                      <a:r>
                        <a:rPr lang="en-GB" sz="2800" dirty="0" smtClean="0"/>
                        <a:t>Introducing</a:t>
                      </a:r>
                      <a:r>
                        <a:rPr lang="en-GB" sz="2800" baseline="0" dirty="0" smtClean="0"/>
                        <a:t> </a:t>
                      </a:r>
                      <a:r>
                        <a:rPr lang="en-GB" sz="2800" baseline="0" dirty="0" smtClean="0"/>
                        <a:t>the Modern Workplace</a:t>
                      </a:r>
                    </a:p>
                    <a:p>
                      <a:pPr algn="ctr"/>
                      <a:r>
                        <a:rPr lang="en-GB" sz="2800" baseline="0" dirty="0" smtClean="0"/>
                        <a:t>Module Code: LCBB4003</a:t>
                      </a:r>
                    </a:p>
                    <a:p>
                      <a:pPr algn="ctr"/>
                      <a:r>
                        <a:rPr lang="en-GB" sz="2800" baseline="0" dirty="0" smtClean="0"/>
                        <a:t>Tutor </a:t>
                      </a:r>
                      <a:r>
                        <a:rPr lang="en-GB" sz="2800" baseline="0" dirty="0" smtClean="0"/>
                        <a:t>: </a:t>
                      </a:r>
                      <a:r>
                        <a:rPr lang="en-GB" sz="2800" baseline="0" dirty="0" err="1" smtClean="0"/>
                        <a:t>Husam</a:t>
                      </a:r>
                      <a:r>
                        <a:rPr lang="en-GB" sz="2800" baseline="0" dirty="0" smtClean="0"/>
                        <a:t> </a:t>
                      </a:r>
                      <a:r>
                        <a:rPr lang="en-GB" sz="2800" baseline="0" dirty="0" err="1" smtClean="0"/>
                        <a:t>Helmi</a:t>
                      </a:r>
                      <a:endParaRPr lang="en-GB" sz="2800" baseline="0" dirty="0" smtClean="0"/>
                    </a:p>
                    <a:p>
                      <a:pPr algn="ctr"/>
                      <a:endParaRPr lang="en-GB" sz="2800" baseline="0" dirty="0" smtClean="0"/>
                    </a:p>
                    <a:p>
                      <a:pPr algn="ctr"/>
                      <a:r>
                        <a:rPr lang="en-GB" sz="2800" baseline="0" dirty="0" smtClean="0"/>
                        <a:t>Student Name: </a:t>
                      </a:r>
                      <a:r>
                        <a:rPr lang="en-GB" sz="2800" baseline="0" dirty="0" err="1" smtClean="0"/>
                        <a:t>Todirascu</a:t>
                      </a:r>
                      <a:r>
                        <a:rPr lang="en-GB" sz="2800" baseline="0" dirty="0" smtClean="0"/>
                        <a:t> </a:t>
                      </a:r>
                      <a:r>
                        <a:rPr lang="en-GB" sz="2800" baseline="0" dirty="0" err="1" smtClean="0"/>
                        <a:t>Irinuca</a:t>
                      </a:r>
                      <a:r>
                        <a:rPr lang="en-GB" sz="2800" baseline="0" dirty="0" smtClean="0"/>
                        <a:t>                       </a:t>
                      </a:r>
                    </a:p>
                    <a:p>
                      <a:pPr algn="ctr"/>
                      <a:r>
                        <a:rPr lang="en-GB" sz="2800" baseline="0" dirty="0" smtClean="0"/>
                        <a:t>Student Number: 1818428</a:t>
                      </a:r>
                    </a:p>
                    <a:p>
                      <a:pPr algn="ctr"/>
                      <a:r>
                        <a:rPr lang="en-GB" sz="2800" baseline="0" dirty="0" smtClean="0"/>
                        <a:t>Student: </a:t>
                      </a:r>
                      <a:r>
                        <a:rPr lang="en-GB" sz="2800" baseline="0" dirty="0" err="1" smtClean="0"/>
                        <a:t>Hajducsi</a:t>
                      </a:r>
                      <a:r>
                        <a:rPr lang="en-GB" sz="2800" baseline="0" dirty="0" smtClean="0"/>
                        <a:t> Rebeca </a:t>
                      </a:r>
                      <a:r>
                        <a:rPr lang="en-GB" sz="2800" baseline="0" dirty="0" err="1" smtClean="0"/>
                        <a:t>Emanuela</a:t>
                      </a:r>
                      <a:endParaRPr lang="en-GB" sz="2800" baseline="0" dirty="0" smtClean="0"/>
                    </a:p>
                    <a:p>
                      <a:pPr algn="ctr"/>
                      <a:r>
                        <a:rPr lang="en-GB" sz="2800" baseline="0" dirty="0" smtClean="0"/>
                        <a:t>Student Number: 1818052</a:t>
                      </a:r>
                    </a:p>
                  </a:txBody>
                  <a:tcPr/>
                </a:tc>
              </a:tr>
            </a:tbl>
          </a:graphicData>
        </a:graphic>
      </p:graphicFrame>
    </p:spTree>
    <p:extLst>
      <p:ext uri="{BB962C8B-B14F-4D97-AF65-F5344CB8AC3E}">
        <p14:creationId xmlns:p14="http://schemas.microsoft.com/office/powerpoint/2010/main" val="375316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20688"/>
            <a:ext cx="8219256" cy="2132856"/>
          </a:xfrm>
        </p:spPr>
        <p:txBody>
          <a:bodyPr>
            <a:normAutofit/>
          </a:bodyPr>
          <a:lstStyle/>
          <a:p>
            <a:r>
              <a:rPr lang="en-GB" dirty="0" smtClean="0">
                <a:solidFill>
                  <a:srgbClr val="FF0000"/>
                </a:solidFill>
                <a:effectLst>
                  <a:outerShdw blurRad="38100" dist="38100" dir="2700000" algn="tl">
                    <a:srgbClr val="000000">
                      <a:alpha val="43137"/>
                    </a:srgbClr>
                  </a:outerShdw>
                </a:effectLst>
              </a:rPr>
              <a:t>TESCO</a:t>
            </a:r>
            <a:br>
              <a:rPr lang="en-GB" dirty="0" smtClean="0">
                <a:solidFill>
                  <a:srgbClr val="FF0000"/>
                </a:solidFill>
                <a:effectLst>
                  <a:outerShdw blurRad="38100" dist="38100" dir="2700000" algn="tl">
                    <a:srgbClr val="000000">
                      <a:alpha val="43137"/>
                    </a:srgbClr>
                  </a:outerShdw>
                </a:effectLst>
              </a:rPr>
            </a:br>
            <a:r>
              <a:rPr lang="en-GB" dirty="0" smtClean="0">
                <a:solidFill>
                  <a:srgbClr val="FF0000"/>
                </a:solidFill>
                <a:effectLst>
                  <a:outerShdw blurRad="38100" dist="38100" dir="2700000" algn="tl">
                    <a:srgbClr val="000000">
                      <a:alpha val="43137"/>
                    </a:srgbClr>
                  </a:outerShdw>
                </a:effectLst>
              </a:rPr>
              <a:t>“</a:t>
            </a:r>
            <a:r>
              <a:rPr lang="en-GB" sz="3600" i="1" dirty="0" smtClean="0">
                <a:solidFill>
                  <a:srgbClr val="FF0000"/>
                </a:solidFill>
                <a:effectLst>
                  <a:outerShdw blurRad="38100" dist="38100" dir="2700000" algn="tl">
                    <a:srgbClr val="000000">
                      <a:alpha val="43137"/>
                    </a:srgbClr>
                  </a:outerShdw>
                </a:effectLst>
              </a:rPr>
              <a:t>Celebrating 100 years”</a:t>
            </a:r>
            <a:endParaRPr lang="it-IT" sz="3600" i="1" dirty="0">
              <a:solidFill>
                <a:srgbClr val="FF0000"/>
              </a:solidFill>
              <a:effectLst>
                <a:outerShdw blurRad="38100" dist="38100" dir="2700000" algn="tl">
                  <a:srgbClr val="000000">
                    <a:alpha val="43137"/>
                  </a:srgbClr>
                </a:outerShdw>
              </a:effectLst>
            </a:endParaRPr>
          </a:p>
        </p:txBody>
      </p:sp>
      <p:pic>
        <p:nvPicPr>
          <p:cNvPr id="1027" name="Picture 3">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560" y="3284984"/>
            <a:ext cx="7920880" cy="30963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00381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
            </a:r>
            <a:br>
              <a:rPr lang="en-US" dirty="0"/>
            </a:br>
            <a:endParaRPr lang="it-IT" dirty="0"/>
          </a:p>
        </p:txBody>
      </p:sp>
      <p:sp>
        <p:nvSpPr>
          <p:cNvPr id="3" name="Content Placeholder 2"/>
          <p:cNvSpPr>
            <a:spLocks noGrp="1"/>
          </p:cNvSpPr>
          <p:nvPr>
            <p:ph idx="1"/>
          </p:nvPr>
        </p:nvSpPr>
        <p:spPr>
          <a:xfrm>
            <a:off x="179512" y="2996952"/>
            <a:ext cx="8784976" cy="3528392"/>
          </a:xfrm>
        </p:spPr>
        <p:txBody>
          <a:bodyPr>
            <a:normAutofit fontScale="85000" lnSpcReduction="10000"/>
          </a:bodyPr>
          <a:lstStyle/>
          <a:p>
            <a:r>
              <a:rPr lang="en-US" dirty="0" smtClean="0"/>
              <a:t>Tesco </a:t>
            </a:r>
            <a:r>
              <a:rPr lang="en-US" dirty="0"/>
              <a:t>began trading in 1919 when </a:t>
            </a:r>
            <a:r>
              <a:rPr lang="en-US" dirty="0" smtClean="0"/>
              <a:t>Jack </a:t>
            </a:r>
            <a:r>
              <a:rPr lang="en-US" dirty="0"/>
              <a:t>Cohen Jack Cohen returns from war and starts a market </a:t>
            </a:r>
            <a:r>
              <a:rPr lang="en-US" dirty="0" smtClean="0"/>
              <a:t>stall </a:t>
            </a:r>
            <a:r>
              <a:rPr lang="en-US" dirty="0"/>
              <a:t>in the East End of London</a:t>
            </a:r>
            <a:r>
              <a:rPr lang="en-US" dirty="0" smtClean="0"/>
              <a:t> started </a:t>
            </a:r>
            <a:r>
              <a:rPr lang="en-US" dirty="0"/>
              <a:t>selling surplus </a:t>
            </a:r>
            <a:r>
              <a:rPr lang="en-US" dirty="0" smtClean="0"/>
              <a:t>groceries. </a:t>
            </a:r>
          </a:p>
          <a:p>
            <a:r>
              <a:rPr lang="en-US" dirty="0" smtClean="0"/>
              <a:t>The </a:t>
            </a:r>
            <a:r>
              <a:rPr lang="en-US" dirty="0"/>
              <a:t>Tesco brand first launched in 1924 when Cohen bought a shipment of tea from a </a:t>
            </a:r>
            <a:r>
              <a:rPr lang="en-US" dirty="0" err="1"/>
              <a:t>Mr</a:t>
            </a:r>
            <a:r>
              <a:rPr lang="en-US" dirty="0"/>
              <a:t> T. </a:t>
            </a:r>
            <a:r>
              <a:rPr lang="en-US" dirty="0" smtClean="0"/>
              <a:t>E </a:t>
            </a:r>
            <a:r>
              <a:rPr lang="en-US" dirty="0" err="1" smtClean="0"/>
              <a:t>Stockwell</a:t>
            </a:r>
            <a:r>
              <a:rPr lang="en-US" dirty="0"/>
              <a:t>. The name comes from the initials of TE </a:t>
            </a:r>
            <a:r>
              <a:rPr lang="en-US" dirty="0" err="1"/>
              <a:t>Stockwell</a:t>
            </a:r>
            <a:r>
              <a:rPr lang="en-US" dirty="0"/>
              <a:t>, who was a partner in the firm of tea suppliers, and CO from Jack's surname. </a:t>
            </a:r>
            <a:r>
              <a:rPr lang="en-US" dirty="0" smtClean="0"/>
              <a:t>The </a:t>
            </a:r>
            <a:r>
              <a:rPr lang="en-US" dirty="0"/>
              <a:t>initials and letters were combined to </a:t>
            </a:r>
            <a:r>
              <a:rPr lang="en-US" dirty="0" smtClean="0"/>
              <a:t>form Tesco.</a:t>
            </a:r>
            <a:endParaRPr lang="it-IT"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312985"/>
            <a:ext cx="3600400" cy="2487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60032" y="288901"/>
            <a:ext cx="3521571" cy="2487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214607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645024"/>
            <a:ext cx="8712968" cy="3024336"/>
          </a:xfrm>
        </p:spPr>
        <p:txBody>
          <a:bodyPr>
            <a:normAutofit fontScale="92500" lnSpcReduction="10000"/>
          </a:bodyPr>
          <a:lstStyle/>
          <a:p>
            <a:r>
              <a:rPr lang="en-US" sz="3000" dirty="0" smtClean="0"/>
              <a:t>In </a:t>
            </a:r>
            <a:r>
              <a:rPr lang="en-US" sz="3000" dirty="0"/>
              <a:t>1929 </a:t>
            </a:r>
            <a:r>
              <a:rPr lang="en-US" sz="3000" dirty="0" err="1"/>
              <a:t>Mr</a:t>
            </a:r>
            <a:r>
              <a:rPr lang="en-US" sz="3000" dirty="0"/>
              <a:t> Cohen opened the first Tesco store </a:t>
            </a:r>
            <a:r>
              <a:rPr lang="en-US" sz="3000" dirty="0" smtClean="0"/>
              <a:t>in </a:t>
            </a:r>
            <a:r>
              <a:rPr lang="en-US" sz="3000" dirty="0"/>
              <a:t>Burnt Oak, </a:t>
            </a:r>
            <a:r>
              <a:rPr lang="en-US" sz="3000" dirty="0" err="1" smtClean="0"/>
              <a:t>Edgware</a:t>
            </a:r>
            <a:r>
              <a:rPr lang="en-US" sz="3000" dirty="0" smtClean="0"/>
              <a:t>, North </a:t>
            </a:r>
            <a:r>
              <a:rPr lang="en-US" sz="3000" dirty="0"/>
              <a:t>London.</a:t>
            </a:r>
          </a:p>
          <a:p>
            <a:r>
              <a:rPr lang="en-US" sz="3000" dirty="0"/>
              <a:t>Tesco became a private limited company in 1932</a:t>
            </a:r>
            <a:r>
              <a:rPr lang="en-US" sz="3000" dirty="0" smtClean="0"/>
              <a:t>.</a:t>
            </a:r>
          </a:p>
          <a:p>
            <a:r>
              <a:rPr lang="en-US" sz="3000" dirty="0"/>
              <a:t>1934 Jack builds a new headquarters</a:t>
            </a:r>
            <a:r>
              <a:rPr lang="en-US" sz="3000" dirty="0" smtClean="0"/>
              <a:t>. Jack </a:t>
            </a:r>
            <a:r>
              <a:rPr lang="en-US" sz="3000" dirty="0"/>
              <a:t>Cohen bought a plot of land at Angel Road, Edmonton, north London to build a new headquarters and warehouse. </a:t>
            </a:r>
            <a:r>
              <a:rPr lang="en-US" sz="3000" dirty="0" smtClean="0"/>
              <a:t>It </a:t>
            </a:r>
            <a:r>
              <a:rPr lang="en-US" sz="3000" dirty="0"/>
              <a:t>was the first modern food warehouse in the country.</a:t>
            </a:r>
          </a:p>
          <a:p>
            <a:endParaRPr lang="it-IT" dirty="0"/>
          </a:p>
        </p:txBody>
      </p:sp>
      <p:pic>
        <p:nvPicPr>
          <p:cNvPr id="2050" name="Picture 2" descr="C:\Users\todir\Desktop\IMG_004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188640"/>
            <a:ext cx="8136904" cy="31683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78307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todir\Desktop\allegati\IMG_004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88640"/>
            <a:ext cx="8136904" cy="302433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467544" y="3068960"/>
            <a:ext cx="8136904" cy="3323987"/>
          </a:xfrm>
          <a:prstGeom prst="rect">
            <a:avLst/>
          </a:prstGeom>
        </p:spPr>
        <p:txBody>
          <a:bodyPr wrap="square">
            <a:spAutoFit/>
          </a:bodyPr>
          <a:lstStyle/>
          <a:p>
            <a:endParaRPr lang="en-US" dirty="0" smtClean="0"/>
          </a:p>
          <a:p>
            <a:pPr marL="342900" indent="-342900">
              <a:buFont typeface="Arial" panose="020B0604020202020204" pitchFamily="34" charset="0"/>
              <a:buChar char="•"/>
            </a:pPr>
            <a:r>
              <a:rPr lang="en-US" sz="2400" dirty="0" smtClean="0"/>
              <a:t>1939  At </a:t>
            </a:r>
            <a:r>
              <a:rPr lang="en-US" sz="2400" dirty="0"/>
              <a:t>the outbreak of World War II, Jack even introduced rationing ahead of the government, so that everyone was treated equally, rich or poor.</a:t>
            </a:r>
          </a:p>
          <a:p>
            <a:pPr marL="342900" indent="-342900">
              <a:buFont typeface="Arial" panose="020B0604020202020204" pitchFamily="34" charset="0"/>
              <a:buChar char="•"/>
            </a:pPr>
            <a:r>
              <a:rPr lang="en-US" sz="2400" dirty="0" smtClean="0"/>
              <a:t>1946 Bringing self-service to Britain, </a:t>
            </a:r>
            <a:r>
              <a:rPr lang="en-US" sz="2400" dirty="0"/>
              <a:t>Jack Cohen travelled to America and brought back an idea that would change the face of British shopping.</a:t>
            </a:r>
          </a:p>
          <a:p>
            <a:pPr marL="342900" indent="-342900">
              <a:buFont typeface="Arial" panose="020B0604020202020204" pitchFamily="34" charset="0"/>
              <a:buChar char="•"/>
            </a:pPr>
            <a:r>
              <a:rPr lang="en-US" sz="2400" dirty="0" smtClean="0"/>
              <a:t>1947 On </a:t>
            </a:r>
            <a:r>
              <a:rPr lang="en-US" sz="2400" dirty="0"/>
              <a:t>the stock </a:t>
            </a:r>
            <a:r>
              <a:rPr lang="en-US" sz="2400" dirty="0" smtClean="0"/>
              <a:t>exchange. Tesco </a:t>
            </a:r>
            <a:r>
              <a:rPr lang="en-US" sz="2400" dirty="0"/>
              <a:t>Stores (Holdings) was floated on the stock exchange with a share price of 25 pence.</a:t>
            </a:r>
          </a:p>
        </p:txBody>
      </p:sp>
    </p:spTree>
    <p:extLst>
      <p:ext uri="{BB962C8B-B14F-4D97-AF65-F5344CB8AC3E}">
        <p14:creationId xmlns:p14="http://schemas.microsoft.com/office/powerpoint/2010/main" val="1953054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429000"/>
            <a:ext cx="8689032" cy="3168352"/>
          </a:xfrm>
        </p:spPr>
        <p:txBody>
          <a:bodyPr>
            <a:normAutofit fontScale="77500" lnSpcReduction="20000"/>
          </a:bodyPr>
          <a:lstStyle/>
          <a:p>
            <a:r>
              <a:rPr lang="en-US" dirty="0"/>
              <a:t>1948 Jack Cohen decided to venture into self-service following a research visit to North America. The first of these new stores opened in St Albans, </a:t>
            </a:r>
            <a:r>
              <a:rPr lang="en-US" dirty="0" smtClean="0"/>
              <a:t>Hertfordshire with </a:t>
            </a:r>
            <a:r>
              <a:rPr lang="en-US" dirty="0"/>
              <a:t>a mixed reaction from customers at first.</a:t>
            </a:r>
          </a:p>
          <a:p>
            <a:r>
              <a:rPr lang="en-US" dirty="0"/>
              <a:t>1955 Was bought 19 </a:t>
            </a:r>
            <a:r>
              <a:rPr lang="en-US" dirty="0" err="1"/>
              <a:t>Burnards</a:t>
            </a:r>
            <a:r>
              <a:rPr lang="en-US" dirty="0"/>
              <a:t> stores. Over the next five years, 500 new stores were purchased.</a:t>
            </a:r>
          </a:p>
          <a:p>
            <a:r>
              <a:rPr lang="en-US" dirty="0"/>
              <a:t>1958 The first supermarket opened in </a:t>
            </a:r>
            <a:r>
              <a:rPr lang="en-US" dirty="0" err="1"/>
              <a:t>Maldon</a:t>
            </a:r>
            <a:r>
              <a:rPr lang="en-US" dirty="0"/>
              <a:t>, Essex. The new format store included a counter service selling cheese, butter and meats weighed by sales assistants.</a:t>
            </a:r>
          </a:p>
          <a:p>
            <a:endParaRPr lang="it-IT" dirty="0"/>
          </a:p>
        </p:txBody>
      </p:sp>
      <p:pic>
        <p:nvPicPr>
          <p:cNvPr id="4098" name="Picture 2" descr="C:\Users\todir\Desktop\first-supermarke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88640"/>
            <a:ext cx="8689032" cy="30689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53627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188640"/>
            <a:ext cx="8034253" cy="3096344"/>
          </a:xfrm>
        </p:spPr>
      </p:pic>
      <p:sp>
        <p:nvSpPr>
          <p:cNvPr id="6" name="Content Placeholder 2"/>
          <p:cNvSpPr txBox="1">
            <a:spLocks/>
          </p:cNvSpPr>
          <p:nvPr/>
        </p:nvSpPr>
        <p:spPr>
          <a:xfrm>
            <a:off x="581187" y="3429000"/>
            <a:ext cx="8229600" cy="2880320"/>
          </a:xfrm>
          <a:prstGeom prst="rect">
            <a:avLst/>
          </a:prstGeom>
        </p:spPr>
        <p:txBody>
          <a:bodyPr vert="horz" lIns="91440" tIns="45720" rIns="91440" bIns="45720" rtlCol="0">
            <a:normAutofit fontScale="6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3600" dirty="0"/>
              <a:t>1960 To help lower prices throughout the home, we started selling household goods and clothing in our stores. We also acquired 212 branches of Irwin stores in the north of England</a:t>
            </a:r>
          </a:p>
          <a:p>
            <a:r>
              <a:rPr lang="en-US" sz="3600" dirty="0"/>
              <a:t>1960 Back in the 1960s, Sir Save-A-Lot was a knight in shining </a:t>
            </a:r>
            <a:r>
              <a:rPr lang="en-US" sz="3600" dirty="0" err="1"/>
              <a:t>armour</a:t>
            </a:r>
            <a:r>
              <a:rPr lang="en-US" sz="3600" dirty="0"/>
              <a:t> for shoppers, slashing prices to bring great value</a:t>
            </a:r>
          </a:p>
          <a:p>
            <a:r>
              <a:rPr lang="en-US" sz="3600" dirty="0"/>
              <a:t>1963 Green Shield stamps were introduced. Stamps collected at the checkout could be exchanged for a range of great value goods from a Green Shield catalogue.</a:t>
            </a:r>
            <a:endParaRPr lang="it-IT" dirty="0"/>
          </a:p>
        </p:txBody>
      </p:sp>
    </p:spTree>
    <p:extLst>
      <p:ext uri="{BB962C8B-B14F-4D97-AF65-F5344CB8AC3E}">
        <p14:creationId xmlns:p14="http://schemas.microsoft.com/office/powerpoint/2010/main" val="2618542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564904"/>
            <a:ext cx="8229600" cy="3888432"/>
          </a:xfrm>
        </p:spPr>
        <p:txBody>
          <a:bodyPr>
            <a:noAutofit/>
          </a:bodyPr>
          <a:lstStyle/>
          <a:p>
            <a:r>
              <a:rPr lang="en-US" sz="2800" dirty="0"/>
              <a:t>1970 A decade of value at the tills and on the pumps, but also the end of an era as our founder, Jack Cohen, passes away on 24 March 1979</a:t>
            </a:r>
          </a:p>
          <a:p>
            <a:r>
              <a:rPr lang="en-US" sz="2800" dirty="0"/>
              <a:t>1977 A major price-cutting initiative called ‘Checkout at Tesco’ was introduced. It improved on the value offer to customers as we concentrated on lower prices. </a:t>
            </a:r>
          </a:p>
          <a:p>
            <a:r>
              <a:rPr lang="en-US" sz="2800" dirty="0"/>
              <a:t>1979 The end of an era. Our founder, Jack Cohen, passed away</a:t>
            </a:r>
            <a:r>
              <a:rPr lang="en-US" sz="2800" dirty="0" smtClean="0"/>
              <a:t>.</a:t>
            </a:r>
            <a:endParaRPr lang="en-US" sz="2800" dirty="0"/>
          </a:p>
        </p:txBody>
      </p:sp>
      <p:pic>
        <p:nvPicPr>
          <p:cNvPr id="5123" name="Picture 3" descr="C:\Users\todir\Desktop\179-jack-cohen-passes-away.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1680" y="155575"/>
            <a:ext cx="5341293" cy="2060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5250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5731" y="2564904"/>
            <a:ext cx="8229600" cy="4104456"/>
          </a:xfrm>
        </p:spPr>
        <p:txBody>
          <a:bodyPr>
            <a:noAutofit/>
          </a:bodyPr>
          <a:lstStyle/>
          <a:p>
            <a:r>
              <a:rPr lang="en-US" sz="2800" dirty="0"/>
              <a:t>1982 ‘Checkout 82’ was launched by Sir Ian </a:t>
            </a:r>
            <a:r>
              <a:rPr lang="en-US" sz="2800" dirty="0" err="1"/>
              <a:t>MacLaurin</a:t>
            </a:r>
            <a:r>
              <a:rPr lang="en-US" sz="2800" dirty="0"/>
              <a:t>. Prices were cut by between 3% and 26% on 1,500 food items.</a:t>
            </a:r>
            <a:endParaRPr lang="it-IT" sz="2800" dirty="0"/>
          </a:p>
          <a:p>
            <a:r>
              <a:rPr lang="en-US" sz="2800" dirty="0" smtClean="0"/>
              <a:t>1985 Helping </a:t>
            </a:r>
            <a:r>
              <a:rPr lang="en-US" sz="2800" dirty="0"/>
              <a:t>the nation to eat </a:t>
            </a:r>
            <a:r>
              <a:rPr lang="en-US" sz="2800" dirty="0" smtClean="0"/>
              <a:t>healthier</a:t>
            </a:r>
            <a:endParaRPr lang="en-US" sz="2800" dirty="0"/>
          </a:p>
          <a:p>
            <a:r>
              <a:rPr lang="en-US" sz="2800" dirty="0"/>
              <a:t>1992 Helping schools around the UK for £185 million worth of equipment for schools </a:t>
            </a:r>
            <a:endParaRPr lang="en-US" sz="2800" dirty="0" smtClean="0"/>
          </a:p>
          <a:p>
            <a:r>
              <a:rPr lang="en-US" sz="2800" dirty="0"/>
              <a:t>1989 Sir Dudley Moore starred in a high profile ad campaign highlighting our great range of high quality affordable products.</a:t>
            </a:r>
            <a:endParaRPr lang="it-IT" sz="2800" dirty="0"/>
          </a:p>
        </p:txBody>
      </p:sp>
      <p:pic>
        <p:nvPicPr>
          <p:cNvPr id="7170" name="Picture 2" descr="C:\Users\todir\Desktop\healthy-eating-1985.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13120" y="332656"/>
            <a:ext cx="3674840" cy="2055254"/>
          </a:xfrm>
          <a:prstGeom prst="rect">
            <a:avLst/>
          </a:prstGeom>
          <a:noFill/>
          <a:extLst>
            <a:ext uri="{909E8E84-426E-40DD-AFC4-6F175D3DCCD1}">
              <a14:hiddenFill xmlns:a14="http://schemas.microsoft.com/office/drawing/2010/main">
                <a:solidFill>
                  <a:srgbClr val="FFFFFF"/>
                </a:solidFill>
              </a14:hiddenFill>
            </a:ext>
          </a:extLst>
        </p:spPr>
      </p:pic>
      <p:pic>
        <p:nvPicPr>
          <p:cNvPr id="7171" name="Picture 3" descr="C:\Users\todir\Desktop\checkout-8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1561" y="332656"/>
            <a:ext cx="3816424" cy="20552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9377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1196" y="3284984"/>
            <a:ext cx="8229600" cy="3384376"/>
          </a:xfrm>
        </p:spPr>
        <p:txBody>
          <a:bodyPr>
            <a:normAutofit fontScale="92500" lnSpcReduction="10000"/>
          </a:bodyPr>
          <a:lstStyle/>
          <a:p>
            <a:r>
              <a:rPr lang="en-US" sz="2800" dirty="0"/>
              <a:t>1993 The introduction of Tesco Value</a:t>
            </a:r>
          </a:p>
          <a:p>
            <a:r>
              <a:rPr lang="en-US" sz="2800" dirty="0"/>
              <a:t>1993 Every Little Helps strapline was </a:t>
            </a:r>
            <a:r>
              <a:rPr lang="en-US" sz="2800" dirty="0" smtClean="0"/>
              <a:t>launched. </a:t>
            </a:r>
            <a:r>
              <a:rPr lang="en-US" sz="2800" dirty="0"/>
              <a:t>The new campaign attracted 1.3 million new customers between 1993 and 1995</a:t>
            </a:r>
            <a:r>
              <a:rPr lang="en-US" sz="2800" dirty="0" smtClean="0"/>
              <a:t>.</a:t>
            </a:r>
            <a:endParaRPr lang="en-US" sz="2800" dirty="0"/>
          </a:p>
          <a:p>
            <a:r>
              <a:rPr lang="en-US" sz="2800" dirty="0" smtClean="0"/>
              <a:t>1995 Tesco </a:t>
            </a:r>
            <a:r>
              <a:rPr lang="en-US" sz="2800" dirty="0" err="1"/>
              <a:t>Clubcard</a:t>
            </a:r>
            <a:r>
              <a:rPr lang="en-US" sz="2800" dirty="0"/>
              <a:t> is launched</a:t>
            </a:r>
          </a:p>
          <a:p>
            <a:r>
              <a:rPr lang="en-US" sz="2800" dirty="0"/>
              <a:t>1997 Tesco Personal Finance launched. New saving accounts exceeded all expectations and over 300,000 applications were received</a:t>
            </a:r>
            <a:r>
              <a:rPr lang="en-US" sz="2800" dirty="0" smtClean="0"/>
              <a:t>.</a:t>
            </a:r>
          </a:p>
        </p:txBody>
      </p:sp>
      <p:pic>
        <p:nvPicPr>
          <p:cNvPr id="8194" name="Picture 2" descr="C:\Users\todir\Desktop\everyday-value-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7544" y="332656"/>
            <a:ext cx="4032448" cy="273630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C:\Users\todir\Desktop\tesco-personal-finance-1997.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88024" y="332656"/>
            <a:ext cx="3744415" cy="27363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95538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204864"/>
            <a:ext cx="8229600" cy="4320480"/>
          </a:xfrm>
        </p:spPr>
        <p:txBody>
          <a:bodyPr>
            <a:normAutofit/>
          </a:bodyPr>
          <a:lstStyle/>
          <a:p>
            <a:r>
              <a:rPr lang="en-US" sz="2800" dirty="0"/>
              <a:t>2000 Tesco goes online.Tesco.com was launched. The website has grown to serve over 20,000,000 customers visiting the site every month.</a:t>
            </a:r>
          </a:p>
          <a:p>
            <a:r>
              <a:rPr lang="en-US" sz="2800" dirty="0"/>
              <a:t>2001 The arrival of Florence and Fred (F&amp;F) that brings a stylish new and affordable range of clothing to Tesco customers.</a:t>
            </a:r>
          </a:p>
          <a:p>
            <a:r>
              <a:rPr lang="en-US" sz="2800" dirty="0"/>
              <a:t>2001 Cancer Research UK’s Race for Life</a:t>
            </a:r>
          </a:p>
          <a:p>
            <a:r>
              <a:rPr lang="en-US" sz="2800" dirty="0"/>
              <a:t>2002 Tesco and One </a:t>
            </a:r>
            <a:r>
              <a:rPr lang="en-US" sz="2800" dirty="0" smtClean="0"/>
              <a:t>Stop. Was </a:t>
            </a:r>
            <a:r>
              <a:rPr lang="en-US" sz="2800" dirty="0"/>
              <a:t>bought the UK's second largest convenience store chain, One Stop.</a:t>
            </a:r>
            <a:endParaRPr lang="it-IT" sz="2800" dirty="0"/>
          </a:p>
        </p:txBody>
      </p:sp>
      <p:pic>
        <p:nvPicPr>
          <p:cNvPr id="9219" name="Picture 3" descr="C:\Users\todir\Desktop\one-stop_10950863_gs_sized_v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16016" y="368660"/>
            <a:ext cx="4104456" cy="1728192"/>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C:\Users\todir\Desktop\img_8224-copy.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1560" y="368660"/>
            <a:ext cx="3744416" cy="17281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4739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260648"/>
            <a:ext cx="8229600" cy="5577483"/>
          </a:xfrm>
        </p:spPr>
        <p:txBody>
          <a:bodyPr>
            <a:normAutofit fontScale="70000" lnSpcReduction="20000"/>
          </a:bodyPr>
          <a:lstStyle/>
          <a:p>
            <a:endParaRPr lang="en-US" dirty="0" smtClean="0"/>
          </a:p>
          <a:p>
            <a:r>
              <a:rPr lang="en-US" dirty="0" smtClean="0"/>
              <a:t>2012 </a:t>
            </a:r>
            <a:r>
              <a:rPr lang="en-US" dirty="0"/>
              <a:t>Introducing Everyday Value. The new products focus on three main areas: quality, providing healthier options for our customers and packaging improvements that help customers identify the products on the shelves.</a:t>
            </a:r>
          </a:p>
          <a:p>
            <a:r>
              <a:rPr lang="en-US" dirty="0"/>
              <a:t>2012 Tesco Food </a:t>
            </a:r>
            <a:r>
              <a:rPr lang="en-US" dirty="0" smtClean="0"/>
              <a:t>Collection</a:t>
            </a:r>
            <a:endParaRPr lang="en-US" dirty="0" smtClean="0"/>
          </a:p>
          <a:p>
            <a:r>
              <a:rPr lang="en-US" dirty="0" smtClean="0"/>
              <a:t>2015 </a:t>
            </a:r>
            <a:r>
              <a:rPr lang="en-US" dirty="0"/>
              <a:t>Supporting local communities through Bags of Help.1.5b</a:t>
            </a:r>
          </a:p>
          <a:p>
            <a:r>
              <a:rPr lang="en-US" dirty="0"/>
              <a:t>single-use carrier bags saved by Tesco customers in England in the first year</a:t>
            </a:r>
          </a:p>
          <a:p>
            <a:r>
              <a:rPr lang="en-US" dirty="0"/>
              <a:t>2015 Community Food Connection. in partnership with food redistribution charity </a:t>
            </a:r>
            <a:r>
              <a:rPr lang="en-US" dirty="0" err="1"/>
              <a:t>FareShare</a:t>
            </a:r>
            <a:r>
              <a:rPr lang="en-US" dirty="0"/>
              <a:t>, provides free, surplus food every day to local charities and communities. The scheme is the biggest supermarket food redistribution scheme in the UK, and runs across all of our UK stores.</a:t>
            </a:r>
          </a:p>
          <a:p>
            <a:r>
              <a:rPr lang="en-US" dirty="0"/>
              <a:t>2016 Free Fruit for Kids</a:t>
            </a:r>
          </a:p>
          <a:p>
            <a:r>
              <a:rPr lang="en-US" dirty="0"/>
              <a:t>2016 ‘Exclusively at Tesco’ brands in 2018 including </a:t>
            </a:r>
            <a:r>
              <a:rPr lang="en-US" dirty="0" err="1"/>
              <a:t>Stockwell</a:t>
            </a:r>
            <a:r>
              <a:rPr lang="en-US" dirty="0"/>
              <a:t> &amp; Co, </a:t>
            </a:r>
            <a:r>
              <a:rPr lang="en-US" dirty="0" err="1"/>
              <a:t>Ms</a:t>
            </a:r>
            <a:r>
              <a:rPr lang="en-US" dirty="0"/>
              <a:t> Molly’s, Hearty Food Co., </a:t>
            </a:r>
            <a:r>
              <a:rPr lang="en-US" dirty="0" err="1"/>
              <a:t>Creamfields</a:t>
            </a:r>
            <a:r>
              <a:rPr lang="en-US" dirty="0"/>
              <a:t>, Eastman’s, H.W. Neville, Butcher’s Choice and The Grower’s Harvest.</a:t>
            </a:r>
            <a:endParaRPr lang="it-IT" dirty="0"/>
          </a:p>
        </p:txBody>
      </p:sp>
    </p:spTree>
    <p:extLst>
      <p:ext uri="{BB962C8B-B14F-4D97-AF65-F5344CB8AC3E}">
        <p14:creationId xmlns:p14="http://schemas.microsoft.com/office/powerpoint/2010/main" val="6975009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332656"/>
            <a:ext cx="8229600" cy="5544616"/>
          </a:xfrm>
        </p:spPr>
        <p:txBody>
          <a:bodyPr>
            <a:noAutofit/>
          </a:bodyPr>
          <a:lstStyle/>
          <a:p>
            <a:endParaRPr lang="en-US" sz="2400" dirty="0" smtClean="0"/>
          </a:p>
          <a:p>
            <a:r>
              <a:rPr lang="en-US" sz="2400" dirty="0" smtClean="0"/>
              <a:t>2018 </a:t>
            </a:r>
            <a:r>
              <a:rPr lang="en-US" sz="2400" dirty="0" smtClean="0"/>
              <a:t>Wholesaler </a:t>
            </a:r>
            <a:r>
              <a:rPr lang="en-US" sz="2400" dirty="0"/>
              <a:t>Booker Group merges with Tesco. The two companies bring together retail and wholesale expertise to create the UK’s leading food business. </a:t>
            </a:r>
          </a:p>
          <a:p>
            <a:r>
              <a:rPr lang="en-US" sz="2400" dirty="0" smtClean="0"/>
              <a:t>2018 Jack's </a:t>
            </a:r>
            <a:r>
              <a:rPr lang="en-US" sz="2400" dirty="0"/>
              <a:t>- </a:t>
            </a:r>
            <a:r>
              <a:rPr lang="en-US" sz="2400" dirty="0" smtClean="0"/>
              <a:t>the </a:t>
            </a:r>
            <a:r>
              <a:rPr lang="en-US" sz="2400" dirty="0"/>
              <a:t>new brand. Tesco launches Jack's to celebrate 100 years of great value at Tesco. A new brand, and stores, inspired by the original value champion Jack Cohen - bringing customers great-tasting food at the lowest possible prices</a:t>
            </a:r>
            <a:r>
              <a:rPr lang="en-US" sz="2400" dirty="0" smtClean="0"/>
              <a:t>.</a:t>
            </a:r>
          </a:p>
          <a:p>
            <a:r>
              <a:rPr lang="en-US" sz="2400" dirty="0"/>
              <a:t>2019 Tesco Community Cookery School with Jamie Oliver, which has been developed in partnership with </a:t>
            </a:r>
            <a:r>
              <a:rPr lang="en-US" sz="2400" dirty="0" err="1"/>
              <a:t>FareShare</a:t>
            </a:r>
            <a:r>
              <a:rPr lang="en-US" sz="2400" dirty="0"/>
              <a:t>, will help community groups by offering training and advice on how to prepare nutritionally balanced meals out of surplus food donations, to stop good food going to waste.</a:t>
            </a:r>
          </a:p>
          <a:p>
            <a:endParaRPr lang="en-US" sz="2400" dirty="0"/>
          </a:p>
        </p:txBody>
      </p:sp>
    </p:spTree>
    <p:extLst>
      <p:ext uri="{BB962C8B-B14F-4D97-AF65-F5344CB8AC3E}">
        <p14:creationId xmlns:p14="http://schemas.microsoft.com/office/powerpoint/2010/main" val="40928489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C:\Users\todir\Desktop\allegati\IMG_0047.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19076" y="1906782"/>
            <a:ext cx="3753691" cy="2140545"/>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3167" y="260648"/>
            <a:ext cx="8229600" cy="16461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3" name="Picture 7" descr="C:\Users\todir\Desktop\allegati\IMG_0038.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1086" y="1906782"/>
            <a:ext cx="4112423" cy="2150595"/>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C:\Users\todir\Desktop\allegati\IMG_0039.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81087" y="4057377"/>
            <a:ext cx="4112424" cy="2395959"/>
          </a:xfrm>
          <a:prstGeom prst="rect">
            <a:avLst/>
          </a:prstGeom>
          <a:noFill/>
          <a:extLst>
            <a:ext uri="{909E8E84-426E-40DD-AFC4-6F175D3DCCD1}">
              <a14:hiddenFill xmlns:a14="http://schemas.microsoft.com/office/drawing/2010/main">
                <a:solidFill>
                  <a:srgbClr val="FFFFFF"/>
                </a:solidFill>
              </a14:hiddenFill>
            </a:ext>
          </a:extLst>
        </p:spPr>
      </p:pic>
      <p:pic>
        <p:nvPicPr>
          <p:cNvPr id="4105" name="Picture 9" descr="C:\Users\todir\Desktop\allegati\IMG_0037.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919075" y="4057377"/>
            <a:ext cx="3753691" cy="23959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42718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pPr marL="0" indent="0">
              <a:buNone/>
            </a:pPr>
            <a:r>
              <a:rPr lang="en-US" dirty="0"/>
              <a:t>	</a:t>
            </a:r>
            <a:r>
              <a:rPr lang="en-US" dirty="0" smtClean="0"/>
              <a:t>Project </a:t>
            </a:r>
            <a:r>
              <a:rPr lang="en-US" dirty="0"/>
              <a:t>Background</a:t>
            </a:r>
          </a:p>
          <a:p>
            <a:r>
              <a:rPr lang="en-US" dirty="0"/>
              <a:t>Tesco The company has partnered with the charity organization Groundwork and the organization as they oversee the process of delivering of the grants for carrying out the community projects and the project offers 94% recyclable plastic, to help reduce bag use</a:t>
            </a:r>
            <a:r>
              <a:rPr lang="en-US" dirty="0" smtClean="0"/>
              <a:t>.</a:t>
            </a:r>
          </a:p>
          <a:p>
            <a:r>
              <a:rPr lang="en-US" dirty="0"/>
              <a:t>Tesco also replaced the Bags for Life bags for free. It has a great values and many of the customers of Tesco highly encourage the project also they willingly participate in there. </a:t>
            </a:r>
            <a:endParaRPr lang="it-IT" dirty="0"/>
          </a:p>
        </p:txBody>
      </p:sp>
    </p:spTree>
    <p:extLst>
      <p:ext uri="{BB962C8B-B14F-4D97-AF65-F5344CB8AC3E}">
        <p14:creationId xmlns:p14="http://schemas.microsoft.com/office/powerpoint/2010/main" val="27781773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92696"/>
            <a:ext cx="8229600" cy="5433467"/>
          </a:xfrm>
        </p:spPr>
        <p:txBody>
          <a:bodyPr>
            <a:normAutofit fontScale="92500"/>
          </a:bodyPr>
          <a:lstStyle/>
          <a:p>
            <a:pPr marL="0" indent="0">
              <a:buNone/>
            </a:pPr>
            <a:r>
              <a:rPr lang="it-IT" dirty="0"/>
              <a:t>	</a:t>
            </a:r>
            <a:r>
              <a:rPr lang="it-IT" dirty="0" smtClean="0"/>
              <a:t>Project </a:t>
            </a:r>
            <a:r>
              <a:rPr lang="it-IT" dirty="0"/>
              <a:t>goals &amp; </a:t>
            </a:r>
            <a:r>
              <a:rPr lang="it-IT" dirty="0" smtClean="0"/>
              <a:t>Tesco’s</a:t>
            </a:r>
          </a:p>
          <a:p>
            <a:r>
              <a:rPr lang="en-US" dirty="0" smtClean="0"/>
              <a:t>Tesco</a:t>
            </a:r>
            <a:r>
              <a:rPr lang="en-US" dirty="0"/>
              <a:t>, the mission and vision are intertwining that shows the main goal of the company. “Every Little Help” the vision statement is very clear to help communities and get closer with customers.</a:t>
            </a:r>
          </a:p>
          <a:p>
            <a:r>
              <a:rPr lang="en-US" dirty="0" smtClean="0"/>
              <a:t>The </a:t>
            </a:r>
            <a:r>
              <a:rPr lang="en-US" dirty="0"/>
              <a:t>community works are also controlled by the organization, Groundwork at United Kingdom, The money from the grants will be used to build ponds to support the wildlife such as; the wetland birds, certain insects and fishes (Burt, 2003).</a:t>
            </a:r>
            <a:endParaRPr lang="it-IT" dirty="0"/>
          </a:p>
        </p:txBody>
      </p:sp>
    </p:spTree>
    <p:extLst>
      <p:ext uri="{BB962C8B-B14F-4D97-AF65-F5344CB8AC3E}">
        <p14:creationId xmlns:p14="http://schemas.microsoft.com/office/powerpoint/2010/main" val="29925545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721499"/>
          </a:xfrm>
        </p:spPr>
        <p:txBody>
          <a:bodyPr>
            <a:normAutofit fontScale="92500"/>
          </a:bodyPr>
          <a:lstStyle/>
          <a:p>
            <a:pPr marL="0" indent="0">
              <a:buNone/>
            </a:pPr>
            <a:r>
              <a:rPr lang="it-IT" dirty="0"/>
              <a:t>Projects &amp; </a:t>
            </a:r>
            <a:r>
              <a:rPr lang="it-IT" dirty="0" smtClean="0"/>
              <a:t>Benefits</a:t>
            </a:r>
          </a:p>
          <a:p>
            <a:pPr algn="just"/>
            <a:r>
              <a:rPr lang="en-US" dirty="0">
                <a:solidFill>
                  <a:schemeClr val="bg2">
                    <a:lumMod val="10000"/>
                  </a:schemeClr>
                </a:solidFill>
                <a:latin typeface="Times New Roman" panose="02020603050405020304" pitchFamily="18" charset="0"/>
                <a:cs typeface="Times New Roman" panose="02020603050405020304" pitchFamily="18" charset="0"/>
              </a:rPr>
              <a:t>Tesco, the mission and vision are intertwining that shows the main goal of the company. “Every Little Help” the vision statement is very clear to help communities and get closer with customers.</a:t>
            </a:r>
          </a:p>
          <a:p>
            <a:pPr algn="just"/>
            <a:endParaRPr lang="en-US" dirty="0">
              <a:solidFill>
                <a:schemeClr val="bg2">
                  <a:lumMod val="10000"/>
                </a:schemeClr>
              </a:solidFill>
              <a:latin typeface="Times New Roman" panose="02020603050405020304" pitchFamily="18" charset="0"/>
              <a:cs typeface="Times New Roman" panose="02020603050405020304" pitchFamily="18" charset="0"/>
            </a:endParaRPr>
          </a:p>
          <a:p>
            <a:pPr algn="just"/>
            <a:r>
              <a:rPr lang="en-US" dirty="0">
                <a:solidFill>
                  <a:schemeClr val="bg2">
                    <a:lumMod val="10000"/>
                  </a:schemeClr>
                </a:solidFill>
                <a:latin typeface="Times New Roman" panose="02020603050405020304" pitchFamily="18" charset="0"/>
                <a:cs typeface="Times New Roman" panose="02020603050405020304" pitchFamily="18" charset="0"/>
              </a:rPr>
              <a:t>The community works are also controlled by the organization, Groundwork at United Kingdom, The money from the grants will be used to build ponds to support the wildlife such as; the wetland birds, certain insects and fishes (</a:t>
            </a:r>
            <a:r>
              <a:rPr lang="en-US" dirty="0">
                <a:latin typeface="Times New Roman" panose="02020603050405020304" pitchFamily="18" charset="0"/>
                <a:cs typeface="Times New Roman" panose="02020603050405020304" pitchFamily="18" charset="0"/>
              </a:rPr>
              <a:t>Burt, 2003).</a:t>
            </a:r>
            <a:endParaRPr lang="en-US" dirty="0">
              <a:solidFill>
                <a:schemeClr val="bg2">
                  <a:lumMod val="10000"/>
                </a:schemeClr>
              </a:solidFill>
              <a:latin typeface="Times New Roman" panose="02020603050405020304" pitchFamily="18" charset="0"/>
              <a:cs typeface="Times New Roman" panose="02020603050405020304" pitchFamily="18" charset="0"/>
            </a:endParaRPr>
          </a:p>
          <a:p>
            <a:pPr marL="0" indent="0">
              <a:buNone/>
            </a:pPr>
            <a:endParaRPr lang="it-IT" dirty="0"/>
          </a:p>
        </p:txBody>
      </p:sp>
    </p:spTree>
    <p:extLst>
      <p:ext uri="{BB962C8B-B14F-4D97-AF65-F5344CB8AC3E}">
        <p14:creationId xmlns:p14="http://schemas.microsoft.com/office/powerpoint/2010/main" val="7492368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649491"/>
          </a:xfrm>
        </p:spPr>
        <p:txBody>
          <a:bodyPr>
            <a:normAutofit fontScale="85000" lnSpcReduction="10000"/>
          </a:bodyPr>
          <a:lstStyle/>
          <a:p>
            <a:pPr marL="0" indent="0">
              <a:buNone/>
            </a:pPr>
            <a:r>
              <a:rPr lang="it-IT" dirty="0"/>
              <a:t>Leadership </a:t>
            </a:r>
            <a:r>
              <a:rPr lang="it-IT" dirty="0" smtClean="0"/>
              <a:t>Styles</a:t>
            </a:r>
          </a:p>
          <a:p>
            <a:pPr marL="0" indent="0">
              <a:buNone/>
            </a:pPr>
            <a:endParaRPr lang="it-IT" dirty="0" smtClean="0"/>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Tesco has been also using the participant leadership style which is also form of democratic leadership. The managers also assign leaders which clarifies the employees over their tasks. </a:t>
            </a:r>
          </a:p>
          <a:p>
            <a:pPr marL="0" indent="0" algn="just">
              <a:buNone/>
            </a:pPr>
            <a:endParaRPr lang="en-US"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 Situational leadership guides to initiate for different steps at situation demand which may also connect with Tesco’s leadership approach (</a:t>
            </a:r>
            <a:r>
              <a:rPr lang="en-US" dirty="0" err="1">
                <a:latin typeface="Times New Roman" panose="02020603050405020304" pitchFamily="18" charset="0"/>
                <a:cs typeface="Times New Roman" panose="02020603050405020304" pitchFamily="18" charset="0"/>
              </a:rPr>
              <a:t>Lorette</a:t>
            </a:r>
            <a:r>
              <a:rPr lang="en-US" dirty="0">
                <a:latin typeface="Times New Roman" panose="02020603050405020304" pitchFamily="18" charset="0"/>
                <a:cs typeface="Times New Roman" panose="02020603050405020304" pitchFamily="18" charset="0"/>
              </a:rPr>
              <a:t>, 2017). </a:t>
            </a:r>
          </a:p>
          <a:p>
            <a:pPr marL="0" indent="0" algn="just">
              <a:buNone/>
            </a:pPr>
            <a:endParaRPr lang="en-US"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Hence visionary leadership come out in front when community projects run by Tesco. </a:t>
            </a:r>
          </a:p>
          <a:p>
            <a:pPr marL="0" indent="0">
              <a:buNone/>
            </a:pPr>
            <a:endParaRPr lang="it-IT" dirty="0"/>
          </a:p>
        </p:txBody>
      </p:sp>
    </p:spTree>
    <p:extLst>
      <p:ext uri="{BB962C8B-B14F-4D97-AF65-F5344CB8AC3E}">
        <p14:creationId xmlns:p14="http://schemas.microsoft.com/office/powerpoint/2010/main" val="31155979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32656"/>
            <a:ext cx="8229600" cy="5793507"/>
          </a:xfrm>
        </p:spPr>
        <p:txBody>
          <a:bodyPr>
            <a:normAutofit fontScale="85000" lnSpcReduction="10000"/>
          </a:bodyPr>
          <a:lstStyle/>
          <a:p>
            <a:endParaRPr lang="it-IT" dirty="0"/>
          </a:p>
          <a:p>
            <a:pPr marL="0" indent="0">
              <a:buNone/>
            </a:pPr>
            <a:r>
              <a:rPr lang="it-IT" dirty="0"/>
              <a:t>Prospective &amp; </a:t>
            </a:r>
            <a:r>
              <a:rPr lang="it-IT" dirty="0" smtClean="0"/>
              <a:t>Challenges</a:t>
            </a:r>
          </a:p>
          <a:p>
            <a:pPr marL="0" indent="0">
              <a:buNone/>
            </a:pPr>
            <a:endParaRPr lang="it-IT" dirty="0" smtClean="0"/>
          </a:p>
          <a:p>
            <a:pPr algn="just"/>
            <a:r>
              <a:rPr lang="en-US" dirty="0">
                <a:latin typeface="Times New Roman" panose="02020603050405020304" pitchFamily="18" charset="0"/>
                <a:cs typeface="Times New Roman" panose="02020603050405020304" pitchFamily="18" charset="0"/>
              </a:rPr>
              <a:t>Tracking problems easily due to employee collaboration in Tesco by democratic leadership but diverse suggestions that are provided by the employees which always not guaranteed for better output.</a:t>
            </a:r>
          </a:p>
          <a:p>
            <a:pPr marL="0" indent="0" algn="just">
              <a:buNone/>
            </a:pPr>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CSR projects need funding as Beg of Life has but here the fairness of allocating amounts and also sorting the donators a big matter, where visionary leadership may fruitful (Cathy, 2015). At the same time, if projects get wrong for any tactical fault; then the business &amp; leadership approach entirely affected here. </a:t>
            </a:r>
          </a:p>
          <a:p>
            <a:endParaRPr lang="it-IT" dirty="0"/>
          </a:p>
        </p:txBody>
      </p:sp>
    </p:spTree>
    <p:extLst>
      <p:ext uri="{BB962C8B-B14F-4D97-AF65-F5344CB8AC3E}">
        <p14:creationId xmlns:p14="http://schemas.microsoft.com/office/powerpoint/2010/main" val="29741325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32656"/>
            <a:ext cx="8229600" cy="5793507"/>
          </a:xfrm>
        </p:spPr>
        <p:txBody>
          <a:bodyPr>
            <a:normAutofit fontScale="85000" lnSpcReduction="10000"/>
          </a:bodyPr>
          <a:lstStyle/>
          <a:p>
            <a:pPr marL="0" indent="0">
              <a:buNone/>
            </a:pPr>
            <a:r>
              <a:rPr lang="it-IT" dirty="0"/>
              <a:t>Recommendation &amp; </a:t>
            </a:r>
            <a:r>
              <a:rPr lang="it-IT" dirty="0" smtClean="0"/>
              <a:t>future</a:t>
            </a:r>
          </a:p>
          <a:p>
            <a:pPr marL="0" indent="0">
              <a:buNone/>
            </a:pPr>
            <a:endParaRPr lang="it-IT" dirty="0" smtClean="0"/>
          </a:p>
          <a:p>
            <a:pPr algn="just"/>
            <a:r>
              <a:rPr lang="en-US" dirty="0">
                <a:latin typeface="Times New Roman" panose="02020603050405020304" pitchFamily="18" charset="0"/>
                <a:cs typeface="Times New Roman" panose="02020603050405020304" pitchFamily="18" charset="0"/>
              </a:rPr>
              <a:t>The pacesetting leadership process can be also introduced to initiate the zero carbon emission of 2050 by Tesco. </a:t>
            </a: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This also support their vision to help communities and forecasting the projects before starting definitely will help to create values about Tesco in future more. </a:t>
            </a:r>
          </a:p>
          <a:p>
            <a:pPr marL="0" indent="0" algn="just">
              <a:buNone/>
            </a:pPr>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Campaigns for Bags of Help and workings of Groundwork really impressive as it has successfully completed 27000 community workings for this funding. </a:t>
            </a:r>
          </a:p>
          <a:p>
            <a:endParaRPr lang="it-IT" dirty="0"/>
          </a:p>
        </p:txBody>
      </p:sp>
    </p:spTree>
    <p:extLst>
      <p:ext uri="{BB962C8B-B14F-4D97-AF65-F5344CB8AC3E}">
        <p14:creationId xmlns:p14="http://schemas.microsoft.com/office/powerpoint/2010/main" val="29958444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5577483"/>
          </a:xfrm>
        </p:spPr>
        <p:txBody>
          <a:bodyPr>
            <a:normAutofit fontScale="85000" lnSpcReduction="20000"/>
          </a:bodyPr>
          <a:lstStyle/>
          <a:p>
            <a:r>
              <a:rPr lang="en-GB" dirty="0" smtClean="0"/>
              <a:t>Conclusion</a:t>
            </a:r>
          </a:p>
          <a:p>
            <a:r>
              <a:rPr lang="en-GB" dirty="0" smtClean="0"/>
              <a:t>In  conclusion, it can be highlighted that the organizational management at Tesco depends on a role based culture where they </a:t>
            </a:r>
            <a:r>
              <a:rPr lang="en-GB" dirty="0" err="1" smtClean="0"/>
              <a:t>belive</a:t>
            </a:r>
            <a:r>
              <a:rPr lang="en-GB" dirty="0" smtClean="0"/>
              <a:t> </a:t>
            </a:r>
            <a:r>
              <a:rPr lang="en-GB" dirty="0" err="1" smtClean="0"/>
              <a:t>yhat</a:t>
            </a:r>
            <a:r>
              <a:rPr lang="en-GB" dirty="0" smtClean="0"/>
              <a:t> in order to ensure smooth working in the organization. Proper task division in the best solution</a:t>
            </a:r>
          </a:p>
          <a:p>
            <a:r>
              <a:rPr lang="en-GB" dirty="0" smtClean="0"/>
              <a:t>The company follows a mix of transformative as well as participative leadership strategy in order to ensure </a:t>
            </a:r>
            <a:r>
              <a:rPr lang="en-GB" dirty="0"/>
              <a:t>t</a:t>
            </a:r>
            <a:r>
              <a:rPr lang="en-GB" dirty="0" smtClean="0"/>
              <a:t>hat the employees are motivated as well as enabled to </a:t>
            </a:r>
            <a:r>
              <a:rPr lang="en-GB" dirty="0" err="1" smtClean="0"/>
              <a:t>fulfill</a:t>
            </a:r>
            <a:r>
              <a:rPr lang="en-GB" dirty="0" smtClean="0"/>
              <a:t> their work goals</a:t>
            </a:r>
          </a:p>
          <a:p>
            <a:endParaRPr lang="it-IT" dirty="0"/>
          </a:p>
          <a:p>
            <a:pPr marL="0" indent="0">
              <a:buNone/>
            </a:pPr>
            <a:r>
              <a:rPr lang="en-US" dirty="0"/>
              <a:t> </a:t>
            </a:r>
            <a:r>
              <a:rPr lang="en-US" i="1" dirty="0"/>
              <a:t>‘To be the most highly valued business by: the customers we serve, the communities in which we operate, our loyal and committed colleagues and of course, our shareholders.’ </a:t>
            </a:r>
            <a:endParaRPr lang="it-IT" dirty="0"/>
          </a:p>
        </p:txBody>
      </p:sp>
    </p:spTree>
    <p:extLst>
      <p:ext uri="{BB962C8B-B14F-4D97-AF65-F5344CB8AC3E}">
        <p14:creationId xmlns:p14="http://schemas.microsoft.com/office/powerpoint/2010/main" val="41519449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0"/>
            <a:ext cx="8229600" cy="6858000"/>
          </a:xfrm>
        </p:spPr>
        <p:txBody>
          <a:bodyPr>
            <a:noAutofit/>
          </a:bodyPr>
          <a:lstStyle/>
          <a:p>
            <a:pPr marL="0" indent="0">
              <a:buNone/>
            </a:pPr>
            <a:r>
              <a:rPr lang="en-US" sz="1600" dirty="0"/>
              <a:t>References</a:t>
            </a:r>
            <a:endParaRPr lang="en-US" sz="1600" dirty="0" smtClean="0"/>
          </a:p>
          <a:p>
            <a:pPr marL="0" indent="0">
              <a:buNone/>
            </a:pPr>
            <a:r>
              <a:rPr lang="en-US" sz="1600" dirty="0" smtClean="0"/>
              <a:t>1</a:t>
            </a:r>
            <a:r>
              <a:rPr lang="en-US" sz="1600" dirty="0"/>
              <a:t>. Tesco website: https://www.tescoplc.com/about</a:t>
            </a:r>
          </a:p>
          <a:p>
            <a:pPr marL="0" indent="0">
              <a:buNone/>
            </a:pPr>
            <a:r>
              <a:rPr lang="en-US" sz="1600" dirty="0"/>
              <a:t>2. Business Case Studies. (2019). Vision, values and business strategies A Tesco - Business Case Studies. [online] Available at: https://businesscasestudies.co.uk/vision-values-and-business-strategies-a-tesco-case-study/ [Accessed 19 </a:t>
            </a:r>
            <a:r>
              <a:rPr lang="en-US" sz="1600" dirty="0" err="1"/>
              <a:t>Dic</a:t>
            </a:r>
            <a:r>
              <a:rPr lang="en-US" sz="1600" dirty="0"/>
              <a:t>. 2019].</a:t>
            </a:r>
          </a:p>
          <a:p>
            <a:pPr marL="0" indent="0">
              <a:buNone/>
            </a:pPr>
            <a:r>
              <a:rPr lang="en-US" sz="1600" dirty="0"/>
              <a:t>3.Available at: https://www.tescoplc.com/about/100-years-of-great-value-1/ (Accessed: 19 </a:t>
            </a:r>
            <a:r>
              <a:rPr lang="en-US" sz="1600" dirty="0" err="1"/>
              <a:t>Dic</a:t>
            </a:r>
            <a:r>
              <a:rPr lang="en-US" sz="1600" dirty="0"/>
              <a:t>. 2019).</a:t>
            </a:r>
          </a:p>
          <a:p>
            <a:pPr marL="0" indent="0">
              <a:buNone/>
            </a:pPr>
            <a:r>
              <a:rPr lang="en-US" sz="1600" dirty="0"/>
              <a:t>4.Available at: https://www.tescoplc.com/media/476423/tesco_ar_2019.pdf (Accessed: 19 </a:t>
            </a:r>
            <a:r>
              <a:rPr lang="en-US" sz="1600" dirty="0" err="1"/>
              <a:t>Dic</a:t>
            </a:r>
            <a:r>
              <a:rPr lang="en-US" sz="1600" dirty="0"/>
              <a:t>. 2019).</a:t>
            </a:r>
          </a:p>
          <a:p>
            <a:pPr marL="0" indent="0">
              <a:buNone/>
            </a:pPr>
            <a:r>
              <a:rPr lang="en-US" sz="1600" dirty="0"/>
              <a:t>5.Available at: https://www.thegrocer.co.uk/promotional-features/celebrating-100-years-of-tesco/596397.article (Accessed: 19 </a:t>
            </a:r>
            <a:r>
              <a:rPr lang="en-US" sz="1600" dirty="0" err="1"/>
              <a:t>Dic</a:t>
            </a:r>
            <a:r>
              <a:rPr lang="en-US" sz="1600" dirty="0"/>
              <a:t>. 2019).</a:t>
            </a:r>
          </a:p>
          <a:p>
            <a:pPr marL="0" indent="0">
              <a:buNone/>
            </a:pPr>
            <a:r>
              <a:rPr lang="en-US" sz="1600" dirty="0"/>
              <a:t>6.Available at: https://www.ivoryresearch.com/samples/economics-essay-example-strategic-management-of-tesco-supermarket-pestle-analysis-porter-5-forces-analysis-critical-success-factors-swot-analysis-value-chain-analysis-tesco-strategic-options-core-comp/ (Accessed: 19 </a:t>
            </a:r>
            <a:r>
              <a:rPr lang="en-US" sz="1600" dirty="0" err="1"/>
              <a:t>Dicembre</a:t>
            </a:r>
            <a:r>
              <a:rPr lang="en-US" sz="1600" dirty="0"/>
              <a:t> 2019).</a:t>
            </a:r>
          </a:p>
          <a:p>
            <a:pPr marL="0" indent="0">
              <a:buNone/>
            </a:pPr>
            <a:r>
              <a:rPr lang="en-US" sz="1600" dirty="0"/>
              <a:t>7.Tesco (2012) Tesco annual report and financial statements 2012. Available at: http://www.tescoplc.com/files/reports/ar2012/files/pdf/tesco_annual_report_2012.pdf (Accessed</a:t>
            </a:r>
            <a:r>
              <a:rPr lang="en-US" sz="1600" smtClean="0"/>
              <a:t>: 18 </a:t>
            </a:r>
            <a:r>
              <a:rPr lang="en-US" sz="1600" dirty="0" err="1"/>
              <a:t>Dicembre</a:t>
            </a:r>
            <a:r>
              <a:rPr lang="en-US" sz="1600" dirty="0"/>
              <a:t> 2019</a:t>
            </a:r>
            <a:r>
              <a:rPr lang="en-US" sz="1600" dirty="0" smtClean="0"/>
              <a:t>).</a:t>
            </a:r>
            <a:endParaRPr lang="en-US" sz="1600" dirty="0"/>
          </a:p>
          <a:p>
            <a:pPr marL="0" indent="0">
              <a:buNone/>
            </a:pPr>
            <a:r>
              <a:rPr lang="en-US" sz="1600" dirty="0"/>
              <a:t>8.Bureau Van </a:t>
            </a:r>
            <a:r>
              <a:rPr lang="en-US" sz="1600" dirty="0" err="1"/>
              <a:t>Dijk</a:t>
            </a:r>
            <a:r>
              <a:rPr lang="en-US" sz="1600" dirty="0"/>
              <a:t> (2010) ‘Tesco plc company report’. Available at: https://orbis.bvdinfo.com (Accessed: 19 </a:t>
            </a:r>
            <a:r>
              <a:rPr lang="en-US" sz="1600" dirty="0" err="1"/>
              <a:t>Dicembre</a:t>
            </a:r>
            <a:r>
              <a:rPr lang="en-US" sz="1600" dirty="0"/>
              <a:t> 2019).</a:t>
            </a:r>
          </a:p>
          <a:p>
            <a:pPr marL="0" indent="0">
              <a:buNone/>
            </a:pPr>
            <a:r>
              <a:rPr lang="en-US" sz="1600" dirty="0"/>
              <a:t>9.Bloisi, W. (2010) ‘The culture of change in the NHS case study’, MNP021N: </a:t>
            </a:r>
            <a:r>
              <a:rPr lang="en-US" sz="1600" dirty="0" err="1"/>
              <a:t>Organisation</a:t>
            </a:r>
            <a:r>
              <a:rPr lang="en-US" sz="1600" dirty="0"/>
              <a:t> and Management. Available at: http://weblearn.londonmet.ac.uk (Accessed: 9 November 2010).</a:t>
            </a:r>
          </a:p>
          <a:p>
            <a:pPr marL="0" indent="0">
              <a:buNone/>
            </a:pPr>
            <a:r>
              <a:rPr lang="en-US" sz="1600" dirty="0" err="1"/>
              <a:t>Stepp</a:t>
            </a:r>
            <a:r>
              <a:rPr lang="en-US" sz="1600" dirty="0"/>
              <a:t>, K. (2013) HR &amp; the workplace of the future [Presentation]. Available at: http://www.slideshare.net/thetalentproject/hr-the-workplace-of-the-future (Accessed: 18</a:t>
            </a:r>
          </a:p>
          <a:p>
            <a:pPr marL="0" indent="0">
              <a:buNone/>
            </a:pPr>
            <a:r>
              <a:rPr lang="en-US" sz="1600" dirty="0"/>
              <a:t>December 2019).</a:t>
            </a:r>
            <a:endParaRPr lang="it-IT" sz="1600" dirty="0"/>
          </a:p>
        </p:txBody>
      </p:sp>
    </p:spTree>
    <p:extLst>
      <p:ext uri="{BB962C8B-B14F-4D97-AF65-F5344CB8AC3E}">
        <p14:creationId xmlns:p14="http://schemas.microsoft.com/office/powerpoint/2010/main" val="32069963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2514</TotalTime>
  <Words>1749</Words>
  <Application>Microsoft Office PowerPoint</Application>
  <PresentationFormat>On-screen Show (4:3)</PresentationFormat>
  <Paragraphs>111</Paragraphs>
  <Slides>22</Slides>
  <Notes>4</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PowerPoint Presentation</vt:lpstr>
      <vt:lpstr>TESCO “Celebrating 100 years”</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IRINUCA TODIRASCU</dc:creator>
  <cp:lastModifiedBy>IRINUCA TODIRASCU</cp:lastModifiedBy>
  <cp:revision>36</cp:revision>
  <dcterms:created xsi:type="dcterms:W3CDTF">2019-12-12T19:52:10Z</dcterms:created>
  <dcterms:modified xsi:type="dcterms:W3CDTF">2019-12-20T17:31:35Z</dcterms:modified>
</cp:coreProperties>
</file>