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Layouts/slideLayout8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theme/theme6.xml" ContentType="application/vnd.openxmlformats-officedocument.theme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7.xml" ContentType="application/vnd.openxmlformats-officedocument.theme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8.xml" ContentType="application/vnd.openxmlformats-officedocument.theme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10.xml" ContentType="application/vnd.openxmlformats-officedocument.theme+xml"/>
  <Override PartName="/ppt/slideLayouts/slideLayout29.xml" ContentType="application/vnd.openxmlformats-officedocument.presentationml.slideLayout+xml"/>
  <Override PartName="/ppt/theme/theme11.xml" ContentType="application/vnd.openxmlformats-officedocument.theme+xml"/>
  <Override PartName="/ppt/slideLayouts/slideLayout30.xml" ContentType="application/vnd.openxmlformats-officedocument.presentationml.slideLayout+xml"/>
  <Override PartName="/ppt/theme/theme12.xml" ContentType="application/vnd.openxmlformats-officedocument.theme+xml"/>
  <Override PartName="/ppt/slideLayouts/slideLayout31.xml" ContentType="application/vnd.openxmlformats-officedocument.presentationml.slideLayout+xml"/>
  <Override PartName="/ppt/theme/theme13.xml" ContentType="application/vnd.openxmlformats-officedocument.theme+xml"/>
  <Override PartName="/ppt/slideLayouts/slideLayout32.xml" ContentType="application/vnd.openxmlformats-officedocument.presentationml.slideLayout+xml"/>
  <Override PartName="/ppt/theme/theme14.xml" ContentType="application/vnd.openxmlformats-officedocument.theme+xml"/>
  <Override PartName="/ppt/slideLayouts/slideLayout33.xml" ContentType="application/vnd.openxmlformats-officedocument.presentationml.slideLayout+xml"/>
  <Override PartName="/ppt/theme/theme15.xml" ContentType="application/vnd.openxmlformats-officedocument.theme+xml"/>
  <Override PartName="/ppt/slideLayouts/slideLayout34.xml" ContentType="application/vnd.openxmlformats-officedocument.presentationml.slideLayout+xml"/>
  <Override PartName="/ppt/theme/theme16.xml" ContentType="application/vnd.openxmlformats-officedocument.theme+xml"/>
  <Override PartName="/ppt/slideLayouts/slideLayout35.xml" ContentType="application/vnd.openxmlformats-officedocument.presentationml.slideLayout+xml"/>
  <Override PartName="/ppt/theme/theme17.xml" ContentType="application/vnd.openxmlformats-officedocument.theme+xml"/>
  <Override PartName="/ppt/slideLayouts/slideLayout36.xml" ContentType="application/vnd.openxmlformats-officedocument.presentationml.slideLayout+xml"/>
  <Override PartName="/ppt/theme/theme18.xml" ContentType="application/vnd.openxmlformats-officedocument.theme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19.xml" ContentType="application/vnd.openxmlformats-officedocument.theme+xml"/>
  <Override PartName="/ppt/theme/theme20.xml" ContentType="application/vnd.openxmlformats-officedocument.theme+xml"/>
  <Override PartName="/ppt/theme/theme21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diagrams/data16.xml" ContentType="application/vnd.openxmlformats-officedocument.drawingml.diagramData+xml"/>
  <Override PartName="/ppt/diagrams/layout16.xml" ContentType="application/vnd.openxmlformats-officedocument.drawingml.diagramLayout+xml"/>
  <Override PartName="/ppt/diagrams/quickStyle16.xml" ContentType="application/vnd.openxmlformats-officedocument.drawingml.diagramStyle+xml"/>
  <Override PartName="/ppt/diagrams/colors16.xml" ContentType="application/vnd.openxmlformats-officedocument.drawingml.diagramColors+xml"/>
  <Override PartName="/ppt/diagrams/drawing16.xml" ContentType="application/vnd.ms-office.drawingml.diagramDrawing+xml"/>
  <Override PartName="/ppt/diagrams/data17.xml" ContentType="application/vnd.openxmlformats-officedocument.drawingml.diagramData+xml"/>
  <Override PartName="/ppt/diagrams/layout17.xml" ContentType="application/vnd.openxmlformats-officedocument.drawingml.diagramLayout+xml"/>
  <Override PartName="/ppt/diagrams/quickStyle17.xml" ContentType="application/vnd.openxmlformats-officedocument.drawingml.diagramStyle+xml"/>
  <Override PartName="/ppt/diagrams/colors17.xml" ContentType="application/vnd.openxmlformats-officedocument.drawingml.diagramColors+xml"/>
  <Override PartName="/ppt/diagrams/drawing17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2" r:id="rId1"/>
    <p:sldMasterId id="2147483789" r:id="rId2"/>
    <p:sldMasterId id="2147483791" r:id="rId3"/>
    <p:sldMasterId id="2147483792" r:id="rId4"/>
    <p:sldMasterId id="2147483794" r:id="rId5"/>
    <p:sldMasterId id="2147483795" r:id="rId6"/>
    <p:sldMasterId id="2147483798" r:id="rId7"/>
    <p:sldMasterId id="2147483801" r:id="rId8"/>
    <p:sldMasterId id="2147483808" r:id="rId9"/>
    <p:sldMasterId id="2147483814" r:id="rId10"/>
    <p:sldMasterId id="2147483819" r:id="rId11"/>
    <p:sldMasterId id="2147483821" r:id="rId12"/>
    <p:sldMasterId id="2147483823" r:id="rId13"/>
    <p:sldMasterId id="2147483825" r:id="rId14"/>
    <p:sldMasterId id="2147483827" r:id="rId15"/>
    <p:sldMasterId id="2147483829" r:id="rId16"/>
    <p:sldMasterId id="2147483831" r:id="rId17"/>
    <p:sldMasterId id="2147483833" r:id="rId18"/>
    <p:sldMasterId id="2147483835" r:id="rId19"/>
  </p:sldMasterIdLst>
  <p:notesMasterIdLst>
    <p:notesMasterId r:id="rId55"/>
  </p:notesMasterIdLst>
  <p:handoutMasterIdLst>
    <p:handoutMasterId r:id="rId56"/>
  </p:handoutMasterIdLst>
  <p:sldIdLst>
    <p:sldId id="256" r:id="rId20"/>
    <p:sldId id="309" r:id="rId21"/>
    <p:sldId id="317" r:id="rId22"/>
    <p:sldId id="363" r:id="rId23"/>
    <p:sldId id="364" r:id="rId24"/>
    <p:sldId id="365" r:id="rId25"/>
    <p:sldId id="366" r:id="rId26"/>
    <p:sldId id="371" r:id="rId27"/>
    <p:sldId id="369" r:id="rId28"/>
    <p:sldId id="367" r:id="rId29"/>
    <p:sldId id="368" r:id="rId30"/>
    <p:sldId id="279" r:id="rId31"/>
    <p:sldId id="326" r:id="rId32"/>
    <p:sldId id="328" r:id="rId33"/>
    <p:sldId id="344" r:id="rId34"/>
    <p:sldId id="361" r:id="rId35"/>
    <p:sldId id="329" r:id="rId36"/>
    <p:sldId id="331" r:id="rId37"/>
    <p:sldId id="330" r:id="rId38"/>
    <p:sldId id="332" r:id="rId39"/>
    <p:sldId id="341" r:id="rId40"/>
    <p:sldId id="342" r:id="rId41"/>
    <p:sldId id="333" r:id="rId42"/>
    <p:sldId id="348" r:id="rId43"/>
    <p:sldId id="343" r:id="rId44"/>
    <p:sldId id="339" r:id="rId45"/>
    <p:sldId id="345" r:id="rId46"/>
    <p:sldId id="346" r:id="rId47"/>
    <p:sldId id="338" r:id="rId48"/>
    <p:sldId id="353" r:id="rId49"/>
    <p:sldId id="354" r:id="rId50"/>
    <p:sldId id="356" r:id="rId51"/>
    <p:sldId id="359" r:id="rId52"/>
    <p:sldId id="360" r:id="rId53"/>
    <p:sldId id="355" r:id="rId54"/>
  </p:sldIdLst>
  <p:sldSz cx="9144000" cy="6858000" type="screen4x3"/>
  <p:notesSz cx="6797675" cy="9926638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2" autoAdjust="0"/>
    <p:restoredTop sz="94626"/>
  </p:normalViewPr>
  <p:slideViewPr>
    <p:cSldViewPr snapToGrid="0" snapToObjects="1">
      <p:cViewPr varScale="1">
        <p:scale>
          <a:sx n="108" d="100"/>
          <a:sy n="108" d="100"/>
        </p:scale>
        <p:origin x="1704" y="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3.xml"/><Relationship Id="rId18" Type="http://schemas.openxmlformats.org/officeDocument/2006/relationships/slideMaster" Target="slideMasters/slideMaster18.xml"/><Relationship Id="rId26" Type="http://schemas.openxmlformats.org/officeDocument/2006/relationships/slide" Target="slides/slide7.xml"/><Relationship Id="rId39" Type="http://schemas.openxmlformats.org/officeDocument/2006/relationships/slide" Target="slides/slide20.xml"/><Relationship Id="rId21" Type="http://schemas.openxmlformats.org/officeDocument/2006/relationships/slide" Target="slides/slide2.xml"/><Relationship Id="rId34" Type="http://schemas.openxmlformats.org/officeDocument/2006/relationships/slide" Target="slides/slide15.xml"/><Relationship Id="rId42" Type="http://schemas.openxmlformats.org/officeDocument/2006/relationships/slide" Target="slides/slide23.xml"/><Relationship Id="rId47" Type="http://schemas.openxmlformats.org/officeDocument/2006/relationships/slide" Target="slides/slide28.xml"/><Relationship Id="rId50" Type="http://schemas.openxmlformats.org/officeDocument/2006/relationships/slide" Target="slides/slide31.xml"/><Relationship Id="rId55" Type="http://schemas.openxmlformats.org/officeDocument/2006/relationships/notesMaster" Target="notesMasters/notesMaster1.xml"/><Relationship Id="rId7" Type="http://schemas.openxmlformats.org/officeDocument/2006/relationships/slideMaster" Target="slideMasters/slideMaster7.xml"/><Relationship Id="rId2" Type="http://schemas.openxmlformats.org/officeDocument/2006/relationships/slideMaster" Target="slideMasters/slideMaster2.xml"/><Relationship Id="rId16" Type="http://schemas.openxmlformats.org/officeDocument/2006/relationships/slideMaster" Target="slideMasters/slideMaster16.xml"/><Relationship Id="rId29" Type="http://schemas.openxmlformats.org/officeDocument/2006/relationships/slide" Target="slides/slide10.xml"/><Relationship Id="rId11" Type="http://schemas.openxmlformats.org/officeDocument/2006/relationships/slideMaster" Target="slideMasters/slideMaster11.xml"/><Relationship Id="rId24" Type="http://schemas.openxmlformats.org/officeDocument/2006/relationships/slide" Target="slides/slide5.xml"/><Relationship Id="rId32" Type="http://schemas.openxmlformats.org/officeDocument/2006/relationships/slide" Target="slides/slide13.xml"/><Relationship Id="rId37" Type="http://schemas.openxmlformats.org/officeDocument/2006/relationships/slide" Target="slides/slide18.xml"/><Relationship Id="rId40" Type="http://schemas.openxmlformats.org/officeDocument/2006/relationships/slide" Target="slides/slide21.xml"/><Relationship Id="rId45" Type="http://schemas.openxmlformats.org/officeDocument/2006/relationships/slide" Target="slides/slide26.xml"/><Relationship Id="rId53" Type="http://schemas.openxmlformats.org/officeDocument/2006/relationships/slide" Target="slides/slide34.xml"/><Relationship Id="rId58" Type="http://schemas.openxmlformats.org/officeDocument/2006/relationships/viewProps" Target="viewProps.xml"/><Relationship Id="rId5" Type="http://schemas.openxmlformats.org/officeDocument/2006/relationships/slideMaster" Target="slideMasters/slideMaster5.xml"/><Relationship Id="rId19" Type="http://schemas.openxmlformats.org/officeDocument/2006/relationships/slideMaster" Target="slideMasters/slideMaster19.xml"/><Relationship Id="rId4" Type="http://schemas.openxmlformats.org/officeDocument/2006/relationships/slideMaster" Target="slideMasters/slideMaster4.xml"/><Relationship Id="rId9" Type="http://schemas.openxmlformats.org/officeDocument/2006/relationships/slideMaster" Target="slideMasters/slideMaster9.xml"/><Relationship Id="rId14" Type="http://schemas.openxmlformats.org/officeDocument/2006/relationships/slideMaster" Target="slideMasters/slideMaster14.xml"/><Relationship Id="rId22" Type="http://schemas.openxmlformats.org/officeDocument/2006/relationships/slide" Target="slides/slide3.xml"/><Relationship Id="rId27" Type="http://schemas.openxmlformats.org/officeDocument/2006/relationships/slide" Target="slides/slide8.xml"/><Relationship Id="rId30" Type="http://schemas.openxmlformats.org/officeDocument/2006/relationships/slide" Target="slides/slide11.xml"/><Relationship Id="rId35" Type="http://schemas.openxmlformats.org/officeDocument/2006/relationships/slide" Target="slides/slide16.xml"/><Relationship Id="rId43" Type="http://schemas.openxmlformats.org/officeDocument/2006/relationships/slide" Target="slides/slide24.xml"/><Relationship Id="rId48" Type="http://schemas.openxmlformats.org/officeDocument/2006/relationships/slide" Target="slides/slide29.xml"/><Relationship Id="rId56" Type="http://schemas.openxmlformats.org/officeDocument/2006/relationships/handoutMaster" Target="handoutMasters/handoutMaster1.xml"/><Relationship Id="rId8" Type="http://schemas.openxmlformats.org/officeDocument/2006/relationships/slideMaster" Target="slideMasters/slideMaster8.xml"/><Relationship Id="rId51" Type="http://schemas.openxmlformats.org/officeDocument/2006/relationships/slide" Target="slides/slide32.xml"/><Relationship Id="rId3" Type="http://schemas.openxmlformats.org/officeDocument/2006/relationships/slideMaster" Target="slideMasters/slideMaster3.xml"/><Relationship Id="rId12" Type="http://schemas.openxmlformats.org/officeDocument/2006/relationships/slideMaster" Target="slideMasters/slideMaster12.xml"/><Relationship Id="rId17" Type="http://schemas.openxmlformats.org/officeDocument/2006/relationships/slideMaster" Target="slideMasters/slideMaster17.xml"/><Relationship Id="rId25" Type="http://schemas.openxmlformats.org/officeDocument/2006/relationships/slide" Target="slides/slide6.xml"/><Relationship Id="rId33" Type="http://schemas.openxmlformats.org/officeDocument/2006/relationships/slide" Target="slides/slide14.xml"/><Relationship Id="rId38" Type="http://schemas.openxmlformats.org/officeDocument/2006/relationships/slide" Target="slides/slide19.xml"/><Relationship Id="rId46" Type="http://schemas.openxmlformats.org/officeDocument/2006/relationships/slide" Target="slides/slide27.xml"/><Relationship Id="rId59" Type="http://schemas.openxmlformats.org/officeDocument/2006/relationships/theme" Target="theme/theme1.xml"/><Relationship Id="rId20" Type="http://schemas.openxmlformats.org/officeDocument/2006/relationships/slide" Target="slides/slide1.xml"/><Relationship Id="rId41" Type="http://schemas.openxmlformats.org/officeDocument/2006/relationships/slide" Target="slides/slide22.xml"/><Relationship Id="rId54" Type="http://schemas.openxmlformats.org/officeDocument/2006/relationships/slide" Target="slides/slide35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5" Type="http://schemas.openxmlformats.org/officeDocument/2006/relationships/slideMaster" Target="slideMasters/slideMaster15.xml"/><Relationship Id="rId23" Type="http://schemas.openxmlformats.org/officeDocument/2006/relationships/slide" Target="slides/slide4.xml"/><Relationship Id="rId28" Type="http://schemas.openxmlformats.org/officeDocument/2006/relationships/slide" Target="slides/slide9.xml"/><Relationship Id="rId36" Type="http://schemas.openxmlformats.org/officeDocument/2006/relationships/slide" Target="slides/slide17.xml"/><Relationship Id="rId49" Type="http://schemas.openxmlformats.org/officeDocument/2006/relationships/slide" Target="slides/slide30.xml"/><Relationship Id="rId57" Type="http://schemas.openxmlformats.org/officeDocument/2006/relationships/presProps" Target="presProps.xml"/><Relationship Id="rId10" Type="http://schemas.openxmlformats.org/officeDocument/2006/relationships/slideMaster" Target="slideMasters/slideMaster10.xml"/><Relationship Id="rId31" Type="http://schemas.openxmlformats.org/officeDocument/2006/relationships/slide" Target="slides/slide12.xml"/><Relationship Id="rId44" Type="http://schemas.openxmlformats.org/officeDocument/2006/relationships/slide" Target="slides/slide25.xml"/><Relationship Id="rId52" Type="http://schemas.openxmlformats.org/officeDocument/2006/relationships/slide" Target="slides/slide33.xml"/><Relationship Id="rId60" Type="http://schemas.openxmlformats.org/officeDocument/2006/relationships/tableStyles" Target="tableStyles.xml"/></Relationships>
</file>

<file path=ppt/diagrams/_rels/data3.xml.rels><?xml version="1.0" encoding="UTF-8" standalone="yes"?>
<Relationships xmlns="http://schemas.openxmlformats.org/package/2006/relationships"><Relationship Id="rId1" Type="http://schemas.openxmlformats.org/officeDocument/2006/relationships/hyperlink" Target="https://www.undp.org/governance/youth-empowerment" TargetMode="External"/></Relationships>
</file>

<file path=ppt/diagrams/_rels/data9.xml.rels><?xml version="1.0" encoding="UTF-8" standalone="yes"?>
<Relationships xmlns="http://schemas.openxmlformats.org/package/2006/relationships"><Relationship Id="rId2" Type="http://schemas.openxmlformats.org/officeDocument/2006/relationships/hyperlink" Target="http://gov.wales/topics/people-andcommunities/people/children-and-young-people/child-poverty/childrenandfamilies/?lang=en" TargetMode="External"/><Relationship Id="rId1" Type="http://schemas.openxmlformats.org/officeDocument/2006/relationships/hyperlink" Target="http://www.participationworkerswales.org.uk/wp-content/uploads/2014/07/National-Participation-Standards.pdf" TargetMode="External"/></Relationships>
</file>

<file path=ppt/diagrams/_rels/data16.xml.rels><?xml version="1.0" encoding="UTF-8" standalone="yes"?>
<Relationships xmlns="http://schemas.openxmlformats.org/package/2006/relationships"><Relationship Id="rId1" Type="http://schemas.openxmlformats.org/officeDocument/2006/relationships/hyperlink" Target="https://www.phf.org.uk/blog/creating-the-uks-first-campus-for-young-activists/" TargetMode="External"/></Relationships>
</file>

<file path=ppt/diagrams/_rels/data17.xml.rels><?xml version="1.0" encoding="UTF-8" standalone="yes"?>
<Relationships xmlns="http://schemas.openxmlformats.org/package/2006/relationships"><Relationship Id="rId1" Type="http://schemas.openxmlformats.org/officeDocument/2006/relationships/hyperlink" Target="https://youngminds.org.uk/get-involved/join-the-movement/activists/" TargetMode="External"/></Relationships>
</file>

<file path=ppt/diagrams/_rels/drawing3.xml.rels><?xml version="1.0" encoding="UTF-8" standalone="yes"?>
<Relationships xmlns="http://schemas.openxmlformats.org/package/2006/relationships"><Relationship Id="rId1" Type="http://schemas.openxmlformats.org/officeDocument/2006/relationships/hyperlink" Target="https://www.undp.org/governance/youth-empowerment" TargetMode="External"/></Relationships>
</file>

<file path=ppt/diagrams/_rels/drawing9.xml.rels><?xml version="1.0" encoding="UTF-8" standalone="yes"?>
<Relationships xmlns="http://schemas.openxmlformats.org/package/2006/relationships"><Relationship Id="rId2" Type="http://schemas.openxmlformats.org/officeDocument/2006/relationships/hyperlink" Target="http://gov.wales/topics/people-andcommunities/people/children-and-young-people/child-poverty/childrenandfamilies/?lang=en" TargetMode="External"/><Relationship Id="rId1" Type="http://schemas.openxmlformats.org/officeDocument/2006/relationships/hyperlink" Target="http://www.participationworkerswales.org.uk/wp-content/uploads/2014/07/National-Participation-Standards.pdf" TargetMode="External"/></Relationships>
</file>

<file path=ppt/diagrams/_rels/drawing16.xml.rels><?xml version="1.0" encoding="UTF-8" standalone="yes"?>
<Relationships xmlns="http://schemas.openxmlformats.org/package/2006/relationships"><Relationship Id="rId1" Type="http://schemas.openxmlformats.org/officeDocument/2006/relationships/hyperlink" Target="https://www.phf.org.uk/blog/creating-the-uks-first-campus-for-young-activists/" TargetMode="External"/></Relationships>
</file>

<file path=ppt/diagrams/_rels/drawing17.xml.rels><?xml version="1.0" encoding="UTF-8" standalone="yes"?>
<Relationships xmlns="http://schemas.openxmlformats.org/package/2006/relationships"><Relationship Id="rId1" Type="http://schemas.openxmlformats.org/officeDocument/2006/relationships/hyperlink" Target="https://youngminds.org.uk/get-involved/join-the-movement/activists/" TargetMode="Externa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DF0009A-80AB-4A95-B3C0-B9ED17EEEBAC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D07344E-7AD7-42B2-B25B-67E1FAB83A8A}">
      <dgm:prSet/>
      <dgm:spPr/>
      <dgm:t>
        <a:bodyPr/>
        <a:lstStyle/>
        <a:p>
          <a:pPr rtl="0"/>
          <a:r>
            <a:rPr lang="en-GB" dirty="0"/>
            <a:t>Explore how we can promote change/ empowerment  as part of our youth work practice </a:t>
          </a:r>
        </a:p>
      </dgm:t>
    </dgm:pt>
    <dgm:pt modelId="{49AFBA44-A8D7-4104-9EA1-749C161C8C69}" type="parTrans" cxnId="{E49C4367-B21D-47DD-B403-2753372C5472}">
      <dgm:prSet/>
      <dgm:spPr/>
      <dgm:t>
        <a:bodyPr/>
        <a:lstStyle/>
        <a:p>
          <a:endParaRPr lang="en-US"/>
        </a:p>
      </dgm:t>
    </dgm:pt>
    <dgm:pt modelId="{1D0D752F-6E9F-4C16-9865-1597F3D1C4AE}" type="sibTrans" cxnId="{E49C4367-B21D-47DD-B403-2753372C5472}">
      <dgm:prSet/>
      <dgm:spPr/>
      <dgm:t>
        <a:bodyPr/>
        <a:lstStyle/>
        <a:p>
          <a:endParaRPr lang="en-US"/>
        </a:p>
      </dgm:t>
    </dgm:pt>
    <dgm:pt modelId="{B820D389-7234-49F5-AE88-8AC40A66A3BD}">
      <dgm:prSet/>
      <dgm:spPr/>
      <dgm:t>
        <a:bodyPr/>
        <a:lstStyle/>
        <a:p>
          <a:pPr rtl="0"/>
          <a:r>
            <a:rPr lang="en-GB"/>
            <a:t>Discuss your ideas </a:t>
          </a:r>
        </a:p>
      </dgm:t>
    </dgm:pt>
    <dgm:pt modelId="{B3BBF027-F49A-4730-9F19-95F6588E2033}" type="parTrans" cxnId="{C2352744-3CB9-46C3-82C4-8CFFC35F23DE}">
      <dgm:prSet/>
      <dgm:spPr/>
      <dgm:t>
        <a:bodyPr/>
        <a:lstStyle/>
        <a:p>
          <a:endParaRPr lang="en-US"/>
        </a:p>
      </dgm:t>
    </dgm:pt>
    <dgm:pt modelId="{6149AA75-E754-4F0C-A2C2-351E2A54C498}" type="sibTrans" cxnId="{C2352744-3CB9-46C3-82C4-8CFFC35F23DE}">
      <dgm:prSet/>
      <dgm:spPr/>
      <dgm:t>
        <a:bodyPr/>
        <a:lstStyle/>
        <a:p>
          <a:endParaRPr lang="en-US"/>
        </a:p>
      </dgm:t>
    </dgm:pt>
    <dgm:pt modelId="{7A4E565D-24CF-47EB-B723-404AAD7AAA25}" type="pres">
      <dgm:prSet presAssocID="{5DF0009A-80AB-4A95-B3C0-B9ED17EEEBAC}" presName="linear" presStyleCnt="0">
        <dgm:presLayoutVars>
          <dgm:animLvl val="lvl"/>
          <dgm:resizeHandles val="exact"/>
        </dgm:presLayoutVars>
      </dgm:prSet>
      <dgm:spPr/>
    </dgm:pt>
    <dgm:pt modelId="{40EB410A-27B7-4F3B-B344-EC2A589754BD}" type="pres">
      <dgm:prSet presAssocID="{8D07344E-7AD7-42B2-B25B-67E1FAB83A8A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CC412BA9-C8DB-440E-B32A-7776BCF1E59B}" type="pres">
      <dgm:prSet presAssocID="{1D0D752F-6E9F-4C16-9865-1597F3D1C4AE}" presName="spacer" presStyleCnt="0"/>
      <dgm:spPr/>
    </dgm:pt>
    <dgm:pt modelId="{D1D20CBA-3C96-4606-AD88-72199A37E8CA}" type="pres">
      <dgm:prSet presAssocID="{B820D389-7234-49F5-AE88-8AC40A66A3BD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C2352744-3CB9-46C3-82C4-8CFFC35F23DE}" srcId="{5DF0009A-80AB-4A95-B3C0-B9ED17EEEBAC}" destId="{B820D389-7234-49F5-AE88-8AC40A66A3BD}" srcOrd="1" destOrd="0" parTransId="{B3BBF027-F49A-4730-9F19-95F6588E2033}" sibTransId="{6149AA75-E754-4F0C-A2C2-351E2A54C498}"/>
    <dgm:cxn modelId="{E49C4367-B21D-47DD-B403-2753372C5472}" srcId="{5DF0009A-80AB-4A95-B3C0-B9ED17EEEBAC}" destId="{8D07344E-7AD7-42B2-B25B-67E1FAB83A8A}" srcOrd="0" destOrd="0" parTransId="{49AFBA44-A8D7-4104-9EA1-749C161C8C69}" sibTransId="{1D0D752F-6E9F-4C16-9865-1597F3D1C4AE}"/>
    <dgm:cxn modelId="{EF580A4C-42D4-4142-A0C8-00F58E3B8836}" type="presOf" srcId="{5DF0009A-80AB-4A95-B3C0-B9ED17EEEBAC}" destId="{7A4E565D-24CF-47EB-B723-404AAD7AAA25}" srcOrd="0" destOrd="0" presId="urn:microsoft.com/office/officeart/2005/8/layout/vList2"/>
    <dgm:cxn modelId="{F824B373-D918-4244-9DA9-598C0E2F539E}" type="presOf" srcId="{B820D389-7234-49F5-AE88-8AC40A66A3BD}" destId="{D1D20CBA-3C96-4606-AD88-72199A37E8CA}" srcOrd="0" destOrd="0" presId="urn:microsoft.com/office/officeart/2005/8/layout/vList2"/>
    <dgm:cxn modelId="{6ADDAD93-5E04-4AA7-A674-B6A27F831CBD}" type="presOf" srcId="{8D07344E-7AD7-42B2-B25B-67E1FAB83A8A}" destId="{40EB410A-27B7-4F3B-B344-EC2A589754BD}" srcOrd="0" destOrd="0" presId="urn:microsoft.com/office/officeart/2005/8/layout/vList2"/>
    <dgm:cxn modelId="{6FE71345-6B1A-4607-A0BC-7240929B9E5D}" type="presParOf" srcId="{7A4E565D-24CF-47EB-B723-404AAD7AAA25}" destId="{40EB410A-27B7-4F3B-B344-EC2A589754BD}" srcOrd="0" destOrd="0" presId="urn:microsoft.com/office/officeart/2005/8/layout/vList2"/>
    <dgm:cxn modelId="{55FA727C-E684-4D6F-BA45-FDF4ABE262B7}" type="presParOf" srcId="{7A4E565D-24CF-47EB-B723-404AAD7AAA25}" destId="{CC412BA9-C8DB-440E-B32A-7776BCF1E59B}" srcOrd="1" destOrd="0" presId="urn:microsoft.com/office/officeart/2005/8/layout/vList2"/>
    <dgm:cxn modelId="{97AA05F0-7B11-4101-BD03-9D14397549CA}" type="presParOf" srcId="{7A4E565D-24CF-47EB-B723-404AAD7AAA25}" destId="{D1D20CBA-3C96-4606-AD88-72199A37E8CA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3215CA9-77AE-4651-945B-F63F064938E3}" type="doc">
      <dgm:prSet loTypeId="urn:microsoft.com/office/officeart/2005/8/layout/h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93E481B1-331A-4494-913E-EF069E87C8BE}">
      <dgm:prSet/>
      <dgm:spPr/>
      <dgm:t>
        <a:bodyPr/>
        <a:lstStyle/>
        <a:p>
          <a:endParaRPr lang="en-GB"/>
        </a:p>
      </dgm:t>
    </dgm:pt>
    <dgm:pt modelId="{ADE5495A-334B-4D4B-9819-0724D81B1958}" type="parTrans" cxnId="{89D1C7DE-F60B-4ADD-B5A1-95F1ED5DBB9F}">
      <dgm:prSet/>
      <dgm:spPr/>
      <dgm:t>
        <a:bodyPr/>
        <a:lstStyle/>
        <a:p>
          <a:endParaRPr lang="en-GB"/>
        </a:p>
      </dgm:t>
    </dgm:pt>
    <dgm:pt modelId="{3A1DBAB4-FFA2-4AA8-AAF7-244AFF56E85C}" type="sibTrans" cxnId="{89D1C7DE-F60B-4ADD-B5A1-95F1ED5DBB9F}">
      <dgm:prSet/>
      <dgm:spPr/>
      <dgm:t>
        <a:bodyPr/>
        <a:lstStyle/>
        <a:p>
          <a:endParaRPr lang="en-GB"/>
        </a:p>
      </dgm:t>
    </dgm:pt>
    <dgm:pt modelId="{CFC7A2D2-01B0-422F-AC21-C054F75D8344}">
      <dgm:prSet/>
      <dgm:spPr/>
      <dgm:t>
        <a:bodyPr/>
        <a:lstStyle/>
        <a:p>
          <a:r>
            <a:rPr lang="en-GB" b="0" i="0"/>
            <a:t>The world is home to 1.8 billion young people, the largest generation of youth in history. </a:t>
          </a:r>
          <a:endParaRPr lang="en-GB"/>
        </a:p>
      </dgm:t>
    </dgm:pt>
    <dgm:pt modelId="{84A861B5-C1D4-4BB1-AB29-C15552087904}" type="parTrans" cxnId="{34D4F663-8344-4FE7-AC1A-5243FDC2B417}">
      <dgm:prSet/>
      <dgm:spPr/>
      <dgm:t>
        <a:bodyPr/>
        <a:lstStyle/>
        <a:p>
          <a:endParaRPr lang="en-GB"/>
        </a:p>
      </dgm:t>
    </dgm:pt>
    <dgm:pt modelId="{4FCAC55C-F08F-42F2-88E9-CB38E4CBB7B5}" type="sibTrans" cxnId="{34D4F663-8344-4FE7-AC1A-5243FDC2B417}">
      <dgm:prSet/>
      <dgm:spPr/>
      <dgm:t>
        <a:bodyPr/>
        <a:lstStyle/>
        <a:p>
          <a:endParaRPr lang="en-GB"/>
        </a:p>
      </dgm:t>
    </dgm:pt>
    <dgm:pt modelId="{6F9CD504-501B-4B5D-B681-C7772AFFA0A7}">
      <dgm:prSet/>
      <dgm:spPr/>
      <dgm:t>
        <a:bodyPr/>
        <a:lstStyle/>
        <a:p>
          <a:r>
            <a:rPr lang="en-GB" b="0" i="0" dirty="0"/>
            <a:t>More interconnected than ever before, and many are leading political, social, and economic change in their communities and societies. </a:t>
          </a:r>
          <a:endParaRPr lang="en-GB" dirty="0"/>
        </a:p>
      </dgm:t>
    </dgm:pt>
    <dgm:pt modelId="{D03B9E5A-80CA-4F4C-AEEB-34225AEC568B}" type="parTrans" cxnId="{C36B8292-896D-4EF0-9933-235116BBEAF5}">
      <dgm:prSet/>
      <dgm:spPr/>
      <dgm:t>
        <a:bodyPr/>
        <a:lstStyle/>
        <a:p>
          <a:endParaRPr lang="en-GB"/>
        </a:p>
      </dgm:t>
    </dgm:pt>
    <dgm:pt modelId="{7B3CBB4D-0D70-4465-8A8A-5A592C816D33}" type="sibTrans" cxnId="{C36B8292-896D-4EF0-9933-235116BBEAF5}">
      <dgm:prSet/>
      <dgm:spPr/>
      <dgm:t>
        <a:bodyPr/>
        <a:lstStyle/>
        <a:p>
          <a:endParaRPr lang="en-GB"/>
        </a:p>
      </dgm:t>
    </dgm:pt>
    <dgm:pt modelId="{07C16738-8A14-4260-B5B7-B8E3E41E60C2}">
      <dgm:prSet/>
      <dgm:spPr/>
      <dgm:t>
        <a:bodyPr/>
        <a:lstStyle/>
        <a:p>
          <a:r>
            <a:rPr lang="en-GB" b="0" i="0"/>
            <a:t>At the same time, young people face significant challenges and risks, disproportionately carried by girls and young women in many parts of the world.  </a:t>
          </a:r>
          <a:endParaRPr lang="en-GB"/>
        </a:p>
      </dgm:t>
    </dgm:pt>
    <dgm:pt modelId="{2B35379A-DE73-44C9-A692-CC05878E5DAE}" type="parTrans" cxnId="{ED9E1725-D104-4F4A-A3F2-C4EE7D178E6E}">
      <dgm:prSet/>
      <dgm:spPr/>
      <dgm:t>
        <a:bodyPr/>
        <a:lstStyle/>
        <a:p>
          <a:endParaRPr lang="en-GB"/>
        </a:p>
      </dgm:t>
    </dgm:pt>
    <dgm:pt modelId="{EC33FF79-22DC-4F6C-8068-A247EA4F0047}" type="sibTrans" cxnId="{ED9E1725-D104-4F4A-A3F2-C4EE7D178E6E}">
      <dgm:prSet/>
      <dgm:spPr/>
      <dgm:t>
        <a:bodyPr/>
        <a:lstStyle/>
        <a:p>
          <a:endParaRPr lang="en-GB"/>
        </a:p>
      </dgm:t>
    </dgm:pt>
    <dgm:pt modelId="{6679EC1E-9AF5-4CC5-BA55-6001A1E05AC6}">
      <dgm:prSet/>
      <dgm:spPr/>
      <dgm:t>
        <a:bodyPr/>
        <a:lstStyle/>
        <a:p>
          <a:r>
            <a:rPr lang="en-GB" b="0" i="0"/>
            <a:t>In many countries, youth exclusion is strongly evident, often crossing with other forms of marginalization linked to gender, location, culture and/or community, undermining development and social cohesion.</a:t>
          </a:r>
          <a:endParaRPr lang="en-GB"/>
        </a:p>
      </dgm:t>
    </dgm:pt>
    <dgm:pt modelId="{30126C61-B324-4FCE-9242-C8EE2A0A7B46}" type="parTrans" cxnId="{A4B3D6FB-01C9-4F7A-91C8-99E449E48FDC}">
      <dgm:prSet/>
      <dgm:spPr/>
      <dgm:t>
        <a:bodyPr/>
        <a:lstStyle/>
        <a:p>
          <a:endParaRPr lang="en-GB"/>
        </a:p>
      </dgm:t>
    </dgm:pt>
    <dgm:pt modelId="{BEAB88A2-E1BD-4FBB-9B51-13CB9BADDA52}" type="sibTrans" cxnId="{A4B3D6FB-01C9-4F7A-91C8-99E449E48FDC}">
      <dgm:prSet/>
      <dgm:spPr/>
      <dgm:t>
        <a:bodyPr/>
        <a:lstStyle/>
        <a:p>
          <a:endParaRPr lang="en-GB"/>
        </a:p>
      </dgm:t>
    </dgm:pt>
    <dgm:pt modelId="{21AEBB47-03DD-46FF-82E6-39020A77972E}">
      <dgm:prSet/>
      <dgm:spPr/>
      <dgm:t>
        <a:bodyPr/>
        <a:lstStyle/>
        <a:p>
          <a:r>
            <a:rPr lang="en-GB" b="0" i="0"/>
            <a:t>In many cases, social norms continue to sideline youth, treating political and economic participation as the prerogative of older people. </a:t>
          </a:r>
          <a:endParaRPr lang="en-GB"/>
        </a:p>
      </dgm:t>
    </dgm:pt>
    <dgm:pt modelId="{52E616AC-5006-48DA-A698-6C261D7F0A23}" type="parTrans" cxnId="{110915EF-4CDF-42CC-9D34-6D66EB260F7F}">
      <dgm:prSet/>
      <dgm:spPr/>
      <dgm:t>
        <a:bodyPr/>
        <a:lstStyle/>
        <a:p>
          <a:endParaRPr lang="en-GB"/>
        </a:p>
      </dgm:t>
    </dgm:pt>
    <dgm:pt modelId="{5B79CF1B-DC07-492A-A268-64EF76B058B4}" type="sibTrans" cxnId="{110915EF-4CDF-42CC-9D34-6D66EB260F7F}">
      <dgm:prSet/>
      <dgm:spPr/>
      <dgm:t>
        <a:bodyPr/>
        <a:lstStyle/>
        <a:p>
          <a:endParaRPr lang="en-GB"/>
        </a:p>
      </dgm:t>
    </dgm:pt>
    <dgm:pt modelId="{28E37754-6D43-4795-8CAC-03F287A8FE2E}">
      <dgm:prSet/>
      <dgm:spPr/>
      <dgm:t>
        <a:bodyPr/>
        <a:lstStyle/>
        <a:p>
          <a:r>
            <a:rPr lang="en-GB" b="0" i="0"/>
            <a:t>In all countries, youth need to be full participants in shaping and implementing the choices that affect them.</a:t>
          </a:r>
          <a:endParaRPr lang="en-GB"/>
        </a:p>
      </dgm:t>
    </dgm:pt>
    <dgm:pt modelId="{AEA771A1-EA23-4879-9FE5-CA0D8BFE9427}" type="parTrans" cxnId="{901E47AA-1107-4032-8892-92DC5D67882B}">
      <dgm:prSet/>
      <dgm:spPr/>
      <dgm:t>
        <a:bodyPr/>
        <a:lstStyle/>
        <a:p>
          <a:endParaRPr lang="en-GB"/>
        </a:p>
      </dgm:t>
    </dgm:pt>
    <dgm:pt modelId="{1924BBA0-BD13-4E9D-B6B5-E3C5AF37AF06}" type="sibTrans" cxnId="{901E47AA-1107-4032-8892-92DC5D67882B}">
      <dgm:prSet/>
      <dgm:spPr/>
      <dgm:t>
        <a:bodyPr/>
        <a:lstStyle/>
        <a:p>
          <a:endParaRPr lang="en-GB"/>
        </a:p>
      </dgm:t>
    </dgm:pt>
    <dgm:pt modelId="{4FD1F024-B83E-4037-AA97-5665DB2E63A9}" type="pres">
      <dgm:prSet presAssocID="{03215CA9-77AE-4651-945B-F63F064938E3}" presName="Name0" presStyleCnt="0">
        <dgm:presLayoutVars>
          <dgm:dir/>
          <dgm:animLvl val="lvl"/>
          <dgm:resizeHandles val="exact"/>
        </dgm:presLayoutVars>
      </dgm:prSet>
      <dgm:spPr/>
    </dgm:pt>
    <dgm:pt modelId="{C1550676-95D5-4860-9B52-85F2F502CC73}" type="pres">
      <dgm:prSet presAssocID="{93E481B1-331A-4494-913E-EF069E87C8BE}" presName="composite" presStyleCnt="0"/>
      <dgm:spPr/>
    </dgm:pt>
    <dgm:pt modelId="{493C76D9-BB36-45D2-90C1-D68442A7EA06}" type="pres">
      <dgm:prSet presAssocID="{93E481B1-331A-4494-913E-EF069E87C8BE}" presName="parTx" presStyleLbl="alignNode1" presStyleIdx="0" presStyleCnt="1">
        <dgm:presLayoutVars>
          <dgm:chMax val="0"/>
          <dgm:chPref val="0"/>
          <dgm:bulletEnabled val="1"/>
        </dgm:presLayoutVars>
      </dgm:prSet>
      <dgm:spPr/>
    </dgm:pt>
    <dgm:pt modelId="{D36844FF-E151-4E88-B221-5D9FA6E595F6}" type="pres">
      <dgm:prSet presAssocID="{93E481B1-331A-4494-913E-EF069E87C8BE}" presName="desTx" presStyleLbl="alignAccFollowNode1" presStyleIdx="0" presStyleCnt="1">
        <dgm:presLayoutVars>
          <dgm:bulletEnabled val="1"/>
        </dgm:presLayoutVars>
      </dgm:prSet>
      <dgm:spPr/>
    </dgm:pt>
  </dgm:ptLst>
  <dgm:cxnLst>
    <dgm:cxn modelId="{ED9E1725-D104-4F4A-A3F2-C4EE7D178E6E}" srcId="{93E481B1-331A-4494-913E-EF069E87C8BE}" destId="{07C16738-8A14-4260-B5B7-B8E3E41E60C2}" srcOrd="2" destOrd="0" parTransId="{2B35379A-DE73-44C9-A692-CC05878E5DAE}" sibTransId="{EC33FF79-22DC-4F6C-8068-A247EA4F0047}"/>
    <dgm:cxn modelId="{34D4F663-8344-4FE7-AC1A-5243FDC2B417}" srcId="{93E481B1-331A-4494-913E-EF069E87C8BE}" destId="{CFC7A2D2-01B0-422F-AC21-C054F75D8344}" srcOrd="0" destOrd="0" parTransId="{84A861B5-C1D4-4BB1-AB29-C15552087904}" sibTransId="{4FCAC55C-F08F-42F2-88E9-CB38E4CBB7B5}"/>
    <dgm:cxn modelId="{73C31376-AE7D-40CB-A068-C8E084D6327F}" type="presOf" srcId="{07C16738-8A14-4260-B5B7-B8E3E41E60C2}" destId="{D36844FF-E151-4E88-B221-5D9FA6E595F6}" srcOrd="0" destOrd="2" presId="urn:microsoft.com/office/officeart/2005/8/layout/hList1"/>
    <dgm:cxn modelId="{9719C889-F4E5-4F20-8723-DF7792717887}" type="presOf" srcId="{6679EC1E-9AF5-4CC5-BA55-6001A1E05AC6}" destId="{D36844FF-E151-4E88-B221-5D9FA6E595F6}" srcOrd="0" destOrd="3" presId="urn:microsoft.com/office/officeart/2005/8/layout/hList1"/>
    <dgm:cxn modelId="{C36B8292-896D-4EF0-9933-235116BBEAF5}" srcId="{93E481B1-331A-4494-913E-EF069E87C8BE}" destId="{6F9CD504-501B-4B5D-B681-C7772AFFA0A7}" srcOrd="1" destOrd="0" parTransId="{D03B9E5A-80CA-4F4C-AEEB-34225AEC568B}" sibTransId="{7B3CBB4D-0D70-4465-8A8A-5A592C816D33}"/>
    <dgm:cxn modelId="{9C0972A8-E47F-4A86-AFE7-CA52D95535D0}" type="presOf" srcId="{28E37754-6D43-4795-8CAC-03F287A8FE2E}" destId="{D36844FF-E151-4E88-B221-5D9FA6E595F6}" srcOrd="0" destOrd="5" presId="urn:microsoft.com/office/officeart/2005/8/layout/hList1"/>
    <dgm:cxn modelId="{901E47AA-1107-4032-8892-92DC5D67882B}" srcId="{93E481B1-331A-4494-913E-EF069E87C8BE}" destId="{28E37754-6D43-4795-8CAC-03F287A8FE2E}" srcOrd="5" destOrd="0" parTransId="{AEA771A1-EA23-4879-9FE5-CA0D8BFE9427}" sibTransId="{1924BBA0-BD13-4E9D-B6B5-E3C5AF37AF06}"/>
    <dgm:cxn modelId="{D03747AB-E987-4274-AA2C-8A00132F9B87}" type="presOf" srcId="{93E481B1-331A-4494-913E-EF069E87C8BE}" destId="{493C76D9-BB36-45D2-90C1-D68442A7EA06}" srcOrd="0" destOrd="0" presId="urn:microsoft.com/office/officeart/2005/8/layout/hList1"/>
    <dgm:cxn modelId="{F09BF1C1-F872-4E3E-A217-9D0AB1EEDD89}" type="presOf" srcId="{CFC7A2D2-01B0-422F-AC21-C054F75D8344}" destId="{D36844FF-E151-4E88-B221-5D9FA6E595F6}" srcOrd="0" destOrd="0" presId="urn:microsoft.com/office/officeart/2005/8/layout/hList1"/>
    <dgm:cxn modelId="{74A5C4C7-A117-415C-B001-3F814401B090}" type="presOf" srcId="{03215CA9-77AE-4651-945B-F63F064938E3}" destId="{4FD1F024-B83E-4037-AA97-5665DB2E63A9}" srcOrd="0" destOrd="0" presId="urn:microsoft.com/office/officeart/2005/8/layout/hList1"/>
    <dgm:cxn modelId="{7FE449DB-068F-4B07-9CD1-931D8AE07D3E}" type="presOf" srcId="{21AEBB47-03DD-46FF-82E6-39020A77972E}" destId="{D36844FF-E151-4E88-B221-5D9FA6E595F6}" srcOrd="0" destOrd="4" presId="urn:microsoft.com/office/officeart/2005/8/layout/hList1"/>
    <dgm:cxn modelId="{89D1C7DE-F60B-4ADD-B5A1-95F1ED5DBB9F}" srcId="{03215CA9-77AE-4651-945B-F63F064938E3}" destId="{93E481B1-331A-4494-913E-EF069E87C8BE}" srcOrd="0" destOrd="0" parTransId="{ADE5495A-334B-4D4B-9819-0724D81B1958}" sibTransId="{3A1DBAB4-FFA2-4AA8-AAF7-244AFF56E85C}"/>
    <dgm:cxn modelId="{110915EF-4CDF-42CC-9D34-6D66EB260F7F}" srcId="{93E481B1-331A-4494-913E-EF069E87C8BE}" destId="{21AEBB47-03DD-46FF-82E6-39020A77972E}" srcOrd="4" destOrd="0" parTransId="{52E616AC-5006-48DA-A698-6C261D7F0A23}" sibTransId="{5B79CF1B-DC07-492A-A268-64EF76B058B4}"/>
    <dgm:cxn modelId="{C6ADC2F8-F619-415E-993E-8715C0712CA9}" type="presOf" srcId="{6F9CD504-501B-4B5D-B681-C7772AFFA0A7}" destId="{D36844FF-E151-4E88-B221-5D9FA6E595F6}" srcOrd="0" destOrd="1" presId="urn:microsoft.com/office/officeart/2005/8/layout/hList1"/>
    <dgm:cxn modelId="{A4B3D6FB-01C9-4F7A-91C8-99E449E48FDC}" srcId="{93E481B1-331A-4494-913E-EF069E87C8BE}" destId="{6679EC1E-9AF5-4CC5-BA55-6001A1E05AC6}" srcOrd="3" destOrd="0" parTransId="{30126C61-B324-4FCE-9242-C8EE2A0A7B46}" sibTransId="{BEAB88A2-E1BD-4FBB-9B51-13CB9BADDA52}"/>
    <dgm:cxn modelId="{BEF8C54E-1BC5-416C-97EC-2C47CA5483C8}" type="presParOf" srcId="{4FD1F024-B83E-4037-AA97-5665DB2E63A9}" destId="{C1550676-95D5-4860-9B52-85F2F502CC73}" srcOrd="0" destOrd="0" presId="urn:microsoft.com/office/officeart/2005/8/layout/hList1"/>
    <dgm:cxn modelId="{47368144-7F54-42BE-90D9-F3AC8A009733}" type="presParOf" srcId="{C1550676-95D5-4860-9B52-85F2F502CC73}" destId="{493C76D9-BB36-45D2-90C1-D68442A7EA06}" srcOrd="0" destOrd="0" presId="urn:microsoft.com/office/officeart/2005/8/layout/hList1"/>
    <dgm:cxn modelId="{26EABC2A-DB71-4F24-9813-218FBB02F0FC}" type="presParOf" srcId="{C1550676-95D5-4860-9B52-85F2F502CC73}" destId="{D36844FF-E151-4E88-B221-5D9FA6E595F6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52AB3B5-E1AB-4B4C-8143-795BB8EA6256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FA27AA47-9165-4BFB-ACCB-C51C419E10C1}">
      <dgm:prSet/>
      <dgm:spPr/>
      <dgm:t>
        <a:bodyPr/>
        <a:lstStyle/>
        <a:p>
          <a:r>
            <a:rPr lang="en-GB" b="0" i="0" dirty="0"/>
            <a:t>Young people can be positive agents of change and represent an immense and valuable potential that governments and institutions should nurture.. </a:t>
          </a:r>
          <a:endParaRPr lang="en-GB" dirty="0"/>
        </a:p>
      </dgm:t>
    </dgm:pt>
    <dgm:pt modelId="{5D703206-3921-4D0B-A2E6-C31ED4B60C14}" type="parTrans" cxnId="{5FC8D6F7-A8F8-4521-86E3-67515F5058EE}">
      <dgm:prSet/>
      <dgm:spPr/>
      <dgm:t>
        <a:bodyPr/>
        <a:lstStyle/>
        <a:p>
          <a:endParaRPr lang="en-GB"/>
        </a:p>
      </dgm:t>
    </dgm:pt>
    <dgm:pt modelId="{28FF9812-C3E5-4894-81ED-CFD5152E7ABF}" type="sibTrans" cxnId="{5FC8D6F7-A8F8-4521-86E3-67515F5058EE}">
      <dgm:prSet/>
      <dgm:spPr/>
      <dgm:t>
        <a:bodyPr/>
        <a:lstStyle/>
        <a:p>
          <a:endParaRPr lang="en-GB"/>
        </a:p>
      </dgm:t>
    </dgm:pt>
    <dgm:pt modelId="{3BEF21CC-FC87-40BF-B9EE-2C566DE702B9}">
      <dgm:prSet/>
      <dgm:spPr/>
      <dgm:t>
        <a:bodyPr/>
        <a:lstStyle/>
        <a:p>
          <a:r>
            <a:rPr lang="en-GB" b="0" i="0"/>
            <a:t>Because youth are a significant force for sustainable development and key agents for social change, economic growth, and technological innovation, UNDP promotes and supports their empowerment</a:t>
          </a:r>
          <a:endParaRPr lang="en-GB"/>
        </a:p>
      </dgm:t>
    </dgm:pt>
    <dgm:pt modelId="{82008628-6A3E-4FB6-9FB5-1DE1C1CC44DA}" type="parTrans" cxnId="{33A2D33E-C9DD-41D0-A541-55395A38F732}">
      <dgm:prSet/>
      <dgm:spPr/>
      <dgm:t>
        <a:bodyPr/>
        <a:lstStyle/>
        <a:p>
          <a:endParaRPr lang="en-GB"/>
        </a:p>
      </dgm:t>
    </dgm:pt>
    <dgm:pt modelId="{60C42A1D-C3BD-4617-BFB4-BE2B1B8D7CD4}" type="sibTrans" cxnId="{33A2D33E-C9DD-41D0-A541-55395A38F732}">
      <dgm:prSet/>
      <dgm:spPr/>
      <dgm:t>
        <a:bodyPr/>
        <a:lstStyle/>
        <a:p>
          <a:endParaRPr lang="en-GB"/>
        </a:p>
      </dgm:t>
    </dgm:pt>
    <dgm:pt modelId="{2194B921-5096-4912-854C-D89E5E9902F7}">
      <dgm:prSet/>
      <dgm:spPr/>
      <dgm:t>
        <a:bodyPr/>
        <a:lstStyle/>
        <a:p>
          <a:r>
            <a:rPr lang="en-GB">
              <a:hlinkClick xmlns:r="http://schemas.openxmlformats.org/officeDocument/2006/relationships" r:id="rId1"/>
            </a:rPr>
            <a:t>Youth empowerment | United Nations Development Programme (undp.org)</a:t>
          </a:r>
          <a:r>
            <a:rPr lang="en-GB"/>
            <a:t>	</a:t>
          </a:r>
        </a:p>
      </dgm:t>
    </dgm:pt>
    <dgm:pt modelId="{E266AE38-AEE4-4160-8494-4E08DC0FA4BF}" type="parTrans" cxnId="{DE89D265-A946-4E1B-97DA-B6315653CAE6}">
      <dgm:prSet/>
      <dgm:spPr/>
      <dgm:t>
        <a:bodyPr/>
        <a:lstStyle/>
        <a:p>
          <a:endParaRPr lang="en-GB"/>
        </a:p>
      </dgm:t>
    </dgm:pt>
    <dgm:pt modelId="{FFED0F63-BF17-421B-8A0A-D7AB39F34A87}" type="sibTrans" cxnId="{DE89D265-A946-4E1B-97DA-B6315653CAE6}">
      <dgm:prSet/>
      <dgm:spPr/>
      <dgm:t>
        <a:bodyPr/>
        <a:lstStyle/>
        <a:p>
          <a:endParaRPr lang="en-GB"/>
        </a:p>
      </dgm:t>
    </dgm:pt>
    <dgm:pt modelId="{03189126-50A5-400D-8B87-397A0B56A476}" type="pres">
      <dgm:prSet presAssocID="{C52AB3B5-E1AB-4B4C-8143-795BB8EA6256}" presName="linear" presStyleCnt="0">
        <dgm:presLayoutVars>
          <dgm:animLvl val="lvl"/>
          <dgm:resizeHandles val="exact"/>
        </dgm:presLayoutVars>
      </dgm:prSet>
      <dgm:spPr/>
    </dgm:pt>
    <dgm:pt modelId="{BBFD2C52-E727-47A5-8396-EB2B26590F4F}" type="pres">
      <dgm:prSet presAssocID="{FA27AA47-9165-4BFB-ACCB-C51C419E10C1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B0808571-77C9-4E3E-8A2D-F3B0A6141DAB}" type="pres">
      <dgm:prSet presAssocID="{28FF9812-C3E5-4894-81ED-CFD5152E7ABF}" presName="spacer" presStyleCnt="0"/>
      <dgm:spPr/>
    </dgm:pt>
    <dgm:pt modelId="{BBF6C733-F520-4CC4-BBB6-95102BD9F30A}" type="pres">
      <dgm:prSet presAssocID="{3BEF21CC-FC87-40BF-B9EE-2C566DE702B9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C390D871-E275-48F2-823C-ECFE9B33CACB}" type="pres">
      <dgm:prSet presAssocID="{3BEF21CC-FC87-40BF-B9EE-2C566DE702B9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D4C06325-C82B-4758-A431-6AC806C932E0}" type="presOf" srcId="{C52AB3B5-E1AB-4B4C-8143-795BB8EA6256}" destId="{03189126-50A5-400D-8B87-397A0B56A476}" srcOrd="0" destOrd="0" presId="urn:microsoft.com/office/officeart/2005/8/layout/vList2"/>
    <dgm:cxn modelId="{33A2D33E-C9DD-41D0-A541-55395A38F732}" srcId="{C52AB3B5-E1AB-4B4C-8143-795BB8EA6256}" destId="{3BEF21CC-FC87-40BF-B9EE-2C566DE702B9}" srcOrd="1" destOrd="0" parTransId="{82008628-6A3E-4FB6-9FB5-1DE1C1CC44DA}" sibTransId="{60C42A1D-C3BD-4617-BFB4-BE2B1B8D7CD4}"/>
    <dgm:cxn modelId="{60984243-545B-46E2-9637-729673304EA3}" type="presOf" srcId="{3BEF21CC-FC87-40BF-B9EE-2C566DE702B9}" destId="{BBF6C733-F520-4CC4-BBB6-95102BD9F30A}" srcOrd="0" destOrd="0" presId="urn:microsoft.com/office/officeart/2005/8/layout/vList2"/>
    <dgm:cxn modelId="{DE89D265-A946-4E1B-97DA-B6315653CAE6}" srcId="{3BEF21CC-FC87-40BF-B9EE-2C566DE702B9}" destId="{2194B921-5096-4912-854C-D89E5E9902F7}" srcOrd="0" destOrd="0" parTransId="{E266AE38-AEE4-4160-8494-4E08DC0FA4BF}" sibTransId="{FFED0F63-BF17-421B-8A0A-D7AB39F34A87}"/>
    <dgm:cxn modelId="{F5E08D81-68E3-40A6-B9FB-B7E2D307060D}" type="presOf" srcId="{2194B921-5096-4912-854C-D89E5E9902F7}" destId="{C390D871-E275-48F2-823C-ECFE9B33CACB}" srcOrd="0" destOrd="0" presId="urn:microsoft.com/office/officeart/2005/8/layout/vList2"/>
    <dgm:cxn modelId="{C3EF9BBE-1891-40E8-9343-ECC7AF071D2E}" type="presOf" srcId="{FA27AA47-9165-4BFB-ACCB-C51C419E10C1}" destId="{BBFD2C52-E727-47A5-8396-EB2B26590F4F}" srcOrd="0" destOrd="0" presId="urn:microsoft.com/office/officeart/2005/8/layout/vList2"/>
    <dgm:cxn modelId="{5FC8D6F7-A8F8-4521-86E3-67515F5058EE}" srcId="{C52AB3B5-E1AB-4B4C-8143-795BB8EA6256}" destId="{FA27AA47-9165-4BFB-ACCB-C51C419E10C1}" srcOrd="0" destOrd="0" parTransId="{5D703206-3921-4D0B-A2E6-C31ED4B60C14}" sibTransId="{28FF9812-C3E5-4894-81ED-CFD5152E7ABF}"/>
    <dgm:cxn modelId="{57C29B5E-1D1C-45E8-9B32-91F80932F05E}" type="presParOf" srcId="{03189126-50A5-400D-8B87-397A0B56A476}" destId="{BBFD2C52-E727-47A5-8396-EB2B26590F4F}" srcOrd="0" destOrd="0" presId="urn:microsoft.com/office/officeart/2005/8/layout/vList2"/>
    <dgm:cxn modelId="{5F4D3BDB-0FF6-4695-A5C6-057883BA16E9}" type="presParOf" srcId="{03189126-50A5-400D-8B87-397A0B56A476}" destId="{B0808571-77C9-4E3E-8A2D-F3B0A6141DAB}" srcOrd="1" destOrd="0" presId="urn:microsoft.com/office/officeart/2005/8/layout/vList2"/>
    <dgm:cxn modelId="{E795355E-90D1-418F-80E3-8B10A6DB2AAC}" type="presParOf" srcId="{03189126-50A5-400D-8B87-397A0B56A476}" destId="{BBF6C733-F520-4CC4-BBB6-95102BD9F30A}" srcOrd="2" destOrd="0" presId="urn:microsoft.com/office/officeart/2005/8/layout/vList2"/>
    <dgm:cxn modelId="{50F70388-FD30-4C71-8589-4B7172FE79D8}" type="presParOf" srcId="{03189126-50A5-400D-8B87-397A0B56A476}" destId="{C390D871-E275-48F2-823C-ECFE9B33CACB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B0543873-19AA-44D3-A1A5-52839F608D5D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7ECA86E7-C23E-4FAD-AD54-726F8034CFAE}">
      <dgm:prSet/>
      <dgm:spPr/>
      <dgm:t>
        <a:bodyPr/>
        <a:lstStyle/>
        <a:p>
          <a:pPr rtl="0"/>
          <a:r>
            <a:rPr lang="en-GB"/>
            <a:t>Can you think of any examples where young people have made a difference locally ?</a:t>
          </a:r>
        </a:p>
      </dgm:t>
    </dgm:pt>
    <dgm:pt modelId="{5DBA16F3-FC98-4B79-923E-4A5F6DBFE927}" type="parTrans" cxnId="{22703139-EF27-4093-BC79-9660958A5B6E}">
      <dgm:prSet/>
      <dgm:spPr/>
      <dgm:t>
        <a:bodyPr/>
        <a:lstStyle/>
        <a:p>
          <a:endParaRPr lang="en-US"/>
        </a:p>
      </dgm:t>
    </dgm:pt>
    <dgm:pt modelId="{076B9D89-CE35-4587-85E9-AC31DC9967D3}" type="sibTrans" cxnId="{22703139-EF27-4093-BC79-9660958A5B6E}">
      <dgm:prSet/>
      <dgm:spPr/>
      <dgm:t>
        <a:bodyPr/>
        <a:lstStyle/>
        <a:p>
          <a:endParaRPr lang="en-US"/>
        </a:p>
      </dgm:t>
    </dgm:pt>
    <dgm:pt modelId="{87685B5B-15C4-48EA-AD94-C20E01B8E966}">
      <dgm:prSet/>
      <dgm:spPr/>
      <dgm:t>
        <a:bodyPr/>
        <a:lstStyle/>
        <a:p>
          <a:pPr rtl="0"/>
          <a:r>
            <a:rPr lang="en-GB"/>
            <a:t>Does not have to be big ?</a:t>
          </a:r>
        </a:p>
      </dgm:t>
    </dgm:pt>
    <dgm:pt modelId="{B588E8FB-9F2B-445B-B17D-615948B2AA78}" type="parTrans" cxnId="{309DEBB6-C5FF-48CC-A63D-7EDA1AEC4459}">
      <dgm:prSet/>
      <dgm:spPr/>
      <dgm:t>
        <a:bodyPr/>
        <a:lstStyle/>
        <a:p>
          <a:endParaRPr lang="en-US"/>
        </a:p>
      </dgm:t>
    </dgm:pt>
    <dgm:pt modelId="{473CAF2F-4640-4F8B-85A9-37EA85C59EC1}" type="sibTrans" cxnId="{309DEBB6-C5FF-48CC-A63D-7EDA1AEC4459}">
      <dgm:prSet/>
      <dgm:spPr/>
      <dgm:t>
        <a:bodyPr/>
        <a:lstStyle/>
        <a:p>
          <a:endParaRPr lang="en-US"/>
        </a:p>
      </dgm:t>
    </dgm:pt>
    <dgm:pt modelId="{6FE84808-F0AC-4DAA-B1FB-C62CD62C64F7}">
      <dgm:prSet/>
      <dgm:spPr/>
      <dgm:t>
        <a:bodyPr/>
        <a:lstStyle/>
        <a:p>
          <a:pPr rtl="0"/>
          <a:r>
            <a:rPr lang="en-GB" dirty="0"/>
            <a:t>Perhaps in your youth work experience? </a:t>
          </a:r>
        </a:p>
      </dgm:t>
    </dgm:pt>
    <dgm:pt modelId="{3FFF09DB-379B-492A-B119-5D5779C2BFB0}" type="parTrans" cxnId="{5CD31641-83A0-4388-850B-4B230F7A1A15}">
      <dgm:prSet/>
      <dgm:spPr/>
      <dgm:t>
        <a:bodyPr/>
        <a:lstStyle/>
        <a:p>
          <a:endParaRPr lang="en-US"/>
        </a:p>
      </dgm:t>
    </dgm:pt>
    <dgm:pt modelId="{2FD24A56-9A30-4ECA-8397-6DABBEAC3886}" type="sibTrans" cxnId="{5CD31641-83A0-4388-850B-4B230F7A1A15}">
      <dgm:prSet/>
      <dgm:spPr/>
      <dgm:t>
        <a:bodyPr/>
        <a:lstStyle/>
        <a:p>
          <a:endParaRPr lang="en-US"/>
        </a:p>
      </dgm:t>
    </dgm:pt>
    <dgm:pt modelId="{CD68B0D8-9847-408B-B2FD-7E8BEC1C9E57}" type="pres">
      <dgm:prSet presAssocID="{B0543873-19AA-44D3-A1A5-52839F608D5D}" presName="linear" presStyleCnt="0">
        <dgm:presLayoutVars>
          <dgm:animLvl val="lvl"/>
          <dgm:resizeHandles val="exact"/>
        </dgm:presLayoutVars>
      </dgm:prSet>
      <dgm:spPr/>
    </dgm:pt>
    <dgm:pt modelId="{5F48BA00-AB97-4FA1-AA6C-5BE7EC8678A3}" type="pres">
      <dgm:prSet presAssocID="{7ECA86E7-C23E-4FAD-AD54-726F8034CFAE}" presName="parentText" presStyleLbl="node1" presStyleIdx="0" presStyleCnt="1">
        <dgm:presLayoutVars>
          <dgm:chMax val="0"/>
          <dgm:bulletEnabled val="1"/>
        </dgm:presLayoutVars>
      </dgm:prSet>
      <dgm:spPr/>
    </dgm:pt>
    <dgm:pt modelId="{CFF39CDD-2E70-44B0-B1A7-1B75896B5031}" type="pres">
      <dgm:prSet presAssocID="{7ECA86E7-C23E-4FAD-AD54-726F8034CFAE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00FF9136-EB16-4553-92EE-59A53568665B}" type="presOf" srcId="{7ECA86E7-C23E-4FAD-AD54-726F8034CFAE}" destId="{5F48BA00-AB97-4FA1-AA6C-5BE7EC8678A3}" srcOrd="0" destOrd="0" presId="urn:microsoft.com/office/officeart/2005/8/layout/vList2"/>
    <dgm:cxn modelId="{22703139-EF27-4093-BC79-9660958A5B6E}" srcId="{B0543873-19AA-44D3-A1A5-52839F608D5D}" destId="{7ECA86E7-C23E-4FAD-AD54-726F8034CFAE}" srcOrd="0" destOrd="0" parTransId="{5DBA16F3-FC98-4B79-923E-4A5F6DBFE927}" sibTransId="{076B9D89-CE35-4587-85E9-AC31DC9967D3}"/>
    <dgm:cxn modelId="{31166660-4D2F-460E-B6AC-566313E83D95}" type="presOf" srcId="{B0543873-19AA-44D3-A1A5-52839F608D5D}" destId="{CD68B0D8-9847-408B-B2FD-7E8BEC1C9E57}" srcOrd="0" destOrd="0" presId="urn:microsoft.com/office/officeart/2005/8/layout/vList2"/>
    <dgm:cxn modelId="{5CD31641-83A0-4388-850B-4B230F7A1A15}" srcId="{7ECA86E7-C23E-4FAD-AD54-726F8034CFAE}" destId="{6FE84808-F0AC-4DAA-B1FB-C62CD62C64F7}" srcOrd="1" destOrd="0" parTransId="{3FFF09DB-379B-492A-B119-5D5779C2BFB0}" sibTransId="{2FD24A56-9A30-4ECA-8397-6DABBEAC3886}"/>
    <dgm:cxn modelId="{7E84C578-2A99-44EE-A58E-E621727C16CF}" type="presOf" srcId="{6FE84808-F0AC-4DAA-B1FB-C62CD62C64F7}" destId="{CFF39CDD-2E70-44B0-B1A7-1B75896B5031}" srcOrd="0" destOrd="1" presId="urn:microsoft.com/office/officeart/2005/8/layout/vList2"/>
    <dgm:cxn modelId="{C2076C94-2B82-4F1C-A761-9A7D0DB8F217}" type="presOf" srcId="{87685B5B-15C4-48EA-AD94-C20E01B8E966}" destId="{CFF39CDD-2E70-44B0-B1A7-1B75896B5031}" srcOrd="0" destOrd="0" presId="urn:microsoft.com/office/officeart/2005/8/layout/vList2"/>
    <dgm:cxn modelId="{309DEBB6-C5FF-48CC-A63D-7EDA1AEC4459}" srcId="{7ECA86E7-C23E-4FAD-AD54-726F8034CFAE}" destId="{87685B5B-15C4-48EA-AD94-C20E01B8E966}" srcOrd="0" destOrd="0" parTransId="{B588E8FB-9F2B-445B-B17D-615948B2AA78}" sibTransId="{473CAF2F-4640-4F8B-85A9-37EA85C59EC1}"/>
    <dgm:cxn modelId="{A392886A-080C-465F-A06D-0EBE209E7BF4}" type="presParOf" srcId="{CD68B0D8-9847-408B-B2FD-7E8BEC1C9E57}" destId="{5F48BA00-AB97-4FA1-AA6C-5BE7EC8678A3}" srcOrd="0" destOrd="0" presId="urn:microsoft.com/office/officeart/2005/8/layout/vList2"/>
    <dgm:cxn modelId="{A1CB0C7C-5771-4AA6-8C78-5E1076C5900E}" type="presParOf" srcId="{CD68B0D8-9847-408B-B2FD-7E8BEC1C9E57}" destId="{CFF39CDD-2E70-44B0-B1A7-1B75896B5031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0BBF9DF1-2304-474C-904E-96EACD58C93B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495D5298-2DA1-42F6-BAAC-969CBAC0A276}">
      <dgm:prSet/>
      <dgm:spPr/>
      <dgm:t>
        <a:bodyPr/>
        <a:lstStyle/>
        <a:p>
          <a:pPr rtl="0"/>
          <a:r>
            <a:rPr lang="en-GB" b="1" dirty="0"/>
            <a:t>What are the pillars of youth work in Wales? </a:t>
          </a:r>
          <a:endParaRPr lang="en-GB" dirty="0"/>
        </a:p>
      </dgm:t>
    </dgm:pt>
    <dgm:pt modelId="{B64BD5CB-35A4-4130-BB97-C71C9C71F35C}" type="parTrans" cxnId="{3CE28487-1CED-48A2-8C19-7B290F163CBD}">
      <dgm:prSet/>
      <dgm:spPr/>
      <dgm:t>
        <a:bodyPr/>
        <a:lstStyle/>
        <a:p>
          <a:endParaRPr lang="en-US"/>
        </a:p>
      </dgm:t>
    </dgm:pt>
    <dgm:pt modelId="{827403E1-65B4-453F-AC99-1826EB796C28}" type="sibTrans" cxnId="{3CE28487-1CED-48A2-8C19-7B290F163CBD}">
      <dgm:prSet/>
      <dgm:spPr/>
      <dgm:t>
        <a:bodyPr/>
        <a:lstStyle/>
        <a:p>
          <a:endParaRPr lang="en-US"/>
        </a:p>
      </dgm:t>
    </dgm:pt>
    <dgm:pt modelId="{55E37901-6323-4CA5-9747-050C7329707B}" type="pres">
      <dgm:prSet presAssocID="{0BBF9DF1-2304-474C-904E-96EACD58C93B}" presName="Name0" presStyleCnt="0">
        <dgm:presLayoutVars>
          <dgm:dir/>
          <dgm:animLvl val="lvl"/>
          <dgm:resizeHandles val="exact"/>
        </dgm:presLayoutVars>
      </dgm:prSet>
      <dgm:spPr/>
    </dgm:pt>
    <dgm:pt modelId="{A300DADB-60AA-4654-9B0E-8EE63371F7B3}" type="pres">
      <dgm:prSet presAssocID="{495D5298-2DA1-42F6-BAAC-969CBAC0A276}" presName="linNode" presStyleCnt="0"/>
      <dgm:spPr/>
    </dgm:pt>
    <dgm:pt modelId="{268FF54B-68E5-4852-A091-D87EA35EF8DA}" type="pres">
      <dgm:prSet presAssocID="{495D5298-2DA1-42F6-BAAC-969CBAC0A276}" presName="parentText" presStyleLbl="node1" presStyleIdx="0" presStyleCnt="1" custScaleX="210642">
        <dgm:presLayoutVars>
          <dgm:chMax val="1"/>
          <dgm:bulletEnabled val="1"/>
        </dgm:presLayoutVars>
      </dgm:prSet>
      <dgm:spPr/>
    </dgm:pt>
  </dgm:ptLst>
  <dgm:cxnLst>
    <dgm:cxn modelId="{4B63771E-F29C-4B8A-80C1-5EF77FE3467E}" type="presOf" srcId="{0BBF9DF1-2304-474C-904E-96EACD58C93B}" destId="{55E37901-6323-4CA5-9747-050C7329707B}" srcOrd="0" destOrd="0" presId="urn:microsoft.com/office/officeart/2005/8/layout/vList5"/>
    <dgm:cxn modelId="{92F7952E-D80A-44B9-AD23-89822243232A}" type="presOf" srcId="{495D5298-2DA1-42F6-BAAC-969CBAC0A276}" destId="{268FF54B-68E5-4852-A091-D87EA35EF8DA}" srcOrd="0" destOrd="0" presId="urn:microsoft.com/office/officeart/2005/8/layout/vList5"/>
    <dgm:cxn modelId="{3CE28487-1CED-48A2-8C19-7B290F163CBD}" srcId="{0BBF9DF1-2304-474C-904E-96EACD58C93B}" destId="{495D5298-2DA1-42F6-BAAC-969CBAC0A276}" srcOrd="0" destOrd="0" parTransId="{B64BD5CB-35A4-4130-BB97-C71C9C71F35C}" sibTransId="{827403E1-65B4-453F-AC99-1826EB796C28}"/>
    <dgm:cxn modelId="{F8966B5F-8F2E-4A4C-B146-25F5386A5381}" type="presParOf" srcId="{55E37901-6323-4CA5-9747-050C7329707B}" destId="{A300DADB-60AA-4654-9B0E-8EE63371F7B3}" srcOrd="0" destOrd="0" presId="urn:microsoft.com/office/officeart/2005/8/layout/vList5"/>
    <dgm:cxn modelId="{03D3986E-FDCC-4C5D-B955-23355B818EFF}" type="presParOf" srcId="{A300DADB-60AA-4654-9B0E-8EE63371F7B3}" destId="{268FF54B-68E5-4852-A091-D87EA35EF8DA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830EE8C3-0B91-4755-8A1E-20F8FAB9FFD9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49AE156F-4A9A-408A-B208-E7F37595CDCD}">
      <dgm:prSet phldrT="[Text]"/>
      <dgm:spPr/>
      <dgm:t>
        <a:bodyPr/>
        <a:lstStyle/>
        <a:p>
          <a:r>
            <a:rPr lang="en-US" dirty="0"/>
            <a:t>Educative</a:t>
          </a:r>
        </a:p>
      </dgm:t>
    </dgm:pt>
    <dgm:pt modelId="{FA143A72-87E0-4317-9E37-35E4D407FF7A}" type="parTrans" cxnId="{45148B7B-F330-49FD-A26E-0096A993E537}">
      <dgm:prSet/>
      <dgm:spPr/>
      <dgm:t>
        <a:bodyPr/>
        <a:lstStyle/>
        <a:p>
          <a:endParaRPr lang="en-US"/>
        </a:p>
      </dgm:t>
    </dgm:pt>
    <dgm:pt modelId="{6EA38FF6-7788-4D85-B7CD-43C03B9306AC}" type="sibTrans" cxnId="{45148B7B-F330-49FD-A26E-0096A993E537}">
      <dgm:prSet/>
      <dgm:spPr/>
      <dgm:t>
        <a:bodyPr/>
        <a:lstStyle/>
        <a:p>
          <a:endParaRPr lang="en-US"/>
        </a:p>
      </dgm:t>
    </dgm:pt>
    <dgm:pt modelId="{B64447F2-27A3-4692-96B1-6145158B66C0}">
      <dgm:prSet phldrT="[Text]"/>
      <dgm:spPr/>
      <dgm:t>
        <a:bodyPr/>
        <a:lstStyle/>
        <a:p>
          <a:r>
            <a:rPr lang="en-US" dirty="0"/>
            <a:t>Expressive, </a:t>
          </a:r>
        </a:p>
      </dgm:t>
    </dgm:pt>
    <dgm:pt modelId="{96ED8AF8-DD08-4C39-B783-D08788296CF3}" type="parTrans" cxnId="{7895B80F-72C3-4371-99B8-16B6CA0B7A3F}">
      <dgm:prSet/>
      <dgm:spPr/>
      <dgm:t>
        <a:bodyPr/>
        <a:lstStyle/>
        <a:p>
          <a:endParaRPr lang="en-US"/>
        </a:p>
      </dgm:t>
    </dgm:pt>
    <dgm:pt modelId="{BE830464-AEA7-466E-8DF7-5D11A6180F13}" type="sibTrans" cxnId="{7895B80F-72C3-4371-99B8-16B6CA0B7A3F}">
      <dgm:prSet/>
      <dgm:spPr/>
      <dgm:t>
        <a:bodyPr/>
        <a:lstStyle/>
        <a:p>
          <a:endParaRPr lang="en-US"/>
        </a:p>
      </dgm:t>
    </dgm:pt>
    <dgm:pt modelId="{37E89DEA-0B49-4870-9E7C-6803731D738D}">
      <dgm:prSet phldrT="[Text]"/>
      <dgm:spPr/>
      <dgm:t>
        <a:bodyPr/>
        <a:lstStyle/>
        <a:p>
          <a:r>
            <a:rPr lang="en-US" dirty="0"/>
            <a:t>Participative, </a:t>
          </a:r>
        </a:p>
      </dgm:t>
    </dgm:pt>
    <dgm:pt modelId="{A4CB1A9B-BE47-42DC-BBF2-D3738682DFAD}" type="parTrans" cxnId="{8ACD18B4-E094-4335-8F29-2C8CB01AB0DD}">
      <dgm:prSet/>
      <dgm:spPr/>
      <dgm:t>
        <a:bodyPr/>
        <a:lstStyle/>
        <a:p>
          <a:endParaRPr lang="en-US"/>
        </a:p>
      </dgm:t>
    </dgm:pt>
    <dgm:pt modelId="{EA309A1A-E573-45EA-94F4-8780FA915C6F}" type="sibTrans" cxnId="{8ACD18B4-E094-4335-8F29-2C8CB01AB0DD}">
      <dgm:prSet/>
      <dgm:spPr/>
      <dgm:t>
        <a:bodyPr/>
        <a:lstStyle/>
        <a:p>
          <a:endParaRPr lang="en-US"/>
        </a:p>
      </dgm:t>
    </dgm:pt>
    <dgm:pt modelId="{E8FCD720-092B-4654-B23A-F3640F7E9AE5}">
      <dgm:prSet phldrT="[Text]"/>
      <dgm:spPr/>
      <dgm:t>
        <a:bodyPr/>
        <a:lstStyle/>
        <a:p>
          <a:r>
            <a:rPr lang="en-US" dirty="0"/>
            <a:t>Inclusive</a:t>
          </a:r>
        </a:p>
      </dgm:t>
    </dgm:pt>
    <dgm:pt modelId="{35E81827-95CE-4EC2-82B9-D488012722B1}" type="parTrans" cxnId="{F6F8CEBC-F250-4244-8429-72B9E7CE8595}">
      <dgm:prSet/>
      <dgm:spPr/>
      <dgm:t>
        <a:bodyPr/>
        <a:lstStyle/>
        <a:p>
          <a:endParaRPr lang="en-US"/>
        </a:p>
      </dgm:t>
    </dgm:pt>
    <dgm:pt modelId="{A6B7D80A-94D8-4E5F-B35F-5C80247E727E}" type="sibTrans" cxnId="{F6F8CEBC-F250-4244-8429-72B9E7CE8595}">
      <dgm:prSet/>
      <dgm:spPr/>
      <dgm:t>
        <a:bodyPr/>
        <a:lstStyle/>
        <a:p>
          <a:endParaRPr lang="en-US"/>
        </a:p>
      </dgm:t>
    </dgm:pt>
    <dgm:pt modelId="{B1C4289C-4DF8-4557-87FB-B8CA8100A33A}">
      <dgm:prSet phldrT="[Text]"/>
      <dgm:spPr/>
      <dgm:t>
        <a:bodyPr/>
        <a:lstStyle/>
        <a:p>
          <a:pPr marL="0" marR="0" lvl="0" indent="0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US" dirty="0"/>
            <a:t>Empowering </a:t>
          </a:r>
        </a:p>
        <a:p>
          <a:pPr lvl="0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dirty="0"/>
        </a:p>
      </dgm:t>
    </dgm:pt>
    <dgm:pt modelId="{DF6E4495-85D9-46B2-85D5-5768A7558A13}" type="parTrans" cxnId="{50ACF9C3-8A0A-458D-AA1C-08DDBA0E4924}">
      <dgm:prSet/>
      <dgm:spPr/>
      <dgm:t>
        <a:bodyPr/>
        <a:lstStyle/>
        <a:p>
          <a:endParaRPr lang="en-US"/>
        </a:p>
      </dgm:t>
    </dgm:pt>
    <dgm:pt modelId="{8A80A1C8-966D-420C-847B-07CBD545EFF3}" type="sibTrans" cxnId="{50ACF9C3-8A0A-458D-AA1C-08DDBA0E4924}">
      <dgm:prSet/>
      <dgm:spPr/>
      <dgm:t>
        <a:bodyPr/>
        <a:lstStyle/>
        <a:p>
          <a:endParaRPr lang="en-US"/>
        </a:p>
      </dgm:t>
    </dgm:pt>
    <dgm:pt modelId="{0D16C17C-9D2E-4D3D-B9B3-ADECFC0504EF}" type="pres">
      <dgm:prSet presAssocID="{830EE8C3-0B91-4755-8A1E-20F8FAB9FFD9}" presName="diagram" presStyleCnt="0">
        <dgm:presLayoutVars>
          <dgm:dir/>
          <dgm:resizeHandles val="exact"/>
        </dgm:presLayoutVars>
      </dgm:prSet>
      <dgm:spPr/>
    </dgm:pt>
    <dgm:pt modelId="{C9A95758-84A0-4E0F-B025-A722FA7C6FC3}" type="pres">
      <dgm:prSet presAssocID="{49AE156F-4A9A-408A-B208-E7F37595CDCD}" presName="node" presStyleLbl="node1" presStyleIdx="0" presStyleCnt="5">
        <dgm:presLayoutVars>
          <dgm:bulletEnabled val="1"/>
        </dgm:presLayoutVars>
      </dgm:prSet>
      <dgm:spPr/>
    </dgm:pt>
    <dgm:pt modelId="{EC9ADE51-4FBF-48E6-AB4B-BA472AF8FFBA}" type="pres">
      <dgm:prSet presAssocID="{6EA38FF6-7788-4D85-B7CD-43C03B9306AC}" presName="sibTrans" presStyleCnt="0"/>
      <dgm:spPr/>
    </dgm:pt>
    <dgm:pt modelId="{D1C6834A-308F-4280-AC79-9669439357B3}" type="pres">
      <dgm:prSet presAssocID="{B64447F2-27A3-4692-96B1-6145158B66C0}" presName="node" presStyleLbl="node1" presStyleIdx="1" presStyleCnt="5">
        <dgm:presLayoutVars>
          <dgm:bulletEnabled val="1"/>
        </dgm:presLayoutVars>
      </dgm:prSet>
      <dgm:spPr/>
    </dgm:pt>
    <dgm:pt modelId="{6B4597E7-25EA-4C4D-996E-ED0A8137279E}" type="pres">
      <dgm:prSet presAssocID="{BE830464-AEA7-466E-8DF7-5D11A6180F13}" presName="sibTrans" presStyleCnt="0"/>
      <dgm:spPr/>
    </dgm:pt>
    <dgm:pt modelId="{67D0D232-8690-4DB5-B18F-F2214FB112D2}" type="pres">
      <dgm:prSet presAssocID="{37E89DEA-0B49-4870-9E7C-6803731D738D}" presName="node" presStyleLbl="node1" presStyleIdx="2" presStyleCnt="5">
        <dgm:presLayoutVars>
          <dgm:bulletEnabled val="1"/>
        </dgm:presLayoutVars>
      </dgm:prSet>
      <dgm:spPr/>
    </dgm:pt>
    <dgm:pt modelId="{4B3A13EF-0470-491B-9067-A9E679678F56}" type="pres">
      <dgm:prSet presAssocID="{EA309A1A-E573-45EA-94F4-8780FA915C6F}" presName="sibTrans" presStyleCnt="0"/>
      <dgm:spPr/>
    </dgm:pt>
    <dgm:pt modelId="{82E383F2-684D-4FB0-880E-DA1908AB3D62}" type="pres">
      <dgm:prSet presAssocID="{E8FCD720-092B-4654-B23A-F3640F7E9AE5}" presName="node" presStyleLbl="node1" presStyleIdx="3" presStyleCnt="5">
        <dgm:presLayoutVars>
          <dgm:bulletEnabled val="1"/>
        </dgm:presLayoutVars>
      </dgm:prSet>
      <dgm:spPr/>
    </dgm:pt>
    <dgm:pt modelId="{A9DE034E-F096-4B88-B128-801BCC31D9E9}" type="pres">
      <dgm:prSet presAssocID="{A6B7D80A-94D8-4E5F-B35F-5C80247E727E}" presName="sibTrans" presStyleCnt="0"/>
      <dgm:spPr/>
    </dgm:pt>
    <dgm:pt modelId="{D748013B-1B2E-40CB-854C-165AAB76CCDF}" type="pres">
      <dgm:prSet presAssocID="{B1C4289C-4DF8-4557-87FB-B8CA8100A33A}" presName="node" presStyleLbl="node1" presStyleIdx="4" presStyleCnt="5">
        <dgm:presLayoutVars>
          <dgm:bulletEnabled val="1"/>
        </dgm:presLayoutVars>
      </dgm:prSet>
      <dgm:spPr/>
    </dgm:pt>
  </dgm:ptLst>
  <dgm:cxnLst>
    <dgm:cxn modelId="{7895B80F-72C3-4371-99B8-16B6CA0B7A3F}" srcId="{830EE8C3-0B91-4755-8A1E-20F8FAB9FFD9}" destId="{B64447F2-27A3-4692-96B1-6145158B66C0}" srcOrd="1" destOrd="0" parTransId="{96ED8AF8-DD08-4C39-B783-D08788296CF3}" sibTransId="{BE830464-AEA7-466E-8DF7-5D11A6180F13}"/>
    <dgm:cxn modelId="{9182D14A-BA20-4446-A4EB-BA0355A213D9}" type="presOf" srcId="{37E89DEA-0B49-4870-9E7C-6803731D738D}" destId="{67D0D232-8690-4DB5-B18F-F2214FB112D2}" srcOrd="0" destOrd="0" presId="urn:microsoft.com/office/officeart/2005/8/layout/default"/>
    <dgm:cxn modelId="{0438CF4D-FC05-4927-B8FC-9077E8B6941F}" type="presOf" srcId="{49AE156F-4A9A-408A-B208-E7F37595CDCD}" destId="{C9A95758-84A0-4E0F-B025-A722FA7C6FC3}" srcOrd="0" destOrd="0" presId="urn:microsoft.com/office/officeart/2005/8/layout/default"/>
    <dgm:cxn modelId="{45148B7B-F330-49FD-A26E-0096A993E537}" srcId="{830EE8C3-0B91-4755-8A1E-20F8FAB9FFD9}" destId="{49AE156F-4A9A-408A-B208-E7F37595CDCD}" srcOrd="0" destOrd="0" parTransId="{FA143A72-87E0-4317-9E37-35E4D407FF7A}" sibTransId="{6EA38FF6-7788-4D85-B7CD-43C03B9306AC}"/>
    <dgm:cxn modelId="{6D721B86-9344-41C8-B83D-7F0B275817F5}" type="presOf" srcId="{B64447F2-27A3-4692-96B1-6145158B66C0}" destId="{D1C6834A-308F-4280-AC79-9669439357B3}" srcOrd="0" destOrd="0" presId="urn:microsoft.com/office/officeart/2005/8/layout/default"/>
    <dgm:cxn modelId="{0F6C9CB2-0478-49D4-9789-D1AB87B45393}" type="presOf" srcId="{830EE8C3-0B91-4755-8A1E-20F8FAB9FFD9}" destId="{0D16C17C-9D2E-4D3D-B9B3-ADECFC0504EF}" srcOrd="0" destOrd="0" presId="urn:microsoft.com/office/officeart/2005/8/layout/default"/>
    <dgm:cxn modelId="{8ACD18B4-E094-4335-8F29-2C8CB01AB0DD}" srcId="{830EE8C3-0B91-4755-8A1E-20F8FAB9FFD9}" destId="{37E89DEA-0B49-4870-9E7C-6803731D738D}" srcOrd="2" destOrd="0" parTransId="{A4CB1A9B-BE47-42DC-BBF2-D3738682DFAD}" sibTransId="{EA309A1A-E573-45EA-94F4-8780FA915C6F}"/>
    <dgm:cxn modelId="{7B5926B8-87C5-4AC5-B438-F12BBA1FA058}" type="presOf" srcId="{E8FCD720-092B-4654-B23A-F3640F7E9AE5}" destId="{82E383F2-684D-4FB0-880E-DA1908AB3D62}" srcOrd="0" destOrd="0" presId="urn:microsoft.com/office/officeart/2005/8/layout/default"/>
    <dgm:cxn modelId="{F6F8CEBC-F250-4244-8429-72B9E7CE8595}" srcId="{830EE8C3-0B91-4755-8A1E-20F8FAB9FFD9}" destId="{E8FCD720-092B-4654-B23A-F3640F7E9AE5}" srcOrd="3" destOrd="0" parTransId="{35E81827-95CE-4EC2-82B9-D488012722B1}" sibTransId="{A6B7D80A-94D8-4E5F-B35F-5C80247E727E}"/>
    <dgm:cxn modelId="{50ACF9C3-8A0A-458D-AA1C-08DDBA0E4924}" srcId="{830EE8C3-0B91-4755-8A1E-20F8FAB9FFD9}" destId="{B1C4289C-4DF8-4557-87FB-B8CA8100A33A}" srcOrd="4" destOrd="0" parTransId="{DF6E4495-85D9-46B2-85D5-5768A7558A13}" sibTransId="{8A80A1C8-966D-420C-847B-07CBD545EFF3}"/>
    <dgm:cxn modelId="{9EB1AFE8-289E-448C-9C65-7C641F2F8C26}" type="presOf" srcId="{B1C4289C-4DF8-4557-87FB-B8CA8100A33A}" destId="{D748013B-1B2E-40CB-854C-165AAB76CCDF}" srcOrd="0" destOrd="0" presId="urn:microsoft.com/office/officeart/2005/8/layout/default"/>
    <dgm:cxn modelId="{982A5BBC-43A0-4337-9310-FB6F11F26F34}" type="presParOf" srcId="{0D16C17C-9D2E-4D3D-B9B3-ADECFC0504EF}" destId="{C9A95758-84A0-4E0F-B025-A722FA7C6FC3}" srcOrd="0" destOrd="0" presId="urn:microsoft.com/office/officeart/2005/8/layout/default"/>
    <dgm:cxn modelId="{D44F25A5-E968-4AD7-A3D0-202BC6F06D83}" type="presParOf" srcId="{0D16C17C-9D2E-4D3D-B9B3-ADECFC0504EF}" destId="{EC9ADE51-4FBF-48E6-AB4B-BA472AF8FFBA}" srcOrd="1" destOrd="0" presId="urn:microsoft.com/office/officeart/2005/8/layout/default"/>
    <dgm:cxn modelId="{05B3B81C-EEEC-471F-8A16-FEACFF76E093}" type="presParOf" srcId="{0D16C17C-9D2E-4D3D-B9B3-ADECFC0504EF}" destId="{D1C6834A-308F-4280-AC79-9669439357B3}" srcOrd="2" destOrd="0" presId="urn:microsoft.com/office/officeart/2005/8/layout/default"/>
    <dgm:cxn modelId="{0B3CD6D9-1B5F-46E3-B22D-7F7093846533}" type="presParOf" srcId="{0D16C17C-9D2E-4D3D-B9B3-ADECFC0504EF}" destId="{6B4597E7-25EA-4C4D-996E-ED0A8137279E}" srcOrd="3" destOrd="0" presId="urn:microsoft.com/office/officeart/2005/8/layout/default"/>
    <dgm:cxn modelId="{0D745037-6B88-4F02-99DA-3D2B707AA8C3}" type="presParOf" srcId="{0D16C17C-9D2E-4D3D-B9B3-ADECFC0504EF}" destId="{67D0D232-8690-4DB5-B18F-F2214FB112D2}" srcOrd="4" destOrd="0" presId="urn:microsoft.com/office/officeart/2005/8/layout/default"/>
    <dgm:cxn modelId="{DF6FD533-9850-4817-BD2C-A84FA93DB6CF}" type="presParOf" srcId="{0D16C17C-9D2E-4D3D-B9B3-ADECFC0504EF}" destId="{4B3A13EF-0470-491B-9067-A9E679678F56}" srcOrd="5" destOrd="0" presId="urn:microsoft.com/office/officeart/2005/8/layout/default"/>
    <dgm:cxn modelId="{C6FDAB5F-8BD0-4C59-9B8B-5112FF158522}" type="presParOf" srcId="{0D16C17C-9D2E-4D3D-B9B3-ADECFC0504EF}" destId="{82E383F2-684D-4FB0-880E-DA1908AB3D62}" srcOrd="6" destOrd="0" presId="urn:microsoft.com/office/officeart/2005/8/layout/default"/>
    <dgm:cxn modelId="{14645667-29A7-4E9A-B515-A13956B397B8}" type="presParOf" srcId="{0D16C17C-9D2E-4D3D-B9B3-ADECFC0504EF}" destId="{A9DE034E-F096-4B88-B128-801BCC31D9E9}" srcOrd="7" destOrd="0" presId="urn:microsoft.com/office/officeart/2005/8/layout/default"/>
    <dgm:cxn modelId="{AA081F72-26E1-47FA-BECA-D5AFE93679B6}" type="presParOf" srcId="{0D16C17C-9D2E-4D3D-B9B3-ADECFC0504EF}" destId="{D748013B-1B2E-40CB-854C-165AAB76CCDF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830EE8C3-0B91-4755-8A1E-20F8FAB9FFD9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49AE156F-4A9A-408A-B208-E7F37595CDCD}">
      <dgm:prSet phldrT="[Text]"/>
      <dgm:spPr/>
      <dgm:t>
        <a:bodyPr/>
        <a:lstStyle/>
        <a:p>
          <a:r>
            <a:rPr lang="en-US" dirty="0"/>
            <a:t>Educative</a:t>
          </a:r>
        </a:p>
      </dgm:t>
    </dgm:pt>
    <dgm:pt modelId="{FA143A72-87E0-4317-9E37-35E4D407FF7A}" type="parTrans" cxnId="{45148B7B-F330-49FD-A26E-0096A993E537}">
      <dgm:prSet/>
      <dgm:spPr/>
      <dgm:t>
        <a:bodyPr/>
        <a:lstStyle/>
        <a:p>
          <a:endParaRPr lang="en-US"/>
        </a:p>
      </dgm:t>
    </dgm:pt>
    <dgm:pt modelId="{6EA38FF6-7788-4D85-B7CD-43C03B9306AC}" type="sibTrans" cxnId="{45148B7B-F330-49FD-A26E-0096A993E537}">
      <dgm:prSet/>
      <dgm:spPr/>
      <dgm:t>
        <a:bodyPr/>
        <a:lstStyle/>
        <a:p>
          <a:endParaRPr lang="en-US"/>
        </a:p>
      </dgm:t>
    </dgm:pt>
    <dgm:pt modelId="{B64447F2-27A3-4692-96B1-6145158B66C0}">
      <dgm:prSet phldrT="[Text]"/>
      <dgm:spPr/>
      <dgm:t>
        <a:bodyPr/>
        <a:lstStyle/>
        <a:p>
          <a:r>
            <a:rPr lang="en-US" dirty="0"/>
            <a:t>Expressive, </a:t>
          </a:r>
        </a:p>
      </dgm:t>
    </dgm:pt>
    <dgm:pt modelId="{96ED8AF8-DD08-4C39-B783-D08788296CF3}" type="parTrans" cxnId="{7895B80F-72C3-4371-99B8-16B6CA0B7A3F}">
      <dgm:prSet/>
      <dgm:spPr/>
      <dgm:t>
        <a:bodyPr/>
        <a:lstStyle/>
        <a:p>
          <a:endParaRPr lang="en-US"/>
        </a:p>
      </dgm:t>
    </dgm:pt>
    <dgm:pt modelId="{BE830464-AEA7-466E-8DF7-5D11A6180F13}" type="sibTrans" cxnId="{7895B80F-72C3-4371-99B8-16B6CA0B7A3F}">
      <dgm:prSet/>
      <dgm:spPr/>
      <dgm:t>
        <a:bodyPr/>
        <a:lstStyle/>
        <a:p>
          <a:endParaRPr lang="en-US"/>
        </a:p>
      </dgm:t>
    </dgm:pt>
    <dgm:pt modelId="{37E89DEA-0B49-4870-9E7C-6803731D738D}">
      <dgm:prSet phldrT="[Text]"/>
      <dgm:spPr/>
      <dgm:t>
        <a:bodyPr/>
        <a:lstStyle/>
        <a:p>
          <a:r>
            <a:rPr lang="en-US" dirty="0"/>
            <a:t>Participative, </a:t>
          </a:r>
        </a:p>
      </dgm:t>
    </dgm:pt>
    <dgm:pt modelId="{A4CB1A9B-BE47-42DC-BBF2-D3738682DFAD}" type="parTrans" cxnId="{8ACD18B4-E094-4335-8F29-2C8CB01AB0DD}">
      <dgm:prSet/>
      <dgm:spPr/>
      <dgm:t>
        <a:bodyPr/>
        <a:lstStyle/>
        <a:p>
          <a:endParaRPr lang="en-US"/>
        </a:p>
      </dgm:t>
    </dgm:pt>
    <dgm:pt modelId="{EA309A1A-E573-45EA-94F4-8780FA915C6F}" type="sibTrans" cxnId="{8ACD18B4-E094-4335-8F29-2C8CB01AB0DD}">
      <dgm:prSet/>
      <dgm:spPr/>
      <dgm:t>
        <a:bodyPr/>
        <a:lstStyle/>
        <a:p>
          <a:endParaRPr lang="en-US"/>
        </a:p>
      </dgm:t>
    </dgm:pt>
    <dgm:pt modelId="{E8FCD720-092B-4654-B23A-F3640F7E9AE5}">
      <dgm:prSet phldrT="[Text]"/>
      <dgm:spPr/>
      <dgm:t>
        <a:bodyPr/>
        <a:lstStyle/>
        <a:p>
          <a:r>
            <a:rPr lang="en-US" dirty="0"/>
            <a:t>Inclusive</a:t>
          </a:r>
        </a:p>
      </dgm:t>
    </dgm:pt>
    <dgm:pt modelId="{35E81827-95CE-4EC2-82B9-D488012722B1}" type="parTrans" cxnId="{F6F8CEBC-F250-4244-8429-72B9E7CE8595}">
      <dgm:prSet/>
      <dgm:spPr/>
      <dgm:t>
        <a:bodyPr/>
        <a:lstStyle/>
        <a:p>
          <a:endParaRPr lang="en-US"/>
        </a:p>
      </dgm:t>
    </dgm:pt>
    <dgm:pt modelId="{A6B7D80A-94D8-4E5F-B35F-5C80247E727E}" type="sibTrans" cxnId="{F6F8CEBC-F250-4244-8429-72B9E7CE8595}">
      <dgm:prSet/>
      <dgm:spPr/>
      <dgm:t>
        <a:bodyPr/>
        <a:lstStyle/>
        <a:p>
          <a:endParaRPr lang="en-US"/>
        </a:p>
      </dgm:t>
    </dgm:pt>
    <dgm:pt modelId="{B1C4289C-4DF8-4557-87FB-B8CA8100A33A}">
      <dgm:prSet phldrT="[Text]"/>
      <dgm:spPr/>
      <dgm:t>
        <a:bodyPr/>
        <a:lstStyle/>
        <a:p>
          <a:pPr marL="0" marR="0" lvl="0" indent="0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US" dirty="0"/>
            <a:t>Empowering </a:t>
          </a:r>
        </a:p>
        <a:p>
          <a:pPr lvl="0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dirty="0"/>
        </a:p>
      </dgm:t>
    </dgm:pt>
    <dgm:pt modelId="{DF6E4495-85D9-46B2-85D5-5768A7558A13}" type="parTrans" cxnId="{50ACF9C3-8A0A-458D-AA1C-08DDBA0E4924}">
      <dgm:prSet/>
      <dgm:spPr/>
      <dgm:t>
        <a:bodyPr/>
        <a:lstStyle/>
        <a:p>
          <a:endParaRPr lang="en-US"/>
        </a:p>
      </dgm:t>
    </dgm:pt>
    <dgm:pt modelId="{8A80A1C8-966D-420C-847B-07CBD545EFF3}" type="sibTrans" cxnId="{50ACF9C3-8A0A-458D-AA1C-08DDBA0E4924}">
      <dgm:prSet/>
      <dgm:spPr/>
      <dgm:t>
        <a:bodyPr/>
        <a:lstStyle/>
        <a:p>
          <a:endParaRPr lang="en-US"/>
        </a:p>
      </dgm:t>
    </dgm:pt>
    <dgm:pt modelId="{0D16C17C-9D2E-4D3D-B9B3-ADECFC0504EF}" type="pres">
      <dgm:prSet presAssocID="{830EE8C3-0B91-4755-8A1E-20F8FAB9FFD9}" presName="diagram" presStyleCnt="0">
        <dgm:presLayoutVars>
          <dgm:dir/>
          <dgm:resizeHandles val="exact"/>
        </dgm:presLayoutVars>
      </dgm:prSet>
      <dgm:spPr/>
    </dgm:pt>
    <dgm:pt modelId="{C9A95758-84A0-4E0F-B025-A722FA7C6FC3}" type="pres">
      <dgm:prSet presAssocID="{49AE156F-4A9A-408A-B208-E7F37595CDCD}" presName="node" presStyleLbl="node1" presStyleIdx="0" presStyleCnt="5">
        <dgm:presLayoutVars>
          <dgm:bulletEnabled val="1"/>
        </dgm:presLayoutVars>
      </dgm:prSet>
      <dgm:spPr/>
    </dgm:pt>
    <dgm:pt modelId="{EC9ADE51-4FBF-48E6-AB4B-BA472AF8FFBA}" type="pres">
      <dgm:prSet presAssocID="{6EA38FF6-7788-4D85-B7CD-43C03B9306AC}" presName="sibTrans" presStyleCnt="0"/>
      <dgm:spPr/>
    </dgm:pt>
    <dgm:pt modelId="{D1C6834A-308F-4280-AC79-9669439357B3}" type="pres">
      <dgm:prSet presAssocID="{B64447F2-27A3-4692-96B1-6145158B66C0}" presName="node" presStyleLbl="node1" presStyleIdx="1" presStyleCnt="5">
        <dgm:presLayoutVars>
          <dgm:bulletEnabled val="1"/>
        </dgm:presLayoutVars>
      </dgm:prSet>
      <dgm:spPr/>
    </dgm:pt>
    <dgm:pt modelId="{6B4597E7-25EA-4C4D-996E-ED0A8137279E}" type="pres">
      <dgm:prSet presAssocID="{BE830464-AEA7-466E-8DF7-5D11A6180F13}" presName="sibTrans" presStyleCnt="0"/>
      <dgm:spPr/>
    </dgm:pt>
    <dgm:pt modelId="{67D0D232-8690-4DB5-B18F-F2214FB112D2}" type="pres">
      <dgm:prSet presAssocID="{37E89DEA-0B49-4870-9E7C-6803731D738D}" presName="node" presStyleLbl="node1" presStyleIdx="2" presStyleCnt="5">
        <dgm:presLayoutVars>
          <dgm:bulletEnabled val="1"/>
        </dgm:presLayoutVars>
      </dgm:prSet>
      <dgm:spPr/>
    </dgm:pt>
    <dgm:pt modelId="{4B3A13EF-0470-491B-9067-A9E679678F56}" type="pres">
      <dgm:prSet presAssocID="{EA309A1A-E573-45EA-94F4-8780FA915C6F}" presName="sibTrans" presStyleCnt="0"/>
      <dgm:spPr/>
    </dgm:pt>
    <dgm:pt modelId="{82E383F2-684D-4FB0-880E-DA1908AB3D62}" type="pres">
      <dgm:prSet presAssocID="{E8FCD720-092B-4654-B23A-F3640F7E9AE5}" presName="node" presStyleLbl="node1" presStyleIdx="3" presStyleCnt="5">
        <dgm:presLayoutVars>
          <dgm:bulletEnabled val="1"/>
        </dgm:presLayoutVars>
      </dgm:prSet>
      <dgm:spPr/>
    </dgm:pt>
    <dgm:pt modelId="{A9DE034E-F096-4B88-B128-801BCC31D9E9}" type="pres">
      <dgm:prSet presAssocID="{A6B7D80A-94D8-4E5F-B35F-5C80247E727E}" presName="sibTrans" presStyleCnt="0"/>
      <dgm:spPr/>
    </dgm:pt>
    <dgm:pt modelId="{D748013B-1B2E-40CB-854C-165AAB76CCDF}" type="pres">
      <dgm:prSet presAssocID="{B1C4289C-4DF8-4557-87FB-B8CA8100A33A}" presName="node" presStyleLbl="node1" presStyleIdx="4" presStyleCnt="5">
        <dgm:presLayoutVars>
          <dgm:bulletEnabled val="1"/>
        </dgm:presLayoutVars>
      </dgm:prSet>
      <dgm:spPr/>
    </dgm:pt>
  </dgm:ptLst>
  <dgm:cxnLst>
    <dgm:cxn modelId="{7895B80F-72C3-4371-99B8-16B6CA0B7A3F}" srcId="{830EE8C3-0B91-4755-8A1E-20F8FAB9FFD9}" destId="{B64447F2-27A3-4692-96B1-6145158B66C0}" srcOrd="1" destOrd="0" parTransId="{96ED8AF8-DD08-4C39-B783-D08788296CF3}" sibTransId="{BE830464-AEA7-466E-8DF7-5D11A6180F13}"/>
    <dgm:cxn modelId="{9182D14A-BA20-4446-A4EB-BA0355A213D9}" type="presOf" srcId="{37E89DEA-0B49-4870-9E7C-6803731D738D}" destId="{67D0D232-8690-4DB5-B18F-F2214FB112D2}" srcOrd="0" destOrd="0" presId="urn:microsoft.com/office/officeart/2005/8/layout/default"/>
    <dgm:cxn modelId="{0438CF4D-FC05-4927-B8FC-9077E8B6941F}" type="presOf" srcId="{49AE156F-4A9A-408A-B208-E7F37595CDCD}" destId="{C9A95758-84A0-4E0F-B025-A722FA7C6FC3}" srcOrd="0" destOrd="0" presId="urn:microsoft.com/office/officeart/2005/8/layout/default"/>
    <dgm:cxn modelId="{45148B7B-F330-49FD-A26E-0096A993E537}" srcId="{830EE8C3-0B91-4755-8A1E-20F8FAB9FFD9}" destId="{49AE156F-4A9A-408A-B208-E7F37595CDCD}" srcOrd="0" destOrd="0" parTransId="{FA143A72-87E0-4317-9E37-35E4D407FF7A}" sibTransId="{6EA38FF6-7788-4D85-B7CD-43C03B9306AC}"/>
    <dgm:cxn modelId="{6D721B86-9344-41C8-B83D-7F0B275817F5}" type="presOf" srcId="{B64447F2-27A3-4692-96B1-6145158B66C0}" destId="{D1C6834A-308F-4280-AC79-9669439357B3}" srcOrd="0" destOrd="0" presId="urn:microsoft.com/office/officeart/2005/8/layout/default"/>
    <dgm:cxn modelId="{0F6C9CB2-0478-49D4-9789-D1AB87B45393}" type="presOf" srcId="{830EE8C3-0B91-4755-8A1E-20F8FAB9FFD9}" destId="{0D16C17C-9D2E-4D3D-B9B3-ADECFC0504EF}" srcOrd="0" destOrd="0" presId="urn:microsoft.com/office/officeart/2005/8/layout/default"/>
    <dgm:cxn modelId="{8ACD18B4-E094-4335-8F29-2C8CB01AB0DD}" srcId="{830EE8C3-0B91-4755-8A1E-20F8FAB9FFD9}" destId="{37E89DEA-0B49-4870-9E7C-6803731D738D}" srcOrd="2" destOrd="0" parTransId="{A4CB1A9B-BE47-42DC-BBF2-D3738682DFAD}" sibTransId="{EA309A1A-E573-45EA-94F4-8780FA915C6F}"/>
    <dgm:cxn modelId="{7B5926B8-87C5-4AC5-B438-F12BBA1FA058}" type="presOf" srcId="{E8FCD720-092B-4654-B23A-F3640F7E9AE5}" destId="{82E383F2-684D-4FB0-880E-DA1908AB3D62}" srcOrd="0" destOrd="0" presId="urn:microsoft.com/office/officeart/2005/8/layout/default"/>
    <dgm:cxn modelId="{F6F8CEBC-F250-4244-8429-72B9E7CE8595}" srcId="{830EE8C3-0B91-4755-8A1E-20F8FAB9FFD9}" destId="{E8FCD720-092B-4654-B23A-F3640F7E9AE5}" srcOrd="3" destOrd="0" parTransId="{35E81827-95CE-4EC2-82B9-D488012722B1}" sibTransId="{A6B7D80A-94D8-4E5F-B35F-5C80247E727E}"/>
    <dgm:cxn modelId="{50ACF9C3-8A0A-458D-AA1C-08DDBA0E4924}" srcId="{830EE8C3-0B91-4755-8A1E-20F8FAB9FFD9}" destId="{B1C4289C-4DF8-4557-87FB-B8CA8100A33A}" srcOrd="4" destOrd="0" parTransId="{DF6E4495-85D9-46B2-85D5-5768A7558A13}" sibTransId="{8A80A1C8-966D-420C-847B-07CBD545EFF3}"/>
    <dgm:cxn modelId="{9EB1AFE8-289E-448C-9C65-7C641F2F8C26}" type="presOf" srcId="{B1C4289C-4DF8-4557-87FB-B8CA8100A33A}" destId="{D748013B-1B2E-40CB-854C-165AAB76CCDF}" srcOrd="0" destOrd="0" presId="urn:microsoft.com/office/officeart/2005/8/layout/default"/>
    <dgm:cxn modelId="{982A5BBC-43A0-4337-9310-FB6F11F26F34}" type="presParOf" srcId="{0D16C17C-9D2E-4D3D-B9B3-ADECFC0504EF}" destId="{C9A95758-84A0-4E0F-B025-A722FA7C6FC3}" srcOrd="0" destOrd="0" presId="urn:microsoft.com/office/officeart/2005/8/layout/default"/>
    <dgm:cxn modelId="{D44F25A5-E968-4AD7-A3D0-202BC6F06D83}" type="presParOf" srcId="{0D16C17C-9D2E-4D3D-B9B3-ADECFC0504EF}" destId="{EC9ADE51-4FBF-48E6-AB4B-BA472AF8FFBA}" srcOrd="1" destOrd="0" presId="urn:microsoft.com/office/officeart/2005/8/layout/default"/>
    <dgm:cxn modelId="{05B3B81C-EEEC-471F-8A16-FEACFF76E093}" type="presParOf" srcId="{0D16C17C-9D2E-4D3D-B9B3-ADECFC0504EF}" destId="{D1C6834A-308F-4280-AC79-9669439357B3}" srcOrd="2" destOrd="0" presId="urn:microsoft.com/office/officeart/2005/8/layout/default"/>
    <dgm:cxn modelId="{0B3CD6D9-1B5F-46E3-B22D-7F7093846533}" type="presParOf" srcId="{0D16C17C-9D2E-4D3D-B9B3-ADECFC0504EF}" destId="{6B4597E7-25EA-4C4D-996E-ED0A8137279E}" srcOrd="3" destOrd="0" presId="urn:microsoft.com/office/officeart/2005/8/layout/default"/>
    <dgm:cxn modelId="{0D745037-6B88-4F02-99DA-3D2B707AA8C3}" type="presParOf" srcId="{0D16C17C-9D2E-4D3D-B9B3-ADECFC0504EF}" destId="{67D0D232-8690-4DB5-B18F-F2214FB112D2}" srcOrd="4" destOrd="0" presId="urn:microsoft.com/office/officeart/2005/8/layout/default"/>
    <dgm:cxn modelId="{DF6FD533-9850-4817-BD2C-A84FA93DB6CF}" type="presParOf" srcId="{0D16C17C-9D2E-4D3D-B9B3-ADECFC0504EF}" destId="{4B3A13EF-0470-491B-9067-A9E679678F56}" srcOrd="5" destOrd="0" presId="urn:microsoft.com/office/officeart/2005/8/layout/default"/>
    <dgm:cxn modelId="{C6FDAB5F-8BD0-4C59-9B8B-5112FF158522}" type="presParOf" srcId="{0D16C17C-9D2E-4D3D-B9B3-ADECFC0504EF}" destId="{82E383F2-684D-4FB0-880E-DA1908AB3D62}" srcOrd="6" destOrd="0" presId="urn:microsoft.com/office/officeart/2005/8/layout/default"/>
    <dgm:cxn modelId="{14645667-29A7-4E9A-B515-A13956B397B8}" type="presParOf" srcId="{0D16C17C-9D2E-4D3D-B9B3-ADECFC0504EF}" destId="{A9DE034E-F096-4B88-B128-801BCC31D9E9}" srcOrd="7" destOrd="0" presId="urn:microsoft.com/office/officeart/2005/8/layout/default"/>
    <dgm:cxn modelId="{AA081F72-26E1-47FA-BECA-D5AFE93679B6}" type="presParOf" srcId="{0D16C17C-9D2E-4D3D-B9B3-ADECFC0504EF}" destId="{D748013B-1B2E-40CB-854C-165AAB76CCDF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151F4B05-5664-4B70-BA77-3090E6E99387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B78CEC3C-4B9E-4ADE-97C8-D95190CF459D}">
      <dgm:prSet/>
      <dgm:spPr/>
      <dgm:t>
        <a:bodyPr/>
        <a:lstStyle/>
        <a:p>
          <a:pPr rtl="0"/>
          <a:r>
            <a:rPr lang="en-GB" dirty="0"/>
            <a:t>Youth Work in Wales: Principles and Purposes (2013) defines participative practice as, </a:t>
          </a:r>
        </a:p>
      </dgm:t>
    </dgm:pt>
    <dgm:pt modelId="{494BE1E2-620A-42F6-901B-5AAB0A1EA320}" type="parTrans" cxnId="{FF6C8C6B-66E5-4F01-9769-0F8FC3C15AD2}">
      <dgm:prSet/>
      <dgm:spPr/>
      <dgm:t>
        <a:bodyPr/>
        <a:lstStyle/>
        <a:p>
          <a:endParaRPr lang="en-US"/>
        </a:p>
      </dgm:t>
    </dgm:pt>
    <dgm:pt modelId="{FC1BAB90-9B76-44AE-B4B6-60FE228A5FF9}" type="sibTrans" cxnId="{FF6C8C6B-66E5-4F01-9769-0F8FC3C15AD2}">
      <dgm:prSet/>
      <dgm:spPr/>
      <dgm:t>
        <a:bodyPr/>
        <a:lstStyle/>
        <a:p>
          <a:endParaRPr lang="en-US"/>
        </a:p>
      </dgm:t>
    </dgm:pt>
    <dgm:pt modelId="{2EFFC40A-DA90-48FB-8140-B1D65F1D2200}">
      <dgm:prSet/>
      <dgm:spPr/>
      <dgm:t>
        <a:bodyPr/>
        <a:lstStyle/>
        <a:p>
          <a:pPr rtl="0"/>
          <a:r>
            <a:rPr lang="en-GB"/>
            <a:t>“Encouraging and supporting young people to become partners in, and share responsibility for, the opportunities, learning processes and decision-making structures which affect their own and other people’s lives and environments.” </a:t>
          </a:r>
        </a:p>
      </dgm:t>
    </dgm:pt>
    <dgm:pt modelId="{E71F6109-0A1B-4B4F-B2AE-067D683681F0}" type="parTrans" cxnId="{9E914C0D-5B83-40B8-999A-BDEB4C5BC2A4}">
      <dgm:prSet/>
      <dgm:spPr/>
      <dgm:t>
        <a:bodyPr/>
        <a:lstStyle/>
        <a:p>
          <a:endParaRPr lang="en-US"/>
        </a:p>
      </dgm:t>
    </dgm:pt>
    <dgm:pt modelId="{44987BA8-D8CC-405A-AA4F-8F477C77773A}" type="sibTrans" cxnId="{9E914C0D-5B83-40B8-999A-BDEB4C5BC2A4}">
      <dgm:prSet/>
      <dgm:spPr/>
      <dgm:t>
        <a:bodyPr/>
        <a:lstStyle/>
        <a:p>
          <a:endParaRPr lang="en-US"/>
        </a:p>
      </dgm:t>
    </dgm:pt>
    <dgm:pt modelId="{D9FEA6BC-49F5-484E-9376-057ACE54648C}">
      <dgm:prSet/>
      <dgm:spPr/>
      <dgm:t>
        <a:bodyPr/>
        <a:lstStyle/>
        <a:p>
          <a:pPr rtl="0"/>
          <a:r>
            <a:rPr lang="en-GB"/>
            <a:t>Young people’s participation in decision making is one of the five pillars that underpin youth work in Wales. </a:t>
          </a:r>
        </a:p>
      </dgm:t>
    </dgm:pt>
    <dgm:pt modelId="{1BFB947C-1F32-4867-BD63-4577FE868F30}" type="parTrans" cxnId="{C96A1478-337D-4B52-ABCF-C8591E8182D9}">
      <dgm:prSet/>
      <dgm:spPr/>
      <dgm:t>
        <a:bodyPr/>
        <a:lstStyle/>
        <a:p>
          <a:endParaRPr lang="en-US"/>
        </a:p>
      </dgm:t>
    </dgm:pt>
    <dgm:pt modelId="{25DA8C0A-34A3-4C28-A60E-525D1466E8B6}" type="sibTrans" cxnId="{C96A1478-337D-4B52-ABCF-C8591E8182D9}">
      <dgm:prSet/>
      <dgm:spPr/>
      <dgm:t>
        <a:bodyPr/>
        <a:lstStyle/>
        <a:p>
          <a:endParaRPr lang="en-US"/>
        </a:p>
      </dgm:t>
    </dgm:pt>
    <dgm:pt modelId="{C8BB8A6B-A500-4163-AFF5-334A8FBFB288}">
      <dgm:prSet/>
      <dgm:spPr/>
      <dgm:t>
        <a:bodyPr/>
        <a:lstStyle/>
        <a:p>
          <a:pPr rtl="0"/>
          <a:r>
            <a:rPr lang="en-GB" dirty="0"/>
            <a:t>Article 12 of the United Nations Convention on the Rights of the Child (UNCRC) states that,</a:t>
          </a:r>
        </a:p>
      </dgm:t>
    </dgm:pt>
    <dgm:pt modelId="{147B8011-1346-41F7-87F8-4FAA1B9BED7A}" type="parTrans" cxnId="{EA4DB122-1D94-4203-8CE3-001ED4D6D040}">
      <dgm:prSet/>
      <dgm:spPr/>
      <dgm:t>
        <a:bodyPr/>
        <a:lstStyle/>
        <a:p>
          <a:endParaRPr lang="en-US"/>
        </a:p>
      </dgm:t>
    </dgm:pt>
    <dgm:pt modelId="{5AB8929F-A7CD-4D96-B0D6-3C045B721F4B}" type="sibTrans" cxnId="{EA4DB122-1D94-4203-8CE3-001ED4D6D040}">
      <dgm:prSet/>
      <dgm:spPr/>
      <dgm:t>
        <a:bodyPr/>
        <a:lstStyle/>
        <a:p>
          <a:endParaRPr lang="en-US"/>
        </a:p>
      </dgm:t>
    </dgm:pt>
    <dgm:pt modelId="{596BF59B-C635-4FE3-8CDA-4770FD8638F4}">
      <dgm:prSet/>
      <dgm:spPr/>
      <dgm:t>
        <a:bodyPr/>
        <a:lstStyle/>
        <a:p>
          <a:pPr rtl="0"/>
          <a:r>
            <a:rPr lang="en-GB" dirty="0"/>
            <a:t>“children have the right to say what they think should happen, when adults are making decisions that affect them, and to have their opinions taken into account.” </a:t>
          </a:r>
        </a:p>
      </dgm:t>
    </dgm:pt>
    <dgm:pt modelId="{559F0301-88D1-4E84-A9DF-EAE72A6D6EEE}" type="parTrans" cxnId="{07CF72B1-1D00-4D04-AA6A-13622E145324}">
      <dgm:prSet/>
      <dgm:spPr/>
      <dgm:t>
        <a:bodyPr/>
        <a:lstStyle/>
        <a:p>
          <a:endParaRPr lang="en-US"/>
        </a:p>
      </dgm:t>
    </dgm:pt>
    <dgm:pt modelId="{550A63E4-A16A-4BFE-9740-8EF4BC2351A6}" type="sibTrans" cxnId="{07CF72B1-1D00-4D04-AA6A-13622E145324}">
      <dgm:prSet/>
      <dgm:spPr/>
      <dgm:t>
        <a:bodyPr/>
        <a:lstStyle/>
        <a:p>
          <a:endParaRPr lang="en-US"/>
        </a:p>
      </dgm:t>
    </dgm:pt>
    <dgm:pt modelId="{AC1EA4D1-A230-4FB2-9E70-C9DC7839AB9A}" type="pres">
      <dgm:prSet presAssocID="{151F4B05-5664-4B70-BA77-3090E6E99387}" presName="linear" presStyleCnt="0">
        <dgm:presLayoutVars>
          <dgm:animLvl val="lvl"/>
          <dgm:resizeHandles val="exact"/>
        </dgm:presLayoutVars>
      </dgm:prSet>
      <dgm:spPr/>
    </dgm:pt>
    <dgm:pt modelId="{8E1FE230-952A-4367-84DB-BF0F757D0D71}" type="pres">
      <dgm:prSet presAssocID="{B78CEC3C-4B9E-4ADE-97C8-D95190CF459D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27ABE7FC-DD25-4597-9E4F-EA89041148F1}" type="pres">
      <dgm:prSet presAssocID="{B78CEC3C-4B9E-4ADE-97C8-D95190CF459D}" presName="childText" presStyleLbl="revTx" presStyleIdx="0" presStyleCnt="2">
        <dgm:presLayoutVars>
          <dgm:bulletEnabled val="1"/>
        </dgm:presLayoutVars>
      </dgm:prSet>
      <dgm:spPr/>
    </dgm:pt>
    <dgm:pt modelId="{A28DF7F6-B797-4661-813D-FCC6B2F1D43D}" type="pres">
      <dgm:prSet presAssocID="{D9FEA6BC-49F5-484E-9376-057ACE54648C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3DDE9953-79B2-4F76-9224-B26A9B71E32F}" type="pres">
      <dgm:prSet presAssocID="{25DA8C0A-34A3-4C28-A60E-525D1466E8B6}" presName="spacer" presStyleCnt="0"/>
      <dgm:spPr/>
    </dgm:pt>
    <dgm:pt modelId="{8001779A-8786-4253-8527-AB37698F096C}" type="pres">
      <dgm:prSet presAssocID="{C8BB8A6B-A500-4163-AFF5-334A8FBFB288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DFF7D565-57BF-4875-B31B-B825B8EB8B6A}" type="pres">
      <dgm:prSet presAssocID="{C8BB8A6B-A500-4163-AFF5-334A8FBFB288}" presName="childText" presStyleLbl="revTx" presStyleIdx="1" presStyleCnt="2">
        <dgm:presLayoutVars>
          <dgm:bulletEnabled val="1"/>
        </dgm:presLayoutVars>
      </dgm:prSet>
      <dgm:spPr/>
    </dgm:pt>
  </dgm:ptLst>
  <dgm:cxnLst>
    <dgm:cxn modelId="{9E914C0D-5B83-40B8-999A-BDEB4C5BC2A4}" srcId="{B78CEC3C-4B9E-4ADE-97C8-D95190CF459D}" destId="{2EFFC40A-DA90-48FB-8140-B1D65F1D2200}" srcOrd="0" destOrd="0" parTransId="{E71F6109-0A1B-4B4F-B2AE-067D683681F0}" sibTransId="{44987BA8-D8CC-405A-AA4F-8F477C77773A}"/>
    <dgm:cxn modelId="{EA4DB122-1D94-4203-8CE3-001ED4D6D040}" srcId="{151F4B05-5664-4B70-BA77-3090E6E99387}" destId="{C8BB8A6B-A500-4163-AFF5-334A8FBFB288}" srcOrd="2" destOrd="0" parTransId="{147B8011-1346-41F7-87F8-4FAA1B9BED7A}" sibTransId="{5AB8929F-A7CD-4D96-B0D6-3C045B721F4B}"/>
    <dgm:cxn modelId="{F0FDC660-0034-46F3-BC3C-5B40EE591129}" type="presOf" srcId="{C8BB8A6B-A500-4163-AFF5-334A8FBFB288}" destId="{8001779A-8786-4253-8527-AB37698F096C}" srcOrd="0" destOrd="0" presId="urn:microsoft.com/office/officeart/2005/8/layout/vList2"/>
    <dgm:cxn modelId="{FF6C8C6B-66E5-4F01-9769-0F8FC3C15AD2}" srcId="{151F4B05-5664-4B70-BA77-3090E6E99387}" destId="{B78CEC3C-4B9E-4ADE-97C8-D95190CF459D}" srcOrd="0" destOrd="0" parTransId="{494BE1E2-620A-42F6-901B-5AAB0A1EA320}" sibTransId="{FC1BAB90-9B76-44AE-B4B6-60FE228A5FF9}"/>
    <dgm:cxn modelId="{C96A1478-337D-4B52-ABCF-C8591E8182D9}" srcId="{151F4B05-5664-4B70-BA77-3090E6E99387}" destId="{D9FEA6BC-49F5-484E-9376-057ACE54648C}" srcOrd="1" destOrd="0" parTransId="{1BFB947C-1F32-4867-BD63-4577FE868F30}" sibTransId="{25DA8C0A-34A3-4C28-A60E-525D1466E8B6}"/>
    <dgm:cxn modelId="{7E40219C-3367-41F7-BC98-B39CAFB4EF87}" type="presOf" srcId="{2EFFC40A-DA90-48FB-8140-B1D65F1D2200}" destId="{27ABE7FC-DD25-4597-9E4F-EA89041148F1}" srcOrd="0" destOrd="0" presId="urn:microsoft.com/office/officeart/2005/8/layout/vList2"/>
    <dgm:cxn modelId="{882BD69E-E361-4109-8CEF-3AFDB7066780}" type="presOf" srcId="{151F4B05-5664-4B70-BA77-3090E6E99387}" destId="{AC1EA4D1-A230-4FB2-9E70-C9DC7839AB9A}" srcOrd="0" destOrd="0" presId="urn:microsoft.com/office/officeart/2005/8/layout/vList2"/>
    <dgm:cxn modelId="{07CF72B1-1D00-4D04-AA6A-13622E145324}" srcId="{C8BB8A6B-A500-4163-AFF5-334A8FBFB288}" destId="{596BF59B-C635-4FE3-8CDA-4770FD8638F4}" srcOrd="0" destOrd="0" parTransId="{559F0301-88D1-4E84-A9DF-EAE72A6D6EEE}" sibTransId="{550A63E4-A16A-4BFE-9740-8EF4BC2351A6}"/>
    <dgm:cxn modelId="{B75876B9-B1A0-4688-AEE4-02631F769702}" type="presOf" srcId="{596BF59B-C635-4FE3-8CDA-4770FD8638F4}" destId="{DFF7D565-57BF-4875-B31B-B825B8EB8B6A}" srcOrd="0" destOrd="0" presId="urn:microsoft.com/office/officeart/2005/8/layout/vList2"/>
    <dgm:cxn modelId="{7D7357BD-1E16-4C1C-B907-FADA0EAEEC88}" type="presOf" srcId="{D9FEA6BC-49F5-484E-9376-057ACE54648C}" destId="{A28DF7F6-B797-4661-813D-FCC6B2F1D43D}" srcOrd="0" destOrd="0" presId="urn:microsoft.com/office/officeart/2005/8/layout/vList2"/>
    <dgm:cxn modelId="{C1D72FE9-A91F-48BC-8AF9-318C76565079}" type="presOf" srcId="{B78CEC3C-4B9E-4ADE-97C8-D95190CF459D}" destId="{8E1FE230-952A-4367-84DB-BF0F757D0D71}" srcOrd="0" destOrd="0" presId="urn:microsoft.com/office/officeart/2005/8/layout/vList2"/>
    <dgm:cxn modelId="{C3E8DBFA-3333-4AC1-B7FB-80B7A4DB7B46}" type="presParOf" srcId="{AC1EA4D1-A230-4FB2-9E70-C9DC7839AB9A}" destId="{8E1FE230-952A-4367-84DB-BF0F757D0D71}" srcOrd="0" destOrd="0" presId="urn:microsoft.com/office/officeart/2005/8/layout/vList2"/>
    <dgm:cxn modelId="{AF447419-86C3-4794-B85E-7DEF796CB2D8}" type="presParOf" srcId="{AC1EA4D1-A230-4FB2-9E70-C9DC7839AB9A}" destId="{27ABE7FC-DD25-4597-9E4F-EA89041148F1}" srcOrd="1" destOrd="0" presId="urn:microsoft.com/office/officeart/2005/8/layout/vList2"/>
    <dgm:cxn modelId="{0AB73029-32F6-471C-9189-582BFAEB9877}" type="presParOf" srcId="{AC1EA4D1-A230-4FB2-9E70-C9DC7839AB9A}" destId="{A28DF7F6-B797-4661-813D-FCC6B2F1D43D}" srcOrd="2" destOrd="0" presId="urn:microsoft.com/office/officeart/2005/8/layout/vList2"/>
    <dgm:cxn modelId="{4A204113-6E22-415E-B642-3A8372E1B76F}" type="presParOf" srcId="{AC1EA4D1-A230-4FB2-9E70-C9DC7839AB9A}" destId="{3DDE9953-79B2-4F76-9224-B26A9B71E32F}" srcOrd="3" destOrd="0" presId="urn:microsoft.com/office/officeart/2005/8/layout/vList2"/>
    <dgm:cxn modelId="{2AD47C74-42C8-44CA-B2D7-E7CA10A3CAAA}" type="presParOf" srcId="{AC1EA4D1-A230-4FB2-9E70-C9DC7839AB9A}" destId="{8001779A-8786-4253-8527-AB37698F096C}" srcOrd="4" destOrd="0" presId="urn:microsoft.com/office/officeart/2005/8/layout/vList2"/>
    <dgm:cxn modelId="{0B148D46-B430-4375-8043-A8F170DAF221}" type="presParOf" srcId="{AC1EA4D1-A230-4FB2-9E70-C9DC7839AB9A}" destId="{DFF7D565-57BF-4875-B31B-B825B8EB8B6A}" srcOrd="5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0E4E8596-DBAB-4A2C-9209-AA7C4341B531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2A85ABA-F001-494B-8077-DF2C20428C2C}">
      <dgm:prSet/>
      <dgm:spPr/>
      <dgm:t>
        <a:bodyPr/>
        <a:lstStyle/>
        <a:p>
          <a:pPr rtl="0"/>
          <a:r>
            <a:rPr lang="en-GB" dirty="0"/>
            <a:t>The involving of young people standard focuses on the quality and impact of young people’s participation in decision making and how well organisations; · </a:t>
          </a:r>
        </a:p>
      </dgm:t>
    </dgm:pt>
    <dgm:pt modelId="{5B3E9C3B-6D04-4FBD-BFA4-BF751BB204A6}" type="parTrans" cxnId="{DE1A1FDC-2B8D-4661-97AB-F074C9C764A5}">
      <dgm:prSet/>
      <dgm:spPr/>
      <dgm:t>
        <a:bodyPr/>
        <a:lstStyle/>
        <a:p>
          <a:endParaRPr lang="en-US"/>
        </a:p>
      </dgm:t>
    </dgm:pt>
    <dgm:pt modelId="{4999C6FA-429E-4981-BDB6-8405661210F5}" type="sibTrans" cxnId="{DE1A1FDC-2B8D-4661-97AB-F074C9C764A5}">
      <dgm:prSet/>
      <dgm:spPr/>
      <dgm:t>
        <a:bodyPr/>
        <a:lstStyle/>
        <a:p>
          <a:endParaRPr lang="en-US"/>
        </a:p>
      </dgm:t>
    </dgm:pt>
    <dgm:pt modelId="{61D3EF81-CC22-4F31-9C9C-443C75A300EF}">
      <dgm:prSet/>
      <dgm:spPr/>
      <dgm:t>
        <a:bodyPr/>
        <a:lstStyle/>
        <a:p>
          <a:pPr rtl="0"/>
          <a:r>
            <a:rPr lang="en-GB"/>
            <a:t>actively listen to young people; </a:t>
          </a:r>
        </a:p>
      </dgm:t>
    </dgm:pt>
    <dgm:pt modelId="{7403D13C-B2C8-44C3-8574-BBF9B5EE2FCC}" type="parTrans" cxnId="{E1122A77-DD07-4219-A2DF-B5C6965D6AF9}">
      <dgm:prSet/>
      <dgm:spPr/>
      <dgm:t>
        <a:bodyPr/>
        <a:lstStyle/>
        <a:p>
          <a:endParaRPr lang="en-US"/>
        </a:p>
      </dgm:t>
    </dgm:pt>
    <dgm:pt modelId="{A295153D-4C7C-437E-B886-542122539C2F}" type="sibTrans" cxnId="{E1122A77-DD07-4219-A2DF-B5C6965D6AF9}">
      <dgm:prSet/>
      <dgm:spPr/>
      <dgm:t>
        <a:bodyPr/>
        <a:lstStyle/>
        <a:p>
          <a:endParaRPr lang="en-US"/>
        </a:p>
      </dgm:t>
    </dgm:pt>
    <dgm:pt modelId="{6D2ECA48-F8D9-4F14-8843-3CECA0F4254A}">
      <dgm:prSet/>
      <dgm:spPr/>
      <dgm:t>
        <a:bodyPr/>
        <a:lstStyle/>
        <a:p>
          <a:pPr rtl="0"/>
          <a:r>
            <a:rPr lang="en-GB"/>
            <a:t>actively involve young people in decision making; </a:t>
          </a:r>
        </a:p>
      </dgm:t>
    </dgm:pt>
    <dgm:pt modelId="{AF15497D-26B0-4481-A19F-051A0795D030}" type="parTrans" cxnId="{1D658628-AF1D-4A52-8090-5ED7FC5D40E0}">
      <dgm:prSet/>
      <dgm:spPr/>
      <dgm:t>
        <a:bodyPr/>
        <a:lstStyle/>
        <a:p>
          <a:endParaRPr lang="en-US"/>
        </a:p>
      </dgm:t>
    </dgm:pt>
    <dgm:pt modelId="{805C7627-7196-4DCF-BB4C-21B973E0710D}" type="sibTrans" cxnId="{1D658628-AF1D-4A52-8090-5ED7FC5D40E0}">
      <dgm:prSet/>
      <dgm:spPr/>
      <dgm:t>
        <a:bodyPr/>
        <a:lstStyle/>
        <a:p>
          <a:endParaRPr lang="en-US"/>
        </a:p>
      </dgm:t>
    </dgm:pt>
    <dgm:pt modelId="{34B89362-91B8-4D3D-BA57-1AA1411E16A0}">
      <dgm:prSet/>
      <dgm:spPr/>
      <dgm:t>
        <a:bodyPr/>
        <a:lstStyle/>
        <a:p>
          <a:pPr rtl="0"/>
          <a:r>
            <a:rPr lang="en-GB"/>
            <a:t>demonstrate how young people’s views and opinions lead to tangible organisational / programme change and improvement;  </a:t>
          </a:r>
        </a:p>
      </dgm:t>
    </dgm:pt>
    <dgm:pt modelId="{DA43223F-8E2B-4C3A-ADB9-37D6043845D1}" type="parTrans" cxnId="{A63AFCA3-4E8C-49A2-8923-5BD6E45E2659}">
      <dgm:prSet/>
      <dgm:spPr/>
      <dgm:t>
        <a:bodyPr/>
        <a:lstStyle/>
        <a:p>
          <a:endParaRPr lang="en-US"/>
        </a:p>
      </dgm:t>
    </dgm:pt>
    <dgm:pt modelId="{FFABC060-7B51-4BB2-AEF9-01DEA06C6273}" type="sibTrans" cxnId="{A63AFCA3-4E8C-49A2-8923-5BD6E45E2659}">
      <dgm:prSet/>
      <dgm:spPr/>
      <dgm:t>
        <a:bodyPr/>
        <a:lstStyle/>
        <a:p>
          <a:endParaRPr lang="en-US"/>
        </a:p>
      </dgm:t>
    </dgm:pt>
    <dgm:pt modelId="{BEFB578A-B1B5-462C-B99B-2AC6E8E0AC82}">
      <dgm:prSet/>
      <dgm:spPr/>
      <dgm:t>
        <a:bodyPr/>
        <a:lstStyle/>
        <a:p>
          <a:pPr rtl="0"/>
          <a:r>
            <a:rPr lang="en-GB" dirty="0"/>
            <a:t>have implemented the National Children and Young People's Participation Standards for Wales (2007) </a:t>
          </a:r>
          <a:r>
            <a:rPr lang="en-GB" dirty="0">
              <a:hlinkClick xmlns:r="http://schemas.openxmlformats.org/officeDocument/2006/relationships" r:id="rId1"/>
            </a:rPr>
            <a:t>http://www.participationworkerswales.org.uk/wp-content/uploads/2014/07/National-Participation-Standards.pdf</a:t>
          </a:r>
          <a:r>
            <a:rPr lang="en-GB" dirty="0"/>
            <a:t> and; · have implemented the Children and Families (Wales) Measure 2010 </a:t>
          </a:r>
          <a:r>
            <a:rPr lang="en-GB" dirty="0">
              <a:hlinkClick xmlns:r="http://schemas.openxmlformats.org/officeDocument/2006/relationships" r:id="rId2"/>
            </a:rPr>
            <a:t>http://gov.wales/topics/people-andcommunities/people/children-and-young-people/child-poverty/childrenandfamilies/?lang=en</a:t>
          </a:r>
          <a:r>
            <a:rPr lang="en-GB" dirty="0"/>
            <a:t>. </a:t>
          </a:r>
        </a:p>
      </dgm:t>
    </dgm:pt>
    <dgm:pt modelId="{50CA4005-E54B-4DD3-AC62-8FF008015D95}" type="parTrans" cxnId="{7E784545-5B28-4FC6-9C1C-4DEF541AD768}">
      <dgm:prSet/>
      <dgm:spPr/>
      <dgm:t>
        <a:bodyPr/>
        <a:lstStyle/>
        <a:p>
          <a:endParaRPr lang="en-US"/>
        </a:p>
      </dgm:t>
    </dgm:pt>
    <dgm:pt modelId="{ADDDC013-F593-4F4B-84EE-3136224401DF}" type="sibTrans" cxnId="{7E784545-5B28-4FC6-9C1C-4DEF541AD768}">
      <dgm:prSet/>
      <dgm:spPr/>
      <dgm:t>
        <a:bodyPr/>
        <a:lstStyle/>
        <a:p>
          <a:endParaRPr lang="en-US"/>
        </a:p>
      </dgm:t>
    </dgm:pt>
    <dgm:pt modelId="{6A742745-B86B-4508-8FCE-F8D32182EB15}" type="pres">
      <dgm:prSet presAssocID="{0E4E8596-DBAB-4A2C-9209-AA7C4341B531}" presName="linear" presStyleCnt="0">
        <dgm:presLayoutVars>
          <dgm:animLvl val="lvl"/>
          <dgm:resizeHandles val="exact"/>
        </dgm:presLayoutVars>
      </dgm:prSet>
      <dgm:spPr/>
    </dgm:pt>
    <dgm:pt modelId="{B9BBAD14-932A-46C6-8FAA-68008640AB6A}" type="pres">
      <dgm:prSet presAssocID="{82A85ABA-F001-494B-8077-DF2C20428C2C}" presName="parentText" presStyleLbl="node1" presStyleIdx="0" presStyleCnt="1">
        <dgm:presLayoutVars>
          <dgm:chMax val="0"/>
          <dgm:bulletEnabled val="1"/>
        </dgm:presLayoutVars>
      </dgm:prSet>
      <dgm:spPr/>
    </dgm:pt>
    <dgm:pt modelId="{F855EFFE-CDBB-418F-9B14-5D0F539A54BB}" type="pres">
      <dgm:prSet presAssocID="{82A85ABA-F001-494B-8077-DF2C20428C2C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185D1E22-B3A7-47C0-BEB6-0E2692E18EF1}" type="presOf" srcId="{0E4E8596-DBAB-4A2C-9209-AA7C4341B531}" destId="{6A742745-B86B-4508-8FCE-F8D32182EB15}" srcOrd="0" destOrd="0" presId="urn:microsoft.com/office/officeart/2005/8/layout/vList2"/>
    <dgm:cxn modelId="{1D658628-AF1D-4A52-8090-5ED7FC5D40E0}" srcId="{82A85ABA-F001-494B-8077-DF2C20428C2C}" destId="{6D2ECA48-F8D9-4F14-8843-3CECA0F4254A}" srcOrd="1" destOrd="0" parTransId="{AF15497D-26B0-4481-A19F-051A0795D030}" sibTransId="{805C7627-7196-4DCF-BB4C-21B973E0710D}"/>
    <dgm:cxn modelId="{546E233F-95B3-476B-A115-C585F95C0063}" type="presOf" srcId="{82A85ABA-F001-494B-8077-DF2C20428C2C}" destId="{B9BBAD14-932A-46C6-8FAA-68008640AB6A}" srcOrd="0" destOrd="0" presId="urn:microsoft.com/office/officeart/2005/8/layout/vList2"/>
    <dgm:cxn modelId="{7E784545-5B28-4FC6-9C1C-4DEF541AD768}" srcId="{82A85ABA-F001-494B-8077-DF2C20428C2C}" destId="{BEFB578A-B1B5-462C-B99B-2AC6E8E0AC82}" srcOrd="3" destOrd="0" parTransId="{50CA4005-E54B-4DD3-AC62-8FF008015D95}" sibTransId="{ADDDC013-F593-4F4B-84EE-3136224401DF}"/>
    <dgm:cxn modelId="{DFA0054D-EFD6-445B-8811-13E0413B2DD5}" type="presOf" srcId="{61D3EF81-CC22-4F31-9C9C-443C75A300EF}" destId="{F855EFFE-CDBB-418F-9B14-5D0F539A54BB}" srcOrd="0" destOrd="0" presId="urn:microsoft.com/office/officeart/2005/8/layout/vList2"/>
    <dgm:cxn modelId="{074EE256-4010-4179-A76A-A71B62FB760F}" type="presOf" srcId="{34B89362-91B8-4D3D-BA57-1AA1411E16A0}" destId="{F855EFFE-CDBB-418F-9B14-5D0F539A54BB}" srcOrd="0" destOrd="2" presId="urn:microsoft.com/office/officeart/2005/8/layout/vList2"/>
    <dgm:cxn modelId="{E1122A77-DD07-4219-A2DF-B5C6965D6AF9}" srcId="{82A85ABA-F001-494B-8077-DF2C20428C2C}" destId="{61D3EF81-CC22-4F31-9C9C-443C75A300EF}" srcOrd="0" destOrd="0" parTransId="{7403D13C-B2C8-44C3-8574-BBF9B5EE2FCC}" sibTransId="{A295153D-4C7C-437E-B886-542122539C2F}"/>
    <dgm:cxn modelId="{95C1F793-C4EC-40CF-ABBB-6B69B5B9F6F5}" type="presOf" srcId="{6D2ECA48-F8D9-4F14-8843-3CECA0F4254A}" destId="{F855EFFE-CDBB-418F-9B14-5D0F539A54BB}" srcOrd="0" destOrd="1" presId="urn:microsoft.com/office/officeart/2005/8/layout/vList2"/>
    <dgm:cxn modelId="{A63AFCA3-4E8C-49A2-8923-5BD6E45E2659}" srcId="{82A85ABA-F001-494B-8077-DF2C20428C2C}" destId="{34B89362-91B8-4D3D-BA57-1AA1411E16A0}" srcOrd="2" destOrd="0" parTransId="{DA43223F-8E2B-4C3A-ADB9-37D6043845D1}" sibTransId="{FFABC060-7B51-4BB2-AEF9-01DEA06C6273}"/>
    <dgm:cxn modelId="{3DBB37C2-C8F6-4EC0-8E70-929E6E9E83C2}" type="presOf" srcId="{BEFB578A-B1B5-462C-B99B-2AC6E8E0AC82}" destId="{F855EFFE-CDBB-418F-9B14-5D0F539A54BB}" srcOrd="0" destOrd="3" presId="urn:microsoft.com/office/officeart/2005/8/layout/vList2"/>
    <dgm:cxn modelId="{DE1A1FDC-2B8D-4661-97AB-F074C9C764A5}" srcId="{0E4E8596-DBAB-4A2C-9209-AA7C4341B531}" destId="{82A85ABA-F001-494B-8077-DF2C20428C2C}" srcOrd="0" destOrd="0" parTransId="{5B3E9C3B-6D04-4FBD-BFA4-BF751BB204A6}" sibTransId="{4999C6FA-429E-4981-BDB6-8405661210F5}"/>
    <dgm:cxn modelId="{54ACA190-D680-4E9E-AC7C-B76BA7425728}" type="presParOf" srcId="{6A742745-B86B-4508-8FCE-F8D32182EB15}" destId="{B9BBAD14-932A-46C6-8FAA-68008640AB6A}" srcOrd="0" destOrd="0" presId="urn:microsoft.com/office/officeart/2005/8/layout/vList2"/>
    <dgm:cxn modelId="{D73B685D-AFC7-43C8-826E-F4BD2758C932}" type="presParOf" srcId="{6A742745-B86B-4508-8FCE-F8D32182EB15}" destId="{F855EFFE-CDBB-418F-9B14-5D0F539A54BB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0D1F12A0-8FE8-4825-9B49-6485F01D4061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F5F02C4F-11F3-433F-8E86-26AAF614647F}">
      <dgm:prSet/>
      <dgm:spPr/>
      <dgm:t>
        <a:bodyPr/>
        <a:lstStyle/>
        <a:p>
          <a:pPr rtl="0"/>
          <a:r>
            <a:rPr lang="en-GB" dirty="0"/>
            <a:t>The evidence for the Involving young people standard should demonstrate:</a:t>
          </a:r>
        </a:p>
      </dgm:t>
    </dgm:pt>
    <dgm:pt modelId="{60132F52-131C-46D2-BC1C-853FDAC0BF01}" type="parTrans" cxnId="{2D48DA1D-A481-47D0-8EE3-79C29BB8C08D}">
      <dgm:prSet/>
      <dgm:spPr/>
      <dgm:t>
        <a:bodyPr/>
        <a:lstStyle/>
        <a:p>
          <a:endParaRPr lang="en-US"/>
        </a:p>
      </dgm:t>
    </dgm:pt>
    <dgm:pt modelId="{13C702B5-4B42-4312-B78E-7F3E2AD9C327}" type="sibTrans" cxnId="{2D48DA1D-A481-47D0-8EE3-79C29BB8C08D}">
      <dgm:prSet/>
      <dgm:spPr/>
      <dgm:t>
        <a:bodyPr/>
        <a:lstStyle/>
        <a:p>
          <a:endParaRPr lang="en-US"/>
        </a:p>
      </dgm:t>
    </dgm:pt>
    <dgm:pt modelId="{BDADC886-F88A-4014-A0E3-6BD9A4E1C372}">
      <dgm:prSet/>
      <dgm:spPr/>
      <dgm:t>
        <a:bodyPr/>
        <a:lstStyle/>
        <a:p>
          <a:pPr rtl="0"/>
          <a:r>
            <a:rPr lang="en-GB"/>
            <a:t>a clear strategy for young people’s active involvement;</a:t>
          </a:r>
        </a:p>
      </dgm:t>
    </dgm:pt>
    <dgm:pt modelId="{F5803C6F-B068-476B-8BFC-5E99BDD08A1F}" type="parTrans" cxnId="{5E241209-5A2C-4140-92D6-3108DC843C8F}">
      <dgm:prSet/>
      <dgm:spPr/>
      <dgm:t>
        <a:bodyPr/>
        <a:lstStyle/>
        <a:p>
          <a:endParaRPr lang="en-US"/>
        </a:p>
      </dgm:t>
    </dgm:pt>
    <dgm:pt modelId="{CB6A7835-3BAD-4B7C-8AA4-F2C425378CEC}" type="sibTrans" cxnId="{5E241209-5A2C-4140-92D6-3108DC843C8F}">
      <dgm:prSet/>
      <dgm:spPr/>
      <dgm:t>
        <a:bodyPr/>
        <a:lstStyle/>
        <a:p>
          <a:endParaRPr lang="en-US"/>
        </a:p>
      </dgm:t>
    </dgm:pt>
    <dgm:pt modelId="{D7F9F9F5-A974-4381-83E9-DE8C5A87B1DE}">
      <dgm:prSet/>
      <dgm:spPr/>
      <dgm:t>
        <a:bodyPr/>
        <a:lstStyle/>
        <a:p>
          <a:pPr rtl="0"/>
          <a:r>
            <a:rPr lang="en-GB"/>
            <a:t>young people regularly feedback on the quality and range of the youth work they engage in; </a:t>
          </a:r>
        </a:p>
      </dgm:t>
    </dgm:pt>
    <dgm:pt modelId="{F6FAE782-B281-496A-AF42-8CA47BA410B9}" type="parTrans" cxnId="{391AF952-F99A-4644-908B-F0E3CAB89231}">
      <dgm:prSet/>
      <dgm:spPr/>
      <dgm:t>
        <a:bodyPr/>
        <a:lstStyle/>
        <a:p>
          <a:endParaRPr lang="en-US"/>
        </a:p>
      </dgm:t>
    </dgm:pt>
    <dgm:pt modelId="{925B3F6D-1780-4B1A-B088-39DA8A17B22D}" type="sibTrans" cxnId="{391AF952-F99A-4644-908B-F0E3CAB89231}">
      <dgm:prSet/>
      <dgm:spPr/>
      <dgm:t>
        <a:bodyPr/>
        <a:lstStyle/>
        <a:p>
          <a:endParaRPr lang="en-US"/>
        </a:p>
      </dgm:t>
    </dgm:pt>
    <dgm:pt modelId="{5449A0AA-64DF-458B-B87A-C55B7024C35E}">
      <dgm:prSet/>
      <dgm:spPr/>
      <dgm:t>
        <a:bodyPr/>
        <a:lstStyle/>
        <a:p>
          <a:pPr rtl="0"/>
          <a:r>
            <a:rPr lang="en-GB"/>
            <a:t>young people’s feedback results in changes and improvement;</a:t>
          </a:r>
        </a:p>
      </dgm:t>
    </dgm:pt>
    <dgm:pt modelId="{4CC0142C-1238-41D9-BDC6-5BA45E81AAD2}" type="parTrans" cxnId="{6C754A3C-D9E9-4ACC-88C3-618168E433EC}">
      <dgm:prSet/>
      <dgm:spPr/>
      <dgm:t>
        <a:bodyPr/>
        <a:lstStyle/>
        <a:p>
          <a:endParaRPr lang="en-US"/>
        </a:p>
      </dgm:t>
    </dgm:pt>
    <dgm:pt modelId="{319EAFC8-782B-4154-85A8-7D05B8052EF1}" type="sibTrans" cxnId="{6C754A3C-D9E9-4ACC-88C3-618168E433EC}">
      <dgm:prSet/>
      <dgm:spPr/>
      <dgm:t>
        <a:bodyPr/>
        <a:lstStyle/>
        <a:p>
          <a:endParaRPr lang="en-US"/>
        </a:p>
      </dgm:t>
    </dgm:pt>
    <dgm:pt modelId="{F7395D2D-B1A8-4E3B-A473-11663945A609}">
      <dgm:prSet/>
      <dgm:spPr/>
      <dgm:t>
        <a:bodyPr/>
        <a:lstStyle/>
        <a:p>
          <a:pPr rtl="0"/>
          <a:r>
            <a:rPr lang="en-GB"/>
            <a:t>young people are aware of how their voice resulted in change.</a:t>
          </a:r>
        </a:p>
      </dgm:t>
    </dgm:pt>
    <dgm:pt modelId="{3F61F4E6-FF04-462E-8317-00EF7501C5C0}" type="parTrans" cxnId="{5C1B676C-BF8B-4DD2-8EC8-3F55B611E47F}">
      <dgm:prSet/>
      <dgm:spPr/>
      <dgm:t>
        <a:bodyPr/>
        <a:lstStyle/>
        <a:p>
          <a:endParaRPr lang="en-US"/>
        </a:p>
      </dgm:t>
    </dgm:pt>
    <dgm:pt modelId="{C2D4E47F-E81F-4518-92CD-0367012AC1E8}" type="sibTrans" cxnId="{5C1B676C-BF8B-4DD2-8EC8-3F55B611E47F}">
      <dgm:prSet/>
      <dgm:spPr/>
      <dgm:t>
        <a:bodyPr/>
        <a:lstStyle/>
        <a:p>
          <a:endParaRPr lang="en-US"/>
        </a:p>
      </dgm:t>
    </dgm:pt>
    <dgm:pt modelId="{C8A99A6A-F5CB-43C4-B9DE-C5E7F9E0E4F9}" type="pres">
      <dgm:prSet presAssocID="{0D1F12A0-8FE8-4825-9B49-6485F01D4061}" presName="linear" presStyleCnt="0">
        <dgm:presLayoutVars>
          <dgm:animLvl val="lvl"/>
          <dgm:resizeHandles val="exact"/>
        </dgm:presLayoutVars>
      </dgm:prSet>
      <dgm:spPr/>
    </dgm:pt>
    <dgm:pt modelId="{9F9310FF-B18B-461F-8F94-10032798A7B1}" type="pres">
      <dgm:prSet presAssocID="{F5F02C4F-11F3-433F-8E86-26AAF614647F}" presName="parentText" presStyleLbl="node1" presStyleIdx="0" presStyleCnt="1">
        <dgm:presLayoutVars>
          <dgm:chMax val="0"/>
          <dgm:bulletEnabled val="1"/>
        </dgm:presLayoutVars>
      </dgm:prSet>
      <dgm:spPr/>
    </dgm:pt>
    <dgm:pt modelId="{5AF4227D-5491-45C8-A28F-E4CF52AF013B}" type="pres">
      <dgm:prSet presAssocID="{F5F02C4F-11F3-433F-8E86-26AAF614647F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5E241209-5A2C-4140-92D6-3108DC843C8F}" srcId="{F5F02C4F-11F3-433F-8E86-26AAF614647F}" destId="{BDADC886-F88A-4014-A0E3-6BD9A4E1C372}" srcOrd="0" destOrd="0" parTransId="{F5803C6F-B068-476B-8BFC-5E99BDD08A1F}" sibTransId="{CB6A7835-3BAD-4B7C-8AA4-F2C425378CEC}"/>
    <dgm:cxn modelId="{2D48DA1D-A481-47D0-8EE3-79C29BB8C08D}" srcId="{0D1F12A0-8FE8-4825-9B49-6485F01D4061}" destId="{F5F02C4F-11F3-433F-8E86-26AAF614647F}" srcOrd="0" destOrd="0" parTransId="{60132F52-131C-46D2-BC1C-853FDAC0BF01}" sibTransId="{13C702B5-4B42-4312-B78E-7F3E2AD9C327}"/>
    <dgm:cxn modelId="{6C754A3C-D9E9-4ACC-88C3-618168E433EC}" srcId="{F5F02C4F-11F3-433F-8E86-26AAF614647F}" destId="{5449A0AA-64DF-458B-B87A-C55B7024C35E}" srcOrd="2" destOrd="0" parTransId="{4CC0142C-1238-41D9-BDC6-5BA45E81AAD2}" sibTransId="{319EAFC8-782B-4154-85A8-7D05B8052EF1}"/>
    <dgm:cxn modelId="{5C1B676C-BF8B-4DD2-8EC8-3F55B611E47F}" srcId="{F5F02C4F-11F3-433F-8E86-26AAF614647F}" destId="{F7395D2D-B1A8-4E3B-A473-11663945A609}" srcOrd="3" destOrd="0" parTransId="{3F61F4E6-FF04-462E-8317-00EF7501C5C0}" sibTransId="{C2D4E47F-E81F-4518-92CD-0367012AC1E8}"/>
    <dgm:cxn modelId="{391AF952-F99A-4644-908B-F0E3CAB89231}" srcId="{F5F02C4F-11F3-433F-8E86-26AAF614647F}" destId="{D7F9F9F5-A974-4381-83E9-DE8C5A87B1DE}" srcOrd="1" destOrd="0" parTransId="{F6FAE782-B281-496A-AF42-8CA47BA410B9}" sibTransId="{925B3F6D-1780-4B1A-B088-39DA8A17B22D}"/>
    <dgm:cxn modelId="{CB693C8E-13F2-4C92-A1F2-2A8434DD22D7}" type="presOf" srcId="{5449A0AA-64DF-458B-B87A-C55B7024C35E}" destId="{5AF4227D-5491-45C8-A28F-E4CF52AF013B}" srcOrd="0" destOrd="2" presId="urn:microsoft.com/office/officeart/2005/8/layout/vList2"/>
    <dgm:cxn modelId="{632F24A6-A863-4DFB-9E88-F5BA506E6ABF}" type="presOf" srcId="{D7F9F9F5-A974-4381-83E9-DE8C5A87B1DE}" destId="{5AF4227D-5491-45C8-A28F-E4CF52AF013B}" srcOrd="0" destOrd="1" presId="urn:microsoft.com/office/officeart/2005/8/layout/vList2"/>
    <dgm:cxn modelId="{33D503BB-4060-4325-9628-6FE4BFC27101}" type="presOf" srcId="{BDADC886-F88A-4014-A0E3-6BD9A4E1C372}" destId="{5AF4227D-5491-45C8-A28F-E4CF52AF013B}" srcOrd="0" destOrd="0" presId="urn:microsoft.com/office/officeart/2005/8/layout/vList2"/>
    <dgm:cxn modelId="{D056B0C7-844D-41B0-909E-05973AAAF168}" type="presOf" srcId="{F7395D2D-B1A8-4E3B-A473-11663945A609}" destId="{5AF4227D-5491-45C8-A28F-E4CF52AF013B}" srcOrd="0" destOrd="3" presId="urn:microsoft.com/office/officeart/2005/8/layout/vList2"/>
    <dgm:cxn modelId="{36721FE7-FAF6-49F7-B196-FE055C8207E2}" type="presOf" srcId="{F5F02C4F-11F3-433F-8E86-26AAF614647F}" destId="{9F9310FF-B18B-461F-8F94-10032798A7B1}" srcOrd="0" destOrd="0" presId="urn:microsoft.com/office/officeart/2005/8/layout/vList2"/>
    <dgm:cxn modelId="{B4C40FEF-9828-480B-B081-41904A03CB09}" type="presOf" srcId="{0D1F12A0-8FE8-4825-9B49-6485F01D4061}" destId="{C8A99A6A-F5CB-43C4-B9DE-C5E7F9E0E4F9}" srcOrd="0" destOrd="0" presId="urn:microsoft.com/office/officeart/2005/8/layout/vList2"/>
    <dgm:cxn modelId="{A566603C-6898-42C1-96B1-19FFD6D60DB3}" type="presParOf" srcId="{C8A99A6A-F5CB-43C4-B9DE-C5E7F9E0E4F9}" destId="{9F9310FF-B18B-461F-8F94-10032798A7B1}" srcOrd="0" destOrd="0" presId="urn:microsoft.com/office/officeart/2005/8/layout/vList2"/>
    <dgm:cxn modelId="{6A084151-CAF6-42BC-9712-0BE65A91D0DE}" type="presParOf" srcId="{C8A99A6A-F5CB-43C4-B9DE-C5E7F9E0E4F9}" destId="{5AF4227D-5491-45C8-A28F-E4CF52AF013B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8AB98ADE-7FEC-4B34-AB85-11026BDB7EF6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71B9E09-BF22-45C6-A768-DA1F804BC34F}">
      <dgm:prSet/>
      <dgm:spPr/>
      <dgm:t>
        <a:bodyPr/>
        <a:lstStyle/>
        <a:p>
          <a:pPr rtl="0"/>
          <a:r>
            <a:rPr lang="en-GB" dirty="0"/>
            <a:t>Design an activity that involves participation…</a:t>
          </a:r>
        </a:p>
      </dgm:t>
    </dgm:pt>
    <dgm:pt modelId="{14FC7836-D9DE-4C47-9CEE-7B586A961E9A}" type="parTrans" cxnId="{22171FEE-2AFE-4266-96C4-F6F5AC2B0B69}">
      <dgm:prSet/>
      <dgm:spPr/>
      <dgm:t>
        <a:bodyPr/>
        <a:lstStyle/>
        <a:p>
          <a:endParaRPr lang="en-US"/>
        </a:p>
      </dgm:t>
    </dgm:pt>
    <dgm:pt modelId="{B4C1C657-C97C-4FF6-A497-DB8B0550C9B1}" type="sibTrans" cxnId="{22171FEE-2AFE-4266-96C4-F6F5AC2B0B69}">
      <dgm:prSet/>
      <dgm:spPr/>
      <dgm:t>
        <a:bodyPr/>
        <a:lstStyle/>
        <a:p>
          <a:endParaRPr lang="en-US"/>
        </a:p>
      </dgm:t>
    </dgm:pt>
    <dgm:pt modelId="{CD5EA08D-6372-4F4D-889F-1425483A9436}" type="pres">
      <dgm:prSet presAssocID="{8AB98ADE-7FEC-4B34-AB85-11026BDB7EF6}" presName="linear" presStyleCnt="0">
        <dgm:presLayoutVars>
          <dgm:animLvl val="lvl"/>
          <dgm:resizeHandles val="exact"/>
        </dgm:presLayoutVars>
      </dgm:prSet>
      <dgm:spPr/>
    </dgm:pt>
    <dgm:pt modelId="{4B6F627F-2ADA-4D26-BDE8-4C43108F8AFF}" type="pres">
      <dgm:prSet presAssocID="{D71B9E09-BF22-45C6-A768-DA1F804BC34F}" presName="parentText" presStyleLbl="node1" presStyleIdx="0" presStyleCnt="1">
        <dgm:presLayoutVars>
          <dgm:chMax val="0"/>
          <dgm:bulletEnabled val="1"/>
        </dgm:presLayoutVars>
      </dgm:prSet>
      <dgm:spPr/>
    </dgm:pt>
  </dgm:ptLst>
  <dgm:cxnLst>
    <dgm:cxn modelId="{E3E3CD1B-53F2-4882-946A-9B9852C744F1}" type="presOf" srcId="{D71B9E09-BF22-45C6-A768-DA1F804BC34F}" destId="{4B6F627F-2ADA-4D26-BDE8-4C43108F8AFF}" srcOrd="0" destOrd="0" presId="urn:microsoft.com/office/officeart/2005/8/layout/vList2"/>
    <dgm:cxn modelId="{9097638C-75B1-461C-8D75-0D4119D9C5E6}" type="presOf" srcId="{8AB98ADE-7FEC-4B34-AB85-11026BDB7EF6}" destId="{CD5EA08D-6372-4F4D-889F-1425483A9436}" srcOrd="0" destOrd="0" presId="urn:microsoft.com/office/officeart/2005/8/layout/vList2"/>
    <dgm:cxn modelId="{22171FEE-2AFE-4266-96C4-F6F5AC2B0B69}" srcId="{8AB98ADE-7FEC-4B34-AB85-11026BDB7EF6}" destId="{D71B9E09-BF22-45C6-A768-DA1F804BC34F}" srcOrd="0" destOrd="0" parTransId="{14FC7836-D9DE-4C47-9CEE-7B586A961E9A}" sibTransId="{B4C1C657-C97C-4FF6-A497-DB8B0550C9B1}"/>
    <dgm:cxn modelId="{0A9C3310-6BA1-4058-9702-E154F4C3ADAE}" type="presParOf" srcId="{CD5EA08D-6372-4F4D-889F-1425483A9436}" destId="{4B6F627F-2ADA-4D26-BDE8-4C43108F8AFF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E502C173-9249-4864-B3F1-1E08A4F7806D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80DAB6E-6B87-4BA4-98E9-642C9148D191}">
      <dgm:prSet/>
      <dgm:spPr/>
      <dgm:t>
        <a:bodyPr/>
        <a:lstStyle/>
        <a:p>
          <a:pPr rtl="0"/>
          <a:r>
            <a:rPr lang="en-GB" dirty="0"/>
            <a:t>What do you think are the ethical issues involved in promoting Youth Activism / Empowering Young People? </a:t>
          </a:r>
        </a:p>
      </dgm:t>
    </dgm:pt>
    <dgm:pt modelId="{1E287709-D60F-46C4-B791-F8180142402B}" type="parTrans" cxnId="{4C01C6A2-300F-4C31-A215-7E1A99A96DC5}">
      <dgm:prSet/>
      <dgm:spPr/>
      <dgm:t>
        <a:bodyPr/>
        <a:lstStyle/>
        <a:p>
          <a:endParaRPr lang="en-US"/>
        </a:p>
      </dgm:t>
    </dgm:pt>
    <dgm:pt modelId="{FD629715-63CA-49B4-BF98-88F8CF35B569}" type="sibTrans" cxnId="{4C01C6A2-300F-4C31-A215-7E1A99A96DC5}">
      <dgm:prSet/>
      <dgm:spPr/>
      <dgm:t>
        <a:bodyPr/>
        <a:lstStyle/>
        <a:p>
          <a:endParaRPr lang="en-US"/>
        </a:p>
      </dgm:t>
    </dgm:pt>
    <dgm:pt modelId="{98C6A20F-0C17-40DD-9665-0B056FEB551F}" type="pres">
      <dgm:prSet presAssocID="{E502C173-9249-4864-B3F1-1E08A4F7806D}" presName="linear" presStyleCnt="0">
        <dgm:presLayoutVars>
          <dgm:animLvl val="lvl"/>
          <dgm:resizeHandles val="exact"/>
        </dgm:presLayoutVars>
      </dgm:prSet>
      <dgm:spPr/>
    </dgm:pt>
    <dgm:pt modelId="{89199A53-E238-4CE4-8EBB-A18BCD3FAC16}" type="pres">
      <dgm:prSet presAssocID="{180DAB6E-6B87-4BA4-98E9-642C9148D191}" presName="parentText" presStyleLbl="node1" presStyleIdx="0" presStyleCnt="1">
        <dgm:presLayoutVars>
          <dgm:chMax val="0"/>
          <dgm:bulletEnabled val="1"/>
        </dgm:presLayoutVars>
      </dgm:prSet>
      <dgm:spPr/>
    </dgm:pt>
  </dgm:ptLst>
  <dgm:cxnLst>
    <dgm:cxn modelId="{E50DAD90-FCD0-47C8-8BE9-50193317499F}" type="presOf" srcId="{180DAB6E-6B87-4BA4-98E9-642C9148D191}" destId="{89199A53-E238-4CE4-8EBB-A18BCD3FAC16}" srcOrd="0" destOrd="0" presId="urn:microsoft.com/office/officeart/2005/8/layout/vList2"/>
    <dgm:cxn modelId="{4C01C6A2-300F-4C31-A215-7E1A99A96DC5}" srcId="{E502C173-9249-4864-B3F1-1E08A4F7806D}" destId="{180DAB6E-6B87-4BA4-98E9-642C9148D191}" srcOrd="0" destOrd="0" parTransId="{1E287709-D60F-46C4-B791-F8180142402B}" sibTransId="{FD629715-63CA-49B4-BF98-88F8CF35B569}"/>
    <dgm:cxn modelId="{5A1DBEAB-518E-46BA-B342-B3A2CAEDD9D1}" type="presOf" srcId="{E502C173-9249-4864-B3F1-1E08A4F7806D}" destId="{98C6A20F-0C17-40DD-9665-0B056FEB551F}" srcOrd="0" destOrd="0" presId="urn:microsoft.com/office/officeart/2005/8/layout/vList2"/>
    <dgm:cxn modelId="{06214F31-189B-4A83-8312-C86AFC56E3F9}" type="presParOf" srcId="{98C6A20F-0C17-40DD-9665-0B056FEB551F}" destId="{89199A53-E238-4CE4-8EBB-A18BCD3FAC16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A9E05274-C273-40FB-A205-CB345C72C84B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D265A6F-1C0A-4996-92E0-948E1E4E9FFD}">
      <dgm:prSet/>
      <dgm:spPr/>
      <dgm:t>
        <a:bodyPr/>
        <a:lstStyle/>
        <a:p>
          <a:pPr rtl="0"/>
          <a:r>
            <a:rPr lang="en-GB"/>
            <a:t>Ethical principles Youth workers have a commitment to: </a:t>
          </a:r>
        </a:p>
      </dgm:t>
    </dgm:pt>
    <dgm:pt modelId="{6CA96D06-B299-4045-80EE-D58EB90C5995}" type="parTrans" cxnId="{97518BD7-A87F-4A5B-A3B5-9FA641A4932E}">
      <dgm:prSet/>
      <dgm:spPr/>
      <dgm:t>
        <a:bodyPr/>
        <a:lstStyle/>
        <a:p>
          <a:endParaRPr lang="en-US"/>
        </a:p>
      </dgm:t>
    </dgm:pt>
    <dgm:pt modelId="{0D670EE4-5FC7-4BD4-B837-EEA0B321C40A}" type="sibTrans" cxnId="{97518BD7-A87F-4A5B-A3B5-9FA641A4932E}">
      <dgm:prSet/>
      <dgm:spPr/>
      <dgm:t>
        <a:bodyPr/>
        <a:lstStyle/>
        <a:p>
          <a:endParaRPr lang="en-US"/>
        </a:p>
      </dgm:t>
    </dgm:pt>
    <dgm:pt modelId="{BFE08578-B0DC-4720-8D5D-2CD175AA6811}">
      <dgm:prSet/>
      <dgm:spPr/>
      <dgm:t>
        <a:bodyPr/>
        <a:lstStyle/>
        <a:p>
          <a:pPr rtl="0"/>
          <a:r>
            <a:rPr lang="en-GB"/>
            <a:t>1. Treat young people with respect, valuing each individual and avoiding negative discrimination. </a:t>
          </a:r>
        </a:p>
      </dgm:t>
    </dgm:pt>
    <dgm:pt modelId="{CA03CD93-5691-418D-B639-675C04969099}" type="parTrans" cxnId="{5AA1A20B-C26F-489B-97FE-4B78002E5C99}">
      <dgm:prSet/>
      <dgm:spPr/>
      <dgm:t>
        <a:bodyPr/>
        <a:lstStyle/>
        <a:p>
          <a:endParaRPr lang="en-US"/>
        </a:p>
      </dgm:t>
    </dgm:pt>
    <dgm:pt modelId="{AFAAA0AF-88FB-448B-9D79-470064619E4B}" type="sibTrans" cxnId="{5AA1A20B-C26F-489B-97FE-4B78002E5C99}">
      <dgm:prSet/>
      <dgm:spPr/>
      <dgm:t>
        <a:bodyPr/>
        <a:lstStyle/>
        <a:p>
          <a:endParaRPr lang="en-US"/>
        </a:p>
      </dgm:t>
    </dgm:pt>
    <dgm:pt modelId="{3AFEFC97-82CA-4D28-A560-E94657729DF9}">
      <dgm:prSet/>
      <dgm:spPr/>
      <dgm:t>
        <a:bodyPr/>
        <a:lstStyle/>
        <a:p>
          <a:pPr rtl="0"/>
          <a:r>
            <a:rPr lang="en-GB"/>
            <a:t>2. Respect and promote young people’s rights to make their own decisions and choices, unless the welfare or legitimate interests of themselves or others are seriously threatened. </a:t>
          </a:r>
        </a:p>
      </dgm:t>
    </dgm:pt>
    <dgm:pt modelId="{7511FCDB-2168-4063-8E88-CE966CF9A4ED}" type="parTrans" cxnId="{6CA5638D-DE85-435A-BCC9-103C6C4E0B0F}">
      <dgm:prSet/>
      <dgm:spPr/>
      <dgm:t>
        <a:bodyPr/>
        <a:lstStyle/>
        <a:p>
          <a:endParaRPr lang="en-US"/>
        </a:p>
      </dgm:t>
    </dgm:pt>
    <dgm:pt modelId="{51709438-40BD-4AD9-84EB-729F2214410A}" type="sibTrans" cxnId="{6CA5638D-DE85-435A-BCC9-103C6C4E0B0F}">
      <dgm:prSet/>
      <dgm:spPr/>
      <dgm:t>
        <a:bodyPr/>
        <a:lstStyle/>
        <a:p>
          <a:endParaRPr lang="en-US"/>
        </a:p>
      </dgm:t>
    </dgm:pt>
    <dgm:pt modelId="{344FA52C-63CD-4FA7-82DB-713A22F4A25D}">
      <dgm:prSet/>
      <dgm:spPr/>
      <dgm:t>
        <a:bodyPr/>
        <a:lstStyle/>
        <a:p>
          <a:pPr rtl="0"/>
          <a:r>
            <a:rPr lang="en-GB" dirty="0"/>
            <a:t>3. Promote and ensure the welfare and safety of young people, while permitting them to learn through undertaking challenging educational activities. </a:t>
          </a:r>
        </a:p>
      </dgm:t>
    </dgm:pt>
    <dgm:pt modelId="{8E6C4EBA-4013-482C-8995-AD61CF729831}" type="parTrans" cxnId="{0D85DEDA-8D1C-4B86-8BD5-A607EE21E468}">
      <dgm:prSet/>
      <dgm:spPr/>
      <dgm:t>
        <a:bodyPr/>
        <a:lstStyle/>
        <a:p>
          <a:endParaRPr lang="en-US"/>
        </a:p>
      </dgm:t>
    </dgm:pt>
    <dgm:pt modelId="{2C8F45A0-D091-496E-8FC8-51F2C1769B59}" type="sibTrans" cxnId="{0D85DEDA-8D1C-4B86-8BD5-A607EE21E468}">
      <dgm:prSet/>
      <dgm:spPr/>
      <dgm:t>
        <a:bodyPr/>
        <a:lstStyle/>
        <a:p>
          <a:endParaRPr lang="en-US"/>
        </a:p>
      </dgm:t>
    </dgm:pt>
    <dgm:pt modelId="{611E295A-CF28-4085-8607-D1AC38C10137}">
      <dgm:prSet/>
      <dgm:spPr/>
      <dgm:t>
        <a:bodyPr/>
        <a:lstStyle/>
        <a:p>
          <a:pPr rtl="0"/>
          <a:r>
            <a:rPr lang="en-GB" dirty="0"/>
            <a:t>4. Contribute towards the promotion of social justice for young people and in society generally, through encouraging respect for difference and diversity and challenging discrimination.</a:t>
          </a:r>
        </a:p>
      </dgm:t>
    </dgm:pt>
    <dgm:pt modelId="{4BF13967-2B1A-498E-BB2B-96B95B6B9827}" type="parTrans" cxnId="{A7B63DC9-D93C-4A9E-9DF2-E8EA36D1E49B}">
      <dgm:prSet/>
      <dgm:spPr/>
      <dgm:t>
        <a:bodyPr/>
        <a:lstStyle/>
        <a:p>
          <a:endParaRPr lang="en-US"/>
        </a:p>
      </dgm:t>
    </dgm:pt>
    <dgm:pt modelId="{5220D5BF-7762-45A6-9BBA-04CEEDD2E38F}" type="sibTrans" cxnId="{A7B63DC9-D93C-4A9E-9DF2-E8EA36D1E49B}">
      <dgm:prSet/>
      <dgm:spPr/>
      <dgm:t>
        <a:bodyPr/>
        <a:lstStyle/>
        <a:p>
          <a:endParaRPr lang="en-US"/>
        </a:p>
      </dgm:t>
    </dgm:pt>
    <dgm:pt modelId="{B8BA4EBB-97E0-4184-B312-5135903DB82E}">
      <dgm:prSet/>
      <dgm:spPr/>
      <dgm:t>
        <a:bodyPr/>
        <a:lstStyle/>
        <a:p>
          <a:pPr rtl="0"/>
          <a:endParaRPr lang="en-GB" dirty="0"/>
        </a:p>
      </dgm:t>
    </dgm:pt>
    <dgm:pt modelId="{59442D19-24C0-4345-B921-EC0F62F9108F}" type="parTrans" cxnId="{41A7F1EC-8D88-4A7B-B139-69A5EC3BD224}">
      <dgm:prSet/>
      <dgm:spPr/>
      <dgm:t>
        <a:bodyPr/>
        <a:lstStyle/>
        <a:p>
          <a:endParaRPr lang="en-US"/>
        </a:p>
      </dgm:t>
    </dgm:pt>
    <dgm:pt modelId="{07ACBF4B-EF4F-4D09-A5AB-2B2F832EE7D5}" type="sibTrans" cxnId="{41A7F1EC-8D88-4A7B-B139-69A5EC3BD224}">
      <dgm:prSet/>
      <dgm:spPr/>
      <dgm:t>
        <a:bodyPr/>
        <a:lstStyle/>
        <a:p>
          <a:endParaRPr lang="en-US"/>
        </a:p>
      </dgm:t>
    </dgm:pt>
    <dgm:pt modelId="{7D6F7E38-4FC8-48C1-BF7A-822F8039A550}" type="pres">
      <dgm:prSet presAssocID="{A9E05274-C273-40FB-A205-CB345C72C84B}" presName="linear" presStyleCnt="0">
        <dgm:presLayoutVars>
          <dgm:animLvl val="lvl"/>
          <dgm:resizeHandles val="exact"/>
        </dgm:presLayoutVars>
      </dgm:prSet>
      <dgm:spPr/>
    </dgm:pt>
    <dgm:pt modelId="{2075B7F7-7BA0-40E9-A0D4-9FFC79289530}" type="pres">
      <dgm:prSet presAssocID="{1D265A6F-1C0A-4996-92E0-948E1E4E9FFD}" presName="parentText" presStyleLbl="node1" presStyleIdx="0" presStyleCnt="1">
        <dgm:presLayoutVars>
          <dgm:chMax val="0"/>
          <dgm:bulletEnabled val="1"/>
        </dgm:presLayoutVars>
      </dgm:prSet>
      <dgm:spPr/>
    </dgm:pt>
    <dgm:pt modelId="{0FD645A7-D7C7-4403-AA45-51EDA4EB6A9C}" type="pres">
      <dgm:prSet presAssocID="{1D265A6F-1C0A-4996-92E0-948E1E4E9FFD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5AA1A20B-C26F-489B-97FE-4B78002E5C99}" srcId="{1D265A6F-1C0A-4996-92E0-948E1E4E9FFD}" destId="{BFE08578-B0DC-4720-8D5D-2CD175AA6811}" srcOrd="0" destOrd="0" parTransId="{CA03CD93-5691-418D-B639-675C04969099}" sibTransId="{AFAAA0AF-88FB-448B-9D79-470064619E4B}"/>
    <dgm:cxn modelId="{9AF5D011-9EE9-41CC-B0E6-EC2F421FD0D9}" type="presOf" srcId="{611E295A-CF28-4085-8607-D1AC38C10137}" destId="{0FD645A7-D7C7-4403-AA45-51EDA4EB6A9C}" srcOrd="0" destOrd="3" presId="urn:microsoft.com/office/officeart/2005/8/layout/vList2"/>
    <dgm:cxn modelId="{A4C2C229-2924-4E89-8192-1AD0BE18D8BB}" type="presOf" srcId="{3AFEFC97-82CA-4D28-A560-E94657729DF9}" destId="{0FD645A7-D7C7-4403-AA45-51EDA4EB6A9C}" srcOrd="0" destOrd="1" presId="urn:microsoft.com/office/officeart/2005/8/layout/vList2"/>
    <dgm:cxn modelId="{94D15333-986E-46DD-B2F5-B9A548943B67}" type="presOf" srcId="{A9E05274-C273-40FB-A205-CB345C72C84B}" destId="{7D6F7E38-4FC8-48C1-BF7A-822F8039A550}" srcOrd="0" destOrd="0" presId="urn:microsoft.com/office/officeart/2005/8/layout/vList2"/>
    <dgm:cxn modelId="{8CCD1F46-44D7-4572-A721-0818A0ADB69A}" type="presOf" srcId="{1D265A6F-1C0A-4996-92E0-948E1E4E9FFD}" destId="{2075B7F7-7BA0-40E9-A0D4-9FFC79289530}" srcOrd="0" destOrd="0" presId="urn:microsoft.com/office/officeart/2005/8/layout/vList2"/>
    <dgm:cxn modelId="{8CF3C04E-83EC-4F9C-9BD1-16595FC8CE50}" type="presOf" srcId="{B8BA4EBB-97E0-4184-B312-5135903DB82E}" destId="{0FD645A7-D7C7-4403-AA45-51EDA4EB6A9C}" srcOrd="0" destOrd="4" presId="urn:microsoft.com/office/officeart/2005/8/layout/vList2"/>
    <dgm:cxn modelId="{6CA5638D-DE85-435A-BCC9-103C6C4E0B0F}" srcId="{1D265A6F-1C0A-4996-92E0-948E1E4E9FFD}" destId="{3AFEFC97-82CA-4D28-A560-E94657729DF9}" srcOrd="1" destOrd="0" parTransId="{7511FCDB-2168-4063-8E88-CE966CF9A4ED}" sibTransId="{51709438-40BD-4AD9-84EB-729F2214410A}"/>
    <dgm:cxn modelId="{FB109AA7-B217-4FB4-BBF3-0D13781C511D}" type="presOf" srcId="{BFE08578-B0DC-4720-8D5D-2CD175AA6811}" destId="{0FD645A7-D7C7-4403-AA45-51EDA4EB6A9C}" srcOrd="0" destOrd="0" presId="urn:microsoft.com/office/officeart/2005/8/layout/vList2"/>
    <dgm:cxn modelId="{A7B63DC9-D93C-4A9E-9DF2-E8EA36D1E49B}" srcId="{1D265A6F-1C0A-4996-92E0-948E1E4E9FFD}" destId="{611E295A-CF28-4085-8607-D1AC38C10137}" srcOrd="3" destOrd="0" parTransId="{4BF13967-2B1A-498E-BB2B-96B95B6B9827}" sibTransId="{5220D5BF-7762-45A6-9BBA-04CEEDD2E38F}"/>
    <dgm:cxn modelId="{97518BD7-A87F-4A5B-A3B5-9FA641A4932E}" srcId="{A9E05274-C273-40FB-A205-CB345C72C84B}" destId="{1D265A6F-1C0A-4996-92E0-948E1E4E9FFD}" srcOrd="0" destOrd="0" parTransId="{6CA96D06-B299-4045-80EE-D58EB90C5995}" sibTransId="{0D670EE4-5FC7-4BD4-B837-EEA0B321C40A}"/>
    <dgm:cxn modelId="{0D85DEDA-8D1C-4B86-8BD5-A607EE21E468}" srcId="{1D265A6F-1C0A-4996-92E0-948E1E4E9FFD}" destId="{344FA52C-63CD-4FA7-82DB-713A22F4A25D}" srcOrd="2" destOrd="0" parTransId="{8E6C4EBA-4013-482C-8995-AD61CF729831}" sibTransId="{2C8F45A0-D091-496E-8FC8-51F2C1769B59}"/>
    <dgm:cxn modelId="{499201DF-66F8-4618-9DB5-DFFDE012663B}" type="presOf" srcId="{344FA52C-63CD-4FA7-82DB-713A22F4A25D}" destId="{0FD645A7-D7C7-4403-AA45-51EDA4EB6A9C}" srcOrd="0" destOrd="2" presId="urn:microsoft.com/office/officeart/2005/8/layout/vList2"/>
    <dgm:cxn modelId="{41A7F1EC-8D88-4A7B-B139-69A5EC3BD224}" srcId="{1D265A6F-1C0A-4996-92E0-948E1E4E9FFD}" destId="{B8BA4EBB-97E0-4184-B312-5135903DB82E}" srcOrd="4" destOrd="0" parTransId="{59442D19-24C0-4345-B921-EC0F62F9108F}" sibTransId="{07ACBF4B-EF4F-4D09-A5AB-2B2F832EE7D5}"/>
    <dgm:cxn modelId="{4DFB0B01-65DF-4B4E-A291-F542725483D4}" type="presParOf" srcId="{7D6F7E38-4FC8-48C1-BF7A-822F8039A550}" destId="{2075B7F7-7BA0-40E9-A0D4-9FFC79289530}" srcOrd="0" destOrd="0" presId="urn:microsoft.com/office/officeart/2005/8/layout/vList2"/>
    <dgm:cxn modelId="{E0110443-E5AA-4F58-A9F6-73AB39EE722A}" type="presParOf" srcId="{7D6F7E38-4FC8-48C1-BF7A-822F8039A550}" destId="{0FD645A7-D7C7-4403-AA45-51EDA4EB6A9C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E904896C-AA36-4E25-AFD6-0A354F8B4BD7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CF8339AB-6ACE-407E-ABB8-7A6F818B26B1}">
      <dgm:prSet/>
      <dgm:spPr/>
      <dgm:t>
        <a:bodyPr/>
        <a:lstStyle/>
        <a:p>
          <a:pPr rtl="0"/>
          <a:r>
            <a:rPr lang="en-GB"/>
            <a:t>Professional principles Youth workers have a commitment to: </a:t>
          </a:r>
        </a:p>
      </dgm:t>
    </dgm:pt>
    <dgm:pt modelId="{F27B019B-BCC6-42DE-81F6-FD36CFD22527}" type="parTrans" cxnId="{17ABAFA5-7012-4A7A-8A06-A1668B702F07}">
      <dgm:prSet/>
      <dgm:spPr/>
      <dgm:t>
        <a:bodyPr/>
        <a:lstStyle/>
        <a:p>
          <a:endParaRPr lang="en-US"/>
        </a:p>
      </dgm:t>
    </dgm:pt>
    <dgm:pt modelId="{01130B62-16E3-4B45-8851-B1FF8B4882FB}" type="sibTrans" cxnId="{17ABAFA5-7012-4A7A-8A06-A1668B702F07}">
      <dgm:prSet/>
      <dgm:spPr/>
      <dgm:t>
        <a:bodyPr/>
        <a:lstStyle/>
        <a:p>
          <a:endParaRPr lang="en-US"/>
        </a:p>
      </dgm:t>
    </dgm:pt>
    <dgm:pt modelId="{2DB4D504-B770-4CF8-B73E-2F56240A9440}">
      <dgm:prSet/>
      <dgm:spPr/>
      <dgm:t>
        <a:bodyPr/>
        <a:lstStyle/>
        <a:p>
          <a:pPr rtl="0"/>
          <a:r>
            <a:rPr lang="en-GB"/>
            <a:t>1. Recognise the boundaries between personal and professional life and be aware of the need to balance a caring and supportive relationship with young people with appropriate professional distance. </a:t>
          </a:r>
        </a:p>
      </dgm:t>
    </dgm:pt>
    <dgm:pt modelId="{1A6477BE-7EE1-4D96-9131-0E85434B08BC}" type="parTrans" cxnId="{F90C979E-6F18-433C-A023-9F5E982E4C53}">
      <dgm:prSet/>
      <dgm:spPr/>
      <dgm:t>
        <a:bodyPr/>
        <a:lstStyle/>
        <a:p>
          <a:endParaRPr lang="en-US"/>
        </a:p>
      </dgm:t>
    </dgm:pt>
    <dgm:pt modelId="{63D55F73-5B58-430B-A234-E024189045DA}" type="sibTrans" cxnId="{F90C979E-6F18-433C-A023-9F5E982E4C53}">
      <dgm:prSet/>
      <dgm:spPr/>
      <dgm:t>
        <a:bodyPr/>
        <a:lstStyle/>
        <a:p>
          <a:endParaRPr lang="en-US"/>
        </a:p>
      </dgm:t>
    </dgm:pt>
    <dgm:pt modelId="{2EB3CAD9-DE74-476F-BE9C-7C925450674E}">
      <dgm:prSet/>
      <dgm:spPr/>
      <dgm:t>
        <a:bodyPr/>
        <a:lstStyle/>
        <a:p>
          <a:pPr rtl="0"/>
          <a:r>
            <a:rPr lang="en-GB"/>
            <a:t>2. Recognise the need to be accountable to young people, their parents or guardians, colleagues, funders, wider society and others with a relevant interest in the work, and that these accountabilities may be in conflict. </a:t>
          </a:r>
        </a:p>
      </dgm:t>
    </dgm:pt>
    <dgm:pt modelId="{6C17030C-64A7-4FE3-A7BA-73E717FA15A3}" type="parTrans" cxnId="{28CC4831-D4D8-4F56-8D48-1F5C76FBF238}">
      <dgm:prSet/>
      <dgm:spPr/>
      <dgm:t>
        <a:bodyPr/>
        <a:lstStyle/>
        <a:p>
          <a:endParaRPr lang="en-US"/>
        </a:p>
      </dgm:t>
    </dgm:pt>
    <dgm:pt modelId="{722B57AD-B84C-4B66-8047-0ABC3E73F2EE}" type="sibTrans" cxnId="{28CC4831-D4D8-4F56-8D48-1F5C76FBF238}">
      <dgm:prSet/>
      <dgm:spPr/>
      <dgm:t>
        <a:bodyPr/>
        <a:lstStyle/>
        <a:p>
          <a:endParaRPr lang="en-US"/>
        </a:p>
      </dgm:t>
    </dgm:pt>
    <dgm:pt modelId="{CF306475-0570-40DA-A10A-12CC02A6F12F}">
      <dgm:prSet/>
      <dgm:spPr/>
      <dgm:t>
        <a:bodyPr/>
        <a:lstStyle/>
        <a:p>
          <a:pPr rtl="0"/>
          <a:r>
            <a:rPr lang="en-GB"/>
            <a:t>3. Develop and maintain the required skills and competence to do the job.</a:t>
          </a:r>
        </a:p>
      </dgm:t>
    </dgm:pt>
    <dgm:pt modelId="{5A2F28F9-C8CE-4F0B-AE5D-7458CD74A788}" type="parTrans" cxnId="{DC87AC02-C1C2-482D-9452-7659834B3982}">
      <dgm:prSet/>
      <dgm:spPr/>
      <dgm:t>
        <a:bodyPr/>
        <a:lstStyle/>
        <a:p>
          <a:endParaRPr lang="en-US"/>
        </a:p>
      </dgm:t>
    </dgm:pt>
    <dgm:pt modelId="{FEECF595-6FC9-4949-9F9F-56DD3ADB8FE2}" type="sibTrans" cxnId="{DC87AC02-C1C2-482D-9452-7659834B3982}">
      <dgm:prSet/>
      <dgm:spPr/>
      <dgm:t>
        <a:bodyPr/>
        <a:lstStyle/>
        <a:p>
          <a:endParaRPr lang="en-US"/>
        </a:p>
      </dgm:t>
    </dgm:pt>
    <dgm:pt modelId="{7C7AEB30-8AE2-4E18-A464-9A112944586C}">
      <dgm:prSet/>
      <dgm:spPr/>
      <dgm:t>
        <a:bodyPr/>
        <a:lstStyle/>
        <a:p>
          <a:pPr rtl="0"/>
          <a:r>
            <a:rPr lang="en-GB"/>
            <a:t>4. Work for conditions in employing agencies where these principles are discussed, evaluated and upheld.</a:t>
          </a:r>
        </a:p>
      </dgm:t>
    </dgm:pt>
    <dgm:pt modelId="{D309D62E-3587-45A3-8783-F25A77373398}" type="parTrans" cxnId="{88BE0DAE-B37D-43EF-B203-8264A8CFF6B5}">
      <dgm:prSet/>
      <dgm:spPr/>
      <dgm:t>
        <a:bodyPr/>
        <a:lstStyle/>
        <a:p>
          <a:endParaRPr lang="en-US"/>
        </a:p>
      </dgm:t>
    </dgm:pt>
    <dgm:pt modelId="{A644FB9B-CF7F-4A6A-9BF6-B8259FABBA07}" type="sibTrans" cxnId="{88BE0DAE-B37D-43EF-B203-8264A8CFF6B5}">
      <dgm:prSet/>
      <dgm:spPr/>
      <dgm:t>
        <a:bodyPr/>
        <a:lstStyle/>
        <a:p>
          <a:endParaRPr lang="en-US"/>
        </a:p>
      </dgm:t>
    </dgm:pt>
    <dgm:pt modelId="{501C7898-0FD7-455A-81F2-557B9563F087}" type="pres">
      <dgm:prSet presAssocID="{E904896C-AA36-4E25-AFD6-0A354F8B4BD7}" presName="linear" presStyleCnt="0">
        <dgm:presLayoutVars>
          <dgm:animLvl val="lvl"/>
          <dgm:resizeHandles val="exact"/>
        </dgm:presLayoutVars>
      </dgm:prSet>
      <dgm:spPr/>
    </dgm:pt>
    <dgm:pt modelId="{1625A505-6452-435D-9210-6769D5523907}" type="pres">
      <dgm:prSet presAssocID="{CF8339AB-6ACE-407E-ABB8-7A6F818B26B1}" presName="parentText" presStyleLbl="node1" presStyleIdx="0" presStyleCnt="1">
        <dgm:presLayoutVars>
          <dgm:chMax val="0"/>
          <dgm:bulletEnabled val="1"/>
        </dgm:presLayoutVars>
      </dgm:prSet>
      <dgm:spPr/>
    </dgm:pt>
    <dgm:pt modelId="{479A79C4-4327-408E-818B-73D4056B59FA}" type="pres">
      <dgm:prSet presAssocID="{CF8339AB-6ACE-407E-ABB8-7A6F818B26B1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DC87AC02-C1C2-482D-9452-7659834B3982}" srcId="{CF8339AB-6ACE-407E-ABB8-7A6F818B26B1}" destId="{CF306475-0570-40DA-A10A-12CC02A6F12F}" srcOrd="2" destOrd="0" parTransId="{5A2F28F9-C8CE-4F0B-AE5D-7458CD74A788}" sibTransId="{FEECF595-6FC9-4949-9F9F-56DD3ADB8FE2}"/>
    <dgm:cxn modelId="{64B8C207-0F20-4B04-9A60-6C89509C696E}" type="presOf" srcId="{2DB4D504-B770-4CF8-B73E-2F56240A9440}" destId="{479A79C4-4327-408E-818B-73D4056B59FA}" srcOrd="0" destOrd="0" presId="urn:microsoft.com/office/officeart/2005/8/layout/vList2"/>
    <dgm:cxn modelId="{28CC4831-D4D8-4F56-8D48-1F5C76FBF238}" srcId="{CF8339AB-6ACE-407E-ABB8-7A6F818B26B1}" destId="{2EB3CAD9-DE74-476F-BE9C-7C925450674E}" srcOrd="1" destOrd="0" parTransId="{6C17030C-64A7-4FE3-A7BA-73E717FA15A3}" sibTransId="{722B57AD-B84C-4B66-8047-0ABC3E73F2EE}"/>
    <dgm:cxn modelId="{C90BB08F-17BB-4A17-A812-9DC480C600F8}" type="presOf" srcId="{7C7AEB30-8AE2-4E18-A464-9A112944586C}" destId="{479A79C4-4327-408E-818B-73D4056B59FA}" srcOrd="0" destOrd="3" presId="urn:microsoft.com/office/officeart/2005/8/layout/vList2"/>
    <dgm:cxn modelId="{F90C979E-6F18-433C-A023-9F5E982E4C53}" srcId="{CF8339AB-6ACE-407E-ABB8-7A6F818B26B1}" destId="{2DB4D504-B770-4CF8-B73E-2F56240A9440}" srcOrd="0" destOrd="0" parTransId="{1A6477BE-7EE1-4D96-9131-0E85434B08BC}" sibTransId="{63D55F73-5B58-430B-A234-E024189045DA}"/>
    <dgm:cxn modelId="{4B99E9A1-7624-46FE-987A-4620B8977D0D}" type="presOf" srcId="{CF8339AB-6ACE-407E-ABB8-7A6F818B26B1}" destId="{1625A505-6452-435D-9210-6769D5523907}" srcOrd="0" destOrd="0" presId="urn:microsoft.com/office/officeart/2005/8/layout/vList2"/>
    <dgm:cxn modelId="{17ABAFA5-7012-4A7A-8A06-A1668B702F07}" srcId="{E904896C-AA36-4E25-AFD6-0A354F8B4BD7}" destId="{CF8339AB-6ACE-407E-ABB8-7A6F818B26B1}" srcOrd="0" destOrd="0" parTransId="{F27B019B-BCC6-42DE-81F6-FD36CFD22527}" sibTransId="{01130B62-16E3-4B45-8851-B1FF8B4882FB}"/>
    <dgm:cxn modelId="{88BE0DAE-B37D-43EF-B203-8264A8CFF6B5}" srcId="{CF8339AB-6ACE-407E-ABB8-7A6F818B26B1}" destId="{7C7AEB30-8AE2-4E18-A464-9A112944586C}" srcOrd="3" destOrd="0" parTransId="{D309D62E-3587-45A3-8783-F25A77373398}" sibTransId="{A644FB9B-CF7F-4A6A-9BF6-B8259FABBA07}"/>
    <dgm:cxn modelId="{FB58BFC2-9CF1-4E24-857D-997464109522}" type="presOf" srcId="{CF306475-0570-40DA-A10A-12CC02A6F12F}" destId="{479A79C4-4327-408E-818B-73D4056B59FA}" srcOrd="0" destOrd="2" presId="urn:microsoft.com/office/officeart/2005/8/layout/vList2"/>
    <dgm:cxn modelId="{F8CEA9C6-1C93-4DB4-8EA4-163F88149598}" type="presOf" srcId="{2EB3CAD9-DE74-476F-BE9C-7C925450674E}" destId="{479A79C4-4327-408E-818B-73D4056B59FA}" srcOrd="0" destOrd="1" presId="urn:microsoft.com/office/officeart/2005/8/layout/vList2"/>
    <dgm:cxn modelId="{69A493E6-311C-429D-9CF8-2FB9423FBFF9}" type="presOf" srcId="{E904896C-AA36-4E25-AFD6-0A354F8B4BD7}" destId="{501C7898-0FD7-455A-81F2-557B9563F087}" srcOrd="0" destOrd="0" presId="urn:microsoft.com/office/officeart/2005/8/layout/vList2"/>
    <dgm:cxn modelId="{DD090F76-827A-483A-A465-D83B52913A5C}" type="presParOf" srcId="{501C7898-0FD7-455A-81F2-557B9563F087}" destId="{1625A505-6452-435D-9210-6769D5523907}" srcOrd="0" destOrd="0" presId="urn:microsoft.com/office/officeart/2005/8/layout/vList2"/>
    <dgm:cxn modelId="{401DD884-C7FF-4467-9CA5-10AFF0B83885}" type="presParOf" srcId="{501C7898-0FD7-455A-81F2-557B9563F087}" destId="{479A79C4-4327-408E-818B-73D4056B59FA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EEC311F7-84B4-4887-A893-C211AF54787C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2FEDE542-34E0-476C-B4E6-6F0699F28308}">
      <dgm:prSet/>
      <dgm:spPr/>
      <dgm:t>
        <a:bodyPr/>
        <a:lstStyle/>
        <a:p>
          <a:pPr rtl="0"/>
          <a:r>
            <a:rPr lang="en-GB" dirty="0"/>
            <a:t>In light of the Ethical considerations discussed consider how these may apply to working with young people around activism/ empowerment?  </a:t>
          </a:r>
        </a:p>
      </dgm:t>
    </dgm:pt>
    <dgm:pt modelId="{66F2ED00-12BA-48CE-8C74-0A8CC3A81D89}" type="parTrans" cxnId="{D2218370-EFFA-46D2-ABB6-87FF5B335B9D}">
      <dgm:prSet/>
      <dgm:spPr/>
      <dgm:t>
        <a:bodyPr/>
        <a:lstStyle/>
        <a:p>
          <a:endParaRPr lang="en-US"/>
        </a:p>
      </dgm:t>
    </dgm:pt>
    <dgm:pt modelId="{DDDED739-52F8-47B7-905A-EEE64FA0E2D1}" type="sibTrans" cxnId="{D2218370-EFFA-46D2-ABB6-87FF5B335B9D}">
      <dgm:prSet/>
      <dgm:spPr/>
      <dgm:t>
        <a:bodyPr/>
        <a:lstStyle/>
        <a:p>
          <a:endParaRPr lang="en-US"/>
        </a:p>
      </dgm:t>
    </dgm:pt>
    <dgm:pt modelId="{A2A71792-352C-4C13-924D-3B0A9F0849F8}" type="pres">
      <dgm:prSet presAssocID="{EEC311F7-84B4-4887-A893-C211AF54787C}" presName="linear" presStyleCnt="0">
        <dgm:presLayoutVars>
          <dgm:animLvl val="lvl"/>
          <dgm:resizeHandles val="exact"/>
        </dgm:presLayoutVars>
      </dgm:prSet>
      <dgm:spPr/>
    </dgm:pt>
    <dgm:pt modelId="{4669A78A-DD74-4EC2-8157-D1EE6E445E3A}" type="pres">
      <dgm:prSet presAssocID="{2FEDE542-34E0-476C-B4E6-6F0699F28308}" presName="parentText" presStyleLbl="node1" presStyleIdx="0" presStyleCnt="1">
        <dgm:presLayoutVars>
          <dgm:chMax val="0"/>
          <dgm:bulletEnabled val="1"/>
        </dgm:presLayoutVars>
      </dgm:prSet>
      <dgm:spPr/>
    </dgm:pt>
  </dgm:ptLst>
  <dgm:cxnLst>
    <dgm:cxn modelId="{396EB54A-44F7-480E-85FD-11C693ABEBEF}" type="presOf" srcId="{2FEDE542-34E0-476C-B4E6-6F0699F28308}" destId="{4669A78A-DD74-4EC2-8157-D1EE6E445E3A}" srcOrd="0" destOrd="0" presId="urn:microsoft.com/office/officeart/2005/8/layout/vList2"/>
    <dgm:cxn modelId="{D2218370-EFFA-46D2-ABB6-87FF5B335B9D}" srcId="{EEC311F7-84B4-4887-A893-C211AF54787C}" destId="{2FEDE542-34E0-476C-B4E6-6F0699F28308}" srcOrd="0" destOrd="0" parTransId="{66F2ED00-12BA-48CE-8C74-0A8CC3A81D89}" sibTransId="{DDDED739-52F8-47B7-905A-EEE64FA0E2D1}"/>
    <dgm:cxn modelId="{8644F5FF-2B4B-4CFC-ADE0-C8BF9FFDBC4C}" type="presOf" srcId="{EEC311F7-84B4-4887-A893-C211AF54787C}" destId="{A2A71792-352C-4C13-924D-3B0A9F0849F8}" srcOrd="0" destOrd="0" presId="urn:microsoft.com/office/officeart/2005/8/layout/vList2"/>
    <dgm:cxn modelId="{961FF9E3-86FA-4B80-855C-8CEA38A1D7AF}" type="presParOf" srcId="{A2A71792-352C-4C13-924D-3B0A9F0849F8}" destId="{4669A78A-DD74-4EC2-8157-D1EE6E445E3A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0C1F3985-3963-4FB9-B7BB-605078C9AF2B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5361BAD2-C8A2-46A6-8723-799CAB4F6AC5}">
      <dgm:prSet/>
      <dgm:spPr/>
      <dgm:t>
        <a:bodyPr/>
        <a:lstStyle/>
        <a:p>
          <a:pPr rtl="0"/>
          <a:r>
            <a:rPr lang="en-GB" dirty="0">
              <a:solidFill>
                <a:schemeClr val="tx1"/>
              </a:solidFill>
              <a:hlinkClick xmlns:r="http://schemas.openxmlformats.org/officeDocument/2006/relationships" r:id="rId1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rPr>
            <a:t>Why do we need to provide young people with opportunities to be come activists in their communities? </a:t>
          </a:r>
          <a:endParaRPr lang="en-GB" dirty="0">
            <a:solidFill>
              <a:schemeClr val="tx1"/>
            </a:solidFill>
          </a:endParaRPr>
        </a:p>
      </dgm:t>
    </dgm:pt>
    <dgm:pt modelId="{1694B5E2-6705-44E6-A7C6-FA0F453A041F}" type="parTrans" cxnId="{3278AA71-E788-4402-9002-681D8F871A1A}">
      <dgm:prSet/>
      <dgm:spPr/>
      <dgm:t>
        <a:bodyPr/>
        <a:lstStyle/>
        <a:p>
          <a:endParaRPr lang="en-US"/>
        </a:p>
      </dgm:t>
    </dgm:pt>
    <dgm:pt modelId="{6152A6BE-5CB2-47B5-8989-43A2554FAB59}" type="sibTrans" cxnId="{3278AA71-E788-4402-9002-681D8F871A1A}">
      <dgm:prSet/>
      <dgm:spPr/>
      <dgm:t>
        <a:bodyPr/>
        <a:lstStyle/>
        <a:p>
          <a:endParaRPr lang="en-US"/>
        </a:p>
      </dgm:t>
    </dgm:pt>
    <dgm:pt modelId="{F06C18D5-FB4B-413A-A1FB-09FEB94E2209}">
      <dgm:prSet/>
      <dgm:spPr/>
      <dgm:t>
        <a:bodyPr/>
        <a:lstStyle/>
        <a:p>
          <a:pPr rtl="0"/>
          <a:r>
            <a:rPr lang="en-GB" dirty="0">
              <a:solidFill>
                <a:schemeClr val="tx1"/>
              </a:solidFill>
              <a:hlinkClick xmlns:r="http://schemas.openxmlformats.org/officeDocument/2006/relationships" r:id="rId1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rPr>
            <a:t>See: </a:t>
          </a:r>
          <a:endParaRPr lang="en-GB" dirty="0">
            <a:solidFill>
              <a:schemeClr val="tx1"/>
            </a:solidFill>
          </a:endParaRPr>
        </a:p>
      </dgm:t>
    </dgm:pt>
    <dgm:pt modelId="{7A8B4635-CA19-44BD-BC44-673943D47044}" type="parTrans" cxnId="{C85BFF5C-6AF4-4A8D-8395-28E9F0149EB4}">
      <dgm:prSet/>
      <dgm:spPr/>
      <dgm:t>
        <a:bodyPr/>
        <a:lstStyle/>
        <a:p>
          <a:endParaRPr lang="en-US"/>
        </a:p>
      </dgm:t>
    </dgm:pt>
    <dgm:pt modelId="{7AD70B16-E6C7-4958-AD38-68EB9E065319}" type="sibTrans" cxnId="{C85BFF5C-6AF4-4A8D-8395-28E9F0149EB4}">
      <dgm:prSet/>
      <dgm:spPr/>
      <dgm:t>
        <a:bodyPr/>
        <a:lstStyle/>
        <a:p>
          <a:endParaRPr lang="en-US"/>
        </a:p>
      </dgm:t>
    </dgm:pt>
    <dgm:pt modelId="{4D061ACB-3461-4DC7-A435-E7A7424E8AC6}">
      <dgm:prSet/>
      <dgm:spPr/>
      <dgm:t>
        <a:bodyPr/>
        <a:lstStyle/>
        <a:p>
          <a:pPr rtl="0"/>
          <a:r>
            <a:rPr lang="en-GB">
              <a:hlinkClick xmlns:r="http://schemas.openxmlformats.org/officeDocument/2006/relationships" r:id="rId1"/>
            </a:rPr>
            <a:t>https://www.phf.org.uk/blog/creating-the-uks-first-campus-for-young-activists/</a:t>
          </a:r>
          <a:endParaRPr lang="en-GB"/>
        </a:p>
      </dgm:t>
    </dgm:pt>
    <dgm:pt modelId="{BE348835-8AF2-4FC8-850E-9EE48B3B39DC}" type="parTrans" cxnId="{44F3A77B-F484-45DA-8276-1F8BE0E28B10}">
      <dgm:prSet/>
      <dgm:spPr/>
      <dgm:t>
        <a:bodyPr/>
        <a:lstStyle/>
        <a:p>
          <a:endParaRPr lang="en-US"/>
        </a:p>
      </dgm:t>
    </dgm:pt>
    <dgm:pt modelId="{BB42605B-92E0-4C8F-8EC4-3342F1A35636}" type="sibTrans" cxnId="{44F3A77B-F484-45DA-8276-1F8BE0E28B10}">
      <dgm:prSet/>
      <dgm:spPr/>
      <dgm:t>
        <a:bodyPr/>
        <a:lstStyle/>
        <a:p>
          <a:endParaRPr lang="en-US"/>
        </a:p>
      </dgm:t>
    </dgm:pt>
    <dgm:pt modelId="{446C6E66-9B8B-4338-BA24-7236844A0347}" type="pres">
      <dgm:prSet presAssocID="{0C1F3985-3963-4FB9-B7BB-605078C9AF2B}" presName="linear" presStyleCnt="0">
        <dgm:presLayoutVars>
          <dgm:animLvl val="lvl"/>
          <dgm:resizeHandles val="exact"/>
        </dgm:presLayoutVars>
      </dgm:prSet>
      <dgm:spPr/>
    </dgm:pt>
    <dgm:pt modelId="{92D7BC7C-3E06-4E5A-9161-9FE1141900C6}" type="pres">
      <dgm:prSet presAssocID="{5361BAD2-C8A2-46A6-8723-799CAB4F6AC5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15E2AB59-6410-418B-97B7-911EA1C7A7BC}" type="pres">
      <dgm:prSet presAssocID="{6152A6BE-5CB2-47B5-8989-43A2554FAB59}" presName="spacer" presStyleCnt="0"/>
      <dgm:spPr/>
    </dgm:pt>
    <dgm:pt modelId="{2E5CD1F5-9F02-43DE-BA54-C2A765EC168C}" type="pres">
      <dgm:prSet presAssocID="{F06C18D5-FB4B-413A-A1FB-09FEB94E2209}" presName="parentText" presStyleLbl="node1" presStyleIdx="1" presStyleCnt="2" custLinFactNeighborY="1054">
        <dgm:presLayoutVars>
          <dgm:chMax val="0"/>
          <dgm:bulletEnabled val="1"/>
        </dgm:presLayoutVars>
      </dgm:prSet>
      <dgm:spPr/>
    </dgm:pt>
    <dgm:pt modelId="{F7135A99-9329-4C2D-80F5-E5AC98F62507}" type="pres">
      <dgm:prSet presAssocID="{F06C18D5-FB4B-413A-A1FB-09FEB94E2209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EF142F05-C805-497F-8F3B-180640C9BA25}" type="presOf" srcId="{5361BAD2-C8A2-46A6-8723-799CAB4F6AC5}" destId="{92D7BC7C-3E06-4E5A-9161-9FE1141900C6}" srcOrd="0" destOrd="0" presId="urn:microsoft.com/office/officeart/2005/8/layout/vList2"/>
    <dgm:cxn modelId="{E9FA2A2F-1D5F-4F73-B5E1-A92637FDED60}" type="presOf" srcId="{4D061ACB-3461-4DC7-A435-E7A7424E8AC6}" destId="{F7135A99-9329-4C2D-80F5-E5AC98F62507}" srcOrd="0" destOrd="0" presId="urn:microsoft.com/office/officeart/2005/8/layout/vList2"/>
    <dgm:cxn modelId="{C85BFF5C-6AF4-4A8D-8395-28E9F0149EB4}" srcId="{0C1F3985-3963-4FB9-B7BB-605078C9AF2B}" destId="{F06C18D5-FB4B-413A-A1FB-09FEB94E2209}" srcOrd="1" destOrd="0" parTransId="{7A8B4635-CA19-44BD-BC44-673943D47044}" sibTransId="{7AD70B16-E6C7-4958-AD38-68EB9E065319}"/>
    <dgm:cxn modelId="{417BB24C-8733-441E-8141-4CCB2ACFCD6F}" type="presOf" srcId="{0C1F3985-3963-4FB9-B7BB-605078C9AF2B}" destId="{446C6E66-9B8B-4338-BA24-7236844A0347}" srcOrd="0" destOrd="0" presId="urn:microsoft.com/office/officeart/2005/8/layout/vList2"/>
    <dgm:cxn modelId="{3278AA71-E788-4402-9002-681D8F871A1A}" srcId="{0C1F3985-3963-4FB9-B7BB-605078C9AF2B}" destId="{5361BAD2-C8A2-46A6-8723-799CAB4F6AC5}" srcOrd="0" destOrd="0" parTransId="{1694B5E2-6705-44E6-A7C6-FA0F453A041F}" sibTransId="{6152A6BE-5CB2-47B5-8989-43A2554FAB59}"/>
    <dgm:cxn modelId="{44F3A77B-F484-45DA-8276-1F8BE0E28B10}" srcId="{F06C18D5-FB4B-413A-A1FB-09FEB94E2209}" destId="{4D061ACB-3461-4DC7-A435-E7A7424E8AC6}" srcOrd="0" destOrd="0" parTransId="{BE348835-8AF2-4FC8-850E-9EE48B3B39DC}" sibTransId="{BB42605B-92E0-4C8F-8EC4-3342F1A35636}"/>
    <dgm:cxn modelId="{B178877E-B05F-4DDF-861D-15F53E88EE16}" type="presOf" srcId="{F06C18D5-FB4B-413A-A1FB-09FEB94E2209}" destId="{2E5CD1F5-9F02-43DE-BA54-C2A765EC168C}" srcOrd="0" destOrd="0" presId="urn:microsoft.com/office/officeart/2005/8/layout/vList2"/>
    <dgm:cxn modelId="{5FB01BA4-EDFF-4831-B344-2BA4A9E5ED73}" type="presParOf" srcId="{446C6E66-9B8B-4338-BA24-7236844A0347}" destId="{92D7BC7C-3E06-4E5A-9161-9FE1141900C6}" srcOrd="0" destOrd="0" presId="urn:microsoft.com/office/officeart/2005/8/layout/vList2"/>
    <dgm:cxn modelId="{E6E58600-ED51-4E9C-8545-77364B8E9C0E}" type="presParOf" srcId="{446C6E66-9B8B-4338-BA24-7236844A0347}" destId="{15E2AB59-6410-418B-97B7-911EA1C7A7BC}" srcOrd="1" destOrd="0" presId="urn:microsoft.com/office/officeart/2005/8/layout/vList2"/>
    <dgm:cxn modelId="{38CF58EA-22CB-4519-9731-FF3ADB9B89AA}" type="presParOf" srcId="{446C6E66-9B8B-4338-BA24-7236844A0347}" destId="{2E5CD1F5-9F02-43DE-BA54-C2A765EC168C}" srcOrd="2" destOrd="0" presId="urn:microsoft.com/office/officeart/2005/8/layout/vList2"/>
    <dgm:cxn modelId="{444E83BC-2F1C-49CE-B423-F509D6661A8F}" type="presParOf" srcId="{446C6E66-9B8B-4338-BA24-7236844A0347}" destId="{F7135A99-9329-4C2D-80F5-E5AC98F62507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7.xml><?xml version="1.0" encoding="utf-8"?>
<dgm:dataModel xmlns:dgm="http://schemas.openxmlformats.org/drawingml/2006/diagram" xmlns:a="http://schemas.openxmlformats.org/drawingml/2006/main">
  <dgm:ptLst>
    <dgm:pt modelId="{1140E057-C770-4D41-8433-969FC0874E5A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AF82B860-8177-4039-872B-B6D765A415A3}">
      <dgm:prSet/>
      <dgm:spPr/>
      <dgm:t>
        <a:bodyPr/>
        <a:lstStyle/>
        <a:p>
          <a:pPr rtl="0"/>
          <a:r>
            <a:rPr lang="en-GB"/>
            <a:t>Other Examples : </a:t>
          </a:r>
        </a:p>
      </dgm:t>
    </dgm:pt>
    <dgm:pt modelId="{D3271DE4-1EE8-4020-B3D3-09AABBE6D73F}" type="parTrans" cxnId="{A9E3DB10-1E1B-4489-BC58-227E6C28E30C}">
      <dgm:prSet/>
      <dgm:spPr/>
      <dgm:t>
        <a:bodyPr/>
        <a:lstStyle/>
        <a:p>
          <a:endParaRPr lang="en-US"/>
        </a:p>
      </dgm:t>
    </dgm:pt>
    <dgm:pt modelId="{BF243AC5-1B9E-4762-9D81-8EB189A451D2}" type="sibTrans" cxnId="{A9E3DB10-1E1B-4489-BC58-227E6C28E30C}">
      <dgm:prSet/>
      <dgm:spPr/>
      <dgm:t>
        <a:bodyPr/>
        <a:lstStyle/>
        <a:p>
          <a:endParaRPr lang="en-US"/>
        </a:p>
      </dgm:t>
    </dgm:pt>
    <dgm:pt modelId="{0FF90602-1B13-4BB4-B1FC-4513CAA046EF}">
      <dgm:prSet/>
      <dgm:spPr/>
      <dgm:t>
        <a:bodyPr/>
        <a:lstStyle/>
        <a:p>
          <a:pPr rtl="0"/>
          <a:endParaRPr lang="en-GB" dirty="0"/>
        </a:p>
      </dgm:t>
    </dgm:pt>
    <dgm:pt modelId="{9A4EAC62-9C65-40F6-9E8B-16082A396E56}" type="parTrans" cxnId="{A3D226D4-D63D-42D3-B188-02BA16BF5EAF}">
      <dgm:prSet/>
      <dgm:spPr/>
      <dgm:t>
        <a:bodyPr/>
        <a:lstStyle/>
        <a:p>
          <a:endParaRPr lang="en-US"/>
        </a:p>
      </dgm:t>
    </dgm:pt>
    <dgm:pt modelId="{4E85515C-A03C-484B-A43F-07BED99CC271}" type="sibTrans" cxnId="{A3D226D4-D63D-42D3-B188-02BA16BF5EAF}">
      <dgm:prSet/>
      <dgm:spPr/>
      <dgm:t>
        <a:bodyPr/>
        <a:lstStyle/>
        <a:p>
          <a:endParaRPr lang="en-US"/>
        </a:p>
      </dgm:t>
    </dgm:pt>
    <dgm:pt modelId="{15B0D37C-F900-4434-8476-A395CD5B05EA}">
      <dgm:prSet/>
      <dgm:spPr/>
      <dgm:t>
        <a:bodyPr/>
        <a:lstStyle/>
        <a:p>
          <a:r>
            <a:rPr lang="en-US" dirty="0">
              <a:hlinkClick xmlns:r="http://schemas.openxmlformats.org/officeDocument/2006/relationships" r:id="rId1"/>
            </a:rPr>
            <a:t>https://youngminds.org.uk/get-involved/join-the-movement/activists/</a:t>
          </a:r>
          <a:r>
            <a:rPr lang="en-US" dirty="0"/>
            <a:t> </a:t>
          </a:r>
        </a:p>
      </dgm:t>
    </dgm:pt>
    <dgm:pt modelId="{2B11EFD7-76AF-4FD9-9BC9-DB427F871526}" type="parTrans" cxnId="{DB76EC30-BEF5-4E41-83B9-A2C15AC045CD}">
      <dgm:prSet/>
      <dgm:spPr/>
      <dgm:t>
        <a:bodyPr/>
        <a:lstStyle/>
        <a:p>
          <a:endParaRPr lang="en-US"/>
        </a:p>
      </dgm:t>
    </dgm:pt>
    <dgm:pt modelId="{A1C2AA2F-68E6-4908-AAAD-E761F0B511F3}" type="sibTrans" cxnId="{DB76EC30-BEF5-4E41-83B9-A2C15AC045CD}">
      <dgm:prSet/>
      <dgm:spPr/>
      <dgm:t>
        <a:bodyPr/>
        <a:lstStyle/>
        <a:p>
          <a:endParaRPr lang="en-US"/>
        </a:p>
      </dgm:t>
    </dgm:pt>
    <dgm:pt modelId="{963AC7B0-23A9-47CD-9FF7-829DEE9E9278}" type="pres">
      <dgm:prSet presAssocID="{1140E057-C770-4D41-8433-969FC0874E5A}" presName="linear" presStyleCnt="0">
        <dgm:presLayoutVars>
          <dgm:animLvl val="lvl"/>
          <dgm:resizeHandles val="exact"/>
        </dgm:presLayoutVars>
      </dgm:prSet>
      <dgm:spPr/>
    </dgm:pt>
    <dgm:pt modelId="{AC82191E-D85C-4F8A-8D9D-BA812747C465}" type="pres">
      <dgm:prSet presAssocID="{AF82B860-8177-4039-872B-B6D765A415A3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EA30CE17-32BE-4746-8AD9-8983E25E236D}" type="pres">
      <dgm:prSet presAssocID="{AF82B860-8177-4039-872B-B6D765A415A3}" presName="childText" presStyleLbl="revTx" presStyleIdx="0" presStyleCnt="1">
        <dgm:presLayoutVars>
          <dgm:bulletEnabled val="1"/>
        </dgm:presLayoutVars>
      </dgm:prSet>
      <dgm:spPr/>
    </dgm:pt>
    <dgm:pt modelId="{A7D6719E-D771-4736-B09D-7F0A6AB894F8}" type="pres">
      <dgm:prSet presAssocID="{15B0D37C-F900-4434-8476-A395CD5B05EA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A9E3DB10-1E1B-4489-BC58-227E6C28E30C}" srcId="{1140E057-C770-4D41-8433-969FC0874E5A}" destId="{AF82B860-8177-4039-872B-B6D765A415A3}" srcOrd="0" destOrd="0" parTransId="{D3271DE4-1EE8-4020-B3D3-09AABBE6D73F}" sibTransId="{BF243AC5-1B9E-4762-9D81-8EB189A451D2}"/>
    <dgm:cxn modelId="{DB76EC30-BEF5-4E41-83B9-A2C15AC045CD}" srcId="{1140E057-C770-4D41-8433-969FC0874E5A}" destId="{15B0D37C-F900-4434-8476-A395CD5B05EA}" srcOrd="1" destOrd="0" parTransId="{2B11EFD7-76AF-4FD9-9BC9-DB427F871526}" sibTransId="{A1C2AA2F-68E6-4908-AAAD-E761F0B511F3}"/>
    <dgm:cxn modelId="{7746C244-046F-45AB-AC00-16F1BE2DCB10}" type="presOf" srcId="{0FF90602-1B13-4BB4-B1FC-4513CAA046EF}" destId="{EA30CE17-32BE-4746-8AD9-8983E25E236D}" srcOrd="0" destOrd="0" presId="urn:microsoft.com/office/officeart/2005/8/layout/vList2"/>
    <dgm:cxn modelId="{F88A9884-F1D2-4FE9-ABD6-477D904AF509}" type="presOf" srcId="{1140E057-C770-4D41-8433-969FC0874E5A}" destId="{963AC7B0-23A9-47CD-9FF7-829DEE9E9278}" srcOrd="0" destOrd="0" presId="urn:microsoft.com/office/officeart/2005/8/layout/vList2"/>
    <dgm:cxn modelId="{A3D226D4-D63D-42D3-B188-02BA16BF5EAF}" srcId="{AF82B860-8177-4039-872B-B6D765A415A3}" destId="{0FF90602-1B13-4BB4-B1FC-4513CAA046EF}" srcOrd="0" destOrd="0" parTransId="{9A4EAC62-9C65-40F6-9E8B-16082A396E56}" sibTransId="{4E85515C-A03C-484B-A43F-07BED99CC271}"/>
    <dgm:cxn modelId="{DD3EBBD7-0476-4110-85FE-992FA9084DAB}" type="presOf" srcId="{AF82B860-8177-4039-872B-B6D765A415A3}" destId="{AC82191E-D85C-4F8A-8D9D-BA812747C465}" srcOrd="0" destOrd="0" presId="urn:microsoft.com/office/officeart/2005/8/layout/vList2"/>
    <dgm:cxn modelId="{38AF0ADD-2E12-4E79-B2C7-10B3319182D4}" type="presOf" srcId="{15B0D37C-F900-4434-8476-A395CD5B05EA}" destId="{A7D6719E-D771-4736-B09D-7F0A6AB894F8}" srcOrd="0" destOrd="0" presId="urn:microsoft.com/office/officeart/2005/8/layout/vList2"/>
    <dgm:cxn modelId="{827C949E-011E-484E-9CAE-A056AA10803A}" type="presParOf" srcId="{963AC7B0-23A9-47CD-9FF7-829DEE9E9278}" destId="{AC82191E-D85C-4F8A-8D9D-BA812747C465}" srcOrd="0" destOrd="0" presId="urn:microsoft.com/office/officeart/2005/8/layout/vList2"/>
    <dgm:cxn modelId="{7A221B8F-6F84-4CCC-9D89-A4201F054AE5}" type="presParOf" srcId="{963AC7B0-23A9-47CD-9FF7-829DEE9E9278}" destId="{EA30CE17-32BE-4746-8AD9-8983E25E236D}" srcOrd="1" destOrd="0" presId="urn:microsoft.com/office/officeart/2005/8/layout/vList2"/>
    <dgm:cxn modelId="{20AB1AA9-978E-44BA-B794-1F42C28C08E7}" type="presParOf" srcId="{963AC7B0-23A9-47CD-9FF7-829DEE9E9278}" destId="{A7D6719E-D771-4736-B09D-7F0A6AB894F8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0EB410A-27B7-4F3B-B344-EC2A589754BD}">
      <dsp:nvSpPr>
        <dsp:cNvPr id="0" name=""/>
        <dsp:cNvSpPr/>
      </dsp:nvSpPr>
      <dsp:spPr>
        <a:xfrm>
          <a:off x="0" y="11939"/>
          <a:ext cx="3867150" cy="18556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Explore how we can promote change/ empowerment  as part of our youth work practice </a:t>
          </a:r>
        </a:p>
      </dsp:txBody>
      <dsp:txXfrm>
        <a:off x="90584" y="102523"/>
        <a:ext cx="3685982" cy="1674452"/>
      </dsp:txXfrm>
    </dsp:sp>
    <dsp:sp modelId="{D1D20CBA-3C96-4606-AD88-72199A37E8CA}">
      <dsp:nvSpPr>
        <dsp:cNvPr id="0" name=""/>
        <dsp:cNvSpPr/>
      </dsp:nvSpPr>
      <dsp:spPr>
        <a:xfrm>
          <a:off x="0" y="1942440"/>
          <a:ext cx="3867150" cy="18556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Discuss your ideas </a:t>
          </a:r>
        </a:p>
      </dsp:txBody>
      <dsp:txXfrm>
        <a:off x="90584" y="2033024"/>
        <a:ext cx="3685982" cy="167445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93C76D9-BB36-45D2-90C1-D68442A7EA06}">
      <dsp:nvSpPr>
        <dsp:cNvPr id="0" name=""/>
        <dsp:cNvSpPr/>
      </dsp:nvSpPr>
      <dsp:spPr>
        <a:xfrm>
          <a:off x="0" y="8549"/>
          <a:ext cx="7886700" cy="4608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792" tIns="65024" rIns="113792" bIns="65024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600" kern="1200"/>
        </a:p>
      </dsp:txBody>
      <dsp:txXfrm>
        <a:off x="0" y="8549"/>
        <a:ext cx="7886700" cy="460800"/>
      </dsp:txXfrm>
    </dsp:sp>
    <dsp:sp modelId="{D36844FF-E151-4E88-B221-5D9FA6E595F6}">
      <dsp:nvSpPr>
        <dsp:cNvPr id="0" name=""/>
        <dsp:cNvSpPr/>
      </dsp:nvSpPr>
      <dsp:spPr>
        <a:xfrm>
          <a:off x="0" y="469349"/>
          <a:ext cx="7886700" cy="316224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344" tIns="85344" rIns="113792" bIns="128016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b="0" i="0" kern="1200"/>
            <a:t>The world is home to 1.8 billion young people, the largest generation of youth in history. </a:t>
          </a:r>
          <a:endParaRPr lang="en-GB" sz="1600" kern="120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b="0" i="0" kern="1200" dirty="0"/>
            <a:t>More interconnected than ever before, and many are leading political, social, and economic change in their communities and societies. </a:t>
          </a:r>
          <a:endParaRPr lang="en-GB" sz="16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b="0" i="0" kern="1200"/>
            <a:t>At the same time, young people face significant challenges and risks, disproportionately carried by girls and young women in many parts of the world.  </a:t>
          </a:r>
          <a:endParaRPr lang="en-GB" sz="1600" kern="120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b="0" i="0" kern="1200"/>
            <a:t>In many countries, youth exclusion is strongly evident, often crossing with other forms of marginalization linked to gender, location, culture and/or community, undermining development and social cohesion.</a:t>
          </a:r>
          <a:endParaRPr lang="en-GB" sz="1600" kern="120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b="0" i="0" kern="1200"/>
            <a:t>In many cases, social norms continue to sideline youth, treating political and economic participation as the prerogative of older people. </a:t>
          </a:r>
          <a:endParaRPr lang="en-GB" sz="1600" kern="120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b="0" i="0" kern="1200"/>
            <a:t>In all countries, youth need to be full participants in shaping and implementing the choices that affect them.</a:t>
          </a:r>
          <a:endParaRPr lang="en-GB" sz="1600" kern="1200"/>
        </a:p>
      </dsp:txBody>
      <dsp:txXfrm>
        <a:off x="0" y="469349"/>
        <a:ext cx="7886700" cy="316224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BFD2C52-E727-47A5-8396-EB2B26590F4F}">
      <dsp:nvSpPr>
        <dsp:cNvPr id="0" name=""/>
        <dsp:cNvSpPr/>
      </dsp:nvSpPr>
      <dsp:spPr>
        <a:xfrm>
          <a:off x="0" y="124046"/>
          <a:ext cx="8071467" cy="155003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0" i="0" kern="1200" dirty="0"/>
            <a:t>Young people can be positive agents of change and represent an immense and valuable potential that governments and institutions should nurture.. </a:t>
          </a:r>
          <a:endParaRPr lang="en-GB" sz="2200" kern="1200" dirty="0"/>
        </a:p>
      </dsp:txBody>
      <dsp:txXfrm>
        <a:off x="75666" y="199712"/>
        <a:ext cx="7920135" cy="1398698"/>
      </dsp:txXfrm>
    </dsp:sp>
    <dsp:sp modelId="{BBF6C733-F520-4CC4-BBB6-95102BD9F30A}">
      <dsp:nvSpPr>
        <dsp:cNvPr id="0" name=""/>
        <dsp:cNvSpPr/>
      </dsp:nvSpPr>
      <dsp:spPr>
        <a:xfrm>
          <a:off x="0" y="1737437"/>
          <a:ext cx="8071467" cy="155003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0" i="0" kern="1200"/>
            <a:t>Because youth are a significant force for sustainable development and key agents for social change, economic growth, and technological innovation, UNDP promotes and supports their empowerment</a:t>
          </a:r>
          <a:endParaRPr lang="en-GB" sz="2200" kern="1200"/>
        </a:p>
      </dsp:txBody>
      <dsp:txXfrm>
        <a:off x="75666" y="1813103"/>
        <a:ext cx="7920135" cy="1398698"/>
      </dsp:txXfrm>
    </dsp:sp>
    <dsp:sp modelId="{C390D871-E275-48F2-823C-ECFE9B33CACB}">
      <dsp:nvSpPr>
        <dsp:cNvPr id="0" name=""/>
        <dsp:cNvSpPr/>
      </dsp:nvSpPr>
      <dsp:spPr>
        <a:xfrm>
          <a:off x="0" y="3287467"/>
          <a:ext cx="8071467" cy="3643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6269" tIns="27940" rIns="156464" bIns="27940" numCol="1" spcCol="1270" anchor="t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700" kern="1200">
              <a:hlinkClick xmlns:r="http://schemas.openxmlformats.org/officeDocument/2006/relationships" r:id="rId1"/>
            </a:rPr>
            <a:t>Youth empowerment | United Nations Development Programme (undp.org)</a:t>
          </a:r>
          <a:r>
            <a:rPr lang="en-GB" sz="1700" kern="1200"/>
            <a:t>	</a:t>
          </a:r>
        </a:p>
      </dsp:txBody>
      <dsp:txXfrm>
        <a:off x="0" y="3287467"/>
        <a:ext cx="8071467" cy="36432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F48BA00-AB97-4FA1-AA6C-5BE7EC8678A3}">
      <dsp:nvSpPr>
        <dsp:cNvPr id="0" name=""/>
        <dsp:cNvSpPr/>
      </dsp:nvSpPr>
      <dsp:spPr>
        <a:xfrm>
          <a:off x="0" y="48092"/>
          <a:ext cx="7886700" cy="236456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marL="0" lvl="0" indent="0" algn="l" defTabSz="19113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300" kern="1200"/>
            <a:t>Can you think of any examples where young people have made a difference locally ?</a:t>
          </a:r>
        </a:p>
      </dsp:txBody>
      <dsp:txXfrm>
        <a:off x="115429" y="163521"/>
        <a:ext cx="7655842" cy="2133711"/>
      </dsp:txXfrm>
    </dsp:sp>
    <dsp:sp modelId="{CFF39CDD-2E70-44B0-B1A7-1B75896B5031}">
      <dsp:nvSpPr>
        <dsp:cNvPr id="0" name=""/>
        <dsp:cNvSpPr/>
      </dsp:nvSpPr>
      <dsp:spPr>
        <a:xfrm>
          <a:off x="0" y="2412662"/>
          <a:ext cx="7886700" cy="11793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0403" tIns="54610" rIns="305816" bIns="54610" numCol="1" spcCol="1270" anchor="t" anchorCtr="0">
          <a:noAutofit/>
        </a:bodyPr>
        <a:lstStyle/>
        <a:p>
          <a:pPr marL="285750" lvl="1" indent="-285750" algn="l" defTabSz="151130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3400" kern="1200"/>
            <a:t>Does not have to be big ?</a:t>
          </a:r>
        </a:p>
        <a:p>
          <a:pPr marL="285750" lvl="1" indent="-285750" algn="l" defTabSz="151130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3400" kern="1200" dirty="0"/>
            <a:t>Perhaps in your youth work experience? </a:t>
          </a:r>
        </a:p>
      </dsp:txBody>
      <dsp:txXfrm>
        <a:off x="0" y="2412662"/>
        <a:ext cx="7886700" cy="1179382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68FF54B-68E5-4852-A091-D87EA35EF8DA}">
      <dsp:nvSpPr>
        <dsp:cNvPr id="0" name=""/>
        <dsp:cNvSpPr/>
      </dsp:nvSpPr>
      <dsp:spPr>
        <a:xfrm>
          <a:off x="953063" y="0"/>
          <a:ext cx="5980572" cy="364013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3840" tIns="121920" rIns="243840" bIns="121920" numCol="1" spcCol="1270" anchor="ctr" anchorCtr="0">
          <a:noAutofit/>
        </a:bodyPr>
        <a:lstStyle/>
        <a:p>
          <a:pPr marL="0" lvl="0" indent="0" algn="ctr" defTabSz="28448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400" b="1" kern="1200" dirty="0"/>
            <a:t>What are the pillars of youth work in Wales? </a:t>
          </a:r>
          <a:endParaRPr lang="en-GB" sz="6400" kern="1200" dirty="0"/>
        </a:p>
      </dsp:txBody>
      <dsp:txXfrm>
        <a:off x="1130760" y="177697"/>
        <a:ext cx="5625178" cy="3284744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9A95758-84A0-4E0F-B025-A722FA7C6FC3}">
      <dsp:nvSpPr>
        <dsp:cNvPr id="0" name=""/>
        <dsp:cNvSpPr/>
      </dsp:nvSpPr>
      <dsp:spPr>
        <a:xfrm>
          <a:off x="365105" y="510"/>
          <a:ext cx="1971164" cy="118269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/>
            <a:t>Educative</a:t>
          </a:r>
        </a:p>
      </dsp:txBody>
      <dsp:txXfrm>
        <a:off x="365105" y="510"/>
        <a:ext cx="1971164" cy="1182698"/>
      </dsp:txXfrm>
    </dsp:sp>
    <dsp:sp modelId="{D1C6834A-308F-4280-AC79-9669439357B3}">
      <dsp:nvSpPr>
        <dsp:cNvPr id="0" name=""/>
        <dsp:cNvSpPr/>
      </dsp:nvSpPr>
      <dsp:spPr>
        <a:xfrm>
          <a:off x="2533386" y="510"/>
          <a:ext cx="1971164" cy="118269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/>
            <a:t>Expressive, </a:t>
          </a:r>
        </a:p>
      </dsp:txBody>
      <dsp:txXfrm>
        <a:off x="2533386" y="510"/>
        <a:ext cx="1971164" cy="1182698"/>
      </dsp:txXfrm>
    </dsp:sp>
    <dsp:sp modelId="{67D0D232-8690-4DB5-B18F-F2214FB112D2}">
      <dsp:nvSpPr>
        <dsp:cNvPr id="0" name=""/>
        <dsp:cNvSpPr/>
      </dsp:nvSpPr>
      <dsp:spPr>
        <a:xfrm>
          <a:off x="365105" y="1380325"/>
          <a:ext cx="1971164" cy="118269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/>
            <a:t>Participative, </a:t>
          </a:r>
        </a:p>
      </dsp:txBody>
      <dsp:txXfrm>
        <a:off x="365105" y="1380325"/>
        <a:ext cx="1971164" cy="1182698"/>
      </dsp:txXfrm>
    </dsp:sp>
    <dsp:sp modelId="{82E383F2-684D-4FB0-880E-DA1908AB3D62}">
      <dsp:nvSpPr>
        <dsp:cNvPr id="0" name=""/>
        <dsp:cNvSpPr/>
      </dsp:nvSpPr>
      <dsp:spPr>
        <a:xfrm>
          <a:off x="2533386" y="1380325"/>
          <a:ext cx="1971164" cy="118269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/>
            <a:t>Inclusive</a:t>
          </a:r>
        </a:p>
      </dsp:txBody>
      <dsp:txXfrm>
        <a:off x="2533386" y="1380325"/>
        <a:ext cx="1971164" cy="1182698"/>
      </dsp:txXfrm>
    </dsp:sp>
    <dsp:sp modelId="{D748013B-1B2E-40CB-854C-165AAB76CCDF}">
      <dsp:nvSpPr>
        <dsp:cNvPr id="0" name=""/>
        <dsp:cNvSpPr/>
      </dsp:nvSpPr>
      <dsp:spPr>
        <a:xfrm>
          <a:off x="1449245" y="2760140"/>
          <a:ext cx="1971164" cy="118269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marR="0" lvl="0" indent="0" algn="ctr" defTabSz="91440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US" sz="2600" kern="1200" dirty="0"/>
            <a:t>Empowering </a:t>
          </a:r>
        </a:p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600" kern="1200" dirty="0"/>
        </a:p>
      </dsp:txBody>
      <dsp:txXfrm>
        <a:off x="1449245" y="2760140"/>
        <a:ext cx="1971164" cy="1182698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9A95758-84A0-4E0F-B025-A722FA7C6FC3}">
      <dsp:nvSpPr>
        <dsp:cNvPr id="0" name=""/>
        <dsp:cNvSpPr/>
      </dsp:nvSpPr>
      <dsp:spPr>
        <a:xfrm>
          <a:off x="472" y="63949"/>
          <a:ext cx="1841050" cy="110463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Educative</a:t>
          </a:r>
        </a:p>
      </dsp:txBody>
      <dsp:txXfrm>
        <a:off x="472" y="63949"/>
        <a:ext cx="1841050" cy="1104630"/>
      </dsp:txXfrm>
    </dsp:sp>
    <dsp:sp modelId="{D1C6834A-308F-4280-AC79-9669439357B3}">
      <dsp:nvSpPr>
        <dsp:cNvPr id="0" name=""/>
        <dsp:cNvSpPr/>
      </dsp:nvSpPr>
      <dsp:spPr>
        <a:xfrm>
          <a:off x="2025627" y="63949"/>
          <a:ext cx="1841050" cy="110463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Expressive, </a:t>
          </a:r>
        </a:p>
      </dsp:txBody>
      <dsp:txXfrm>
        <a:off x="2025627" y="63949"/>
        <a:ext cx="1841050" cy="1104630"/>
      </dsp:txXfrm>
    </dsp:sp>
    <dsp:sp modelId="{67D0D232-8690-4DB5-B18F-F2214FB112D2}">
      <dsp:nvSpPr>
        <dsp:cNvPr id="0" name=""/>
        <dsp:cNvSpPr/>
      </dsp:nvSpPr>
      <dsp:spPr>
        <a:xfrm>
          <a:off x="472" y="1352684"/>
          <a:ext cx="1841050" cy="110463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Participative, </a:t>
          </a:r>
        </a:p>
      </dsp:txBody>
      <dsp:txXfrm>
        <a:off x="472" y="1352684"/>
        <a:ext cx="1841050" cy="1104630"/>
      </dsp:txXfrm>
    </dsp:sp>
    <dsp:sp modelId="{82E383F2-684D-4FB0-880E-DA1908AB3D62}">
      <dsp:nvSpPr>
        <dsp:cNvPr id="0" name=""/>
        <dsp:cNvSpPr/>
      </dsp:nvSpPr>
      <dsp:spPr>
        <a:xfrm>
          <a:off x="2025627" y="1352684"/>
          <a:ext cx="1841050" cy="110463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Inclusive</a:t>
          </a:r>
        </a:p>
      </dsp:txBody>
      <dsp:txXfrm>
        <a:off x="2025627" y="1352684"/>
        <a:ext cx="1841050" cy="1104630"/>
      </dsp:txXfrm>
    </dsp:sp>
    <dsp:sp modelId="{D748013B-1B2E-40CB-854C-165AAB76CCDF}">
      <dsp:nvSpPr>
        <dsp:cNvPr id="0" name=""/>
        <dsp:cNvSpPr/>
      </dsp:nvSpPr>
      <dsp:spPr>
        <a:xfrm>
          <a:off x="1013049" y="2641420"/>
          <a:ext cx="1841050" cy="110463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marR="0" lvl="0" indent="0" algn="ctr" defTabSz="91440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US" sz="2400" kern="1200" dirty="0"/>
            <a:t>Empowering </a:t>
          </a:r>
        </a:p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 dirty="0"/>
        </a:p>
      </dsp:txBody>
      <dsp:txXfrm>
        <a:off x="1013049" y="2641420"/>
        <a:ext cx="1841050" cy="1104630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E1FE230-952A-4367-84DB-BF0F757D0D71}">
      <dsp:nvSpPr>
        <dsp:cNvPr id="0" name=""/>
        <dsp:cNvSpPr/>
      </dsp:nvSpPr>
      <dsp:spPr>
        <a:xfrm>
          <a:off x="0" y="252793"/>
          <a:ext cx="7867996" cy="10740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Youth Work in Wales: Principles and Purposes (2013) defines participative practice as, </a:t>
          </a:r>
        </a:p>
      </dsp:txBody>
      <dsp:txXfrm>
        <a:off x="52431" y="305224"/>
        <a:ext cx="7763134" cy="969198"/>
      </dsp:txXfrm>
    </dsp:sp>
    <dsp:sp modelId="{27ABE7FC-DD25-4597-9E4F-EA89041148F1}">
      <dsp:nvSpPr>
        <dsp:cNvPr id="0" name=""/>
        <dsp:cNvSpPr/>
      </dsp:nvSpPr>
      <dsp:spPr>
        <a:xfrm>
          <a:off x="0" y="1326853"/>
          <a:ext cx="7867996" cy="12575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9809" tIns="34290" rIns="192024" bIns="34290" numCol="1" spcCol="1270" anchor="t" anchorCtr="0">
          <a:noAutofit/>
        </a:bodyPr>
        <a:lstStyle/>
        <a:p>
          <a:pPr marL="228600" lvl="1" indent="-228600" algn="l" defTabSz="9334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100" kern="1200"/>
            <a:t>“Encouraging and supporting young people to become partners in, and share responsibility for, the opportunities, learning processes and decision-making structures which affect their own and other people’s lives and environments.” </a:t>
          </a:r>
        </a:p>
      </dsp:txBody>
      <dsp:txXfrm>
        <a:off x="0" y="1326853"/>
        <a:ext cx="7867996" cy="1257525"/>
      </dsp:txXfrm>
    </dsp:sp>
    <dsp:sp modelId="{A28DF7F6-B797-4661-813D-FCC6B2F1D43D}">
      <dsp:nvSpPr>
        <dsp:cNvPr id="0" name=""/>
        <dsp:cNvSpPr/>
      </dsp:nvSpPr>
      <dsp:spPr>
        <a:xfrm>
          <a:off x="0" y="2584378"/>
          <a:ext cx="7867996" cy="10740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Young people’s participation in decision making is one of the five pillars that underpin youth work in Wales. </a:t>
          </a:r>
        </a:p>
      </dsp:txBody>
      <dsp:txXfrm>
        <a:off x="52431" y="2636809"/>
        <a:ext cx="7763134" cy="969198"/>
      </dsp:txXfrm>
    </dsp:sp>
    <dsp:sp modelId="{8001779A-8786-4253-8527-AB37698F096C}">
      <dsp:nvSpPr>
        <dsp:cNvPr id="0" name=""/>
        <dsp:cNvSpPr/>
      </dsp:nvSpPr>
      <dsp:spPr>
        <a:xfrm>
          <a:off x="0" y="3736198"/>
          <a:ext cx="7867996" cy="10740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Article 12 of the United Nations Convention on the Rights of the Child (UNCRC) states that,</a:t>
          </a:r>
        </a:p>
      </dsp:txBody>
      <dsp:txXfrm>
        <a:off x="52431" y="3788629"/>
        <a:ext cx="7763134" cy="969198"/>
      </dsp:txXfrm>
    </dsp:sp>
    <dsp:sp modelId="{DFF7D565-57BF-4875-B31B-B825B8EB8B6A}">
      <dsp:nvSpPr>
        <dsp:cNvPr id="0" name=""/>
        <dsp:cNvSpPr/>
      </dsp:nvSpPr>
      <dsp:spPr>
        <a:xfrm>
          <a:off x="0" y="4810258"/>
          <a:ext cx="7867996" cy="9501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9809" tIns="34290" rIns="192024" bIns="34290" numCol="1" spcCol="1270" anchor="t" anchorCtr="0">
          <a:noAutofit/>
        </a:bodyPr>
        <a:lstStyle/>
        <a:p>
          <a:pPr marL="228600" lvl="1" indent="-228600" algn="l" defTabSz="9334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100" kern="1200" dirty="0"/>
            <a:t>“children have the right to say what they think should happen, when adults are making decisions that affect them, and to have their opinions taken into account.” </a:t>
          </a:r>
        </a:p>
      </dsp:txBody>
      <dsp:txXfrm>
        <a:off x="0" y="4810258"/>
        <a:ext cx="7867996" cy="950130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9BBAD14-932A-46C6-8FAA-68008640AB6A}">
      <dsp:nvSpPr>
        <dsp:cNvPr id="0" name=""/>
        <dsp:cNvSpPr/>
      </dsp:nvSpPr>
      <dsp:spPr>
        <a:xfrm>
          <a:off x="0" y="158055"/>
          <a:ext cx="7142018" cy="126477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The involving of young people standard focuses on the quality and impact of young people’s participation in decision making and how well organisations; · </a:t>
          </a:r>
        </a:p>
      </dsp:txBody>
      <dsp:txXfrm>
        <a:off x="61741" y="219796"/>
        <a:ext cx="7018536" cy="1141288"/>
      </dsp:txXfrm>
    </dsp:sp>
    <dsp:sp modelId="{F855EFFE-CDBB-418F-9B14-5D0F539A54BB}">
      <dsp:nvSpPr>
        <dsp:cNvPr id="0" name=""/>
        <dsp:cNvSpPr/>
      </dsp:nvSpPr>
      <dsp:spPr>
        <a:xfrm>
          <a:off x="0" y="1422825"/>
          <a:ext cx="7142018" cy="29994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6759" tIns="29210" rIns="163576" bIns="29210" numCol="1" spcCol="1270" anchor="t" anchorCtr="0">
          <a:noAutofit/>
        </a:bodyPr>
        <a:lstStyle/>
        <a:p>
          <a:pPr marL="171450" lvl="1" indent="-171450" algn="l" defTabSz="80010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800" kern="1200"/>
            <a:t>actively listen to young people; </a:t>
          </a:r>
        </a:p>
        <a:p>
          <a:pPr marL="171450" lvl="1" indent="-171450" algn="l" defTabSz="80010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800" kern="1200"/>
            <a:t>actively involve young people in decision making; </a:t>
          </a:r>
        </a:p>
        <a:p>
          <a:pPr marL="171450" lvl="1" indent="-171450" algn="l" defTabSz="80010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800" kern="1200"/>
            <a:t>demonstrate how young people’s views and opinions lead to tangible organisational / programme change and improvement;  </a:t>
          </a:r>
        </a:p>
        <a:p>
          <a:pPr marL="171450" lvl="1" indent="-171450" algn="l" defTabSz="80010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800" kern="1200" dirty="0"/>
            <a:t>have implemented the National Children and Young People's Participation Standards for Wales (2007) </a:t>
          </a:r>
          <a:r>
            <a:rPr lang="en-GB" sz="1800" kern="1200" dirty="0">
              <a:hlinkClick xmlns:r="http://schemas.openxmlformats.org/officeDocument/2006/relationships" r:id="rId1"/>
            </a:rPr>
            <a:t>http://www.participationworkerswales.org.uk/wp-content/uploads/2014/07/National-Participation-Standards.pdf</a:t>
          </a:r>
          <a:r>
            <a:rPr lang="en-GB" sz="1800" kern="1200" dirty="0"/>
            <a:t> and; · have implemented the Children and Families (Wales) Measure 2010 </a:t>
          </a:r>
          <a:r>
            <a:rPr lang="en-GB" sz="1800" kern="1200" dirty="0">
              <a:hlinkClick xmlns:r="http://schemas.openxmlformats.org/officeDocument/2006/relationships" r:id="rId2"/>
            </a:rPr>
            <a:t>http://gov.wales/topics/people-andcommunities/people/children-and-young-people/child-poverty/childrenandfamilies/?lang=en</a:t>
          </a:r>
          <a:r>
            <a:rPr lang="en-GB" sz="1800" kern="1200" dirty="0"/>
            <a:t>. </a:t>
          </a:r>
        </a:p>
      </dsp:txBody>
      <dsp:txXfrm>
        <a:off x="0" y="1422825"/>
        <a:ext cx="7142018" cy="2999430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F9310FF-B18B-461F-8F94-10032798A7B1}">
      <dsp:nvSpPr>
        <dsp:cNvPr id="0" name=""/>
        <dsp:cNvSpPr/>
      </dsp:nvSpPr>
      <dsp:spPr>
        <a:xfrm>
          <a:off x="0" y="213324"/>
          <a:ext cx="6356467" cy="11934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/>
            <a:t>The evidence for the Involving young people standard should demonstrate:</a:t>
          </a:r>
        </a:p>
      </dsp:txBody>
      <dsp:txXfrm>
        <a:off x="58257" y="271581"/>
        <a:ext cx="6239953" cy="1076886"/>
      </dsp:txXfrm>
    </dsp:sp>
    <dsp:sp modelId="{5AF4227D-5491-45C8-A28F-E4CF52AF013B}">
      <dsp:nvSpPr>
        <dsp:cNvPr id="0" name=""/>
        <dsp:cNvSpPr/>
      </dsp:nvSpPr>
      <dsp:spPr>
        <a:xfrm>
          <a:off x="0" y="1406724"/>
          <a:ext cx="6356467" cy="29187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1818" tIns="38100" rIns="213360" bIns="38100" numCol="1" spcCol="1270" anchor="t" anchorCtr="0">
          <a:noAutofit/>
        </a:bodyPr>
        <a:lstStyle/>
        <a:p>
          <a:pPr marL="228600" lvl="1" indent="-228600" algn="l" defTabSz="10223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300" kern="1200"/>
            <a:t>a clear strategy for young people’s active involvement;</a:t>
          </a:r>
        </a:p>
        <a:p>
          <a:pPr marL="228600" lvl="1" indent="-228600" algn="l" defTabSz="10223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300" kern="1200"/>
            <a:t>young people regularly feedback on the quality and range of the youth work they engage in; </a:t>
          </a:r>
        </a:p>
        <a:p>
          <a:pPr marL="228600" lvl="1" indent="-228600" algn="l" defTabSz="10223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300" kern="1200"/>
            <a:t>young people’s feedback results in changes and improvement;</a:t>
          </a:r>
        </a:p>
        <a:p>
          <a:pPr marL="228600" lvl="1" indent="-228600" algn="l" defTabSz="10223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300" kern="1200"/>
            <a:t>young people are aware of how their voice resulted in change.</a:t>
          </a:r>
        </a:p>
      </dsp:txBody>
      <dsp:txXfrm>
        <a:off x="0" y="1406724"/>
        <a:ext cx="6356467" cy="2918700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B6F627F-2ADA-4D26-BDE8-4C43108F8AFF}">
      <dsp:nvSpPr>
        <dsp:cNvPr id="0" name=""/>
        <dsp:cNvSpPr/>
      </dsp:nvSpPr>
      <dsp:spPr>
        <a:xfrm>
          <a:off x="0" y="224505"/>
          <a:ext cx="7543801" cy="357435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0" lvl="0" indent="0" algn="l" defTabSz="2889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500" kern="1200" dirty="0"/>
            <a:t>Design an activity that involves participation…</a:t>
          </a:r>
        </a:p>
      </dsp:txBody>
      <dsp:txXfrm>
        <a:off x="174485" y="398990"/>
        <a:ext cx="7194831" cy="3225380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9199A53-E238-4CE4-8EBB-A18BCD3FAC16}">
      <dsp:nvSpPr>
        <dsp:cNvPr id="0" name=""/>
        <dsp:cNvSpPr/>
      </dsp:nvSpPr>
      <dsp:spPr>
        <a:xfrm>
          <a:off x="0" y="71504"/>
          <a:ext cx="7886700" cy="349713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6690" tIns="186690" rIns="186690" bIns="186690" numCol="1" spcCol="1270" anchor="ctr" anchorCtr="0">
          <a:noAutofit/>
        </a:bodyPr>
        <a:lstStyle/>
        <a:p>
          <a:pPr marL="0" lvl="0" indent="0" algn="l" defTabSz="21780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900" kern="1200" dirty="0"/>
            <a:t>What do you think are the ethical issues involved in promoting Youth Activism / Empowering Young People? </a:t>
          </a:r>
        </a:p>
      </dsp:txBody>
      <dsp:txXfrm>
        <a:off x="170716" y="242220"/>
        <a:ext cx="7545268" cy="3155698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075B7F7-7BA0-40E9-A0D4-9FFC79289530}">
      <dsp:nvSpPr>
        <dsp:cNvPr id="0" name=""/>
        <dsp:cNvSpPr/>
      </dsp:nvSpPr>
      <dsp:spPr>
        <a:xfrm>
          <a:off x="0" y="98953"/>
          <a:ext cx="7886700" cy="52767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Ethical principles Youth workers have a commitment to: </a:t>
          </a:r>
        </a:p>
      </dsp:txBody>
      <dsp:txXfrm>
        <a:off x="25759" y="124712"/>
        <a:ext cx="7835182" cy="476152"/>
      </dsp:txXfrm>
    </dsp:sp>
    <dsp:sp modelId="{0FD645A7-D7C7-4403-AA45-51EDA4EB6A9C}">
      <dsp:nvSpPr>
        <dsp:cNvPr id="0" name=""/>
        <dsp:cNvSpPr/>
      </dsp:nvSpPr>
      <dsp:spPr>
        <a:xfrm>
          <a:off x="0" y="626624"/>
          <a:ext cx="7886700" cy="29145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0403" tIns="27940" rIns="156464" bIns="27940" numCol="1" spcCol="1270" anchor="t" anchorCtr="0">
          <a:noAutofit/>
        </a:bodyPr>
        <a:lstStyle/>
        <a:p>
          <a:pPr marL="171450" lvl="1" indent="-171450" algn="l" defTabSz="7556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700" kern="1200"/>
            <a:t>1. Treat young people with respect, valuing each individual and avoiding negative discrimination. </a:t>
          </a:r>
        </a:p>
        <a:p>
          <a:pPr marL="171450" lvl="1" indent="-171450" algn="l" defTabSz="7556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700" kern="1200"/>
            <a:t>2. Respect and promote young people’s rights to make their own decisions and choices, unless the welfare or legitimate interests of themselves or others are seriously threatened. </a:t>
          </a:r>
        </a:p>
        <a:p>
          <a:pPr marL="171450" lvl="1" indent="-171450" algn="l" defTabSz="7556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700" kern="1200" dirty="0"/>
            <a:t>3. Promote and ensure the welfare and safety of young people, while permitting them to learn through undertaking challenging educational activities. </a:t>
          </a:r>
        </a:p>
        <a:p>
          <a:pPr marL="171450" lvl="1" indent="-171450" algn="l" defTabSz="7556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700" kern="1200" dirty="0"/>
            <a:t>4. Contribute towards the promotion of social justice for young people and in society generally, through encouraging respect for difference and diversity and challenging discrimination.</a:t>
          </a:r>
        </a:p>
        <a:p>
          <a:pPr marL="171450" lvl="1" indent="-171450" algn="l" defTabSz="7556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endParaRPr lang="en-GB" sz="1700" kern="1200" dirty="0"/>
        </a:p>
      </dsp:txBody>
      <dsp:txXfrm>
        <a:off x="0" y="626624"/>
        <a:ext cx="7886700" cy="2914560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625A505-6452-435D-9210-6769D5523907}">
      <dsp:nvSpPr>
        <dsp:cNvPr id="0" name=""/>
        <dsp:cNvSpPr/>
      </dsp:nvSpPr>
      <dsp:spPr>
        <a:xfrm>
          <a:off x="0" y="5635"/>
          <a:ext cx="7723909" cy="10342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Professional principles Youth workers have a commitment to: </a:t>
          </a:r>
        </a:p>
      </dsp:txBody>
      <dsp:txXfrm>
        <a:off x="50489" y="56124"/>
        <a:ext cx="7622931" cy="933302"/>
      </dsp:txXfrm>
    </dsp:sp>
    <dsp:sp modelId="{479A79C4-4327-408E-818B-73D4056B59FA}">
      <dsp:nvSpPr>
        <dsp:cNvPr id="0" name=""/>
        <dsp:cNvSpPr/>
      </dsp:nvSpPr>
      <dsp:spPr>
        <a:xfrm>
          <a:off x="0" y="1039915"/>
          <a:ext cx="7723909" cy="36597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5234" tIns="33020" rIns="184912" bIns="33020" numCol="1" spcCol="1270" anchor="t" anchorCtr="0">
          <a:noAutofit/>
        </a:bodyPr>
        <a:lstStyle/>
        <a:p>
          <a:pPr marL="228600" lvl="1" indent="-228600" algn="l" defTabSz="88900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000" kern="1200"/>
            <a:t>1. Recognise the boundaries between personal and professional life and be aware of the need to balance a caring and supportive relationship with young people with appropriate professional distance. </a:t>
          </a:r>
        </a:p>
        <a:p>
          <a:pPr marL="228600" lvl="1" indent="-228600" algn="l" defTabSz="88900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000" kern="1200"/>
            <a:t>2. Recognise the need to be accountable to young people, their parents or guardians, colleagues, funders, wider society and others with a relevant interest in the work, and that these accountabilities may be in conflict. </a:t>
          </a:r>
        </a:p>
        <a:p>
          <a:pPr marL="228600" lvl="1" indent="-228600" algn="l" defTabSz="88900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000" kern="1200"/>
            <a:t>3. Develop and maintain the required skills and competence to do the job.</a:t>
          </a:r>
        </a:p>
        <a:p>
          <a:pPr marL="228600" lvl="1" indent="-228600" algn="l" defTabSz="88900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000" kern="1200"/>
            <a:t>4. Work for conditions in employing agencies where these principles are discussed, evaluated and upheld.</a:t>
          </a:r>
        </a:p>
      </dsp:txBody>
      <dsp:txXfrm>
        <a:off x="0" y="1039915"/>
        <a:ext cx="7723909" cy="3659760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669A78A-DD74-4EC2-8157-D1EE6E445E3A}">
      <dsp:nvSpPr>
        <dsp:cNvPr id="0" name=""/>
        <dsp:cNvSpPr/>
      </dsp:nvSpPr>
      <dsp:spPr>
        <a:xfrm>
          <a:off x="0" y="45179"/>
          <a:ext cx="7886700" cy="35497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marL="0" lvl="0" indent="0" algn="l" defTabSz="18224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100" kern="1200" dirty="0"/>
            <a:t>In light of the Ethical considerations discussed consider how these may apply to working with young people around activism/ empowerment?  </a:t>
          </a:r>
        </a:p>
      </dsp:txBody>
      <dsp:txXfrm>
        <a:off x="173286" y="218465"/>
        <a:ext cx="7540128" cy="3203208"/>
      </dsp:txXfrm>
    </dsp:sp>
  </dsp:spTree>
</dsp:drawing>
</file>

<file path=ppt/diagrams/drawing1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2D7BC7C-3E06-4E5A-9161-9FE1141900C6}">
      <dsp:nvSpPr>
        <dsp:cNvPr id="0" name=""/>
        <dsp:cNvSpPr/>
      </dsp:nvSpPr>
      <dsp:spPr>
        <a:xfrm>
          <a:off x="0" y="432156"/>
          <a:ext cx="7886700" cy="10342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>
              <a:solidFill>
                <a:schemeClr val="tx1"/>
              </a:solidFill>
              <a:hlinkClick xmlns:r="http://schemas.openxmlformats.org/officeDocument/2006/relationships" r:id="rId1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rPr>
            <a:t>Why do we need to provide young people with opportunities to be come activists in their communities? </a:t>
          </a:r>
          <a:endParaRPr lang="en-GB" sz="2600" kern="1200" dirty="0">
            <a:solidFill>
              <a:schemeClr val="tx1"/>
            </a:solidFill>
          </a:endParaRPr>
        </a:p>
      </dsp:txBody>
      <dsp:txXfrm>
        <a:off x="50489" y="482645"/>
        <a:ext cx="7785722" cy="933302"/>
      </dsp:txXfrm>
    </dsp:sp>
    <dsp:sp modelId="{2E5CD1F5-9F02-43DE-BA54-C2A765EC168C}">
      <dsp:nvSpPr>
        <dsp:cNvPr id="0" name=""/>
        <dsp:cNvSpPr/>
      </dsp:nvSpPr>
      <dsp:spPr>
        <a:xfrm>
          <a:off x="0" y="1547981"/>
          <a:ext cx="7886700" cy="10342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>
              <a:solidFill>
                <a:schemeClr val="tx1"/>
              </a:solidFill>
              <a:hlinkClick xmlns:r="http://schemas.openxmlformats.org/officeDocument/2006/relationships" r:id="rId1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rPr>
            <a:t>See: </a:t>
          </a:r>
          <a:endParaRPr lang="en-GB" sz="2600" kern="1200" dirty="0">
            <a:solidFill>
              <a:schemeClr val="tx1"/>
            </a:solidFill>
          </a:endParaRPr>
        </a:p>
      </dsp:txBody>
      <dsp:txXfrm>
        <a:off x="50489" y="1598470"/>
        <a:ext cx="7785722" cy="933302"/>
      </dsp:txXfrm>
    </dsp:sp>
    <dsp:sp modelId="{F7135A99-9329-4C2D-80F5-E5AC98F62507}">
      <dsp:nvSpPr>
        <dsp:cNvPr id="0" name=""/>
        <dsp:cNvSpPr/>
      </dsp:nvSpPr>
      <dsp:spPr>
        <a:xfrm>
          <a:off x="0" y="2575596"/>
          <a:ext cx="7886700" cy="6323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0403" tIns="33020" rIns="184912" bIns="33020" numCol="1" spcCol="1270" anchor="t" anchorCtr="0">
          <a:noAutofit/>
        </a:bodyPr>
        <a:lstStyle/>
        <a:p>
          <a:pPr marL="228600" lvl="1" indent="-228600" algn="l" defTabSz="88900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000" kern="1200">
              <a:hlinkClick xmlns:r="http://schemas.openxmlformats.org/officeDocument/2006/relationships" r:id="rId1"/>
            </a:rPr>
            <a:t>https://www.phf.org.uk/blog/creating-the-uks-first-campus-for-young-activists/</a:t>
          </a:r>
          <a:endParaRPr lang="en-GB" sz="2000" kern="1200"/>
        </a:p>
      </dsp:txBody>
      <dsp:txXfrm>
        <a:off x="0" y="2575596"/>
        <a:ext cx="7886700" cy="632385"/>
      </dsp:txXfrm>
    </dsp:sp>
  </dsp:spTree>
</dsp:drawing>
</file>

<file path=ppt/diagrams/drawing1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C82191E-D85C-4F8A-8D9D-BA812747C465}">
      <dsp:nvSpPr>
        <dsp:cNvPr id="0" name=""/>
        <dsp:cNvSpPr/>
      </dsp:nvSpPr>
      <dsp:spPr>
        <a:xfrm>
          <a:off x="0" y="43878"/>
          <a:ext cx="7886700" cy="146983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l" defTabSz="1644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Other Examples : </a:t>
          </a:r>
        </a:p>
      </dsp:txBody>
      <dsp:txXfrm>
        <a:off x="71751" y="115629"/>
        <a:ext cx="7743198" cy="1326328"/>
      </dsp:txXfrm>
    </dsp:sp>
    <dsp:sp modelId="{EA30CE17-32BE-4746-8AD9-8983E25E236D}">
      <dsp:nvSpPr>
        <dsp:cNvPr id="0" name=""/>
        <dsp:cNvSpPr/>
      </dsp:nvSpPr>
      <dsp:spPr>
        <a:xfrm>
          <a:off x="0" y="1513709"/>
          <a:ext cx="7886700" cy="6127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0403" tIns="46990" rIns="263144" bIns="46990" numCol="1" spcCol="1270" anchor="t" anchorCtr="0">
          <a:noAutofit/>
        </a:bodyPr>
        <a:lstStyle/>
        <a:p>
          <a:pPr marL="285750" lvl="1" indent="-285750" algn="l" defTabSz="12890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endParaRPr lang="en-GB" sz="2900" kern="1200" dirty="0"/>
        </a:p>
      </dsp:txBody>
      <dsp:txXfrm>
        <a:off x="0" y="1513709"/>
        <a:ext cx="7886700" cy="612720"/>
      </dsp:txXfrm>
    </dsp:sp>
    <dsp:sp modelId="{A7D6719E-D771-4736-B09D-7F0A6AB894F8}">
      <dsp:nvSpPr>
        <dsp:cNvPr id="0" name=""/>
        <dsp:cNvSpPr/>
      </dsp:nvSpPr>
      <dsp:spPr>
        <a:xfrm>
          <a:off x="0" y="2126429"/>
          <a:ext cx="7886700" cy="146983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700" kern="1200" dirty="0">
              <a:hlinkClick xmlns:r="http://schemas.openxmlformats.org/officeDocument/2006/relationships" r:id="rId1"/>
            </a:rPr>
            <a:t>https://youngminds.org.uk/get-involved/join-the-movement/activists/</a:t>
          </a:r>
          <a:r>
            <a:rPr lang="en-US" sz="3700" kern="1200" dirty="0"/>
            <a:t> </a:t>
          </a:r>
        </a:p>
      </dsp:txBody>
      <dsp:txXfrm>
        <a:off x="71751" y="2198180"/>
        <a:ext cx="7743198" cy="132632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5BE82F6-63BD-45AD-AD2D-47D83E62CE17}" type="datetimeFigureOut">
              <a:rPr lang="en-GB" smtClean="0"/>
              <a:t>08/05/2024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49688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616BCF5-75D3-42F2-9277-AC9995BFF8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34025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0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B143D15-00EC-E149-83EB-08449CCBE957}" type="datetimeFigureOut">
              <a:rPr lang="en-US" smtClean="0"/>
              <a:t>5/8/2024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A88081B-BF2D-854D-A2C2-EE48561E246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33912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9.xml"/></Relationships>
</file>

<file path=ppt/slideLayouts/_rels/slideLayout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9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9.xml"/></Relationships>
</file>

<file path=ppt/slideLayouts/_rels/slideLayout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9.xml"/></Relationships>
</file>

<file path=ppt/slideLayouts/_rels/slideLayout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9.xml"/></Relationships>
</file>

<file path=ppt/slideLayouts/_rels/slideLayout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9.xml"/></Relationships>
</file>

<file path=ppt/slideLayouts/_rels/slideLayout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9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9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97290770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22960" y="758952"/>
            <a:ext cx="75438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25038" y="4455621"/>
            <a:ext cx="75438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E2307-1E40-4E12-8716-25BFDA8E7013}" type="datetime1">
              <a:rPr lang="en-US" smtClean="0"/>
              <a:pPr/>
              <a:t>5/8/2024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7D7A59-36E2-48B9-B146-C1E59501F63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945059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822960" y="286604"/>
            <a:ext cx="75438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2960" y="1845734"/>
            <a:ext cx="3703320" cy="402336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440" y="1845735"/>
            <a:ext cx="3703320" cy="402336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1D110F-3F4E-48D9-B8AA-5D0E825AFDBA}" type="datetime1">
              <a:rPr lang="en-US" smtClean="0"/>
              <a:pPr/>
              <a:t>5/8/2024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7D7A59-36E2-48B9-B146-C1E59501F63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1559782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D9D02-426E-46C9-9EE9-0DE1EF8B2838}" type="datetime1">
              <a:rPr lang="en-US" smtClean="0"/>
              <a:pPr/>
              <a:t>5/8/2024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7D7A59-36E2-48B9-B146-C1E59501F63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00606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FAA6B6-10E5-4810-BC9F-DA72D8452E73}" type="datetime1">
              <a:rPr lang="en-US" smtClean="0"/>
              <a:pPr/>
              <a:t>5/8/2024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7D7A59-36E2-48B9-B146-C1E59501F63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25863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594359"/>
            <a:ext cx="24003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00450" y="731520"/>
            <a:ext cx="4869180" cy="52578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42900" y="2926080"/>
            <a:ext cx="24003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49134" y="6459786"/>
            <a:ext cx="1963883" cy="365125"/>
          </a:xfrm>
        </p:spPr>
        <p:txBody>
          <a:bodyPr/>
          <a:lstStyle>
            <a:lvl1pPr algn="l">
              <a:defRPr/>
            </a:lvl1pPr>
          </a:lstStyle>
          <a:p>
            <a:fld id="{9EA7E191-5F94-4FC1-B823-BD7CABF7FA06}" type="datetime1">
              <a:rPr lang="en-US" smtClean="0"/>
              <a:pPr/>
              <a:t>5/8/2024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600450" y="6459786"/>
            <a:ext cx="348615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87D7A59-36E2-48B9-B146-C1E59501F63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9239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464357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9C98C58F-EF67-CB44-8825-0F046CAF7261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839939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805814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020937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9F52B34-1263-5340-99D2-7468DF6FD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60C76CE-A814-A147-9C0B-27514F28EA5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4729163" y="1516008"/>
            <a:ext cx="3870325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5282673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DBEA70-4940-D592-AC62-AB810A6EF5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1561270"/>
            <a:ext cx="2949575" cy="665922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28AF0D-A05B-AF88-5915-E69F8BEE17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9564" y="457201"/>
            <a:ext cx="3547373" cy="602311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79CAC06-0927-A9C8-09BD-9B592740833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474842"/>
            <a:ext cx="2949575" cy="339414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0618282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335CEC-3B3B-56F9-12BB-7A487E0236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1351722"/>
            <a:ext cx="3405049" cy="1232452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2EC170B-1B58-644E-EBE8-4856263925D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572000" y="0"/>
            <a:ext cx="4572000" cy="6857999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E0EA9FE-49DA-4A15-4518-937208E579E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584174"/>
            <a:ext cx="3405049" cy="32848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2553793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58730-AE93-FF0E-710A-F58BDEA4B57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C8CAC4-FE14-692D-39DD-E8D37A7D6F9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144701453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2592FF-730A-3ACC-F2C1-FD23CD86FD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D8554D-302E-6091-A417-1F656929E8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364089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03955470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FDA8D8-3E08-E825-EEC7-DA6D9D83E5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8770BF-58AF-3C36-FB4C-29139C11C43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38098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631763-20BB-AD5E-505E-1B10D5D9BDB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38098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13014871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ABAB3A-AB48-2E71-E045-5905840D90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4D3FA62-806F-8FBE-B4E4-05253FC077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B42DAB3-9F42-9E68-2677-7F1BCD9DBCC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0807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D676026-1C42-780C-0DA1-36F0677FB4C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1FD8196-3603-CBCC-3637-B437E1B8CB5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0807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07747021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32A9CC-E3FD-E6D5-35FF-D4EBDDABB6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F3A581-13D0-8570-8E69-9821B85D70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457201"/>
            <a:ext cx="4629150" cy="540385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0F2BCBE-6ED5-3286-7E74-9AE28B2A2E7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6612548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D3CEE0-7BAA-340E-518E-5EC828F3BB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2AE6492-A546-CC16-D9B7-B3125889A40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457199"/>
            <a:ext cx="4629150" cy="5403851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DA98CA9-D03F-6D93-BD5E-2BAE75F0991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4911632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FAA6B6-10E5-4810-BC9F-DA72D8452E73}" type="datetime1">
              <a:rPr lang="en-US" smtClean="0"/>
              <a:pPr/>
              <a:t>5/8/2024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7D7A59-36E2-48B9-B146-C1E59501F63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993905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31FF9F-02F8-A5B3-C51A-D6FE51BFA5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1053548"/>
            <a:ext cx="7886700" cy="95519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57CD38-2C06-5866-E1FF-C383D60132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2156791"/>
            <a:ext cx="7886700" cy="433822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5630777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D8558C-5292-4EC4-8238-428E383FBB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B021A43-5FF3-60FF-D71B-3EAFF0C1246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80088590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A1C5F8-CC69-1188-F22A-7B08BE829C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1200012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85991C-DACC-A4A3-9A47-33BB91F2A80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2660512"/>
            <a:ext cx="3867150" cy="375022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98C733C-D5AF-DB75-B88B-527D81FDFCE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2660512"/>
            <a:ext cx="3867150" cy="375022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78607438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A9B0E4-06F1-30A2-F336-67F04330C1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1331843"/>
            <a:ext cx="2949575" cy="126227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817EDC-F9C3-6323-F2D9-230ADB8974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1331844"/>
            <a:ext cx="4629150" cy="506592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1F34F67-4827-868C-FD0E-CC547C7A04C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594113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48103106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90D953-C340-6F8D-2603-5DF05DF3CD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1272208"/>
            <a:ext cx="2949575" cy="130202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BE0AB81-55FA-8360-C31A-9BD4AAEE1BF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1272209"/>
            <a:ext cx="4629150" cy="5105676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EF85040-948B-2347-8006-513AEAE65FD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574234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411733638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65B7B2-79C3-BE94-DB53-55C0B2DBEF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028949" y="1122363"/>
            <a:ext cx="5618093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F7F4753-F2B4-8D0E-578A-48E28E45C09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028949" y="3602038"/>
            <a:ext cx="5618093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1331922697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FD2342-C5C3-FED9-FC5D-DCF89A2329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80522" y="365125"/>
            <a:ext cx="5334828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0303191-5F18-D7CF-355E-5FA52C478EA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180522" y="1825625"/>
            <a:ext cx="5334828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174841661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9BB470-188C-C82C-3226-3671EDD2F7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761" y="1152938"/>
            <a:ext cx="1834666" cy="1401419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EF96F8-EB8E-0F61-17F0-E834D08950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20887" y="795131"/>
            <a:ext cx="5396051" cy="506592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749AA5D-6CB5-83EC-2DA1-BBBD3679A02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81759" y="2771425"/>
            <a:ext cx="1834667" cy="213546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78674548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9BB470-188C-C82C-3226-3671EDD2F7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761" y="1152938"/>
            <a:ext cx="1834666" cy="1401419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749AA5D-6CB5-83EC-2DA1-BBBD3679A02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81759" y="2771425"/>
            <a:ext cx="1834667" cy="213546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Picture Placeholder 2">
            <a:extLst>
              <a:ext uri="{FF2B5EF4-FFF2-40B4-BE49-F238E27FC236}">
                <a16:creationId xmlns:a16="http://schemas.microsoft.com/office/drawing/2014/main" id="{CE01CBC5-5195-B11F-E379-13B055950D46}"/>
              </a:ext>
            </a:extLst>
          </p:cNvPr>
          <p:cNvSpPr>
            <a:spLocks noGrp="1"/>
          </p:cNvSpPr>
          <p:nvPr>
            <p:ph type="pic" idx="10"/>
          </p:nvPr>
        </p:nvSpPr>
        <p:spPr>
          <a:xfrm>
            <a:off x="3120886" y="896040"/>
            <a:ext cx="5396052" cy="506592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2912294915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12920209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21792257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73567657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69497644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14223514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56182703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44254693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31543854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 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3" name="Picture 2" descr="A picture containing screenshot&#10;&#10;Description automatically generated">
            <a:extLst>
              <a:ext uri="{FF2B5EF4-FFF2-40B4-BE49-F238E27FC236}">
                <a16:creationId xmlns:a16="http://schemas.microsoft.com/office/drawing/2014/main" id="{CB666C83-FBE5-ACA6-584C-F45D604FACE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-1"/>
            <a:ext cx="9223513" cy="69176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6412020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only white text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4" name="Picture 3" descr="A picture containing screenshot&#10;&#10;Description automatically generated">
            <a:extLst>
              <a:ext uri="{FF2B5EF4-FFF2-40B4-BE49-F238E27FC236}">
                <a16:creationId xmlns:a16="http://schemas.microsoft.com/office/drawing/2014/main" id="{6323031A-1941-C4FF-D8B7-1CEC9639BEF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-1"/>
            <a:ext cx="9143999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6574018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4" name="Picture 3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62833C6B-FB99-2353-061A-3B753BE63B6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-1"/>
            <a:ext cx="9143999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2786308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A6653FF1-05A1-088B-DD83-29E688DDE40C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-1"/>
            <a:ext cx="9143999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0384095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 White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818634A-2EDC-FB89-083F-8502AE59A3D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-1"/>
            <a:ext cx="9143999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878516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 White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4" name="Picture 3" descr="A white background with black text&#10;&#10;Description automatically generated with low confidence">
            <a:extLst>
              <a:ext uri="{FF2B5EF4-FFF2-40B4-BE49-F238E27FC236}">
                <a16:creationId xmlns:a16="http://schemas.microsoft.com/office/drawing/2014/main" id="{B0D9AD90-1BAB-85D1-E23A-8B07C481591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-1"/>
            <a:ext cx="9143999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3027259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Full Colour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4" name="Picture 3" descr="A white background with black text&#10;&#10;Description automatically generated with low confidence">
            <a:extLst>
              <a:ext uri="{FF2B5EF4-FFF2-40B4-BE49-F238E27FC236}">
                <a16:creationId xmlns:a16="http://schemas.microsoft.com/office/drawing/2014/main" id="{EDC8067F-B93D-833B-C01E-F66BFEA8722C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8063761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Full colour_C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3" name="Picture 2" descr="A white background with black text&#10;&#10;Description automatically generated with low confidence">
            <a:extLst>
              <a:ext uri="{FF2B5EF4-FFF2-40B4-BE49-F238E27FC236}">
                <a16:creationId xmlns:a16="http://schemas.microsoft.com/office/drawing/2014/main" id="{4BB500ED-8749-05C0-69FF-9116AAF45AB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-1"/>
            <a:ext cx="9143999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60086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7.xml"/></Relationships>
</file>

<file path=ppt/slideMasters/_rels/slideMaster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theme" Target="../theme/theme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8.xml"/></Relationships>
</file>

<file path=ppt/slideMasters/_rels/slideMaster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theme" Target="../theme/theme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6.png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2.xml"/><Relationship Id="rId1" Type="http://schemas.openxmlformats.org/officeDocument/2006/relationships/slideLayout" Target="../slideLayouts/slideLayout11.xml"/><Relationship Id="rId4" Type="http://schemas.openxmlformats.org/officeDocument/2006/relationships/image" Target="../media/image7.png"/></Relationships>
</file>

<file path=ppt/slideMasters/_rels/slideMaster8.xml.rels><?xml version="1.0" encoding="UTF-8" standalone="yes"?>
<Relationships xmlns="http://schemas.openxmlformats.org/package/2006/relationships"><Relationship Id="rId8" Type="http://schemas.openxmlformats.org/officeDocument/2006/relationships/theme" Target="../theme/theme8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5" Type="http://schemas.openxmlformats.org/officeDocument/2006/relationships/slideLayout" Target="../slideLayouts/slideLayout17.xml"/><Relationship Id="rId4" Type="http://schemas.openxmlformats.org/officeDocument/2006/relationships/slideLayout" Target="../slideLayouts/slideLayout16.xml"/><Relationship Id="rId9" Type="http://schemas.openxmlformats.org/officeDocument/2006/relationships/image" Target="../media/image8.png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2.xml"/><Relationship Id="rId7" Type="http://schemas.openxmlformats.org/officeDocument/2006/relationships/image" Target="../media/image9.png"/><Relationship Id="rId2" Type="http://schemas.openxmlformats.org/officeDocument/2006/relationships/slideLayout" Target="../slideLayouts/slideLayout21.xml"/><Relationship Id="rId1" Type="http://schemas.openxmlformats.org/officeDocument/2006/relationships/slideLayout" Target="../slideLayouts/slideLayout20.xml"/><Relationship Id="rId6" Type="http://schemas.openxmlformats.org/officeDocument/2006/relationships/theme" Target="../theme/theme9.xml"/><Relationship Id="rId5" Type="http://schemas.openxmlformats.org/officeDocument/2006/relationships/slideLayout" Target="../slideLayouts/slideLayout24.xml"/><Relationship Id="rId4" Type="http://schemas.openxmlformats.org/officeDocument/2006/relationships/slideLayout" Target="../slideLayouts/slideLayout23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image" Target="../media/image10.png"/><Relationship Id="rId5" Type="http://schemas.openxmlformats.org/officeDocument/2006/relationships/theme" Target="../theme/theme10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theme" Target="../theme/theme11.xml"/><Relationship Id="rId1" Type="http://schemas.openxmlformats.org/officeDocument/2006/relationships/slideLayout" Target="../slideLayouts/slideLayout29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theme" Target="../theme/theme12.xml"/><Relationship Id="rId1" Type="http://schemas.openxmlformats.org/officeDocument/2006/relationships/slideLayout" Target="../slideLayouts/slideLayout30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1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4.xml"/><Relationship Id="rId1" Type="http://schemas.openxmlformats.org/officeDocument/2006/relationships/slideLayout" Target="../slideLayouts/slideLayout32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theme" Target="../theme/theme15.xml"/><Relationship Id="rId1" Type="http://schemas.openxmlformats.org/officeDocument/2006/relationships/slideLayout" Target="../slideLayouts/slideLayout33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theme" Target="../theme/theme16.xml"/><Relationship Id="rId1" Type="http://schemas.openxmlformats.org/officeDocument/2006/relationships/slideLayout" Target="../slideLayouts/slideLayout34.xml"/></Relationships>
</file>

<file path=ppt/slideMasters/_rels/slideMaster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theme" Target="../theme/theme17.xml"/><Relationship Id="rId1" Type="http://schemas.openxmlformats.org/officeDocument/2006/relationships/slideLayout" Target="../slideLayouts/slideLayout35.xml"/></Relationships>
</file>

<file path=ppt/slideMasters/_rels/slideMaster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theme" Target="../theme/theme18.xml"/><Relationship Id="rId1" Type="http://schemas.openxmlformats.org/officeDocument/2006/relationships/slideLayout" Target="../slideLayouts/slideLayout36.xml"/></Relationships>
</file>

<file path=ppt/slideMasters/_rels/slideMaster1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4.xml"/><Relationship Id="rId3" Type="http://schemas.openxmlformats.org/officeDocument/2006/relationships/slideLayout" Target="../slideLayouts/slideLayout39.xml"/><Relationship Id="rId7" Type="http://schemas.openxmlformats.org/officeDocument/2006/relationships/slideLayout" Target="../slideLayouts/slideLayout43.xml"/><Relationship Id="rId2" Type="http://schemas.openxmlformats.org/officeDocument/2006/relationships/slideLayout" Target="../slideLayouts/slideLayout38.xml"/><Relationship Id="rId1" Type="http://schemas.openxmlformats.org/officeDocument/2006/relationships/slideLayout" Target="../slideLayouts/slideLayout37.xml"/><Relationship Id="rId6" Type="http://schemas.openxmlformats.org/officeDocument/2006/relationships/slideLayout" Target="../slideLayouts/slideLayout42.xml"/><Relationship Id="rId5" Type="http://schemas.openxmlformats.org/officeDocument/2006/relationships/slideLayout" Target="../slideLayouts/slideLayout41.xml"/><Relationship Id="rId4" Type="http://schemas.openxmlformats.org/officeDocument/2006/relationships/slideLayout" Target="../slideLayouts/slideLayout40.xml"/><Relationship Id="rId9" Type="http://schemas.openxmlformats.org/officeDocument/2006/relationships/theme" Target="../theme/theme1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54B31FAD-A0B3-FC30-DEA7-D7A295A647D4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93224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3" r:id="rId1"/>
    <p:sldLayoutId id="2147483784" r:id="rId2"/>
    <p:sldLayoutId id="2147483785" r:id="rId3"/>
    <p:sldLayoutId id="2147483786" r:id="rId4"/>
    <p:sldLayoutId id="2147483787" r:id="rId5"/>
    <p:sldLayoutId id="2147483788" r:id="rId6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adge&#10;&#10;Description automatically generated with low confidence">
            <a:extLst>
              <a:ext uri="{FF2B5EF4-FFF2-40B4-BE49-F238E27FC236}">
                <a16:creationId xmlns:a16="http://schemas.microsoft.com/office/drawing/2014/main" id="{321E63E8-38CD-D033-DCAF-C35E9D59516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49319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0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rochure&#10;&#10;Description automatically generated with low confidence">
            <a:extLst>
              <a:ext uri="{FF2B5EF4-FFF2-40B4-BE49-F238E27FC236}">
                <a16:creationId xmlns:a16="http://schemas.microsoft.com/office/drawing/2014/main" id="{70687FFB-C9C8-95F0-A402-046B0732843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0986614"/>
      </p:ext>
    </p:extLst>
  </p:cSld>
  <p:clrMap bg1="lt1" tx1="dk1" bg2="lt2" tx2="dk2" accent1="accent1" accent2="accent2" accent3="accent3" accent4="accent4" accent5="accent5" accent6="accent6" hlink="hlink" folHlink="folHlink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, graphic design, design&#10;&#10;Description automatically generated">
            <a:extLst>
              <a:ext uri="{FF2B5EF4-FFF2-40B4-BE49-F238E27FC236}">
                <a16:creationId xmlns:a16="http://schemas.microsoft.com/office/drawing/2014/main" id="{551FA688-2EBA-93E0-797B-8D53F690081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95365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, graphic design, font&#10;&#10;Description automatically generated">
            <a:extLst>
              <a:ext uri="{FF2B5EF4-FFF2-40B4-BE49-F238E27FC236}">
                <a16:creationId xmlns:a16="http://schemas.microsoft.com/office/drawing/2014/main" id="{D259B7C1-A8D7-F339-5012-17BB3E13611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5492355"/>
      </p:ext>
    </p:extLst>
  </p:cSld>
  <p:clrMap bg1="lt1" tx1="dk1" bg2="lt2" tx2="dk2" accent1="accent1" accent2="accent2" accent3="accent3" accent4="accent4" accent5="accent5" accent6="accent6" hlink="hlink" folHlink="folHlink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white text&#10;&#10;Description automatically generated with medium confidence">
            <a:extLst>
              <a:ext uri="{FF2B5EF4-FFF2-40B4-BE49-F238E27FC236}">
                <a16:creationId xmlns:a16="http://schemas.microsoft.com/office/drawing/2014/main" id="{94D6A193-B301-6B6C-B400-4D5D66BB341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59280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6" r:id="rId1"/>
    <p:sldLayoutId id="2147483797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2072882-04A7-81FA-9B72-31A75EA69D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1052F98-7DF4-A192-B728-147244B3300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284395-6374-AB31-AF9D-382FDE7013A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A36118-7BF1-CF45-BFA8-FA276C99FDDF}" type="datetimeFigureOut">
              <a:rPr lang="en-US" smtClean="0"/>
              <a:t>5/8/2024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9C0C8A-902B-C63B-7952-A955B0F082F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CCDC71-5CEA-F845-8B51-C43F200EB47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D35AB9-6D5B-AC45-9E33-55949C484B0D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blue and white rectangle with text&#10;&#10;Description automatically generated with low confidence">
            <a:extLst>
              <a:ext uri="{FF2B5EF4-FFF2-40B4-BE49-F238E27FC236}">
                <a16:creationId xmlns:a16="http://schemas.microsoft.com/office/drawing/2014/main" id="{9B1CDA6B-D961-FD74-502A-BF4908F23BA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16753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9" r:id="rId1"/>
    <p:sldLayoutId id="2147483800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0D12B95-E5E9-0A88-2236-8231CA4F88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E218A4-832E-EF8D-0DFA-D359DCE4D90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58DF01-6422-7867-AD66-61635F4058B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55CD24-C473-2E4F-9AE6-964E15D7F65F}" type="datetimeFigureOut">
              <a:rPr lang="en-US" smtClean="0"/>
              <a:t>5/8/2024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7AB7A4-DB46-D777-91C4-92DB57F6145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AD2823-7223-BDB7-2635-F1184CC9FD3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302E44-E074-904B-9870-14DEF89A79BD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picture containing text, screenshot, businesscard, design&#10;&#10;Description automatically generated">
            <a:extLst>
              <a:ext uri="{FF2B5EF4-FFF2-40B4-BE49-F238E27FC236}">
                <a16:creationId xmlns:a16="http://schemas.microsoft.com/office/drawing/2014/main" id="{22DAAF22-B42F-17F3-6C35-7E6E3C1B7110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69149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2" r:id="rId1"/>
    <p:sldLayoutId id="2147483803" r:id="rId2"/>
    <p:sldLayoutId id="2147483804" r:id="rId3"/>
    <p:sldLayoutId id="2147483805" r:id="rId4"/>
    <p:sldLayoutId id="2147483806" r:id="rId5"/>
    <p:sldLayoutId id="2147483807" r:id="rId6"/>
    <p:sldLayoutId id="2147483844" r:id="rId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0C8ADDB-4CD2-D6E8-2B92-98BD8128D3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F0402FC-D2C5-ADEC-598D-65F067C8CE1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66ABB4C-E960-19FF-F31F-15F5AC22F3B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9B1BE68-91E7-DA4C-83CE-33EC89C398B1}" type="datetimeFigureOut">
              <a:rPr lang="en-US" smtClean="0"/>
              <a:t>5/8/2024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85A56C-A0F2-BE11-34C4-E5FD71605AF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D82E0D-BA34-08F9-BDA8-709E34BB7EA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6B3232-9A32-EF49-9B20-B096A72524DB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F9A22DF0-EDE3-A1A0-00A9-D55CE3CAAF5A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19945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9" r:id="rId1"/>
    <p:sldLayoutId id="2147483810" r:id="rId2"/>
    <p:sldLayoutId id="2147483811" r:id="rId3"/>
    <p:sldLayoutId id="2147483812" r:id="rId4"/>
    <p:sldLayoutId id="2147483813" r:id="rId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CB11D39-7B6E-11D7-36E6-0D0E70121B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423326-8B27-E4CB-710F-2B855F8FF55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B7A764-EAEB-1C25-26BE-3DA3A32367F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47BD182-C8A7-6A47-A0EA-95C60C4E7E9A}" type="datetimeFigureOut">
              <a:rPr lang="en-US" smtClean="0"/>
              <a:t>5/8/2024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5455734-81B6-EAA4-CC09-3A53A8478AD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76ED48-6C24-3E31-F8DA-C315C5FC9BB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467DBB9-009E-8E41-8A89-2FE77F41EB92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picture containing text, screenshot, design&#10;&#10;Description automatically generated">
            <a:extLst>
              <a:ext uri="{FF2B5EF4-FFF2-40B4-BE49-F238E27FC236}">
                <a16:creationId xmlns:a16="http://schemas.microsoft.com/office/drawing/2014/main" id="{D630895B-A68E-8D65-8264-EDF2522426F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67764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15" r:id="rId1"/>
    <p:sldLayoutId id="2147483816" r:id="rId2"/>
    <p:sldLayoutId id="2147483817" r:id="rId3"/>
    <p:sldLayoutId id="2147483818" r:id="rId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ree, cloud, house, sky&#10;&#10;Description automatically generated">
            <a:extLst>
              <a:ext uri="{FF2B5EF4-FFF2-40B4-BE49-F238E27FC236}">
                <a16:creationId xmlns:a16="http://schemas.microsoft.com/office/drawing/2014/main" id="{7D3A0B8D-8F1B-BBD7-763E-306A1918458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08532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20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sky, cloud, grass, text&#10;&#10;Description automatically generated">
            <a:extLst>
              <a:ext uri="{FF2B5EF4-FFF2-40B4-BE49-F238E27FC236}">
                <a16:creationId xmlns:a16="http://schemas.microsoft.com/office/drawing/2014/main" id="{FD64A1D8-C4BB-C68E-DD4E-12E4B52E658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2254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2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sky, tree, outdoor, cloud&#10;&#10;Description automatically generated">
            <a:extLst>
              <a:ext uri="{FF2B5EF4-FFF2-40B4-BE49-F238E27FC236}">
                <a16:creationId xmlns:a16="http://schemas.microsoft.com/office/drawing/2014/main" id="{B6E7C2A9-67AF-B453-A32C-8398FDC3064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09010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2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uilding&#10;&#10;Description automatically generated with low confidence">
            <a:extLst>
              <a:ext uri="{FF2B5EF4-FFF2-40B4-BE49-F238E27FC236}">
                <a16:creationId xmlns:a16="http://schemas.microsoft.com/office/drawing/2014/main" id="{EC565704-B489-D021-F781-93D2D4B3EEF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3177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2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sky, tree, outdoor, screenshot&#10;&#10;Description automatically generated">
            <a:extLst>
              <a:ext uri="{FF2B5EF4-FFF2-40B4-BE49-F238E27FC236}">
                <a16:creationId xmlns:a16="http://schemas.microsoft.com/office/drawing/2014/main" id="{8C16B6D9-FB9C-49F3-2582-C99E877F12B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55485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2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sky, text, screenshot, building&#10;&#10;Description automatically generated">
            <a:extLst>
              <a:ext uri="{FF2B5EF4-FFF2-40B4-BE49-F238E27FC236}">
                <a16:creationId xmlns:a16="http://schemas.microsoft.com/office/drawing/2014/main" id="{42885A91-394F-610C-FB99-7E0485978FE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18366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30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lose-up of a building&#10;&#10;Description automatically generated with low confidence">
            <a:extLst>
              <a:ext uri="{FF2B5EF4-FFF2-40B4-BE49-F238E27FC236}">
                <a16:creationId xmlns:a16="http://schemas.microsoft.com/office/drawing/2014/main" id="{80BB21EE-854B-4A5D-4B38-92F4066580F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68709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3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ky, tree, plant&#10;&#10;Description automatically generated">
            <a:extLst>
              <a:ext uri="{FF2B5EF4-FFF2-40B4-BE49-F238E27FC236}">
                <a16:creationId xmlns:a16="http://schemas.microsoft.com/office/drawing/2014/main" id="{A6CE6DCC-5EFF-0C9E-9F78-1881B15D324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22958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3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6281333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36" r:id="rId1"/>
    <p:sldLayoutId id="2147483837" r:id="rId2"/>
    <p:sldLayoutId id="2147483838" r:id="rId3"/>
    <p:sldLayoutId id="2147483839" r:id="rId4"/>
    <p:sldLayoutId id="2147483840" r:id="rId5"/>
    <p:sldLayoutId id="2147483841" r:id="rId6"/>
    <p:sldLayoutId id="2147483842" r:id="rId7"/>
    <p:sldLayoutId id="2147483843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6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5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0TpXa-GESMY" TargetMode="External"/><Relationship Id="rId2" Type="http://schemas.openxmlformats.org/officeDocument/2006/relationships/slideLayout" Target="../slideLayouts/slideLayout15.xml"/><Relationship Id="rId1" Type="http://schemas.openxmlformats.org/officeDocument/2006/relationships/video" Target="https://www.youtube.com/embed/0TpXa-GESMY?feature=oembed" TargetMode="External"/><Relationship Id="rId4" Type="http://schemas.openxmlformats.org/officeDocument/2006/relationships/image" Target="../media/image27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RJ3-RWA5AO0" TargetMode="External"/><Relationship Id="rId2" Type="http://schemas.openxmlformats.org/officeDocument/2006/relationships/slideLayout" Target="../slideLayouts/slideLayout14.xml"/><Relationship Id="rId1" Type="http://schemas.openxmlformats.org/officeDocument/2006/relationships/video" Target="https://www.youtube.com/embed/RJ3-RWA5AO0?feature=oembed" TargetMode="External"/><Relationship Id="rId4" Type="http://schemas.openxmlformats.org/officeDocument/2006/relationships/image" Target="../media/image28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unesco.org/en/youth" TargetMode="External"/><Relationship Id="rId1" Type="http://schemas.openxmlformats.org/officeDocument/2006/relationships/slideLayout" Target="../slideLayouts/slideLayout1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14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14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31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hyperlink" Target="https://www.theguardian.com/environment/2019/mar/19/school-climate-strikes-more-than-1-million-took-part-say-campaigners-greta-thunberg" TargetMode="External"/><Relationship Id="rId1" Type="http://schemas.openxmlformats.org/officeDocument/2006/relationships/slideLayout" Target="../slideLayouts/slideLayout1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arnet.gov.uk/children-and-families/support-parents-and-carers/black-lives-matter-information-and-guidance" TargetMode="External"/><Relationship Id="rId2" Type="http://schemas.openxmlformats.org/officeDocument/2006/relationships/hyperlink" Target="https://www.theguardian.com/world/2020/nov/13/how-black-lives-matter-has-inspired-a-generation-of-new-uk-activists" TargetMode="Externa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33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14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usw-broadcasting.shorthandstories.com/the-political-youth-of-wales/index.html" TargetMode="External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15.xml"/><Relationship Id="rId5" Type="http://schemas.openxmlformats.org/officeDocument/2006/relationships/hyperlink" Target="https://www.walesonline.co.uk/news/politics/passionate-16-year-old-activist-25303732" TargetMode="External"/><Relationship Id="rId4" Type="http://schemas.openxmlformats.org/officeDocument/2006/relationships/hyperlink" Target="https://www.tcc-wales.org.uk/youth-activism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14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17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15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14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14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14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14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s://gov.wales/sites/default/files/publications/2018-02/Bilingual-Participation-Standards-poster2016.pdf" TargetMode="External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14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14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2.xml"/><Relationship Id="rId2" Type="http://schemas.openxmlformats.org/officeDocument/2006/relationships/diagramData" Target="../diagrams/data12.xml"/><Relationship Id="rId1" Type="http://schemas.openxmlformats.org/officeDocument/2006/relationships/slideLayout" Target="../slideLayouts/slideLayout14.xml"/><Relationship Id="rId6" Type="http://schemas.microsoft.com/office/2007/relationships/diagramDrawing" Target="../diagrams/drawing12.xml"/><Relationship Id="rId5" Type="http://schemas.openxmlformats.org/officeDocument/2006/relationships/diagramColors" Target="../diagrams/colors12.xml"/><Relationship Id="rId4" Type="http://schemas.openxmlformats.org/officeDocument/2006/relationships/diagramQuickStyle" Target="../diagrams/quickStyle1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3.xml"/><Relationship Id="rId2" Type="http://schemas.openxmlformats.org/officeDocument/2006/relationships/diagramData" Target="../diagrams/data13.xml"/><Relationship Id="rId1" Type="http://schemas.openxmlformats.org/officeDocument/2006/relationships/slideLayout" Target="../slideLayouts/slideLayout14.xml"/><Relationship Id="rId6" Type="http://schemas.microsoft.com/office/2007/relationships/diagramDrawing" Target="../diagrams/drawing13.xml"/><Relationship Id="rId5" Type="http://schemas.openxmlformats.org/officeDocument/2006/relationships/diagramColors" Target="../diagrams/colors13.xml"/><Relationship Id="rId4" Type="http://schemas.openxmlformats.org/officeDocument/2006/relationships/diagramQuickStyle" Target="../diagrams/quickStyle13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4.xml"/><Relationship Id="rId2" Type="http://schemas.openxmlformats.org/officeDocument/2006/relationships/diagramData" Target="../diagrams/data14.xml"/><Relationship Id="rId1" Type="http://schemas.openxmlformats.org/officeDocument/2006/relationships/slideLayout" Target="../slideLayouts/slideLayout14.xml"/><Relationship Id="rId6" Type="http://schemas.microsoft.com/office/2007/relationships/diagramDrawing" Target="../diagrams/drawing14.xml"/><Relationship Id="rId5" Type="http://schemas.openxmlformats.org/officeDocument/2006/relationships/diagramColors" Target="../diagrams/colors14.xml"/><Relationship Id="rId4" Type="http://schemas.openxmlformats.org/officeDocument/2006/relationships/diagramQuickStyle" Target="../diagrams/quickStyle14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5.xml"/><Relationship Id="rId2" Type="http://schemas.openxmlformats.org/officeDocument/2006/relationships/diagramData" Target="../diagrams/data15.xml"/><Relationship Id="rId1" Type="http://schemas.openxmlformats.org/officeDocument/2006/relationships/slideLayout" Target="../slideLayouts/slideLayout14.xml"/><Relationship Id="rId6" Type="http://schemas.microsoft.com/office/2007/relationships/diagramDrawing" Target="../diagrams/drawing15.xml"/><Relationship Id="rId5" Type="http://schemas.openxmlformats.org/officeDocument/2006/relationships/diagramColors" Target="../diagrams/colors15.xml"/><Relationship Id="rId4" Type="http://schemas.openxmlformats.org/officeDocument/2006/relationships/diagramQuickStyle" Target="../diagrams/quickStyle15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6.xml"/><Relationship Id="rId2" Type="http://schemas.openxmlformats.org/officeDocument/2006/relationships/diagramData" Target="../diagrams/data16.xml"/><Relationship Id="rId1" Type="http://schemas.openxmlformats.org/officeDocument/2006/relationships/slideLayout" Target="../slideLayouts/slideLayout14.xml"/><Relationship Id="rId6" Type="http://schemas.microsoft.com/office/2007/relationships/diagramDrawing" Target="../diagrams/drawing16.xml"/><Relationship Id="rId5" Type="http://schemas.openxmlformats.org/officeDocument/2006/relationships/diagramColors" Target="../diagrams/colors16.xml"/><Relationship Id="rId4" Type="http://schemas.openxmlformats.org/officeDocument/2006/relationships/diagramQuickStyle" Target="../diagrams/quickStyle16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slideLayout" Target="../slideLayouts/slideLayout14.xml"/><Relationship Id="rId1" Type="http://schemas.openxmlformats.org/officeDocument/2006/relationships/video" Target="https://www.youtube.com/embed/RSWMen6Y6y0" TargetMode="Externa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7.xml"/><Relationship Id="rId2" Type="http://schemas.openxmlformats.org/officeDocument/2006/relationships/diagramData" Target="../diagrams/data17.xml"/><Relationship Id="rId1" Type="http://schemas.openxmlformats.org/officeDocument/2006/relationships/slideLayout" Target="../slideLayouts/slideLayout14.xml"/><Relationship Id="rId6" Type="http://schemas.microsoft.com/office/2007/relationships/diagramDrawing" Target="../diagrams/drawing17.xml"/><Relationship Id="rId5" Type="http://schemas.openxmlformats.org/officeDocument/2006/relationships/diagramColors" Target="../diagrams/colors17.xml"/><Relationship Id="rId4" Type="http://schemas.openxmlformats.org/officeDocument/2006/relationships/diagramQuickStyle" Target="../diagrams/quickStyle17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hyperlink" Target="https://senedd.wales/visit/education-and-youth-engagement/vote-16/" TargetMode="External"/><Relationship Id="rId1" Type="http://schemas.openxmlformats.org/officeDocument/2006/relationships/slideLayout" Target="../slideLayouts/slideLayout15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eg"/><Relationship Id="rId2" Type="http://schemas.openxmlformats.org/officeDocument/2006/relationships/slideLayout" Target="../slideLayouts/slideLayout14.xml"/><Relationship Id="rId1" Type="http://schemas.openxmlformats.org/officeDocument/2006/relationships/video" Target="https://www.youtube.com/embed/bLQ1HUD_jnA" TargetMode="Externa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g"/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1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25038" y="1970532"/>
            <a:ext cx="7543800" cy="1143000"/>
          </a:xfrm>
        </p:spPr>
        <p:txBody>
          <a:bodyPr>
            <a:normAutofit fontScale="77500" lnSpcReduction="20000"/>
          </a:bodyPr>
          <a:lstStyle/>
          <a:p>
            <a:r>
              <a:rPr lang="en-US" sz="5400" b="1" dirty="0">
                <a:solidFill>
                  <a:schemeClr val="tx1"/>
                </a:solidFill>
              </a:rPr>
              <a:t>Building a climate of change youth activism / Empowerment </a:t>
            </a:r>
          </a:p>
        </p:txBody>
      </p:sp>
    </p:spTree>
    <p:extLst>
      <p:ext uri="{BB962C8B-B14F-4D97-AF65-F5344CB8AC3E}">
        <p14:creationId xmlns:p14="http://schemas.microsoft.com/office/powerpoint/2010/main" val="391814373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Aims </a:t>
            </a:r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2076208632"/>
              </p:ext>
            </p:extLst>
          </p:nvPr>
        </p:nvGraphicFramePr>
        <p:xfrm>
          <a:off x="628650" y="1825625"/>
          <a:ext cx="3867150" cy="3810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7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64075" y="2211185"/>
            <a:ext cx="4387152" cy="2865120"/>
          </a:xfrm>
        </p:spPr>
      </p:pic>
    </p:spTree>
    <p:extLst>
      <p:ext uri="{BB962C8B-B14F-4D97-AF65-F5344CB8AC3E}">
        <p14:creationId xmlns:p14="http://schemas.microsoft.com/office/powerpoint/2010/main" val="339682884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r>
              <a:rPr lang="en-US" dirty="0"/>
              <a:t>Give examples</a:t>
            </a:r>
          </a:p>
          <a:p>
            <a:endParaRPr lang="en-US" dirty="0"/>
          </a:p>
        </p:txBody>
      </p:sp>
      <p:sp>
        <p:nvSpPr>
          <p:cNvPr id="6" name="Oval Callout 5"/>
          <p:cNvSpPr/>
          <p:nvPr/>
        </p:nvSpPr>
        <p:spPr>
          <a:xfrm>
            <a:off x="676655" y="446476"/>
            <a:ext cx="7126225" cy="5233888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dirty="0"/>
              <a:t>Can young people be powerful?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75065403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FB0972A4-E1B4-17C7-3F4E-9AE5C5B385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150" y="843379"/>
            <a:ext cx="8018200" cy="4623143"/>
          </a:xfrm>
        </p:spPr>
        <p:txBody>
          <a:bodyPr/>
          <a:lstStyle/>
          <a:p>
            <a:pPr algn="just"/>
            <a:r>
              <a:rPr lang="en-GB" b="0" i="0" dirty="0">
                <a:solidFill>
                  <a:srgbClr val="333333"/>
                </a:solidFill>
                <a:effectLst/>
                <a:latin typeface="Helvetica Neue"/>
              </a:rPr>
              <a:t>The youth of today are the leaders of tomorrow</a:t>
            </a:r>
          </a:p>
          <a:p>
            <a:pPr lvl="8" algn="just"/>
            <a:endParaRPr lang="en-GB" b="0" i="0" dirty="0">
              <a:solidFill>
                <a:srgbClr val="333333"/>
              </a:solidFill>
              <a:effectLst/>
              <a:latin typeface="Helvetica Neue"/>
            </a:endParaRPr>
          </a:p>
          <a:p>
            <a:pPr lvl="8" algn="just"/>
            <a:r>
              <a:rPr lang="en-GB" b="0" i="0" dirty="0">
                <a:solidFill>
                  <a:srgbClr val="333333"/>
                </a:solidFill>
                <a:effectLst/>
                <a:latin typeface="Helvetica Neue"/>
              </a:rPr>
              <a:t>Nelson Mandela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2977028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F9E922EA-535E-F551-5251-7B443700C5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 : Positive affirmations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6499B1-110B-E82D-4477-0F4A37DAAB9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06027" y="1580226"/>
            <a:ext cx="4572000" cy="4687409"/>
          </a:xfrm>
        </p:spPr>
        <p:txBody>
          <a:bodyPr>
            <a:normAutofit fontScale="62500" lnSpcReduction="20000"/>
          </a:bodyPr>
          <a:lstStyle/>
          <a:p>
            <a:pPr marL="742950" lvl="1" indent="-285750" algn="l">
              <a:buFont typeface="+mj-lt"/>
              <a:buAutoNum type="arabicPeriod"/>
            </a:pPr>
            <a:r>
              <a:rPr lang="en-GB" b="0" i="0" dirty="0">
                <a:solidFill>
                  <a:srgbClr val="000000"/>
                </a:solidFill>
                <a:effectLst/>
                <a:latin typeface="BasierCircle"/>
              </a:rPr>
              <a:t>Social/Emotional Affirmations – </a:t>
            </a:r>
          </a:p>
          <a:p>
            <a:pPr lvl="2"/>
            <a:r>
              <a:rPr lang="en-GB" b="0" i="0" dirty="0">
                <a:solidFill>
                  <a:srgbClr val="000000"/>
                </a:solidFill>
                <a:effectLst/>
                <a:latin typeface="BasierCircle"/>
              </a:rPr>
              <a:t>positive statements about your social and emotional strengths.</a:t>
            </a:r>
          </a:p>
          <a:p>
            <a:pPr marL="742950" lvl="1" indent="-285750" algn="l">
              <a:buFont typeface="+mj-lt"/>
              <a:buAutoNum type="arabicPeriod"/>
            </a:pPr>
            <a:r>
              <a:rPr lang="en-GB" b="0" i="0" dirty="0">
                <a:solidFill>
                  <a:srgbClr val="000000"/>
                </a:solidFill>
                <a:effectLst/>
                <a:latin typeface="BasierCircle"/>
              </a:rPr>
              <a:t>Physical Affirmations – </a:t>
            </a:r>
          </a:p>
          <a:p>
            <a:pPr lvl="2"/>
            <a:r>
              <a:rPr lang="en-GB" b="0" i="0" dirty="0">
                <a:solidFill>
                  <a:srgbClr val="000000"/>
                </a:solidFill>
                <a:effectLst/>
                <a:latin typeface="BasierCircle"/>
              </a:rPr>
              <a:t>write affirmations about your physical appearance and well-being.</a:t>
            </a:r>
          </a:p>
          <a:p>
            <a:pPr marL="742950" lvl="1" indent="-285750" algn="l">
              <a:buFont typeface="+mj-lt"/>
              <a:buAutoNum type="arabicPeriod"/>
            </a:pPr>
            <a:r>
              <a:rPr lang="en-GB" b="0" i="0" dirty="0">
                <a:solidFill>
                  <a:srgbClr val="000000"/>
                </a:solidFill>
                <a:effectLst/>
                <a:latin typeface="BasierCircle"/>
              </a:rPr>
              <a:t>Educational Affirmations –</a:t>
            </a:r>
          </a:p>
          <a:p>
            <a:pPr lvl="2"/>
            <a:r>
              <a:rPr lang="en-GB" b="0" i="0" dirty="0">
                <a:solidFill>
                  <a:srgbClr val="000000"/>
                </a:solidFill>
                <a:effectLst/>
                <a:latin typeface="BasierCircle"/>
              </a:rPr>
              <a:t> Where you'll write positive mantras about your educational goals and achievement.</a:t>
            </a:r>
          </a:p>
          <a:p>
            <a:pPr marL="742950" lvl="1" indent="-285750" algn="l">
              <a:buFont typeface="+mj-lt"/>
              <a:buAutoNum type="arabicPeriod"/>
            </a:pPr>
            <a:r>
              <a:rPr lang="en-GB" b="0" i="0" dirty="0">
                <a:solidFill>
                  <a:srgbClr val="000000"/>
                </a:solidFill>
                <a:effectLst/>
                <a:latin typeface="BasierCircle"/>
              </a:rPr>
              <a:t>Favourite Affirmations – </a:t>
            </a:r>
          </a:p>
          <a:p>
            <a:pPr lvl="2"/>
            <a:r>
              <a:rPr lang="en-GB" b="0" i="0" dirty="0">
                <a:solidFill>
                  <a:srgbClr val="000000"/>
                </a:solidFill>
                <a:effectLst/>
                <a:latin typeface="BasierCircle"/>
              </a:rPr>
              <a:t>Any favourite affirmations.</a:t>
            </a:r>
          </a:p>
          <a:p>
            <a:pPr marL="742950" lvl="1" indent="-285750" algn="l">
              <a:buFont typeface="+mj-lt"/>
              <a:buAutoNum type="arabicPeriod"/>
            </a:pPr>
            <a:r>
              <a:rPr lang="en-GB" b="0" i="0" dirty="0">
                <a:solidFill>
                  <a:srgbClr val="000000"/>
                </a:solidFill>
                <a:effectLst/>
                <a:latin typeface="BasierCircle"/>
              </a:rPr>
              <a:t>Famous Affirmations – </a:t>
            </a:r>
          </a:p>
          <a:p>
            <a:pPr lvl="2"/>
            <a:r>
              <a:rPr lang="en-GB" b="0" i="0" dirty="0">
                <a:solidFill>
                  <a:srgbClr val="000000"/>
                </a:solidFill>
                <a:effectLst/>
                <a:latin typeface="BasierCircle"/>
              </a:rPr>
              <a:t>Add positive and empowering quotes from your favourite celebrities, songs, movies, or memes.</a:t>
            </a:r>
          </a:p>
          <a:p>
            <a:pPr marL="0" indent="0" algn="l">
              <a:buNone/>
            </a:pPr>
            <a:endParaRPr lang="en-GB" b="0" i="0" dirty="0">
              <a:solidFill>
                <a:srgbClr val="000000"/>
              </a:solidFill>
              <a:effectLst/>
              <a:latin typeface="BasierCircle"/>
            </a:endParaRPr>
          </a:p>
          <a:p>
            <a:pPr lvl="1" algn="l">
              <a:buFont typeface="Courier New" panose="02070309020205020404" pitchFamily="49" charset="0"/>
              <a:buChar char="o"/>
            </a:pPr>
            <a:r>
              <a:rPr lang="en-GB" b="0" i="0" dirty="0">
                <a:solidFill>
                  <a:srgbClr val="000000"/>
                </a:solidFill>
                <a:effectLst/>
                <a:latin typeface="BasierCircle"/>
              </a:rPr>
              <a:t>Always start the statement with "I" or "My."</a:t>
            </a:r>
          </a:p>
          <a:p>
            <a:pPr lvl="1" algn="l">
              <a:buFont typeface="Courier New" panose="02070309020205020404" pitchFamily="49" charset="0"/>
              <a:buChar char="o"/>
            </a:pPr>
            <a:r>
              <a:rPr lang="en-GB" b="0" i="0" dirty="0">
                <a:solidFill>
                  <a:srgbClr val="000000"/>
                </a:solidFill>
                <a:effectLst/>
                <a:latin typeface="BasierCircle"/>
              </a:rPr>
              <a:t>Keep affirmations down to four to ten words.</a:t>
            </a:r>
          </a:p>
          <a:p>
            <a:pPr lvl="1" algn="l">
              <a:buFont typeface="Courier New" panose="02070309020205020404" pitchFamily="49" charset="0"/>
              <a:buChar char="o"/>
            </a:pPr>
            <a:r>
              <a:rPr lang="en-GB" b="0" i="0" dirty="0">
                <a:solidFill>
                  <a:srgbClr val="000000"/>
                </a:solidFill>
                <a:effectLst/>
                <a:latin typeface="BasierCircle"/>
              </a:rPr>
              <a:t>Write statements in the present tense.</a:t>
            </a:r>
          </a:p>
          <a:p>
            <a:pPr lvl="1" algn="l">
              <a:buFont typeface="Courier New" panose="02070309020205020404" pitchFamily="49" charset="0"/>
              <a:buChar char="o"/>
            </a:pPr>
            <a:r>
              <a:rPr lang="en-GB" b="0" i="0" dirty="0">
                <a:solidFill>
                  <a:srgbClr val="000000"/>
                </a:solidFill>
                <a:effectLst/>
                <a:latin typeface="BasierCircle"/>
              </a:rPr>
              <a:t>When you're stuck, think of a negative thought you often have and turn that into a positive statement.</a:t>
            </a:r>
          </a:p>
          <a:p>
            <a:r>
              <a:rPr lang="en-GB" b="0" i="0" u="none" strike="noStrike" dirty="0">
                <a:solidFill>
                  <a:srgbClr val="FFFFFF"/>
                </a:solidFill>
                <a:effectLst/>
                <a:latin typeface="YouTube Noto"/>
                <a:hlinkClick r:id="rId3"/>
              </a:rPr>
              <a:t>https://youtu.be/0TpXa-GESMY</a:t>
            </a:r>
            <a:endParaRPr lang="en-GB" dirty="0"/>
          </a:p>
        </p:txBody>
      </p:sp>
      <p:pic>
        <p:nvPicPr>
          <p:cNvPr id="6" name="Online Media 5" title="Best Affirmations for Teenagers">
            <a:hlinkClick r:id="" action="ppaction://media"/>
            <a:extLst>
              <a:ext uri="{FF2B5EF4-FFF2-40B4-BE49-F238E27FC236}">
                <a16:creationId xmlns:a16="http://schemas.microsoft.com/office/drawing/2014/main" id="{728868CE-267F-9A1A-5FB9-EF3004B61375}"/>
              </a:ext>
            </a:extLst>
          </p:cNvPr>
          <p:cNvPicPr>
            <a:picLocks noGrp="1" noRot="1" noChangeAspect="1"/>
          </p:cNvPicPr>
          <p:nvPr>
            <p:ph sz="half" idx="2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4648200" y="2638425"/>
            <a:ext cx="3867150" cy="218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13222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E4CBBE-EBA4-DB31-7DF8-78C5EEBF20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8B3437-E005-CEA9-1421-B5B08F1713B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Why do we need positivity? </a:t>
            </a:r>
          </a:p>
        </p:txBody>
      </p:sp>
    </p:spTree>
    <p:extLst>
      <p:ext uri="{BB962C8B-B14F-4D97-AF65-F5344CB8AC3E}">
        <p14:creationId xmlns:p14="http://schemas.microsoft.com/office/powerpoint/2010/main" val="294882287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8C50E478-3029-108F-D3BD-03EB364520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4E4FC62-F8A5-5754-F51E-FD75FA4893AB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b="0" i="0" dirty="0">
                <a:effectLst/>
                <a:latin typeface="BasierCircle"/>
              </a:rPr>
              <a:t>Youth empowerment activities encourage  young people to take control of their own lives and create positive changes in their communities. </a:t>
            </a:r>
          </a:p>
          <a:p>
            <a:r>
              <a:rPr lang="en-GB" b="0" i="0" dirty="0">
                <a:effectLst/>
                <a:latin typeface="BasierCircle"/>
              </a:rPr>
              <a:t>Empowerment activities can include helping  young people gain self-confidence and take action through self-expression.</a:t>
            </a:r>
            <a:endParaRPr lang="en-GB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F678F91-7C79-C275-ADEC-8AC062A91508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/>
              <a:t>NEED A SENSE OF CONTROL </a:t>
            </a:r>
          </a:p>
          <a:p>
            <a:endParaRPr lang="en-GB" dirty="0"/>
          </a:p>
          <a:p>
            <a:r>
              <a:rPr lang="en-GB" dirty="0"/>
              <a:t>THAT CAN BE HEARD </a:t>
            </a:r>
          </a:p>
          <a:p>
            <a:endParaRPr lang="en-GB" dirty="0"/>
          </a:p>
          <a:p>
            <a:r>
              <a:rPr lang="en-GB" dirty="0"/>
              <a:t>NEED TO VALUE YOURSELVES AND YOUR ACTIONS </a:t>
            </a:r>
          </a:p>
        </p:txBody>
      </p:sp>
    </p:spTree>
    <p:extLst>
      <p:ext uri="{BB962C8B-B14F-4D97-AF65-F5344CB8AC3E}">
        <p14:creationId xmlns:p14="http://schemas.microsoft.com/office/powerpoint/2010/main" val="415792731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4AFA5E74-5C3E-1EB1-A034-C48B411303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200" dirty="0">
                <a:hlinkClick r:id="rId3"/>
              </a:rPr>
              <a:t>Are young people discriminated against for being young? | A-Z of ISMs Episode 25 - BBC Ideas - YouTube</a:t>
            </a:r>
            <a:endParaRPr lang="en-GB" sz="3200" dirty="0"/>
          </a:p>
        </p:txBody>
      </p:sp>
      <p:pic>
        <p:nvPicPr>
          <p:cNvPr id="7" name="Online Media 6" title="Are young people discriminated against for being young? | A-Z of ISMs Episode 25 - BBC Ideas">
            <a:hlinkClick r:id="" action="ppaction://media"/>
            <a:extLst>
              <a:ext uri="{FF2B5EF4-FFF2-40B4-BE49-F238E27FC236}">
                <a16:creationId xmlns:a16="http://schemas.microsoft.com/office/drawing/2014/main" id="{46C4C2C0-9E55-0FD3-892B-5425EEE4DC7D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1350963" y="1825625"/>
            <a:ext cx="6442075" cy="36401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63171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A52B75A1-8FD3-D2F4-FC42-E7CC637F21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D6ECB5F-31F9-244A-A8D0-33E47E4A06A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Youth | UNESCO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1040244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7A723D-52D5-CA0D-B0DF-4E588397F6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do we need Empowered Young People? </a:t>
            </a: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EDBEC557-895D-38C8-08CD-22F030623AA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82459343"/>
              </p:ext>
            </p:extLst>
          </p:nvPr>
        </p:nvGraphicFramePr>
        <p:xfrm>
          <a:off x="628650" y="1825625"/>
          <a:ext cx="7886700" cy="36401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7806022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93A890-AEBC-C13C-1D6E-F457538F71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UNDP (United Nations  Development Programme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792063A6-25AA-7260-584A-E037EEA1F8F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2008907"/>
              </p:ext>
            </p:extLst>
          </p:nvPr>
        </p:nvGraphicFramePr>
        <p:xfrm>
          <a:off x="443883" y="1690689"/>
          <a:ext cx="8071467" cy="377583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2166497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Who are they? </a:t>
            </a:r>
            <a:br>
              <a:rPr lang="en-GB" dirty="0"/>
            </a:br>
            <a:endParaRPr lang="en-GB" dirty="0"/>
          </a:p>
        </p:txBody>
      </p:sp>
      <p:pic>
        <p:nvPicPr>
          <p:cNvPr id="10" name="Content Placeholder 9"/>
          <p:cNvPicPr>
            <a:picLocks noGrp="1" noChangeAspect="1"/>
          </p:cNvPicPr>
          <p:nvPr>
            <p:ph idx="1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81314" y="2588271"/>
            <a:ext cx="1581371" cy="2114845"/>
          </a:xfr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4606" y="2487649"/>
            <a:ext cx="1964531" cy="1307306"/>
          </a:xfrm>
          <a:prstGeom prst="rect">
            <a:avLst/>
          </a:prstGeom>
        </p:spPr>
      </p:pic>
      <p:pic>
        <p:nvPicPr>
          <p:cNvPr id="1026" name="Picture 2" descr="Indonesia is a big plastic polluter. Melati Wijsen wants change">
            <a:extLst>
              <a:ext uri="{FF2B5EF4-FFF2-40B4-BE49-F238E27FC236}">
                <a16:creationId xmlns:a16="http://schemas.microsoft.com/office/drawing/2014/main" id="{87FFEEAC-4D4F-48FA-BDD3-D5E51241E84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41368" y="2338387"/>
            <a:ext cx="1964531" cy="13073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1C3CA513-C85F-49A0-BC4E-0F4200891D13}"/>
              </a:ext>
            </a:extLst>
          </p:cNvPr>
          <p:cNvSpPr txBox="1"/>
          <p:nvPr/>
        </p:nvSpPr>
        <p:spPr>
          <a:xfrm>
            <a:off x="3033656" y="4277068"/>
            <a:ext cx="4572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0" i="0" dirty="0" err="1">
                <a:solidFill>
                  <a:srgbClr val="333333"/>
                </a:solidFill>
                <a:effectLst/>
                <a:latin typeface="MarkWebPro-Heavy-W03-Regular"/>
              </a:rPr>
              <a:t>Melati</a:t>
            </a:r>
            <a:r>
              <a:rPr lang="en-GB" b="0" i="0" dirty="0">
                <a:solidFill>
                  <a:srgbClr val="333333"/>
                </a:solidFill>
                <a:effectLst/>
                <a:latin typeface="MarkWebPro-Heavy-W03-Regular"/>
              </a:rPr>
              <a:t> and Isabel </a:t>
            </a:r>
            <a:r>
              <a:rPr lang="en-GB" b="0" i="0" dirty="0" err="1">
                <a:solidFill>
                  <a:srgbClr val="333333"/>
                </a:solidFill>
                <a:effectLst/>
                <a:latin typeface="MarkWebPro-Heavy-W03-Regular"/>
              </a:rPr>
              <a:t>Wijsen</a:t>
            </a: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6DB6F21-726F-46CF-8B94-A1666A249A30}"/>
              </a:ext>
            </a:extLst>
          </p:cNvPr>
          <p:cNvSpPr txBox="1"/>
          <p:nvPr/>
        </p:nvSpPr>
        <p:spPr>
          <a:xfrm>
            <a:off x="822960" y="4055633"/>
            <a:ext cx="152220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Marcus Rashford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E69A82E-3BB1-4E60-B39E-69DAA6657A79}"/>
              </a:ext>
            </a:extLst>
          </p:cNvPr>
          <p:cNvSpPr txBox="1"/>
          <p:nvPr/>
        </p:nvSpPr>
        <p:spPr>
          <a:xfrm>
            <a:off x="5932843" y="4824217"/>
            <a:ext cx="182879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 dirty="0"/>
              <a:t>Malala Yousafzai</a:t>
            </a:r>
          </a:p>
        </p:txBody>
      </p:sp>
    </p:spTree>
    <p:extLst>
      <p:ext uri="{BB962C8B-B14F-4D97-AF65-F5344CB8AC3E}">
        <p14:creationId xmlns:p14="http://schemas.microsoft.com/office/powerpoint/2010/main" val="375592257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98069" y="499165"/>
            <a:ext cx="3703320" cy="5382446"/>
          </a:xfrm>
        </p:spPr>
        <p:txBody>
          <a:bodyPr>
            <a:normAutofit lnSpcReduction="10000"/>
          </a:bodyPr>
          <a:lstStyle/>
          <a:p>
            <a:r>
              <a:rPr lang="en-GB" dirty="0"/>
              <a:t>School climate strikes: 1.4 million people took part, say campaigners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>
                <a:hlinkClick r:id="rId2"/>
              </a:rPr>
              <a:t>https://www.theguardian.com/environment/2019/mar/19/school-climate-strikes-more-than-1-million-took-part-say-campaigners-greta-thunberg</a:t>
            </a:r>
            <a:r>
              <a:rPr lang="en-GB" dirty="0"/>
              <a:t> </a:t>
            </a: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80902" y="2389809"/>
            <a:ext cx="4709675" cy="2825805"/>
          </a:xfrm>
        </p:spPr>
      </p:pic>
    </p:spTree>
    <p:extLst>
      <p:ext uri="{BB962C8B-B14F-4D97-AF65-F5344CB8AC3E}">
        <p14:creationId xmlns:p14="http://schemas.microsoft.com/office/powerpoint/2010/main" val="149809386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Blacklivesmatter</a:t>
            </a:r>
            <a:r>
              <a:rPr lang="en-GB" dirty="0"/>
              <a:t>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2959" y="1845733"/>
            <a:ext cx="3793375" cy="4095095"/>
          </a:xfrm>
        </p:spPr>
        <p:txBody>
          <a:bodyPr>
            <a:normAutofit fontScale="62500" lnSpcReduction="20000"/>
          </a:bodyPr>
          <a:lstStyle/>
          <a:p>
            <a:r>
              <a:rPr lang="en-GB" dirty="0">
                <a:hlinkClick r:id="rId2"/>
              </a:rPr>
              <a:t>Guardian Article : </a:t>
            </a:r>
          </a:p>
          <a:p>
            <a:pPr marL="0" indent="0">
              <a:buNone/>
            </a:pPr>
            <a:r>
              <a:rPr lang="en-GB" dirty="0">
                <a:hlinkClick r:id="rId2"/>
              </a:rPr>
              <a:t>https://www.theguardian.com/world/2020/nov/13/how-black-lives-matter-has-inspired-a-generation-of-new-uk-activists</a:t>
            </a:r>
            <a:r>
              <a:rPr lang="en-GB" dirty="0"/>
              <a:t>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b="1" dirty="0"/>
              <a:t>Black Lives Matter information and guidance for children and young people</a:t>
            </a:r>
          </a:p>
          <a:p>
            <a:pPr lvl="1"/>
            <a:r>
              <a:rPr lang="en-GB" b="1" dirty="0"/>
              <a:t>Useful resources for families to empower children to work towards racial equality 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>
                <a:hlinkClick r:id="rId3"/>
              </a:rPr>
              <a:t>https://www.barnet.gov.uk/children-and-families/support-parents-and-carers/black-lives-matter-information-and-guidance</a:t>
            </a:r>
            <a:r>
              <a:rPr lang="en-GB" dirty="0"/>
              <a:t> </a:t>
            </a:r>
          </a:p>
        </p:txBody>
      </p:sp>
      <p:pic>
        <p:nvPicPr>
          <p:cNvPr id="1026" name="Picture 2" descr="George Floyd’s death took place thousands of miles away but the cry for racial justice was felt deeply in the UK."/>
          <p:cNvPicPr>
            <a:picLocks noGrp="1" noChangeAspect="1" noChangeArrowheads="1"/>
          </p:cNvPicPr>
          <p:nvPr>
            <p:ph sz="half" idx="2"/>
          </p:nvPr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733925" y="2620962"/>
            <a:ext cx="3695700" cy="2219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6328527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Youth work Examples 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19710417"/>
              </p:ext>
            </p:extLst>
          </p:nvPr>
        </p:nvGraphicFramePr>
        <p:xfrm>
          <a:off x="628650" y="1825625"/>
          <a:ext cx="7886700" cy="36401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886559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2FDF33-BCB0-57A9-EC51-20727BB6FA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68EA236F-0EA6-21ED-0DA2-09D06D9E5B5E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628650" y="2421964"/>
            <a:ext cx="3867150" cy="2617321"/>
          </a:xfr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2D1E9DD-661B-BA67-50C3-D02C7D5E4241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>
                <a:hlinkClick r:id="rId3"/>
              </a:rPr>
              <a:t>The Political Youth of Wales (shorthandstories.com)</a:t>
            </a:r>
            <a:endParaRPr lang="en-GB" dirty="0"/>
          </a:p>
          <a:p>
            <a:endParaRPr lang="en-GB" dirty="0"/>
          </a:p>
          <a:p>
            <a:r>
              <a:rPr lang="en-GB" dirty="0">
                <a:hlinkClick r:id="rId4"/>
              </a:rPr>
              <a:t>Youth Activism &amp; Young Leader Training (tcc-wales.org.uk)</a:t>
            </a:r>
            <a:endParaRPr lang="en-GB" dirty="0"/>
          </a:p>
          <a:p>
            <a:endParaRPr lang="en-GB" dirty="0"/>
          </a:p>
          <a:p>
            <a:r>
              <a:rPr lang="en-GB" dirty="0">
                <a:hlinkClick r:id="rId5"/>
              </a:rPr>
              <a:t>The passionate 16-year-old activist changing Welsh LGBT+ lives for the better - Wales Online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643563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What's the role of Youth Workers? 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90430591"/>
              </p:ext>
            </p:extLst>
          </p:nvPr>
        </p:nvGraphicFramePr>
        <p:xfrm>
          <a:off x="628650" y="1825625"/>
          <a:ext cx="7886700" cy="36401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8047400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Principles and purposes of Youth Work </a:t>
            </a:r>
            <a:r>
              <a:rPr lang="en-GB" sz="2000" dirty="0"/>
              <a:t>(CWVYS, 2008). </a:t>
            </a:r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</p:nvPr>
        </p:nvGraphicFramePr>
        <p:xfrm>
          <a:off x="3600451" y="1406129"/>
          <a:ext cx="4869656" cy="39433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US" dirty="0"/>
          </a:p>
          <a:p>
            <a:pPr marL="257175" indent="-257175">
              <a:buFont typeface="Arial" panose="020B0604020202020204" pitchFamily="34" charset="0"/>
              <a:buChar char="•"/>
            </a:pPr>
            <a:r>
              <a:rPr lang="en-US" dirty="0"/>
              <a:t>What are the purposes and principles of youth work practice?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7596270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What's the role of Youth Workers?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en-GB" dirty="0"/>
              <a:t>Why do we as youth workers provide opportunities for being Participative and thus empowering? </a:t>
            </a:r>
          </a:p>
          <a:p>
            <a:pPr marL="457200" indent="-457200">
              <a:buFont typeface="+mj-lt"/>
              <a:buAutoNum type="arabicPeriod"/>
            </a:pPr>
            <a:endParaRPr lang="en-GB" dirty="0"/>
          </a:p>
        </p:txBody>
      </p:sp>
      <p:graphicFrame>
        <p:nvGraphicFramePr>
          <p:cNvPr id="6" name="Content Placeholder 4"/>
          <p:cNvGraphicFramePr>
            <a:graphicFrameLocks noGrp="1"/>
          </p:cNvGraphicFramePr>
          <p:nvPr>
            <p:ph sz="half" idx="2"/>
          </p:nvPr>
        </p:nvGraphicFramePr>
        <p:xfrm>
          <a:off x="4648200" y="1825625"/>
          <a:ext cx="3867150" cy="3810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5951873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Content Placeholder 7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39387216"/>
              </p:ext>
            </p:extLst>
          </p:nvPr>
        </p:nvGraphicFramePr>
        <p:xfrm>
          <a:off x="454430" y="421178"/>
          <a:ext cx="7867996" cy="60131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4208101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Quality Mark for Youth Work in Wales: Silver Level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6047975"/>
              </p:ext>
            </p:extLst>
          </p:nvPr>
        </p:nvGraphicFramePr>
        <p:xfrm>
          <a:off x="1629296" y="1734591"/>
          <a:ext cx="7142018" cy="45803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Flowchart: Sequential Access Storage 4"/>
          <p:cNvSpPr/>
          <p:nvPr/>
        </p:nvSpPr>
        <p:spPr>
          <a:xfrm>
            <a:off x="44334" y="2333106"/>
            <a:ext cx="1834342" cy="1873134"/>
          </a:xfrm>
          <a:prstGeom prst="flowChartMagneticTap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Can you think of any examples ??</a:t>
            </a:r>
          </a:p>
        </p:txBody>
      </p:sp>
    </p:spTree>
    <p:extLst>
      <p:ext uri="{BB962C8B-B14F-4D97-AF65-F5344CB8AC3E}">
        <p14:creationId xmlns:p14="http://schemas.microsoft.com/office/powerpoint/2010/main" val="199828526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Quality Mark for Youth Work in Wales: Silver Level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61092814"/>
              </p:ext>
            </p:extLst>
          </p:nvPr>
        </p:nvGraphicFramePr>
        <p:xfrm>
          <a:off x="2588027" y="1778923"/>
          <a:ext cx="6356467" cy="45387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Flowchart: Sequential Access Storage 4"/>
          <p:cNvSpPr/>
          <p:nvPr/>
        </p:nvSpPr>
        <p:spPr>
          <a:xfrm>
            <a:off x="152400" y="2709949"/>
            <a:ext cx="2011680" cy="1934095"/>
          </a:xfrm>
          <a:prstGeom prst="flowChartMagneticTap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Good </a:t>
            </a:r>
            <a:r>
              <a:rPr lang="en-GB" dirty="0" err="1"/>
              <a:t>Parctice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17664198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Why? 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59471" y="1376040"/>
            <a:ext cx="4685309" cy="3835152"/>
          </a:xfrm>
        </p:spPr>
      </p:pic>
      <p:sp>
        <p:nvSpPr>
          <p:cNvPr id="5" name="Flowchart: Sequential Access Storage 4"/>
          <p:cNvSpPr/>
          <p:nvPr/>
        </p:nvSpPr>
        <p:spPr>
          <a:xfrm>
            <a:off x="448887" y="2338647"/>
            <a:ext cx="2105891" cy="2682240"/>
          </a:xfrm>
          <a:prstGeom prst="flowChartMagneticTap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Participation ladder </a:t>
            </a:r>
          </a:p>
        </p:txBody>
      </p:sp>
    </p:spTree>
    <p:extLst>
      <p:ext uri="{BB962C8B-B14F-4D97-AF65-F5344CB8AC3E}">
        <p14:creationId xmlns:p14="http://schemas.microsoft.com/office/powerpoint/2010/main" val="192357355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97867" y="365125"/>
            <a:ext cx="7593983" cy="5062655"/>
          </a:xfrm>
          <a:prstGeom prst="rect">
            <a:avLst/>
          </a:prstGeom>
        </p:spPr>
      </p:pic>
      <p:sp>
        <p:nvSpPr>
          <p:cNvPr id="6" name="TextBox 5">
            <a:hlinkClick r:id="rId3"/>
          </p:cNvPr>
          <p:cNvSpPr txBox="1"/>
          <p:nvPr/>
        </p:nvSpPr>
        <p:spPr>
          <a:xfrm>
            <a:off x="1133994" y="5658197"/>
            <a:ext cx="692173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0000"/>
                </a:solidFill>
                <a:hlinkClick r:id="rId3"/>
              </a:rPr>
              <a:t>https://gov.wales/sites/default/files/publications/2018-02/Bilingual-Participation-Standards-poster2016.pdf</a:t>
            </a:r>
            <a:r>
              <a:rPr lang="en-GB" dirty="0">
                <a:solidFill>
                  <a:srgbClr val="FF0000"/>
                </a:solidFill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89172164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 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61286209"/>
              </p:ext>
            </p:extLst>
          </p:nvPr>
        </p:nvGraphicFramePr>
        <p:xfrm>
          <a:off x="900544" y="1951029"/>
          <a:ext cx="7543801" cy="40233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2062214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Ethical Issues 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73331858"/>
              </p:ext>
            </p:extLst>
          </p:nvPr>
        </p:nvGraphicFramePr>
        <p:xfrm>
          <a:off x="628650" y="1825625"/>
          <a:ext cx="7886700" cy="36401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5952503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Ethics in Youth Work </a:t>
            </a:r>
            <a:r>
              <a:rPr lang="en-GB" sz="3100" dirty="0"/>
              <a:t>(NYA,2004 Ethical Conduct in Youth Work) 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56440063"/>
              </p:ext>
            </p:extLst>
          </p:nvPr>
        </p:nvGraphicFramePr>
        <p:xfrm>
          <a:off x="628650" y="1825625"/>
          <a:ext cx="7886700" cy="36401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924588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Ethics in Youth Work </a:t>
            </a:r>
            <a:r>
              <a:rPr lang="en-GB" sz="3600" dirty="0"/>
              <a:t>(NYA,2004 Ethical Conduct in Youth Work) 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46506639"/>
              </p:ext>
            </p:extLst>
          </p:nvPr>
        </p:nvGraphicFramePr>
        <p:xfrm>
          <a:off x="732905" y="1778924"/>
          <a:ext cx="7723909" cy="47053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32976561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Ethical Issues 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17858301"/>
              </p:ext>
            </p:extLst>
          </p:nvPr>
        </p:nvGraphicFramePr>
        <p:xfrm>
          <a:off x="628650" y="1825625"/>
          <a:ext cx="7886700" cy="36401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9977882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Activism </a:t>
            </a:r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62338549"/>
              </p:ext>
            </p:extLst>
          </p:nvPr>
        </p:nvGraphicFramePr>
        <p:xfrm>
          <a:off x="628650" y="1825625"/>
          <a:ext cx="7886700" cy="36401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49391750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RSWMen6Y6y0"/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111386" y="1690688"/>
            <a:ext cx="6851884" cy="38708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1151304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65025837"/>
              </p:ext>
            </p:extLst>
          </p:nvPr>
        </p:nvGraphicFramePr>
        <p:xfrm>
          <a:off x="628650" y="1825625"/>
          <a:ext cx="7886700" cy="36401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68222963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Vote 16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https://senedd.wales/visit/education-and-youth-engagement/vote-16/</a:t>
            </a:r>
            <a:r>
              <a:rPr lang="en-GB" dirty="0"/>
              <a:t> </a:t>
            </a:r>
          </a:p>
        </p:txBody>
      </p:sp>
      <p:pic>
        <p:nvPicPr>
          <p:cNvPr id="4098" name="Picture 2" descr="https://senedd.wales/media/hpjjtdzh/senedd-elections-and-me.png?anchor=center&amp;amp;mode=crop&amp;amp;width=600&amp;amp;height=284&amp;amp;rnd=132561297933570000&amp;quality=75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8379" y="3657440"/>
            <a:ext cx="4978177" cy="2356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64035994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Vote 16</a:t>
            </a:r>
          </a:p>
        </p:txBody>
      </p:sp>
      <p:pic>
        <p:nvPicPr>
          <p:cNvPr id="7" name="bLQ1HUD_jnA"/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286000" y="2354263"/>
            <a:ext cx="4572000" cy="25828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6382370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Youth Work</a:t>
            </a:r>
            <a:br>
              <a:rPr lang="en-US" dirty="0"/>
            </a:br>
            <a:r>
              <a:rPr lang="en-US" dirty="0" err="1"/>
              <a:t>Gwaith</a:t>
            </a:r>
            <a:r>
              <a:rPr lang="en-US" dirty="0"/>
              <a:t> </a:t>
            </a:r>
            <a:r>
              <a:rPr lang="en-US" dirty="0" err="1"/>
              <a:t>Ieuenctid</a:t>
            </a:r>
            <a:endParaRPr lang="en-US" dirty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72067" y="2232278"/>
            <a:ext cx="7408333" cy="3893885"/>
          </a:xfrm>
        </p:spPr>
        <p:txBody>
          <a:bodyPr/>
          <a:lstStyle/>
          <a:p>
            <a:r>
              <a:rPr lang="en-US" dirty="0"/>
              <a:t>Imagine what young people could do with your support.</a:t>
            </a:r>
          </a:p>
        </p:txBody>
      </p:sp>
      <p:pic>
        <p:nvPicPr>
          <p:cNvPr id="4" name="Picture 3" descr="change.jpg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39643" y="3100264"/>
            <a:ext cx="3322340" cy="2304816"/>
          </a:xfrm>
          <a:prstGeom prst="rect">
            <a:avLst/>
          </a:prstGeom>
        </p:spPr>
      </p:pic>
      <p:pic>
        <p:nvPicPr>
          <p:cNvPr id="5" name="Picture 4" descr="changetheworld.jp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34231" y="2949366"/>
            <a:ext cx="2972396" cy="28336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4261436"/>
      </p:ext>
    </p:extLst>
  </p:cSld>
  <p:clrMapOvr>
    <a:masterClrMapping/>
  </p:clrMapOvr>
</p:sld>
</file>

<file path=ppt/theme/theme1.xml><?xml version="1.0" encoding="utf-8"?>
<a:theme xmlns:a="http://schemas.openxmlformats.org/drawingml/2006/main" name="Holding PAg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Title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Title Slid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Title Slid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Sub 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Accessib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Accessib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Accessib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Accessib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1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2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3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4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5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6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7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8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Place full Image in Backgrou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UWTSD_Powerpoint Template Standard_2023 Accessible example</Template>
  <TotalTime>1120</TotalTime>
  <Words>1469</Words>
  <Application>Microsoft Office PowerPoint</Application>
  <PresentationFormat>On-screen Show (4:3)</PresentationFormat>
  <Paragraphs>140</Paragraphs>
  <Slides>35</Slides>
  <Notes>0</Notes>
  <HiddenSlides>0</HiddenSlides>
  <MMClips>4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19</vt:i4>
      </vt:variant>
      <vt:variant>
        <vt:lpstr>Slide Titles</vt:lpstr>
      </vt:variant>
      <vt:variant>
        <vt:i4>35</vt:i4>
      </vt:variant>
    </vt:vector>
  </HeadingPairs>
  <TitlesOfParts>
    <vt:vector size="62" baseType="lpstr">
      <vt:lpstr>BasierCircle</vt:lpstr>
      <vt:lpstr>Helvetica Neue</vt:lpstr>
      <vt:lpstr>MarkWebPro-Heavy-W03-Regular</vt:lpstr>
      <vt:lpstr>YouTube Noto</vt:lpstr>
      <vt:lpstr>Arial</vt:lpstr>
      <vt:lpstr>Calibri</vt:lpstr>
      <vt:lpstr>Calibri Light</vt:lpstr>
      <vt:lpstr>Courier New</vt:lpstr>
      <vt:lpstr>Holding PAge</vt:lpstr>
      <vt:lpstr>Title Slide 1</vt:lpstr>
      <vt:lpstr>Title Slide 2</vt:lpstr>
      <vt:lpstr>Title Slide 3</vt:lpstr>
      <vt:lpstr>Title Slide 4</vt:lpstr>
      <vt:lpstr>Sub Title 1</vt:lpstr>
      <vt:lpstr>Accessible 1</vt:lpstr>
      <vt:lpstr>Accessible 2</vt:lpstr>
      <vt:lpstr>Accessible 3</vt:lpstr>
      <vt:lpstr>Accessible 4</vt:lpstr>
      <vt:lpstr>1_Sub Title 3</vt:lpstr>
      <vt:lpstr>2_Sub Title 3</vt:lpstr>
      <vt:lpstr>3_Sub Title 3</vt:lpstr>
      <vt:lpstr>4_Sub Title 3</vt:lpstr>
      <vt:lpstr>5_Sub Title 3</vt:lpstr>
      <vt:lpstr>6_Sub Title 3</vt:lpstr>
      <vt:lpstr>7_Sub Title 3</vt:lpstr>
      <vt:lpstr>8_Sub Title 3</vt:lpstr>
      <vt:lpstr>Place full Image in Background</vt:lpstr>
      <vt:lpstr>PowerPoint Presentation</vt:lpstr>
      <vt:lpstr>Aims </vt:lpstr>
      <vt:lpstr>PowerPoint Presentation</vt:lpstr>
      <vt:lpstr>PowerPoint Presentation</vt:lpstr>
      <vt:lpstr>Activity : Positive affirmations</vt:lpstr>
      <vt:lpstr>PowerPoint Presentation</vt:lpstr>
      <vt:lpstr>PowerPoint Presentation</vt:lpstr>
      <vt:lpstr>Are young people discriminated against for being young? | A-Z of ISMs Episode 25 - BBC Ideas - YouTube</vt:lpstr>
      <vt:lpstr>PowerPoint Presentation</vt:lpstr>
      <vt:lpstr>Why do we need Empowered Young People? </vt:lpstr>
      <vt:lpstr>UNDP (United Nations  Development Programme</vt:lpstr>
      <vt:lpstr>Who are they?  </vt:lpstr>
      <vt:lpstr>PowerPoint Presentation</vt:lpstr>
      <vt:lpstr>Blacklivesmatter </vt:lpstr>
      <vt:lpstr>Youth work Examples </vt:lpstr>
      <vt:lpstr>PowerPoint Presentation</vt:lpstr>
      <vt:lpstr>What's the role of Youth Workers? </vt:lpstr>
      <vt:lpstr>Principles and purposes of Youth Work (CWVYS, 2008). </vt:lpstr>
      <vt:lpstr>What's the role of Youth Workers? </vt:lpstr>
      <vt:lpstr>PowerPoint Presentation</vt:lpstr>
      <vt:lpstr>The Quality Mark for Youth Work in Wales: Silver Level</vt:lpstr>
      <vt:lpstr>The Quality Mark for Youth Work in Wales: Silver Level</vt:lpstr>
      <vt:lpstr>Why? </vt:lpstr>
      <vt:lpstr>PowerPoint Presentation</vt:lpstr>
      <vt:lpstr>Activity </vt:lpstr>
      <vt:lpstr>Ethical Issues </vt:lpstr>
      <vt:lpstr>Ethics in Youth Work (NYA,2004 Ethical Conduct in Youth Work) </vt:lpstr>
      <vt:lpstr>Ethics in Youth Work (NYA,2004 Ethical Conduct in Youth Work) </vt:lpstr>
      <vt:lpstr>Ethical Issues </vt:lpstr>
      <vt:lpstr>Activism </vt:lpstr>
      <vt:lpstr>PowerPoint Presentation</vt:lpstr>
      <vt:lpstr>PowerPoint Presentation</vt:lpstr>
      <vt:lpstr>Vote 16 </vt:lpstr>
      <vt:lpstr>Vote 16</vt:lpstr>
      <vt:lpstr>Youth Work Gwaith Ieuenctid</vt:lpstr>
    </vt:vector>
  </TitlesOfParts>
  <Company>Private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Origins of Sustainability Tarddiadau Cynaliadwyedd</dc:title>
  <dc:creator>Dolan Thomas</dc:creator>
  <cp:lastModifiedBy>Nichola Welton</cp:lastModifiedBy>
  <cp:revision>93</cp:revision>
  <cp:lastPrinted>2015-03-05T16:38:27Z</cp:lastPrinted>
  <dcterms:created xsi:type="dcterms:W3CDTF">2015-01-19T16:43:38Z</dcterms:created>
  <dcterms:modified xsi:type="dcterms:W3CDTF">2024-05-08T12:52:45Z</dcterms:modified>
</cp:coreProperties>
</file>