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1"/>
  </p:notesMasterIdLst>
  <p:sldIdLst>
    <p:sldId id="621" r:id="rId4"/>
    <p:sldId id="309" r:id="rId5"/>
    <p:sldId id="327" r:id="rId6"/>
    <p:sldId id="648" r:id="rId7"/>
    <p:sldId id="649" r:id="rId8"/>
    <p:sldId id="650" r:id="rId9"/>
    <p:sldId id="328" r:id="rId10"/>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9900"/>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5C5EFC-179E-4121-A2ED-FB6CB5FCE03F}" v="165" dt="2024-04-09T15:18:13.9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301" autoAdjust="0"/>
    <p:restoredTop sz="93766" autoAdjust="0"/>
  </p:normalViewPr>
  <p:slideViewPr>
    <p:cSldViewPr>
      <p:cViewPr varScale="1">
        <p:scale>
          <a:sx n="93" d="100"/>
          <a:sy n="93" d="100"/>
        </p:scale>
        <p:origin x="378" y="10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tableStyles" Target="tableStyle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2B5C5EFC-179E-4121-A2ED-FB6CB5FCE03F}"/>
    <pc:docChg chg="undo custSel addSld delSld modSld">
      <pc:chgData name="Naomi Doerge" userId="c2ba5b26-9392-4f76-82ca-966719aba79f" providerId="ADAL" clId="{2B5C5EFC-179E-4121-A2ED-FB6CB5FCE03F}" dt="2024-04-09T15:18:13.946" v="2165" actId="255"/>
      <pc:docMkLst>
        <pc:docMk/>
      </pc:docMkLst>
      <pc:sldChg chg="modSp mod modAnim">
        <pc:chgData name="Naomi Doerge" userId="c2ba5b26-9392-4f76-82ca-966719aba79f" providerId="ADAL" clId="{2B5C5EFC-179E-4121-A2ED-FB6CB5FCE03F}" dt="2024-04-09T15:17:46.415" v="2164" actId="1076"/>
        <pc:sldMkLst>
          <pc:docMk/>
          <pc:sldMk cId="4054752933" sldId="309"/>
        </pc:sldMkLst>
        <pc:spChg chg="mod">
          <ac:chgData name="Naomi Doerge" userId="c2ba5b26-9392-4f76-82ca-966719aba79f" providerId="ADAL" clId="{2B5C5EFC-179E-4121-A2ED-FB6CB5FCE03F}" dt="2024-04-09T13:29:58.041" v="169" actId="1076"/>
          <ac:spMkLst>
            <pc:docMk/>
            <pc:sldMk cId="4054752933" sldId="309"/>
            <ac:spMk id="2" creationId="{B437790C-28BC-4C3E-A62F-5B824398615E}"/>
          </ac:spMkLst>
        </pc:spChg>
        <pc:spChg chg="mod">
          <ac:chgData name="Naomi Doerge" userId="c2ba5b26-9392-4f76-82ca-966719aba79f" providerId="ADAL" clId="{2B5C5EFC-179E-4121-A2ED-FB6CB5FCE03F}" dt="2024-04-09T15:17:46.415" v="2164" actId="1076"/>
          <ac:spMkLst>
            <pc:docMk/>
            <pc:sldMk cId="4054752933" sldId="309"/>
            <ac:spMk id="3" creationId="{1DCCE1A5-E3F3-01C6-7EB4-7B50899047B7}"/>
          </ac:spMkLst>
        </pc:spChg>
      </pc:sldChg>
      <pc:sldChg chg="addSp delSp modSp mod modAnim">
        <pc:chgData name="Naomi Doerge" userId="c2ba5b26-9392-4f76-82ca-966719aba79f" providerId="ADAL" clId="{2B5C5EFC-179E-4121-A2ED-FB6CB5FCE03F}" dt="2024-04-09T15:12:53.645" v="2052" actId="20577"/>
        <pc:sldMkLst>
          <pc:docMk/>
          <pc:sldMk cId="1189422870" sldId="327"/>
        </pc:sldMkLst>
        <pc:spChg chg="mod">
          <ac:chgData name="Naomi Doerge" userId="c2ba5b26-9392-4f76-82ca-966719aba79f" providerId="ADAL" clId="{2B5C5EFC-179E-4121-A2ED-FB6CB5FCE03F}" dt="2024-04-09T13:33:41.795" v="208" actId="1076"/>
          <ac:spMkLst>
            <pc:docMk/>
            <pc:sldMk cId="1189422870" sldId="327"/>
            <ac:spMk id="2" creationId="{90186D0D-0494-4C0B-8EA1-942B30E26407}"/>
          </ac:spMkLst>
        </pc:spChg>
        <pc:spChg chg="add mod">
          <ac:chgData name="Naomi Doerge" userId="c2ba5b26-9392-4f76-82ca-966719aba79f" providerId="ADAL" clId="{2B5C5EFC-179E-4121-A2ED-FB6CB5FCE03F}" dt="2024-04-09T15:12:53.645" v="2052" actId="20577"/>
          <ac:spMkLst>
            <pc:docMk/>
            <pc:sldMk cId="1189422870" sldId="327"/>
            <ac:spMk id="3" creationId="{40B19963-E618-F7D5-5E48-8D0F99BF30AC}"/>
          </ac:spMkLst>
        </pc:spChg>
        <pc:spChg chg="mod">
          <ac:chgData name="Naomi Doerge" userId="c2ba5b26-9392-4f76-82ca-966719aba79f" providerId="ADAL" clId="{2B5C5EFC-179E-4121-A2ED-FB6CB5FCE03F}" dt="2024-04-09T13:33:21.093" v="205" actId="14100"/>
          <ac:spMkLst>
            <pc:docMk/>
            <pc:sldMk cId="1189422870" sldId="327"/>
            <ac:spMk id="9" creationId="{3203DC65-B8C9-4A6D-93AB-E8F636182CB5}"/>
          </ac:spMkLst>
        </pc:spChg>
        <pc:spChg chg="del">
          <ac:chgData name="Naomi Doerge" userId="c2ba5b26-9392-4f76-82ca-966719aba79f" providerId="ADAL" clId="{2B5C5EFC-179E-4121-A2ED-FB6CB5FCE03F}" dt="2024-04-09T13:33:03.271" v="202" actId="478"/>
          <ac:spMkLst>
            <pc:docMk/>
            <pc:sldMk cId="1189422870" sldId="327"/>
            <ac:spMk id="15" creationId="{CBCDCDBD-AFA1-4755-B7B2-1D423DAEF3CD}"/>
          </ac:spMkLst>
        </pc:spChg>
      </pc:sldChg>
      <pc:sldChg chg="addSp delSp modSp add del mod modAnim">
        <pc:chgData name="Naomi Doerge" userId="c2ba5b26-9392-4f76-82ca-966719aba79f" providerId="ADAL" clId="{2B5C5EFC-179E-4121-A2ED-FB6CB5FCE03F}" dt="2024-04-09T15:18:13.946" v="2165" actId="255"/>
        <pc:sldMkLst>
          <pc:docMk/>
          <pc:sldMk cId="457485046" sldId="328"/>
        </pc:sldMkLst>
        <pc:spChg chg="mod">
          <ac:chgData name="Naomi Doerge" userId="c2ba5b26-9392-4f76-82ca-966719aba79f" providerId="ADAL" clId="{2B5C5EFC-179E-4121-A2ED-FB6CB5FCE03F}" dt="2024-04-09T14:41:11.249" v="1750" actId="1076"/>
          <ac:spMkLst>
            <pc:docMk/>
            <pc:sldMk cId="457485046" sldId="328"/>
            <ac:spMk id="2" creationId="{5AAFA6FB-62E1-433F-8F66-90738B12F0DC}"/>
          </ac:spMkLst>
        </pc:spChg>
        <pc:spChg chg="del">
          <ac:chgData name="Naomi Doerge" userId="c2ba5b26-9392-4f76-82ca-966719aba79f" providerId="ADAL" clId="{2B5C5EFC-179E-4121-A2ED-FB6CB5FCE03F}" dt="2024-04-09T13:37:44.142" v="572" actId="478"/>
          <ac:spMkLst>
            <pc:docMk/>
            <pc:sldMk cId="457485046" sldId="328"/>
            <ac:spMk id="3" creationId="{B65DEB5B-B4DF-7007-ED37-65C801E0FFA3}"/>
          </ac:spMkLst>
        </pc:spChg>
        <pc:spChg chg="add mod">
          <ac:chgData name="Naomi Doerge" userId="c2ba5b26-9392-4f76-82ca-966719aba79f" providerId="ADAL" clId="{2B5C5EFC-179E-4121-A2ED-FB6CB5FCE03F}" dt="2024-04-09T15:18:13.946" v="2165" actId="255"/>
          <ac:spMkLst>
            <pc:docMk/>
            <pc:sldMk cId="457485046" sldId="328"/>
            <ac:spMk id="4" creationId="{AF88D114-901A-B97A-2C1E-441252FFD565}"/>
          </ac:spMkLst>
        </pc:spChg>
      </pc:sldChg>
      <pc:sldChg chg="del">
        <pc:chgData name="Naomi Doerge" userId="c2ba5b26-9392-4f76-82ca-966719aba79f" providerId="ADAL" clId="{2B5C5EFC-179E-4121-A2ED-FB6CB5FCE03F}" dt="2024-04-09T14:42:26.837" v="1880" actId="47"/>
        <pc:sldMkLst>
          <pc:docMk/>
          <pc:sldMk cId="224375794" sldId="330"/>
        </pc:sldMkLst>
      </pc:sldChg>
      <pc:sldChg chg="del">
        <pc:chgData name="Naomi Doerge" userId="c2ba5b26-9392-4f76-82ca-966719aba79f" providerId="ADAL" clId="{2B5C5EFC-179E-4121-A2ED-FB6CB5FCE03F}" dt="2024-04-09T14:42:27.592" v="1881" actId="47"/>
        <pc:sldMkLst>
          <pc:docMk/>
          <pc:sldMk cId="1348253571" sldId="331"/>
        </pc:sldMkLst>
      </pc:sldChg>
      <pc:sldChg chg="del">
        <pc:chgData name="Naomi Doerge" userId="c2ba5b26-9392-4f76-82ca-966719aba79f" providerId="ADAL" clId="{2B5C5EFC-179E-4121-A2ED-FB6CB5FCE03F}" dt="2024-04-09T14:42:32.109" v="1884" actId="47"/>
        <pc:sldMkLst>
          <pc:docMk/>
          <pc:sldMk cId="1774424085" sldId="332"/>
        </pc:sldMkLst>
      </pc:sldChg>
      <pc:sldChg chg="del">
        <pc:chgData name="Naomi Doerge" userId="c2ba5b26-9392-4f76-82ca-966719aba79f" providerId="ADAL" clId="{2B5C5EFC-179E-4121-A2ED-FB6CB5FCE03F}" dt="2024-04-09T14:42:33.252" v="1887" actId="47"/>
        <pc:sldMkLst>
          <pc:docMk/>
          <pc:sldMk cId="1535618121" sldId="333"/>
        </pc:sldMkLst>
      </pc:sldChg>
      <pc:sldChg chg="del">
        <pc:chgData name="Naomi Doerge" userId="c2ba5b26-9392-4f76-82ca-966719aba79f" providerId="ADAL" clId="{2B5C5EFC-179E-4121-A2ED-FB6CB5FCE03F}" dt="2024-04-09T14:42:33.613" v="1888" actId="47"/>
        <pc:sldMkLst>
          <pc:docMk/>
          <pc:sldMk cId="1239232666" sldId="334"/>
        </pc:sldMkLst>
      </pc:sldChg>
      <pc:sldChg chg="del">
        <pc:chgData name="Naomi Doerge" userId="c2ba5b26-9392-4f76-82ca-966719aba79f" providerId="ADAL" clId="{2B5C5EFC-179E-4121-A2ED-FB6CB5FCE03F}" dt="2024-04-09T14:42:32.506" v="1885" actId="47"/>
        <pc:sldMkLst>
          <pc:docMk/>
          <pc:sldMk cId="2044246632" sldId="335"/>
        </pc:sldMkLst>
      </pc:sldChg>
      <pc:sldChg chg="del">
        <pc:chgData name="Naomi Doerge" userId="c2ba5b26-9392-4f76-82ca-966719aba79f" providerId="ADAL" clId="{2B5C5EFC-179E-4121-A2ED-FB6CB5FCE03F}" dt="2024-04-09T14:42:35.164" v="1889" actId="47"/>
        <pc:sldMkLst>
          <pc:docMk/>
          <pc:sldMk cId="4258782437" sldId="336"/>
        </pc:sldMkLst>
      </pc:sldChg>
      <pc:sldChg chg="del">
        <pc:chgData name="Naomi Doerge" userId="c2ba5b26-9392-4f76-82ca-966719aba79f" providerId="ADAL" clId="{2B5C5EFC-179E-4121-A2ED-FB6CB5FCE03F}" dt="2024-04-09T14:42:25.895" v="1879" actId="47"/>
        <pc:sldMkLst>
          <pc:docMk/>
          <pc:sldMk cId="3397313719" sldId="339"/>
        </pc:sldMkLst>
      </pc:sldChg>
      <pc:sldChg chg="modSp mod">
        <pc:chgData name="Naomi Doerge" userId="c2ba5b26-9392-4f76-82ca-966719aba79f" providerId="ADAL" clId="{2B5C5EFC-179E-4121-A2ED-FB6CB5FCE03F}" dt="2024-04-09T13:15:54.123" v="15" actId="1076"/>
        <pc:sldMkLst>
          <pc:docMk/>
          <pc:sldMk cId="738942598" sldId="621"/>
        </pc:sldMkLst>
        <pc:spChg chg="mod">
          <ac:chgData name="Naomi Doerge" userId="c2ba5b26-9392-4f76-82ca-966719aba79f" providerId="ADAL" clId="{2B5C5EFC-179E-4121-A2ED-FB6CB5FCE03F}" dt="2024-04-09T13:15:34.007" v="2" actId="20577"/>
          <ac:spMkLst>
            <pc:docMk/>
            <pc:sldMk cId="738942598" sldId="621"/>
            <ac:spMk id="3" creationId="{9922FDDA-0D6E-49AD-AB27-0923E7B95F0F}"/>
          </ac:spMkLst>
        </pc:spChg>
        <pc:spChg chg="mod">
          <ac:chgData name="Naomi Doerge" userId="c2ba5b26-9392-4f76-82ca-966719aba79f" providerId="ADAL" clId="{2B5C5EFC-179E-4121-A2ED-FB6CB5FCE03F}" dt="2024-04-09T13:15:54.123" v="15" actId="1076"/>
          <ac:spMkLst>
            <pc:docMk/>
            <pc:sldMk cId="738942598" sldId="621"/>
            <ac:spMk id="4" creationId="{00000000-0000-0000-0000-000000000000}"/>
          </ac:spMkLst>
        </pc:spChg>
      </pc:sldChg>
      <pc:sldChg chg="del">
        <pc:chgData name="Naomi Doerge" userId="c2ba5b26-9392-4f76-82ca-966719aba79f" providerId="ADAL" clId="{2B5C5EFC-179E-4121-A2ED-FB6CB5FCE03F}" dt="2024-04-09T14:42:24.625" v="1878" actId="47"/>
        <pc:sldMkLst>
          <pc:docMk/>
          <pc:sldMk cId="3561069286" sldId="641"/>
        </pc:sldMkLst>
      </pc:sldChg>
      <pc:sldChg chg="del">
        <pc:chgData name="Naomi Doerge" userId="c2ba5b26-9392-4f76-82ca-966719aba79f" providerId="ADAL" clId="{2B5C5EFC-179E-4121-A2ED-FB6CB5FCE03F}" dt="2024-04-09T14:42:32.930" v="1886" actId="47"/>
        <pc:sldMkLst>
          <pc:docMk/>
          <pc:sldMk cId="1766876608" sldId="643"/>
        </pc:sldMkLst>
      </pc:sldChg>
      <pc:sldChg chg="del">
        <pc:chgData name="Naomi Doerge" userId="c2ba5b26-9392-4f76-82ca-966719aba79f" providerId="ADAL" clId="{2B5C5EFC-179E-4121-A2ED-FB6CB5FCE03F}" dt="2024-04-09T14:42:30.064" v="1882" actId="47"/>
        <pc:sldMkLst>
          <pc:docMk/>
          <pc:sldMk cId="1280749633" sldId="644"/>
        </pc:sldMkLst>
      </pc:sldChg>
      <pc:sldChg chg="del">
        <pc:chgData name="Naomi Doerge" userId="c2ba5b26-9392-4f76-82ca-966719aba79f" providerId="ADAL" clId="{2B5C5EFC-179E-4121-A2ED-FB6CB5FCE03F}" dt="2024-04-09T14:42:31.301" v="1883" actId="47"/>
        <pc:sldMkLst>
          <pc:docMk/>
          <pc:sldMk cId="1071728732" sldId="645"/>
        </pc:sldMkLst>
      </pc:sldChg>
      <pc:sldChg chg="del">
        <pc:chgData name="Naomi Doerge" userId="c2ba5b26-9392-4f76-82ca-966719aba79f" providerId="ADAL" clId="{2B5C5EFC-179E-4121-A2ED-FB6CB5FCE03F}" dt="2024-04-09T14:42:35.687" v="1890" actId="47"/>
        <pc:sldMkLst>
          <pc:docMk/>
          <pc:sldMk cId="762191629" sldId="646"/>
        </pc:sldMkLst>
      </pc:sldChg>
      <pc:sldChg chg="add del">
        <pc:chgData name="Naomi Doerge" userId="c2ba5b26-9392-4f76-82ca-966719aba79f" providerId="ADAL" clId="{2B5C5EFC-179E-4121-A2ED-FB6CB5FCE03F}" dt="2024-04-09T14:42:51.145" v="1899" actId="47"/>
        <pc:sldMkLst>
          <pc:docMk/>
          <pc:sldMk cId="2729475027" sldId="647"/>
        </pc:sldMkLst>
      </pc:sldChg>
      <pc:sldChg chg="modSp new mod modAnim">
        <pc:chgData name="Naomi Doerge" userId="c2ba5b26-9392-4f76-82ca-966719aba79f" providerId="ADAL" clId="{2B5C5EFC-179E-4121-A2ED-FB6CB5FCE03F}" dt="2024-04-09T15:13:53.312" v="2057"/>
        <pc:sldMkLst>
          <pc:docMk/>
          <pc:sldMk cId="1969482504" sldId="648"/>
        </pc:sldMkLst>
        <pc:spChg chg="mod">
          <ac:chgData name="Naomi Doerge" userId="c2ba5b26-9392-4f76-82ca-966719aba79f" providerId="ADAL" clId="{2B5C5EFC-179E-4121-A2ED-FB6CB5FCE03F}" dt="2024-04-09T14:25:54.825" v="1557" actId="1076"/>
          <ac:spMkLst>
            <pc:docMk/>
            <pc:sldMk cId="1969482504" sldId="648"/>
            <ac:spMk id="2" creationId="{EDFA88E2-ADD1-16A8-3061-C35B60595255}"/>
          </ac:spMkLst>
        </pc:spChg>
        <pc:spChg chg="mod">
          <ac:chgData name="Naomi Doerge" userId="c2ba5b26-9392-4f76-82ca-966719aba79f" providerId="ADAL" clId="{2B5C5EFC-179E-4121-A2ED-FB6CB5FCE03F}" dt="2024-04-09T14:54:54.733" v="1988" actId="20577"/>
          <ac:spMkLst>
            <pc:docMk/>
            <pc:sldMk cId="1969482504" sldId="648"/>
            <ac:spMk id="3" creationId="{16ED46F1-B2EE-1DE0-1430-8BF94750F93E}"/>
          </ac:spMkLst>
        </pc:spChg>
      </pc:sldChg>
      <pc:sldChg chg="modSp new add del mod modAnim">
        <pc:chgData name="Naomi Doerge" userId="c2ba5b26-9392-4f76-82ca-966719aba79f" providerId="ADAL" clId="{2B5C5EFC-179E-4121-A2ED-FB6CB5FCE03F}" dt="2024-04-09T15:14:55.606" v="2067"/>
        <pc:sldMkLst>
          <pc:docMk/>
          <pc:sldMk cId="2531071617" sldId="649"/>
        </pc:sldMkLst>
        <pc:spChg chg="mod">
          <ac:chgData name="Naomi Doerge" userId="c2ba5b26-9392-4f76-82ca-966719aba79f" providerId="ADAL" clId="{2B5C5EFC-179E-4121-A2ED-FB6CB5FCE03F}" dt="2024-04-09T14:29:18.793" v="1615" actId="1076"/>
          <ac:spMkLst>
            <pc:docMk/>
            <pc:sldMk cId="2531071617" sldId="649"/>
            <ac:spMk id="2" creationId="{13BF7949-7EA5-3731-7B74-B723479AC73F}"/>
          </ac:spMkLst>
        </pc:spChg>
        <pc:spChg chg="mod">
          <ac:chgData name="Naomi Doerge" userId="c2ba5b26-9392-4f76-82ca-966719aba79f" providerId="ADAL" clId="{2B5C5EFC-179E-4121-A2ED-FB6CB5FCE03F}" dt="2024-04-09T15:14:31.117" v="2063" actId="1076"/>
          <ac:spMkLst>
            <pc:docMk/>
            <pc:sldMk cId="2531071617" sldId="649"/>
            <ac:spMk id="3" creationId="{09E051BE-FA44-4E6B-8991-FA03EC91FAD9}"/>
          </ac:spMkLst>
        </pc:spChg>
      </pc:sldChg>
      <pc:sldChg chg="addSp delSp modSp new add del mod">
        <pc:chgData name="Naomi Doerge" userId="c2ba5b26-9392-4f76-82ca-966719aba79f" providerId="ADAL" clId="{2B5C5EFC-179E-4121-A2ED-FB6CB5FCE03F}" dt="2024-04-09T14:42:43.626" v="1896" actId="47"/>
        <pc:sldMkLst>
          <pc:docMk/>
          <pc:sldMk cId="3543019776" sldId="650"/>
        </pc:sldMkLst>
        <pc:spChg chg="mod">
          <ac:chgData name="Naomi Doerge" userId="c2ba5b26-9392-4f76-82ca-966719aba79f" providerId="ADAL" clId="{2B5C5EFC-179E-4121-A2ED-FB6CB5FCE03F}" dt="2024-04-09T14:35:03.568" v="1689" actId="113"/>
          <ac:spMkLst>
            <pc:docMk/>
            <pc:sldMk cId="3543019776" sldId="650"/>
            <ac:spMk id="2" creationId="{28AF8BA9-694A-B4FA-5D85-847F9CC72355}"/>
          </ac:spMkLst>
        </pc:spChg>
        <pc:spChg chg="del">
          <ac:chgData name="Naomi Doerge" userId="c2ba5b26-9392-4f76-82ca-966719aba79f" providerId="ADAL" clId="{2B5C5EFC-179E-4121-A2ED-FB6CB5FCE03F}" dt="2024-04-09T14:35:08.875" v="1690"/>
          <ac:spMkLst>
            <pc:docMk/>
            <pc:sldMk cId="3543019776" sldId="650"/>
            <ac:spMk id="3" creationId="{29764488-FCB4-AA42-70E4-EDBC322F3AB5}"/>
          </ac:spMkLst>
        </pc:spChg>
        <pc:picChg chg="add mod">
          <ac:chgData name="Naomi Doerge" userId="c2ba5b26-9392-4f76-82ca-966719aba79f" providerId="ADAL" clId="{2B5C5EFC-179E-4121-A2ED-FB6CB5FCE03F}" dt="2024-04-09T14:35:31.978" v="1696" actId="1076"/>
          <ac:picMkLst>
            <pc:docMk/>
            <pc:sldMk cId="3543019776" sldId="650"/>
            <ac:picMk id="5" creationId="{8A9C5EA5-48B0-2EED-98F0-FC9A213E893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09/04/2024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09/04/2024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09/04/2024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09/04/2024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09/04/2024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09/04/2024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09/04/2024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09/04/2024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09/04/2024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09/04/2024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09/04/2024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09/04/2024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09/04/2024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09/04/2024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09/04/2024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09/04/2024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09/04/2024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09/04/2024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09/04/2024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09/04/2024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09/04/2024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09/04/2024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09/04/2024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09/04/2024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09/04/2024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09/04/2024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09/04/2024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09/04/2024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2235200"/>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Employability and Career Development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043608" y="3917950"/>
            <a:ext cx="6858000"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4400" b="1" dirty="0">
                <a:solidFill>
                  <a:srgbClr val="FFFF00"/>
                </a:solidFill>
                <a:effectLst>
                  <a:outerShdw blurRad="38100" dist="38100" dir="2700000" algn="tl">
                    <a:srgbClr val="000000">
                      <a:alpha val="43137"/>
                    </a:srgbClr>
                  </a:outerShdw>
                </a:effectLst>
              </a:rPr>
              <a:t>Reflection</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09/04/2024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1979712" y="10274"/>
            <a:ext cx="5050904" cy="521960"/>
          </a:xfrm>
        </p:spPr>
        <p:txBody>
          <a:bodyPr>
            <a:noAutofit/>
          </a:bodyPr>
          <a:lstStyle/>
          <a:p>
            <a:r>
              <a:rPr lang="en-GB" sz="2400" b="1" dirty="0"/>
              <a:t>Activity 1: Answers</a:t>
            </a:r>
          </a:p>
        </p:txBody>
      </p:sp>
      <p:sp>
        <p:nvSpPr>
          <p:cNvPr id="3" name="TextBox 2">
            <a:extLst>
              <a:ext uri="{FF2B5EF4-FFF2-40B4-BE49-F238E27FC236}">
                <a16:creationId xmlns:a16="http://schemas.microsoft.com/office/drawing/2014/main" id="{1DCCE1A5-E3F3-01C6-7EB4-7B50899047B7}"/>
              </a:ext>
            </a:extLst>
          </p:cNvPr>
          <p:cNvSpPr txBox="1"/>
          <p:nvPr/>
        </p:nvSpPr>
        <p:spPr>
          <a:xfrm>
            <a:off x="0" y="505294"/>
            <a:ext cx="8959824" cy="5139869"/>
          </a:xfrm>
          <a:prstGeom prst="rect">
            <a:avLst/>
          </a:prstGeom>
          <a:noFill/>
        </p:spPr>
        <p:txBody>
          <a:bodyPr wrap="square" rtlCol="0">
            <a:spAutoFit/>
          </a:bodyPr>
          <a:lstStyle/>
          <a:p>
            <a:pPr algn="just"/>
            <a:r>
              <a:rPr lang="en-GB" sz="2000" b="1" dirty="0">
                <a:latin typeface="+mn-lt"/>
              </a:rPr>
              <a:t>Why are we being asked to do a reflective writing assignment on this course?</a:t>
            </a:r>
          </a:p>
          <a:p>
            <a:pPr algn="just"/>
            <a:endParaRPr lang="en-GB" sz="800" dirty="0">
              <a:latin typeface="+mn-lt"/>
            </a:endParaRPr>
          </a:p>
          <a:p>
            <a:pPr algn="just"/>
            <a:r>
              <a:rPr lang="en-GB" sz="2000" b="1" dirty="0">
                <a:solidFill>
                  <a:srgbClr val="00B050"/>
                </a:solidFill>
                <a:latin typeface="+mn-lt"/>
              </a:rPr>
              <a:t>Reflection encourages:</a:t>
            </a:r>
          </a:p>
          <a:p>
            <a:pPr algn="just"/>
            <a:endParaRPr lang="en-GB" sz="800" b="1" dirty="0">
              <a:solidFill>
                <a:srgbClr val="00B050"/>
              </a:solidFill>
              <a:latin typeface="+mn-lt"/>
            </a:endParaRPr>
          </a:p>
          <a:p>
            <a:pPr marL="571500" indent="-571500" algn="just">
              <a:buFont typeface="Arial" panose="020B0604020202020204" pitchFamily="34" charset="0"/>
              <a:buChar char="•"/>
            </a:pPr>
            <a:r>
              <a:rPr lang="en-GB" b="1" dirty="0">
                <a:solidFill>
                  <a:srgbClr val="00B0F0"/>
                </a:solidFill>
                <a:latin typeface="+mn-lt"/>
              </a:rPr>
              <a:t>Critical Thinking Skills</a:t>
            </a:r>
            <a:r>
              <a:rPr lang="en-GB" dirty="0">
                <a:latin typeface="+mn-lt"/>
              </a:rPr>
              <a:t>: </a:t>
            </a:r>
            <a:r>
              <a:rPr lang="en-GB" b="0" i="0" dirty="0">
                <a:solidFill>
                  <a:srgbClr val="0D0D0D"/>
                </a:solidFill>
                <a:effectLst/>
                <a:latin typeface="+mn-lt"/>
              </a:rPr>
              <a:t>In the business world, critical thinking is essential for problem-solving, decision-making, and strategic planning.</a:t>
            </a:r>
          </a:p>
          <a:p>
            <a:pPr marL="571500" indent="-571500" algn="just">
              <a:buFont typeface="Arial" panose="020B0604020202020204" pitchFamily="34" charset="0"/>
              <a:buChar char="•"/>
            </a:pPr>
            <a:r>
              <a:rPr lang="en-GB" b="1" dirty="0">
                <a:solidFill>
                  <a:srgbClr val="00B0F0"/>
                </a:solidFill>
                <a:latin typeface="+mn-lt"/>
              </a:rPr>
              <a:t>Self-Awareness and Personal Development</a:t>
            </a:r>
            <a:r>
              <a:rPr lang="en-GB" dirty="0">
                <a:latin typeface="+mn-lt"/>
              </a:rPr>
              <a:t>: Students gain a deeper understanding of their strengths, weaknesses, values, and goals. This self-awareness is crucial for personal development and leadership in business settings.</a:t>
            </a:r>
          </a:p>
          <a:p>
            <a:pPr marL="571500" indent="-571500" algn="just">
              <a:buFont typeface="Arial" panose="020B0604020202020204" pitchFamily="34" charset="0"/>
              <a:buChar char="•"/>
            </a:pPr>
            <a:r>
              <a:rPr lang="en-GB" b="1" dirty="0">
                <a:solidFill>
                  <a:srgbClr val="00B0F0"/>
                </a:solidFill>
                <a:latin typeface="+mn-lt"/>
              </a:rPr>
              <a:t>Professional Development</a:t>
            </a:r>
            <a:r>
              <a:rPr lang="en-GB" b="1" dirty="0">
                <a:latin typeface="+mn-lt"/>
              </a:rPr>
              <a:t>: </a:t>
            </a:r>
            <a:r>
              <a:rPr lang="en-GB" dirty="0">
                <a:latin typeface="+mn-lt"/>
              </a:rPr>
              <a:t>Reflective writing helps students identify areas for improvement and set goals for professional development. This can include skills such as communication, teamwork, and time management, which are highly valued in the business environment.</a:t>
            </a:r>
          </a:p>
          <a:p>
            <a:pPr marL="571500" indent="-571500" algn="just">
              <a:buFont typeface="Arial" panose="020B0604020202020204" pitchFamily="34" charset="0"/>
              <a:buChar char="•"/>
            </a:pPr>
            <a:r>
              <a:rPr lang="en-GB" b="1" dirty="0">
                <a:solidFill>
                  <a:srgbClr val="00B0F0"/>
                </a:solidFill>
                <a:latin typeface="+mn-lt"/>
              </a:rPr>
              <a:t>Communication Skills</a:t>
            </a:r>
            <a:r>
              <a:rPr lang="en-GB" b="1" dirty="0">
                <a:latin typeface="+mn-lt"/>
              </a:rPr>
              <a:t>: </a:t>
            </a:r>
            <a:r>
              <a:rPr lang="en-GB" dirty="0">
                <a:latin typeface="+mn-lt"/>
              </a:rPr>
              <a:t>Writing reflectively requires students to articulate their thoughts and insights clearly and coherently. Strong communication skills are essential for business professionals, as they are often required to convey complex ideas, negotiate with stakeholders, and present findings to colleagues and clients.</a:t>
            </a:r>
          </a:p>
        </p:txBody>
      </p:sp>
    </p:spTree>
    <p:extLst>
      <p:ext uri="{BB962C8B-B14F-4D97-AF65-F5344CB8AC3E}">
        <p14:creationId xmlns:p14="http://schemas.microsoft.com/office/powerpoint/2010/main" val="4054752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86D0D-0494-4C0B-8EA1-942B30E26407}"/>
              </a:ext>
            </a:extLst>
          </p:cNvPr>
          <p:cNvSpPr>
            <a:spLocks noGrp="1"/>
          </p:cNvSpPr>
          <p:nvPr>
            <p:ph type="title"/>
          </p:nvPr>
        </p:nvSpPr>
        <p:spPr>
          <a:xfrm>
            <a:off x="2022263" y="0"/>
            <a:ext cx="5099473" cy="592256"/>
          </a:xfrm>
        </p:spPr>
        <p:txBody>
          <a:bodyPr/>
          <a:lstStyle/>
          <a:p>
            <a:r>
              <a:rPr lang="en-GB" sz="3600" b="1" dirty="0"/>
              <a:t>Reflective Writing</a:t>
            </a:r>
          </a:p>
        </p:txBody>
      </p:sp>
      <p:sp>
        <p:nvSpPr>
          <p:cNvPr id="9" name="Freeform: Shape 8">
            <a:extLst>
              <a:ext uri="{FF2B5EF4-FFF2-40B4-BE49-F238E27FC236}">
                <a16:creationId xmlns:a16="http://schemas.microsoft.com/office/drawing/2014/main" id="{3203DC65-B8C9-4A6D-93AB-E8F636182CB5}"/>
              </a:ext>
            </a:extLst>
          </p:cNvPr>
          <p:cNvSpPr/>
          <p:nvPr/>
        </p:nvSpPr>
        <p:spPr>
          <a:xfrm>
            <a:off x="467544" y="1126700"/>
            <a:ext cx="8170687" cy="4102495"/>
          </a:xfrm>
          <a:custGeom>
            <a:avLst/>
            <a:gdLst>
              <a:gd name="connsiteX0" fmla="*/ 0 w 1713790"/>
              <a:gd name="connsiteY0" fmla="*/ 0 h 3284077"/>
              <a:gd name="connsiteX1" fmla="*/ 1713790 w 1713790"/>
              <a:gd name="connsiteY1" fmla="*/ 0 h 3284077"/>
              <a:gd name="connsiteX2" fmla="*/ 1713790 w 1713790"/>
              <a:gd name="connsiteY2" fmla="*/ 3284077 h 3284077"/>
              <a:gd name="connsiteX3" fmla="*/ 0 w 1713790"/>
              <a:gd name="connsiteY3" fmla="*/ 3284077 h 3284077"/>
              <a:gd name="connsiteX4" fmla="*/ 0 w 1713790"/>
              <a:gd name="connsiteY4" fmla="*/ 0 h 3284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3790" h="3284077">
                <a:moveTo>
                  <a:pt x="0" y="0"/>
                </a:moveTo>
                <a:lnTo>
                  <a:pt x="1713790" y="0"/>
                </a:lnTo>
                <a:lnTo>
                  <a:pt x="1713790" y="3284077"/>
                </a:lnTo>
                <a:lnTo>
                  <a:pt x="0" y="32840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6680" tIns="106680" rIns="106680" bIns="106680" numCol="1" spcCol="1270" anchor="t" anchorCtr="0">
            <a:noAutofit/>
          </a:bodyPr>
          <a:lstStyle/>
          <a:p>
            <a:pPr marL="342900" lvl="0" indent="-342900" algn="l" defTabSz="1244600">
              <a:lnSpc>
                <a:spcPct val="90000"/>
              </a:lnSpc>
              <a:spcBef>
                <a:spcPct val="0"/>
              </a:spcBef>
              <a:spcAft>
                <a:spcPct val="35000"/>
              </a:spcAft>
              <a:buFont typeface="Arial" panose="020B0604020202020204" pitchFamily="34" charset="0"/>
              <a:buChar char="•"/>
            </a:pPr>
            <a:endParaRPr lang="en-GB" sz="2400" kern="1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0B19963-E618-F7D5-5E48-8D0F99BF30AC}"/>
              </a:ext>
            </a:extLst>
          </p:cNvPr>
          <p:cNvSpPr txBox="1"/>
          <p:nvPr/>
        </p:nvSpPr>
        <p:spPr>
          <a:xfrm>
            <a:off x="323528" y="908720"/>
            <a:ext cx="8496944" cy="3108543"/>
          </a:xfrm>
          <a:prstGeom prst="rect">
            <a:avLst/>
          </a:prstGeom>
          <a:noFill/>
        </p:spPr>
        <p:txBody>
          <a:bodyPr wrap="square" rtlCol="0">
            <a:spAutoFit/>
          </a:bodyPr>
          <a:lstStyle/>
          <a:p>
            <a:r>
              <a:rPr lang="en-GB" sz="2800" dirty="0"/>
              <a:t>Let’s talk about those </a:t>
            </a:r>
            <a:r>
              <a:rPr lang="en-GB" sz="2800" b="1" dirty="0">
                <a:solidFill>
                  <a:srgbClr val="00B0F0"/>
                </a:solidFill>
              </a:rPr>
              <a:t>Communication Skills</a:t>
            </a:r>
            <a:r>
              <a:rPr lang="en-GB" sz="2800" dirty="0"/>
              <a:t>…</a:t>
            </a:r>
          </a:p>
          <a:p>
            <a:endParaRPr lang="en-GB" sz="2800" dirty="0"/>
          </a:p>
          <a:p>
            <a:r>
              <a:rPr lang="en-GB" sz="2800" dirty="0"/>
              <a:t>We’ve mentioned that reflective writing requires ‘coherence’ and ‘clarity’, </a:t>
            </a:r>
            <a:r>
              <a:rPr lang="en-GB" sz="2800" b="1" dirty="0"/>
              <a:t>what does this mean to you when writing? </a:t>
            </a:r>
          </a:p>
          <a:p>
            <a:endParaRPr lang="en-GB" sz="2800" dirty="0"/>
          </a:p>
          <a:p>
            <a:r>
              <a:rPr lang="en-GB" sz="2800" dirty="0"/>
              <a:t>Discuss with a partner. </a:t>
            </a:r>
          </a:p>
        </p:txBody>
      </p:sp>
    </p:spTree>
    <p:extLst>
      <p:ext uri="{BB962C8B-B14F-4D97-AF65-F5344CB8AC3E}">
        <p14:creationId xmlns:p14="http://schemas.microsoft.com/office/powerpoint/2010/main" val="1189422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nodePh="1">
                                  <p:stCondLst>
                                    <p:cond delay="0"/>
                                  </p:stCondLst>
                                  <p:endCondLst>
                                    <p:cond evt="begin" delay="0">
                                      <p:tn val="5"/>
                                    </p:cond>
                                  </p:end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A88E2-ADD1-16A8-3061-C35B60595255}"/>
              </a:ext>
            </a:extLst>
          </p:cNvPr>
          <p:cNvSpPr>
            <a:spLocks noGrp="1"/>
          </p:cNvSpPr>
          <p:nvPr>
            <p:ph type="title"/>
          </p:nvPr>
        </p:nvSpPr>
        <p:spPr>
          <a:xfrm>
            <a:off x="2681790" y="116632"/>
            <a:ext cx="3780420" cy="417229"/>
          </a:xfrm>
        </p:spPr>
        <p:txBody>
          <a:bodyPr/>
          <a:lstStyle/>
          <a:p>
            <a:r>
              <a:rPr lang="en-GB" sz="2800" b="1" dirty="0"/>
              <a:t>Activity 2 Answers</a:t>
            </a:r>
          </a:p>
        </p:txBody>
      </p:sp>
      <p:sp>
        <p:nvSpPr>
          <p:cNvPr id="3" name="Content Placeholder 2">
            <a:extLst>
              <a:ext uri="{FF2B5EF4-FFF2-40B4-BE49-F238E27FC236}">
                <a16:creationId xmlns:a16="http://schemas.microsoft.com/office/drawing/2014/main" id="{16ED46F1-B2EE-1DE0-1430-8BF94750F93E}"/>
              </a:ext>
            </a:extLst>
          </p:cNvPr>
          <p:cNvSpPr>
            <a:spLocks noGrp="1"/>
          </p:cNvSpPr>
          <p:nvPr>
            <p:ph idx="1"/>
          </p:nvPr>
        </p:nvSpPr>
        <p:spPr>
          <a:xfrm>
            <a:off x="179512" y="527470"/>
            <a:ext cx="8784976" cy="4176376"/>
          </a:xfrm>
        </p:spPr>
        <p:txBody>
          <a:bodyPr/>
          <a:lstStyle/>
          <a:p>
            <a:pPr lvl="0">
              <a:lnSpc>
                <a:spcPct val="107000"/>
              </a:lnSpc>
              <a:spcAft>
                <a:spcPts val="800"/>
              </a:spcAft>
              <a:buFont typeface="+mj-lt"/>
              <a:buAutoNum type="arabicPeriod"/>
              <a:tabLst>
                <a:tab pos="457200" algn="l"/>
              </a:tabLst>
            </a:pPr>
            <a:r>
              <a:rPr lang="en-US" sz="1700" dirty="0">
                <a:effectLst/>
                <a:latin typeface="Calibri" panose="020F0502020204030204" pitchFamily="34" charset="0"/>
                <a:ea typeface="Calibri" panose="020F0502020204030204" pitchFamily="34" charset="0"/>
                <a:cs typeface="Arial" panose="020B0604020202020204" pitchFamily="34" charset="0"/>
              </a:rPr>
              <a:t>Yes. (It is practically impossible, and perhaps boring too, to describe everything you did on that day, so pick the most relevant ones.</a:t>
            </a:r>
            <a:r>
              <a:rPr lang="en-GB" sz="17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nSpc>
                <a:spcPct val="107000"/>
              </a:lnSpc>
              <a:spcAft>
                <a:spcPts val="800"/>
              </a:spcAft>
              <a:buFont typeface="+mj-lt"/>
              <a:buAutoNum type="arabicPeriod"/>
              <a:tabLst>
                <a:tab pos="457200" algn="l"/>
              </a:tabLst>
            </a:pPr>
            <a:r>
              <a:rPr lang="en-US" sz="1700" dirty="0">
                <a:effectLst/>
                <a:latin typeface="Calibri" panose="020F0502020204030204" pitchFamily="34" charset="0"/>
                <a:ea typeface="Calibri" panose="020F0502020204030204" pitchFamily="34" charset="0"/>
                <a:cs typeface="Arial" panose="020B0604020202020204" pitchFamily="34" charset="0"/>
              </a:rPr>
              <a:t>Yes, the paragraph is mostly (see 5 below) well-structured with an opening sentence, supporting details and ending; ideas have been arranged in logical progression and have also been linked together; readers do not have to put extra effort to understand the writing. </a:t>
            </a:r>
            <a:r>
              <a:rPr lang="en-US" sz="17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HOWEVER, </a:t>
            </a:r>
            <a:r>
              <a:rPr lang="en-US" sz="1700" dirty="0">
                <a:effectLst/>
                <a:latin typeface="Calibri" panose="020F0502020204030204" pitchFamily="34" charset="0"/>
                <a:ea typeface="Calibri" panose="020F0502020204030204" pitchFamily="34" charset="0"/>
                <a:cs typeface="Arial" panose="020B0604020202020204" pitchFamily="34" charset="0"/>
              </a:rPr>
              <a:t>one might argue that the writer has included too much information </a:t>
            </a:r>
            <a:r>
              <a:rPr lang="en-GB" sz="1700" dirty="0">
                <a:effectLst/>
                <a:latin typeface="Calibri" panose="020F0502020204030204" pitchFamily="34" charset="0"/>
                <a:ea typeface="Calibri" panose="020F0502020204030204" pitchFamily="34" charset="0"/>
                <a:cs typeface="Arial" panose="020B0604020202020204" pitchFamily="34" charset="0"/>
              </a:rPr>
              <a:t>as they also included a fair bit about their thoughts and feelings which aren’t appropriate for a description paragraph (see answer 4)</a:t>
            </a:r>
            <a:endParaRPr lang="en-GB" sz="1700" b="1" dirty="0">
              <a:solidFill>
                <a:srgbClr val="FF0000"/>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US" sz="1700" dirty="0">
                <a:effectLst/>
                <a:latin typeface="Calibri" panose="020F0502020204030204" pitchFamily="34" charset="0"/>
                <a:ea typeface="Calibri" panose="020F0502020204030204" pitchFamily="34" charset="0"/>
                <a:cs typeface="Arial" panose="020B0604020202020204" pitchFamily="34" charset="0"/>
              </a:rPr>
              <a:t>Techniques may include linking (Then, However, Finally), conjunctions (although, and, as), relative pronouns (who, that, who), reference pronouns (my, his, one), adverbs (still, surprisingly, hugely), adjectives (nervous, acceptable, elegant), punctuation (., , ) etc.</a:t>
            </a:r>
            <a:endParaRPr lang="en-GB" sz="17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US" sz="1700" dirty="0">
                <a:effectLst/>
                <a:latin typeface="Calibri" panose="020F0502020204030204" pitchFamily="34" charset="0"/>
                <a:ea typeface="Calibri" panose="020F0502020204030204" pitchFamily="34" charset="0"/>
                <a:cs typeface="Arial" panose="020B0604020202020204" pitchFamily="34" charset="0"/>
              </a:rPr>
              <a:t>No, because they come in other parts of your reflective writing. The writer should not have included their feelings on induction talks, for example.</a:t>
            </a:r>
            <a:endParaRPr lang="en-GB" sz="17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US" sz="1700" dirty="0">
                <a:effectLst/>
                <a:latin typeface="Calibri" panose="020F0502020204030204" pitchFamily="34" charset="0"/>
                <a:ea typeface="Calibri" panose="020F0502020204030204" pitchFamily="34" charset="0"/>
                <a:cs typeface="Arial" panose="020B0604020202020204" pitchFamily="34" charset="0"/>
              </a:rPr>
              <a:t>Reduce the wordcount; write more concisely. For example, the preparation for the day takes almost half of the paragraph, the writer could have described other more relevant aspects. </a:t>
            </a:r>
            <a:r>
              <a:rPr lang="en-US" sz="1700" b="1" dirty="0">
                <a:solidFill>
                  <a:schemeClr val="accent1"/>
                </a:solidFill>
                <a:effectLst/>
                <a:latin typeface="Calibri" panose="020F0502020204030204" pitchFamily="34" charset="0"/>
                <a:ea typeface="Calibri" panose="020F0502020204030204" pitchFamily="34" charset="0"/>
                <a:cs typeface="Arial" panose="020B0604020202020204" pitchFamily="34" charset="0"/>
              </a:rPr>
              <a:t>Anything else?</a:t>
            </a:r>
            <a:endParaRPr lang="en-GB" sz="1700" b="1" dirty="0">
              <a:solidFill>
                <a:schemeClr val="accent1"/>
              </a:solidFill>
              <a:effectLst/>
              <a:latin typeface="Calibri" panose="020F0502020204030204" pitchFamily="34" charset="0"/>
              <a:ea typeface="Calibri" panose="020F0502020204030204" pitchFamily="34" charset="0"/>
              <a:cs typeface="Arial" panose="020B0604020202020204" pitchFamily="34" charset="0"/>
            </a:endParaRPr>
          </a:p>
          <a:p>
            <a:endParaRPr lang="en-GB" sz="1700" dirty="0"/>
          </a:p>
        </p:txBody>
      </p:sp>
      <p:sp>
        <p:nvSpPr>
          <p:cNvPr id="4" name="Date Placeholder 3">
            <a:extLst>
              <a:ext uri="{FF2B5EF4-FFF2-40B4-BE49-F238E27FC236}">
                <a16:creationId xmlns:a16="http://schemas.microsoft.com/office/drawing/2014/main" id="{2E3CB261-916D-0365-6CC4-9C9175AC13F2}"/>
              </a:ext>
            </a:extLst>
          </p:cNvPr>
          <p:cNvSpPr>
            <a:spLocks noGrp="1"/>
          </p:cNvSpPr>
          <p:nvPr>
            <p:ph type="dt" sz="half" idx="10"/>
          </p:nvPr>
        </p:nvSpPr>
        <p:spPr/>
        <p:txBody>
          <a:bodyPr/>
          <a:lstStyle/>
          <a:p>
            <a:pPr>
              <a:defRPr/>
            </a:pPr>
            <a:fld id="{CDF502AA-C8CB-4132-B592-CA60B7C38ACE}" type="datetime1">
              <a:rPr lang="en-GB" smtClean="0"/>
              <a:pPr>
                <a:defRPr/>
              </a:pPr>
              <a:t>09/04/2024</a:t>
            </a:fld>
            <a:endParaRPr lang="en-GB"/>
          </a:p>
        </p:txBody>
      </p:sp>
    </p:spTree>
    <p:extLst>
      <p:ext uri="{BB962C8B-B14F-4D97-AF65-F5344CB8AC3E}">
        <p14:creationId xmlns:p14="http://schemas.microsoft.com/office/powerpoint/2010/main" val="1969482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F7949-7EA5-3731-7B74-B723479AC73F}"/>
              </a:ext>
            </a:extLst>
          </p:cNvPr>
          <p:cNvSpPr>
            <a:spLocks noGrp="1"/>
          </p:cNvSpPr>
          <p:nvPr>
            <p:ph type="title"/>
          </p:nvPr>
        </p:nvSpPr>
        <p:spPr>
          <a:xfrm>
            <a:off x="1907704" y="0"/>
            <a:ext cx="5122912" cy="634082"/>
          </a:xfrm>
        </p:spPr>
        <p:txBody>
          <a:bodyPr/>
          <a:lstStyle/>
          <a:p>
            <a:r>
              <a:rPr lang="en-GB" sz="3200" b="1" dirty="0"/>
              <a:t>Activity 3 Answers</a:t>
            </a:r>
          </a:p>
        </p:txBody>
      </p:sp>
      <p:sp>
        <p:nvSpPr>
          <p:cNvPr id="3" name="Content Placeholder 2">
            <a:extLst>
              <a:ext uri="{FF2B5EF4-FFF2-40B4-BE49-F238E27FC236}">
                <a16:creationId xmlns:a16="http://schemas.microsoft.com/office/drawing/2014/main" id="{09E051BE-FA44-4E6B-8991-FA03EC91FAD9}"/>
              </a:ext>
            </a:extLst>
          </p:cNvPr>
          <p:cNvSpPr>
            <a:spLocks noGrp="1"/>
          </p:cNvSpPr>
          <p:nvPr>
            <p:ph idx="1"/>
          </p:nvPr>
        </p:nvSpPr>
        <p:spPr>
          <a:xfrm>
            <a:off x="250825" y="634082"/>
            <a:ext cx="8640960" cy="3916363"/>
          </a:xfrm>
        </p:spPr>
        <p:txBody>
          <a:bodyPr/>
          <a:lstStyle/>
          <a:p>
            <a:pPr marL="0" indent="0" algn="just">
              <a:spcAft>
                <a:spcPts val="800"/>
              </a:spcAft>
              <a:buNone/>
            </a:pPr>
            <a:r>
              <a:rPr lang="en-US" sz="1800" b="1" dirty="0">
                <a:effectLst/>
                <a:latin typeface="Calibri" panose="020F0502020204030204" pitchFamily="34" charset="0"/>
                <a:ea typeface="Calibri" panose="020F0502020204030204" pitchFamily="34" charset="0"/>
                <a:cs typeface="Arial" panose="020B0604020202020204" pitchFamily="34" charset="0"/>
              </a:rPr>
              <a:t>Why is Extract A not cohesive?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spcAft>
                <a:spcPts val="800"/>
              </a:spcAft>
              <a:buNone/>
            </a:pPr>
            <a:r>
              <a:rPr lang="en-US" sz="1800" dirty="0">
                <a:effectLst/>
                <a:latin typeface="Calibri" panose="020F0502020204030204" pitchFamily="34" charset="0"/>
                <a:ea typeface="Calibri" panose="020F0502020204030204" pitchFamily="34" charset="0"/>
                <a:cs typeface="Arial" panose="020B0604020202020204" pitchFamily="34" charset="0"/>
              </a:rPr>
              <a:t>1) Extract A is not cohesive because it is hard to tell what it is about. It has </a:t>
            </a:r>
            <a:r>
              <a:rPr lang="en-US" sz="18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no title </a:t>
            </a:r>
            <a:r>
              <a:rPr lang="en-US" sz="1800" dirty="0">
                <a:effectLst/>
                <a:latin typeface="Calibri" panose="020F0502020204030204" pitchFamily="34" charset="0"/>
                <a:ea typeface="Calibri" panose="020F0502020204030204" pitchFamily="34" charset="0"/>
                <a:cs typeface="Arial" panose="020B0604020202020204" pitchFamily="34" charset="0"/>
              </a:rPr>
              <a:t>and the </a:t>
            </a:r>
            <a:r>
              <a:rPr lang="en-US" sz="18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sentences are not connected</a:t>
            </a:r>
            <a:r>
              <a:rPr lang="en-US" sz="1800" dirty="0">
                <a:effectLst/>
                <a:latin typeface="Calibri" panose="020F0502020204030204" pitchFamily="34" charset="0"/>
                <a:ea typeface="Calibri" panose="020F0502020204030204" pitchFamily="34" charset="0"/>
                <a:cs typeface="Arial" panose="020B0604020202020204" pitchFamily="34" charset="0"/>
              </a:rPr>
              <a:t>; some are in bullet form.</a:t>
            </a:r>
            <a:br>
              <a:rPr lang="en-US" sz="1800" dirty="0">
                <a:effectLst/>
                <a:latin typeface="Calibri" panose="020F0502020204030204" pitchFamily="34" charset="0"/>
                <a:ea typeface="Calibri" panose="020F0502020204030204" pitchFamily="34" charset="0"/>
                <a:cs typeface="Arial" panose="020B0604020202020204" pitchFamily="34" charset="0"/>
              </a:rPr>
            </a:br>
            <a:br>
              <a:rPr lang="en-US" sz="1800" dirty="0">
                <a:effectLst/>
                <a:latin typeface="Calibri" panose="020F0502020204030204" pitchFamily="34" charset="0"/>
                <a:ea typeface="Calibri" panose="020F0502020204030204" pitchFamily="34" charset="0"/>
                <a:cs typeface="Arial" panose="020B0604020202020204" pitchFamily="34" charset="0"/>
              </a:rPr>
            </a:br>
            <a:r>
              <a:rPr lang="en-US" sz="1800" dirty="0">
                <a:effectLst/>
                <a:latin typeface="Calibri" panose="020F0502020204030204" pitchFamily="34" charset="0"/>
                <a:ea typeface="Calibri" panose="020F0502020204030204" pitchFamily="34" charset="0"/>
                <a:cs typeface="Arial" panose="020B0604020202020204" pitchFamily="34" charset="0"/>
              </a:rPr>
              <a:t>2) The </a:t>
            </a:r>
            <a:r>
              <a:rPr lang="en-US" sz="18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use of pronouns </a:t>
            </a:r>
            <a:r>
              <a:rPr lang="en-US" sz="1800" dirty="0">
                <a:effectLst/>
                <a:latin typeface="Calibri" panose="020F0502020204030204" pitchFamily="34" charset="0"/>
                <a:ea typeface="Calibri" panose="020F0502020204030204" pitchFamily="34" charset="0"/>
                <a:cs typeface="Arial" panose="020B0604020202020204" pitchFamily="34" charset="0"/>
              </a:rPr>
              <a:t>e.g., she, your, himself, you, their, etc. is </a:t>
            </a:r>
            <a:r>
              <a:rPr lang="en-US" sz="18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wrong</a:t>
            </a:r>
            <a:r>
              <a:rPr lang="en-US" sz="1800" dirty="0">
                <a:effectLst/>
                <a:latin typeface="Calibri" panose="020F0502020204030204" pitchFamily="34" charset="0"/>
                <a:ea typeface="Calibri" panose="020F0502020204030204" pitchFamily="34" charset="0"/>
                <a:cs typeface="Arial" panose="020B0604020202020204" pitchFamily="34" charset="0"/>
              </a:rPr>
              <a:t> or </a:t>
            </a:r>
            <a:r>
              <a:rPr lang="en-US" sz="18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inconsistent</a:t>
            </a:r>
            <a:r>
              <a:rPr lang="en-US" sz="1800" dirty="0">
                <a:effectLst/>
                <a:latin typeface="Calibri" panose="020F0502020204030204" pitchFamily="34" charset="0"/>
                <a:ea typeface="Calibri" panose="020F0502020204030204" pitchFamily="34" charset="0"/>
                <a:cs typeface="Arial" panose="020B0604020202020204" pitchFamily="34" charset="0"/>
              </a:rPr>
              <a:t> (keeps changing from one sentence to another), and this creates more problems with cohesion.</a:t>
            </a:r>
            <a:br>
              <a:rPr lang="en-US" sz="1800" dirty="0">
                <a:effectLst/>
                <a:latin typeface="Calibri" panose="020F0502020204030204" pitchFamily="34" charset="0"/>
                <a:ea typeface="Calibri" panose="020F0502020204030204" pitchFamily="34" charset="0"/>
                <a:cs typeface="Arial" panose="020B0604020202020204" pitchFamily="34" charset="0"/>
              </a:rPr>
            </a:br>
            <a:br>
              <a:rPr lang="en-US" sz="1800" dirty="0">
                <a:effectLst/>
                <a:latin typeface="Calibri" panose="020F0502020204030204" pitchFamily="34" charset="0"/>
                <a:ea typeface="Calibri" panose="020F0502020204030204" pitchFamily="34" charset="0"/>
                <a:cs typeface="Arial" panose="020B0604020202020204" pitchFamily="34" charset="0"/>
              </a:rPr>
            </a:br>
            <a:r>
              <a:rPr lang="en-US" sz="1800" dirty="0">
                <a:effectLst/>
                <a:latin typeface="Calibri" panose="020F0502020204030204" pitchFamily="34" charset="0"/>
                <a:ea typeface="Calibri" panose="020F0502020204030204" pitchFamily="34" charset="0"/>
                <a:cs typeface="Arial" panose="020B0604020202020204" pitchFamily="34" charset="0"/>
              </a:rPr>
              <a:t>3) There are also </a:t>
            </a:r>
            <a:r>
              <a:rPr lang="en-US" sz="18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too many synonyms </a:t>
            </a:r>
            <a:r>
              <a:rPr lang="en-US" sz="1800" dirty="0">
                <a:effectLst/>
                <a:latin typeface="Calibri" panose="020F0502020204030204" pitchFamily="34" charset="0"/>
                <a:ea typeface="Calibri" panose="020F0502020204030204" pitchFamily="34" charset="0"/>
                <a:cs typeface="Arial" panose="020B0604020202020204" pitchFamily="34" charset="0"/>
              </a:rPr>
              <a:t>that throw the reader off balance e.g., flaws, limitations, problems, restrictions, obstacles, barriers, constraints, and sometimes they do not relate to the topic.</a:t>
            </a:r>
            <a:br>
              <a:rPr lang="en-US" sz="1800" dirty="0">
                <a:effectLst/>
                <a:latin typeface="Calibri" panose="020F0502020204030204" pitchFamily="34" charset="0"/>
                <a:ea typeface="Calibri" panose="020F0502020204030204" pitchFamily="34" charset="0"/>
                <a:cs typeface="Arial" panose="020B0604020202020204" pitchFamily="34" charset="0"/>
              </a:rPr>
            </a:br>
            <a:br>
              <a:rPr lang="en-US" sz="1800" dirty="0">
                <a:effectLst/>
                <a:latin typeface="Calibri" panose="020F0502020204030204" pitchFamily="34" charset="0"/>
                <a:ea typeface="Calibri" panose="020F0502020204030204" pitchFamily="34" charset="0"/>
                <a:cs typeface="Arial" panose="020B0604020202020204" pitchFamily="34" charset="0"/>
              </a:rPr>
            </a:br>
            <a:r>
              <a:rPr lang="en-US" sz="1800" dirty="0">
                <a:effectLst/>
                <a:latin typeface="Calibri" panose="020F0502020204030204" pitchFamily="34" charset="0"/>
                <a:ea typeface="Calibri" panose="020F0502020204030204" pitchFamily="34" charset="0"/>
                <a:cs typeface="Arial" panose="020B0604020202020204" pitchFamily="34" charset="0"/>
              </a:rPr>
              <a:t>4) In other places, there is </a:t>
            </a:r>
            <a:r>
              <a:rPr lang="en-US" sz="18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unnecessary repetition </a:t>
            </a:r>
            <a:r>
              <a:rPr lang="en-US" sz="1800" dirty="0">
                <a:effectLst/>
                <a:latin typeface="Calibri" panose="020F0502020204030204" pitchFamily="34" charset="0"/>
                <a:ea typeface="Calibri" panose="020F0502020204030204" pitchFamily="34" charset="0"/>
                <a:cs typeface="Arial" panose="020B0604020202020204" pitchFamily="34" charset="0"/>
              </a:rPr>
              <a:t>e.g., “over-</a:t>
            </a:r>
            <a:r>
              <a:rPr lang="en-US" sz="1800" dirty="0" err="1">
                <a:effectLst/>
                <a:latin typeface="Calibri" panose="020F0502020204030204" pitchFamily="34" charset="0"/>
                <a:ea typeface="Calibri" panose="020F0502020204030204" pitchFamily="34" charset="0"/>
                <a:cs typeface="Arial" panose="020B0604020202020204" pitchFamily="34" charset="0"/>
              </a:rPr>
              <a:t>emphasise</a:t>
            </a:r>
            <a:r>
              <a:rPr lang="en-US" sz="1800" dirty="0">
                <a:effectLst/>
                <a:latin typeface="Calibri" panose="020F0502020204030204" pitchFamily="34" charset="0"/>
                <a:ea typeface="Calibri" panose="020F0502020204030204" pitchFamily="34" charset="0"/>
                <a:cs typeface="Arial" panose="020B0604020202020204" pitchFamily="34" charset="0"/>
              </a:rPr>
              <a:t> the constraints” is repeated three times!</a:t>
            </a:r>
            <a:br>
              <a:rPr lang="en-US" sz="1800" dirty="0">
                <a:effectLst/>
                <a:latin typeface="Calibri" panose="020F0502020204030204" pitchFamily="34" charset="0"/>
                <a:ea typeface="Calibri" panose="020F0502020204030204" pitchFamily="34" charset="0"/>
                <a:cs typeface="Arial" panose="020B0604020202020204" pitchFamily="34" charset="0"/>
              </a:rPr>
            </a:br>
            <a:br>
              <a:rPr lang="en-US" sz="1800" dirty="0">
                <a:effectLst/>
                <a:latin typeface="Calibri" panose="020F0502020204030204" pitchFamily="34" charset="0"/>
                <a:ea typeface="Calibri" panose="020F0502020204030204" pitchFamily="34" charset="0"/>
                <a:cs typeface="Arial" panose="020B0604020202020204" pitchFamily="34" charset="0"/>
              </a:rPr>
            </a:br>
            <a:r>
              <a:rPr lang="en-US" sz="1800" dirty="0">
                <a:effectLst/>
                <a:latin typeface="Calibri" panose="020F0502020204030204" pitchFamily="34" charset="0"/>
                <a:ea typeface="Calibri" panose="020F0502020204030204" pitchFamily="34" charset="0"/>
                <a:cs typeface="Arial" panose="020B0604020202020204" pitchFamily="34" charset="0"/>
              </a:rPr>
              <a:t>5) Finally, there are </a:t>
            </a:r>
            <a:r>
              <a:rPr lang="en-US" sz="18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no linking words/phrase</a:t>
            </a:r>
            <a:r>
              <a:rPr lang="en-US" sz="1800" dirty="0">
                <a:effectLst/>
                <a:latin typeface="Calibri" panose="020F0502020204030204" pitchFamily="34" charset="0"/>
                <a:ea typeface="Calibri" panose="020F0502020204030204" pitchFamily="34" charset="0"/>
                <a:cs typeface="Arial" panose="020B0604020202020204" pitchFamily="34" charset="0"/>
              </a:rPr>
              <a:t>s to help the reader understand the </a:t>
            </a:r>
            <a:r>
              <a:rPr lang="en-US" sz="18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relationships</a:t>
            </a:r>
            <a:r>
              <a:rPr lang="en-GB" sz="1800" dirty="0">
                <a:latin typeface="Calibri" panose="020F0502020204030204" pitchFamily="34" charset="0"/>
                <a:ea typeface="Calibri" panose="020F0502020204030204" pitchFamily="34" charset="0"/>
                <a:cs typeface="Arial" panose="020B0604020202020204" pitchFamily="34" charset="0"/>
              </a:rPr>
              <a:t> </a:t>
            </a:r>
            <a:r>
              <a:rPr lang="en-US" sz="1800" dirty="0">
                <a:effectLst/>
                <a:latin typeface="Calibri" panose="020F0502020204030204" pitchFamily="34" charset="0"/>
                <a:ea typeface="Calibri" panose="020F0502020204030204" pitchFamily="34" charset="0"/>
                <a:cs typeface="Arial" panose="020B0604020202020204" pitchFamily="34" charset="0"/>
              </a:rPr>
              <a:t>between sentences e.g., contrast, cause-effect, example etc.</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514350" indent="-514350" algn="just">
              <a:buFont typeface="+mj-lt"/>
              <a:buAutoNum type="arabicPeriod"/>
            </a:pPr>
            <a:endParaRPr lang="en-GB" dirty="0"/>
          </a:p>
        </p:txBody>
      </p:sp>
      <p:sp>
        <p:nvSpPr>
          <p:cNvPr id="4" name="Date Placeholder 3">
            <a:extLst>
              <a:ext uri="{FF2B5EF4-FFF2-40B4-BE49-F238E27FC236}">
                <a16:creationId xmlns:a16="http://schemas.microsoft.com/office/drawing/2014/main" id="{437DE482-3065-0F46-D12D-DAADCF39C137}"/>
              </a:ext>
            </a:extLst>
          </p:cNvPr>
          <p:cNvSpPr>
            <a:spLocks noGrp="1"/>
          </p:cNvSpPr>
          <p:nvPr>
            <p:ph type="dt" sz="half" idx="10"/>
          </p:nvPr>
        </p:nvSpPr>
        <p:spPr/>
        <p:txBody>
          <a:bodyPr/>
          <a:lstStyle/>
          <a:p>
            <a:pPr>
              <a:defRPr/>
            </a:pPr>
            <a:fld id="{CDF502AA-C8CB-4132-B592-CA60B7C38ACE}" type="datetime1">
              <a:rPr lang="en-GB" smtClean="0"/>
              <a:pPr>
                <a:defRPr/>
              </a:pPr>
              <a:t>09/04/2024</a:t>
            </a:fld>
            <a:endParaRPr lang="en-GB"/>
          </a:p>
        </p:txBody>
      </p:sp>
    </p:spTree>
    <p:extLst>
      <p:ext uri="{BB962C8B-B14F-4D97-AF65-F5344CB8AC3E}">
        <p14:creationId xmlns:p14="http://schemas.microsoft.com/office/powerpoint/2010/main" val="2531071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F8BA9-694A-B4FA-5D85-847F9CC72355}"/>
              </a:ext>
            </a:extLst>
          </p:cNvPr>
          <p:cNvSpPr>
            <a:spLocks noGrp="1"/>
          </p:cNvSpPr>
          <p:nvPr>
            <p:ph type="title"/>
          </p:nvPr>
        </p:nvSpPr>
        <p:spPr>
          <a:xfrm>
            <a:off x="457200" y="274638"/>
            <a:ext cx="7499176" cy="562074"/>
          </a:xfrm>
        </p:spPr>
        <p:txBody>
          <a:bodyPr/>
          <a:lstStyle/>
          <a:p>
            <a:r>
              <a:rPr lang="en-GB" sz="3200" b="1" dirty="0"/>
              <a:t>Activity 4 Answers</a:t>
            </a:r>
          </a:p>
        </p:txBody>
      </p:sp>
      <p:sp>
        <p:nvSpPr>
          <p:cNvPr id="4" name="Date Placeholder 3">
            <a:extLst>
              <a:ext uri="{FF2B5EF4-FFF2-40B4-BE49-F238E27FC236}">
                <a16:creationId xmlns:a16="http://schemas.microsoft.com/office/drawing/2014/main" id="{2F1DC226-5522-A17B-4D07-6CD0FD5735A5}"/>
              </a:ext>
            </a:extLst>
          </p:cNvPr>
          <p:cNvSpPr>
            <a:spLocks noGrp="1"/>
          </p:cNvSpPr>
          <p:nvPr>
            <p:ph type="dt" sz="half" idx="10"/>
          </p:nvPr>
        </p:nvSpPr>
        <p:spPr/>
        <p:txBody>
          <a:bodyPr/>
          <a:lstStyle/>
          <a:p>
            <a:pPr>
              <a:defRPr/>
            </a:pPr>
            <a:fld id="{CDF502AA-C8CB-4132-B592-CA60B7C38ACE}" type="datetime1">
              <a:rPr lang="en-GB" smtClean="0"/>
              <a:pPr>
                <a:defRPr/>
              </a:pPr>
              <a:t>09/04/2024</a:t>
            </a:fld>
            <a:endParaRPr lang="en-GB"/>
          </a:p>
        </p:txBody>
      </p:sp>
      <p:pic>
        <p:nvPicPr>
          <p:cNvPr id="5" name="Content Placeholder 4" descr="Table&#10;&#10;Description automatically generated">
            <a:extLst>
              <a:ext uri="{FF2B5EF4-FFF2-40B4-BE49-F238E27FC236}">
                <a16:creationId xmlns:a16="http://schemas.microsoft.com/office/drawing/2014/main" id="{8A9C5EA5-48B0-2EED-98F0-FC9A213E8936}"/>
              </a:ext>
            </a:extLst>
          </p:cNvPr>
          <p:cNvPicPr>
            <a:picLocks noGrp="1" noChangeAspect="1"/>
          </p:cNvPicPr>
          <p:nvPr>
            <p:ph idx="1"/>
          </p:nvPr>
        </p:nvPicPr>
        <p:blipFill>
          <a:blip r:embed="rId2"/>
          <a:stretch>
            <a:fillRect/>
          </a:stretch>
        </p:blipFill>
        <p:spPr>
          <a:xfrm>
            <a:off x="607230" y="841395"/>
            <a:ext cx="7929539" cy="4785935"/>
          </a:xfrm>
          <a:prstGeom prst="rect">
            <a:avLst/>
          </a:prstGeom>
        </p:spPr>
      </p:pic>
    </p:spTree>
    <p:extLst>
      <p:ext uri="{BB962C8B-B14F-4D97-AF65-F5344CB8AC3E}">
        <p14:creationId xmlns:p14="http://schemas.microsoft.com/office/powerpoint/2010/main" val="3543019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FA6FB-62E1-433F-8F66-90738B12F0DC}"/>
              </a:ext>
            </a:extLst>
          </p:cNvPr>
          <p:cNvSpPr>
            <a:spLocks noGrp="1"/>
          </p:cNvSpPr>
          <p:nvPr>
            <p:ph type="title"/>
          </p:nvPr>
        </p:nvSpPr>
        <p:spPr>
          <a:xfrm>
            <a:off x="539552" y="-61645"/>
            <a:ext cx="8245541" cy="797260"/>
          </a:xfrm>
        </p:spPr>
        <p:txBody>
          <a:bodyPr/>
          <a:lstStyle/>
          <a:p>
            <a:r>
              <a:rPr lang="en-GB" sz="3200" b="1" dirty="0"/>
              <a:t>Reflective Writing: Coherence and Clarity</a:t>
            </a:r>
          </a:p>
        </p:txBody>
      </p:sp>
      <p:sp>
        <p:nvSpPr>
          <p:cNvPr id="4" name="TextBox 3">
            <a:extLst>
              <a:ext uri="{FF2B5EF4-FFF2-40B4-BE49-F238E27FC236}">
                <a16:creationId xmlns:a16="http://schemas.microsoft.com/office/drawing/2014/main" id="{AF88D114-901A-B97A-2C1E-441252FFD565}"/>
              </a:ext>
            </a:extLst>
          </p:cNvPr>
          <p:cNvSpPr txBox="1"/>
          <p:nvPr/>
        </p:nvSpPr>
        <p:spPr>
          <a:xfrm>
            <a:off x="251520" y="620688"/>
            <a:ext cx="8640960" cy="4770537"/>
          </a:xfrm>
          <a:prstGeom prst="rect">
            <a:avLst/>
          </a:prstGeom>
          <a:noFill/>
        </p:spPr>
        <p:txBody>
          <a:bodyPr wrap="square" rtlCol="0">
            <a:spAutoFit/>
          </a:bodyPr>
          <a:lstStyle/>
          <a:p>
            <a:r>
              <a:rPr lang="en-GB" sz="2400" dirty="0"/>
              <a:t>So, in </a:t>
            </a:r>
            <a:r>
              <a:rPr lang="en-GB" sz="2400" b="1" dirty="0">
                <a:solidFill>
                  <a:srgbClr val="00B050"/>
                </a:solidFill>
              </a:rPr>
              <a:t>Reflective Writing</a:t>
            </a:r>
            <a:r>
              <a:rPr lang="en-GB" sz="2400" dirty="0"/>
              <a:t>, one must:</a:t>
            </a:r>
          </a:p>
          <a:p>
            <a:endParaRPr lang="en-GB" sz="800" dirty="0"/>
          </a:p>
          <a:p>
            <a:pPr marL="285750" indent="-285750">
              <a:buFont typeface="Arial" panose="020B0604020202020204" pitchFamily="34" charset="0"/>
              <a:buChar char="•"/>
            </a:pPr>
            <a:r>
              <a:rPr lang="en-GB" sz="2400" dirty="0"/>
              <a:t>Ensure that each stage of whichever reflective model being used is its </a:t>
            </a:r>
            <a:r>
              <a:rPr lang="en-GB" sz="2400" b="1" dirty="0">
                <a:solidFill>
                  <a:srgbClr val="00B0F0"/>
                </a:solidFill>
              </a:rPr>
              <a:t>own paragraph </a:t>
            </a:r>
            <a:r>
              <a:rPr lang="en-GB" sz="2400" dirty="0"/>
              <a:t>(if not two paragraphs!) e.g. for Gibbs’ Reflective Model, Description would need to be one paragraph, followed by Feelings and Thoughts as another</a:t>
            </a:r>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2400" dirty="0"/>
              <a:t>Follow </a:t>
            </a:r>
            <a:r>
              <a:rPr lang="en-GB" sz="2400" b="1" dirty="0">
                <a:solidFill>
                  <a:srgbClr val="00B0F0"/>
                </a:solidFill>
              </a:rPr>
              <a:t>TEEL paragraph structure</a:t>
            </a:r>
          </a:p>
          <a:p>
            <a:endParaRPr lang="en-GB" sz="800" b="1" dirty="0">
              <a:solidFill>
                <a:srgbClr val="00B0F0"/>
              </a:solidFill>
            </a:endParaRPr>
          </a:p>
          <a:p>
            <a:pPr marL="285750" indent="-285750">
              <a:buFont typeface="Arial" panose="020B0604020202020204" pitchFamily="34" charset="0"/>
              <a:buChar char="•"/>
            </a:pPr>
            <a:r>
              <a:rPr lang="en-GB" sz="2400" dirty="0"/>
              <a:t>Use </a:t>
            </a:r>
            <a:r>
              <a:rPr lang="en-GB" sz="2400" b="1" dirty="0">
                <a:solidFill>
                  <a:srgbClr val="00B0F0"/>
                </a:solidFill>
              </a:rPr>
              <a:t>linking</a:t>
            </a:r>
            <a:r>
              <a:rPr lang="en-GB" sz="2400" dirty="0"/>
              <a:t> and </a:t>
            </a:r>
            <a:r>
              <a:rPr lang="en-GB" sz="2400" b="1" dirty="0">
                <a:solidFill>
                  <a:srgbClr val="00B0F0"/>
                </a:solidFill>
              </a:rPr>
              <a:t>signposting</a:t>
            </a:r>
            <a:r>
              <a:rPr lang="en-GB" sz="2400" dirty="0"/>
              <a:t> language to create coherence in the writing</a:t>
            </a:r>
          </a:p>
          <a:p>
            <a:endParaRPr lang="en-GB" sz="800" dirty="0"/>
          </a:p>
          <a:p>
            <a:pPr marL="285750" indent="-285750">
              <a:buFont typeface="Arial" panose="020B0604020202020204" pitchFamily="34" charset="0"/>
              <a:buChar char="•"/>
            </a:pPr>
            <a:r>
              <a:rPr lang="en-GB" sz="2400" dirty="0"/>
              <a:t>Write as </a:t>
            </a:r>
            <a:r>
              <a:rPr lang="en-GB" sz="2400" b="1" dirty="0">
                <a:solidFill>
                  <a:srgbClr val="00B0F0"/>
                </a:solidFill>
              </a:rPr>
              <a:t>clearly</a:t>
            </a:r>
            <a:r>
              <a:rPr lang="en-GB" sz="2400" dirty="0"/>
              <a:t> and </a:t>
            </a:r>
            <a:r>
              <a:rPr lang="en-GB" sz="2400" b="1" dirty="0">
                <a:solidFill>
                  <a:srgbClr val="00B0F0"/>
                </a:solidFill>
              </a:rPr>
              <a:t>coherently</a:t>
            </a:r>
            <a:r>
              <a:rPr lang="en-GB" sz="2400" dirty="0"/>
              <a:t> as possible without jumping from one idea to the next and back again</a:t>
            </a:r>
          </a:p>
          <a:p>
            <a:endParaRPr lang="en-GB" sz="800" dirty="0"/>
          </a:p>
          <a:p>
            <a:pPr marL="285750" indent="-285750">
              <a:buFont typeface="Arial" panose="020B0604020202020204" pitchFamily="34" charset="0"/>
              <a:buChar char="•"/>
            </a:pPr>
            <a:r>
              <a:rPr lang="en-GB" sz="2400" dirty="0"/>
              <a:t>Be careful with </a:t>
            </a:r>
            <a:r>
              <a:rPr lang="en-GB" sz="2400" b="1" dirty="0">
                <a:solidFill>
                  <a:srgbClr val="00B0F0"/>
                </a:solidFill>
              </a:rPr>
              <a:t>pronoun</a:t>
            </a:r>
            <a:r>
              <a:rPr lang="en-GB" sz="2400" dirty="0"/>
              <a:t> and </a:t>
            </a:r>
            <a:r>
              <a:rPr lang="en-GB" sz="2400" b="1" dirty="0">
                <a:solidFill>
                  <a:srgbClr val="00B0F0"/>
                </a:solidFill>
              </a:rPr>
              <a:t>synonym</a:t>
            </a:r>
            <a:r>
              <a:rPr lang="en-GB" sz="2400" dirty="0"/>
              <a:t> use</a:t>
            </a:r>
          </a:p>
        </p:txBody>
      </p:sp>
    </p:spTree>
    <p:extLst>
      <p:ext uri="{BB962C8B-B14F-4D97-AF65-F5344CB8AC3E}">
        <p14:creationId xmlns:p14="http://schemas.microsoft.com/office/powerpoint/2010/main" val="457485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753</Words>
  <Application>Microsoft Office PowerPoint</Application>
  <PresentationFormat>On-screen Show (4:3)</PresentationFormat>
  <Paragraphs>44</Paragraphs>
  <Slides>7</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7</vt:i4>
      </vt:variant>
    </vt:vector>
  </HeadingPairs>
  <TitlesOfParts>
    <vt:vector size="13" baseType="lpstr">
      <vt:lpstr>Myriad Pro</vt:lpstr>
      <vt:lpstr>Arial</vt:lpstr>
      <vt:lpstr>Calibri</vt:lpstr>
      <vt:lpstr>1_20140311PresentationUWTSDTemplate</vt:lpstr>
      <vt:lpstr>20140311PresentationUWTSDTemplate</vt:lpstr>
      <vt:lpstr>2_20140311PresentationUWTSDTemplate</vt:lpstr>
      <vt:lpstr>  Employability and Career Development  </vt:lpstr>
      <vt:lpstr>Activity 1: Answers</vt:lpstr>
      <vt:lpstr>Reflective Writing</vt:lpstr>
      <vt:lpstr>Activity 2 Answers</vt:lpstr>
      <vt:lpstr>Activity 3 Answers</vt:lpstr>
      <vt:lpstr>Activity 4 Answers</vt:lpstr>
      <vt:lpstr>Reflective Writing: Coherence and Clarity</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387</cp:revision>
  <dcterms:created xsi:type="dcterms:W3CDTF">2012-10-20T16:04:33Z</dcterms:created>
  <dcterms:modified xsi:type="dcterms:W3CDTF">2024-04-09T15:18:17Z</dcterms:modified>
</cp:coreProperties>
</file>