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56" r:id="rId2"/>
    <p:sldId id="257" r:id="rId3"/>
    <p:sldId id="260" r:id="rId4"/>
    <p:sldId id="259" r:id="rId5"/>
    <p:sldId id="500" r:id="rId6"/>
    <p:sldId id="261" r:id="rId7"/>
    <p:sldId id="272" r:id="rId8"/>
    <p:sldId id="487" r:id="rId9"/>
    <p:sldId id="492" r:id="rId10"/>
    <p:sldId id="287" r:id="rId11"/>
    <p:sldId id="262" r:id="rId12"/>
    <p:sldId id="263" r:id="rId13"/>
    <p:sldId id="264" r:id="rId14"/>
    <p:sldId id="265" r:id="rId15"/>
    <p:sldId id="266" r:id="rId16"/>
    <p:sldId id="267" r:id="rId17"/>
    <p:sldId id="269" r:id="rId18"/>
    <p:sldId id="270" r:id="rId19"/>
    <p:sldId id="268" r:id="rId20"/>
    <p:sldId id="273" r:id="rId21"/>
    <p:sldId id="275" r:id="rId22"/>
    <p:sldId id="501" r:id="rId23"/>
    <p:sldId id="506" r:id="rId24"/>
    <p:sldId id="507" r:id="rId25"/>
    <p:sldId id="508" r:id="rId26"/>
    <p:sldId id="505" r:id="rId27"/>
    <p:sldId id="503" r:id="rId28"/>
    <p:sldId id="504" r:id="rId29"/>
    <p:sldId id="511" r:id="rId30"/>
    <p:sldId id="512" r:id="rId31"/>
    <p:sldId id="502" r:id="rId32"/>
    <p:sldId id="513" r:id="rId33"/>
    <p:sldId id="520" r:id="rId34"/>
    <p:sldId id="464" r:id="rId35"/>
    <p:sldId id="514" r:id="rId36"/>
    <p:sldId id="518" r:id="rId37"/>
    <p:sldId id="304" r:id="rId38"/>
    <p:sldId id="444" r:id="rId39"/>
    <p:sldId id="460" r:id="rId40"/>
    <p:sldId id="51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2E1763-BFFA-DDC4-ACC9-6547BDC8D8D3}" v="233" dt="2024-12-03T09:47:23.371"/>
    <p1510:client id="{7C13D719-AA1C-4515-9FCE-A866D0B78C09}" v="24" dt="2024-12-02T20:42:05.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6015" autoAdjust="0"/>
  </p:normalViewPr>
  <p:slideViewPr>
    <p:cSldViewPr snapToGrid="0">
      <p:cViewPr varScale="1">
        <p:scale>
          <a:sx n="60" d="100"/>
          <a:sy n="60" d="100"/>
        </p:scale>
        <p:origin x="93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94C503-D434-41E2-B0C0-1D01A1FF560C}" type="doc">
      <dgm:prSet loTypeId="urn:microsoft.com/office/officeart/2005/8/layout/process1" loCatId="process" qsTypeId="urn:microsoft.com/office/officeart/2005/8/quickstyle/simple1" qsCatId="simple" csTypeId="urn:microsoft.com/office/officeart/2005/8/colors/accent1_2" csCatId="accent1" phldr="1"/>
      <dgm:spPr/>
    </dgm:pt>
    <dgm:pt modelId="{23A2AEB3-D732-4E2C-9474-9001DCDA60D4}">
      <dgm:prSet phldrT="[Text]" custT="1"/>
      <dgm:spPr/>
      <dgm:t>
        <a:bodyPr/>
        <a:lstStyle/>
        <a:p>
          <a:r>
            <a:rPr lang="en-GB" sz="2400" dirty="0"/>
            <a:t>Non-Supporters</a:t>
          </a:r>
        </a:p>
        <a:p>
          <a:r>
            <a:rPr lang="en-GB" sz="2400" dirty="0"/>
            <a:t>Pre-Radicalisation</a:t>
          </a:r>
        </a:p>
        <a:p>
          <a:endParaRPr lang="en-GB" sz="2400" dirty="0"/>
        </a:p>
      </dgm:t>
    </dgm:pt>
    <dgm:pt modelId="{6DA0FED4-0D23-4656-ADE4-ED72CB297D1D}" type="parTrans" cxnId="{C9D7D4EA-0C31-4FD7-BC6F-320D495ABEC6}">
      <dgm:prSet/>
      <dgm:spPr/>
      <dgm:t>
        <a:bodyPr/>
        <a:lstStyle/>
        <a:p>
          <a:endParaRPr lang="en-GB"/>
        </a:p>
      </dgm:t>
    </dgm:pt>
    <dgm:pt modelId="{CB03430A-441A-42FC-A4D3-294BDF3C81D7}" type="sibTrans" cxnId="{C9D7D4EA-0C31-4FD7-BC6F-320D495ABEC6}">
      <dgm:prSet/>
      <dgm:spPr/>
      <dgm:t>
        <a:bodyPr/>
        <a:lstStyle/>
        <a:p>
          <a:pPr>
            <a:lnSpc>
              <a:spcPct val="100000"/>
            </a:lnSpc>
          </a:pPr>
          <a:endParaRPr lang="en-GB"/>
        </a:p>
      </dgm:t>
    </dgm:pt>
    <dgm:pt modelId="{A742C0D4-7930-41E4-9AC9-0EBC89183407}">
      <dgm:prSet phldrT="[Text]" custT="1"/>
      <dgm:spPr/>
      <dgm:t>
        <a:bodyPr/>
        <a:lstStyle/>
        <a:p>
          <a:r>
            <a:rPr lang="en-GB" sz="2400"/>
            <a:t>Soft-Supporters</a:t>
          </a:r>
        </a:p>
        <a:p>
          <a:r>
            <a:rPr lang="en-GB" sz="2400"/>
            <a:t>Conversion and Identification with Islam</a:t>
          </a:r>
        </a:p>
      </dgm:t>
    </dgm:pt>
    <dgm:pt modelId="{3854B521-8F2D-4B2E-9ACD-99706AF0F6A9}" type="parTrans" cxnId="{09BD8253-E95C-4D9C-8245-162FD7F1CD22}">
      <dgm:prSet/>
      <dgm:spPr/>
      <dgm:t>
        <a:bodyPr/>
        <a:lstStyle/>
        <a:p>
          <a:endParaRPr lang="en-GB"/>
        </a:p>
      </dgm:t>
    </dgm:pt>
    <dgm:pt modelId="{EF02381A-1E8E-47E0-B360-115C8A8A9B8E}" type="sibTrans" cxnId="{09BD8253-E95C-4D9C-8245-162FD7F1CD22}">
      <dgm:prSet/>
      <dgm:spPr/>
      <dgm:t>
        <a:bodyPr/>
        <a:lstStyle/>
        <a:p>
          <a:pPr>
            <a:lnSpc>
              <a:spcPct val="100000"/>
            </a:lnSpc>
          </a:pPr>
          <a:endParaRPr lang="en-GB"/>
        </a:p>
      </dgm:t>
    </dgm:pt>
    <dgm:pt modelId="{09D68807-4B1B-46C8-A876-B210C2EABEAD}">
      <dgm:prSet phldrT="[Text]" custT="1"/>
      <dgm:spPr/>
      <dgm:t>
        <a:bodyPr/>
        <a:lstStyle/>
        <a:p>
          <a:r>
            <a:rPr lang="en-GB" sz="2400"/>
            <a:t>Hard-Supporters</a:t>
          </a:r>
        </a:p>
        <a:p>
          <a:r>
            <a:rPr lang="en-GB" sz="2400"/>
            <a:t>Acts of Terrorism</a:t>
          </a:r>
        </a:p>
      </dgm:t>
    </dgm:pt>
    <dgm:pt modelId="{50E4E480-888B-429C-9DA4-720791E515B1}" type="parTrans" cxnId="{79DB57F8-6171-45DB-856F-5B54FCE21C71}">
      <dgm:prSet/>
      <dgm:spPr/>
      <dgm:t>
        <a:bodyPr/>
        <a:lstStyle/>
        <a:p>
          <a:endParaRPr lang="en-GB"/>
        </a:p>
      </dgm:t>
    </dgm:pt>
    <dgm:pt modelId="{1E5A4003-01A3-4C92-B467-EB75FADE8742}" type="sibTrans" cxnId="{79DB57F8-6171-45DB-856F-5B54FCE21C71}">
      <dgm:prSet/>
      <dgm:spPr/>
      <dgm:t>
        <a:bodyPr/>
        <a:lstStyle/>
        <a:p>
          <a:endParaRPr lang="en-GB"/>
        </a:p>
      </dgm:t>
    </dgm:pt>
    <dgm:pt modelId="{9EEFFA24-508B-43B3-81EB-15B5A79D3EA9}" type="pres">
      <dgm:prSet presAssocID="{C494C503-D434-41E2-B0C0-1D01A1FF560C}" presName="Name0" presStyleCnt="0">
        <dgm:presLayoutVars>
          <dgm:dir/>
          <dgm:resizeHandles val="exact"/>
        </dgm:presLayoutVars>
      </dgm:prSet>
      <dgm:spPr/>
    </dgm:pt>
    <dgm:pt modelId="{CB00A96B-1CDD-45DF-9556-412D3419AAE8}" type="pres">
      <dgm:prSet presAssocID="{23A2AEB3-D732-4E2C-9474-9001DCDA60D4}" presName="node" presStyleLbl="node1" presStyleIdx="0" presStyleCnt="3" custScaleX="176683" custLinFactNeighborX="25511">
        <dgm:presLayoutVars>
          <dgm:bulletEnabled val="1"/>
        </dgm:presLayoutVars>
      </dgm:prSet>
      <dgm:spPr/>
    </dgm:pt>
    <dgm:pt modelId="{8CC129F6-466E-4406-8387-1B786E3C03E1}" type="pres">
      <dgm:prSet presAssocID="{CB03430A-441A-42FC-A4D3-294BDF3C81D7}" presName="sibTrans" presStyleLbl="sibTrans2D1" presStyleIdx="0" presStyleCnt="2"/>
      <dgm:spPr/>
    </dgm:pt>
    <dgm:pt modelId="{14B201A2-A559-4ABA-B68F-AA62DE9ABF59}" type="pres">
      <dgm:prSet presAssocID="{CB03430A-441A-42FC-A4D3-294BDF3C81D7}" presName="connectorText" presStyleLbl="sibTrans2D1" presStyleIdx="0" presStyleCnt="2"/>
      <dgm:spPr/>
    </dgm:pt>
    <dgm:pt modelId="{E5EBB694-C681-4C34-8751-5E48D780A924}" type="pres">
      <dgm:prSet presAssocID="{A742C0D4-7930-41E4-9AC9-0EBC89183407}" presName="node" presStyleLbl="node1" presStyleIdx="1" presStyleCnt="3" custScaleX="176312" custLinFactNeighborX="-12755">
        <dgm:presLayoutVars>
          <dgm:bulletEnabled val="1"/>
        </dgm:presLayoutVars>
      </dgm:prSet>
      <dgm:spPr/>
    </dgm:pt>
    <dgm:pt modelId="{B35E52ED-AE79-48FE-A4DF-257BA34B5749}" type="pres">
      <dgm:prSet presAssocID="{EF02381A-1E8E-47E0-B360-115C8A8A9B8E}" presName="sibTrans" presStyleLbl="sibTrans2D1" presStyleIdx="1" presStyleCnt="2"/>
      <dgm:spPr/>
    </dgm:pt>
    <dgm:pt modelId="{8A0B4C69-1071-4966-9451-D435773EF955}" type="pres">
      <dgm:prSet presAssocID="{EF02381A-1E8E-47E0-B360-115C8A8A9B8E}" presName="connectorText" presStyleLbl="sibTrans2D1" presStyleIdx="1" presStyleCnt="2"/>
      <dgm:spPr/>
    </dgm:pt>
    <dgm:pt modelId="{2E6AA1DA-78D4-4976-9F68-49EE7037A82E}" type="pres">
      <dgm:prSet presAssocID="{09D68807-4B1B-46C8-A876-B210C2EABEAD}" presName="node" presStyleLbl="node1" presStyleIdx="2" presStyleCnt="3" custScaleX="176344" custLinFactNeighborX="-25511">
        <dgm:presLayoutVars>
          <dgm:bulletEnabled val="1"/>
        </dgm:presLayoutVars>
      </dgm:prSet>
      <dgm:spPr/>
    </dgm:pt>
  </dgm:ptLst>
  <dgm:cxnLst>
    <dgm:cxn modelId="{35EEEC0F-FC79-4F04-AF91-6D09B2C0C353}" type="presOf" srcId="{EF02381A-1E8E-47E0-B360-115C8A8A9B8E}" destId="{8A0B4C69-1071-4966-9451-D435773EF955}" srcOrd="1" destOrd="0" presId="urn:microsoft.com/office/officeart/2005/8/layout/process1"/>
    <dgm:cxn modelId="{6ABA0419-2C56-4F95-8586-0E42648DEDCD}" type="presOf" srcId="{23A2AEB3-D732-4E2C-9474-9001DCDA60D4}" destId="{CB00A96B-1CDD-45DF-9556-412D3419AAE8}" srcOrd="0" destOrd="0" presId="urn:microsoft.com/office/officeart/2005/8/layout/process1"/>
    <dgm:cxn modelId="{D2234C2F-7EC0-4497-B444-B878A22FC5A6}" type="presOf" srcId="{EF02381A-1E8E-47E0-B360-115C8A8A9B8E}" destId="{B35E52ED-AE79-48FE-A4DF-257BA34B5749}" srcOrd="0" destOrd="0" presId="urn:microsoft.com/office/officeart/2005/8/layout/process1"/>
    <dgm:cxn modelId="{7DF13F40-41D8-4F8D-8AD2-5E9730CD5EBA}" type="presOf" srcId="{09D68807-4B1B-46C8-A876-B210C2EABEAD}" destId="{2E6AA1DA-78D4-4976-9F68-49EE7037A82E}" srcOrd="0" destOrd="0" presId="urn:microsoft.com/office/officeart/2005/8/layout/process1"/>
    <dgm:cxn modelId="{09BD8253-E95C-4D9C-8245-162FD7F1CD22}" srcId="{C494C503-D434-41E2-B0C0-1D01A1FF560C}" destId="{A742C0D4-7930-41E4-9AC9-0EBC89183407}" srcOrd="1" destOrd="0" parTransId="{3854B521-8F2D-4B2E-9ACD-99706AF0F6A9}" sibTransId="{EF02381A-1E8E-47E0-B360-115C8A8A9B8E}"/>
    <dgm:cxn modelId="{712FB899-B659-45BF-A59A-6E652DA99E27}" type="presOf" srcId="{A742C0D4-7930-41E4-9AC9-0EBC89183407}" destId="{E5EBB694-C681-4C34-8751-5E48D780A924}" srcOrd="0" destOrd="0" presId="urn:microsoft.com/office/officeart/2005/8/layout/process1"/>
    <dgm:cxn modelId="{1BB40ED4-BE9E-4C79-8886-3BCB64A67186}" type="presOf" srcId="{C494C503-D434-41E2-B0C0-1D01A1FF560C}" destId="{9EEFFA24-508B-43B3-81EB-15B5A79D3EA9}" srcOrd="0" destOrd="0" presId="urn:microsoft.com/office/officeart/2005/8/layout/process1"/>
    <dgm:cxn modelId="{A5204DE9-488A-49A5-84FF-A7AB962C451F}" type="presOf" srcId="{CB03430A-441A-42FC-A4D3-294BDF3C81D7}" destId="{14B201A2-A559-4ABA-B68F-AA62DE9ABF59}" srcOrd="1" destOrd="0" presId="urn:microsoft.com/office/officeart/2005/8/layout/process1"/>
    <dgm:cxn modelId="{C9D7D4EA-0C31-4FD7-BC6F-320D495ABEC6}" srcId="{C494C503-D434-41E2-B0C0-1D01A1FF560C}" destId="{23A2AEB3-D732-4E2C-9474-9001DCDA60D4}" srcOrd="0" destOrd="0" parTransId="{6DA0FED4-0D23-4656-ADE4-ED72CB297D1D}" sibTransId="{CB03430A-441A-42FC-A4D3-294BDF3C81D7}"/>
    <dgm:cxn modelId="{A2CDA8EF-835D-43FD-BB8E-740A40A37CBD}" type="presOf" srcId="{CB03430A-441A-42FC-A4D3-294BDF3C81D7}" destId="{8CC129F6-466E-4406-8387-1B786E3C03E1}" srcOrd="0" destOrd="0" presId="urn:microsoft.com/office/officeart/2005/8/layout/process1"/>
    <dgm:cxn modelId="{79DB57F8-6171-45DB-856F-5B54FCE21C71}" srcId="{C494C503-D434-41E2-B0C0-1D01A1FF560C}" destId="{09D68807-4B1B-46C8-A876-B210C2EABEAD}" srcOrd="2" destOrd="0" parTransId="{50E4E480-888B-429C-9DA4-720791E515B1}" sibTransId="{1E5A4003-01A3-4C92-B467-EB75FADE8742}"/>
    <dgm:cxn modelId="{8773BAC3-12EA-4AB8-A2F6-362944BAB285}" type="presParOf" srcId="{9EEFFA24-508B-43B3-81EB-15B5A79D3EA9}" destId="{CB00A96B-1CDD-45DF-9556-412D3419AAE8}" srcOrd="0" destOrd="0" presId="urn:microsoft.com/office/officeart/2005/8/layout/process1"/>
    <dgm:cxn modelId="{8140199D-66F3-47F6-B8FF-CC4FAC6B68FB}" type="presParOf" srcId="{9EEFFA24-508B-43B3-81EB-15B5A79D3EA9}" destId="{8CC129F6-466E-4406-8387-1B786E3C03E1}" srcOrd="1" destOrd="0" presId="urn:microsoft.com/office/officeart/2005/8/layout/process1"/>
    <dgm:cxn modelId="{59EDBCE0-E3CF-41D1-9F36-34FB756F448E}" type="presParOf" srcId="{8CC129F6-466E-4406-8387-1B786E3C03E1}" destId="{14B201A2-A559-4ABA-B68F-AA62DE9ABF59}" srcOrd="0" destOrd="0" presId="urn:microsoft.com/office/officeart/2005/8/layout/process1"/>
    <dgm:cxn modelId="{E2791A91-7994-461E-BF13-5477CCB8F650}" type="presParOf" srcId="{9EEFFA24-508B-43B3-81EB-15B5A79D3EA9}" destId="{E5EBB694-C681-4C34-8751-5E48D780A924}" srcOrd="2" destOrd="0" presId="urn:microsoft.com/office/officeart/2005/8/layout/process1"/>
    <dgm:cxn modelId="{927EEF3F-49A8-41C1-A202-9012EBC635F3}" type="presParOf" srcId="{9EEFFA24-508B-43B3-81EB-15B5A79D3EA9}" destId="{B35E52ED-AE79-48FE-A4DF-257BA34B5749}" srcOrd="3" destOrd="0" presId="urn:microsoft.com/office/officeart/2005/8/layout/process1"/>
    <dgm:cxn modelId="{0B5527C7-4CEB-46B7-930D-7685DBF0D1A7}" type="presParOf" srcId="{B35E52ED-AE79-48FE-A4DF-257BA34B5749}" destId="{8A0B4C69-1071-4966-9451-D435773EF955}" srcOrd="0" destOrd="0" presId="urn:microsoft.com/office/officeart/2005/8/layout/process1"/>
    <dgm:cxn modelId="{B9DF8A01-5A9D-43E1-A31D-67B65C222DA2}" type="presParOf" srcId="{9EEFFA24-508B-43B3-81EB-15B5A79D3EA9}" destId="{2E6AA1DA-78D4-4976-9F68-49EE7037A82E}"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91C9DD-5F35-4478-814E-B2A9253C00C6}" type="doc">
      <dgm:prSet loTypeId="urn:microsoft.com/office/officeart/2005/8/layout/radial6" loCatId="cycle" qsTypeId="urn:microsoft.com/office/officeart/2005/8/quickstyle/simple1" qsCatId="simple" csTypeId="urn:microsoft.com/office/officeart/2005/8/colors/colorful4" csCatId="colorful" phldr="1"/>
      <dgm:spPr/>
      <dgm:t>
        <a:bodyPr/>
        <a:lstStyle/>
        <a:p>
          <a:endParaRPr lang="en-GB"/>
        </a:p>
      </dgm:t>
    </dgm:pt>
    <dgm:pt modelId="{7C765EBC-08B6-4E33-B920-51CA41E569D4}">
      <dgm:prSet phldrT="[Text]"/>
      <dgm:spPr/>
      <dgm:t>
        <a:bodyPr/>
        <a:lstStyle/>
        <a:p>
          <a:r>
            <a:rPr lang="en-GB" dirty="0"/>
            <a:t>National Security</a:t>
          </a:r>
        </a:p>
      </dgm:t>
    </dgm:pt>
    <dgm:pt modelId="{A0F9DCCF-C99E-4705-8443-EE92806C6956}" type="parTrans" cxnId="{F6BCF933-71F2-48A2-AC2B-1817CD0F40EA}">
      <dgm:prSet/>
      <dgm:spPr/>
      <dgm:t>
        <a:bodyPr/>
        <a:lstStyle/>
        <a:p>
          <a:endParaRPr lang="en-GB"/>
        </a:p>
      </dgm:t>
    </dgm:pt>
    <dgm:pt modelId="{C9E88C56-5091-4B4A-8092-8749272E0486}" type="sibTrans" cxnId="{F6BCF933-71F2-48A2-AC2B-1817CD0F40EA}">
      <dgm:prSet/>
      <dgm:spPr/>
      <dgm:t>
        <a:bodyPr/>
        <a:lstStyle/>
        <a:p>
          <a:endParaRPr lang="en-GB"/>
        </a:p>
      </dgm:t>
    </dgm:pt>
    <dgm:pt modelId="{E204408D-3E3C-4E19-8C01-3AFCE7EA7C94}">
      <dgm:prSet phldrT="[Text]"/>
      <dgm:spPr/>
      <dgm:t>
        <a:bodyPr/>
        <a:lstStyle/>
        <a:p>
          <a:r>
            <a:rPr lang="en-GB" dirty="0"/>
            <a:t>The UK system of Government</a:t>
          </a:r>
        </a:p>
      </dgm:t>
    </dgm:pt>
    <dgm:pt modelId="{67EDBEA3-C56A-408A-B839-115B3E46BB78}" type="parTrans" cxnId="{4A63C8C8-E034-4978-9B07-A932841FEC04}">
      <dgm:prSet/>
      <dgm:spPr/>
      <dgm:t>
        <a:bodyPr/>
        <a:lstStyle/>
        <a:p>
          <a:endParaRPr lang="en-GB"/>
        </a:p>
      </dgm:t>
    </dgm:pt>
    <dgm:pt modelId="{6082C382-4AE2-4328-B09F-0E48095FD6D5}" type="sibTrans" cxnId="{4A63C8C8-E034-4978-9B07-A932841FEC04}">
      <dgm:prSet/>
      <dgm:spPr/>
      <dgm:t>
        <a:bodyPr/>
        <a:lstStyle/>
        <a:p>
          <a:endParaRPr lang="en-GB"/>
        </a:p>
      </dgm:t>
    </dgm:pt>
    <dgm:pt modelId="{E70101C3-FE9A-4D44-8E21-900D56A89A63}">
      <dgm:prSet phldrT="[Text]"/>
      <dgm:spPr/>
      <dgm:t>
        <a:bodyPr/>
        <a:lstStyle/>
        <a:p>
          <a:r>
            <a:rPr lang="en-GB" dirty="0"/>
            <a:t>People their rights and freedoms</a:t>
          </a:r>
        </a:p>
      </dgm:t>
    </dgm:pt>
    <dgm:pt modelId="{175ED796-9FFB-4BF8-8E70-015D22BDA541}" type="parTrans" cxnId="{D4DFE39A-FFEE-4485-BD41-18C60AEA5BBD}">
      <dgm:prSet/>
      <dgm:spPr/>
      <dgm:t>
        <a:bodyPr/>
        <a:lstStyle/>
        <a:p>
          <a:endParaRPr lang="en-GB"/>
        </a:p>
      </dgm:t>
    </dgm:pt>
    <dgm:pt modelId="{B2B8757C-F12B-4BEE-B95E-F5BA76496E70}" type="sibTrans" cxnId="{D4DFE39A-FFEE-4485-BD41-18C60AEA5BBD}">
      <dgm:prSet/>
      <dgm:spPr/>
      <dgm:t>
        <a:bodyPr/>
        <a:lstStyle/>
        <a:p>
          <a:endParaRPr lang="en-GB"/>
        </a:p>
      </dgm:t>
    </dgm:pt>
    <dgm:pt modelId="{5DEB2083-A04C-4F53-A2C1-2E721E350E1A}">
      <dgm:prSet phldrT="[Text]"/>
      <dgm:spPr/>
      <dgm:t>
        <a:bodyPr/>
        <a:lstStyle/>
        <a:p>
          <a:r>
            <a:rPr lang="en-GB" dirty="0"/>
            <a:t>Economic wellbeing</a:t>
          </a:r>
        </a:p>
      </dgm:t>
    </dgm:pt>
    <dgm:pt modelId="{9E51DAE5-C40C-4694-8BAD-6153C0847B6F}" type="parTrans" cxnId="{1279074A-A963-4299-B49A-74DDC45C7D5E}">
      <dgm:prSet/>
      <dgm:spPr/>
      <dgm:t>
        <a:bodyPr/>
        <a:lstStyle/>
        <a:p>
          <a:endParaRPr lang="en-GB"/>
        </a:p>
      </dgm:t>
    </dgm:pt>
    <dgm:pt modelId="{B855B184-8CB9-4DF6-80B5-E84FC69CA454}" type="sibTrans" cxnId="{1279074A-A963-4299-B49A-74DDC45C7D5E}">
      <dgm:prSet/>
      <dgm:spPr/>
      <dgm:t>
        <a:bodyPr/>
        <a:lstStyle/>
        <a:p>
          <a:endParaRPr lang="en-GB"/>
        </a:p>
      </dgm:t>
    </dgm:pt>
    <dgm:pt modelId="{B656F6F8-9BCD-462C-A922-AA193BE4FB43}">
      <dgm:prSet phldrT="[Text]"/>
      <dgm:spPr/>
      <dgm:t>
        <a:bodyPr/>
        <a:lstStyle/>
        <a:p>
          <a:r>
            <a:rPr lang="en-GB" dirty="0"/>
            <a:t>Infrastructure and assets</a:t>
          </a:r>
        </a:p>
      </dgm:t>
    </dgm:pt>
    <dgm:pt modelId="{C88276A0-3006-4ACB-B9FB-BE69417C436A}" type="parTrans" cxnId="{1F79BD0C-F58E-419A-9DCE-A527EA54A746}">
      <dgm:prSet/>
      <dgm:spPr/>
      <dgm:t>
        <a:bodyPr/>
        <a:lstStyle/>
        <a:p>
          <a:endParaRPr lang="en-GB"/>
        </a:p>
      </dgm:t>
    </dgm:pt>
    <dgm:pt modelId="{D93F6D13-7650-464F-8C14-0A1D6C0F32A0}" type="sibTrans" cxnId="{1F79BD0C-F58E-419A-9DCE-A527EA54A746}">
      <dgm:prSet/>
      <dgm:spPr/>
      <dgm:t>
        <a:bodyPr/>
        <a:lstStyle/>
        <a:p>
          <a:endParaRPr lang="en-GB"/>
        </a:p>
      </dgm:t>
    </dgm:pt>
    <dgm:pt modelId="{84406E27-3F10-4330-BDD5-DAFCE423D7DF}">
      <dgm:prSet/>
      <dgm:spPr/>
      <dgm:t>
        <a:bodyPr/>
        <a:lstStyle/>
        <a:p>
          <a:r>
            <a:rPr lang="en-GB" dirty="0"/>
            <a:t>International co-operation, defence and security capabilities</a:t>
          </a:r>
        </a:p>
      </dgm:t>
    </dgm:pt>
    <dgm:pt modelId="{094AB3CB-5300-44BD-9B96-8FD5213D374B}" type="parTrans" cxnId="{49765C17-1B08-403D-AD6D-4003851A815D}">
      <dgm:prSet/>
      <dgm:spPr/>
      <dgm:t>
        <a:bodyPr/>
        <a:lstStyle/>
        <a:p>
          <a:endParaRPr lang="en-GB"/>
        </a:p>
      </dgm:t>
    </dgm:pt>
    <dgm:pt modelId="{53827B67-D2A2-4884-80E6-DCA3D2B4AB04}" type="sibTrans" cxnId="{49765C17-1B08-403D-AD6D-4003851A815D}">
      <dgm:prSet/>
      <dgm:spPr/>
      <dgm:t>
        <a:bodyPr/>
        <a:lstStyle/>
        <a:p>
          <a:endParaRPr lang="en-GB"/>
        </a:p>
      </dgm:t>
    </dgm:pt>
    <dgm:pt modelId="{D67E5FD5-DCE6-4B87-AA28-3773DCB13A75}" type="pres">
      <dgm:prSet presAssocID="{2291C9DD-5F35-4478-814E-B2A9253C00C6}" presName="Name0" presStyleCnt="0">
        <dgm:presLayoutVars>
          <dgm:chMax val="1"/>
          <dgm:dir/>
          <dgm:animLvl val="ctr"/>
          <dgm:resizeHandles val="exact"/>
        </dgm:presLayoutVars>
      </dgm:prSet>
      <dgm:spPr/>
    </dgm:pt>
    <dgm:pt modelId="{83F82F0F-D91F-46F8-B60E-0B91ADE96FE8}" type="pres">
      <dgm:prSet presAssocID="{7C765EBC-08B6-4E33-B920-51CA41E569D4}" presName="centerShape" presStyleLbl="node0" presStyleIdx="0" presStyleCnt="1"/>
      <dgm:spPr/>
    </dgm:pt>
    <dgm:pt modelId="{7815FEB9-403D-4C40-8E3D-AC76556F83D3}" type="pres">
      <dgm:prSet presAssocID="{E204408D-3E3C-4E19-8C01-3AFCE7EA7C94}" presName="node" presStyleLbl="node1" presStyleIdx="0" presStyleCnt="5">
        <dgm:presLayoutVars>
          <dgm:bulletEnabled val="1"/>
        </dgm:presLayoutVars>
      </dgm:prSet>
      <dgm:spPr/>
    </dgm:pt>
    <dgm:pt modelId="{7538D4C0-48C8-4C55-9CF3-6CE7DFDCAD75}" type="pres">
      <dgm:prSet presAssocID="{E204408D-3E3C-4E19-8C01-3AFCE7EA7C94}" presName="dummy" presStyleCnt="0"/>
      <dgm:spPr/>
    </dgm:pt>
    <dgm:pt modelId="{15BF3912-CD38-403E-86B2-04B7A94532FE}" type="pres">
      <dgm:prSet presAssocID="{6082C382-4AE2-4328-B09F-0E48095FD6D5}" presName="sibTrans" presStyleLbl="sibTrans2D1" presStyleIdx="0" presStyleCnt="5"/>
      <dgm:spPr/>
    </dgm:pt>
    <dgm:pt modelId="{266D2878-95F8-4AB1-8EB3-BFB2D8E5B6D9}" type="pres">
      <dgm:prSet presAssocID="{E70101C3-FE9A-4D44-8E21-900D56A89A63}" presName="node" presStyleLbl="node1" presStyleIdx="1" presStyleCnt="5">
        <dgm:presLayoutVars>
          <dgm:bulletEnabled val="1"/>
        </dgm:presLayoutVars>
      </dgm:prSet>
      <dgm:spPr/>
    </dgm:pt>
    <dgm:pt modelId="{87F02E10-6357-4DB1-B42F-E846753DAEFA}" type="pres">
      <dgm:prSet presAssocID="{E70101C3-FE9A-4D44-8E21-900D56A89A63}" presName="dummy" presStyleCnt="0"/>
      <dgm:spPr/>
    </dgm:pt>
    <dgm:pt modelId="{E61763EE-B68C-4BB0-9C36-88C95A786B72}" type="pres">
      <dgm:prSet presAssocID="{B2B8757C-F12B-4BEE-B95E-F5BA76496E70}" presName="sibTrans" presStyleLbl="sibTrans2D1" presStyleIdx="1" presStyleCnt="5"/>
      <dgm:spPr/>
    </dgm:pt>
    <dgm:pt modelId="{6FBE253B-3E1D-46C9-9A8C-940DE217E858}" type="pres">
      <dgm:prSet presAssocID="{5DEB2083-A04C-4F53-A2C1-2E721E350E1A}" presName="node" presStyleLbl="node1" presStyleIdx="2" presStyleCnt="5">
        <dgm:presLayoutVars>
          <dgm:bulletEnabled val="1"/>
        </dgm:presLayoutVars>
      </dgm:prSet>
      <dgm:spPr/>
    </dgm:pt>
    <dgm:pt modelId="{AD5919CD-9322-459E-A0F6-5C7581F9CB2D}" type="pres">
      <dgm:prSet presAssocID="{5DEB2083-A04C-4F53-A2C1-2E721E350E1A}" presName="dummy" presStyleCnt="0"/>
      <dgm:spPr/>
    </dgm:pt>
    <dgm:pt modelId="{B7DA79DE-5580-4A16-A995-12F9629120E5}" type="pres">
      <dgm:prSet presAssocID="{B855B184-8CB9-4DF6-80B5-E84FC69CA454}" presName="sibTrans" presStyleLbl="sibTrans2D1" presStyleIdx="2" presStyleCnt="5"/>
      <dgm:spPr/>
    </dgm:pt>
    <dgm:pt modelId="{FDAFC4D3-EC75-45D4-AE44-7BBFD8FAB2D2}" type="pres">
      <dgm:prSet presAssocID="{B656F6F8-9BCD-462C-A922-AA193BE4FB43}" presName="node" presStyleLbl="node1" presStyleIdx="3" presStyleCnt="5">
        <dgm:presLayoutVars>
          <dgm:bulletEnabled val="1"/>
        </dgm:presLayoutVars>
      </dgm:prSet>
      <dgm:spPr/>
    </dgm:pt>
    <dgm:pt modelId="{96D21D00-CD72-48E1-9D5C-7279ED4E565D}" type="pres">
      <dgm:prSet presAssocID="{B656F6F8-9BCD-462C-A922-AA193BE4FB43}" presName="dummy" presStyleCnt="0"/>
      <dgm:spPr/>
    </dgm:pt>
    <dgm:pt modelId="{5271A8AD-2E92-4D7C-A172-5E881E0AF44C}" type="pres">
      <dgm:prSet presAssocID="{D93F6D13-7650-464F-8C14-0A1D6C0F32A0}" presName="sibTrans" presStyleLbl="sibTrans2D1" presStyleIdx="3" presStyleCnt="5"/>
      <dgm:spPr/>
    </dgm:pt>
    <dgm:pt modelId="{516345D2-0B8E-4908-9F57-770A24F623AF}" type="pres">
      <dgm:prSet presAssocID="{84406E27-3F10-4330-BDD5-DAFCE423D7DF}" presName="node" presStyleLbl="node1" presStyleIdx="4" presStyleCnt="5">
        <dgm:presLayoutVars>
          <dgm:bulletEnabled val="1"/>
        </dgm:presLayoutVars>
      </dgm:prSet>
      <dgm:spPr/>
    </dgm:pt>
    <dgm:pt modelId="{DE98ABCD-3359-495D-8AAC-D4978B3B462B}" type="pres">
      <dgm:prSet presAssocID="{84406E27-3F10-4330-BDD5-DAFCE423D7DF}" presName="dummy" presStyleCnt="0"/>
      <dgm:spPr/>
    </dgm:pt>
    <dgm:pt modelId="{47A0C94A-5AF4-47CB-805D-A1E60A89E5B8}" type="pres">
      <dgm:prSet presAssocID="{53827B67-D2A2-4884-80E6-DCA3D2B4AB04}" presName="sibTrans" presStyleLbl="sibTrans2D1" presStyleIdx="4" presStyleCnt="5"/>
      <dgm:spPr/>
    </dgm:pt>
  </dgm:ptLst>
  <dgm:cxnLst>
    <dgm:cxn modelId="{1F79BD0C-F58E-419A-9DCE-A527EA54A746}" srcId="{7C765EBC-08B6-4E33-B920-51CA41E569D4}" destId="{B656F6F8-9BCD-462C-A922-AA193BE4FB43}" srcOrd="3" destOrd="0" parTransId="{C88276A0-3006-4ACB-B9FB-BE69417C436A}" sibTransId="{D93F6D13-7650-464F-8C14-0A1D6C0F32A0}"/>
    <dgm:cxn modelId="{49765C17-1B08-403D-AD6D-4003851A815D}" srcId="{7C765EBC-08B6-4E33-B920-51CA41E569D4}" destId="{84406E27-3F10-4330-BDD5-DAFCE423D7DF}" srcOrd="4" destOrd="0" parTransId="{094AB3CB-5300-44BD-9B96-8FD5213D374B}" sibTransId="{53827B67-D2A2-4884-80E6-DCA3D2B4AB04}"/>
    <dgm:cxn modelId="{D55D4D1F-7AF8-4F92-A86F-9155B02F00D6}" type="presOf" srcId="{2291C9DD-5F35-4478-814E-B2A9253C00C6}" destId="{D67E5FD5-DCE6-4B87-AA28-3773DCB13A75}" srcOrd="0" destOrd="0" presId="urn:microsoft.com/office/officeart/2005/8/layout/radial6"/>
    <dgm:cxn modelId="{75838C20-7F1B-4D78-B1D8-CB6BD92AEEFD}" type="presOf" srcId="{D93F6D13-7650-464F-8C14-0A1D6C0F32A0}" destId="{5271A8AD-2E92-4D7C-A172-5E881E0AF44C}" srcOrd="0" destOrd="0" presId="urn:microsoft.com/office/officeart/2005/8/layout/radial6"/>
    <dgm:cxn modelId="{628DE825-0830-45A9-A719-9EFDDEB78E9A}" type="presOf" srcId="{6082C382-4AE2-4328-B09F-0E48095FD6D5}" destId="{15BF3912-CD38-403E-86B2-04B7A94532FE}" srcOrd="0" destOrd="0" presId="urn:microsoft.com/office/officeart/2005/8/layout/radial6"/>
    <dgm:cxn modelId="{F6BCF933-71F2-48A2-AC2B-1817CD0F40EA}" srcId="{2291C9DD-5F35-4478-814E-B2A9253C00C6}" destId="{7C765EBC-08B6-4E33-B920-51CA41E569D4}" srcOrd="0" destOrd="0" parTransId="{A0F9DCCF-C99E-4705-8443-EE92806C6956}" sibTransId="{C9E88C56-5091-4B4A-8092-8749272E0486}"/>
    <dgm:cxn modelId="{096D4D60-9F8B-44DC-AF08-EFDF97809EAC}" type="presOf" srcId="{5DEB2083-A04C-4F53-A2C1-2E721E350E1A}" destId="{6FBE253B-3E1D-46C9-9A8C-940DE217E858}" srcOrd="0" destOrd="0" presId="urn:microsoft.com/office/officeart/2005/8/layout/radial6"/>
    <dgm:cxn modelId="{1279074A-A963-4299-B49A-74DDC45C7D5E}" srcId="{7C765EBC-08B6-4E33-B920-51CA41E569D4}" destId="{5DEB2083-A04C-4F53-A2C1-2E721E350E1A}" srcOrd="2" destOrd="0" parTransId="{9E51DAE5-C40C-4694-8BAD-6153C0847B6F}" sibTransId="{B855B184-8CB9-4DF6-80B5-E84FC69CA454}"/>
    <dgm:cxn modelId="{4738F451-B5C2-4F78-ADEF-3AA06124A715}" type="presOf" srcId="{7C765EBC-08B6-4E33-B920-51CA41E569D4}" destId="{83F82F0F-D91F-46F8-B60E-0B91ADE96FE8}" srcOrd="0" destOrd="0" presId="urn:microsoft.com/office/officeart/2005/8/layout/radial6"/>
    <dgm:cxn modelId="{9BB39782-B9FB-43AC-8913-B11DD081DB68}" type="presOf" srcId="{E70101C3-FE9A-4D44-8E21-900D56A89A63}" destId="{266D2878-95F8-4AB1-8EB3-BFB2D8E5B6D9}" srcOrd="0" destOrd="0" presId="urn:microsoft.com/office/officeart/2005/8/layout/radial6"/>
    <dgm:cxn modelId="{D4DFE39A-FFEE-4485-BD41-18C60AEA5BBD}" srcId="{7C765EBC-08B6-4E33-B920-51CA41E569D4}" destId="{E70101C3-FE9A-4D44-8E21-900D56A89A63}" srcOrd="1" destOrd="0" parTransId="{175ED796-9FFB-4BF8-8E70-015D22BDA541}" sibTransId="{B2B8757C-F12B-4BEE-B95E-F5BA76496E70}"/>
    <dgm:cxn modelId="{16B099B2-B944-494F-98F2-ABA1320C7FA1}" type="presOf" srcId="{E204408D-3E3C-4E19-8C01-3AFCE7EA7C94}" destId="{7815FEB9-403D-4C40-8E3D-AC76556F83D3}" srcOrd="0" destOrd="0" presId="urn:microsoft.com/office/officeart/2005/8/layout/radial6"/>
    <dgm:cxn modelId="{FBA3C8C5-1A41-452C-8F4B-A9E4B0B57B01}" type="presOf" srcId="{B855B184-8CB9-4DF6-80B5-E84FC69CA454}" destId="{B7DA79DE-5580-4A16-A995-12F9629120E5}" srcOrd="0" destOrd="0" presId="urn:microsoft.com/office/officeart/2005/8/layout/radial6"/>
    <dgm:cxn modelId="{4A63C8C8-E034-4978-9B07-A932841FEC04}" srcId="{7C765EBC-08B6-4E33-B920-51CA41E569D4}" destId="{E204408D-3E3C-4E19-8C01-3AFCE7EA7C94}" srcOrd="0" destOrd="0" parTransId="{67EDBEA3-C56A-408A-B839-115B3E46BB78}" sibTransId="{6082C382-4AE2-4328-B09F-0E48095FD6D5}"/>
    <dgm:cxn modelId="{3730CAC8-C4E0-42FE-ABA8-224D32F4FCE7}" type="presOf" srcId="{53827B67-D2A2-4884-80E6-DCA3D2B4AB04}" destId="{47A0C94A-5AF4-47CB-805D-A1E60A89E5B8}" srcOrd="0" destOrd="0" presId="urn:microsoft.com/office/officeart/2005/8/layout/radial6"/>
    <dgm:cxn modelId="{43FDCFE6-2D4B-4057-9E50-780AAE875821}" type="presOf" srcId="{84406E27-3F10-4330-BDD5-DAFCE423D7DF}" destId="{516345D2-0B8E-4908-9F57-770A24F623AF}" srcOrd="0" destOrd="0" presId="urn:microsoft.com/office/officeart/2005/8/layout/radial6"/>
    <dgm:cxn modelId="{0845EAE9-E77A-48A6-935D-F2C0A829E779}" type="presOf" srcId="{B656F6F8-9BCD-462C-A922-AA193BE4FB43}" destId="{FDAFC4D3-EC75-45D4-AE44-7BBFD8FAB2D2}" srcOrd="0" destOrd="0" presId="urn:microsoft.com/office/officeart/2005/8/layout/radial6"/>
    <dgm:cxn modelId="{1DCC61F8-5FC0-4FC6-8767-52BD27D44E40}" type="presOf" srcId="{B2B8757C-F12B-4BEE-B95E-F5BA76496E70}" destId="{E61763EE-B68C-4BB0-9C36-88C95A786B72}" srcOrd="0" destOrd="0" presId="urn:microsoft.com/office/officeart/2005/8/layout/radial6"/>
    <dgm:cxn modelId="{9A140EE8-3F9F-410F-83E6-6701CE3A0D1D}" type="presParOf" srcId="{D67E5FD5-DCE6-4B87-AA28-3773DCB13A75}" destId="{83F82F0F-D91F-46F8-B60E-0B91ADE96FE8}" srcOrd="0" destOrd="0" presId="urn:microsoft.com/office/officeart/2005/8/layout/radial6"/>
    <dgm:cxn modelId="{248AF6B8-336B-4585-913E-4099FC813D40}" type="presParOf" srcId="{D67E5FD5-DCE6-4B87-AA28-3773DCB13A75}" destId="{7815FEB9-403D-4C40-8E3D-AC76556F83D3}" srcOrd="1" destOrd="0" presId="urn:microsoft.com/office/officeart/2005/8/layout/radial6"/>
    <dgm:cxn modelId="{E26CA206-8A8A-4784-BFE1-04AAA31C08AF}" type="presParOf" srcId="{D67E5FD5-DCE6-4B87-AA28-3773DCB13A75}" destId="{7538D4C0-48C8-4C55-9CF3-6CE7DFDCAD75}" srcOrd="2" destOrd="0" presId="urn:microsoft.com/office/officeart/2005/8/layout/radial6"/>
    <dgm:cxn modelId="{CB43F817-D206-4A2B-8307-5E8080673A57}" type="presParOf" srcId="{D67E5FD5-DCE6-4B87-AA28-3773DCB13A75}" destId="{15BF3912-CD38-403E-86B2-04B7A94532FE}" srcOrd="3" destOrd="0" presId="urn:microsoft.com/office/officeart/2005/8/layout/radial6"/>
    <dgm:cxn modelId="{89FB2D0C-E33A-4401-93F7-448C767ED62C}" type="presParOf" srcId="{D67E5FD5-DCE6-4B87-AA28-3773DCB13A75}" destId="{266D2878-95F8-4AB1-8EB3-BFB2D8E5B6D9}" srcOrd="4" destOrd="0" presId="urn:microsoft.com/office/officeart/2005/8/layout/radial6"/>
    <dgm:cxn modelId="{BAE3219C-6B80-4DCB-A542-EC26B8428AF2}" type="presParOf" srcId="{D67E5FD5-DCE6-4B87-AA28-3773DCB13A75}" destId="{87F02E10-6357-4DB1-B42F-E846753DAEFA}" srcOrd="5" destOrd="0" presId="urn:microsoft.com/office/officeart/2005/8/layout/radial6"/>
    <dgm:cxn modelId="{FDE0DE3B-5074-40A8-B2D9-6058D35E4141}" type="presParOf" srcId="{D67E5FD5-DCE6-4B87-AA28-3773DCB13A75}" destId="{E61763EE-B68C-4BB0-9C36-88C95A786B72}" srcOrd="6" destOrd="0" presId="urn:microsoft.com/office/officeart/2005/8/layout/radial6"/>
    <dgm:cxn modelId="{304BD943-ACB2-4ED7-B0DD-318AF1920327}" type="presParOf" srcId="{D67E5FD5-DCE6-4B87-AA28-3773DCB13A75}" destId="{6FBE253B-3E1D-46C9-9A8C-940DE217E858}" srcOrd="7" destOrd="0" presId="urn:microsoft.com/office/officeart/2005/8/layout/radial6"/>
    <dgm:cxn modelId="{AB067038-E6AD-4F5D-BCA8-C704B09F0E36}" type="presParOf" srcId="{D67E5FD5-DCE6-4B87-AA28-3773DCB13A75}" destId="{AD5919CD-9322-459E-A0F6-5C7581F9CB2D}" srcOrd="8" destOrd="0" presId="urn:microsoft.com/office/officeart/2005/8/layout/radial6"/>
    <dgm:cxn modelId="{FD15CF33-1864-48B4-B137-D2B3BDA757B2}" type="presParOf" srcId="{D67E5FD5-DCE6-4B87-AA28-3773DCB13A75}" destId="{B7DA79DE-5580-4A16-A995-12F9629120E5}" srcOrd="9" destOrd="0" presId="urn:microsoft.com/office/officeart/2005/8/layout/radial6"/>
    <dgm:cxn modelId="{433397E7-8E76-4856-8DE9-6CBCB432C226}" type="presParOf" srcId="{D67E5FD5-DCE6-4B87-AA28-3773DCB13A75}" destId="{FDAFC4D3-EC75-45D4-AE44-7BBFD8FAB2D2}" srcOrd="10" destOrd="0" presId="urn:microsoft.com/office/officeart/2005/8/layout/radial6"/>
    <dgm:cxn modelId="{18D7197C-59BE-458B-88B5-CA56D48205B5}" type="presParOf" srcId="{D67E5FD5-DCE6-4B87-AA28-3773DCB13A75}" destId="{96D21D00-CD72-48E1-9D5C-7279ED4E565D}" srcOrd="11" destOrd="0" presId="urn:microsoft.com/office/officeart/2005/8/layout/radial6"/>
    <dgm:cxn modelId="{9DA80A2A-52B3-47C7-A119-D87845D9DD21}" type="presParOf" srcId="{D67E5FD5-DCE6-4B87-AA28-3773DCB13A75}" destId="{5271A8AD-2E92-4D7C-A172-5E881E0AF44C}" srcOrd="12" destOrd="0" presId="urn:microsoft.com/office/officeart/2005/8/layout/radial6"/>
    <dgm:cxn modelId="{218D2C5B-9C8A-42B8-82F0-513DBFB7F77A}" type="presParOf" srcId="{D67E5FD5-DCE6-4B87-AA28-3773DCB13A75}" destId="{516345D2-0B8E-4908-9F57-770A24F623AF}" srcOrd="13" destOrd="0" presId="urn:microsoft.com/office/officeart/2005/8/layout/radial6"/>
    <dgm:cxn modelId="{F98EB81F-3392-456B-8626-E99BD4E8CBB2}" type="presParOf" srcId="{D67E5FD5-DCE6-4B87-AA28-3773DCB13A75}" destId="{DE98ABCD-3359-495D-8AAC-D4978B3B462B}" srcOrd="14" destOrd="0" presId="urn:microsoft.com/office/officeart/2005/8/layout/radial6"/>
    <dgm:cxn modelId="{1778B3D7-2142-4E1F-8C9F-67D9C1C0F758}" type="presParOf" srcId="{D67E5FD5-DCE6-4B87-AA28-3773DCB13A75}" destId="{47A0C94A-5AF4-47CB-805D-A1E60A89E5B8}" srcOrd="15"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00A96B-1CDD-45DF-9556-412D3419AAE8}">
      <dsp:nvSpPr>
        <dsp:cNvPr id="0" name=""/>
        <dsp:cNvSpPr/>
      </dsp:nvSpPr>
      <dsp:spPr>
        <a:xfrm>
          <a:off x="200733" y="1386638"/>
          <a:ext cx="3347530" cy="179872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Non-Supporters</a:t>
          </a:r>
        </a:p>
        <a:p>
          <a:pPr marL="0" lvl="0" indent="0" algn="ctr" defTabSz="1066800">
            <a:lnSpc>
              <a:spcPct val="90000"/>
            </a:lnSpc>
            <a:spcBef>
              <a:spcPct val="0"/>
            </a:spcBef>
            <a:spcAft>
              <a:spcPct val="35000"/>
            </a:spcAft>
            <a:buNone/>
          </a:pPr>
          <a:r>
            <a:rPr lang="en-GB" sz="2400" kern="1200" dirty="0"/>
            <a:t>Pre-Radicalisation</a:t>
          </a:r>
        </a:p>
        <a:p>
          <a:pPr marL="0" lvl="0" indent="0" algn="ctr" defTabSz="1066800">
            <a:lnSpc>
              <a:spcPct val="90000"/>
            </a:lnSpc>
            <a:spcBef>
              <a:spcPct val="0"/>
            </a:spcBef>
            <a:spcAft>
              <a:spcPct val="35000"/>
            </a:spcAft>
            <a:buNone/>
          </a:pPr>
          <a:endParaRPr lang="en-GB" sz="2400" kern="1200" dirty="0"/>
        </a:p>
      </dsp:txBody>
      <dsp:txXfrm>
        <a:off x="253416" y="1439321"/>
        <a:ext cx="3242164" cy="1693356"/>
      </dsp:txXfrm>
    </dsp:sp>
    <dsp:sp modelId="{8CC129F6-466E-4406-8387-1B786E3C03E1}">
      <dsp:nvSpPr>
        <dsp:cNvPr id="0" name=""/>
        <dsp:cNvSpPr/>
      </dsp:nvSpPr>
      <dsp:spPr>
        <a:xfrm>
          <a:off x="3665228" y="2051062"/>
          <a:ext cx="247964" cy="4698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100000"/>
            </a:lnSpc>
            <a:spcBef>
              <a:spcPct val="0"/>
            </a:spcBef>
            <a:spcAft>
              <a:spcPct val="35000"/>
            </a:spcAft>
            <a:buNone/>
          </a:pPr>
          <a:endParaRPr lang="en-GB" sz="1800" kern="1200"/>
        </a:p>
      </dsp:txBody>
      <dsp:txXfrm>
        <a:off x="3665228" y="2145037"/>
        <a:ext cx="173575" cy="281924"/>
      </dsp:txXfrm>
    </dsp:sp>
    <dsp:sp modelId="{E5EBB694-C681-4C34-8751-5E48D780A924}">
      <dsp:nvSpPr>
        <dsp:cNvPr id="0" name=""/>
        <dsp:cNvSpPr/>
      </dsp:nvSpPr>
      <dsp:spPr>
        <a:xfrm>
          <a:off x="4016121" y="1386638"/>
          <a:ext cx="3340501" cy="179872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Soft-Supporters</a:t>
          </a:r>
        </a:p>
        <a:p>
          <a:pPr marL="0" lvl="0" indent="0" algn="ctr" defTabSz="1066800">
            <a:lnSpc>
              <a:spcPct val="90000"/>
            </a:lnSpc>
            <a:spcBef>
              <a:spcPct val="0"/>
            </a:spcBef>
            <a:spcAft>
              <a:spcPct val="35000"/>
            </a:spcAft>
            <a:buNone/>
          </a:pPr>
          <a:r>
            <a:rPr lang="en-GB" sz="2400" kern="1200"/>
            <a:t>Conversion and Identification with Islam</a:t>
          </a:r>
        </a:p>
      </dsp:txBody>
      <dsp:txXfrm>
        <a:off x="4068804" y="1439321"/>
        <a:ext cx="3235135" cy="1693356"/>
      </dsp:txXfrm>
    </dsp:sp>
    <dsp:sp modelId="{B35E52ED-AE79-48FE-A4DF-257BA34B5749}">
      <dsp:nvSpPr>
        <dsp:cNvPr id="0" name=""/>
        <dsp:cNvSpPr/>
      </dsp:nvSpPr>
      <dsp:spPr>
        <a:xfrm>
          <a:off x="7521920" y="2051062"/>
          <a:ext cx="350429" cy="4698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100000"/>
            </a:lnSpc>
            <a:spcBef>
              <a:spcPct val="0"/>
            </a:spcBef>
            <a:spcAft>
              <a:spcPct val="35000"/>
            </a:spcAft>
            <a:buNone/>
          </a:pPr>
          <a:endParaRPr lang="en-GB" sz="1800" kern="1200"/>
        </a:p>
      </dsp:txBody>
      <dsp:txXfrm>
        <a:off x="7521920" y="2145037"/>
        <a:ext cx="245300" cy="281924"/>
      </dsp:txXfrm>
    </dsp:sp>
    <dsp:sp modelId="{2E6AA1DA-78D4-4976-9F68-49EE7037A82E}">
      <dsp:nvSpPr>
        <dsp:cNvPr id="0" name=""/>
        <dsp:cNvSpPr/>
      </dsp:nvSpPr>
      <dsp:spPr>
        <a:xfrm>
          <a:off x="8017812" y="1386638"/>
          <a:ext cx="3341107" cy="179872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Hard-Supporters</a:t>
          </a:r>
        </a:p>
        <a:p>
          <a:pPr marL="0" lvl="0" indent="0" algn="ctr" defTabSz="1066800">
            <a:lnSpc>
              <a:spcPct val="90000"/>
            </a:lnSpc>
            <a:spcBef>
              <a:spcPct val="0"/>
            </a:spcBef>
            <a:spcAft>
              <a:spcPct val="35000"/>
            </a:spcAft>
            <a:buNone/>
          </a:pPr>
          <a:r>
            <a:rPr lang="en-GB" sz="2400" kern="1200"/>
            <a:t>Acts of Terrorism</a:t>
          </a:r>
        </a:p>
      </dsp:txBody>
      <dsp:txXfrm>
        <a:off x="8070495" y="1439321"/>
        <a:ext cx="3235741" cy="16933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A0C94A-5AF4-47CB-805D-A1E60A89E5B8}">
      <dsp:nvSpPr>
        <dsp:cNvPr id="0" name=""/>
        <dsp:cNvSpPr/>
      </dsp:nvSpPr>
      <dsp:spPr>
        <a:xfrm>
          <a:off x="2503170" y="483105"/>
          <a:ext cx="3223259" cy="3223259"/>
        </a:xfrm>
        <a:prstGeom prst="blockArc">
          <a:avLst>
            <a:gd name="adj1" fmla="val 11880000"/>
            <a:gd name="adj2" fmla="val 16200000"/>
            <a:gd name="adj3" fmla="val 4637"/>
          </a:avLst>
        </a:prstGeom>
        <a:solidFill>
          <a:schemeClr val="accent4">
            <a:hueOff val="6599937"/>
            <a:satOff val="-29202"/>
            <a:lumOff val="-490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271A8AD-2E92-4D7C-A172-5E881E0AF44C}">
      <dsp:nvSpPr>
        <dsp:cNvPr id="0" name=""/>
        <dsp:cNvSpPr/>
      </dsp:nvSpPr>
      <dsp:spPr>
        <a:xfrm>
          <a:off x="2503170" y="483105"/>
          <a:ext cx="3223259" cy="3223259"/>
        </a:xfrm>
        <a:prstGeom prst="blockArc">
          <a:avLst>
            <a:gd name="adj1" fmla="val 7560000"/>
            <a:gd name="adj2" fmla="val 11880000"/>
            <a:gd name="adj3" fmla="val 4637"/>
          </a:avLst>
        </a:prstGeom>
        <a:solidFill>
          <a:schemeClr val="accent4">
            <a:hueOff val="4949952"/>
            <a:satOff val="-21901"/>
            <a:lumOff val="-36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7DA79DE-5580-4A16-A995-12F9629120E5}">
      <dsp:nvSpPr>
        <dsp:cNvPr id="0" name=""/>
        <dsp:cNvSpPr/>
      </dsp:nvSpPr>
      <dsp:spPr>
        <a:xfrm>
          <a:off x="2503170" y="483105"/>
          <a:ext cx="3223259" cy="3223259"/>
        </a:xfrm>
        <a:prstGeom prst="blockArc">
          <a:avLst>
            <a:gd name="adj1" fmla="val 3240000"/>
            <a:gd name="adj2" fmla="val 7560000"/>
            <a:gd name="adj3" fmla="val 4637"/>
          </a:avLst>
        </a:prstGeom>
        <a:solidFill>
          <a:schemeClr val="accent4">
            <a:hueOff val="3299968"/>
            <a:satOff val="-14601"/>
            <a:lumOff val="-245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61763EE-B68C-4BB0-9C36-88C95A786B72}">
      <dsp:nvSpPr>
        <dsp:cNvPr id="0" name=""/>
        <dsp:cNvSpPr/>
      </dsp:nvSpPr>
      <dsp:spPr>
        <a:xfrm>
          <a:off x="2503170" y="483105"/>
          <a:ext cx="3223259" cy="3223259"/>
        </a:xfrm>
        <a:prstGeom prst="blockArc">
          <a:avLst>
            <a:gd name="adj1" fmla="val 20520000"/>
            <a:gd name="adj2" fmla="val 3240000"/>
            <a:gd name="adj3" fmla="val 4637"/>
          </a:avLst>
        </a:prstGeom>
        <a:solidFill>
          <a:schemeClr val="accent4">
            <a:hueOff val="1649984"/>
            <a:satOff val="-7300"/>
            <a:lumOff val="-122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5BF3912-CD38-403E-86B2-04B7A94532FE}">
      <dsp:nvSpPr>
        <dsp:cNvPr id="0" name=""/>
        <dsp:cNvSpPr/>
      </dsp:nvSpPr>
      <dsp:spPr>
        <a:xfrm>
          <a:off x="2503170" y="483105"/>
          <a:ext cx="3223259" cy="3223259"/>
        </a:xfrm>
        <a:prstGeom prst="blockArc">
          <a:avLst>
            <a:gd name="adj1" fmla="val 16200000"/>
            <a:gd name="adj2" fmla="val 20520000"/>
            <a:gd name="adj3" fmla="val 4637"/>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3F82F0F-D91F-46F8-B60E-0B91ADE96FE8}">
      <dsp:nvSpPr>
        <dsp:cNvPr id="0" name=""/>
        <dsp:cNvSpPr/>
      </dsp:nvSpPr>
      <dsp:spPr>
        <a:xfrm>
          <a:off x="3373412" y="1353348"/>
          <a:ext cx="1482774" cy="1482774"/>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National Security</a:t>
          </a:r>
        </a:p>
      </dsp:txBody>
      <dsp:txXfrm>
        <a:off x="3590559" y="1570495"/>
        <a:ext cx="1048480" cy="1048480"/>
      </dsp:txXfrm>
    </dsp:sp>
    <dsp:sp modelId="{7815FEB9-403D-4C40-8E3D-AC76556F83D3}">
      <dsp:nvSpPr>
        <dsp:cNvPr id="0" name=""/>
        <dsp:cNvSpPr/>
      </dsp:nvSpPr>
      <dsp:spPr>
        <a:xfrm>
          <a:off x="3595828" y="1500"/>
          <a:ext cx="1037942" cy="1037942"/>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The UK system of Government</a:t>
          </a:r>
        </a:p>
      </dsp:txBody>
      <dsp:txXfrm>
        <a:off x="3747831" y="153503"/>
        <a:ext cx="733936" cy="733936"/>
      </dsp:txXfrm>
    </dsp:sp>
    <dsp:sp modelId="{266D2878-95F8-4AB1-8EB3-BFB2D8E5B6D9}">
      <dsp:nvSpPr>
        <dsp:cNvPr id="0" name=""/>
        <dsp:cNvSpPr/>
      </dsp:nvSpPr>
      <dsp:spPr>
        <a:xfrm>
          <a:off x="5093042" y="1089290"/>
          <a:ext cx="1037942" cy="1037942"/>
        </a:xfrm>
        <a:prstGeom prst="ellipse">
          <a:avLst/>
        </a:prstGeom>
        <a:solidFill>
          <a:schemeClr val="accent4">
            <a:hueOff val="1649984"/>
            <a:satOff val="-7300"/>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People their rights and freedoms</a:t>
          </a:r>
        </a:p>
      </dsp:txBody>
      <dsp:txXfrm>
        <a:off x="5245045" y="1241293"/>
        <a:ext cx="733936" cy="733936"/>
      </dsp:txXfrm>
    </dsp:sp>
    <dsp:sp modelId="{6FBE253B-3E1D-46C9-9A8C-940DE217E858}">
      <dsp:nvSpPr>
        <dsp:cNvPr id="0" name=""/>
        <dsp:cNvSpPr/>
      </dsp:nvSpPr>
      <dsp:spPr>
        <a:xfrm>
          <a:off x="4521158" y="2849370"/>
          <a:ext cx="1037942" cy="1037942"/>
        </a:xfrm>
        <a:prstGeom prst="ellipse">
          <a:avLst/>
        </a:prstGeom>
        <a:solidFill>
          <a:schemeClr val="accent4">
            <a:hueOff val="3299968"/>
            <a:satOff val="-14601"/>
            <a:lumOff val="-24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Economic wellbeing</a:t>
          </a:r>
        </a:p>
      </dsp:txBody>
      <dsp:txXfrm>
        <a:off x="4673161" y="3001373"/>
        <a:ext cx="733936" cy="733936"/>
      </dsp:txXfrm>
    </dsp:sp>
    <dsp:sp modelId="{FDAFC4D3-EC75-45D4-AE44-7BBFD8FAB2D2}">
      <dsp:nvSpPr>
        <dsp:cNvPr id="0" name=""/>
        <dsp:cNvSpPr/>
      </dsp:nvSpPr>
      <dsp:spPr>
        <a:xfrm>
          <a:off x="2670499" y="2849370"/>
          <a:ext cx="1037942" cy="1037942"/>
        </a:xfrm>
        <a:prstGeom prst="ellipse">
          <a:avLst/>
        </a:prstGeom>
        <a:solidFill>
          <a:schemeClr val="accent4">
            <a:hueOff val="4949952"/>
            <a:satOff val="-21901"/>
            <a:lumOff val="-36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Infrastructure and assets</a:t>
          </a:r>
        </a:p>
      </dsp:txBody>
      <dsp:txXfrm>
        <a:off x="2822502" y="3001373"/>
        <a:ext cx="733936" cy="733936"/>
      </dsp:txXfrm>
    </dsp:sp>
    <dsp:sp modelId="{516345D2-0B8E-4908-9F57-770A24F623AF}">
      <dsp:nvSpPr>
        <dsp:cNvPr id="0" name=""/>
        <dsp:cNvSpPr/>
      </dsp:nvSpPr>
      <dsp:spPr>
        <a:xfrm>
          <a:off x="2098614" y="1089290"/>
          <a:ext cx="1037942" cy="1037942"/>
        </a:xfrm>
        <a:prstGeom prst="ellipse">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International co-operation, defence and security capabilities</a:t>
          </a:r>
        </a:p>
      </dsp:txBody>
      <dsp:txXfrm>
        <a:off x="2250617" y="1241293"/>
        <a:ext cx="733936" cy="73393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C7D8D1-4BC1-442B-91FD-ECB93DC4FB93}" type="datetimeFigureOut">
              <a:rPr lang="en-GB" smtClean="0"/>
              <a:t>03/12/2024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81CAC-205E-427C-BD1B-3172C7390A3C}" type="slidenum">
              <a:rPr lang="en-GB" smtClean="0"/>
              <a:t>‹#›</a:t>
            </a:fld>
            <a:endParaRPr lang="en-GB"/>
          </a:p>
        </p:txBody>
      </p:sp>
    </p:spTree>
    <p:extLst>
      <p:ext uri="{BB962C8B-B14F-4D97-AF65-F5344CB8AC3E}">
        <p14:creationId xmlns:p14="http://schemas.microsoft.com/office/powerpoint/2010/main" val="1234661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ov.uk/government/news/government-strengthens-approach-to-counter-extremism"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independent.co.uk/news/uk/home-news/tommy-robinson-uk-riots-edl-twitter-b2591161.html"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ps.gov.uk/cps/news/former-soldier-who-escaped-prison-convicted-spying-iran"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bbc.co.uk/iplayer/episode/m0023b3m/surviving-october-7th-we-will-dance-again"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tellmamauk.org/tell-mama-recorded-almost-5000-anti-muslim-cases-a-year-on-from-7-october/"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gov.uk/government/publications/new-definition-of-extremism-2024/new-definition-of-extremism-2024"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assets.publishing.service.gov.uk/media/651e71d9e4e658001459d997/14.320_HO_Channel_Duty_Guidance_v3_Final_Web.pdf"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jesip.org.uk/joint-doctrine/early-stages-of-an-incident-m-ethane/"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https://www.mi5.gov.uk/threat-levels</a:t>
            </a:r>
          </a:p>
        </p:txBody>
      </p:sp>
      <p:sp>
        <p:nvSpPr>
          <p:cNvPr id="4" name="Slide Number Placeholder 3"/>
          <p:cNvSpPr>
            <a:spLocks noGrp="1"/>
          </p:cNvSpPr>
          <p:nvPr>
            <p:ph type="sldNum" sz="quarter" idx="5"/>
          </p:nvPr>
        </p:nvSpPr>
        <p:spPr/>
        <p:txBody>
          <a:bodyPr/>
          <a:lstStyle/>
          <a:p>
            <a:fld id="{C47BD329-5AB2-4450-9B2F-C4FC55EA6620}" type="slidenum">
              <a:rPr lang="en-GB" smtClean="0"/>
              <a:t>5</a:t>
            </a:fld>
            <a:endParaRPr lang="en-GB"/>
          </a:p>
        </p:txBody>
      </p:sp>
    </p:spTree>
    <p:extLst>
      <p:ext uri="{BB962C8B-B14F-4D97-AF65-F5344CB8AC3E}">
        <p14:creationId xmlns:p14="http://schemas.microsoft.com/office/powerpoint/2010/main" val="1209345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u="none" strike="noStrike" dirty="0">
                <a:solidFill>
                  <a:srgbClr val="374151"/>
                </a:solidFill>
                <a:effectLst/>
                <a:latin typeface="Söhne"/>
              </a:rPr>
              <a:t> It's important to emphasize that terrorism is a controversial and debated concept, and there isn't a universally accepted definition.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Terrorism is a controversial and debated concept for several reasons, including its subjectivity, political implications, and varying interpretations. Here are some key factors that contribute to the controversy and debate surrounding the concept of terrorism:</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Subjectivity of the Term:</a:t>
            </a:r>
            <a:r>
              <a:rPr lang="en-GB" b="0" i="0" u="none" strike="noStrike" dirty="0">
                <a:solidFill>
                  <a:srgbClr val="374151"/>
                </a:solidFill>
                <a:effectLst/>
                <a:latin typeface="Söhne"/>
              </a:rPr>
              <a:t> Terrorism lacks a universally agreed-upon definition. Different organizations, governments, and scholars may have their own interpretations and criteria for what constitutes terrorism. This subjectivity can lead to disagreements and debates about whether a particular act or group should be </a:t>
            </a:r>
            <a:r>
              <a:rPr lang="en-GB" b="0" i="0" u="none" strike="noStrike" dirty="0" err="1">
                <a:solidFill>
                  <a:srgbClr val="374151"/>
                </a:solidFill>
                <a:effectLst/>
                <a:latin typeface="Söhne"/>
              </a:rPr>
              <a:t>labeled</a:t>
            </a:r>
            <a:r>
              <a:rPr lang="en-GB" b="0" i="0" u="none" strike="noStrike" dirty="0">
                <a:solidFill>
                  <a:srgbClr val="374151"/>
                </a:solidFill>
                <a:effectLst/>
                <a:latin typeface="Söhne"/>
              </a:rPr>
              <a:t> as terrorist.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Political and Ideological Differences:</a:t>
            </a:r>
            <a:r>
              <a:rPr lang="en-GB" b="0" i="0" u="none" strike="noStrike" dirty="0">
                <a:solidFill>
                  <a:srgbClr val="374151"/>
                </a:solidFill>
                <a:effectLst/>
                <a:latin typeface="Söhne"/>
              </a:rPr>
              <a:t> Terrorism often involves political or ideological motivations. Governments, political groups, and individuals may use the term "terrorism" to advance their own agendas or to delegitimize their adversaries. As a result, </a:t>
            </a:r>
            <a:r>
              <a:rPr lang="en-GB" b="0" i="0" u="none" strike="noStrike" dirty="0" err="1">
                <a:solidFill>
                  <a:srgbClr val="374151"/>
                </a:solidFill>
                <a:effectLst/>
                <a:latin typeface="Söhne"/>
              </a:rPr>
              <a:t>labeling</a:t>
            </a:r>
            <a:r>
              <a:rPr lang="en-GB" b="0" i="0" u="none" strike="noStrike" dirty="0">
                <a:solidFill>
                  <a:srgbClr val="374151"/>
                </a:solidFill>
                <a:effectLst/>
                <a:latin typeface="Söhne"/>
              </a:rPr>
              <a:t> a group as a terrorist organization can be a politically charged decision.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Context Matters:</a:t>
            </a:r>
            <a:r>
              <a:rPr lang="en-GB" b="0" i="0" u="none" strike="noStrike" dirty="0">
                <a:solidFill>
                  <a:srgbClr val="374151"/>
                </a:solidFill>
                <a:effectLst/>
                <a:latin typeface="Söhne"/>
              </a:rPr>
              <a:t> The context in which an act occurs can greatly influence whether it is perceived as terrorism. Actions that might be considered terrorism in one context might be seen as legitimate resistance or </a:t>
            </a:r>
            <a:r>
              <a:rPr lang="en-GB" b="0" i="0" u="none" strike="noStrike" dirty="0" err="1">
                <a:solidFill>
                  <a:srgbClr val="374151"/>
                </a:solidFill>
                <a:effectLst/>
                <a:latin typeface="Söhne"/>
              </a:rPr>
              <a:t>self-defense</a:t>
            </a:r>
            <a:r>
              <a:rPr lang="en-GB" b="0" i="0" u="none" strike="noStrike" dirty="0">
                <a:solidFill>
                  <a:srgbClr val="374151"/>
                </a:solidFill>
                <a:effectLst/>
                <a:latin typeface="Söhne"/>
              </a:rPr>
              <a:t> in another. For example, some individuals or groups </a:t>
            </a:r>
            <a:r>
              <a:rPr lang="en-GB" b="0" i="0" u="none" strike="noStrike" dirty="0" err="1">
                <a:solidFill>
                  <a:srgbClr val="374151"/>
                </a:solidFill>
                <a:effectLst/>
                <a:latin typeface="Söhne"/>
              </a:rPr>
              <a:t>labeled</a:t>
            </a:r>
            <a:r>
              <a:rPr lang="en-GB" b="0" i="0" u="none" strike="noStrike" dirty="0">
                <a:solidFill>
                  <a:srgbClr val="374151"/>
                </a:solidFill>
                <a:effectLst/>
                <a:latin typeface="Söhne"/>
              </a:rPr>
              <a:t> as terrorists in one country may be regarded as freedom fighters or resistance fighters by others.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Debate Over State Terrorism:</a:t>
            </a:r>
            <a:r>
              <a:rPr lang="en-GB" b="0" i="0" u="none" strike="noStrike" dirty="0">
                <a:solidFill>
                  <a:srgbClr val="374151"/>
                </a:solidFill>
                <a:effectLst/>
                <a:latin typeface="Söhne"/>
              </a:rPr>
              <a:t> There is ongoing debate about whether acts of violence carried out by governments or state entities can be classified as terrorism. Some argue that state-sponsored violence should be included under the terrorism umbrella, while others believe that terrorism should only refer to acts committed by non-state actors.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Ethical and Legal Considerations:</a:t>
            </a:r>
            <a:r>
              <a:rPr lang="en-GB" b="0" i="0" u="none" strike="noStrike" dirty="0">
                <a:solidFill>
                  <a:srgbClr val="374151"/>
                </a:solidFill>
                <a:effectLst/>
                <a:latin typeface="Söhne"/>
              </a:rPr>
              <a:t> Determining whether an act is terrorism can raise ethical and legal questions. These questions can include issues related to the use of violence, the protection of civilians, and the balance between security measures and civil liberties. These ethical and legal dilemmas contribute to the complexity of defining terrorism.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Media and Public Perception:</a:t>
            </a:r>
            <a:r>
              <a:rPr lang="en-GB" b="0" i="0" u="none" strike="noStrike" dirty="0">
                <a:solidFill>
                  <a:srgbClr val="374151"/>
                </a:solidFill>
                <a:effectLst/>
                <a:latin typeface="Söhne"/>
              </a:rPr>
              <a:t> The way terrorism is portrayed in the media can shape public perception and influence the discourse surrounding the term. Media coverage can sometimes sensationalize acts of terrorism or focus on particular groups, affecting how people perceive the phenomenon.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Evolution of Tactics:</a:t>
            </a:r>
            <a:r>
              <a:rPr lang="en-GB" b="0" i="0" u="none" strike="noStrike" dirty="0">
                <a:solidFill>
                  <a:srgbClr val="374151"/>
                </a:solidFill>
                <a:effectLst/>
                <a:latin typeface="Söhne"/>
              </a:rPr>
              <a:t> Terrorism is not a static concept; it evolves over time. New tactics and methods continually emerge, challenging traditional definitions and interpretations. For example, cyberterrorism and lone-wolf attacks have added complexity to the understanding of terrorism.</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Because of these factors, terrorism remains a contentious and debated concept, both academically and in public discourse. Scholars, policymakers, and the general public continue to grapple with questions of how to define terrorism and how to respond to it effectively while upholding ethical and legal standards.</a:t>
            </a:r>
          </a:p>
          <a:p>
            <a:pPr algn="l">
              <a:buFont typeface="Arial" panose="020B0604020202020204" pitchFamily="34" charset="0"/>
              <a:buChar char="•"/>
            </a:pPr>
            <a:endParaRPr lang="en-GB" b="0" i="0" u="none" strike="noStrike"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9</a:t>
            </a:fld>
            <a:endParaRPr lang="en-US"/>
          </a:p>
        </p:txBody>
      </p:sp>
    </p:spTree>
    <p:extLst>
      <p:ext uri="{BB962C8B-B14F-4D97-AF65-F5344CB8AC3E}">
        <p14:creationId xmlns:p14="http://schemas.microsoft.com/office/powerpoint/2010/main" val="27695094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PC Keith Palmer</a:t>
            </a:r>
          </a:p>
          <a:p>
            <a:r>
              <a:rPr lang="en-US" dirty="0">
                <a:ea typeface="Calibri"/>
                <a:cs typeface="Calibri"/>
              </a:rPr>
              <a:t>Lee Rigby 2013</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47BD329-5AB2-4450-9B2F-C4FC55EA6620}" type="slidenum">
              <a:rPr lang="en-GB" smtClean="0"/>
              <a:t>10</a:t>
            </a:fld>
            <a:endParaRPr lang="en-GB"/>
          </a:p>
        </p:txBody>
      </p:sp>
    </p:spTree>
    <p:extLst>
      <p:ext uri="{BB962C8B-B14F-4D97-AF65-F5344CB8AC3E}">
        <p14:creationId xmlns:p14="http://schemas.microsoft.com/office/powerpoint/2010/main" val="2200058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a:solidFill>
                  <a:srgbClr val="374151"/>
                </a:solidFill>
                <a:effectLst/>
                <a:latin typeface="Söhne"/>
              </a:rPr>
              <a:t>Terrorism acts and military conflicts are distinct forms of violence, each with its own characteristics and objectives. Here are some key differences between them:</a:t>
            </a:r>
          </a:p>
          <a:p>
            <a:pPr algn="l"/>
            <a:endParaRPr lang="en-GB" b="0" i="0" u="none" strike="noStrike">
              <a:solidFill>
                <a:srgbClr val="374151"/>
              </a:solidFill>
              <a:effectLst/>
              <a:latin typeface="Söhne"/>
            </a:endParaRPr>
          </a:p>
          <a:p>
            <a:pPr algn="l">
              <a:buFont typeface="+mj-lt"/>
              <a:buAutoNum type="arabicPeriod"/>
            </a:pPr>
            <a:r>
              <a:rPr lang="en-GB" b="1" i="0" u="none" strike="noStrike">
                <a:solidFill>
                  <a:srgbClr val="374151"/>
                </a:solidFill>
                <a:effectLst/>
                <a:latin typeface="Söhne"/>
              </a:rPr>
              <a:t>Objectives and Targets:</a:t>
            </a:r>
            <a:endParaRPr lang="en-GB" b="0" i="0" u="none" strike="noStrike">
              <a:solidFill>
                <a:srgbClr val="374151"/>
              </a:solidFill>
              <a:effectLst/>
              <a:latin typeface="Söhne"/>
            </a:endParaRPr>
          </a:p>
          <a:p>
            <a:pPr marL="742950" lvl="1" indent="-285750" algn="l">
              <a:buFont typeface="+mj-lt"/>
              <a:buAutoNum type="arabicPeriod"/>
            </a:pPr>
            <a:r>
              <a:rPr lang="en-GB" b="1" i="0" u="none" strike="noStrike">
                <a:solidFill>
                  <a:srgbClr val="374151"/>
                </a:solidFill>
                <a:effectLst/>
                <a:latin typeface="Söhne"/>
              </a:rPr>
              <a:t>Terrorism Acts:</a:t>
            </a:r>
            <a:r>
              <a:rPr lang="en-GB" b="0" i="0" u="none" strike="noStrike">
                <a:solidFill>
                  <a:srgbClr val="374151"/>
                </a:solidFill>
                <a:effectLst/>
                <a:latin typeface="Söhne"/>
              </a:rPr>
              <a:t> Terrorism is characterized by acts of violence directed primarily against civilian populations or non-combatant targets. The primary aim of terrorism is to </a:t>
            </a:r>
            <a:r>
              <a:rPr lang="en-GB" b="0" i="0" u="none" strike="noStrike" err="1">
                <a:solidFill>
                  <a:srgbClr val="374151"/>
                </a:solidFill>
                <a:effectLst/>
                <a:latin typeface="Söhne"/>
              </a:rPr>
              <a:t>instill</a:t>
            </a:r>
            <a:r>
              <a:rPr lang="en-GB" b="0" i="0" u="none" strike="noStrike">
                <a:solidFill>
                  <a:srgbClr val="374151"/>
                </a:solidFill>
                <a:effectLst/>
                <a:latin typeface="Söhne"/>
              </a:rPr>
              <a:t> fear, intimidate, and coerce governments or societies to achieve political, ideological, or religious objectives.</a:t>
            </a:r>
          </a:p>
          <a:p>
            <a:pPr marL="742950" lvl="1" indent="-285750" algn="l">
              <a:buFont typeface="+mj-lt"/>
              <a:buAutoNum type="arabicPeriod"/>
            </a:pPr>
            <a:r>
              <a:rPr lang="en-GB" b="1" i="0" u="none" strike="noStrike">
                <a:solidFill>
                  <a:srgbClr val="374151"/>
                </a:solidFill>
                <a:effectLst/>
                <a:latin typeface="Söhne"/>
              </a:rPr>
              <a:t>Military Conflict:</a:t>
            </a:r>
            <a:r>
              <a:rPr lang="en-GB" b="0" i="0" u="none" strike="noStrike">
                <a:solidFill>
                  <a:srgbClr val="374151"/>
                </a:solidFill>
                <a:effectLst/>
                <a:latin typeface="Söhne"/>
              </a:rPr>
              <a:t> Military conflicts, such as wars or armed conflicts between nations or organized armed groups, typically involve engagements between armed forces. The objectives in military conflicts may include territorial control, </a:t>
            </a:r>
            <a:r>
              <a:rPr lang="en-GB" b="0" i="0" u="none" strike="noStrike" err="1">
                <a:solidFill>
                  <a:srgbClr val="374151"/>
                </a:solidFill>
                <a:effectLst/>
                <a:latin typeface="Söhne"/>
              </a:rPr>
              <a:t>defense</a:t>
            </a:r>
            <a:r>
              <a:rPr lang="en-GB" b="0" i="0" u="none" strike="noStrike">
                <a:solidFill>
                  <a:srgbClr val="374151"/>
                </a:solidFill>
                <a:effectLst/>
                <a:latin typeface="Söhne"/>
              </a:rPr>
              <a:t>, or achieving specific political or strategic goals. While civilian casualties can occur in conflicts, they are generally not the primary targets.</a:t>
            </a:r>
          </a:p>
          <a:p>
            <a:pPr algn="l">
              <a:buFont typeface="+mj-lt"/>
              <a:buAutoNum type="arabicPeriod"/>
            </a:pPr>
            <a:r>
              <a:rPr lang="en-GB" b="1" i="0" u="none" strike="noStrike">
                <a:solidFill>
                  <a:srgbClr val="374151"/>
                </a:solidFill>
                <a:effectLst/>
                <a:latin typeface="Söhne"/>
              </a:rPr>
              <a:t>Methods and Tactics:</a:t>
            </a:r>
            <a:endParaRPr lang="en-GB" b="0" i="0" u="none" strike="noStrike">
              <a:solidFill>
                <a:srgbClr val="374151"/>
              </a:solidFill>
              <a:effectLst/>
              <a:latin typeface="Söhne"/>
            </a:endParaRPr>
          </a:p>
          <a:p>
            <a:pPr marL="742950" lvl="1" indent="-285750" algn="l">
              <a:buFont typeface="+mj-lt"/>
              <a:buAutoNum type="arabicPeriod"/>
            </a:pPr>
            <a:r>
              <a:rPr lang="en-GB" b="1" i="0" u="none" strike="noStrike">
                <a:solidFill>
                  <a:srgbClr val="374151"/>
                </a:solidFill>
                <a:effectLst/>
                <a:latin typeface="Söhne"/>
              </a:rPr>
              <a:t>Terrorism Acts:</a:t>
            </a:r>
            <a:r>
              <a:rPr lang="en-GB" b="0" i="0" u="none" strike="noStrike">
                <a:solidFill>
                  <a:srgbClr val="374151"/>
                </a:solidFill>
                <a:effectLst/>
                <a:latin typeface="Söhne"/>
              </a:rPr>
              <a:t> Terrorist acts often involve asymmetrical warfare, with small, clandestine groups using surprise attacks, bombings, assassinations, kidnappings, and other forms of violence. Terrorists may employ guerrilla tactics and unconventional warfare methods to maximize fear and disrupt society.</a:t>
            </a:r>
          </a:p>
          <a:p>
            <a:pPr marL="742950" lvl="1" indent="-285750" algn="l">
              <a:buFont typeface="+mj-lt"/>
              <a:buAutoNum type="arabicPeriod"/>
            </a:pPr>
            <a:r>
              <a:rPr lang="en-GB" b="1" i="0" u="none" strike="noStrike">
                <a:solidFill>
                  <a:srgbClr val="374151"/>
                </a:solidFill>
                <a:effectLst/>
                <a:latin typeface="Söhne"/>
              </a:rPr>
              <a:t>Military Conflict:</a:t>
            </a:r>
            <a:r>
              <a:rPr lang="en-GB" b="0" i="0" u="none" strike="noStrike">
                <a:solidFill>
                  <a:srgbClr val="374151"/>
                </a:solidFill>
                <a:effectLst/>
                <a:latin typeface="Söhne"/>
              </a:rPr>
              <a:t> Military conflicts involve organized armed forces or groups following established rules of engagement. Conventional warfare tactics, including large-scale battles, air strikes, naval operations, and ground offensives, are used to achieve military objectives.</a:t>
            </a:r>
          </a:p>
          <a:p>
            <a:pPr algn="l">
              <a:buFont typeface="+mj-lt"/>
              <a:buAutoNum type="arabicPeriod"/>
            </a:pPr>
            <a:r>
              <a:rPr lang="en-GB" b="1" i="0" u="none" strike="noStrike">
                <a:solidFill>
                  <a:srgbClr val="374151"/>
                </a:solidFill>
                <a:effectLst/>
                <a:latin typeface="Söhne"/>
              </a:rPr>
              <a:t>Legitimacy and International Law:</a:t>
            </a:r>
            <a:endParaRPr lang="en-GB" b="0" i="0" u="none" strike="noStrike">
              <a:solidFill>
                <a:srgbClr val="374151"/>
              </a:solidFill>
              <a:effectLst/>
              <a:latin typeface="Söhne"/>
            </a:endParaRPr>
          </a:p>
          <a:p>
            <a:pPr marL="742950" lvl="1" indent="-285750" algn="l">
              <a:buFont typeface="+mj-lt"/>
              <a:buAutoNum type="arabicPeriod"/>
            </a:pPr>
            <a:r>
              <a:rPr lang="en-GB" b="1" i="0" u="none" strike="noStrike">
                <a:solidFill>
                  <a:srgbClr val="374151"/>
                </a:solidFill>
                <a:effectLst/>
                <a:latin typeface="Söhne"/>
              </a:rPr>
              <a:t>Terrorism Acts:</a:t>
            </a:r>
            <a:r>
              <a:rPr lang="en-GB" b="0" i="0" u="none" strike="noStrike">
                <a:solidFill>
                  <a:srgbClr val="374151"/>
                </a:solidFill>
                <a:effectLst/>
                <a:latin typeface="Söhne"/>
              </a:rPr>
              <a:t> Terrorism is universally condemned by international law and is considered a crime. Terrorist acts violate the principles of distinction (differentiating between civilians and combatants) and proportionality. Terrorist groups are not recognized as legitimate combatants under international law.</a:t>
            </a:r>
          </a:p>
          <a:p>
            <a:pPr marL="742950" lvl="1" indent="-285750" algn="l">
              <a:buFont typeface="+mj-lt"/>
              <a:buAutoNum type="arabicPeriod"/>
            </a:pPr>
            <a:r>
              <a:rPr lang="en-GB" b="1" i="0" u="none" strike="noStrike">
                <a:solidFill>
                  <a:srgbClr val="374151"/>
                </a:solidFill>
                <a:effectLst/>
                <a:latin typeface="Söhne"/>
              </a:rPr>
              <a:t>Military Conflict:</a:t>
            </a:r>
            <a:r>
              <a:rPr lang="en-GB" b="0" i="0" u="none" strike="noStrike">
                <a:solidFill>
                  <a:srgbClr val="374151"/>
                </a:solidFill>
                <a:effectLst/>
                <a:latin typeface="Söhne"/>
              </a:rPr>
              <a:t> Military conflicts may be governed by international humanitarian law (e.g., the Geneva Conventions), which establishes rules for the protection of civilians and combatants during armed conflicts. Nation-states have the legal authority to engage in warfare, but they are bound by these laws to minimize harm to civilians.</a:t>
            </a:r>
          </a:p>
          <a:p>
            <a:pPr algn="l">
              <a:buFont typeface="+mj-lt"/>
              <a:buAutoNum type="arabicPeriod"/>
            </a:pPr>
            <a:r>
              <a:rPr lang="en-GB" b="1" i="0" u="none" strike="noStrike">
                <a:solidFill>
                  <a:srgbClr val="374151"/>
                </a:solidFill>
                <a:effectLst/>
                <a:latin typeface="Söhne"/>
              </a:rPr>
              <a:t>Scope and Duration:</a:t>
            </a:r>
            <a:endParaRPr lang="en-GB" b="0" i="0" u="none" strike="noStrike">
              <a:solidFill>
                <a:srgbClr val="374151"/>
              </a:solidFill>
              <a:effectLst/>
              <a:latin typeface="Söhne"/>
            </a:endParaRPr>
          </a:p>
          <a:p>
            <a:pPr marL="742950" lvl="1" indent="-285750" algn="l">
              <a:buFont typeface="+mj-lt"/>
              <a:buAutoNum type="arabicPeriod"/>
            </a:pPr>
            <a:r>
              <a:rPr lang="en-GB" b="1" i="0" u="none" strike="noStrike">
                <a:solidFill>
                  <a:srgbClr val="374151"/>
                </a:solidFill>
                <a:effectLst/>
                <a:latin typeface="Söhne"/>
              </a:rPr>
              <a:t>Terrorism Acts:</a:t>
            </a:r>
            <a:r>
              <a:rPr lang="en-GB" b="0" i="0" u="none" strike="noStrike">
                <a:solidFill>
                  <a:srgbClr val="374151"/>
                </a:solidFill>
                <a:effectLst/>
                <a:latin typeface="Söhne"/>
              </a:rPr>
              <a:t> Terrorist acts are often characterized by their limited scope and duration. Terrorist attacks are typically carried out sporadically and may target symbolic locations or events.</a:t>
            </a:r>
          </a:p>
          <a:p>
            <a:pPr marL="742950" lvl="1" indent="-285750" algn="l">
              <a:buFont typeface="+mj-lt"/>
              <a:buAutoNum type="arabicPeriod"/>
            </a:pPr>
            <a:r>
              <a:rPr lang="en-GB" b="1" i="0" u="none" strike="noStrike">
                <a:solidFill>
                  <a:srgbClr val="374151"/>
                </a:solidFill>
                <a:effectLst/>
                <a:latin typeface="Söhne"/>
              </a:rPr>
              <a:t>Military Conflict:</a:t>
            </a:r>
            <a:r>
              <a:rPr lang="en-GB" b="0" i="0" u="none" strike="noStrike">
                <a:solidFill>
                  <a:srgbClr val="374151"/>
                </a:solidFill>
                <a:effectLst/>
                <a:latin typeface="Söhne"/>
              </a:rPr>
              <a:t> Military conflicts can be protracted, involving sustained engagements, strategic planning, and extended periods of combat. They may involve multiple </a:t>
            </a:r>
            <a:r>
              <a:rPr lang="en-GB" b="0" i="0" u="none" strike="noStrike" err="1">
                <a:solidFill>
                  <a:srgbClr val="374151"/>
                </a:solidFill>
                <a:effectLst/>
                <a:latin typeface="Söhne"/>
              </a:rPr>
              <a:t>theaters</a:t>
            </a:r>
            <a:r>
              <a:rPr lang="en-GB" b="0" i="0" u="none" strike="noStrike">
                <a:solidFill>
                  <a:srgbClr val="374151"/>
                </a:solidFill>
                <a:effectLst/>
                <a:latin typeface="Söhne"/>
              </a:rPr>
              <a:t> of operation and have the potential to escalate into large-scale wars.</a:t>
            </a:r>
          </a:p>
          <a:p>
            <a:pPr algn="l">
              <a:buFont typeface="+mj-lt"/>
              <a:buAutoNum type="arabicPeriod"/>
            </a:pPr>
            <a:r>
              <a:rPr lang="en-GB" b="1" i="0" u="none" strike="noStrike">
                <a:solidFill>
                  <a:srgbClr val="374151"/>
                </a:solidFill>
                <a:effectLst/>
                <a:latin typeface="Söhne"/>
              </a:rPr>
              <a:t>Resolution and Peace Processes:</a:t>
            </a:r>
            <a:endParaRPr lang="en-GB" b="0" i="0" u="none" strike="noStrike">
              <a:solidFill>
                <a:srgbClr val="374151"/>
              </a:solidFill>
              <a:effectLst/>
              <a:latin typeface="Söhne"/>
            </a:endParaRPr>
          </a:p>
          <a:p>
            <a:pPr marL="742950" lvl="1" indent="-285750" algn="l">
              <a:buFont typeface="+mj-lt"/>
              <a:buAutoNum type="arabicPeriod"/>
            </a:pPr>
            <a:r>
              <a:rPr lang="en-GB" b="1" i="0" u="none" strike="noStrike">
                <a:solidFill>
                  <a:srgbClr val="374151"/>
                </a:solidFill>
                <a:effectLst/>
                <a:latin typeface="Söhne"/>
              </a:rPr>
              <a:t>Terrorism Acts:</a:t>
            </a:r>
            <a:r>
              <a:rPr lang="en-GB" b="0" i="0" u="none" strike="noStrike">
                <a:solidFill>
                  <a:srgbClr val="374151"/>
                </a:solidFill>
                <a:effectLst/>
                <a:latin typeface="Söhne"/>
              </a:rPr>
              <a:t> Counterterrorism efforts focus on preventing terrorist attacks, apprehending perpetrators, and addressing the underlying causes of terrorism. Negotiation and peace processes with terrorist groups are often challenging due to their non-state and often ideological nature.</a:t>
            </a:r>
          </a:p>
          <a:p>
            <a:pPr marL="742950" lvl="1" indent="-285750" algn="l">
              <a:buFont typeface="+mj-lt"/>
              <a:buAutoNum type="arabicPeriod"/>
            </a:pPr>
            <a:r>
              <a:rPr lang="en-GB" b="1" i="0" u="none" strike="noStrike">
                <a:solidFill>
                  <a:srgbClr val="374151"/>
                </a:solidFill>
                <a:effectLst/>
                <a:latin typeface="Söhne"/>
              </a:rPr>
              <a:t>Military Conflict:</a:t>
            </a:r>
            <a:r>
              <a:rPr lang="en-GB" b="0" i="0" u="none" strike="noStrike">
                <a:solidFill>
                  <a:srgbClr val="374151"/>
                </a:solidFill>
                <a:effectLst/>
                <a:latin typeface="Söhne"/>
              </a:rPr>
              <a:t> Armed conflicts may be resolved through diplomatic negotiations, peace agreements, and international mediation. Ceasefires and peace processes are common mechanisms for ending military conflicts.</a:t>
            </a:r>
          </a:p>
          <a:p>
            <a:pPr algn="l"/>
            <a:r>
              <a:rPr lang="en-GB" b="0" i="0" u="none" strike="noStrike">
                <a:solidFill>
                  <a:srgbClr val="374151"/>
                </a:solidFill>
                <a:effectLst/>
                <a:latin typeface="Söhne"/>
              </a:rPr>
              <a:t>While these differences exist, it's essential to recognize that there can be overlap or hybrid forms of violence, such as insurgencies or irregular warfare, that blur the distinctions between terrorism acts and military conflicts. Additionally, the characterization of a specific event may vary depending on perspective and context, highlighting the complexity of these issues. Efforts to address both terrorism and military conflicts require a multifaceted approach, including diplomacy, law enforcement, and military responses where appropriate.</a:t>
            </a:r>
          </a:p>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14</a:t>
            </a:fld>
            <a:endParaRPr lang="en-US"/>
          </a:p>
        </p:txBody>
      </p:sp>
    </p:spTree>
    <p:extLst>
      <p:ext uri="{BB962C8B-B14F-4D97-AF65-F5344CB8AC3E}">
        <p14:creationId xmlns:p14="http://schemas.microsoft.com/office/powerpoint/2010/main" val="1664193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15</a:t>
            </a:fld>
            <a:endParaRPr lang="en-US"/>
          </a:p>
        </p:txBody>
      </p:sp>
    </p:spTree>
    <p:extLst>
      <p:ext uri="{BB962C8B-B14F-4D97-AF65-F5344CB8AC3E}">
        <p14:creationId xmlns:p14="http://schemas.microsoft.com/office/powerpoint/2010/main" val="1602254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a:solidFill>
                  <a:srgbClr val="374151"/>
                </a:solidFill>
                <a:effectLst/>
                <a:latin typeface="Söhne"/>
              </a:rPr>
              <a:t>"Hearts and minds" is a concept that relates to a successful strategy for gaining support and influence among a population, whether for a government, an organization, or, in some cases, a terrorist group. When discussing "hearts and minds" in the context of a successful terrorist group, it generally means that the group seeks to win the support or sympathy of a particular population or community to further its goals. Here's how it works:</a:t>
            </a:r>
          </a:p>
          <a:p>
            <a:pPr algn="l"/>
            <a:endParaRPr lang="en-GB" b="0" i="0" u="none" strike="noStrike">
              <a:solidFill>
                <a:srgbClr val="374151"/>
              </a:solidFill>
              <a:effectLst/>
              <a:latin typeface="Söhne"/>
            </a:endParaRPr>
          </a:p>
          <a:p>
            <a:pPr algn="l">
              <a:buFont typeface="+mj-lt"/>
              <a:buAutoNum type="arabicPeriod"/>
            </a:pPr>
            <a:r>
              <a:rPr lang="en-GB" b="1" i="0" u="none" strike="noStrike">
                <a:solidFill>
                  <a:srgbClr val="374151"/>
                </a:solidFill>
                <a:effectLst/>
                <a:latin typeface="Söhne"/>
              </a:rPr>
              <a:t>Winning Over the Population:</a:t>
            </a:r>
            <a:r>
              <a:rPr lang="en-GB" b="0" i="0" u="none" strike="noStrike">
                <a:solidFill>
                  <a:srgbClr val="374151"/>
                </a:solidFill>
                <a:effectLst/>
                <a:latin typeface="Söhne"/>
              </a:rPr>
              <a:t> A successful terrorist group often aims to gain the trust, sympathy, or active support of a portion of the population, especially in the areas where it operates. This support can provide the group with logistical assistance, recruits, cover, and other forms of cooperation.</a:t>
            </a:r>
          </a:p>
          <a:p>
            <a:pPr algn="l">
              <a:buFont typeface="+mj-lt"/>
              <a:buAutoNum type="arabicPeriod"/>
            </a:pPr>
            <a:r>
              <a:rPr lang="en-GB" b="1" i="0" u="none" strike="noStrike">
                <a:solidFill>
                  <a:srgbClr val="374151"/>
                </a:solidFill>
                <a:effectLst/>
                <a:latin typeface="Söhne"/>
              </a:rPr>
              <a:t>Undermining Government or Opposing Forces:</a:t>
            </a:r>
            <a:r>
              <a:rPr lang="en-GB" b="0" i="0" u="none" strike="noStrike">
                <a:solidFill>
                  <a:srgbClr val="374151"/>
                </a:solidFill>
                <a:effectLst/>
                <a:latin typeface="Söhne"/>
              </a:rPr>
              <a:t> By gaining the support of a segment of the population, a terrorist group can undermine the authority and legitimacy of the government or opposing forces it is fighting against. This can erode the government's control over certain areas and create instability.</a:t>
            </a:r>
          </a:p>
          <a:p>
            <a:pPr algn="l">
              <a:buFont typeface="+mj-lt"/>
              <a:buAutoNum type="arabicPeriod"/>
            </a:pPr>
            <a:r>
              <a:rPr lang="en-GB" b="1" i="0" u="none" strike="noStrike">
                <a:solidFill>
                  <a:srgbClr val="374151"/>
                </a:solidFill>
                <a:effectLst/>
                <a:latin typeface="Söhne"/>
              </a:rPr>
              <a:t>Public Relations and Propaganda:</a:t>
            </a:r>
            <a:r>
              <a:rPr lang="en-GB" b="0" i="0" u="none" strike="noStrike">
                <a:solidFill>
                  <a:srgbClr val="374151"/>
                </a:solidFill>
                <a:effectLst/>
                <a:latin typeface="Söhne"/>
              </a:rPr>
              <a:t> Terrorist groups may employ propaganda, media campaigns, and public relations efforts to shape the narrative and generate sympathy for their cause. This can include framing their actions as a response to perceived injustices, using sympathetic figures, and portraying themselves as defenders of a particular community or ideology.</a:t>
            </a:r>
          </a:p>
          <a:p>
            <a:pPr algn="l">
              <a:buFont typeface="+mj-lt"/>
              <a:buAutoNum type="arabicPeriod"/>
            </a:pPr>
            <a:r>
              <a:rPr lang="en-GB" b="1" i="0" u="none" strike="noStrike">
                <a:solidFill>
                  <a:srgbClr val="374151"/>
                </a:solidFill>
                <a:effectLst/>
                <a:latin typeface="Söhne"/>
              </a:rPr>
              <a:t>Social Services and Governance:</a:t>
            </a:r>
            <a:r>
              <a:rPr lang="en-GB" b="0" i="0" u="none" strike="noStrike">
                <a:solidFill>
                  <a:srgbClr val="374151"/>
                </a:solidFill>
                <a:effectLst/>
                <a:latin typeface="Söhne"/>
              </a:rPr>
              <a:t> In some cases, terrorist groups have sought to provide social services, govern territory, or establish parallel governance structures in areas where they operate. By doing so, they may win support from those who benefit from these services or prefer their rule to that of the government.</a:t>
            </a:r>
          </a:p>
          <a:p>
            <a:pPr algn="l">
              <a:buFont typeface="+mj-lt"/>
              <a:buAutoNum type="arabicPeriod"/>
            </a:pPr>
            <a:r>
              <a:rPr lang="en-GB" b="1" i="0" u="none" strike="noStrike">
                <a:solidFill>
                  <a:srgbClr val="374151"/>
                </a:solidFill>
                <a:effectLst/>
                <a:latin typeface="Söhne"/>
              </a:rPr>
              <a:t>Exploiting Grievances:</a:t>
            </a:r>
            <a:r>
              <a:rPr lang="en-GB" b="0" i="0" u="none" strike="noStrike">
                <a:solidFill>
                  <a:srgbClr val="374151"/>
                </a:solidFill>
                <a:effectLst/>
                <a:latin typeface="Söhne"/>
              </a:rPr>
              <a:t> Terrorist groups often exploit grievances, whether real or perceived, among the population they seek to influence. This can involve highlighting issues like political oppression, economic inequality, or cultural grievances to gain support.</a:t>
            </a:r>
          </a:p>
          <a:p>
            <a:pPr algn="l">
              <a:buFont typeface="+mj-lt"/>
              <a:buAutoNum type="arabicPeriod"/>
            </a:pPr>
            <a:r>
              <a:rPr lang="en-GB" b="1" i="0" u="none" strike="noStrike">
                <a:solidFill>
                  <a:srgbClr val="374151"/>
                </a:solidFill>
                <a:effectLst/>
                <a:latin typeface="Söhne"/>
              </a:rPr>
              <a:t>Coercion and Intimidation:</a:t>
            </a:r>
            <a:r>
              <a:rPr lang="en-GB" b="0" i="0" u="none" strike="noStrike">
                <a:solidFill>
                  <a:srgbClr val="374151"/>
                </a:solidFill>
                <a:effectLst/>
                <a:latin typeface="Söhne"/>
              </a:rPr>
              <a:t> It's important to note that while winning "hearts and minds" often involves persuasion and influence, terrorist groups may also use coercion, intimidation, or violence against those who do not support them. This can create a climate of fear that suppresses dissent.</a:t>
            </a:r>
          </a:p>
          <a:p>
            <a:pPr algn="l">
              <a:buFont typeface="+mj-lt"/>
              <a:buAutoNum type="arabicPeriod"/>
            </a:pPr>
            <a:endParaRPr lang="en-GB" b="0" i="0" u="none" strike="noStrike">
              <a:solidFill>
                <a:srgbClr val="374151"/>
              </a:solidFill>
              <a:effectLst/>
              <a:latin typeface="Söhne"/>
            </a:endParaRPr>
          </a:p>
          <a:p>
            <a:pPr algn="l"/>
            <a:r>
              <a:rPr lang="en-GB" b="0" i="0" u="none" strike="noStrike">
                <a:solidFill>
                  <a:srgbClr val="374151"/>
                </a:solidFill>
                <a:effectLst/>
                <a:latin typeface="Söhne"/>
              </a:rPr>
              <a:t>The concept of "winning hearts and minds" is not unique to terrorist groups; it has been employed by governments, political movements, and organizations to gain support and influence. In the context of terrorism, it underscores the importance of understanding the role of public opinion, community dynamics, and social factors in counterterrorism efforts.</a:t>
            </a:r>
          </a:p>
          <a:p>
            <a:pPr algn="l"/>
            <a:r>
              <a:rPr lang="en-GB" b="0" i="0" u="none" strike="noStrike">
                <a:solidFill>
                  <a:srgbClr val="374151"/>
                </a:solidFill>
                <a:effectLst/>
                <a:latin typeface="Söhne"/>
              </a:rPr>
              <a:t>Efforts to counter terrorist groups often include strategies to disrupt their efforts to win hearts and minds, such as countering their propaganda, addressing underlying grievances, and providing security and support to affected communities.</a:t>
            </a:r>
          </a:p>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16</a:t>
            </a:fld>
            <a:endParaRPr lang="en-US"/>
          </a:p>
        </p:txBody>
      </p:sp>
    </p:spTree>
    <p:extLst>
      <p:ext uri="{BB962C8B-B14F-4D97-AF65-F5344CB8AC3E}">
        <p14:creationId xmlns:p14="http://schemas.microsoft.com/office/powerpoint/2010/main" val="20121080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a:solidFill>
                  <a:srgbClr val="374151"/>
                </a:solidFill>
                <a:effectLst/>
                <a:latin typeface="Söhne"/>
              </a:rPr>
              <a:t>"Soft support" for a terrorist group refers to various forms of non-violent or indirect assistance, sympathy, or ideological alignment provided to a terrorist organization or its objectives. Soft support does not involve direct involvement in terrorist activities but can contribute to the overall goals and sustainability of the group. Here are some examples of soft support for a terrorist group:</a:t>
            </a:r>
          </a:p>
          <a:p>
            <a:pPr algn="l"/>
            <a:endParaRPr lang="en-GB" b="0" i="0" u="none" strike="noStrike">
              <a:solidFill>
                <a:srgbClr val="374151"/>
              </a:solidFill>
              <a:effectLst/>
              <a:latin typeface="Söhne"/>
            </a:endParaRPr>
          </a:p>
          <a:p>
            <a:pPr algn="l">
              <a:buFont typeface="+mj-lt"/>
              <a:buAutoNum type="arabicPeriod"/>
            </a:pPr>
            <a:r>
              <a:rPr lang="en-GB" b="1" i="0" u="none" strike="noStrike">
                <a:solidFill>
                  <a:srgbClr val="374151"/>
                </a:solidFill>
                <a:effectLst/>
                <a:latin typeface="Söhne"/>
              </a:rPr>
              <a:t>Financial Assistance:</a:t>
            </a:r>
            <a:r>
              <a:rPr lang="en-GB" b="0" i="0" u="none" strike="noStrike">
                <a:solidFill>
                  <a:srgbClr val="374151"/>
                </a:solidFill>
                <a:effectLst/>
                <a:latin typeface="Söhne"/>
              </a:rPr>
              <a:t> Providing financial donations or contributions to a terrorist organization or its affiliated charities, often for purported humanitarian or social causes, can be a form of soft support. These funds may indirectly support the group's activities.</a:t>
            </a:r>
          </a:p>
          <a:p>
            <a:pPr algn="l">
              <a:buFont typeface="+mj-lt"/>
              <a:buAutoNum type="arabicPeriod"/>
            </a:pPr>
            <a:r>
              <a:rPr lang="en-GB" b="1" i="0" u="none" strike="noStrike">
                <a:solidFill>
                  <a:srgbClr val="374151"/>
                </a:solidFill>
                <a:effectLst/>
                <a:latin typeface="Söhne"/>
              </a:rPr>
              <a:t>Propaganda and Recruitment:</a:t>
            </a:r>
            <a:r>
              <a:rPr lang="en-GB" b="0" i="0" u="none" strike="noStrike">
                <a:solidFill>
                  <a:srgbClr val="374151"/>
                </a:solidFill>
                <a:effectLst/>
                <a:latin typeface="Söhne"/>
              </a:rPr>
              <a:t> Sharing, promoting, or endorsing the propaganda, ideology, or messages of a terrorist group online or in-person can contribute to its recruitment efforts. Soft support may involve spreading extremist content or sympathizing with the group's goals.</a:t>
            </a:r>
          </a:p>
          <a:p>
            <a:pPr algn="l">
              <a:buFont typeface="+mj-lt"/>
              <a:buAutoNum type="arabicPeriod"/>
            </a:pPr>
            <a:r>
              <a:rPr lang="en-GB" b="1" i="0" u="none" strike="noStrike">
                <a:solidFill>
                  <a:srgbClr val="374151"/>
                </a:solidFill>
                <a:effectLst/>
                <a:latin typeface="Söhne"/>
              </a:rPr>
              <a:t>Linguistic or Moral Support:</a:t>
            </a:r>
            <a:r>
              <a:rPr lang="en-GB" b="0" i="0" u="none" strike="noStrike">
                <a:solidFill>
                  <a:srgbClr val="374151"/>
                </a:solidFill>
                <a:effectLst/>
                <a:latin typeface="Söhne"/>
              </a:rPr>
              <a:t> Expressing sympathy, understanding, or ideological alignment with the goals and actions of a terrorist group through words, writings, or speeches can be seen as soft support. This can legitimize or normalize the group's activities.</a:t>
            </a:r>
          </a:p>
          <a:p>
            <a:pPr algn="l">
              <a:buFont typeface="+mj-lt"/>
              <a:buAutoNum type="arabicPeriod"/>
            </a:pPr>
            <a:r>
              <a:rPr lang="en-GB" b="1" i="0" u="none" strike="noStrike">
                <a:solidFill>
                  <a:srgbClr val="374151"/>
                </a:solidFill>
                <a:effectLst/>
                <a:latin typeface="Söhne"/>
              </a:rPr>
              <a:t>Logistical Assistance:</a:t>
            </a:r>
            <a:r>
              <a:rPr lang="en-GB" b="0" i="0" u="none" strike="noStrike">
                <a:solidFill>
                  <a:srgbClr val="374151"/>
                </a:solidFill>
                <a:effectLst/>
                <a:latin typeface="Söhne"/>
              </a:rPr>
              <a:t> Providing logistical or material support to a terrorist organization, such as shelter, transportation, or supplies, without direct involvement in violence is another form of soft support. This indirect aid can help the group's operations.</a:t>
            </a:r>
          </a:p>
          <a:p>
            <a:pPr algn="l">
              <a:buFont typeface="+mj-lt"/>
              <a:buAutoNum type="arabicPeriod"/>
            </a:pPr>
            <a:r>
              <a:rPr lang="en-GB" b="1" i="0" u="none" strike="noStrike">
                <a:solidFill>
                  <a:srgbClr val="374151"/>
                </a:solidFill>
                <a:effectLst/>
                <a:latin typeface="Söhne"/>
              </a:rPr>
              <a:t>Social and Community Cover:</a:t>
            </a:r>
            <a:r>
              <a:rPr lang="en-GB" b="0" i="0" u="none" strike="noStrike">
                <a:solidFill>
                  <a:srgbClr val="374151"/>
                </a:solidFill>
                <a:effectLst/>
                <a:latin typeface="Söhne"/>
              </a:rPr>
              <a:t> Protecting or shielding individuals involved in terrorist activities from law enforcement or intelligence agencies by providing cover, safe havens, or false identities can be considered soft support.</a:t>
            </a:r>
          </a:p>
          <a:p>
            <a:pPr algn="l">
              <a:buFont typeface="+mj-lt"/>
              <a:buAutoNum type="arabicPeriod"/>
            </a:pPr>
            <a:r>
              <a:rPr lang="en-GB" b="1" i="0" u="none" strike="noStrike">
                <a:solidFill>
                  <a:srgbClr val="374151"/>
                </a:solidFill>
                <a:effectLst/>
                <a:latin typeface="Söhne"/>
              </a:rPr>
              <a:t>Recruitment of Fighters:</a:t>
            </a:r>
            <a:r>
              <a:rPr lang="en-GB" b="0" i="0" u="none" strike="noStrike">
                <a:solidFill>
                  <a:srgbClr val="374151"/>
                </a:solidFill>
                <a:effectLst/>
                <a:latin typeface="Söhne"/>
              </a:rPr>
              <a:t> Encouraging or facilitating the recruitment of individuals to join a terrorist group, even if not directly participating in violence, can be a form of soft support. This includes convincing others to become involved in the group's activities.</a:t>
            </a:r>
          </a:p>
          <a:p>
            <a:pPr algn="l">
              <a:buFont typeface="+mj-lt"/>
              <a:buAutoNum type="arabicPeriod"/>
            </a:pPr>
            <a:r>
              <a:rPr lang="en-GB" b="1" i="0" u="none" strike="noStrike">
                <a:solidFill>
                  <a:srgbClr val="374151"/>
                </a:solidFill>
                <a:effectLst/>
                <a:latin typeface="Söhne"/>
              </a:rPr>
              <a:t>Fundraising and Resource Procurement:</a:t>
            </a:r>
            <a:r>
              <a:rPr lang="en-GB" b="0" i="0" u="none" strike="noStrike">
                <a:solidFill>
                  <a:srgbClr val="374151"/>
                </a:solidFill>
                <a:effectLst/>
                <a:latin typeface="Söhne"/>
              </a:rPr>
              <a:t> Engaging in activities to raise funds or acquire resources for a terrorist organization, such as procuring weapons or supplies, can indirectly support the group's objectives.</a:t>
            </a:r>
          </a:p>
          <a:p>
            <a:pPr algn="l"/>
            <a:r>
              <a:rPr lang="en-GB" b="0" i="0" u="none" strike="noStrike">
                <a:solidFill>
                  <a:srgbClr val="374151"/>
                </a:solidFill>
                <a:effectLst/>
                <a:latin typeface="Söhne"/>
              </a:rPr>
              <a:t>Soft support is often challenging to detect and address because it involves actions or </a:t>
            </a:r>
            <a:r>
              <a:rPr lang="en-GB" b="0" i="0" u="none" strike="noStrike" err="1">
                <a:solidFill>
                  <a:srgbClr val="374151"/>
                </a:solidFill>
                <a:effectLst/>
                <a:latin typeface="Söhne"/>
              </a:rPr>
              <a:t>behaviors</a:t>
            </a:r>
            <a:r>
              <a:rPr lang="en-GB" b="0" i="0" u="none" strike="noStrike">
                <a:solidFill>
                  <a:srgbClr val="374151"/>
                </a:solidFill>
                <a:effectLst/>
                <a:latin typeface="Söhne"/>
              </a:rPr>
              <a:t> that do not necessarily violate the law or involve direct participation in terrorist activities. However, it can significantly contribute to the sustainability and impact of terrorist groups. Many governments and law enforcement agencies prioritize countering both the "hard" support (direct involvement in terrorism) and "soft" support components in their counterterrorism efforts to disrupt the networks and resources available to terrorist organizations.</a:t>
            </a:r>
          </a:p>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17</a:t>
            </a:fld>
            <a:endParaRPr lang="en-US"/>
          </a:p>
        </p:txBody>
      </p:sp>
    </p:spTree>
    <p:extLst>
      <p:ext uri="{BB962C8B-B14F-4D97-AF65-F5344CB8AC3E}">
        <p14:creationId xmlns:p14="http://schemas.microsoft.com/office/powerpoint/2010/main" val="36136134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a:solidFill>
                  <a:srgbClr val="374151"/>
                </a:solidFill>
                <a:effectLst/>
                <a:latin typeface="Söhne"/>
              </a:rPr>
              <a:t>"Hard support" for a terrorist group refers to direct, tangible, and active involvement in the activities of a terrorist organization. This type of support includes actions that directly contribute to the planning, execution, or facilitation of acts of terrorism. Hard support typically involves individuals who are directly engaged in violent or operational roles within the terrorist group. Here are some examples of hard support for a terrorist group:</a:t>
            </a:r>
          </a:p>
          <a:p>
            <a:pPr algn="l"/>
            <a:endParaRPr lang="en-GB" b="0" i="0" u="none" strike="noStrike">
              <a:solidFill>
                <a:srgbClr val="374151"/>
              </a:solidFill>
              <a:effectLst/>
              <a:latin typeface="Söhne"/>
            </a:endParaRPr>
          </a:p>
          <a:p>
            <a:pPr algn="l">
              <a:buFont typeface="+mj-lt"/>
              <a:buAutoNum type="arabicPeriod"/>
            </a:pPr>
            <a:r>
              <a:rPr lang="en-GB" b="1" i="0" u="none" strike="noStrike">
                <a:solidFill>
                  <a:srgbClr val="374151"/>
                </a:solidFill>
                <a:effectLst/>
                <a:latin typeface="Söhne"/>
              </a:rPr>
              <a:t>Participation in Acts of Terrorism:</a:t>
            </a:r>
            <a:r>
              <a:rPr lang="en-GB" b="0" i="0" u="none" strike="noStrike">
                <a:solidFill>
                  <a:srgbClr val="374151"/>
                </a:solidFill>
                <a:effectLst/>
                <a:latin typeface="Söhne"/>
              </a:rPr>
              <a:t> Individuals who actively take part in terrorist attacks, bombings, assassinations, kidnappings, or other violent actions on behalf of a terrorist organization are providing hard support.</a:t>
            </a:r>
          </a:p>
          <a:p>
            <a:pPr algn="l">
              <a:buFont typeface="+mj-lt"/>
              <a:buAutoNum type="arabicPeriod"/>
            </a:pPr>
            <a:r>
              <a:rPr lang="en-GB" b="1" i="0" u="none" strike="noStrike">
                <a:solidFill>
                  <a:srgbClr val="374151"/>
                </a:solidFill>
                <a:effectLst/>
                <a:latin typeface="Söhne"/>
              </a:rPr>
              <a:t>Leadership and Command Roles:</a:t>
            </a:r>
            <a:r>
              <a:rPr lang="en-GB" b="0" i="0" u="none" strike="noStrike">
                <a:solidFill>
                  <a:srgbClr val="374151"/>
                </a:solidFill>
                <a:effectLst/>
                <a:latin typeface="Söhne"/>
              </a:rPr>
              <a:t> Members of a terrorist group who hold leadership positions, including commanders, planners, and coordinators, play pivotal roles in directing and organizing terrorist activities.</a:t>
            </a:r>
          </a:p>
          <a:p>
            <a:pPr algn="l">
              <a:buFont typeface="+mj-lt"/>
              <a:buAutoNum type="arabicPeriod"/>
            </a:pPr>
            <a:r>
              <a:rPr lang="en-GB" b="1" i="0" u="none" strike="noStrike">
                <a:solidFill>
                  <a:srgbClr val="374151"/>
                </a:solidFill>
                <a:effectLst/>
                <a:latin typeface="Söhne"/>
              </a:rPr>
              <a:t>Training and Recruitment:</a:t>
            </a:r>
            <a:r>
              <a:rPr lang="en-GB" b="0" i="0" u="none" strike="noStrike">
                <a:solidFill>
                  <a:srgbClr val="374151"/>
                </a:solidFill>
                <a:effectLst/>
                <a:latin typeface="Söhne"/>
              </a:rPr>
              <a:t> Providing training to recruits or new members, including instruction on tactics, weapons use, and ideological indoctrination, constitutes hard support.</a:t>
            </a:r>
          </a:p>
          <a:p>
            <a:pPr algn="l">
              <a:buFont typeface="+mj-lt"/>
              <a:buAutoNum type="arabicPeriod"/>
            </a:pPr>
            <a:r>
              <a:rPr lang="en-GB" b="1" i="0" u="none" strike="noStrike">
                <a:solidFill>
                  <a:srgbClr val="374151"/>
                </a:solidFill>
                <a:effectLst/>
                <a:latin typeface="Söhne"/>
              </a:rPr>
              <a:t>Logistics and Supply:</a:t>
            </a:r>
            <a:r>
              <a:rPr lang="en-GB" b="0" i="0" u="none" strike="noStrike">
                <a:solidFill>
                  <a:srgbClr val="374151"/>
                </a:solidFill>
                <a:effectLst/>
                <a:latin typeface="Söhne"/>
              </a:rPr>
              <a:t> Individuals involved in procuring weapons, explosives, funding, or other critical resources for the terrorist group are offering hard support.</a:t>
            </a:r>
          </a:p>
          <a:p>
            <a:pPr algn="l">
              <a:buFont typeface="+mj-lt"/>
              <a:buAutoNum type="arabicPeriod"/>
            </a:pPr>
            <a:r>
              <a:rPr lang="en-GB" b="1" i="0" u="none" strike="noStrike">
                <a:solidFill>
                  <a:srgbClr val="374151"/>
                </a:solidFill>
                <a:effectLst/>
                <a:latin typeface="Söhne"/>
              </a:rPr>
              <a:t>Safe Houses and Shelters:</a:t>
            </a:r>
            <a:r>
              <a:rPr lang="en-GB" b="0" i="0" u="none" strike="noStrike">
                <a:solidFill>
                  <a:srgbClr val="374151"/>
                </a:solidFill>
                <a:effectLst/>
                <a:latin typeface="Söhne"/>
              </a:rPr>
              <a:t> Those who provide safe havens, hideouts, or secure locations for terrorist operatives, materials, or equipment contribute to the operational capability of the group.</a:t>
            </a:r>
          </a:p>
          <a:p>
            <a:pPr algn="l">
              <a:buFont typeface="+mj-lt"/>
              <a:buAutoNum type="arabicPeriod"/>
            </a:pPr>
            <a:r>
              <a:rPr lang="en-GB" b="1" i="0" u="none" strike="noStrike">
                <a:solidFill>
                  <a:srgbClr val="374151"/>
                </a:solidFill>
                <a:effectLst/>
                <a:latin typeface="Söhne"/>
              </a:rPr>
              <a:t>Transportation and Smuggling:</a:t>
            </a:r>
            <a:r>
              <a:rPr lang="en-GB" b="0" i="0" u="none" strike="noStrike">
                <a:solidFill>
                  <a:srgbClr val="374151"/>
                </a:solidFill>
                <a:effectLst/>
                <a:latin typeface="Söhne"/>
              </a:rPr>
              <a:t> Facilitating the movement of terrorists, weapons, or contraband across borders or within regions is a form of hard support.</a:t>
            </a:r>
          </a:p>
          <a:p>
            <a:pPr algn="l">
              <a:buFont typeface="+mj-lt"/>
              <a:buAutoNum type="arabicPeriod"/>
            </a:pPr>
            <a:r>
              <a:rPr lang="en-GB" b="1" i="0" u="none" strike="noStrike">
                <a:solidFill>
                  <a:srgbClr val="374151"/>
                </a:solidFill>
                <a:effectLst/>
                <a:latin typeface="Söhne"/>
              </a:rPr>
              <a:t>Planning and Intelligence:</a:t>
            </a:r>
            <a:r>
              <a:rPr lang="en-GB" b="0" i="0" u="none" strike="noStrike">
                <a:solidFill>
                  <a:srgbClr val="374151"/>
                </a:solidFill>
                <a:effectLst/>
                <a:latin typeface="Söhne"/>
              </a:rPr>
              <a:t> Involvement in the planning and coordination of terrorist activities, as well as gathering intelligence on potential targets or adversaries, constitutes hard support.</a:t>
            </a:r>
          </a:p>
          <a:p>
            <a:pPr algn="l">
              <a:buFont typeface="+mj-lt"/>
              <a:buAutoNum type="arabicPeriod"/>
            </a:pPr>
            <a:r>
              <a:rPr lang="en-GB" b="1" i="0" u="none" strike="noStrike">
                <a:solidFill>
                  <a:srgbClr val="374151"/>
                </a:solidFill>
                <a:effectLst/>
                <a:latin typeface="Söhne"/>
              </a:rPr>
              <a:t>Direct Assistance to Attacks:</a:t>
            </a:r>
            <a:r>
              <a:rPr lang="en-GB" b="0" i="0" u="none" strike="noStrike">
                <a:solidFill>
                  <a:srgbClr val="374151"/>
                </a:solidFill>
                <a:effectLst/>
                <a:latin typeface="Söhne"/>
              </a:rPr>
              <a:t> Individuals who assist in the preparation and execution of terrorist attacks by serving as lookouts, drivers, or secondary actors are providing hard support.</a:t>
            </a:r>
          </a:p>
          <a:p>
            <a:pPr algn="l">
              <a:buFont typeface="+mj-lt"/>
              <a:buAutoNum type="arabicPeriod"/>
            </a:pPr>
            <a:r>
              <a:rPr lang="en-GB" b="1" i="0" u="none" strike="noStrike">
                <a:solidFill>
                  <a:srgbClr val="374151"/>
                </a:solidFill>
                <a:effectLst/>
                <a:latin typeface="Söhne"/>
              </a:rPr>
              <a:t>Suicide Bombings:</a:t>
            </a:r>
            <a:r>
              <a:rPr lang="en-GB" b="0" i="0" u="none" strike="noStrike">
                <a:solidFill>
                  <a:srgbClr val="374151"/>
                </a:solidFill>
                <a:effectLst/>
                <a:latin typeface="Söhne"/>
              </a:rPr>
              <a:t> Those who carry out suicide bombings on behalf of a terrorist group are engaging in the most extreme form of hard support.</a:t>
            </a:r>
          </a:p>
          <a:p>
            <a:pPr algn="l">
              <a:buFont typeface="+mj-lt"/>
              <a:buAutoNum type="arabicPeriod"/>
            </a:pPr>
            <a:endParaRPr lang="en-GB" b="0" i="0" u="none" strike="noStrike">
              <a:solidFill>
                <a:srgbClr val="374151"/>
              </a:solidFill>
              <a:effectLst/>
              <a:latin typeface="Söhne"/>
            </a:endParaRPr>
          </a:p>
          <a:p>
            <a:pPr algn="l"/>
            <a:r>
              <a:rPr lang="en-GB" b="0" i="0" u="none" strike="noStrike">
                <a:solidFill>
                  <a:srgbClr val="374151"/>
                </a:solidFill>
                <a:effectLst/>
                <a:latin typeface="Söhne"/>
              </a:rPr>
              <a:t>It's important to note that hard support is often associated with criminal and violent activities that are illegal under domestic and international law. Governments and law enforcement agencies around the world work to identify and disrupt individuals and networks involved in hard support for terrorist organizations. Counterterrorism efforts aim to prevent acts of terrorism by targeting not only those who commit violent acts but also those who facilitate and enable their actions through various forms of hard support.</a:t>
            </a:r>
          </a:p>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19</a:t>
            </a:fld>
            <a:endParaRPr lang="en-US"/>
          </a:p>
        </p:txBody>
      </p:sp>
    </p:spTree>
    <p:extLst>
      <p:ext uri="{BB962C8B-B14F-4D97-AF65-F5344CB8AC3E}">
        <p14:creationId xmlns:p14="http://schemas.microsoft.com/office/powerpoint/2010/main" val="962068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a:solidFill>
                  <a:srgbClr val="374151"/>
                </a:solidFill>
                <a:effectLst/>
                <a:latin typeface="Söhne"/>
              </a:rPr>
              <a:t>Indoctrination and group bonding are two processes commonly associated with terrorist groups and extremist organizations. These processes play a significant role in recruiting and maintaining the commitment of individuals within these groups. Here's what each of these terms means:</a:t>
            </a:r>
          </a:p>
          <a:p>
            <a:pPr algn="l">
              <a:buFont typeface="+mj-lt"/>
              <a:buAutoNum type="arabicPeriod"/>
            </a:pPr>
            <a:r>
              <a:rPr lang="en-GB" b="1" i="0" u="none" strike="noStrike">
                <a:solidFill>
                  <a:srgbClr val="374151"/>
                </a:solidFill>
                <a:effectLst/>
                <a:latin typeface="Söhne"/>
              </a:rPr>
              <a:t>Indoctrination:</a:t>
            </a:r>
            <a:endParaRPr lang="en-GB" b="0" i="0" u="none" strike="noStrike">
              <a:solidFill>
                <a:srgbClr val="374151"/>
              </a:solidFill>
              <a:effectLst/>
              <a:latin typeface="Söhne"/>
            </a:endParaRPr>
          </a:p>
          <a:p>
            <a:pPr marL="742950" lvl="1" indent="-285750" algn="l">
              <a:buFont typeface="+mj-lt"/>
              <a:buAutoNum type="arabicPeriod"/>
            </a:pPr>
            <a:r>
              <a:rPr lang="en-GB" b="1" i="0" u="none" strike="noStrike">
                <a:solidFill>
                  <a:srgbClr val="374151"/>
                </a:solidFill>
                <a:effectLst/>
                <a:latin typeface="Söhne"/>
              </a:rPr>
              <a:t>Definition:</a:t>
            </a:r>
            <a:r>
              <a:rPr lang="en-GB" b="0" i="0" u="none" strike="noStrike">
                <a:solidFill>
                  <a:srgbClr val="374151"/>
                </a:solidFill>
                <a:effectLst/>
                <a:latin typeface="Söhne"/>
              </a:rPr>
              <a:t> Indoctrination refers to the systematic and often coercive process of instilling a particular set of beliefs, ideologies, or extremist views into the minds of individuals. It aims to shape their worldviews, attitudes, and values, often by promoting a specific interpretation of religion, politics, or ideology.</a:t>
            </a:r>
          </a:p>
          <a:p>
            <a:pPr marL="742950" lvl="1" indent="-285750" algn="l">
              <a:buFont typeface="+mj-lt"/>
              <a:buAutoNum type="arabicPeriod"/>
            </a:pPr>
            <a:r>
              <a:rPr lang="en-GB" b="1" i="0" u="none" strike="noStrike">
                <a:solidFill>
                  <a:srgbClr val="374151"/>
                </a:solidFill>
                <a:effectLst/>
                <a:latin typeface="Söhne"/>
              </a:rPr>
              <a:t>Purpose:</a:t>
            </a:r>
            <a:r>
              <a:rPr lang="en-GB" b="0" i="0" u="none" strike="noStrike">
                <a:solidFill>
                  <a:srgbClr val="374151"/>
                </a:solidFill>
                <a:effectLst/>
                <a:latin typeface="Söhne"/>
              </a:rPr>
              <a:t> Terrorist organizations use indoctrination to radicalize individuals and convince them of the righteousness of the group's cause, including the use of violence to achieve their objectives. It involves persuasion, ideological training, and the manipulation of information to promote extremist beliefs.</a:t>
            </a:r>
          </a:p>
          <a:p>
            <a:pPr marL="742950" lvl="1" indent="-285750" algn="l">
              <a:buFont typeface="+mj-lt"/>
              <a:buAutoNum type="arabicPeriod"/>
            </a:pPr>
            <a:r>
              <a:rPr lang="en-GB" b="1" i="0" u="none" strike="noStrike">
                <a:solidFill>
                  <a:srgbClr val="374151"/>
                </a:solidFill>
                <a:effectLst/>
                <a:latin typeface="Söhne"/>
              </a:rPr>
              <a:t>Methods:</a:t>
            </a:r>
            <a:r>
              <a:rPr lang="en-GB" b="0" i="0" u="none" strike="noStrike">
                <a:solidFill>
                  <a:srgbClr val="374151"/>
                </a:solidFill>
                <a:effectLst/>
                <a:latin typeface="Söhne"/>
              </a:rPr>
              <a:t> Indoctrination can occur through various means, including propaganda, religious teachings, charismatic leaders, online radicalization, and peer pressure. Recruits may be isolated from outside influences to prevent them from questioning or challenging the group's ideology.</a:t>
            </a:r>
          </a:p>
          <a:p>
            <a:pPr algn="l">
              <a:buFont typeface="+mj-lt"/>
              <a:buAutoNum type="arabicPeriod"/>
            </a:pPr>
            <a:r>
              <a:rPr lang="en-GB" b="1" i="0" u="none" strike="noStrike">
                <a:solidFill>
                  <a:srgbClr val="374151"/>
                </a:solidFill>
                <a:effectLst/>
                <a:latin typeface="Söhne"/>
              </a:rPr>
              <a:t>Group Bonding:</a:t>
            </a:r>
            <a:endParaRPr lang="en-GB" b="0" i="0" u="none" strike="noStrike">
              <a:solidFill>
                <a:srgbClr val="374151"/>
              </a:solidFill>
              <a:effectLst/>
              <a:latin typeface="Söhne"/>
            </a:endParaRPr>
          </a:p>
          <a:p>
            <a:pPr marL="742950" lvl="1" indent="-285750" algn="l">
              <a:buFont typeface="+mj-lt"/>
              <a:buAutoNum type="arabicPeriod"/>
            </a:pPr>
            <a:r>
              <a:rPr lang="en-GB" b="1" i="0" u="none" strike="noStrike">
                <a:solidFill>
                  <a:srgbClr val="374151"/>
                </a:solidFill>
                <a:effectLst/>
                <a:latin typeface="Söhne"/>
              </a:rPr>
              <a:t>Definition:</a:t>
            </a:r>
            <a:r>
              <a:rPr lang="en-GB" b="0" i="0" u="none" strike="noStrike">
                <a:solidFill>
                  <a:srgbClr val="374151"/>
                </a:solidFill>
                <a:effectLst/>
                <a:latin typeface="Söhne"/>
              </a:rPr>
              <a:t> Group bonding refers to the creation of strong emotional and psychological ties among members of a terrorist group or extremist organization. These bonds create a sense of belonging, loyalty, and commitment to the group and its objectives.</a:t>
            </a:r>
          </a:p>
          <a:p>
            <a:pPr marL="742950" lvl="1" indent="-285750" algn="l">
              <a:buFont typeface="+mj-lt"/>
              <a:buAutoNum type="arabicPeriod"/>
            </a:pPr>
            <a:r>
              <a:rPr lang="en-GB" b="1" i="0" u="none" strike="noStrike">
                <a:solidFill>
                  <a:srgbClr val="374151"/>
                </a:solidFill>
                <a:effectLst/>
                <a:latin typeface="Söhne"/>
              </a:rPr>
              <a:t>Purpose:</a:t>
            </a:r>
            <a:r>
              <a:rPr lang="en-GB" b="0" i="0" u="none" strike="noStrike">
                <a:solidFill>
                  <a:srgbClr val="374151"/>
                </a:solidFill>
                <a:effectLst/>
                <a:latin typeface="Söhne"/>
              </a:rPr>
              <a:t> Group bonding is essential for maintaining cohesion and unity within the organization. It helps ensure that members remain committed to the group's goals, even in the face of personal risk or ethical dilemmas. Group cohesion also makes it difficult for members to leave or betray the group.</a:t>
            </a:r>
          </a:p>
          <a:p>
            <a:pPr marL="742950" lvl="1" indent="-285750" algn="l">
              <a:buFont typeface="+mj-lt"/>
              <a:buAutoNum type="arabicPeriod"/>
            </a:pPr>
            <a:r>
              <a:rPr lang="en-GB" b="1" i="0" u="none" strike="noStrike">
                <a:solidFill>
                  <a:srgbClr val="374151"/>
                </a:solidFill>
                <a:effectLst/>
                <a:latin typeface="Söhne"/>
              </a:rPr>
              <a:t>Methods:</a:t>
            </a:r>
            <a:r>
              <a:rPr lang="en-GB" b="0" i="0" u="none" strike="noStrike">
                <a:solidFill>
                  <a:srgbClr val="374151"/>
                </a:solidFill>
                <a:effectLst/>
                <a:latin typeface="Söhne"/>
              </a:rPr>
              <a:t> Group bonding is fostered through shared experiences, rituals, and socialization within the group. Activities may include training together, engaging in acts of violence together, and participating in communal living arrangements. Members often form close relationships with fellow members, which can create a sense of family or brotherhood.</a:t>
            </a:r>
          </a:p>
          <a:p>
            <a:pPr marL="742950" lvl="1" indent="-285750" algn="l">
              <a:buFont typeface="+mj-lt"/>
              <a:buAutoNum type="arabicPeriod"/>
            </a:pPr>
            <a:endParaRPr lang="en-GB" b="0" i="0" u="none" strike="noStrike">
              <a:solidFill>
                <a:srgbClr val="374151"/>
              </a:solidFill>
              <a:effectLst/>
              <a:latin typeface="Söhne"/>
            </a:endParaRPr>
          </a:p>
          <a:p>
            <a:pPr algn="l"/>
            <a:r>
              <a:rPr lang="en-GB" b="0" i="0" u="none" strike="noStrike">
                <a:solidFill>
                  <a:srgbClr val="374151"/>
                </a:solidFill>
                <a:effectLst/>
                <a:latin typeface="Söhne"/>
              </a:rPr>
              <a:t>The relationship between indoctrination and group bonding is interrelated. Indoctrination plays a role in shaping the beliefs and values of individuals, making them more receptive to the group's ideology. Once individuals are indoctrinated, group bonding reinforces their commitment to the organization by creating a strong emotional attachment to the group and its members.</a:t>
            </a:r>
          </a:p>
          <a:p>
            <a:pPr algn="l"/>
            <a:r>
              <a:rPr lang="en-GB" b="0" i="0" u="none" strike="noStrike">
                <a:solidFill>
                  <a:srgbClr val="374151"/>
                </a:solidFill>
                <a:effectLst/>
                <a:latin typeface="Söhne"/>
              </a:rPr>
              <a:t>Both processes are critical for the long-term sustainability of terrorist groups, as they help recruit, radicalize, and retain members. Counterterrorism efforts often focus on countering the influence of extremist ideologies and disrupting the bonds that tie individuals to these groups. This may involve strategies such as counter-radicalization programs, community engagement, and efforts to counter extremist propaganda and recruitment online.</a:t>
            </a:r>
          </a:p>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20</a:t>
            </a:fld>
            <a:endParaRPr lang="en-US"/>
          </a:p>
        </p:txBody>
      </p:sp>
    </p:spTree>
    <p:extLst>
      <p:ext uri="{BB962C8B-B14F-4D97-AF65-F5344CB8AC3E}">
        <p14:creationId xmlns:p14="http://schemas.microsoft.com/office/powerpoint/2010/main" val="10276355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21</a:t>
            </a:fld>
            <a:endParaRPr lang="en-US"/>
          </a:p>
        </p:txBody>
      </p:sp>
    </p:spTree>
    <p:extLst>
      <p:ext uri="{BB962C8B-B14F-4D97-AF65-F5344CB8AC3E}">
        <p14:creationId xmlns:p14="http://schemas.microsoft.com/office/powerpoint/2010/main" val="29717563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Government strengthens approach to counter extremism - GOV.UK</a:t>
            </a:r>
            <a:endParaRPr lang="en-GB" dirty="0"/>
          </a:p>
        </p:txBody>
      </p:sp>
      <p:sp>
        <p:nvSpPr>
          <p:cNvPr id="4" name="Slide Number Placeholder 3"/>
          <p:cNvSpPr>
            <a:spLocks noGrp="1"/>
          </p:cNvSpPr>
          <p:nvPr>
            <p:ph type="sldNum" sz="quarter" idx="5"/>
          </p:nvPr>
        </p:nvSpPr>
        <p:spPr/>
        <p:txBody>
          <a:bodyPr/>
          <a:lstStyle/>
          <a:p>
            <a:fld id="{90781CAC-205E-427C-BD1B-3172C7390A3C}" type="slidenum">
              <a:rPr lang="en-GB" smtClean="0"/>
              <a:t>22</a:t>
            </a:fld>
            <a:endParaRPr lang="en-GB"/>
          </a:p>
        </p:txBody>
      </p:sp>
    </p:spTree>
    <p:extLst>
      <p:ext uri="{BB962C8B-B14F-4D97-AF65-F5344CB8AC3E}">
        <p14:creationId xmlns:p14="http://schemas.microsoft.com/office/powerpoint/2010/main" val="28988122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Tommy Robinson stokes far-right riots on social media from outside UK | The Independent</a:t>
            </a:r>
            <a:endParaRPr lang="en-GB" dirty="0"/>
          </a:p>
        </p:txBody>
      </p:sp>
      <p:sp>
        <p:nvSpPr>
          <p:cNvPr id="4" name="Slide Number Placeholder 3"/>
          <p:cNvSpPr>
            <a:spLocks noGrp="1"/>
          </p:cNvSpPr>
          <p:nvPr>
            <p:ph type="sldNum" sz="quarter" idx="5"/>
          </p:nvPr>
        </p:nvSpPr>
        <p:spPr/>
        <p:txBody>
          <a:bodyPr/>
          <a:lstStyle/>
          <a:p>
            <a:fld id="{90781CAC-205E-427C-BD1B-3172C7390A3C}" type="slidenum">
              <a:rPr lang="en-GB" smtClean="0"/>
              <a:t>24</a:t>
            </a:fld>
            <a:endParaRPr lang="en-GB"/>
          </a:p>
        </p:txBody>
      </p:sp>
    </p:spTree>
    <p:extLst>
      <p:ext uri="{BB962C8B-B14F-4D97-AF65-F5344CB8AC3E}">
        <p14:creationId xmlns:p14="http://schemas.microsoft.com/office/powerpoint/2010/main" val="36684792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Former soldier who escaped prison convicted of spying for Iran | The Crown Prosecution Service</a:t>
            </a:r>
            <a:endParaRPr lang="en-GB" dirty="0"/>
          </a:p>
        </p:txBody>
      </p:sp>
      <p:sp>
        <p:nvSpPr>
          <p:cNvPr id="4" name="Slide Number Placeholder 3"/>
          <p:cNvSpPr>
            <a:spLocks noGrp="1"/>
          </p:cNvSpPr>
          <p:nvPr>
            <p:ph type="sldNum" sz="quarter" idx="5"/>
          </p:nvPr>
        </p:nvSpPr>
        <p:spPr/>
        <p:txBody>
          <a:bodyPr/>
          <a:lstStyle/>
          <a:p>
            <a:fld id="{90781CAC-205E-427C-BD1B-3172C7390A3C}" type="slidenum">
              <a:rPr lang="en-GB" smtClean="0"/>
              <a:t>25</a:t>
            </a:fld>
            <a:endParaRPr lang="en-GB"/>
          </a:p>
        </p:txBody>
      </p:sp>
    </p:spTree>
    <p:extLst>
      <p:ext uri="{BB962C8B-B14F-4D97-AF65-F5344CB8AC3E}">
        <p14:creationId xmlns:p14="http://schemas.microsoft.com/office/powerpoint/2010/main" val="4409322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Surviving October 7th: We Will Dance Again - BBC iPlayer</a:t>
            </a:r>
            <a:r>
              <a:rPr lang="en-GB" dirty="0"/>
              <a:t> </a:t>
            </a:r>
          </a:p>
          <a:p>
            <a:r>
              <a:rPr lang="en-GB" dirty="0">
                <a:hlinkClick r:id="rId4"/>
              </a:rPr>
              <a:t>Tell MAMA recorded almost 5,000 anti-Muslim cases a year on from 7 </a:t>
            </a:r>
            <a:r>
              <a:rPr lang="en-GB" dirty="0" err="1">
                <a:hlinkClick r:id="rId4"/>
              </a:rPr>
              <a:t>Octoberep</a:t>
            </a:r>
            <a:r>
              <a:rPr lang="en-GB" dirty="0">
                <a:hlinkClick r:id="rId4"/>
              </a:rPr>
              <a:t>% TELL MAMA</a:t>
            </a:r>
            <a:endParaRPr lang="en-GB" dirty="0"/>
          </a:p>
        </p:txBody>
      </p:sp>
      <p:sp>
        <p:nvSpPr>
          <p:cNvPr id="4" name="Slide Number Placeholder 3"/>
          <p:cNvSpPr>
            <a:spLocks noGrp="1"/>
          </p:cNvSpPr>
          <p:nvPr>
            <p:ph type="sldNum" sz="quarter" idx="5"/>
          </p:nvPr>
        </p:nvSpPr>
        <p:spPr/>
        <p:txBody>
          <a:bodyPr/>
          <a:lstStyle/>
          <a:p>
            <a:fld id="{90781CAC-205E-427C-BD1B-3172C7390A3C}" type="slidenum">
              <a:rPr lang="en-GB" smtClean="0"/>
              <a:t>26</a:t>
            </a:fld>
            <a:endParaRPr lang="en-GB"/>
          </a:p>
        </p:txBody>
      </p:sp>
    </p:spTree>
    <p:extLst>
      <p:ext uri="{BB962C8B-B14F-4D97-AF65-F5344CB8AC3E}">
        <p14:creationId xmlns:p14="http://schemas.microsoft.com/office/powerpoint/2010/main" val="17855918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New definition of extremism (2024) - GOV.UK</a:t>
            </a:r>
            <a:endParaRPr lang="en-GB" dirty="0"/>
          </a:p>
        </p:txBody>
      </p:sp>
      <p:sp>
        <p:nvSpPr>
          <p:cNvPr id="4" name="Slide Number Placeholder 3"/>
          <p:cNvSpPr>
            <a:spLocks noGrp="1"/>
          </p:cNvSpPr>
          <p:nvPr>
            <p:ph type="sldNum" sz="quarter" idx="5"/>
          </p:nvPr>
        </p:nvSpPr>
        <p:spPr/>
        <p:txBody>
          <a:bodyPr/>
          <a:lstStyle/>
          <a:p>
            <a:fld id="{90781CAC-205E-427C-BD1B-3172C7390A3C}" type="slidenum">
              <a:rPr lang="en-GB" smtClean="0"/>
              <a:t>27</a:t>
            </a:fld>
            <a:endParaRPr lang="en-GB"/>
          </a:p>
        </p:txBody>
      </p:sp>
    </p:spTree>
    <p:extLst>
      <p:ext uri="{BB962C8B-B14F-4D97-AF65-F5344CB8AC3E}">
        <p14:creationId xmlns:p14="http://schemas.microsoft.com/office/powerpoint/2010/main" val="3687615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hlinkClick r:id="rId3"/>
              </a:rPr>
              <a:t>Channel Duty Guidance: Protecting people susceptible to radicalisation</a:t>
            </a:r>
            <a:endParaRPr lang="en-GB"/>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90781CAC-205E-427C-BD1B-3172C7390A3C}" type="slidenum">
              <a:rPr lang="en-GB" smtClean="0"/>
              <a:t>32</a:t>
            </a:fld>
            <a:endParaRPr lang="en-GB"/>
          </a:p>
        </p:txBody>
      </p:sp>
    </p:spTree>
    <p:extLst>
      <p:ext uri="{BB962C8B-B14F-4D97-AF65-F5344CB8AC3E}">
        <p14:creationId xmlns:p14="http://schemas.microsoft.com/office/powerpoint/2010/main" val="12885792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GB" dirty="0"/>
              <a:t>Whilst threats to national security evolve and develop over time, its key tenets can be more readily identified. In the context of safeguarding national security, as a legitimate aim being pursued by CTP through the use of NSIM, this includes acting to promote and protect:</a:t>
            </a:r>
          </a:p>
          <a:p>
            <a:pPr marL="171450" indent="-171450">
              <a:buFont typeface="Wingdings" panose="05000000000000000000" pitchFamily="2" charset="2"/>
              <a:buChar char="Ø"/>
            </a:pPr>
            <a:r>
              <a:rPr lang="en-GB" dirty="0"/>
              <a:t>The UK system of Government</a:t>
            </a:r>
          </a:p>
          <a:p>
            <a:pPr marL="628650" lvl="1" indent="-171450">
              <a:buFont typeface="Wingdings" panose="05000000000000000000" pitchFamily="2" charset="2"/>
              <a:buChar char="Ø"/>
            </a:pPr>
            <a:r>
              <a:rPr lang="en-GB" dirty="0"/>
              <a:t>Protection from espionage</a:t>
            </a:r>
          </a:p>
          <a:p>
            <a:pPr marL="628650" lvl="1" indent="-171450">
              <a:buFont typeface="Wingdings" panose="05000000000000000000" pitchFamily="2" charset="2"/>
              <a:buChar char="Ø"/>
            </a:pPr>
            <a:r>
              <a:rPr lang="en-GB" dirty="0"/>
              <a:t>Terrorism</a:t>
            </a:r>
          </a:p>
          <a:p>
            <a:pPr marL="628650" lvl="1" indent="-171450">
              <a:buFont typeface="Wingdings" panose="05000000000000000000" pitchFamily="2" charset="2"/>
              <a:buChar char="Ø"/>
            </a:pPr>
            <a:r>
              <a:rPr lang="en-GB" dirty="0"/>
              <a:t>Sabotage</a:t>
            </a:r>
          </a:p>
          <a:p>
            <a:pPr marL="628650" lvl="1" indent="-171450">
              <a:buFont typeface="Wingdings" panose="05000000000000000000" pitchFamily="2" charset="2"/>
              <a:buChar char="Ø"/>
            </a:pPr>
            <a:r>
              <a:rPr lang="en-GB" dirty="0"/>
              <a:t>Hostile activity from a foreign state</a:t>
            </a:r>
          </a:p>
          <a:p>
            <a:pPr marL="628650" lvl="1" indent="-171450">
              <a:buFont typeface="Wingdings" panose="05000000000000000000" pitchFamily="2" charset="2"/>
              <a:buChar char="Ø"/>
            </a:pPr>
            <a:r>
              <a:rPr lang="en-GB" dirty="0"/>
              <a:t>Activities to overthrow parliamentary democracy</a:t>
            </a:r>
          </a:p>
          <a:p>
            <a:pPr marL="1085850" lvl="2" indent="-171450">
              <a:buFont typeface="Wingdings" panose="05000000000000000000" pitchFamily="2" charset="2"/>
              <a:buChar char="Ø"/>
            </a:pPr>
            <a:r>
              <a:rPr lang="en-GB" dirty="0"/>
              <a:t>Political</a:t>
            </a:r>
          </a:p>
          <a:p>
            <a:pPr marL="1085850" lvl="2" indent="-171450">
              <a:buFont typeface="Wingdings" panose="05000000000000000000" pitchFamily="2" charset="2"/>
              <a:buChar char="Ø"/>
            </a:pPr>
            <a:r>
              <a:rPr lang="en-GB" dirty="0"/>
              <a:t>Industrial</a:t>
            </a:r>
          </a:p>
          <a:p>
            <a:pPr marL="1085850" lvl="2" indent="-171450">
              <a:buFont typeface="Wingdings" panose="05000000000000000000" pitchFamily="2" charset="2"/>
              <a:buChar char="Ø"/>
            </a:pPr>
            <a:r>
              <a:rPr lang="en-GB" dirty="0"/>
              <a:t>Violent means</a:t>
            </a:r>
          </a:p>
          <a:p>
            <a:pPr marL="171450" indent="-171450">
              <a:buFont typeface="Wingdings" panose="05000000000000000000" pitchFamily="2" charset="2"/>
              <a:buChar char="Ø"/>
            </a:pPr>
            <a:r>
              <a:rPr lang="en-GB" dirty="0"/>
              <a:t>People, their rights and freedoms</a:t>
            </a:r>
          </a:p>
          <a:p>
            <a:pPr marL="628650" lvl="1" indent="-171450">
              <a:buFont typeface="Wingdings" panose="05000000000000000000" pitchFamily="2" charset="2"/>
              <a:buChar char="Ø"/>
            </a:pPr>
            <a:r>
              <a:rPr lang="en-GB" dirty="0"/>
              <a:t>Taking steps that necessary to protect of life and property</a:t>
            </a:r>
          </a:p>
          <a:p>
            <a:pPr marL="1085850" lvl="2" indent="-171450">
              <a:buFont typeface="Wingdings" panose="05000000000000000000" pitchFamily="2" charset="2"/>
              <a:buChar char="Ø"/>
            </a:pPr>
            <a:r>
              <a:rPr lang="en-GB" dirty="0"/>
              <a:t>Upholding human rights</a:t>
            </a:r>
          </a:p>
          <a:p>
            <a:pPr marL="1085850" lvl="2" indent="-171450">
              <a:buFont typeface="Wingdings" panose="05000000000000000000" pitchFamily="2" charset="2"/>
              <a:buChar char="Ø"/>
            </a:pPr>
            <a:r>
              <a:rPr lang="en-GB" dirty="0"/>
              <a:t>Prevention, detection and prosecution of criminal activity</a:t>
            </a:r>
          </a:p>
          <a:p>
            <a:pPr marL="1085850" lvl="2" indent="-171450">
              <a:buFont typeface="Wingdings" panose="05000000000000000000" pitchFamily="2" charset="2"/>
              <a:buChar char="Ø"/>
            </a:pPr>
            <a:r>
              <a:rPr lang="en-GB" dirty="0"/>
              <a:t>Pose a risk to the UK and its way of life</a:t>
            </a:r>
          </a:p>
          <a:p>
            <a:pPr marL="171450" indent="-171450">
              <a:buFont typeface="Wingdings" panose="05000000000000000000" pitchFamily="2" charset="2"/>
              <a:buChar char="Ø"/>
            </a:pPr>
            <a:r>
              <a:rPr lang="en-GB" dirty="0"/>
              <a:t>Economic wellbeing</a:t>
            </a:r>
          </a:p>
          <a:p>
            <a:pPr marL="628650" lvl="1" indent="-171450">
              <a:buFont typeface="Wingdings" panose="05000000000000000000" pitchFamily="2" charset="2"/>
              <a:buChar char="Ø"/>
            </a:pPr>
            <a:r>
              <a:rPr lang="en-GB" dirty="0"/>
              <a:t>Action to protect the economy and economic activity</a:t>
            </a:r>
          </a:p>
          <a:p>
            <a:pPr marL="1085850" lvl="2" indent="-171450">
              <a:buFont typeface="Wingdings" panose="05000000000000000000" pitchFamily="2" charset="2"/>
              <a:buChar char="Ø"/>
            </a:pPr>
            <a:r>
              <a:rPr lang="en-GB" dirty="0"/>
              <a:t>From threats such as espionage and hostile state activity</a:t>
            </a:r>
          </a:p>
          <a:p>
            <a:pPr marL="1085850" lvl="2" indent="-171450">
              <a:buFont typeface="Wingdings" panose="05000000000000000000" pitchFamily="2" charset="2"/>
              <a:buChar char="Ø"/>
            </a:pPr>
            <a:r>
              <a:rPr lang="en-GB" dirty="0"/>
              <a:t>As well as ensuring the effectiveness of the markets, industries and supply chains on which the UK depends</a:t>
            </a:r>
          </a:p>
          <a:p>
            <a:pPr marL="171450" indent="-171450">
              <a:buFont typeface="Wingdings" panose="05000000000000000000" pitchFamily="2" charset="2"/>
              <a:buChar char="Ø"/>
            </a:pPr>
            <a:r>
              <a:rPr lang="en-GB" dirty="0"/>
              <a:t>Infrastructure and assets</a:t>
            </a:r>
          </a:p>
          <a:p>
            <a:pPr marL="628650" lvl="1" indent="-171450">
              <a:buFont typeface="Wingdings" panose="05000000000000000000" pitchFamily="2" charset="2"/>
              <a:buChar char="Ø"/>
            </a:pPr>
            <a:r>
              <a:rPr lang="en-GB" dirty="0"/>
              <a:t>The protection and exploitation of both physical and non-physical assets and information as well as facilitating the defence and the security of the UK and its critical national infrastructure</a:t>
            </a:r>
          </a:p>
          <a:p>
            <a:pPr marL="171450" indent="-171450">
              <a:buFont typeface="Wingdings" panose="05000000000000000000" pitchFamily="2" charset="2"/>
              <a:buChar char="Ø"/>
            </a:pPr>
            <a:r>
              <a:rPr lang="en-GB" dirty="0"/>
              <a:t>International co-operation, defence and security capabilities</a:t>
            </a:r>
          </a:p>
          <a:p>
            <a:pPr marL="628650" lvl="1" indent="-171450">
              <a:buFont typeface="Wingdings" panose="05000000000000000000" pitchFamily="2" charset="2"/>
              <a:buChar char="Ø"/>
            </a:pPr>
            <a:r>
              <a:rPr lang="en-GB" dirty="0"/>
              <a:t>The mutual sharing of information and working with partners and allies</a:t>
            </a:r>
          </a:p>
          <a:p>
            <a:pPr marL="1085850" lvl="2" indent="-171450">
              <a:buFont typeface="Wingdings" panose="05000000000000000000" pitchFamily="2" charset="2"/>
              <a:buChar char="Ø"/>
            </a:pPr>
            <a:r>
              <a:rPr lang="en-GB" dirty="0"/>
              <a:t>Occasions where unilateral action or wider reciprocal co-operation between the UK and others is capable of promoting the UK’s law enforcement, defence, foreign policy and/or security objectives</a:t>
            </a:r>
          </a:p>
        </p:txBody>
      </p:sp>
      <p:sp>
        <p:nvSpPr>
          <p:cNvPr id="4" name="Slide Number Placeholder 3"/>
          <p:cNvSpPr>
            <a:spLocks noGrp="1"/>
          </p:cNvSpPr>
          <p:nvPr>
            <p:ph type="sldNum" sz="quarter" idx="5"/>
          </p:nvPr>
        </p:nvSpPr>
        <p:spPr/>
        <p:txBody>
          <a:bodyPr/>
          <a:lstStyle/>
          <a:p>
            <a:fld id="{F9F3EC92-96C9-4E7E-A0F5-9B1CA54D168A}" type="slidenum">
              <a:rPr lang="en-GB" smtClean="0"/>
              <a:t>33</a:t>
            </a:fld>
            <a:endParaRPr lang="en-GB"/>
          </a:p>
        </p:txBody>
      </p:sp>
    </p:spTree>
    <p:extLst>
      <p:ext uri="{BB962C8B-B14F-4D97-AF65-F5344CB8AC3E}">
        <p14:creationId xmlns:p14="http://schemas.microsoft.com/office/powerpoint/2010/main" val="22349726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a:t>Prevent – support those who are vulnerable</a:t>
            </a:r>
          </a:p>
          <a:p>
            <a:pPr marL="171450" indent="-171450">
              <a:buFont typeface="Wingdings" panose="05000000000000000000" pitchFamily="2" charset="2"/>
              <a:buChar char="Ø"/>
            </a:pPr>
            <a:r>
              <a:rPr lang="en-GB"/>
              <a:t>Pursue – stop terror attacks from happening</a:t>
            </a:r>
          </a:p>
          <a:p>
            <a:pPr marL="171450" indent="-171450">
              <a:buFont typeface="Wingdings" panose="05000000000000000000" pitchFamily="2" charset="2"/>
              <a:buChar char="Ø"/>
            </a:pPr>
            <a:r>
              <a:rPr lang="en-GB"/>
              <a:t>Protect – strengthen protection against terror attacks</a:t>
            </a:r>
          </a:p>
          <a:p>
            <a:pPr marL="171450" indent="-171450">
              <a:buFont typeface="Wingdings" panose="05000000000000000000" pitchFamily="2" charset="2"/>
              <a:buChar char="Ø"/>
            </a:pPr>
            <a:r>
              <a:rPr lang="en-GB"/>
              <a:t>Prepare – mitigate the impact of terror incidents</a:t>
            </a:r>
          </a:p>
        </p:txBody>
      </p:sp>
      <p:sp>
        <p:nvSpPr>
          <p:cNvPr id="4" name="Slide Number Placeholder 3"/>
          <p:cNvSpPr>
            <a:spLocks noGrp="1"/>
          </p:cNvSpPr>
          <p:nvPr>
            <p:ph type="sldNum" sz="quarter" idx="5"/>
          </p:nvPr>
        </p:nvSpPr>
        <p:spPr/>
        <p:txBody>
          <a:bodyPr/>
          <a:lstStyle/>
          <a:p>
            <a:fld id="{F9F3EC92-96C9-4E7E-A0F5-9B1CA54D168A}" type="slidenum">
              <a:rPr lang="en-GB" smtClean="0"/>
              <a:t>35</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cs typeface="Calibri"/>
              </a:rPr>
              <a:t>Cause of radicalisation</a:t>
            </a:r>
          </a:p>
          <a:p>
            <a:pPr marL="171450" indent="-171450">
              <a:buFont typeface="Arial"/>
              <a:buChar char="•"/>
            </a:pPr>
            <a:r>
              <a:rPr lang="en-GB" dirty="0">
                <a:cs typeface="Calibri"/>
              </a:rPr>
              <a:t>Strong partnerships working with communities, civil society groups, public sector institutions</a:t>
            </a:r>
            <a:endParaRPr lang="en-GB" b="1" u="sng" dirty="0">
              <a:cs typeface="Calibri"/>
            </a:endParaRPr>
          </a:p>
          <a:p>
            <a:pPr marL="171450" indent="-171450">
              <a:buFont typeface="Arial"/>
              <a:buChar char="•"/>
            </a:pPr>
            <a:r>
              <a:rPr lang="en-GB" dirty="0">
                <a:cs typeface="Calibri"/>
              </a:rPr>
              <a:t>Industry is critical to tackling the causes</a:t>
            </a:r>
          </a:p>
          <a:p>
            <a:r>
              <a:rPr lang="en-GB" b="1" u="sng" dirty="0">
                <a:cs typeface="Calibri"/>
              </a:rPr>
              <a:t>Early intervention</a:t>
            </a:r>
          </a:p>
          <a:p>
            <a:pPr marL="171450" indent="-171450">
              <a:buFont typeface="Arial"/>
              <a:buChar char="•"/>
            </a:pPr>
            <a:r>
              <a:rPr lang="en-GB" dirty="0">
                <a:cs typeface="Calibri"/>
              </a:rPr>
              <a:t>Prevent duty</a:t>
            </a:r>
            <a:endParaRPr lang="en-GB" b="1" u="sng" dirty="0">
              <a:cs typeface="Calibri"/>
            </a:endParaRPr>
          </a:p>
          <a:p>
            <a:pPr marL="171450" indent="-171450">
              <a:buFont typeface="Arial"/>
              <a:buChar char="•"/>
            </a:pPr>
            <a:r>
              <a:rPr lang="en-GB" dirty="0">
                <a:cs typeface="Calibri"/>
              </a:rPr>
              <a:t>Local authorities</a:t>
            </a:r>
          </a:p>
          <a:p>
            <a:pPr marL="171450" indent="-171450">
              <a:buFont typeface="Arial"/>
              <a:buChar char="•"/>
            </a:pPr>
            <a:r>
              <a:rPr lang="en-GB" dirty="0">
                <a:cs typeface="Calibri"/>
              </a:rPr>
              <a:t>Health</a:t>
            </a:r>
          </a:p>
          <a:p>
            <a:pPr marL="171450" indent="-171450">
              <a:buFont typeface="Arial"/>
              <a:buChar char="•"/>
            </a:pPr>
            <a:r>
              <a:rPr lang="en-GB" dirty="0">
                <a:cs typeface="Calibri"/>
              </a:rPr>
              <a:t>Education</a:t>
            </a:r>
          </a:p>
          <a:p>
            <a:pPr marL="171450" indent="-171450">
              <a:buFont typeface="Arial"/>
              <a:buChar char="•"/>
            </a:pPr>
            <a:r>
              <a:rPr lang="en-GB" dirty="0">
                <a:cs typeface="Calibri"/>
              </a:rPr>
              <a:t>Police</a:t>
            </a:r>
          </a:p>
          <a:p>
            <a:pPr marL="171450" indent="-171450">
              <a:buFont typeface="Arial"/>
              <a:buChar char="•"/>
            </a:pPr>
            <a:r>
              <a:rPr lang="en-GB" dirty="0">
                <a:cs typeface="Calibri"/>
              </a:rPr>
              <a:t>Prevent referrals</a:t>
            </a:r>
          </a:p>
          <a:p>
            <a:pPr marL="171450" indent="-171450">
              <a:buFont typeface="Arial"/>
              <a:buChar char="•"/>
            </a:pPr>
            <a:r>
              <a:rPr lang="en-GB" dirty="0">
                <a:cs typeface="Calibri"/>
              </a:rPr>
              <a:t>channel</a:t>
            </a:r>
          </a:p>
          <a:p>
            <a:r>
              <a:rPr lang="en-GB" b="1" u="sng" dirty="0">
                <a:cs typeface="Calibri"/>
              </a:rPr>
              <a:t>Rehabilitation</a:t>
            </a:r>
          </a:p>
          <a:p>
            <a:pPr marL="171450" indent="-171450">
              <a:buFont typeface="Arial"/>
              <a:buChar char="•"/>
            </a:pPr>
            <a:r>
              <a:rPr lang="en-GB" dirty="0">
                <a:cs typeface="Calibri"/>
              </a:rPr>
              <a:t>Increasing emphasis on this</a:t>
            </a:r>
          </a:p>
          <a:p>
            <a:pPr marL="171450" indent="-171450">
              <a:buFont typeface="Arial"/>
              <a:buChar char="•"/>
            </a:pPr>
            <a:r>
              <a:rPr lang="en-GB" dirty="0">
                <a:cs typeface="Calibri"/>
              </a:rPr>
              <a:t>Aims to reduce recidivism</a:t>
            </a:r>
          </a:p>
          <a:p>
            <a:pPr marL="171450" indent="-171450">
              <a:buFont typeface="Arial"/>
              <a:buChar char="•"/>
            </a:pPr>
            <a:r>
              <a:rPr lang="en-GB" dirty="0">
                <a:cs typeface="Calibri"/>
              </a:rPr>
              <a:t>Improve reintegration of those who engaged in terrorism or who support it</a:t>
            </a:r>
          </a:p>
        </p:txBody>
      </p:sp>
      <p:sp>
        <p:nvSpPr>
          <p:cNvPr id="4" name="Slide Number Placeholder 3"/>
          <p:cNvSpPr>
            <a:spLocks noGrp="1"/>
          </p:cNvSpPr>
          <p:nvPr>
            <p:ph type="sldNum" sz="quarter" idx="5"/>
          </p:nvPr>
        </p:nvSpPr>
        <p:spPr/>
        <p:txBody>
          <a:bodyPr/>
          <a:lstStyle/>
          <a:p>
            <a:fld id="{F9F3EC92-96C9-4E7E-A0F5-9B1CA54D168A}" type="slidenum">
              <a:rPr lang="en-GB" smtClean="0"/>
              <a:t>37</a:t>
            </a:fld>
            <a:endParaRPr lang="en-GB"/>
          </a:p>
        </p:txBody>
      </p:sp>
    </p:spTree>
    <p:extLst>
      <p:ext uri="{BB962C8B-B14F-4D97-AF65-F5344CB8AC3E}">
        <p14:creationId xmlns:p14="http://schemas.microsoft.com/office/powerpoint/2010/main" val="25284154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Developed 2013 improve the responses from emergency </a:t>
            </a:r>
            <a:r>
              <a:rPr lang="en-US" dirty="0" err="1">
                <a:latin typeface="Calibri"/>
                <a:ea typeface="Calibri"/>
                <a:cs typeface="Calibri"/>
              </a:rPr>
              <a:t>serives</a:t>
            </a:r>
            <a:r>
              <a:rPr lang="en-US" dirty="0">
                <a:latin typeface="Calibri"/>
                <a:ea typeface="Calibri"/>
                <a:cs typeface="Calibri"/>
              </a:rPr>
              <a:t> dealing with major incidents – working together, saving lives, reducing harm principles </a:t>
            </a:r>
          </a:p>
        </p:txBody>
      </p:sp>
      <p:sp>
        <p:nvSpPr>
          <p:cNvPr id="4" name="Slide Number Placeholder 3"/>
          <p:cNvSpPr>
            <a:spLocks noGrp="1"/>
          </p:cNvSpPr>
          <p:nvPr>
            <p:ph type="sldNum" sz="quarter" idx="5"/>
          </p:nvPr>
        </p:nvSpPr>
        <p:spPr/>
        <p:txBody>
          <a:bodyPr/>
          <a:lstStyle/>
          <a:p>
            <a:fld id="{90781CAC-205E-427C-BD1B-3172C7390A3C}" type="slidenum">
              <a:rPr lang="en-GB" smtClean="0"/>
              <a:t>38</a:t>
            </a:fld>
            <a:endParaRPr lang="en-GB"/>
          </a:p>
        </p:txBody>
      </p:sp>
    </p:spTree>
    <p:extLst>
      <p:ext uri="{BB962C8B-B14F-4D97-AF65-F5344CB8AC3E}">
        <p14:creationId xmlns:p14="http://schemas.microsoft.com/office/powerpoint/2010/main" val="1032458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Establishes the common method for passing incidents information  between services and control rooms</a:t>
            </a:r>
          </a:p>
          <a:p>
            <a:r>
              <a:rPr lang="en-US" dirty="0">
                <a:hlinkClick r:id="rId3"/>
              </a:rPr>
              <a:t>Early stages of an incident &amp; M/Ethane - JESIP Website</a:t>
            </a:r>
            <a:endParaRPr lang="en-US"/>
          </a:p>
        </p:txBody>
      </p:sp>
      <p:sp>
        <p:nvSpPr>
          <p:cNvPr id="4" name="Slide Number Placeholder 3"/>
          <p:cNvSpPr>
            <a:spLocks noGrp="1"/>
          </p:cNvSpPr>
          <p:nvPr>
            <p:ph type="sldNum" sz="quarter" idx="5"/>
          </p:nvPr>
        </p:nvSpPr>
        <p:spPr/>
        <p:txBody>
          <a:bodyPr/>
          <a:lstStyle/>
          <a:p>
            <a:fld id="{90781CAC-205E-427C-BD1B-3172C7390A3C}" type="slidenum">
              <a:rPr lang="en-GB" smtClean="0"/>
              <a:t>39</a:t>
            </a:fld>
            <a:endParaRPr lang="en-GB"/>
          </a:p>
        </p:txBody>
      </p:sp>
    </p:spTree>
    <p:extLst>
      <p:ext uri="{BB962C8B-B14F-4D97-AF65-F5344CB8AC3E}">
        <p14:creationId xmlns:p14="http://schemas.microsoft.com/office/powerpoint/2010/main" val="1594783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Counter Terrorism</a:t>
            </a:r>
          </a:p>
        </p:txBody>
      </p:sp>
      <p:sp>
        <p:nvSpPr>
          <p:cNvPr id="3" name="Subtitle 2"/>
          <p:cNvSpPr>
            <a:spLocks noGrp="1"/>
          </p:cNvSpPr>
          <p:nvPr>
            <p:ph type="subTitle" idx="1"/>
          </p:nvPr>
        </p:nvSpPr>
        <p:spPr/>
        <p:txBody>
          <a:bodyPr/>
          <a:lstStyle/>
          <a:p>
            <a:r>
              <a:rPr lang="en-US" dirty="0"/>
              <a:t>Week 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59D2C-7E3D-0373-5906-8E702375D757}"/>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0A15EF84-A003-8669-362D-04931AC0CE56}"/>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Counter Terrorism (CT) is challenging phenomenon </a:t>
            </a:r>
          </a:p>
          <a:p>
            <a:r>
              <a:rPr lang="en-GB" dirty="0">
                <a:latin typeface="Calibri" panose="020F0502020204030204" pitchFamily="34" charset="0"/>
                <a:cs typeface="Calibri" panose="020F0502020204030204" pitchFamily="34" charset="0"/>
              </a:rPr>
              <a:t>Different countries will rely on range of strategies to combat the threat of terrorism.</a:t>
            </a:r>
          </a:p>
          <a:p>
            <a:r>
              <a:rPr lang="en-GB" dirty="0">
                <a:latin typeface="Calibri" panose="020F0502020204030204" pitchFamily="34" charset="0"/>
                <a:cs typeface="Calibri" panose="020F0502020204030204" pitchFamily="34" charset="0"/>
              </a:rPr>
              <a:t>Countries / Public will give up freedoms to ensure security – airport checks and rules - </a:t>
            </a:r>
            <a:r>
              <a:rPr lang="en-GB" b="0" i="0" dirty="0">
                <a:effectLst/>
                <a:latin typeface="Calibri" panose="020F0502020204030204" pitchFamily="34" charset="0"/>
                <a:cs typeface="Calibri" panose="020F0502020204030204" pitchFamily="34" charset="0"/>
              </a:rPr>
              <a:t> Security swab hands? – nitrates</a:t>
            </a:r>
          </a:p>
          <a:p>
            <a:r>
              <a:rPr lang="en-GB" dirty="0">
                <a:latin typeface="Calibri" panose="020F0502020204030204" pitchFamily="34" charset="0"/>
                <a:cs typeface="Calibri" panose="020F0502020204030204" pitchFamily="34" charset="0"/>
              </a:rPr>
              <a:t>Complex subject therefore understanding of the threat of terrorism in the UK, the legislation / strategies to respond and structure of agencies is needed.</a:t>
            </a:r>
          </a:p>
        </p:txBody>
      </p:sp>
    </p:spTree>
    <p:extLst>
      <p:ext uri="{BB962C8B-B14F-4D97-AF65-F5344CB8AC3E}">
        <p14:creationId xmlns:p14="http://schemas.microsoft.com/office/powerpoint/2010/main" val="2529469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A3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9ED863C-9731-6D2C-6873-04CD1CB39B48}"/>
              </a:ext>
            </a:extLst>
          </p:cNvPr>
          <p:cNvPicPr>
            <a:picLocks noChangeAspect="1"/>
          </p:cNvPicPr>
          <p:nvPr/>
        </p:nvPicPr>
        <p:blipFill>
          <a:blip r:embed="rId2"/>
          <a:stretch>
            <a:fillRect/>
          </a:stretch>
        </p:blipFill>
        <p:spPr>
          <a:xfrm>
            <a:off x="643467" y="1575139"/>
            <a:ext cx="10905066" cy="3707722"/>
          </a:xfrm>
          <a:prstGeom prst="rect">
            <a:avLst/>
          </a:prstGeom>
        </p:spPr>
      </p:pic>
    </p:spTree>
    <p:extLst>
      <p:ext uri="{BB962C8B-B14F-4D97-AF65-F5344CB8AC3E}">
        <p14:creationId xmlns:p14="http://schemas.microsoft.com/office/powerpoint/2010/main" val="1193035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0631B-ACC1-6ECC-0947-99213A72D877}"/>
              </a:ext>
            </a:extLst>
          </p:cNvPr>
          <p:cNvSpPr>
            <a:spLocks noGrp="1"/>
          </p:cNvSpPr>
          <p:nvPr>
            <p:ph type="title"/>
          </p:nvPr>
        </p:nvSpPr>
        <p:spPr>
          <a:xfrm>
            <a:off x="761840" y="1138265"/>
            <a:ext cx="4544762" cy="1401183"/>
          </a:xfrm>
        </p:spPr>
        <p:txBody>
          <a:bodyPr anchor="t">
            <a:normAutofit/>
          </a:bodyPr>
          <a:lstStyle/>
          <a:p>
            <a:br>
              <a:rPr lang="en-GB" sz="3000" b="0" i="0" dirty="0">
                <a:effectLst/>
                <a:latin typeface="ReithSans"/>
              </a:rPr>
            </a:br>
            <a:r>
              <a:rPr lang="en-GB" sz="3000" b="0" i="0" dirty="0">
                <a:effectLst/>
                <a:latin typeface="ReithSans"/>
              </a:rPr>
              <a:t>Daniel Andreas - Wales </a:t>
            </a:r>
            <a:br>
              <a:rPr lang="en-GB" sz="3000" b="0" i="0" dirty="0">
                <a:effectLst/>
                <a:latin typeface="ReithSans"/>
              </a:rPr>
            </a:br>
            <a:endParaRPr lang="en-GB" sz="3000" dirty="0"/>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499358-EB3D-B821-ACAA-C4F6BA2A5E0F}"/>
              </a:ext>
            </a:extLst>
          </p:cNvPr>
          <p:cNvSpPr>
            <a:spLocks noGrp="1"/>
          </p:cNvSpPr>
          <p:nvPr>
            <p:ph idx="1"/>
          </p:nvPr>
        </p:nvSpPr>
        <p:spPr>
          <a:xfrm>
            <a:off x="691547" y="2517085"/>
            <a:ext cx="4544762" cy="3602935"/>
          </a:xfrm>
        </p:spPr>
        <p:txBody>
          <a:bodyPr>
            <a:normAutofit/>
          </a:bodyPr>
          <a:lstStyle/>
          <a:p>
            <a:pPr fontAlgn="base"/>
            <a:r>
              <a:rPr lang="en-GB" sz="2000" dirty="0">
                <a:latin typeface="ReithSans"/>
              </a:rPr>
              <a:t>Found in Wales 21 years </a:t>
            </a:r>
            <a:r>
              <a:rPr lang="en-GB" sz="2000" i="0" dirty="0">
                <a:effectLst/>
                <a:latin typeface="inherit"/>
              </a:rPr>
              <a:t>after a double bombing in San Francisco.</a:t>
            </a:r>
            <a:endParaRPr lang="en-GB" sz="2000" i="0" dirty="0">
              <a:effectLst/>
              <a:latin typeface="ReithSans"/>
            </a:endParaRPr>
          </a:p>
          <a:p>
            <a:pPr fontAlgn="base"/>
            <a:r>
              <a:rPr lang="en-GB" sz="2000" b="0" i="0" dirty="0">
                <a:effectLst/>
                <a:latin typeface="ReithSans"/>
              </a:rPr>
              <a:t>November 2024 – UK CT police FBI and North Wales Police arrested Andreas</a:t>
            </a:r>
          </a:p>
          <a:p>
            <a:pPr fontAlgn="base"/>
            <a:r>
              <a:rPr lang="en-GB" sz="2000" dirty="0">
                <a:latin typeface="ReithSans"/>
              </a:rPr>
              <a:t>Last sighting by FBI – 2003 in</a:t>
            </a:r>
            <a:r>
              <a:rPr lang="en-GB" sz="2000" b="0" i="0" dirty="0">
                <a:effectLst/>
                <a:latin typeface="ReithSans"/>
              </a:rPr>
              <a:t> San Francisco</a:t>
            </a:r>
          </a:p>
          <a:p>
            <a:pPr fontAlgn="base"/>
            <a:endParaRPr lang="en-GB" sz="2000" dirty="0"/>
          </a:p>
        </p:txBody>
      </p:sp>
      <p:pic>
        <p:nvPicPr>
          <p:cNvPr id="5" name="Content Placeholder 4">
            <a:extLst>
              <a:ext uri="{FF2B5EF4-FFF2-40B4-BE49-F238E27FC236}">
                <a16:creationId xmlns:a16="http://schemas.microsoft.com/office/drawing/2014/main" id="{384B8D1C-81B0-AAB6-5D69-F78C543CF152}"/>
              </a:ext>
            </a:extLst>
          </p:cNvPr>
          <p:cNvPicPr>
            <a:picLocks noChangeAspect="1"/>
          </p:cNvPicPr>
          <p:nvPr/>
        </p:nvPicPr>
        <p:blipFill>
          <a:blip r:embed="rId2"/>
          <a:stretch>
            <a:fillRect/>
          </a:stretch>
        </p:blipFill>
        <p:spPr>
          <a:xfrm>
            <a:off x="6082748" y="1636189"/>
            <a:ext cx="5334160" cy="3587222"/>
          </a:xfrm>
          <a:prstGeom prst="rect">
            <a:avLst/>
          </a:prstGeom>
        </p:spPr>
      </p:pic>
    </p:spTree>
    <p:extLst>
      <p:ext uri="{BB962C8B-B14F-4D97-AF65-F5344CB8AC3E}">
        <p14:creationId xmlns:p14="http://schemas.microsoft.com/office/powerpoint/2010/main" val="610427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06E9F-D0C4-6BE5-E303-9BCEDE4EC411}"/>
              </a:ext>
            </a:extLst>
          </p:cNvPr>
          <p:cNvSpPr>
            <a:spLocks noGrp="1"/>
          </p:cNvSpPr>
          <p:nvPr>
            <p:ph type="title"/>
          </p:nvPr>
        </p:nvSpPr>
        <p:spPr/>
        <p:txBody>
          <a:bodyPr/>
          <a:lstStyle/>
          <a:p>
            <a:r>
              <a:rPr lang="en-GB" dirty="0">
                <a:ea typeface="Calibri Light"/>
                <a:cs typeface="Calibri Light"/>
              </a:rPr>
              <a:t>Threat Level - UK</a:t>
            </a:r>
            <a:endParaRPr lang="en-GB" dirty="0"/>
          </a:p>
        </p:txBody>
      </p:sp>
      <p:sp>
        <p:nvSpPr>
          <p:cNvPr id="3" name="Content Placeholder 2">
            <a:extLst>
              <a:ext uri="{FF2B5EF4-FFF2-40B4-BE49-F238E27FC236}">
                <a16:creationId xmlns:a16="http://schemas.microsoft.com/office/drawing/2014/main" id="{87F92C1E-9DFB-9551-45BA-28C102C1BEBA}"/>
              </a:ext>
            </a:extLst>
          </p:cNvPr>
          <p:cNvSpPr>
            <a:spLocks noGrp="1"/>
          </p:cNvSpPr>
          <p:nvPr>
            <p:ph idx="1"/>
          </p:nvPr>
        </p:nvSpPr>
        <p:spPr/>
        <p:txBody>
          <a:bodyPr vert="horz" lIns="91440" tIns="45720" rIns="91440" bIns="45720" rtlCol="0" anchor="t">
            <a:normAutofit fontScale="92500" lnSpcReduction="10000"/>
          </a:bodyPr>
          <a:lstStyle/>
          <a:p>
            <a:r>
              <a:rPr lang="en-GB" sz="3200" dirty="0">
                <a:ea typeface="+mn-lt"/>
                <a:cs typeface="+mn-lt"/>
              </a:rPr>
              <a:t>Threat levels are designed to give a broad indication of the likelihood of a terrorist attack.</a:t>
            </a:r>
            <a:endParaRPr lang="en-GB" sz="3200" dirty="0">
              <a:ea typeface="Calibri" panose="020F0502020204030204"/>
              <a:cs typeface="Calibri" panose="020F0502020204030204"/>
            </a:endParaRPr>
          </a:p>
          <a:p>
            <a:r>
              <a:rPr lang="en-GB" sz="3200" dirty="0">
                <a:ea typeface="+mn-lt"/>
                <a:cs typeface="+mn-lt"/>
              </a:rPr>
              <a:t>LOW means an attack is highly unlikely</a:t>
            </a:r>
            <a:endParaRPr lang="en-GB" sz="3200" dirty="0">
              <a:ea typeface="Calibri"/>
              <a:cs typeface="Calibri"/>
            </a:endParaRPr>
          </a:p>
          <a:p>
            <a:r>
              <a:rPr lang="en-GB" sz="3200" dirty="0">
                <a:ea typeface="+mn-lt"/>
                <a:cs typeface="+mn-lt"/>
              </a:rPr>
              <a:t>MODERATE means an attack is possible, but not likely</a:t>
            </a:r>
            <a:endParaRPr lang="en-GB" sz="3200" dirty="0">
              <a:ea typeface="Calibri"/>
              <a:cs typeface="Calibri"/>
            </a:endParaRPr>
          </a:p>
          <a:p>
            <a:r>
              <a:rPr lang="en-GB" sz="3200" dirty="0">
                <a:ea typeface="+mn-lt"/>
                <a:cs typeface="+mn-lt"/>
              </a:rPr>
              <a:t>SUBSTANTIAL means an attack is likely</a:t>
            </a:r>
            <a:endParaRPr lang="en-GB" sz="3200" dirty="0">
              <a:ea typeface="Calibri"/>
              <a:cs typeface="Calibri"/>
            </a:endParaRPr>
          </a:p>
          <a:p>
            <a:r>
              <a:rPr lang="en-GB" sz="3200" dirty="0">
                <a:ea typeface="+mn-lt"/>
                <a:cs typeface="+mn-lt"/>
              </a:rPr>
              <a:t>SEVERE means an attack is highly likely</a:t>
            </a:r>
            <a:endParaRPr lang="en-GB" sz="3200" dirty="0">
              <a:ea typeface="Calibri"/>
              <a:cs typeface="Calibri"/>
            </a:endParaRPr>
          </a:p>
          <a:p>
            <a:r>
              <a:rPr lang="en-GB" sz="3200" dirty="0">
                <a:ea typeface="+mn-lt"/>
                <a:cs typeface="+mn-lt"/>
              </a:rPr>
              <a:t>CRITICAL means an attack is highly likely in the near future</a:t>
            </a:r>
            <a:endParaRPr lang="en-GB" sz="3200" dirty="0">
              <a:ea typeface="Calibri"/>
              <a:cs typeface="Calibri"/>
            </a:endParaRPr>
          </a:p>
          <a:p>
            <a:r>
              <a:rPr lang="en-US" dirty="0"/>
              <a:t>Where is the UK today?</a:t>
            </a:r>
            <a:br>
              <a:rPr lang="en-US" dirty="0"/>
            </a:br>
            <a:endParaRPr lang="en-US" dirty="0"/>
          </a:p>
        </p:txBody>
      </p:sp>
    </p:spTree>
    <p:extLst>
      <p:ext uri="{BB962C8B-B14F-4D97-AF65-F5344CB8AC3E}">
        <p14:creationId xmlns:p14="http://schemas.microsoft.com/office/powerpoint/2010/main" val="1451907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8B186-2CF4-C3A2-3FB6-705476E8BB6F}"/>
              </a:ext>
            </a:extLst>
          </p:cNvPr>
          <p:cNvSpPr>
            <a:spLocks noGrp="1"/>
          </p:cNvSpPr>
          <p:nvPr>
            <p:ph type="title"/>
          </p:nvPr>
        </p:nvSpPr>
        <p:spPr>
          <a:xfrm>
            <a:off x="838200" y="500062"/>
            <a:ext cx="10515600" cy="1028487"/>
          </a:xfrm>
        </p:spPr>
        <p:txBody>
          <a:bodyPr>
            <a:normAutofit/>
          </a:bodyPr>
          <a:lstStyle/>
          <a:p>
            <a:r>
              <a:rPr lang="en-GB" sz="3200" dirty="0"/>
              <a:t>Why do we need CT Strategies</a:t>
            </a:r>
            <a:br>
              <a:rPr lang="en-GB" sz="3200" dirty="0"/>
            </a:br>
            <a:r>
              <a:rPr lang="en-GB" sz="3200" dirty="0"/>
              <a:t>Key Issues</a:t>
            </a:r>
          </a:p>
        </p:txBody>
      </p:sp>
      <p:sp>
        <p:nvSpPr>
          <p:cNvPr id="3" name="Content Placeholder 2">
            <a:extLst>
              <a:ext uri="{FF2B5EF4-FFF2-40B4-BE49-F238E27FC236}">
                <a16:creationId xmlns:a16="http://schemas.microsoft.com/office/drawing/2014/main" id="{0DDFF3A6-E25A-7005-6C97-27A90C38E543}"/>
              </a:ext>
            </a:extLst>
          </p:cNvPr>
          <p:cNvSpPr>
            <a:spLocks noGrp="1"/>
          </p:cNvSpPr>
          <p:nvPr>
            <p:ph idx="1"/>
          </p:nvPr>
        </p:nvSpPr>
        <p:spPr/>
        <p:txBody>
          <a:bodyPr/>
          <a:lstStyle/>
          <a:p>
            <a:pPr marL="0" indent="0">
              <a:buNone/>
            </a:pPr>
            <a:r>
              <a:rPr lang="en-GB" dirty="0"/>
              <a:t>Terrorism </a:t>
            </a:r>
          </a:p>
          <a:p>
            <a:r>
              <a:rPr lang="en-GB" dirty="0"/>
              <a:t>What is the definition of terrorism?</a:t>
            </a:r>
          </a:p>
          <a:p>
            <a:r>
              <a:rPr lang="en-GB" dirty="0"/>
              <a:t>Are these sub-state groups that commit acts of terrorism</a:t>
            </a:r>
          </a:p>
          <a:p>
            <a:r>
              <a:rPr lang="en-GB" dirty="0"/>
              <a:t>Lone-actors</a:t>
            </a:r>
          </a:p>
          <a:p>
            <a:r>
              <a:rPr lang="en-GB" dirty="0"/>
              <a:t>Members of the public can only be targeted</a:t>
            </a:r>
          </a:p>
          <a:p>
            <a:r>
              <a:rPr lang="en-GB" dirty="0"/>
              <a:t>Military are more of a legitimate target</a:t>
            </a:r>
          </a:p>
          <a:p>
            <a:r>
              <a:rPr lang="en-GB" dirty="0"/>
              <a:t>Propaganda of the deed</a:t>
            </a:r>
          </a:p>
          <a:p>
            <a:r>
              <a:rPr lang="en-GB" dirty="0"/>
              <a:t>What is classed as terrorism? </a:t>
            </a:r>
          </a:p>
          <a:p>
            <a:endParaRPr lang="en-GB" dirty="0"/>
          </a:p>
          <a:p>
            <a:endParaRPr lang="en-GB" dirty="0"/>
          </a:p>
          <a:p>
            <a:endParaRPr lang="en-GB" dirty="0"/>
          </a:p>
        </p:txBody>
      </p:sp>
    </p:spTree>
    <p:extLst>
      <p:ext uri="{BB962C8B-B14F-4D97-AF65-F5344CB8AC3E}">
        <p14:creationId xmlns:p14="http://schemas.microsoft.com/office/powerpoint/2010/main" val="2885905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E47DA-7209-8A7A-1141-7A4B4A1F6249}"/>
              </a:ext>
            </a:extLst>
          </p:cNvPr>
          <p:cNvSpPr>
            <a:spLocks noGrp="1"/>
          </p:cNvSpPr>
          <p:nvPr>
            <p:ph type="title"/>
          </p:nvPr>
        </p:nvSpPr>
        <p:spPr>
          <a:xfrm>
            <a:off x="1043631" y="873940"/>
            <a:ext cx="5052369" cy="1035781"/>
          </a:xfrm>
        </p:spPr>
        <p:txBody>
          <a:bodyPr anchor="ctr">
            <a:normAutofit/>
          </a:bodyPr>
          <a:lstStyle/>
          <a:p>
            <a:r>
              <a:rPr lang="en-GB" sz="3600" dirty="0"/>
              <a:t>Defining Terrorism</a:t>
            </a:r>
          </a:p>
        </p:txBody>
      </p:sp>
      <p:sp>
        <p:nvSpPr>
          <p:cNvPr id="3" name="Content Placeholder 2">
            <a:extLst>
              <a:ext uri="{FF2B5EF4-FFF2-40B4-BE49-F238E27FC236}">
                <a16:creationId xmlns:a16="http://schemas.microsoft.com/office/drawing/2014/main" id="{4DFF9DF1-CA24-C4E3-D84F-648687184CAF}"/>
              </a:ext>
            </a:extLst>
          </p:cNvPr>
          <p:cNvSpPr>
            <a:spLocks noGrp="1"/>
          </p:cNvSpPr>
          <p:nvPr>
            <p:ph idx="1"/>
          </p:nvPr>
        </p:nvSpPr>
        <p:spPr>
          <a:xfrm>
            <a:off x="628086" y="2262399"/>
            <a:ext cx="5888157" cy="3939445"/>
          </a:xfrm>
        </p:spPr>
        <p:txBody>
          <a:bodyPr anchor="ctr">
            <a:normAutofit/>
          </a:bodyPr>
          <a:lstStyle/>
          <a:p>
            <a:pPr marL="0" indent="0">
              <a:buNone/>
            </a:pPr>
            <a:r>
              <a:rPr lang="en-GB" sz="2000" dirty="0"/>
              <a:t>Study: Schmidt and </a:t>
            </a:r>
            <a:r>
              <a:rPr lang="en-GB" sz="2000" dirty="0" err="1"/>
              <a:t>Jongman</a:t>
            </a:r>
            <a:r>
              <a:rPr lang="en-GB" sz="2000" dirty="0"/>
              <a:t> (1988)</a:t>
            </a:r>
          </a:p>
          <a:p>
            <a:endParaRPr lang="en-GB" sz="2000" dirty="0"/>
          </a:p>
          <a:p>
            <a:pPr marL="0" indent="0">
              <a:buNone/>
            </a:pPr>
            <a:r>
              <a:rPr lang="en-GB" sz="2000" dirty="0"/>
              <a:t>109 Definitions of ‘Terrorism’ Analysed:</a:t>
            </a:r>
          </a:p>
          <a:p>
            <a:endParaRPr lang="en-GB" sz="2000" dirty="0"/>
          </a:p>
          <a:p>
            <a:r>
              <a:rPr lang="en-GB" sz="2000" dirty="0"/>
              <a:t>83.5% contained the term </a:t>
            </a:r>
            <a:r>
              <a:rPr lang="en-GB" sz="2000" u="sng" dirty="0"/>
              <a:t>‘Violence’ </a:t>
            </a:r>
          </a:p>
          <a:p>
            <a:r>
              <a:rPr lang="en-GB" sz="2000" dirty="0"/>
              <a:t>65% said it was </a:t>
            </a:r>
            <a:r>
              <a:rPr lang="en-GB" sz="2000" u="sng" dirty="0"/>
              <a:t>‘Political’ </a:t>
            </a:r>
          </a:p>
          <a:p>
            <a:r>
              <a:rPr lang="en-GB" sz="2000" dirty="0"/>
              <a:t>51% said it created </a:t>
            </a:r>
            <a:r>
              <a:rPr lang="en-GB" sz="2000" u="sng" dirty="0"/>
              <a:t>‘Fear’ or ‘Terror’</a:t>
            </a:r>
          </a:p>
          <a:p>
            <a:r>
              <a:rPr lang="en-GB" sz="2000" dirty="0"/>
              <a:t>47% identified </a:t>
            </a:r>
            <a:r>
              <a:rPr lang="en-GB" sz="2000" u="sng" dirty="0"/>
              <a:t>‘threats’ </a:t>
            </a:r>
          </a:p>
          <a:p>
            <a:r>
              <a:rPr lang="en-GB" sz="2000" dirty="0"/>
              <a:t>41.5% </a:t>
            </a:r>
            <a:r>
              <a:rPr lang="en-GB" sz="2000" u="sng" dirty="0"/>
              <a:t>psychological</a:t>
            </a:r>
            <a:r>
              <a:rPr lang="en-GB" sz="2000" dirty="0"/>
              <a:t> effects </a:t>
            </a:r>
          </a:p>
          <a:p>
            <a:endParaRPr lang="en-GB" sz="1700" dirty="0"/>
          </a:p>
        </p:txBody>
      </p:sp>
      <p:pic>
        <p:nvPicPr>
          <p:cNvPr id="4" name="Picture 2" descr="Countering terrorism | OSCE">
            <a:extLst>
              <a:ext uri="{FF2B5EF4-FFF2-40B4-BE49-F238E27FC236}">
                <a16:creationId xmlns:a16="http://schemas.microsoft.com/office/drawing/2014/main" id="{510E393A-2044-0F4B-A616-E6F5EDC5AC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66" r="4863"/>
          <a:stretch/>
        </p:blipFill>
        <p:spPr bwMode="auto">
          <a:xfrm>
            <a:off x="6930493" y="2219772"/>
            <a:ext cx="4223252" cy="24787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EE5E054-04AE-32E9-3DE4-98FEDBEF9B1E}"/>
              </a:ext>
            </a:extLst>
          </p:cNvPr>
          <p:cNvSpPr txBox="1"/>
          <p:nvPr/>
        </p:nvSpPr>
        <p:spPr>
          <a:xfrm>
            <a:off x="1038255" y="1617722"/>
            <a:ext cx="3746083" cy="646331"/>
          </a:xfrm>
          <a:prstGeom prst="rect">
            <a:avLst/>
          </a:prstGeom>
          <a:noFill/>
        </p:spPr>
        <p:txBody>
          <a:bodyPr wrap="square" rtlCol="0">
            <a:spAutoFit/>
          </a:bodyPr>
          <a:lstStyle/>
          <a:p>
            <a:r>
              <a:rPr lang="en-GB" sz="1800" u="sng" dirty="0"/>
              <a:t>An unending task…</a:t>
            </a:r>
          </a:p>
          <a:p>
            <a:endParaRPr lang="en-GB" dirty="0"/>
          </a:p>
        </p:txBody>
      </p:sp>
    </p:spTree>
    <p:extLst>
      <p:ext uri="{BB962C8B-B14F-4D97-AF65-F5344CB8AC3E}">
        <p14:creationId xmlns:p14="http://schemas.microsoft.com/office/powerpoint/2010/main" val="3193349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Camera lens">
            <a:extLst>
              <a:ext uri="{FF2B5EF4-FFF2-40B4-BE49-F238E27FC236}">
                <a16:creationId xmlns:a16="http://schemas.microsoft.com/office/drawing/2014/main" id="{606D12F4-D830-2F82-2C8A-326AE4D944A3}"/>
              </a:ext>
            </a:extLst>
          </p:cNvPr>
          <p:cNvPicPr>
            <a:picLocks noChangeAspect="1"/>
          </p:cNvPicPr>
          <p:nvPr/>
        </p:nvPicPr>
        <p:blipFill rotWithShape="1">
          <a:blip r:embed="rId2"/>
          <a:srcRect l="11115" r="36226" b="-2"/>
          <a:stretch/>
        </p:blipFill>
        <p:spPr>
          <a:xfrm>
            <a:off x="-1" y="-2"/>
            <a:ext cx="5410198" cy="6858002"/>
          </a:xfrm>
          <a:prstGeom prst="rect">
            <a:avLst/>
          </a:prstGeom>
        </p:spPr>
      </p:pic>
      <p:sp>
        <p:nvSpPr>
          <p:cNvPr id="2" name="Title 1">
            <a:extLst>
              <a:ext uri="{FF2B5EF4-FFF2-40B4-BE49-F238E27FC236}">
                <a16:creationId xmlns:a16="http://schemas.microsoft.com/office/drawing/2014/main" id="{86F3E9D3-B2BC-7BC0-0BD0-F77B40571E76}"/>
              </a:ext>
            </a:extLst>
          </p:cNvPr>
          <p:cNvSpPr>
            <a:spLocks noGrp="1"/>
          </p:cNvSpPr>
          <p:nvPr>
            <p:ph type="title"/>
          </p:nvPr>
        </p:nvSpPr>
        <p:spPr>
          <a:xfrm>
            <a:off x="6115317" y="405685"/>
            <a:ext cx="5464968" cy="1559301"/>
          </a:xfrm>
        </p:spPr>
        <p:txBody>
          <a:bodyPr>
            <a:normAutofit/>
          </a:bodyPr>
          <a:lstStyle/>
          <a:p>
            <a:r>
              <a:rPr lang="en-GB" sz="4000"/>
              <a:t>Overview of Terrorism</a:t>
            </a:r>
          </a:p>
        </p:txBody>
      </p:sp>
      <p:sp>
        <p:nvSpPr>
          <p:cNvPr id="3" name="Content Placeholder 2">
            <a:extLst>
              <a:ext uri="{FF2B5EF4-FFF2-40B4-BE49-F238E27FC236}">
                <a16:creationId xmlns:a16="http://schemas.microsoft.com/office/drawing/2014/main" id="{405F7535-3DD3-1683-8C88-5656D3F8BD1D}"/>
              </a:ext>
            </a:extLst>
          </p:cNvPr>
          <p:cNvSpPr>
            <a:spLocks noGrp="1"/>
          </p:cNvSpPr>
          <p:nvPr>
            <p:ph idx="1"/>
          </p:nvPr>
        </p:nvSpPr>
        <p:spPr>
          <a:xfrm>
            <a:off x="6115317" y="2743200"/>
            <a:ext cx="5247340" cy="3496878"/>
          </a:xfrm>
        </p:spPr>
        <p:txBody>
          <a:bodyPr anchor="ctr">
            <a:normAutofit/>
          </a:bodyPr>
          <a:lstStyle/>
          <a:p>
            <a:r>
              <a:rPr lang="en-GB" sz="2000" dirty="0"/>
              <a:t>https://www.youtube.com/watch?v=-9mMZOfN0a8</a:t>
            </a:r>
          </a:p>
          <a:p>
            <a:endParaRPr lang="en-GB" sz="2000" dirty="0"/>
          </a:p>
        </p:txBody>
      </p:sp>
    </p:spTree>
    <p:extLst>
      <p:ext uri="{BB962C8B-B14F-4D97-AF65-F5344CB8AC3E}">
        <p14:creationId xmlns:p14="http://schemas.microsoft.com/office/powerpoint/2010/main" val="118185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0859C-367B-C476-B629-AF124C26973C}"/>
              </a:ext>
            </a:extLst>
          </p:cNvPr>
          <p:cNvSpPr>
            <a:spLocks noGrp="1"/>
          </p:cNvSpPr>
          <p:nvPr>
            <p:ph type="title"/>
          </p:nvPr>
        </p:nvSpPr>
        <p:spPr>
          <a:xfrm>
            <a:off x="589560" y="856180"/>
            <a:ext cx="4560584" cy="1128068"/>
          </a:xfrm>
        </p:spPr>
        <p:txBody>
          <a:bodyPr anchor="ctr">
            <a:normAutofit/>
          </a:bodyPr>
          <a:lstStyle/>
          <a:p>
            <a:r>
              <a:rPr lang="en-GB" sz="4000" dirty="0">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94DFCB16-F736-9A0D-B8F2-476DA81BD356}"/>
              </a:ext>
            </a:extLst>
          </p:cNvPr>
          <p:cNvSpPr>
            <a:spLocks noGrp="1"/>
          </p:cNvSpPr>
          <p:nvPr>
            <p:ph idx="1"/>
          </p:nvPr>
        </p:nvSpPr>
        <p:spPr>
          <a:xfrm>
            <a:off x="590719" y="2079063"/>
            <a:ext cx="4559425" cy="3979585"/>
          </a:xfrm>
        </p:spPr>
        <p:txBody>
          <a:bodyPr anchor="ctr">
            <a:normAutofit/>
          </a:bodyPr>
          <a:lstStyle/>
          <a:p>
            <a:r>
              <a:rPr lang="en-GB" sz="2400" dirty="0">
                <a:latin typeface="Calibri" panose="020F0502020204030204" pitchFamily="34" charset="0"/>
                <a:cs typeface="Calibri" panose="020F0502020204030204" pitchFamily="34" charset="0"/>
              </a:rPr>
              <a:t>Why should there be a definition for ‘terrorism’?</a:t>
            </a:r>
          </a:p>
          <a:p>
            <a:endParaRPr lang="en-GB" sz="2400" dirty="0">
              <a:latin typeface="Calibri" panose="020F0502020204030204" pitchFamily="34" charset="0"/>
              <a:cs typeface="Calibri" panose="020F0502020204030204" pitchFamily="34" charset="0"/>
            </a:endParaRPr>
          </a:p>
          <a:p>
            <a:pPr lvl="1"/>
            <a:r>
              <a:rPr lang="en-GB" sz="2400" dirty="0">
                <a:latin typeface="Calibri" panose="020F0502020204030204" pitchFamily="34" charset="0"/>
                <a:cs typeface="Calibri" panose="020F0502020204030204" pitchFamily="34" charset="0"/>
              </a:rPr>
              <a:t>Can you think of a definition of terrorism?</a:t>
            </a:r>
          </a:p>
          <a:p>
            <a:pPr lvl="1"/>
            <a:r>
              <a:rPr lang="en-GB" sz="2400" dirty="0">
                <a:latin typeface="Calibri" panose="020F0502020204030204" pitchFamily="34" charset="0"/>
                <a:cs typeface="Calibri" panose="020F0502020204030204" pitchFamily="34" charset="0"/>
              </a:rPr>
              <a:t>What should we use a definition of terrorism for?</a:t>
            </a:r>
          </a:p>
        </p:txBody>
      </p:sp>
      <p:pic>
        <p:nvPicPr>
          <p:cNvPr id="1026" name="Picture 2" descr="The Importance of Definitions">
            <a:extLst>
              <a:ext uri="{FF2B5EF4-FFF2-40B4-BE49-F238E27FC236}">
                <a16:creationId xmlns:a16="http://schemas.microsoft.com/office/drawing/2014/main" id="{B5CEC418-71D7-AC2F-1C5E-BFB9D451D5F7}"/>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7673" r="1372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5642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FA382-787A-0A05-A69B-594CACF5A572}"/>
              </a:ext>
            </a:extLst>
          </p:cNvPr>
          <p:cNvSpPr>
            <a:spLocks noGrp="1"/>
          </p:cNvSpPr>
          <p:nvPr>
            <p:ph type="title"/>
          </p:nvPr>
        </p:nvSpPr>
        <p:spPr>
          <a:xfrm>
            <a:off x="6486524" y="629266"/>
            <a:ext cx="5053203" cy="1676603"/>
          </a:xfrm>
        </p:spPr>
        <p:txBody>
          <a:bodyPr>
            <a:normAutofit/>
          </a:bodyPr>
          <a:lstStyle/>
          <a:p>
            <a:r>
              <a:rPr lang="en-GB"/>
              <a:t>Problems of Defining Terrorism</a:t>
            </a:r>
            <a:endParaRPr lang="en-GB" dirty="0"/>
          </a:p>
        </p:txBody>
      </p:sp>
      <p:pic>
        <p:nvPicPr>
          <p:cNvPr id="5" name="Picture 4" descr="Civilians 'suffer first, last and in the middle' during wartime, Stanford  scholar says">
            <a:extLst>
              <a:ext uri="{FF2B5EF4-FFF2-40B4-BE49-F238E27FC236}">
                <a16:creationId xmlns:a16="http://schemas.microsoft.com/office/drawing/2014/main" id="{7F46BD32-6103-0397-3D52-9438FF86A4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923"/>
          <a:stretch/>
        </p:blipFill>
        <p:spPr bwMode="auto">
          <a:xfrm>
            <a:off x="804672" y="803050"/>
            <a:ext cx="2170252" cy="183826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Police officer killed in Westminster terror attack named - ITV News">
            <a:extLst>
              <a:ext uri="{FF2B5EF4-FFF2-40B4-BE49-F238E27FC236}">
                <a16:creationId xmlns:a16="http://schemas.microsoft.com/office/drawing/2014/main" id="{9619379A-9EFE-641F-152B-537860E5C07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975" r="18034" b="-1"/>
          <a:stretch/>
        </p:blipFill>
        <p:spPr bwMode="auto">
          <a:xfrm>
            <a:off x="3135793" y="803050"/>
            <a:ext cx="2166243" cy="183826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2AFCEF57-50AD-7140-4B5A-0760931688F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3253" b="-4"/>
          <a:stretch/>
        </p:blipFill>
        <p:spPr bwMode="auto">
          <a:xfrm>
            <a:off x="804672" y="2795222"/>
            <a:ext cx="4511508" cy="3112797"/>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BF72D34-56F2-6D0C-4523-B23B4E9980ED}"/>
              </a:ext>
            </a:extLst>
          </p:cNvPr>
          <p:cNvSpPr>
            <a:spLocks noGrp="1"/>
          </p:cNvSpPr>
          <p:nvPr>
            <p:ph idx="1"/>
          </p:nvPr>
        </p:nvSpPr>
        <p:spPr>
          <a:xfrm>
            <a:off x="6486524" y="2438400"/>
            <a:ext cx="5053203" cy="3785419"/>
          </a:xfrm>
        </p:spPr>
        <p:txBody>
          <a:bodyPr>
            <a:normAutofit/>
          </a:bodyPr>
          <a:lstStyle/>
          <a:p>
            <a:r>
              <a:rPr lang="en-GB" sz="2000"/>
              <a:t>Schwenkbekker (2009) describes terrorism as targeting ‘innocents’ or ‘civilians’ </a:t>
            </a:r>
          </a:p>
          <a:p>
            <a:endParaRPr lang="en-GB" sz="2000"/>
          </a:p>
          <a:p>
            <a:r>
              <a:rPr lang="en-GB" sz="2000"/>
              <a:t>Richardson (2006), Ganor (1998) and Wilkinson (2003) argues that the definition should include the deliberate targeting of civilians</a:t>
            </a:r>
          </a:p>
          <a:p>
            <a:endParaRPr lang="en-GB" sz="2000"/>
          </a:p>
          <a:p>
            <a:r>
              <a:rPr lang="en-GB" sz="2000"/>
              <a:t>Whittaker (2004) concentrates on ‘civilians’ or ‘non-combatants’ targets </a:t>
            </a:r>
          </a:p>
          <a:p>
            <a:endParaRPr lang="en-GB" sz="2000"/>
          </a:p>
        </p:txBody>
      </p:sp>
    </p:spTree>
    <p:extLst>
      <p:ext uri="{BB962C8B-B14F-4D97-AF65-F5344CB8AC3E}">
        <p14:creationId xmlns:p14="http://schemas.microsoft.com/office/powerpoint/2010/main" val="678484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F3336-F862-BB6A-FA4A-A50DF54D2712}"/>
              </a:ext>
            </a:extLst>
          </p:cNvPr>
          <p:cNvSpPr>
            <a:spLocks noGrp="1"/>
          </p:cNvSpPr>
          <p:nvPr>
            <p:ph type="title"/>
          </p:nvPr>
        </p:nvSpPr>
        <p:spPr/>
        <p:txBody>
          <a:bodyPr/>
          <a:lstStyle/>
          <a:p>
            <a:r>
              <a:rPr lang="en-GB" dirty="0"/>
              <a:t>Lee Rigby 22 May 2013</a:t>
            </a:r>
          </a:p>
        </p:txBody>
      </p:sp>
      <p:sp>
        <p:nvSpPr>
          <p:cNvPr id="3" name="Content Placeholder 2">
            <a:extLst>
              <a:ext uri="{FF2B5EF4-FFF2-40B4-BE49-F238E27FC236}">
                <a16:creationId xmlns:a16="http://schemas.microsoft.com/office/drawing/2014/main" id="{95C22696-A143-B8F8-2730-132C96E933BE}"/>
              </a:ext>
            </a:extLst>
          </p:cNvPr>
          <p:cNvSpPr>
            <a:spLocks noGrp="1"/>
          </p:cNvSpPr>
          <p:nvPr>
            <p:ph idx="1"/>
          </p:nvPr>
        </p:nvSpPr>
        <p:spPr/>
        <p:txBody>
          <a:bodyPr/>
          <a:lstStyle/>
          <a:p>
            <a:r>
              <a:rPr lang="en-GB" dirty="0"/>
              <a:t>killed outside Woolwich Brackets, London</a:t>
            </a:r>
          </a:p>
          <a:p>
            <a:r>
              <a:rPr lang="en-GB" dirty="0"/>
              <a:t>Murderers 2 British citizens of Nigerian descent – waiting to find a victim </a:t>
            </a:r>
          </a:p>
          <a:p>
            <a:r>
              <a:rPr lang="en-GB" dirty="0"/>
              <a:t>Run over Lee with a car then attacked with knives and a meat cleaver</a:t>
            </a:r>
          </a:p>
          <a:p>
            <a:r>
              <a:rPr lang="en-GB" dirty="0"/>
              <a:t>Armed with handgun</a:t>
            </a:r>
          </a:p>
          <a:p>
            <a:endParaRPr lang="en-GB" dirty="0"/>
          </a:p>
          <a:p>
            <a:endParaRPr lang="en-GB" dirty="0"/>
          </a:p>
        </p:txBody>
      </p:sp>
    </p:spTree>
    <p:extLst>
      <p:ext uri="{BB962C8B-B14F-4D97-AF65-F5344CB8AC3E}">
        <p14:creationId xmlns:p14="http://schemas.microsoft.com/office/powerpoint/2010/main" val="138978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BA3F-7844-3B2D-95A2-3F0E0B9FD747}"/>
              </a:ext>
            </a:extLst>
          </p:cNvPr>
          <p:cNvSpPr>
            <a:spLocks noGrp="1"/>
          </p:cNvSpPr>
          <p:nvPr>
            <p:ph type="title"/>
          </p:nvPr>
        </p:nvSpPr>
        <p:spPr/>
        <p:txBody>
          <a:bodyPr/>
          <a:lstStyle/>
          <a:p>
            <a:r>
              <a:rPr lang="en-GB" dirty="0"/>
              <a:t>Legal Definition</a:t>
            </a:r>
          </a:p>
        </p:txBody>
      </p:sp>
      <p:sp>
        <p:nvSpPr>
          <p:cNvPr id="3" name="Content Placeholder 2">
            <a:extLst>
              <a:ext uri="{FF2B5EF4-FFF2-40B4-BE49-F238E27FC236}">
                <a16:creationId xmlns:a16="http://schemas.microsoft.com/office/drawing/2014/main" id="{12899BEC-EB76-3E6F-2BB2-FC174833A292}"/>
              </a:ext>
            </a:extLst>
          </p:cNvPr>
          <p:cNvSpPr>
            <a:spLocks noGrp="1"/>
          </p:cNvSpPr>
          <p:nvPr>
            <p:ph idx="1"/>
          </p:nvPr>
        </p:nvSpPr>
        <p:spPr>
          <a:xfrm>
            <a:off x="838200" y="1690688"/>
            <a:ext cx="10515600" cy="4486275"/>
          </a:xfrm>
        </p:spPr>
        <p:txBody>
          <a:bodyPr/>
          <a:lstStyle/>
          <a:p>
            <a:pPr algn="ctr"/>
            <a:r>
              <a:rPr lang="en-GB" b="1" dirty="0"/>
              <a:t>The Terrorist Act 2000 defines terrorism, both in and outside of the UK, as the use or threat of one or more of the actions listed below *, and where they are designed to influence the government or an international government organisation or to intimidate the public. The use or threat must also be for the purpose of advancing a political, religious, racial or ideological case (CPS, 2023) </a:t>
            </a:r>
          </a:p>
          <a:p>
            <a:pPr algn="ctr"/>
            <a:endParaRPr lang="en-GB" b="1" dirty="0"/>
          </a:p>
          <a:p>
            <a:pPr algn="ctr"/>
            <a:endParaRPr lang="en-GB" b="1" dirty="0"/>
          </a:p>
          <a:p>
            <a:pPr algn="ctr"/>
            <a:r>
              <a:rPr lang="en-GB" b="1" dirty="0"/>
              <a:t>* next slide</a:t>
            </a:r>
          </a:p>
        </p:txBody>
      </p:sp>
    </p:spTree>
    <p:extLst>
      <p:ext uri="{BB962C8B-B14F-4D97-AF65-F5344CB8AC3E}">
        <p14:creationId xmlns:p14="http://schemas.microsoft.com/office/powerpoint/2010/main" val="2053782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309F2-FA72-4B94-B23A-39F9F8DF53B4}"/>
              </a:ext>
            </a:extLst>
          </p:cNvPr>
          <p:cNvSpPr>
            <a:spLocks noGrp="1"/>
          </p:cNvSpPr>
          <p:nvPr>
            <p:ph type="title"/>
          </p:nvPr>
        </p:nvSpPr>
        <p:spPr/>
        <p:txBody>
          <a:bodyPr/>
          <a:lstStyle/>
          <a:p>
            <a:r>
              <a:rPr lang="en-GB" dirty="0"/>
              <a:t>Actions also included </a:t>
            </a:r>
          </a:p>
        </p:txBody>
      </p:sp>
      <p:sp>
        <p:nvSpPr>
          <p:cNvPr id="3" name="Content Placeholder 2">
            <a:extLst>
              <a:ext uri="{FF2B5EF4-FFF2-40B4-BE49-F238E27FC236}">
                <a16:creationId xmlns:a16="http://schemas.microsoft.com/office/drawing/2014/main" id="{5E76AB6F-DA07-24F2-CED0-4DC0CFACB60B}"/>
              </a:ext>
            </a:extLst>
          </p:cNvPr>
          <p:cNvSpPr>
            <a:spLocks noGrp="1"/>
          </p:cNvSpPr>
          <p:nvPr>
            <p:ph idx="1"/>
          </p:nvPr>
        </p:nvSpPr>
        <p:spPr/>
        <p:txBody>
          <a:bodyPr>
            <a:normAutofit/>
          </a:bodyPr>
          <a:lstStyle/>
          <a:p>
            <a:r>
              <a:rPr lang="en-GB" dirty="0"/>
              <a:t>Actions which fall under the definition of the crime of terrorism such as:</a:t>
            </a:r>
          </a:p>
          <a:p>
            <a:r>
              <a:rPr lang="en-GB" dirty="0"/>
              <a:t>Serious Violence against a person</a:t>
            </a:r>
          </a:p>
          <a:p>
            <a:r>
              <a:rPr lang="en-GB" dirty="0"/>
              <a:t>Serious damage to property</a:t>
            </a:r>
          </a:p>
          <a:p>
            <a:r>
              <a:rPr lang="en-GB" dirty="0"/>
              <a:t>Endangering a person’s life (other than that of the person committing the action)</a:t>
            </a:r>
          </a:p>
          <a:p>
            <a:r>
              <a:rPr lang="en-GB" dirty="0"/>
              <a:t>Creating a serious risk to the health or safety of the public or a section of the public</a:t>
            </a:r>
          </a:p>
        </p:txBody>
      </p:sp>
    </p:spTree>
    <p:extLst>
      <p:ext uri="{BB962C8B-B14F-4D97-AF65-F5344CB8AC3E}">
        <p14:creationId xmlns:p14="http://schemas.microsoft.com/office/powerpoint/2010/main" val="4102360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9453D-57F9-44ED-BED3-804DDB6DEAB3}"/>
              </a:ext>
            </a:extLst>
          </p:cNvPr>
          <p:cNvSpPr>
            <a:spLocks noGrp="1"/>
          </p:cNvSpPr>
          <p:nvPr>
            <p:ph type="title"/>
          </p:nvPr>
        </p:nvSpPr>
        <p:spPr>
          <a:xfrm>
            <a:off x="6094579" y="1459467"/>
            <a:ext cx="4211156" cy="1090538"/>
          </a:xfrm>
        </p:spPr>
        <p:txBody>
          <a:bodyPr vert="horz" lIns="68580" tIns="34290" rIns="68580" bIns="34290" rtlCol="0" anchor="ctr">
            <a:normAutofit fontScale="90000"/>
          </a:bodyPr>
          <a:lstStyle/>
          <a:p>
            <a:pPr algn="ctr"/>
            <a:r>
              <a:rPr lang="en-US">
                <a:solidFill>
                  <a:srgbClr val="000000"/>
                </a:solidFill>
              </a:rPr>
              <a:t>Terrorism v Military Conflict</a:t>
            </a:r>
          </a:p>
        </p:txBody>
      </p:sp>
      <p:pic>
        <p:nvPicPr>
          <p:cNvPr id="5" name="Content Placeholder 4">
            <a:extLst>
              <a:ext uri="{FF2B5EF4-FFF2-40B4-BE49-F238E27FC236}">
                <a16:creationId xmlns:a16="http://schemas.microsoft.com/office/drawing/2014/main" id="{7C639366-C7AC-4A1C-B148-144A1D72E820}"/>
              </a:ext>
            </a:extLst>
          </p:cNvPr>
          <p:cNvPicPr>
            <a:picLocks noGrp="1" noChangeAspect="1"/>
          </p:cNvPicPr>
          <p:nvPr>
            <p:ph sz="half" idx="2"/>
          </p:nvPr>
        </p:nvPicPr>
        <p:blipFill rotWithShape="1">
          <a:blip r:embed="rId3">
            <a:alphaModFix/>
          </a:blip>
          <a:srcRect l="22814" r="23682"/>
          <a:stretch/>
        </p:blipFill>
        <p:spPr>
          <a:xfrm>
            <a:off x="1524015" y="1537673"/>
            <a:ext cx="3628516" cy="3797804"/>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6578A6B5-EE27-48EC-B878-13FCB8E97CCB}"/>
              </a:ext>
            </a:extLst>
          </p:cNvPr>
          <p:cNvSpPr>
            <a:spLocks noGrp="1"/>
          </p:cNvSpPr>
          <p:nvPr>
            <p:ph sz="half" idx="1"/>
          </p:nvPr>
        </p:nvSpPr>
        <p:spPr>
          <a:xfrm>
            <a:off x="6094579" y="2669068"/>
            <a:ext cx="4781968" cy="2729467"/>
          </a:xfrm>
        </p:spPr>
        <p:txBody>
          <a:bodyPr vert="horz" lIns="68580" tIns="34290" rIns="68580" bIns="34290" rtlCol="0" anchor="ctr">
            <a:normAutofit/>
          </a:bodyPr>
          <a:lstStyle/>
          <a:p>
            <a:r>
              <a:rPr lang="en-US" sz="1800" dirty="0">
                <a:solidFill>
                  <a:srgbClr val="000000"/>
                </a:solidFill>
              </a:rPr>
              <a:t>Outcome does not depend on military strength</a:t>
            </a:r>
          </a:p>
          <a:p>
            <a:r>
              <a:rPr lang="en-US" sz="1800" dirty="0">
                <a:solidFill>
                  <a:srgbClr val="000000"/>
                </a:solidFill>
              </a:rPr>
              <a:t>Offers weak opponent the chance to inflict huge costs on a much larger and much more powerful enemy. </a:t>
            </a:r>
          </a:p>
          <a:p>
            <a:r>
              <a:rPr lang="en-US" sz="1800" dirty="0">
                <a:solidFill>
                  <a:srgbClr val="000000"/>
                </a:solidFill>
              </a:rPr>
              <a:t>Hamas v’s Israel</a:t>
            </a:r>
          </a:p>
          <a:p>
            <a:r>
              <a:rPr lang="en-US" sz="1800" dirty="0">
                <a:solidFill>
                  <a:srgbClr val="000000"/>
                </a:solidFill>
              </a:rPr>
              <a:t>Ukraine v’s Russia  </a:t>
            </a:r>
          </a:p>
        </p:txBody>
      </p:sp>
    </p:spTree>
    <p:extLst>
      <p:ext uri="{BB962C8B-B14F-4D97-AF65-F5344CB8AC3E}">
        <p14:creationId xmlns:p14="http://schemas.microsoft.com/office/powerpoint/2010/main" val="16767761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A1596-033A-41E9-83C6-BD4AC356437D}"/>
              </a:ext>
            </a:extLst>
          </p:cNvPr>
          <p:cNvSpPr>
            <a:spLocks noGrp="1"/>
          </p:cNvSpPr>
          <p:nvPr>
            <p:ph type="title"/>
          </p:nvPr>
        </p:nvSpPr>
        <p:spPr>
          <a:xfrm>
            <a:off x="6094579" y="1459467"/>
            <a:ext cx="3733482" cy="1090538"/>
          </a:xfrm>
        </p:spPr>
        <p:txBody>
          <a:bodyPr vert="horz" lIns="68580" tIns="34290" rIns="68580" bIns="34290" rtlCol="0" anchor="ctr">
            <a:normAutofit/>
          </a:bodyPr>
          <a:lstStyle/>
          <a:p>
            <a:r>
              <a:rPr lang="en-US">
                <a:solidFill>
                  <a:srgbClr val="000000"/>
                </a:solidFill>
              </a:rPr>
              <a:t>Case Study</a:t>
            </a:r>
          </a:p>
        </p:txBody>
      </p:sp>
      <p:pic>
        <p:nvPicPr>
          <p:cNvPr id="5" name="Content Placeholder 4">
            <a:extLst>
              <a:ext uri="{FF2B5EF4-FFF2-40B4-BE49-F238E27FC236}">
                <a16:creationId xmlns:a16="http://schemas.microsoft.com/office/drawing/2014/main" id="{C7D9F837-43C7-4E18-BC78-A88B1CE875E2}"/>
              </a:ext>
            </a:extLst>
          </p:cNvPr>
          <p:cNvPicPr>
            <a:picLocks noGrp="1" noChangeAspect="1"/>
          </p:cNvPicPr>
          <p:nvPr>
            <p:ph sz="half" idx="2"/>
          </p:nvPr>
        </p:nvPicPr>
        <p:blipFill rotWithShape="1">
          <a:blip r:embed="rId3">
            <a:alphaModFix/>
          </a:blip>
          <a:srcRect l="12115" r="25782"/>
          <a:stretch/>
        </p:blipFill>
        <p:spPr>
          <a:xfrm>
            <a:off x="2057401" y="1124611"/>
            <a:ext cx="3850955" cy="4035572"/>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88EACA55-6983-4F95-984F-549A88074B36}"/>
              </a:ext>
            </a:extLst>
          </p:cNvPr>
          <p:cNvSpPr>
            <a:spLocks noGrp="1"/>
          </p:cNvSpPr>
          <p:nvPr>
            <p:ph sz="half" idx="1"/>
          </p:nvPr>
        </p:nvSpPr>
        <p:spPr>
          <a:xfrm>
            <a:off x="6091930" y="2673513"/>
            <a:ext cx="4042670" cy="2729467"/>
          </a:xfrm>
        </p:spPr>
        <p:txBody>
          <a:bodyPr vert="horz" lIns="68580" tIns="34290" rIns="68580" bIns="34290" rtlCol="0" anchor="ctr">
            <a:noAutofit/>
          </a:bodyPr>
          <a:lstStyle/>
          <a:p>
            <a:r>
              <a:rPr lang="en-US" sz="1800">
                <a:solidFill>
                  <a:srgbClr val="000000"/>
                </a:solidFill>
              </a:rPr>
              <a:t>Al-Qaeda was vastly weaker than the Iraqi military under Saddam Hussein’s regime,</a:t>
            </a:r>
          </a:p>
          <a:p>
            <a:r>
              <a:rPr lang="en-US" sz="1800">
                <a:solidFill>
                  <a:srgbClr val="000000"/>
                </a:solidFill>
              </a:rPr>
              <a:t>In 2003 it took the US 26 days to crush Hussein’s army,</a:t>
            </a:r>
          </a:p>
          <a:p>
            <a:r>
              <a:rPr lang="en-US" sz="1800">
                <a:solidFill>
                  <a:srgbClr val="000000"/>
                </a:solidFill>
              </a:rPr>
              <a:t> In contrast the US have been fighting AQ for well over 15 years and have spent an estimated $6 trillion in the struggle to defeat them (more than both world wars and the Korean war). </a:t>
            </a:r>
          </a:p>
        </p:txBody>
      </p:sp>
    </p:spTree>
    <p:extLst>
      <p:ext uri="{BB962C8B-B14F-4D97-AF65-F5344CB8AC3E}">
        <p14:creationId xmlns:p14="http://schemas.microsoft.com/office/powerpoint/2010/main" val="31436227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A9831-D652-4E74-B1DD-67CA7523AD24}"/>
              </a:ext>
            </a:extLst>
          </p:cNvPr>
          <p:cNvSpPr>
            <a:spLocks noGrp="1"/>
          </p:cNvSpPr>
          <p:nvPr>
            <p:ph type="title"/>
          </p:nvPr>
        </p:nvSpPr>
        <p:spPr>
          <a:xfrm>
            <a:off x="6094579" y="1459467"/>
            <a:ext cx="3733482" cy="1090538"/>
          </a:xfrm>
        </p:spPr>
        <p:txBody>
          <a:bodyPr vert="horz" lIns="68580" tIns="34290" rIns="68580" bIns="34290" rtlCol="0" anchor="ctr">
            <a:normAutofit fontScale="90000"/>
          </a:bodyPr>
          <a:lstStyle/>
          <a:p>
            <a:r>
              <a:rPr lang="en-US">
                <a:solidFill>
                  <a:srgbClr val="000000"/>
                </a:solidFill>
              </a:rPr>
              <a:t>“Hearts and Minds”</a:t>
            </a:r>
          </a:p>
        </p:txBody>
      </p:sp>
      <p:pic>
        <p:nvPicPr>
          <p:cNvPr id="5" name="Content Placeholder 4">
            <a:extLst>
              <a:ext uri="{FF2B5EF4-FFF2-40B4-BE49-F238E27FC236}">
                <a16:creationId xmlns:a16="http://schemas.microsoft.com/office/drawing/2014/main" id="{8DB66B41-350F-453F-A987-3065693023A0}"/>
              </a:ext>
            </a:extLst>
          </p:cNvPr>
          <p:cNvPicPr>
            <a:picLocks noGrp="1" noChangeAspect="1"/>
          </p:cNvPicPr>
          <p:nvPr>
            <p:ph sz="half" idx="2"/>
          </p:nvPr>
        </p:nvPicPr>
        <p:blipFill rotWithShape="1">
          <a:blip r:embed="rId3">
            <a:alphaModFix/>
          </a:blip>
          <a:srcRect l="21250" r="7092" b="-1"/>
          <a:stretch/>
        </p:blipFill>
        <p:spPr>
          <a:xfrm>
            <a:off x="1403685" y="1411214"/>
            <a:ext cx="3845360" cy="4035572"/>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DBCBC7B7-81C3-4359-A2A0-7752AEBE2951}"/>
              </a:ext>
            </a:extLst>
          </p:cNvPr>
          <p:cNvSpPr>
            <a:spLocks noGrp="1"/>
          </p:cNvSpPr>
          <p:nvPr>
            <p:ph sz="half" idx="1"/>
          </p:nvPr>
        </p:nvSpPr>
        <p:spPr>
          <a:xfrm>
            <a:off x="6091930" y="2673513"/>
            <a:ext cx="3733184" cy="2729467"/>
          </a:xfrm>
        </p:spPr>
        <p:txBody>
          <a:bodyPr vert="horz" lIns="68580" tIns="34290" rIns="68580" bIns="34290" rtlCol="0" anchor="ctr">
            <a:noAutofit/>
          </a:bodyPr>
          <a:lstStyle/>
          <a:p>
            <a:r>
              <a:rPr lang="en-US" sz="1800">
                <a:solidFill>
                  <a:srgbClr val="000000"/>
                </a:solidFill>
              </a:rPr>
              <a:t>To be successful terrorist group need to gain the support of the masses, they need to raise funds, recruit and maintain resources, </a:t>
            </a:r>
          </a:p>
          <a:p>
            <a:pPr lvl="0"/>
            <a:r>
              <a:rPr lang="en-GB" sz="1800">
                <a:solidFill>
                  <a:prstClr val="black"/>
                </a:solidFill>
              </a:rPr>
              <a:t>Support for terrorist groups can be broken down into two groups:</a:t>
            </a:r>
          </a:p>
          <a:p>
            <a:pPr lvl="0"/>
            <a:r>
              <a:rPr lang="en-GB" sz="1800">
                <a:solidFill>
                  <a:prstClr val="black"/>
                </a:solidFill>
              </a:rPr>
              <a:t>Soft Support, and</a:t>
            </a:r>
          </a:p>
          <a:p>
            <a:pPr lvl="0"/>
            <a:r>
              <a:rPr lang="en-GB" sz="1800">
                <a:solidFill>
                  <a:prstClr val="black"/>
                </a:solidFill>
              </a:rPr>
              <a:t>Hard Support</a:t>
            </a:r>
          </a:p>
          <a:p>
            <a:endParaRPr lang="en-US" sz="1800">
              <a:solidFill>
                <a:srgbClr val="000000"/>
              </a:solidFill>
            </a:endParaRPr>
          </a:p>
        </p:txBody>
      </p:sp>
    </p:spTree>
    <p:extLst>
      <p:ext uri="{BB962C8B-B14F-4D97-AF65-F5344CB8AC3E}">
        <p14:creationId xmlns:p14="http://schemas.microsoft.com/office/powerpoint/2010/main" val="36392212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798B-CC57-4919-B173-F048B9152BBB}"/>
              </a:ext>
            </a:extLst>
          </p:cNvPr>
          <p:cNvSpPr>
            <a:spLocks noGrp="1"/>
          </p:cNvSpPr>
          <p:nvPr>
            <p:ph type="title"/>
          </p:nvPr>
        </p:nvSpPr>
        <p:spPr>
          <a:xfrm>
            <a:off x="6094579" y="1459467"/>
            <a:ext cx="3733482" cy="744890"/>
          </a:xfrm>
        </p:spPr>
        <p:txBody>
          <a:bodyPr vert="horz" lIns="68580" tIns="34290" rIns="68580" bIns="34290" rtlCol="0" anchor="ctr">
            <a:normAutofit/>
          </a:bodyPr>
          <a:lstStyle/>
          <a:p>
            <a:r>
              <a:rPr lang="en-US" dirty="0">
                <a:solidFill>
                  <a:srgbClr val="000000"/>
                </a:solidFill>
              </a:rPr>
              <a:t>Soft Support</a:t>
            </a:r>
          </a:p>
        </p:txBody>
      </p:sp>
      <p:pic>
        <p:nvPicPr>
          <p:cNvPr id="5" name="Content Placeholder 4">
            <a:extLst>
              <a:ext uri="{FF2B5EF4-FFF2-40B4-BE49-F238E27FC236}">
                <a16:creationId xmlns:a16="http://schemas.microsoft.com/office/drawing/2014/main" id="{5A49AB28-C178-4824-B6F0-DABED848CD55}"/>
              </a:ext>
            </a:extLst>
          </p:cNvPr>
          <p:cNvPicPr>
            <a:picLocks noGrp="1" noChangeAspect="1"/>
          </p:cNvPicPr>
          <p:nvPr>
            <p:ph sz="half" idx="2"/>
          </p:nvPr>
        </p:nvPicPr>
        <p:blipFill rotWithShape="1">
          <a:blip r:embed="rId3">
            <a:alphaModFix/>
          </a:blip>
          <a:srcRect l="8237" r="29899" b="-1"/>
          <a:stretch/>
        </p:blipFill>
        <p:spPr>
          <a:xfrm>
            <a:off x="1524015" y="1537673"/>
            <a:ext cx="3628516" cy="3797804"/>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FF776920-A815-41A9-9430-8A8B28C6EFDC}"/>
              </a:ext>
            </a:extLst>
          </p:cNvPr>
          <p:cNvSpPr>
            <a:spLocks noGrp="1"/>
          </p:cNvSpPr>
          <p:nvPr>
            <p:ph sz="half" idx="1"/>
          </p:nvPr>
        </p:nvSpPr>
        <p:spPr>
          <a:xfrm>
            <a:off x="6091930" y="2550005"/>
            <a:ext cx="5109470" cy="3246638"/>
          </a:xfrm>
        </p:spPr>
        <p:txBody>
          <a:bodyPr vert="horz" lIns="68580" tIns="34290" rIns="68580" bIns="34290" rtlCol="0" anchor="ctr">
            <a:normAutofit/>
          </a:bodyPr>
          <a:lstStyle/>
          <a:p>
            <a:r>
              <a:rPr lang="en-US" sz="2400" dirty="0">
                <a:solidFill>
                  <a:srgbClr val="000000"/>
                </a:solidFill>
              </a:rPr>
              <a:t>Tolerance</a:t>
            </a:r>
          </a:p>
          <a:p>
            <a:r>
              <a:rPr lang="en-US" sz="2400" dirty="0">
                <a:solidFill>
                  <a:srgbClr val="000000"/>
                </a:solidFill>
              </a:rPr>
              <a:t>Supporters will not publicly voice support for the actions of the group or provide funding nor even vote for them, however, soft supporters tend not to cooperate with police and security forces as they support the underlying cause. </a:t>
            </a:r>
          </a:p>
        </p:txBody>
      </p:sp>
    </p:spTree>
    <p:extLst>
      <p:ext uri="{BB962C8B-B14F-4D97-AF65-F5344CB8AC3E}">
        <p14:creationId xmlns:p14="http://schemas.microsoft.com/office/powerpoint/2010/main" val="717591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798B-CC57-4919-B173-F048B9152BBB}"/>
              </a:ext>
            </a:extLst>
          </p:cNvPr>
          <p:cNvSpPr>
            <a:spLocks noGrp="1"/>
          </p:cNvSpPr>
          <p:nvPr>
            <p:ph type="title"/>
          </p:nvPr>
        </p:nvSpPr>
        <p:spPr>
          <a:xfrm>
            <a:off x="6094579" y="1459467"/>
            <a:ext cx="3733482" cy="1090538"/>
          </a:xfrm>
        </p:spPr>
        <p:txBody>
          <a:bodyPr vert="horz" lIns="68580" tIns="34290" rIns="68580" bIns="34290" rtlCol="0" anchor="ctr">
            <a:normAutofit/>
          </a:bodyPr>
          <a:lstStyle/>
          <a:p>
            <a:r>
              <a:rPr lang="en-US">
                <a:solidFill>
                  <a:srgbClr val="000000"/>
                </a:solidFill>
              </a:rPr>
              <a:t>Soft Support</a:t>
            </a:r>
          </a:p>
        </p:txBody>
      </p:sp>
      <p:pic>
        <p:nvPicPr>
          <p:cNvPr id="5" name="Content Placeholder 4">
            <a:extLst>
              <a:ext uri="{FF2B5EF4-FFF2-40B4-BE49-F238E27FC236}">
                <a16:creationId xmlns:a16="http://schemas.microsoft.com/office/drawing/2014/main" id="{5A49AB28-C178-4824-B6F0-DABED848CD55}"/>
              </a:ext>
            </a:extLst>
          </p:cNvPr>
          <p:cNvPicPr>
            <a:picLocks noGrp="1" noChangeAspect="1"/>
          </p:cNvPicPr>
          <p:nvPr>
            <p:ph sz="half" idx="2"/>
          </p:nvPr>
        </p:nvPicPr>
        <p:blipFill rotWithShape="1">
          <a:blip r:embed="rId2">
            <a:alphaModFix/>
          </a:blip>
          <a:srcRect l="8237" r="29899" b="-1"/>
          <a:stretch/>
        </p:blipFill>
        <p:spPr>
          <a:xfrm>
            <a:off x="1524015" y="1537673"/>
            <a:ext cx="3628516" cy="3797804"/>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FF776920-A815-41A9-9430-8A8B28C6EFDC}"/>
              </a:ext>
            </a:extLst>
          </p:cNvPr>
          <p:cNvSpPr>
            <a:spLocks noGrp="1"/>
          </p:cNvSpPr>
          <p:nvPr>
            <p:ph sz="half" idx="1"/>
          </p:nvPr>
        </p:nvSpPr>
        <p:spPr>
          <a:xfrm>
            <a:off x="6091929" y="2673513"/>
            <a:ext cx="5354399" cy="3270087"/>
          </a:xfrm>
        </p:spPr>
        <p:txBody>
          <a:bodyPr vert="horz" lIns="68580" tIns="34290" rIns="68580" bIns="34290" rtlCol="0" anchor="ctr">
            <a:noAutofit/>
          </a:bodyPr>
          <a:lstStyle/>
          <a:p>
            <a:r>
              <a:rPr lang="en-US" dirty="0">
                <a:solidFill>
                  <a:srgbClr val="000000"/>
                </a:solidFill>
              </a:rPr>
              <a:t>So we might say that soft supporters ‘look the other way’, this allows the terrorists to operate freely within the community with confidence that the security services will not be informed of what is going on. </a:t>
            </a:r>
          </a:p>
        </p:txBody>
      </p:sp>
    </p:spTree>
    <p:extLst>
      <p:ext uri="{BB962C8B-B14F-4D97-AF65-F5344CB8AC3E}">
        <p14:creationId xmlns:p14="http://schemas.microsoft.com/office/powerpoint/2010/main" val="25967151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21E5D-667A-4691-BA35-6A396B95979E}"/>
              </a:ext>
            </a:extLst>
          </p:cNvPr>
          <p:cNvSpPr>
            <a:spLocks noGrp="1"/>
          </p:cNvSpPr>
          <p:nvPr>
            <p:ph type="title"/>
          </p:nvPr>
        </p:nvSpPr>
        <p:spPr>
          <a:xfrm>
            <a:off x="6094579" y="1459467"/>
            <a:ext cx="3733482" cy="1090538"/>
          </a:xfrm>
        </p:spPr>
        <p:txBody>
          <a:bodyPr vert="horz" lIns="68580" tIns="34290" rIns="68580" bIns="34290" rtlCol="0" anchor="ctr">
            <a:normAutofit fontScale="90000"/>
          </a:bodyPr>
          <a:lstStyle/>
          <a:p>
            <a:r>
              <a:rPr lang="en-US" kern="1200">
                <a:solidFill>
                  <a:srgbClr val="000000"/>
                </a:solidFill>
                <a:latin typeface="+mj-lt"/>
                <a:ea typeface="+mj-ea"/>
                <a:cs typeface="+mj-cs"/>
              </a:rPr>
              <a:t>Hard Supporters</a:t>
            </a:r>
          </a:p>
        </p:txBody>
      </p:sp>
      <p:pic>
        <p:nvPicPr>
          <p:cNvPr id="5" name="Content Placeholder 4">
            <a:extLst>
              <a:ext uri="{FF2B5EF4-FFF2-40B4-BE49-F238E27FC236}">
                <a16:creationId xmlns:a16="http://schemas.microsoft.com/office/drawing/2014/main" id="{46B0FD12-F735-410F-8E1C-B55C559F96F7}"/>
              </a:ext>
            </a:extLst>
          </p:cNvPr>
          <p:cNvPicPr>
            <a:picLocks noGrp="1" noChangeAspect="1"/>
          </p:cNvPicPr>
          <p:nvPr>
            <p:ph sz="half" idx="2"/>
          </p:nvPr>
        </p:nvPicPr>
        <p:blipFill>
          <a:blip r:embed="rId3"/>
          <a:stretch>
            <a:fillRect/>
          </a:stretch>
        </p:blipFill>
        <p:spPr>
          <a:xfrm>
            <a:off x="1524001" y="2518949"/>
            <a:ext cx="3488634" cy="1779332"/>
          </a:xfrm>
          <a:prstGeom prst="rect">
            <a:avLst/>
          </a:prstGeom>
        </p:spPr>
      </p:pic>
      <p:sp>
        <p:nvSpPr>
          <p:cNvPr id="3" name="Content Placeholder 2">
            <a:extLst>
              <a:ext uri="{FF2B5EF4-FFF2-40B4-BE49-F238E27FC236}">
                <a16:creationId xmlns:a16="http://schemas.microsoft.com/office/drawing/2014/main" id="{01CDD290-DFA2-41BD-9107-D0A4D1E0D30D}"/>
              </a:ext>
            </a:extLst>
          </p:cNvPr>
          <p:cNvSpPr>
            <a:spLocks noGrp="1"/>
          </p:cNvSpPr>
          <p:nvPr>
            <p:ph sz="half" idx="1"/>
          </p:nvPr>
        </p:nvSpPr>
        <p:spPr>
          <a:xfrm>
            <a:off x="6091930" y="2673513"/>
            <a:ext cx="3733184" cy="2729467"/>
          </a:xfrm>
        </p:spPr>
        <p:txBody>
          <a:bodyPr vert="horz" lIns="68580" tIns="34290" rIns="68580" bIns="34290" rtlCol="0" anchor="ctr">
            <a:normAutofit/>
          </a:bodyPr>
          <a:lstStyle/>
          <a:p>
            <a:r>
              <a:rPr lang="en-US" sz="1800">
                <a:solidFill>
                  <a:srgbClr val="000000"/>
                </a:solidFill>
              </a:rPr>
              <a:t>Increased level of commitment</a:t>
            </a:r>
          </a:p>
          <a:p>
            <a:r>
              <a:rPr lang="en-US" sz="1800">
                <a:solidFill>
                  <a:srgbClr val="000000"/>
                </a:solidFill>
              </a:rPr>
              <a:t>Supporters will provide (or attempt to provide) practical assistance (facilitation)</a:t>
            </a:r>
          </a:p>
          <a:p>
            <a:r>
              <a:rPr lang="en-US" sz="1800">
                <a:solidFill>
                  <a:srgbClr val="000000"/>
                </a:solidFill>
              </a:rPr>
              <a:t>Will vote for terrorist candidates in elections</a:t>
            </a:r>
          </a:p>
          <a:p>
            <a:r>
              <a:rPr lang="en-US" sz="1800">
                <a:solidFill>
                  <a:srgbClr val="000000"/>
                </a:solidFill>
              </a:rPr>
              <a:t>Take part in demonstrations and protest on behalf of causes linked to the terrorists aims</a:t>
            </a:r>
          </a:p>
          <a:p>
            <a:endParaRPr lang="en-US" sz="1500">
              <a:solidFill>
                <a:srgbClr val="000000"/>
              </a:solidFill>
            </a:endParaRPr>
          </a:p>
        </p:txBody>
      </p:sp>
    </p:spTree>
    <p:extLst>
      <p:ext uri="{BB962C8B-B14F-4D97-AF65-F5344CB8AC3E}">
        <p14:creationId xmlns:p14="http://schemas.microsoft.com/office/powerpoint/2010/main" val="1119325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FF694-546D-4736-8324-FD833C9040B3}"/>
              </a:ext>
            </a:extLst>
          </p:cNvPr>
          <p:cNvSpPr>
            <a:spLocks noGrp="1"/>
          </p:cNvSpPr>
          <p:nvPr>
            <p:ph type="title"/>
          </p:nvPr>
        </p:nvSpPr>
        <p:spPr>
          <a:xfrm>
            <a:off x="2152650" y="232012"/>
            <a:ext cx="7886700" cy="1212905"/>
          </a:xfrm>
        </p:spPr>
        <p:txBody>
          <a:bodyPr>
            <a:normAutofit fontScale="90000"/>
          </a:bodyPr>
          <a:lstStyle/>
          <a:p>
            <a:pPr algn="ctr"/>
            <a:r>
              <a:rPr lang="en-GB" dirty="0"/>
              <a:t>Terrorist Group Aims Relating to their  Supporters</a:t>
            </a:r>
          </a:p>
        </p:txBody>
      </p:sp>
      <p:graphicFrame>
        <p:nvGraphicFramePr>
          <p:cNvPr id="5" name="Content Placeholder 4">
            <a:extLst>
              <a:ext uri="{FF2B5EF4-FFF2-40B4-BE49-F238E27FC236}">
                <a16:creationId xmlns:a16="http://schemas.microsoft.com/office/drawing/2014/main" id="{C4DE220C-5C83-4354-9411-4D6840949A95}"/>
              </a:ext>
            </a:extLst>
          </p:cNvPr>
          <p:cNvGraphicFramePr>
            <a:graphicFrameLocks noGrp="1"/>
          </p:cNvGraphicFramePr>
          <p:nvPr>
            <p:ph sz="half" idx="1"/>
            <p:extLst>
              <p:ext uri="{D42A27DB-BD31-4B8C-83A1-F6EECF244321}">
                <p14:modId xmlns:p14="http://schemas.microsoft.com/office/powerpoint/2010/main" val="4061005432"/>
              </p:ext>
            </p:extLst>
          </p:nvPr>
        </p:nvGraphicFramePr>
        <p:xfrm>
          <a:off x="327546" y="1746914"/>
          <a:ext cx="11559653"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 name="Rectangle: Rounded Corners 23">
            <a:extLst>
              <a:ext uri="{FF2B5EF4-FFF2-40B4-BE49-F238E27FC236}">
                <a16:creationId xmlns:a16="http://schemas.microsoft.com/office/drawing/2014/main" id="{FC3C7AAF-BF30-4C0F-977E-29BBFEFACB1D}"/>
              </a:ext>
            </a:extLst>
          </p:cNvPr>
          <p:cNvSpPr/>
          <p:nvPr/>
        </p:nvSpPr>
        <p:spPr>
          <a:xfrm>
            <a:off x="6635941" y="5043985"/>
            <a:ext cx="2428875" cy="107870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Indoctrination and Group Bonding</a:t>
            </a:r>
          </a:p>
        </p:txBody>
      </p:sp>
    </p:spTree>
    <p:extLst>
      <p:ext uri="{BB962C8B-B14F-4D97-AF65-F5344CB8AC3E}">
        <p14:creationId xmlns:p14="http://schemas.microsoft.com/office/powerpoint/2010/main" val="3535080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19FAD-510D-46B7-B21C-E004401AC668}"/>
              </a:ext>
            </a:extLst>
          </p:cNvPr>
          <p:cNvSpPr>
            <a:spLocks noGrp="1"/>
          </p:cNvSpPr>
          <p:nvPr>
            <p:ph type="title"/>
          </p:nvPr>
        </p:nvSpPr>
        <p:spPr>
          <a:xfrm>
            <a:off x="5231108" y="292169"/>
            <a:ext cx="4939868" cy="763337"/>
          </a:xfrm>
        </p:spPr>
        <p:txBody>
          <a:bodyPr vert="horz" lIns="68580" tIns="34290" rIns="68580" bIns="34290" rtlCol="0" anchor="b">
            <a:normAutofit/>
          </a:bodyPr>
          <a:lstStyle/>
          <a:p>
            <a:r>
              <a:rPr lang="en-US"/>
              <a:t>IRA Quote </a:t>
            </a:r>
          </a:p>
        </p:txBody>
      </p:sp>
      <p:pic>
        <p:nvPicPr>
          <p:cNvPr id="5" name="Content Placeholder 4">
            <a:extLst>
              <a:ext uri="{FF2B5EF4-FFF2-40B4-BE49-F238E27FC236}">
                <a16:creationId xmlns:a16="http://schemas.microsoft.com/office/drawing/2014/main" id="{16002A19-8C5A-4A04-AAC5-BE2F0D0C364D}"/>
              </a:ext>
            </a:extLst>
          </p:cNvPr>
          <p:cNvPicPr>
            <a:picLocks noGrp="1" noChangeAspect="1"/>
          </p:cNvPicPr>
          <p:nvPr>
            <p:ph sz="half" idx="2"/>
          </p:nvPr>
        </p:nvPicPr>
        <p:blipFill rotWithShape="1">
          <a:blip r:embed="rId3"/>
          <a:srcRect t="2903" r="-1" b="2043"/>
          <a:stretch/>
        </p:blipFill>
        <p:spPr>
          <a:xfrm>
            <a:off x="1524016" y="857258"/>
            <a:ext cx="3476678" cy="5143493"/>
          </a:xfrm>
          <a:prstGeom prst="rect">
            <a:avLst/>
          </a:prstGeom>
          <a:effectLst/>
        </p:spPr>
      </p:pic>
      <p:sp>
        <p:nvSpPr>
          <p:cNvPr id="3" name="Content Placeholder 2">
            <a:extLst>
              <a:ext uri="{FF2B5EF4-FFF2-40B4-BE49-F238E27FC236}">
                <a16:creationId xmlns:a16="http://schemas.microsoft.com/office/drawing/2014/main" id="{CF307D05-2633-47B7-8B17-6118CB2D6D18}"/>
              </a:ext>
            </a:extLst>
          </p:cNvPr>
          <p:cNvSpPr>
            <a:spLocks noGrp="1"/>
          </p:cNvSpPr>
          <p:nvPr>
            <p:ph sz="half" idx="1"/>
          </p:nvPr>
        </p:nvSpPr>
        <p:spPr>
          <a:xfrm>
            <a:off x="5230778" y="1399589"/>
            <a:ext cx="6399748" cy="4856831"/>
          </a:xfrm>
        </p:spPr>
        <p:txBody>
          <a:bodyPr vert="horz" lIns="68580" tIns="34290" rIns="68580" bIns="34290" rtlCol="0" anchor="t">
            <a:noAutofit/>
          </a:bodyPr>
          <a:lstStyle/>
          <a:p>
            <a:pPr marL="0" indent="0">
              <a:buNone/>
            </a:pPr>
            <a:r>
              <a:rPr lang="en-US" sz="1500" dirty="0"/>
              <a:t>“</a:t>
            </a:r>
            <a:r>
              <a:rPr lang="en-GB" sz="2400" dirty="0"/>
              <a:t>Resistance must be channelled into active and passive support with an ongoing process through our actions, our education programmes, our policies, of attempting to turn the passive supporter into a dump holder, a member of the movement, a paper seller, etc.. with the purpose of building supportive barriers between the enemy and ourselves, thus curbing the enemy’s attempted isolation policy. </a:t>
            </a:r>
          </a:p>
          <a:p>
            <a:pPr marL="0" indent="0">
              <a:buNone/>
            </a:pPr>
            <a:r>
              <a:rPr lang="en-GB" sz="2400" dirty="0"/>
              <a:t>And, of course the more barriers there are, the harder it is for the enemy to get at us while at the same time we increase the potential for active support in its various forms”</a:t>
            </a:r>
          </a:p>
        </p:txBody>
      </p:sp>
    </p:spTree>
    <p:extLst>
      <p:ext uri="{BB962C8B-B14F-4D97-AF65-F5344CB8AC3E}">
        <p14:creationId xmlns:p14="http://schemas.microsoft.com/office/powerpoint/2010/main" val="21016322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98639-B6EC-36CF-6CFD-5CB7527121EA}"/>
              </a:ext>
            </a:extLst>
          </p:cNvPr>
          <p:cNvSpPr>
            <a:spLocks noGrp="1"/>
          </p:cNvSpPr>
          <p:nvPr>
            <p:ph type="title"/>
          </p:nvPr>
        </p:nvSpPr>
        <p:spPr>
          <a:xfrm>
            <a:off x="838200" y="365125"/>
            <a:ext cx="10515600" cy="672105"/>
          </a:xfrm>
        </p:spPr>
        <p:txBody>
          <a:bodyPr>
            <a:normAutofit fontScale="90000"/>
          </a:bodyPr>
          <a:lstStyle/>
          <a:p>
            <a:r>
              <a:rPr lang="en-GB" dirty="0"/>
              <a:t>Extremism</a:t>
            </a:r>
          </a:p>
        </p:txBody>
      </p:sp>
      <p:sp>
        <p:nvSpPr>
          <p:cNvPr id="3" name="Content Placeholder 2">
            <a:extLst>
              <a:ext uri="{FF2B5EF4-FFF2-40B4-BE49-F238E27FC236}">
                <a16:creationId xmlns:a16="http://schemas.microsoft.com/office/drawing/2014/main" id="{8A9264B7-7E25-D0A8-B9E3-5D1CF332C3E6}"/>
              </a:ext>
            </a:extLst>
          </p:cNvPr>
          <p:cNvSpPr>
            <a:spLocks noGrp="1"/>
          </p:cNvSpPr>
          <p:nvPr>
            <p:ph idx="1"/>
          </p:nvPr>
        </p:nvSpPr>
        <p:spPr>
          <a:xfrm>
            <a:off x="838200" y="1419367"/>
            <a:ext cx="10515600" cy="4757596"/>
          </a:xfrm>
        </p:spPr>
        <p:txBody>
          <a:bodyPr/>
          <a:lstStyle/>
          <a:p>
            <a:r>
              <a:rPr lang="en-GB" dirty="0"/>
              <a:t>The term controversial</a:t>
            </a:r>
          </a:p>
          <a:p>
            <a:r>
              <a:rPr lang="en-GB" dirty="0"/>
              <a:t>Can be ‘</a:t>
            </a:r>
            <a:r>
              <a:rPr lang="en-GB" b="1" dirty="0"/>
              <a:t>violent’ </a:t>
            </a:r>
            <a:r>
              <a:rPr lang="en-GB" dirty="0"/>
              <a:t>or </a:t>
            </a:r>
            <a:r>
              <a:rPr lang="en-GB" b="1" dirty="0"/>
              <a:t>‘non-violent’</a:t>
            </a:r>
          </a:p>
          <a:p>
            <a:r>
              <a:rPr lang="en-GB" dirty="0"/>
              <a:t>Motivated by a range of ideologies such as Extreme Right Wing, Left Anarchist, single Issue or Islamist</a:t>
            </a:r>
          </a:p>
          <a:p>
            <a:r>
              <a:rPr lang="en-GB" dirty="0"/>
              <a:t>Views can political, religious </a:t>
            </a:r>
          </a:p>
          <a:p>
            <a:r>
              <a:rPr lang="en-GB" dirty="0"/>
              <a:t>Someone could have extreme political views and not break the law</a:t>
            </a:r>
          </a:p>
          <a:p>
            <a:r>
              <a:rPr lang="en-GB" dirty="0"/>
              <a:t>Labels – what are they, how dangerous are these individuals?</a:t>
            </a:r>
          </a:p>
        </p:txBody>
      </p:sp>
    </p:spTree>
    <p:extLst>
      <p:ext uri="{BB962C8B-B14F-4D97-AF65-F5344CB8AC3E}">
        <p14:creationId xmlns:p14="http://schemas.microsoft.com/office/powerpoint/2010/main" val="1263814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3C9BA-2F57-6D41-17D0-0B3225F89233}"/>
              </a:ext>
            </a:extLst>
          </p:cNvPr>
          <p:cNvSpPr>
            <a:spLocks noGrp="1"/>
          </p:cNvSpPr>
          <p:nvPr>
            <p:ph type="title"/>
          </p:nvPr>
        </p:nvSpPr>
        <p:spPr/>
        <p:txBody>
          <a:bodyPr/>
          <a:lstStyle/>
          <a:p>
            <a:r>
              <a:rPr lang="en-GB" dirty="0"/>
              <a:t>Extreme Right Wing (XRW)</a:t>
            </a:r>
          </a:p>
        </p:txBody>
      </p:sp>
      <p:sp>
        <p:nvSpPr>
          <p:cNvPr id="3" name="Content Placeholder 2">
            <a:extLst>
              <a:ext uri="{FF2B5EF4-FFF2-40B4-BE49-F238E27FC236}">
                <a16:creationId xmlns:a16="http://schemas.microsoft.com/office/drawing/2014/main" id="{7190EE89-68C4-85B3-A7CB-A543D6585EC6}"/>
              </a:ext>
            </a:extLst>
          </p:cNvPr>
          <p:cNvSpPr>
            <a:spLocks noGrp="1"/>
          </p:cNvSpPr>
          <p:nvPr>
            <p:ph idx="1"/>
          </p:nvPr>
        </p:nvSpPr>
        <p:spPr/>
        <p:txBody>
          <a:bodyPr>
            <a:normAutofit lnSpcReduction="10000"/>
          </a:bodyPr>
          <a:lstStyle/>
          <a:p>
            <a:r>
              <a:rPr lang="en-GB" dirty="0"/>
              <a:t>Lined to hate crimes – those carried out against minority ethnic groups</a:t>
            </a:r>
          </a:p>
          <a:p>
            <a:r>
              <a:rPr lang="en-GB" dirty="0"/>
              <a:t>Hate crime – hostility or prejudice towards someone based on their personal characteristic</a:t>
            </a:r>
          </a:p>
          <a:p>
            <a:r>
              <a:rPr lang="en-GB" dirty="0"/>
              <a:t>2013  - 42,255 recorded incidents</a:t>
            </a:r>
          </a:p>
          <a:p>
            <a:r>
              <a:rPr lang="en-GB" dirty="0"/>
              <a:t>2022 155,841 recorded incidents </a:t>
            </a:r>
          </a:p>
          <a:p>
            <a:r>
              <a:rPr lang="en-GB" dirty="0"/>
              <a:t>CPS describe XRW those to promote messages of hate filled prejudice which encourage radicalization. </a:t>
            </a:r>
          </a:p>
          <a:p>
            <a:r>
              <a:rPr lang="en-GB" dirty="0"/>
              <a:t>Groups UK – National Action, </a:t>
            </a:r>
            <a:r>
              <a:rPr lang="en-GB" dirty="0" err="1"/>
              <a:t>Sonnenkrieg</a:t>
            </a:r>
            <a:r>
              <a:rPr lang="en-GB" dirty="0"/>
              <a:t> Division,  The Base</a:t>
            </a:r>
          </a:p>
          <a:p>
            <a:r>
              <a:rPr lang="en-GB" dirty="0"/>
              <a:t>Proscribed groups</a:t>
            </a:r>
          </a:p>
        </p:txBody>
      </p:sp>
    </p:spTree>
    <p:extLst>
      <p:ext uri="{BB962C8B-B14F-4D97-AF65-F5344CB8AC3E}">
        <p14:creationId xmlns:p14="http://schemas.microsoft.com/office/powerpoint/2010/main" val="8165801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2BF30-3029-C42E-0F2E-FEBF90BB61B2}"/>
              </a:ext>
            </a:extLst>
          </p:cNvPr>
          <p:cNvSpPr>
            <a:spLocks noGrp="1"/>
          </p:cNvSpPr>
          <p:nvPr>
            <p:ph type="title"/>
          </p:nvPr>
        </p:nvSpPr>
        <p:spPr>
          <a:xfrm>
            <a:off x="762000" y="1138036"/>
            <a:ext cx="5334000" cy="1402470"/>
          </a:xfrm>
        </p:spPr>
        <p:txBody>
          <a:bodyPr anchor="t">
            <a:normAutofit/>
          </a:bodyPr>
          <a:lstStyle/>
          <a:p>
            <a:r>
              <a:rPr lang="en-GB" sz="3200"/>
              <a:t>30</a:t>
            </a:r>
            <a:r>
              <a:rPr lang="en-GB" sz="3200" baseline="30000"/>
              <a:t>th</a:t>
            </a:r>
            <a:r>
              <a:rPr lang="en-GB" sz="3200"/>
              <a:t> July 2024</a:t>
            </a:r>
          </a:p>
        </p:txBody>
      </p:sp>
      <p:cxnSp>
        <p:nvCxnSpPr>
          <p:cNvPr id="12" name="Straight Connector 1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029D3C-63F0-EADF-4FB6-D0D8D4082F80}"/>
              </a:ext>
            </a:extLst>
          </p:cNvPr>
          <p:cNvSpPr>
            <a:spLocks noGrp="1"/>
          </p:cNvSpPr>
          <p:nvPr>
            <p:ph idx="1"/>
          </p:nvPr>
        </p:nvSpPr>
        <p:spPr>
          <a:xfrm>
            <a:off x="762000" y="1796144"/>
            <a:ext cx="5334000" cy="4346240"/>
          </a:xfrm>
        </p:spPr>
        <p:txBody>
          <a:bodyPr>
            <a:normAutofit fontScale="92500" lnSpcReduction="20000"/>
          </a:bodyPr>
          <a:lstStyle/>
          <a:p>
            <a:r>
              <a:rPr lang="en-GB" sz="2400" b="0" i="0" dirty="0">
                <a:effectLst/>
                <a:latin typeface="national"/>
              </a:rPr>
              <a:t>To 7th August 2024 29 anti-immigration demonstrations and riots took place across the UK.</a:t>
            </a:r>
          </a:p>
          <a:p>
            <a:r>
              <a:rPr lang="en-GB" sz="2400" b="0" i="0" dirty="0">
                <a:effectLst/>
                <a:latin typeface="national"/>
              </a:rPr>
              <a:t>Violent attacks on mosques and hotels housing asylum seekers</a:t>
            </a:r>
          </a:p>
          <a:p>
            <a:r>
              <a:rPr lang="en-GB" sz="2400" b="0" i="0" dirty="0">
                <a:effectLst/>
                <a:latin typeface="national"/>
              </a:rPr>
              <a:t>Known far-right activists promoted and attended the riots</a:t>
            </a:r>
          </a:p>
          <a:p>
            <a:r>
              <a:rPr lang="en-GB" sz="2400" b="0" i="0" dirty="0">
                <a:effectLst/>
                <a:latin typeface="national"/>
              </a:rPr>
              <a:t> The National Police Chiefs’ Council (NPCC) confirmed that, as of 30 August 2024, 1,280 people had been arrested with 796 charged and 570 people had been brought before the courts</a:t>
            </a:r>
          </a:p>
          <a:p>
            <a:r>
              <a:rPr lang="en-GB" sz="2400" b="0" i="0" dirty="0">
                <a:effectLst/>
                <a:latin typeface="Calibri" panose="020F0502020204030204" pitchFamily="34" charset="0"/>
                <a:cs typeface="Calibri" panose="020F0502020204030204" pitchFamily="34" charset="0"/>
              </a:rPr>
              <a:t>Tommy Robinson – Cyprus hotel instructing the protest </a:t>
            </a:r>
          </a:p>
          <a:p>
            <a:endParaRPr lang="en-GB" sz="2400" b="0" i="0" dirty="0">
              <a:effectLst/>
              <a:latin typeface="national"/>
            </a:endParaRPr>
          </a:p>
          <a:p>
            <a:pPr marL="0" indent="0">
              <a:buNone/>
            </a:pPr>
            <a:endParaRPr lang="en-GB" sz="1900" b="0" i="0" dirty="0">
              <a:effectLst/>
              <a:latin typeface="national"/>
            </a:endParaRPr>
          </a:p>
        </p:txBody>
      </p:sp>
      <p:pic>
        <p:nvPicPr>
          <p:cNvPr id="7" name="Picture 6">
            <a:extLst>
              <a:ext uri="{FF2B5EF4-FFF2-40B4-BE49-F238E27FC236}">
                <a16:creationId xmlns:a16="http://schemas.microsoft.com/office/drawing/2014/main" id="{45902FD1-C717-DEAD-DF62-9A89CB92725C}"/>
              </a:ext>
            </a:extLst>
          </p:cNvPr>
          <p:cNvPicPr>
            <a:picLocks noChangeAspect="1"/>
          </p:cNvPicPr>
          <p:nvPr/>
        </p:nvPicPr>
        <p:blipFill>
          <a:blip r:embed="rId3"/>
          <a:srcRect l="7303"/>
          <a:stretch/>
        </p:blipFill>
        <p:spPr>
          <a:xfrm>
            <a:off x="6979129" y="1"/>
            <a:ext cx="5212862" cy="3429000"/>
          </a:xfrm>
          <a:prstGeom prst="rect">
            <a:avLst/>
          </a:prstGeom>
        </p:spPr>
      </p:pic>
      <p:pic>
        <p:nvPicPr>
          <p:cNvPr id="5" name="Picture 4">
            <a:extLst>
              <a:ext uri="{FF2B5EF4-FFF2-40B4-BE49-F238E27FC236}">
                <a16:creationId xmlns:a16="http://schemas.microsoft.com/office/drawing/2014/main" id="{B38D44C1-0CA4-2AEB-09E8-A894F98A6CBB}"/>
              </a:ext>
            </a:extLst>
          </p:cNvPr>
          <p:cNvPicPr>
            <a:picLocks noChangeAspect="1"/>
          </p:cNvPicPr>
          <p:nvPr/>
        </p:nvPicPr>
        <p:blipFill>
          <a:blip r:embed="rId4"/>
          <a:srcRect t="1331" r="-1" b="-1"/>
          <a:stretch/>
        </p:blipFill>
        <p:spPr>
          <a:xfrm>
            <a:off x="6979147" y="3429000"/>
            <a:ext cx="5212861" cy="3429000"/>
          </a:xfrm>
          <a:prstGeom prst="rect">
            <a:avLst/>
          </a:prstGeom>
        </p:spPr>
      </p:pic>
    </p:spTree>
    <p:extLst>
      <p:ext uri="{BB962C8B-B14F-4D97-AF65-F5344CB8AC3E}">
        <p14:creationId xmlns:p14="http://schemas.microsoft.com/office/powerpoint/2010/main" val="36408990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DB959-1F77-4510-2C70-CE725EB93273}"/>
              </a:ext>
            </a:extLst>
          </p:cNvPr>
          <p:cNvSpPr>
            <a:spLocks noGrp="1"/>
          </p:cNvSpPr>
          <p:nvPr>
            <p:ph type="title"/>
          </p:nvPr>
        </p:nvSpPr>
        <p:spPr>
          <a:xfrm>
            <a:off x="753389" y="1138265"/>
            <a:ext cx="4843762" cy="1401183"/>
          </a:xfrm>
        </p:spPr>
        <p:txBody>
          <a:bodyPr anchor="t">
            <a:normAutofit/>
          </a:bodyPr>
          <a:lstStyle/>
          <a:p>
            <a:r>
              <a:rPr lang="en-GB" sz="3200"/>
              <a:t>Islamist Extremism </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1646C7-5262-CA02-E2F8-F46D84763F92}"/>
              </a:ext>
            </a:extLst>
          </p:cNvPr>
          <p:cNvSpPr>
            <a:spLocks noGrp="1"/>
          </p:cNvSpPr>
          <p:nvPr>
            <p:ph idx="1"/>
          </p:nvPr>
        </p:nvSpPr>
        <p:spPr>
          <a:xfrm>
            <a:off x="753389" y="1828800"/>
            <a:ext cx="5841462" cy="4810442"/>
          </a:xfrm>
        </p:spPr>
        <p:txBody>
          <a:bodyPr>
            <a:noAutofit/>
          </a:bodyPr>
          <a:lstStyle/>
          <a:p>
            <a:r>
              <a:rPr lang="en-GB" sz="2400" dirty="0">
                <a:latin typeface="Calibri" panose="020F0502020204030204" pitchFamily="34" charset="0"/>
                <a:cs typeface="Calibri" panose="020F0502020204030204" pitchFamily="34" charset="0"/>
              </a:rPr>
              <a:t>Want to return to Islam law  and have a world where the Caliphate, an Islamic state which is ruled through strict religious law</a:t>
            </a:r>
          </a:p>
          <a:p>
            <a:r>
              <a:rPr lang="en-GB" sz="2400" dirty="0">
                <a:latin typeface="Calibri" panose="020F0502020204030204" pitchFamily="34" charset="0"/>
                <a:cs typeface="Calibri" panose="020F0502020204030204" pitchFamily="34" charset="0"/>
              </a:rPr>
              <a:t>Some choose to rule this through violence</a:t>
            </a:r>
          </a:p>
          <a:p>
            <a:r>
              <a:rPr lang="en-GB" sz="2400" dirty="0">
                <a:latin typeface="Calibri" panose="020F0502020204030204" pitchFamily="34" charset="0"/>
                <a:cs typeface="Calibri" panose="020F0502020204030204" pitchFamily="34" charset="0"/>
              </a:rPr>
              <a:t>Al Qaeda, Islamic State IS, Islamic State of Iraq and Syria ISIS</a:t>
            </a:r>
          </a:p>
          <a:p>
            <a:r>
              <a:rPr lang="en-GB" sz="2400" dirty="0">
                <a:latin typeface="Calibri" panose="020F0502020204030204" pitchFamily="34" charset="0"/>
                <a:cs typeface="Calibri" panose="020F0502020204030204" pitchFamily="34" charset="0"/>
              </a:rPr>
              <a:t>Ideology that all Western lifestyles should be banned, and traditional Islam believes instated </a:t>
            </a:r>
          </a:p>
          <a:p>
            <a:r>
              <a:rPr lang="en-GB" sz="2400" b="0" i="0" dirty="0">
                <a:effectLst/>
                <a:latin typeface="Calibri" panose="020F0502020204030204" pitchFamily="34" charset="0"/>
                <a:cs typeface="Calibri" panose="020F0502020204030204" pitchFamily="34" charset="0"/>
              </a:rPr>
              <a:t>Daniel </a:t>
            </a:r>
            <a:r>
              <a:rPr lang="en-GB" sz="2400" b="0" i="0" dirty="0" err="1">
                <a:effectLst/>
                <a:latin typeface="Calibri" panose="020F0502020204030204" pitchFamily="34" charset="0"/>
                <a:cs typeface="Calibri" panose="020F0502020204030204" pitchFamily="34" charset="0"/>
              </a:rPr>
              <a:t>Khalife</a:t>
            </a:r>
            <a:r>
              <a:rPr lang="en-GB" sz="2400" b="0" i="0" dirty="0">
                <a:effectLst/>
                <a:latin typeface="Calibri" panose="020F0502020204030204" pitchFamily="34" charset="0"/>
                <a:cs typeface="Calibri" panose="020F0502020204030204" pitchFamily="34" charset="0"/>
              </a:rPr>
              <a:t> classified information for the benefit of Iran and later escaping from Wandsworth Prison </a:t>
            </a:r>
            <a:endParaRPr lang="en-GB" sz="2400"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675E24EC-8538-8409-5BD4-644BD5088FE2}"/>
              </a:ext>
            </a:extLst>
          </p:cNvPr>
          <p:cNvPicPr>
            <a:picLocks noChangeAspect="1"/>
          </p:cNvPicPr>
          <p:nvPr/>
        </p:nvPicPr>
        <p:blipFill>
          <a:blip r:embed="rId3"/>
          <a:srcRect t="19184" b="6531"/>
          <a:stretch/>
        </p:blipFill>
        <p:spPr>
          <a:xfrm>
            <a:off x="7200899" y="1023779"/>
            <a:ext cx="4134483" cy="481044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p:spPr>
      </p:pic>
    </p:spTree>
    <p:extLst>
      <p:ext uri="{BB962C8B-B14F-4D97-AF65-F5344CB8AC3E}">
        <p14:creationId xmlns:p14="http://schemas.microsoft.com/office/powerpoint/2010/main" val="37800729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C607A-F3C9-9BB1-2074-2325C89B0223}"/>
              </a:ext>
            </a:extLst>
          </p:cNvPr>
          <p:cNvSpPr>
            <a:spLocks noGrp="1"/>
          </p:cNvSpPr>
          <p:nvPr>
            <p:ph type="title"/>
          </p:nvPr>
        </p:nvSpPr>
        <p:spPr>
          <a:xfrm>
            <a:off x="838200" y="365126"/>
            <a:ext cx="10515600" cy="875846"/>
          </a:xfrm>
        </p:spPr>
        <p:txBody>
          <a:bodyPr/>
          <a:lstStyle/>
          <a:p>
            <a:r>
              <a:rPr lang="en-GB" dirty="0"/>
              <a:t>Hamas Attacks Israel</a:t>
            </a:r>
          </a:p>
        </p:txBody>
      </p:sp>
      <p:sp>
        <p:nvSpPr>
          <p:cNvPr id="3" name="Content Placeholder 2">
            <a:extLst>
              <a:ext uri="{FF2B5EF4-FFF2-40B4-BE49-F238E27FC236}">
                <a16:creationId xmlns:a16="http://schemas.microsoft.com/office/drawing/2014/main" id="{F2A010AF-E72E-0977-8C1A-37858669C11A}"/>
              </a:ext>
            </a:extLst>
          </p:cNvPr>
          <p:cNvSpPr>
            <a:spLocks noGrp="1"/>
          </p:cNvSpPr>
          <p:nvPr>
            <p:ph idx="1"/>
          </p:nvPr>
        </p:nvSpPr>
        <p:spPr>
          <a:xfrm>
            <a:off x="838200" y="1453243"/>
            <a:ext cx="10515600" cy="4723720"/>
          </a:xfrm>
        </p:spPr>
        <p:txBody>
          <a:bodyPr/>
          <a:lstStyle/>
          <a:p>
            <a:r>
              <a:rPr lang="en-GB" b="0" i="0" dirty="0">
                <a:solidFill>
                  <a:srgbClr val="0B0C0C"/>
                </a:solidFill>
                <a:effectLst/>
                <a:latin typeface="GDS Transport"/>
              </a:rPr>
              <a:t>7 October 2023 Hamas attacks in Israel </a:t>
            </a:r>
          </a:p>
          <a:p>
            <a:r>
              <a:rPr lang="en-GB" b="0" i="0" dirty="0">
                <a:solidFill>
                  <a:srgbClr val="0B0C0C"/>
                </a:solidFill>
                <a:effectLst/>
                <a:latin typeface="GDS Transport"/>
              </a:rPr>
              <a:t>Govt – concerns about the wide-ranging risk of radicalisation</a:t>
            </a:r>
          </a:p>
          <a:p>
            <a:r>
              <a:rPr lang="en-GB" b="0" i="0" dirty="0">
                <a:solidFill>
                  <a:srgbClr val="0B0C0C"/>
                </a:solidFill>
                <a:effectLst/>
                <a:latin typeface="GDS Transport"/>
              </a:rPr>
              <a:t>On hate crime, since 7 October 2023 the Community Security Trust recorded 4,103 antisemitic incidents in the UK in 2023, an increase of 147% compared to 2022</a:t>
            </a:r>
          </a:p>
          <a:p>
            <a:r>
              <a:rPr lang="en-GB" b="0" i="0" dirty="0">
                <a:solidFill>
                  <a:srgbClr val="0B0C0C"/>
                </a:solidFill>
                <a:effectLst/>
                <a:latin typeface="GDS Transport"/>
              </a:rPr>
              <a:t>Tell MAMA (Measuring Anti-muslim attacks)  recorded a 335% increase in anti-Muslim hate cases from 7 Oct 23 to 30 Sept 2024</a:t>
            </a:r>
          </a:p>
          <a:p>
            <a:r>
              <a:rPr lang="en-GB" b="0" i="0" dirty="0">
                <a:solidFill>
                  <a:srgbClr val="0B0C0C"/>
                </a:solidFill>
                <a:effectLst/>
                <a:latin typeface="GDS Transport"/>
              </a:rPr>
              <a:t> </a:t>
            </a:r>
            <a:endParaRPr lang="en-GB" dirty="0"/>
          </a:p>
        </p:txBody>
      </p:sp>
    </p:spTree>
    <p:extLst>
      <p:ext uri="{BB962C8B-B14F-4D97-AF65-F5344CB8AC3E}">
        <p14:creationId xmlns:p14="http://schemas.microsoft.com/office/powerpoint/2010/main" val="20951580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C5EDB-C1EC-3632-36C3-77E9513636B4}"/>
              </a:ext>
            </a:extLst>
          </p:cNvPr>
          <p:cNvSpPr>
            <a:spLocks noGrp="1"/>
          </p:cNvSpPr>
          <p:nvPr>
            <p:ph type="title"/>
          </p:nvPr>
        </p:nvSpPr>
        <p:spPr>
          <a:xfrm>
            <a:off x="838200" y="365125"/>
            <a:ext cx="10515600" cy="1071789"/>
          </a:xfrm>
        </p:spPr>
        <p:txBody>
          <a:bodyPr>
            <a:normAutofit fontScale="90000"/>
          </a:bodyPr>
          <a:lstStyle/>
          <a:p>
            <a:r>
              <a:rPr lang="en-GB" b="1" i="0" dirty="0">
                <a:effectLst/>
                <a:latin typeface="GDS Transport"/>
              </a:rPr>
              <a:t>New definition of extremism (2024)</a:t>
            </a:r>
            <a:br>
              <a:rPr lang="en-GB" b="1" i="0" dirty="0">
                <a:effectLst/>
                <a:latin typeface="GDS Transport"/>
              </a:rPr>
            </a:br>
            <a:r>
              <a:rPr lang="en-GB" b="1" i="0" dirty="0">
                <a:effectLst/>
                <a:latin typeface="GDS Transport"/>
              </a:rPr>
              <a:t>March 2024</a:t>
            </a:r>
            <a:endParaRPr lang="en-GB" dirty="0"/>
          </a:p>
        </p:txBody>
      </p:sp>
      <p:sp>
        <p:nvSpPr>
          <p:cNvPr id="3" name="Content Placeholder 2">
            <a:extLst>
              <a:ext uri="{FF2B5EF4-FFF2-40B4-BE49-F238E27FC236}">
                <a16:creationId xmlns:a16="http://schemas.microsoft.com/office/drawing/2014/main" id="{27ED90A2-34EF-C3B0-CFB5-F4AC4840C111}"/>
              </a:ext>
            </a:extLst>
          </p:cNvPr>
          <p:cNvSpPr>
            <a:spLocks noGrp="1"/>
          </p:cNvSpPr>
          <p:nvPr>
            <p:ph idx="1"/>
          </p:nvPr>
        </p:nvSpPr>
        <p:spPr/>
        <p:txBody>
          <a:bodyPr>
            <a:normAutofit/>
          </a:bodyPr>
          <a:lstStyle/>
          <a:p>
            <a:pPr algn="l">
              <a:spcBef>
                <a:spcPts val="1500"/>
              </a:spcBef>
              <a:spcAft>
                <a:spcPts val="1500"/>
              </a:spcAft>
            </a:pPr>
            <a:r>
              <a:rPr lang="en-GB" b="0" i="0" dirty="0">
                <a:solidFill>
                  <a:srgbClr val="0B0C0C"/>
                </a:solidFill>
                <a:effectLst/>
                <a:latin typeface="GDS Transport"/>
              </a:rPr>
              <a:t>Extremism is the promotion or advancement of an ideology based on violence, hatred or intolerance, that aims to:</a:t>
            </a:r>
          </a:p>
          <a:p>
            <a:pPr algn="l">
              <a:spcBef>
                <a:spcPts val="1500"/>
              </a:spcBef>
              <a:spcAft>
                <a:spcPts val="375"/>
              </a:spcAft>
              <a:buFont typeface="+mj-lt"/>
              <a:buAutoNum type="arabicPeriod"/>
            </a:pPr>
            <a:r>
              <a:rPr lang="en-GB" b="0" i="0" dirty="0">
                <a:solidFill>
                  <a:srgbClr val="0B0C0C"/>
                </a:solidFill>
                <a:effectLst/>
                <a:latin typeface="GDS Transport"/>
              </a:rPr>
              <a:t>negate or destroy the fundamental rights and freedoms of others; or</a:t>
            </a:r>
          </a:p>
          <a:p>
            <a:pPr algn="l">
              <a:spcBef>
                <a:spcPts val="1500"/>
              </a:spcBef>
              <a:spcAft>
                <a:spcPts val="375"/>
              </a:spcAft>
              <a:buFont typeface="+mj-lt"/>
              <a:buAutoNum type="arabicPeriod"/>
            </a:pPr>
            <a:r>
              <a:rPr lang="en-GB" b="0" i="0" dirty="0">
                <a:solidFill>
                  <a:srgbClr val="0B0C0C"/>
                </a:solidFill>
                <a:effectLst/>
                <a:latin typeface="GDS Transport"/>
              </a:rPr>
              <a:t>undermine, overturn or replace the UK’s system of liberal parliamentary democracy and democratic rights; or</a:t>
            </a:r>
          </a:p>
          <a:p>
            <a:pPr algn="l">
              <a:spcBef>
                <a:spcPts val="1500"/>
              </a:spcBef>
              <a:spcAft>
                <a:spcPts val="375"/>
              </a:spcAft>
              <a:buFont typeface="+mj-lt"/>
              <a:buAutoNum type="arabicPeriod"/>
            </a:pPr>
            <a:r>
              <a:rPr lang="en-GB" b="0" i="0" dirty="0">
                <a:solidFill>
                  <a:srgbClr val="0B0C0C"/>
                </a:solidFill>
                <a:effectLst/>
                <a:latin typeface="GDS Transport"/>
              </a:rPr>
              <a:t>intentionally create a permissive environment for others to achieve the results in (1) or (2).</a:t>
            </a:r>
          </a:p>
          <a:p>
            <a:pPr algn="l">
              <a:spcBef>
                <a:spcPts val="1500"/>
              </a:spcBef>
              <a:spcAft>
                <a:spcPts val="1500"/>
              </a:spcAft>
            </a:pPr>
            <a:r>
              <a:rPr lang="en-GB" b="0" i="0" dirty="0">
                <a:solidFill>
                  <a:srgbClr val="0B0C0C"/>
                </a:solidFill>
                <a:effectLst/>
                <a:latin typeface="GDS Transport"/>
              </a:rPr>
              <a:t>The types of behaviour:</a:t>
            </a:r>
            <a:endParaRPr lang="en-GB" dirty="0"/>
          </a:p>
        </p:txBody>
      </p:sp>
    </p:spTree>
    <p:extLst>
      <p:ext uri="{BB962C8B-B14F-4D97-AF65-F5344CB8AC3E}">
        <p14:creationId xmlns:p14="http://schemas.microsoft.com/office/powerpoint/2010/main" val="2495550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B5D16-9E2D-0937-080A-C48C6EAD395E}"/>
              </a:ext>
            </a:extLst>
          </p:cNvPr>
          <p:cNvSpPr>
            <a:spLocks noGrp="1"/>
          </p:cNvSpPr>
          <p:nvPr>
            <p:ph type="title"/>
          </p:nvPr>
        </p:nvSpPr>
        <p:spPr>
          <a:xfrm>
            <a:off x="838200" y="365126"/>
            <a:ext cx="10515600" cy="565604"/>
          </a:xfrm>
        </p:spPr>
        <p:txBody>
          <a:bodyPr>
            <a:normAutofit fontScale="90000"/>
          </a:bodyPr>
          <a:lstStyle/>
          <a:p>
            <a:r>
              <a:rPr lang="en-GB" dirty="0"/>
              <a:t>3 Aims of Behaviours </a:t>
            </a:r>
          </a:p>
        </p:txBody>
      </p:sp>
      <p:sp>
        <p:nvSpPr>
          <p:cNvPr id="3" name="Content Placeholder 2">
            <a:extLst>
              <a:ext uri="{FF2B5EF4-FFF2-40B4-BE49-F238E27FC236}">
                <a16:creationId xmlns:a16="http://schemas.microsoft.com/office/drawing/2014/main" id="{5F821150-0DD9-0DFE-F823-4B313577A151}"/>
              </a:ext>
            </a:extLst>
          </p:cNvPr>
          <p:cNvSpPr>
            <a:spLocks noGrp="1"/>
          </p:cNvSpPr>
          <p:nvPr>
            <p:ph idx="1"/>
          </p:nvPr>
        </p:nvSpPr>
        <p:spPr>
          <a:xfrm>
            <a:off x="838200" y="1338943"/>
            <a:ext cx="10515600" cy="4838020"/>
          </a:xfrm>
        </p:spPr>
        <p:txBody>
          <a:bodyPr>
            <a:normAutofit lnSpcReduction="10000"/>
          </a:bodyPr>
          <a:lstStyle/>
          <a:p>
            <a:pPr algn="l">
              <a:spcBef>
                <a:spcPts val="1500"/>
              </a:spcBef>
              <a:spcAft>
                <a:spcPts val="1500"/>
              </a:spcAft>
            </a:pPr>
            <a:r>
              <a:rPr lang="en-GB" i="0" dirty="0">
                <a:solidFill>
                  <a:srgbClr val="0B0C0C"/>
                </a:solidFill>
                <a:effectLst/>
                <a:latin typeface="GDS Transport"/>
              </a:rPr>
              <a:t>Aim 1</a:t>
            </a:r>
            <a:r>
              <a:rPr lang="en-GB" b="1" i="0" dirty="0">
                <a:solidFill>
                  <a:srgbClr val="0B0C0C"/>
                </a:solidFill>
                <a:effectLst/>
                <a:latin typeface="GDS Transport"/>
              </a:rPr>
              <a:t> (negate or destroy fundamental rights and freedoms):</a:t>
            </a:r>
            <a:r>
              <a:rPr lang="en-GB" b="0" i="0" dirty="0">
                <a:solidFill>
                  <a:srgbClr val="0B0C0C"/>
                </a:solidFill>
                <a:effectLst/>
                <a:latin typeface="GDS Transport"/>
              </a:rPr>
              <a:t> Behaviour against a group, or members of it, that seeks to negate or destroy their rights to live equally under the law and free of fear, threat, violence, and discrimination. Including: threatening behaviours, glorifying violence towards a groups preventing them their rights / freedoms</a:t>
            </a:r>
          </a:p>
          <a:p>
            <a:pPr algn="l">
              <a:spcBef>
                <a:spcPts val="1500"/>
              </a:spcBef>
              <a:spcAft>
                <a:spcPts val="1500"/>
              </a:spcAft>
            </a:pPr>
            <a:r>
              <a:rPr lang="en-GB" i="0" dirty="0">
                <a:solidFill>
                  <a:srgbClr val="0B0C0C"/>
                </a:solidFill>
                <a:effectLst/>
                <a:latin typeface="GDS Transport"/>
              </a:rPr>
              <a:t>Aim 2 </a:t>
            </a:r>
            <a:r>
              <a:rPr lang="en-GB" b="1" i="0" dirty="0">
                <a:solidFill>
                  <a:srgbClr val="0B0C0C"/>
                </a:solidFill>
                <a:effectLst/>
                <a:latin typeface="GDS Transport"/>
              </a:rPr>
              <a:t>(undermine, overturn or replace liberal democracy):</a:t>
            </a:r>
            <a:r>
              <a:rPr lang="en-GB" b="0" i="0" dirty="0">
                <a:solidFill>
                  <a:srgbClr val="0B0C0C"/>
                </a:solidFill>
                <a:effectLst/>
                <a:latin typeface="GDS Transport"/>
              </a:rPr>
              <a:t> Attempts to undermine, overturn, or replace the UK’s system of liberal parliamentary democracy and democratic rights. Including:</a:t>
            </a:r>
          </a:p>
          <a:p>
            <a:r>
              <a:rPr lang="en-GB" i="0" dirty="0">
                <a:solidFill>
                  <a:srgbClr val="0B0C0C"/>
                </a:solidFill>
                <a:effectLst/>
                <a:latin typeface="GDS Transport"/>
              </a:rPr>
              <a:t>Aim 3 </a:t>
            </a:r>
            <a:r>
              <a:rPr lang="en-GB" b="1" i="0" dirty="0">
                <a:solidFill>
                  <a:srgbClr val="0B0C0C"/>
                </a:solidFill>
                <a:effectLst/>
                <a:latin typeface="GDS Transport"/>
              </a:rPr>
              <a:t>(enabling the spread of extremism):</a:t>
            </a:r>
            <a:r>
              <a:rPr lang="en-GB" b="0" i="0" dirty="0">
                <a:solidFill>
                  <a:srgbClr val="0B0C0C"/>
                </a:solidFill>
                <a:effectLst/>
                <a:latin typeface="GDS Transport"/>
              </a:rPr>
              <a:t> Intentionally creating a permissive environment for behaviour in aim 1 or aim</a:t>
            </a:r>
            <a:endParaRPr lang="en-GB" dirty="0"/>
          </a:p>
        </p:txBody>
      </p:sp>
    </p:spTree>
    <p:extLst>
      <p:ext uri="{BB962C8B-B14F-4D97-AF65-F5344CB8AC3E}">
        <p14:creationId xmlns:p14="http://schemas.microsoft.com/office/powerpoint/2010/main" val="41484957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9D467-E8B9-11E6-081E-416F423D590D}"/>
              </a:ext>
            </a:extLst>
          </p:cNvPr>
          <p:cNvSpPr>
            <a:spLocks noGrp="1"/>
          </p:cNvSpPr>
          <p:nvPr>
            <p:ph type="title"/>
          </p:nvPr>
        </p:nvSpPr>
        <p:spPr>
          <a:xfrm>
            <a:off x="838200" y="365125"/>
            <a:ext cx="10515600" cy="826861"/>
          </a:xfrm>
        </p:spPr>
        <p:txBody>
          <a:bodyPr/>
          <a:lstStyle/>
          <a:p>
            <a:r>
              <a:rPr lang="en-GB" dirty="0"/>
              <a:t>Radicalization </a:t>
            </a:r>
          </a:p>
        </p:txBody>
      </p:sp>
      <p:sp>
        <p:nvSpPr>
          <p:cNvPr id="3" name="Content Placeholder 2">
            <a:extLst>
              <a:ext uri="{FF2B5EF4-FFF2-40B4-BE49-F238E27FC236}">
                <a16:creationId xmlns:a16="http://schemas.microsoft.com/office/drawing/2014/main" id="{A27AF66C-36D0-7E41-90CF-135C1CF37B0C}"/>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Process where someone develops extreme views</a:t>
            </a:r>
          </a:p>
          <a:p>
            <a:r>
              <a:rPr lang="en-GB" dirty="0">
                <a:latin typeface="Calibri" panose="020F0502020204030204" pitchFamily="34" charset="0"/>
                <a:cs typeface="Calibri" panose="020F0502020204030204" pitchFamily="34" charset="0"/>
              </a:rPr>
              <a:t>Potentially committing acts of violence and terrorism</a:t>
            </a:r>
          </a:p>
          <a:p>
            <a:r>
              <a:rPr lang="en-GB" dirty="0">
                <a:latin typeface="Calibri" panose="020F0502020204030204" pitchFamily="34" charset="0"/>
                <a:cs typeface="Calibri" panose="020F0502020204030204" pitchFamily="34" charset="0"/>
              </a:rPr>
              <a:t>2 ways</a:t>
            </a:r>
          </a:p>
          <a:p>
            <a:r>
              <a:rPr lang="en-GB" dirty="0">
                <a:latin typeface="Calibri" panose="020F0502020204030204" pitchFamily="34" charset="0"/>
                <a:cs typeface="Calibri" panose="020F0502020204030204" pitchFamily="34" charset="0"/>
              </a:rPr>
              <a:t>In Person – religious centres, prisons, education, domestic locations</a:t>
            </a:r>
          </a:p>
          <a:p>
            <a:r>
              <a:rPr lang="en-GB" dirty="0">
                <a:latin typeface="Calibri" panose="020F0502020204030204" pitchFamily="34" charset="0"/>
                <a:cs typeface="Calibri" panose="020F0502020204030204" pitchFamily="34" charset="0"/>
              </a:rPr>
              <a:t>Online – social media platforms main source many years ago but now concerns on chat rooms of gaming platforms which are more difficult for police</a:t>
            </a:r>
          </a:p>
          <a:p>
            <a:r>
              <a:rPr lang="en-GB" dirty="0">
                <a:latin typeface="Calibri" panose="020F0502020204030204" pitchFamily="34" charset="0"/>
                <a:cs typeface="Calibri" panose="020F0502020204030204" pitchFamily="34" charset="0"/>
              </a:rPr>
              <a:t>Process models  - Moghaddam’s Staircase to Terrorism </a:t>
            </a:r>
          </a:p>
        </p:txBody>
      </p:sp>
    </p:spTree>
    <p:extLst>
      <p:ext uri="{BB962C8B-B14F-4D97-AF65-F5344CB8AC3E}">
        <p14:creationId xmlns:p14="http://schemas.microsoft.com/office/powerpoint/2010/main" val="41887286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D422187A-E154-BA20-C89F-7C58D6E7401E}"/>
              </a:ext>
            </a:extLst>
          </p:cNvPr>
          <p:cNvPicPr>
            <a:picLocks noChangeAspect="1"/>
          </p:cNvPicPr>
          <p:nvPr/>
        </p:nvPicPr>
        <p:blipFill>
          <a:blip r:embed="rId2"/>
          <a:srcRect t="18646" b="3783"/>
          <a:stretch/>
        </p:blipFill>
        <p:spPr>
          <a:xfrm>
            <a:off x="20" y="1282"/>
            <a:ext cx="12191980" cy="6856718"/>
          </a:xfrm>
          <a:prstGeom prst="rect">
            <a:avLst/>
          </a:prstGeom>
        </p:spPr>
      </p:pic>
    </p:spTree>
    <p:extLst>
      <p:ext uri="{BB962C8B-B14F-4D97-AF65-F5344CB8AC3E}">
        <p14:creationId xmlns:p14="http://schemas.microsoft.com/office/powerpoint/2010/main" val="40861118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52066-C9B8-73F5-B01C-6091702E91FD}"/>
              </a:ext>
            </a:extLst>
          </p:cNvPr>
          <p:cNvSpPr>
            <a:spLocks noGrp="1"/>
          </p:cNvSpPr>
          <p:nvPr>
            <p:ph type="title"/>
          </p:nvPr>
        </p:nvSpPr>
        <p:spPr/>
        <p:txBody>
          <a:bodyPr/>
          <a:lstStyle/>
          <a:p>
            <a:r>
              <a:rPr lang="en-GB" dirty="0"/>
              <a:t>Extremism and vulnerable people</a:t>
            </a:r>
          </a:p>
        </p:txBody>
      </p:sp>
      <p:sp>
        <p:nvSpPr>
          <p:cNvPr id="3" name="Content Placeholder 2">
            <a:extLst>
              <a:ext uri="{FF2B5EF4-FFF2-40B4-BE49-F238E27FC236}">
                <a16:creationId xmlns:a16="http://schemas.microsoft.com/office/drawing/2014/main" id="{18CCB145-91E6-659D-C31F-8FDBD85A99AE}"/>
              </a:ext>
            </a:extLst>
          </p:cNvPr>
          <p:cNvSpPr>
            <a:spLocks noGrp="1"/>
          </p:cNvSpPr>
          <p:nvPr>
            <p:ph idx="1"/>
          </p:nvPr>
        </p:nvSpPr>
        <p:spPr>
          <a:xfrm>
            <a:off x="838200" y="1690688"/>
            <a:ext cx="10515600" cy="4486275"/>
          </a:xfrm>
        </p:spPr>
        <p:txBody>
          <a:bodyPr>
            <a:normAutofit fontScale="92500" lnSpcReduction="20000"/>
          </a:bodyPr>
          <a:lstStyle/>
          <a:p>
            <a:pPr algn="l"/>
            <a:r>
              <a:rPr lang="en-GB" b="0" i="0" dirty="0">
                <a:solidFill>
                  <a:srgbClr val="404040"/>
                </a:solidFill>
                <a:effectLst/>
                <a:latin typeface="OpenSansRegular"/>
              </a:rPr>
              <a:t>Anyone can be radicalised</a:t>
            </a:r>
          </a:p>
          <a:p>
            <a:pPr algn="l"/>
            <a:r>
              <a:rPr lang="en-GB" dirty="0">
                <a:solidFill>
                  <a:srgbClr val="404040"/>
                </a:solidFill>
                <a:latin typeface="OpenSansRegular"/>
              </a:rPr>
              <a:t>F</a:t>
            </a:r>
            <a:r>
              <a:rPr lang="en-GB" b="0" i="0" dirty="0">
                <a:solidFill>
                  <a:srgbClr val="404040"/>
                </a:solidFill>
                <a:effectLst/>
                <a:latin typeface="OpenSansRegular"/>
              </a:rPr>
              <a:t>actors such as being easily influenced and impressionable make them a target</a:t>
            </a:r>
          </a:p>
          <a:p>
            <a:pPr algn="l"/>
            <a:r>
              <a:rPr lang="en-GB" dirty="0">
                <a:solidFill>
                  <a:srgbClr val="404040"/>
                </a:solidFill>
                <a:latin typeface="OpenSansRegular"/>
              </a:rPr>
              <a:t>Ch</a:t>
            </a:r>
            <a:r>
              <a:rPr lang="en-GB" b="0" i="0" dirty="0">
                <a:solidFill>
                  <a:srgbClr val="404040"/>
                </a:solidFill>
                <a:effectLst/>
                <a:latin typeface="OpenSansRegular"/>
              </a:rPr>
              <a:t>ildren and young people particularly vulnerable</a:t>
            </a:r>
          </a:p>
          <a:p>
            <a:pPr algn="l"/>
            <a:r>
              <a:rPr lang="en-GB" dirty="0">
                <a:solidFill>
                  <a:srgbClr val="404040"/>
                </a:solidFill>
                <a:latin typeface="OpenSansRegular"/>
              </a:rPr>
              <a:t>Those with low self-esteem or victims of bullying or don’t fit into society can be targeted. </a:t>
            </a:r>
            <a:endParaRPr lang="en-GB" b="0" i="0" dirty="0">
              <a:solidFill>
                <a:srgbClr val="404040"/>
              </a:solidFill>
              <a:effectLst/>
              <a:latin typeface="OpenSansRegular"/>
            </a:endParaRPr>
          </a:p>
          <a:p>
            <a:pPr algn="l"/>
            <a:r>
              <a:rPr lang="en-GB" b="0" i="0" dirty="0">
                <a:solidFill>
                  <a:srgbClr val="404040"/>
                </a:solidFill>
                <a:effectLst/>
                <a:latin typeface="OpenSansRegular"/>
              </a:rPr>
              <a:t>People can be radicalised by family, friends, through direct contact or internet.</a:t>
            </a:r>
          </a:p>
          <a:p>
            <a:pPr algn="l"/>
            <a:r>
              <a:rPr lang="en-GB" dirty="0">
                <a:solidFill>
                  <a:srgbClr val="404040"/>
                </a:solidFill>
                <a:latin typeface="OpenSansRegular"/>
              </a:rPr>
              <a:t>Sense of purpose, community and identity</a:t>
            </a:r>
            <a:endParaRPr lang="en-GB" b="0" i="0" dirty="0">
              <a:solidFill>
                <a:srgbClr val="404040"/>
              </a:solidFill>
              <a:effectLst/>
              <a:latin typeface="OpenSansRegular"/>
            </a:endParaRPr>
          </a:p>
          <a:p>
            <a:pPr algn="l"/>
            <a:r>
              <a:rPr lang="en-GB" b="0" i="0" dirty="0">
                <a:solidFill>
                  <a:srgbClr val="404040"/>
                </a:solidFill>
                <a:effectLst/>
                <a:latin typeface="OpenSansRegular"/>
              </a:rPr>
              <a:t>Teenagers can be at greater risk because they are more independent, exploring new things and pushing boundaries as they grow and discover more about their identity, faith and sense of belonging.</a:t>
            </a:r>
          </a:p>
          <a:p>
            <a:endParaRPr lang="en-GB" dirty="0"/>
          </a:p>
        </p:txBody>
      </p:sp>
    </p:spTree>
    <p:extLst>
      <p:ext uri="{BB962C8B-B14F-4D97-AF65-F5344CB8AC3E}">
        <p14:creationId xmlns:p14="http://schemas.microsoft.com/office/powerpoint/2010/main" val="41126150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66798-DAE1-0068-DD0D-BABF4606CEE5}"/>
              </a:ext>
            </a:extLst>
          </p:cNvPr>
          <p:cNvSpPr>
            <a:spLocks noGrp="1"/>
          </p:cNvSpPr>
          <p:nvPr>
            <p:ph type="title"/>
          </p:nvPr>
        </p:nvSpPr>
        <p:spPr>
          <a:xfrm>
            <a:off x="838200" y="365125"/>
            <a:ext cx="10515600" cy="822356"/>
          </a:xfrm>
        </p:spPr>
        <p:txBody>
          <a:bodyPr/>
          <a:lstStyle/>
          <a:p>
            <a:r>
              <a:rPr lang="en-GB" dirty="0"/>
              <a:t>Channel Duty Guidance </a:t>
            </a:r>
          </a:p>
        </p:txBody>
      </p:sp>
      <p:sp>
        <p:nvSpPr>
          <p:cNvPr id="3" name="Content Placeholder 2">
            <a:extLst>
              <a:ext uri="{FF2B5EF4-FFF2-40B4-BE49-F238E27FC236}">
                <a16:creationId xmlns:a16="http://schemas.microsoft.com/office/drawing/2014/main" id="{3CAC0DB7-8C48-9107-034D-B6ED80181CF1}"/>
              </a:ext>
            </a:extLst>
          </p:cNvPr>
          <p:cNvSpPr>
            <a:spLocks noGrp="1"/>
          </p:cNvSpPr>
          <p:nvPr>
            <p:ph idx="1"/>
          </p:nvPr>
        </p:nvSpPr>
        <p:spPr>
          <a:xfrm>
            <a:off x="478767" y="1207400"/>
            <a:ext cx="10875033" cy="5300242"/>
          </a:xfrm>
        </p:spPr>
        <p:txBody>
          <a:bodyPr vert="horz" lIns="91440" tIns="45720" rIns="91440" bIns="45720" rtlCol="0" anchor="t">
            <a:noAutofit/>
          </a:bodyPr>
          <a:lstStyle/>
          <a:p>
            <a:r>
              <a:rPr lang="en-GB" sz="2000" dirty="0">
                <a:solidFill>
                  <a:srgbClr val="242424"/>
                </a:solidFill>
                <a:latin typeface="Calibri"/>
                <a:ea typeface="Calibri"/>
                <a:cs typeface="Segoe UI"/>
              </a:rPr>
              <a:t>In the UK, police identify vulnerable individuals who might be at risk of being drawn into terrorism through a multi-agency approach called </a:t>
            </a:r>
            <a:r>
              <a:rPr lang="en-GB" sz="2000" b="1" dirty="0">
                <a:solidFill>
                  <a:srgbClr val="242424"/>
                </a:solidFill>
                <a:latin typeface="Calibri"/>
                <a:ea typeface="Calibri"/>
                <a:cs typeface="Segoe UI"/>
              </a:rPr>
              <a:t>Channel</a:t>
            </a:r>
            <a:r>
              <a:rPr lang="en-GB" sz="2000" dirty="0">
                <a:solidFill>
                  <a:srgbClr val="242424"/>
                </a:solidFill>
                <a:latin typeface="Calibri"/>
                <a:ea typeface="Calibri"/>
                <a:cs typeface="Segoe UI"/>
              </a:rPr>
              <a:t>, which is part of the Prevent strategy</a:t>
            </a:r>
            <a:endParaRPr lang="en-GB" sz="2000">
              <a:latin typeface="Calibri"/>
              <a:ea typeface="Calibri"/>
              <a:cs typeface="Calibri"/>
            </a:endParaRPr>
          </a:p>
          <a:p>
            <a:r>
              <a:rPr lang="en-GB" sz="2000" b="1" dirty="0">
                <a:solidFill>
                  <a:srgbClr val="242424"/>
                </a:solidFill>
                <a:latin typeface="Calibri"/>
                <a:ea typeface="Calibri"/>
                <a:cs typeface="Segoe UI"/>
              </a:rPr>
              <a:t>Identification</a:t>
            </a:r>
            <a:r>
              <a:rPr lang="en-GB" sz="2000" dirty="0">
                <a:solidFill>
                  <a:srgbClr val="242424"/>
                </a:solidFill>
                <a:latin typeface="Calibri"/>
                <a:ea typeface="Calibri"/>
                <a:cs typeface="Segoe UI"/>
              </a:rPr>
              <a:t>: Police and other agencies, such as schools and healthcare providers, work together to identify individuals showing signs of vulnerability to radicalisation. </a:t>
            </a:r>
            <a:endParaRPr lang="en-GB" sz="2000">
              <a:solidFill>
                <a:srgbClr val="000000"/>
              </a:solidFill>
              <a:latin typeface="Calibri"/>
              <a:ea typeface="Calibri"/>
              <a:cs typeface="Calibri"/>
            </a:endParaRPr>
          </a:p>
          <a:p>
            <a:pPr lvl="1">
              <a:buFont typeface="Courier New" panose="020B0604020202020204" pitchFamily="34" charset="0"/>
              <a:buChar char="o"/>
            </a:pPr>
            <a:r>
              <a:rPr lang="en-GB" sz="2000" dirty="0">
                <a:solidFill>
                  <a:srgbClr val="242424"/>
                </a:solidFill>
                <a:latin typeface="Calibri"/>
                <a:ea typeface="Calibri"/>
                <a:cs typeface="Segoe UI"/>
              </a:rPr>
              <a:t>Changes of behaviours, expressing extremist views, or associating with known extremists</a:t>
            </a:r>
            <a:endParaRPr lang="en-GB" sz="2000">
              <a:latin typeface="Calibri"/>
              <a:ea typeface="Calibri"/>
              <a:cs typeface="Calibri"/>
            </a:endParaRPr>
          </a:p>
          <a:p>
            <a:r>
              <a:rPr lang="en-GB" sz="2000" dirty="0">
                <a:solidFill>
                  <a:srgbClr val="242424"/>
                </a:solidFill>
                <a:latin typeface="Calibri"/>
                <a:ea typeface="Calibri"/>
                <a:cs typeface="Segoe UI"/>
              </a:rPr>
              <a:t>Once identified, the nature and extent of the risk are assessed. This involves understanding the individual's engagement with extremist ideologies, their intention to cause harm, and their capability to do so</a:t>
            </a:r>
            <a:endParaRPr lang="en-GB" sz="2000">
              <a:latin typeface="Calibri"/>
              <a:ea typeface="Calibri"/>
              <a:cs typeface="Calibri"/>
            </a:endParaRPr>
          </a:p>
          <a:p>
            <a:r>
              <a:rPr lang="en-GB" sz="2000" b="1" dirty="0">
                <a:solidFill>
                  <a:srgbClr val="242424"/>
                </a:solidFill>
                <a:latin typeface="Calibri"/>
                <a:ea typeface="Calibri"/>
                <a:cs typeface="Segoe UI"/>
              </a:rPr>
              <a:t>Support Plan </a:t>
            </a:r>
            <a:r>
              <a:rPr lang="en-GB" sz="2000" dirty="0">
                <a:solidFill>
                  <a:srgbClr val="242424"/>
                </a:solidFill>
                <a:latin typeface="Calibri"/>
                <a:ea typeface="Calibri"/>
                <a:cs typeface="Segoe UI"/>
              </a:rPr>
              <a:t>: is developed for the individual. This plan might include mentoring, education, mental health support, and other interventions designed to steer them away from radicalisation</a:t>
            </a:r>
            <a:endParaRPr lang="en-GB" sz="2000">
              <a:latin typeface="Calibri"/>
              <a:ea typeface="Calibri"/>
              <a:cs typeface="Calibri"/>
            </a:endParaRPr>
          </a:p>
          <a:p>
            <a:pPr marL="0" indent="0">
              <a:buNone/>
            </a:pPr>
            <a:endParaRPr lang="en-GB" sz="2000" dirty="0">
              <a:latin typeface="Calibri"/>
              <a:ea typeface="Calibri"/>
              <a:cs typeface="Segoe UI"/>
            </a:endParaRPr>
          </a:p>
          <a:p>
            <a:r>
              <a:rPr lang="en-GB" sz="2000" b="1" dirty="0">
                <a:solidFill>
                  <a:srgbClr val="242424"/>
                </a:solidFill>
                <a:latin typeface="Calibri"/>
                <a:ea typeface="Calibri"/>
                <a:cs typeface="Segoe UI"/>
              </a:rPr>
              <a:t>Monitoring and Review</a:t>
            </a:r>
            <a:r>
              <a:rPr lang="en-GB" sz="2000" dirty="0">
                <a:solidFill>
                  <a:srgbClr val="242424"/>
                </a:solidFill>
                <a:latin typeface="Calibri"/>
                <a:ea typeface="Calibri"/>
                <a:cs typeface="Segoe UI"/>
              </a:rPr>
              <a:t>: The support plan is regularly reviewed and adjusted as needed to ensure it remains effective</a:t>
            </a:r>
            <a:endParaRPr lang="en-GB" sz="2000">
              <a:latin typeface="Calibri"/>
              <a:ea typeface="Calibri"/>
              <a:cs typeface="Calibri"/>
            </a:endParaRPr>
          </a:p>
          <a:p>
            <a:r>
              <a:rPr lang="en-GB" sz="2000" dirty="0">
                <a:solidFill>
                  <a:srgbClr val="242424"/>
                </a:solidFill>
                <a:latin typeface="Calibri"/>
                <a:ea typeface="Calibri"/>
                <a:cs typeface="Segoe UI"/>
              </a:rPr>
              <a:t>This collaborative approach helps ensure that vulnerable individuals receive the support they need before they become involved in terrorist activities.</a:t>
            </a:r>
            <a:endParaRPr lang="en-GB" sz="2000">
              <a:latin typeface="Calibri"/>
              <a:ea typeface="Calibri"/>
              <a:cs typeface="Calibri"/>
            </a:endParaRPr>
          </a:p>
          <a:p>
            <a:endParaRPr lang="en-GB" sz="1600" dirty="0"/>
          </a:p>
        </p:txBody>
      </p:sp>
    </p:spTree>
    <p:extLst>
      <p:ext uri="{BB962C8B-B14F-4D97-AF65-F5344CB8AC3E}">
        <p14:creationId xmlns:p14="http://schemas.microsoft.com/office/powerpoint/2010/main" val="692082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E12B0-8316-F47D-EA5C-73BD5892EB80}"/>
              </a:ext>
            </a:extLst>
          </p:cNvPr>
          <p:cNvSpPr>
            <a:spLocks noGrp="1"/>
          </p:cNvSpPr>
          <p:nvPr>
            <p:ph type="title"/>
          </p:nvPr>
        </p:nvSpPr>
        <p:spPr>
          <a:xfrm>
            <a:off x="838200" y="365125"/>
            <a:ext cx="10515600" cy="764847"/>
          </a:xfrm>
        </p:spPr>
        <p:txBody>
          <a:bodyPr/>
          <a:lstStyle/>
          <a:p>
            <a:r>
              <a:rPr lang="en-US" dirty="0"/>
              <a:t>Channel successful?</a:t>
            </a:r>
          </a:p>
        </p:txBody>
      </p:sp>
      <p:sp>
        <p:nvSpPr>
          <p:cNvPr id="3" name="Content Placeholder 2">
            <a:extLst>
              <a:ext uri="{FF2B5EF4-FFF2-40B4-BE49-F238E27FC236}">
                <a16:creationId xmlns:a16="http://schemas.microsoft.com/office/drawing/2014/main" id="{C11B11AF-884E-468A-BD5C-1B50DAB7A939}"/>
              </a:ext>
            </a:extLst>
          </p:cNvPr>
          <p:cNvSpPr>
            <a:spLocks noGrp="1"/>
          </p:cNvSpPr>
          <p:nvPr>
            <p:ph idx="1"/>
          </p:nvPr>
        </p:nvSpPr>
        <p:spPr/>
        <p:txBody>
          <a:bodyPr vert="horz" lIns="91440" tIns="45720" rIns="91440" bIns="45720" rtlCol="0" anchor="t">
            <a:normAutofit/>
          </a:bodyPr>
          <a:lstStyle/>
          <a:p>
            <a:r>
              <a:rPr lang="en-US" sz="2400" dirty="0">
                <a:solidFill>
                  <a:srgbClr val="242424"/>
                </a:solidFill>
                <a:latin typeface="Calibri"/>
                <a:ea typeface="Calibri"/>
                <a:cs typeface="Segoe UI"/>
              </a:rPr>
              <a:t>Since the introduction of the Prevent duty in 2015, over </a:t>
            </a:r>
            <a:r>
              <a:rPr lang="en-US" sz="2400" b="1" dirty="0">
                <a:solidFill>
                  <a:srgbClr val="242424"/>
                </a:solidFill>
                <a:latin typeface="Calibri"/>
                <a:ea typeface="Calibri"/>
                <a:cs typeface="Segoe UI"/>
              </a:rPr>
              <a:t>4,400 referrals</a:t>
            </a:r>
            <a:r>
              <a:rPr lang="en-US" sz="2400" dirty="0">
                <a:solidFill>
                  <a:srgbClr val="242424"/>
                </a:solidFill>
                <a:latin typeface="Calibri"/>
                <a:ea typeface="Calibri"/>
                <a:cs typeface="Segoe UI"/>
              </a:rPr>
              <a:t> have been supported through the Channel program</a:t>
            </a:r>
            <a:endParaRPr lang="en-US" sz="2400" dirty="0">
              <a:latin typeface="Calibri"/>
              <a:ea typeface="Calibri"/>
              <a:cs typeface="Calibri"/>
            </a:endParaRPr>
          </a:p>
          <a:p>
            <a:pPr marL="0" indent="0">
              <a:buNone/>
            </a:pPr>
            <a:endParaRPr lang="en-US" sz="2400" dirty="0">
              <a:latin typeface="Calibri"/>
              <a:ea typeface="Calibri"/>
              <a:cs typeface="Calibri"/>
            </a:endParaRPr>
          </a:p>
          <a:p>
            <a:r>
              <a:rPr lang="en-US" sz="2400" dirty="0">
                <a:latin typeface="Calibri"/>
                <a:ea typeface="+mn-lt"/>
                <a:cs typeface="+mn-lt"/>
              </a:rPr>
              <a:t>. </a:t>
            </a:r>
            <a:r>
              <a:rPr lang="en-US" sz="2400" dirty="0">
                <a:solidFill>
                  <a:srgbClr val="242424"/>
                </a:solidFill>
                <a:latin typeface="Calibri"/>
                <a:ea typeface="Calibri"/>
                <a:cs typeface="Segoe UI"/>
              </a:rPr>
              <a:t>In the year ending March 2023, there were </a:t>
            </a:r>
            <a:r>
              <a:rPr lang="en-US" sz="2400" b="1" dirty="0">
                <a:solidFill>
                  <a:srgbClr val="242424"/>
                </a:solidFill>
                <a:latin typeface="Calibri"/>
                <a:ea typeface="Calibri"/>
                <a:cs typeface="Segoe UI"/>
              </a:rPr>
              <a:t>6,817 referrals</a:t>
            </a:r>
            <a:r>
              <a:rPr lang="en-US" sz="2400" dirty="0">
                <a:solidFill>
                  <a:srgbClr val="242424"/>
                </a:solidFill>
                <a:latin typeface="Calibri"/>
                <a:ea typeface="Calibri"/>
                <a:cs typeface="Segoe UI"/>
              </a:rPr>
              <a:t> to Prevent, with </a:t>
            </a:r>
            <a:r>
              <a:rPr lang="en-US" sz="2400" b="1" dirty="0">
                <a:solidFill>
                  <a:srgbClr val="242424"/>
                </a:solidFill>
                <a:latin typeface="Calibri"/>
                <a:ea typeface="Calibri"/>
                <a:cs typeface="Segoe UI"/>
              </a:rPr>
              <a:t>645 cases</a:t>
            </a:r>
            <a:r>
              <a:rPr lang="en-US" sz="2400" dirty="0">
                <a:solidFill>
                  <a:srgbClr val="242424"/>
                </a:solidFill>
                <a:latin typeface="Calibri"/>
                <a:ea typeface="Calibri"/>
                <a:cs typeface="Segoe UI"/>
              </a:rPr>
              <a:t> adopted as Channel cases</a:t>
            </a:r>
            <a:endParaRPr lang="en-US" sz="2400" dirty="0">
              <a:latin typeface="Calibri"/>
              <a:ea typeface="Calibri"/>
              <a:cs typeface="Calibri"/>
            </a:endParaRPr>
          </a:p>
          <a:p>
            <a:endParaRPr lang="en-US" sz="2400" dirty="0">
              <a:latin typeface="Calibri"/>
              <a:ea typeface="Calibri"/>
              <a:cs typeface="Calibri"/>
            </a:endParaRPr>
          </a:p>
          <a:p>
            <a:r>
              <a:rPr lang="en-US" sz="2400" dirty="0">
                <a:solidFill>
                  <a:srgbClr val="242424"/>
                </a:solidFill>
                <a:latin typeface="Calibri"/>
                <a:ea typeface="Calibri"/>
                <a:cs typeface="Segoe UI"/>
              </a:rPr>
              <a:t>The success of the Channel program is evident in its ability to provide early intervention and support, helping individuals steer away from paths that could lead to terrorism</a:t>
            </a:r>
            <a:endParaRPr lang="en-US" sz="2400" dirty="0">
              <a:latin typeface="Calibri"/>
              <a:ea typeface="Calibri"/>
              <a:cs typeface="Calibri"/>
            </a:endParaRPr>
          </a:p>
          <a:p>
            <a:endParaRPr lang="en-US" sz="2400" dirty="0">
              <a:latin typeface="Calibri"/>
              <a:ea typeface="Calibri"/>
              <a:cs typeface="Calibri"/>
            </a:endParaRPr>
          </a:p>
        </p:txBody>
      </p:sp>
    </p:spTree>
    <p:extLst>
      <p:ext uri="{BB962C8B-B14F-4D97-AF65-F5344CB8AC3E}">
        <p14:creationId xmlns:p14="http://schemas.microsoft.com/office/powerpoint/2010/main" val="14102835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A6D17-3620-22C7-AC21-F676B7715276}"/>
              </a:ext>
            </a:extLst>
          </p:cNvPr>
          <p:cNvSpPr>
            <a:spLocks noGrp="1"/>
          </p:cNvSpPr>
          <p:nvPr>
            <p:ph type="title"/>
          </p:nvPr>
        </p:nvSpPr>
        <p:spPr/>
        <p:txBody>
          <a:bodyPr/>
          <a:lstStyle/>
          <a:p>
            <a:r>
              <a:rPr lang="en-GB" dirty="0"/>
              <a:t>National Security</a:t>
            </a:r>
          </a:p>
        </p:txBody>
      </p:sp>
      <p:graphicFrame>
        <p:nvGraphicFramePr>
          <p:cNvPr id="8" name="Content Placeholder 7">
            <a:extLst>
              <a:ext uri="{FF2B5EF4-FFF2-40B4-BE49-F238E27FC236}">
                <a16:creationId xmlns:a16="http://schemas.microsoft.com/office/drawing/2014/main" id="{0F74794F-C8F5-6CB1-2685-90E891FE5039}"/>
              </a:ext>
            </a:extLst>
          </p:cNvPr>
          <p:cNvGraphicFramePr>
            <a:graphicFrameLocks noGrp="1"/>
          </p:cNvGraphicFramePr>
          <p:nvPr>
            <p:ph idx="1"/>
          </p:nvPr>
        </p:nvGraphicFramePr>
        <p:xfrm>
          <a:off x="1981200" y="1470819"/>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11283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4EB24-7BB6-BD53-6E41-5973385114F6}"/>
              </a:ext>
            </a:extLst>
          </p:cNvPr>
          <p:cNvSpPr>
            <a:spLocks noGrp="1"/>
          </p:cNvSpPr>
          <p:nvPr>
            <p:ph type="title"/>
          </p:nvPr>
        </p:nvSpPr>
        <p:spPr/>
        <p:txBody>
          <a:bodyPr/>
          <a:lstStyle/>
          <a:p>
            <a:r>
              <a:rPr lang="en-GB" dirty="0"/>
              <a:t>Legislation</a:t>
            </a:r>
          </a:p>
        </p:txBody>
      </p:sp>
      <p:sp>
        <p:nvSpPr>
          <p:cNvPr id="3" name="Content Placeholder 2">
            <a:extLst>
              <a:ext uri="{FF2B5EF4-FFF2-40B4-BE49-F238E27FC236}">
                <a16:creationId xmlns:a16="http://schemas.microsoft.com/office/drawing/2014/main" id="{B820B0EA-4BFC-B59A-562F-B1765AB4E86D}"/>
              </a:ext>
            </a:extLst>
          </p:cNvPr>
          <p:cNvSpPr>
            <a:spLocks noGrp="1"/>
          </p:cNvSpPr>
          <p:nvPr>
            <p:ph idx="1"/>
          </p:nvPr>
        </p:nvSpPr>
        <p:spPr/>
        <p:txBody>
          <a:bodyPr>
            <a:normAutofit fontScale="92500" lnSpcReduction="20000"/>
          </a:bodyPr>
          <a:lstStyle/>
          <a:p>
            <a:r>
              <a:rPr lang="en-GB" dirty="0"/>
              <a:t>Terrorism Act 2000</a:t>
            </a:r>
          </a:p>
          <a:p>
            <a:r>
              <a:rPr lang="en-GB" dirty="0"/>
              <a:t>The Anti-Terrorism, Crime &amp; Security Act 2001</a:t>
            </a:r>
          </a:p>
          <a:p>
            <a:r>
              <a:rPr lang="en-GB" dirty="0"/>
              <a:t>Prevention of Terrorism Act 2005</a:t>
            </a:r>
          </a:p>
          <a:p>
            <a:r>
              <a:rPr lang="en-GB" dirty="0"/>
              <a:t>Terrorism Act 2006</a:t>
            </a:r>
          </a:p>
          <a:p>
            <a:r>
              <a:rPr lang="en-GB" dirty="0"/>
              <a:t>Terrorism Asset Freezing Act 2010</a:t>
            </a:r>
          </a:p>
          <a:p>
            <a:r>
              <a:rPr lang="en-GB" dirty="0"/>
              <a:t>Terrorism Prevention &amp; Investigation Measures Act 2011</a:t>
            </a:r>
          </a:p>
          <a:p>
            <a:r>
              <a:rPr lang="en-GB" dirty="0"/>
              <a:t>Counter Terrorism and Security Act 2015</a:t>
            </a:r>
          </a:p>
          <a:p>
            <a:r>
              <a:rPr lang="en-GB" dirty="0"/>
              <a:t>Counter Terrorism &amp; Border Security Act 2019</a:t>
            </a:r>
          </a:p>
          <a:p>
            <a:r>
              <a:rPr lang="en-GB" dirty="0"/>
              <a:t>The Counter-terrorism and Sentencing Act 2021 </a:t>
            </a:r>
          </a:p>
          <a:p>
            <a:r>
              <a:rPr lang="en-GB" dirty="0"/>
              <a:t>Police, Crime, Sentencing &amp; Courts Act 2022</a:t>
            </a:r>
          </a:p>
          <a:p>
            <a:endParaRPr lang="en-GB" dirty="0"/>
          </a:p>
        </p:txBody>
      </p:sp>
    </p:spTree>
    <p:extLst>
      <p:ext uri="{BB962C8B-B14F-4D97-AF65-F5344CB8AC3E}">
        <p14:creationId xmlns:p14="http://schemas.microsoft.com/office/powerpoint/2010/main" val="20511889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8B41D-7714-C7FA-E05A-9CC923B87E5A}"/>
              </a:ext>
            </a:extLst>
          </p:cNvPr>
          <p:cNvSpPr>
            <a:spLocks noGrp="1"/>
          </p:cNvSpPr>
          <p:nvPr>
            <p:ph type="title"/>
          </p:nvPr>
        </p:nvSpPr>
        <p:spPr/>
        <p:txBody>
          <a:bodyPr/>
          <a:lstStyle/>
          <a:p>
            <a:r>
              <a:rPr lang="en-US" dirty="0"/>
              <a:t>CONTEST</a:t>
            </a:r>
          </a:p>
        </p:txBody>
      </p:sp>
      <p:sp>
        <p:nvSpPr>
          <p:cNvPr id="3" name="Content Placeholder 2">
            <a:extLst>
              <a:ext uri="{FF2B5EF4-FFF2-40B4-BE49-F238E27FC236}">
                <a16:creationId xmlns:a16="http://schemas.microsoft.com/office/drawing/2014/main" id="{1860346A-7023-0F16-C5B7-6B9A3A5AE3F8}"/>
              </a:ext>
            </a:extLst>
          </p:cNvPr>
          <p:cNvSpPr>
            <a:spLocks noGrp="1"/>
          </p:cNvSpPr>
          <p:nvPr>
            <p:ph idx="1"/>
          </p:nvPr>
        </p:nvSpPr>
        <p:spPr/>
        <p:txBody>
          <a:bodyPr vert="horz" lIns="91440" tIns="45720" rIns="91440" bIns="45720" rtlCol="0" anchor="t">
            <a:normAutofit/>
          </a:bodyPr>
          <a:lstStyle/>
          <a:p>
            <a:r>
              <a:rPr lang="en-US" dirty="0"/>
              <a:t>Uk Counter Terrorism Strategy</a:t>
            </a:r>
          </a:p>
          <a:p>
            <a:r>
              <a:rPr lang="en-US" dirty="0"/>
              <a:t>Developed 2002</a:t>
            </a:r>
          </a:p>
          <a:p>
            <a:r>
              <a:rPr lang="en-US" dirty="0"/>
              <a:t>After London bombings 2005 CONTEST published in 2006 by Home Office</a:t>
            </a:r>
          </a:p>
          <a:p>
            <a:r>
              <a:rPr lang="en-US" dirty="0"/>
              <a:t>Updated due to developments of threats</a:t>
            </a:r>
          </a:p>
          <a:p>
            <a:r>
              <a:rPr lang="en-US" dirty="0"/>
              <a:t>4 elements of the Strategy </a:t>
            </a:r>
          </a:p>
        </p:txBody>
      </p:sp>
    </p:spTree>
    <p:extLst>
      <p:ext uri="{BB962C8B-B14F-4D97-AF65-F5344CB8AC3E}">
        <p14:creationId xmlns:p14="http://schemas.microsoft.com/office/powerpoint/2010/main" val="23342033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D6DD1C-43CF-75EE-9E50-C4F531F60984}"/>
              </a:ext>
            </a:extLst>
          </p:cNvPr>
          <p:cNvSpPr txBox="1"/>
          <p:nvPr/>
        </p:nvSpPr>
        <p:spPr>
          <a:xfrm>
            <a:off x="2823854" y="235920"/>
            <a:ext cx="5943600" cy="769441"/>
          </a:xfrm>
          <a:prstGeom prst="rect">
            <a:avLst/>
          </a:prstGeom>
          <a:noFill/>
        </p:spPr>
        <p:txBody>
          <a:bodyPr wrap="square" lIns="91440" tIns="45720" rIns="91440" bIns="45720" anchor="t">
            <a:spAutoFit/>
          </a:bodyPr>
          <a:lstStyle/>
          <a:p>
            <a:pPr algn="ctr"/>
            <a:r>
              <a:rPr lang="en-GB" sz="4400"/>
              <a:t>The 4 P’s</a:t>
            </a:r>
            <a:endParaRPr lang="en-US" dirty="0"/>
          </a:p>
        </p:txBody>
      </p:sp>
      <p:sp>
        <p:nvSpPr>
          <p:cNvPr id="5" name="TextBox 4">
            <a:extLst>
              <a:ext uri="{FF2B5EF4-FFF2-40B4-BE49-F238E27FC236}">
                <a16:creationId xmlns:a16="http://schemas.microsoft.com/office/drawing/2014/main" id="{077C3177-D173-F279-C5B7-1DC8A82F4922}"/>
              </a:ext>
            </a:extLst>
          </p:cNvPr>
          <p:cNvSpPr txBox="1"/>
          <p:nvPr/>
        </p:nvSpPr>
        <p:spPr>
          <a:xfrm>
            <a:off x="625642" y="1395443"/>
            <a:ext cx="10716126" cy="5109091"/>
          </a:xfrm>
          <a:prstGeom prst="rect">
            <a:avLst/>
          </a:prstGeom>
          <a:noFill/>
        </p:spPr>
        <p:txBody>
          <a:bodyPr wrap="square">
            <a:spAutoFit/>
          </a:bodyPr>
          <a:lstStyle/>
          <a:p>
            <a:endParaRPr lang="en-GB" dirty="0"/>
          </a:p>
          <a:p>
            <a:r>
              <a:rPr lang="en-GB" sz="2800" b="1" dirty="0"/>
              <a:t>Prevent</a:t>
            </a:r>
            <a:r>
              <a:rPr lang="en-GB" sz="2800" dirty="0"/>
              <a:t> – safeguard and support those vulnerable to radicalisation, to stop them becoming/supporting terrorists</a:t>
            </a:r>
          </a:p>
          <a:p>
            <a:endParaRPr lang="en-GB" sz="2800" dirty="0"/>
          </a:p>
          <a:p>
            <a:r>
              <a:rPr lang="en-GB" sz="2800" b="1" dirty="0"/>
              <a:t>Pursue</a:t>
            </a:r>
            <a:r>
              <a:rPr lang="en-GB" sz="2800" dirty="0"/>
              <a:t> – stop terrorist attacks happening in this country and against UK interests overseas</a:t>
            </a:r>
          </a:p>
          <a:p>
            <a:endParaRPr lang="en-GB" sz="2800" dirty="0"/>
          </a:p>
          <a:p>
            <a:r>
              <a:rPr lang="en-GB" sz="2800" b="1" dirty="0"/>
              <a:t>Protect </a:t>
            </a:r>
            <a:r>
              <a:rPr lang="en-GB" sz="2800" dirty="0"/>
              <a:t>– strengthen protection against terrorist attacks in the UK and against interests overseas</a:t>
            </a:r>
          </a:p>
          <a:p>
            <a:endParaRPr lang="en-GB" sz="2800" dirty="0"/>
          </a:p>
          <a:p>
            <a:r>
              <a:rPr lang="en-GB" sz="2800" b="1" dirty="0"/>
              <a:t>Prepare</a:t>
            </a:r>
            <a:r>
              <a:rPr lang="en-GB" sz="2800" dirty="0"/>
              <a:t> – mitigate  the impact of terrorist incidents, by bringing the attack to an end rapidly</a:t>
            </a:r>
          </a:p>
        </p:txBody>
      </p:sp>
    </p:spTree>
    <p:extLst>
      <p:ext uri="{BB962C8B-B14F-4D97-AF65-F5344CB8AC3E}">
        <p14:creationId xmlns:p14="http://schemas.microsoft.com/office/powerpoint/2010/main" val="7707485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7CFCD-8D21-28F5-CE5B-D2BB07AB85B3}"/>
              </a:ext>
            </a:extLst>
          </p:cNvPr>
          <p:cNvSpPr>
            <a:spLocks noGrp="1"/>
          </p:cNvSpPr>
          <p:nvPr>
            <p:ph type="title"/>
          </p:nvPr>
        </p:nvSpPr>
        <p:spPr/>
        <p:txBody>
          <a:bodyPr/>
          <a:lstStyle/>
          <a:p>
            <a:r>
              <a:rPr lang="en-GB" dirty="0"/>
              <a:t>How is PREVENT done</a:t>
            </a:r>
          </a:p>
        </p:txBody>
      </p:sp>
      <p:sp>
        <p:nvSpPr>
          <p:cNvPr id="3" name="Content Placeholder 2">
            <a:extLst>
              <a:ext uri="{FF2B5EF4-FFF2-40B4-BE49-F238E27FC236}">
                <a16:creationId xmlns:a16="http://schemas.microsoft.com/office/drawing/2014/main" id="{B4DC61EB-C2C7-1B06-7A85-A84CFE15A307}"/>
              </a:ext>
            </a:extLst>
          </p:cNvPr>
          <p:cNvSpPr>
            <a:spLocks noGrp="1"/>
          </p:cNvSpPr>
          <p:nvPr>
            <p:ph idx="1"/>
          </p:nvPr>
        </p:nvSpPr>
        <p:spPr/>
        <p:txBody>
          <a:bodyPr vert="horz" lIns="91440" tIns="45720" rIns="91440" bIns="45720" rtlCol="0" anchor="t">
            <a:normAutofit/>
          </a:bodyPr>
          <a:lstStyle/>
          <a:p>
            <a:r>
              <a:rPr lang="en-GB" b="1" u="sng" dirty="0"/>
              <a:t>Cause of radicalisation</a:t>
            </a:r>
            <a:r>
              <a:rPr lang="en-GB" dirty="0"/>
              <a:t>: strong partnerships working with communities, civil society groups, public sector institutions and industry is critical to tackling the causes</a:t>
            </a:r>
          </a:p>
          <a:p>
            <a:r>
              <a:rPr lang="en-GB" b="1" u="sng" dirty="0"/>
              <a:t>Early intervention:</a:t>
            </a:r>
            <a:r>
              <a:rPr lang="en-GB" dirty="0"/>
              <a:t> Prevent duty, local authorities, health, education, police, </a:t>
            </a:r>
            <a:r>
              <a:rPr lang="en-GB"/>
              <a:t>prevent referrals and channel</a:t>
            </a:r>
          </a:p>
          <a:p>
            <a:r>
              <a:rPr lang="en-GB" b="1" u="sng" dirty="0"/>
              <a:t>Rehabilitation:</a:t>
            </a:r>
            <a:r>
              <a:rPr lang="en-GB" dirty="0"/>
              <a:t> increasing emphasis on this objective: aims to reduce recidivism and improve </a:t>
            </a:r>
            <a:r>
              <a:rPr lang="en-GB"/>
              <a:t>reintegration</a:t>
            </a:r>
            <a:r>
              <a:rPr lang="en-GB" dirty="0"/>
              <a:t> of those engaged in terrorism or who support it</a:t>
            </a:r>
          </a:p>
        </p:txBody>
      </p:sp>
    </p:spTree>
    <p:extLst>
      <p:ext uri="{BB962C8B-B14F-4D97-AF65-F5344CB8AC3E}">
        <p14:creationId xmlns:p14="http://schemas.microsoft.com/office/powerpoint/2010/main" val="39850212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9650C2-7E4A-93A8-5E2A-C6FC9D4D9006}"/>
              </a:ext>
            </a:extLst>
          </p:cNvPr>
          <p:cNvPicPr>
            <a:picLocks noChangeAspect="1"/>
          </p:cNvPicPr>
          <p:nvPr/>
        </p:nvPicPr>
        <p:blipFill>
          <a:blip r:embed="rId3"/>
          <a:stretch>
            <a:fillRect/>
          </a:stretch>
        </p:blipFill>
        <p:spPr>
          <a:xfrm>
            <a:off x="1873957" y="68264"/>
            <a:ext cx="8421510" cy="6721475"/>
          </a:xfrm>
          <a:prstGeom prst="rect">
            <a:avLst/>
          </a:prstGeom>
          <a:noFill/>
        </p:spPr>
      </p:pic>
      <p:sp>
        <p:nvSpPr>
          <p:cNvPr id="4" name="TextBox 3">
            <a:extLst>
              <a:ext uri="{FF2B5EF4-FFF2-40B4-BE49-F238E27FC236}">
                <a16:creationId xmlns:a16="http://schemas.microsoft.com/office/drawing/2014/main" id="{A4FA4584-D21D-92EF-431C-7DA277672D46}"/>
              </a:ext>
            </a:extLst>
          </p:cNvPr>
          <p:cNvSpPr txBox="1"/>
          <p:nvPr/>
        </p:nvSpPr>
        <p:spPr>
          <a:xfrm>
            <a:off x="2122312" y="349957"/>
            <a:ext cx="1986845" cy="646331"/>
          </a:xfrm>
          <a:prstGeom prst="rect">
            <a:avLst/>
          </a:prstGeom>
          <a:noFill/>
        </p:spPr>
        <p:txBody>
          <a:bodyPr wrap="square" rtlCol="0">
            <a:spAutoFit/>
          </a:bodyPr>
          <a:lstStyle/>
          <a:p>
            <a:r>
              <a:rPr lang="en-GB"/>
              <a:t>Joint Decision Model JESIP</a:t>
            </a:r>
          </a:p>
        </p:txBody>
      </p:sp>
    </p:spTree>
    <p:extLst>
      <p:ext uri="{BB962C8B-B14F-4D97-AF65-F5344CB8AC3E}">
        <p14:creationId xmlns:p14="http://schemas.microsoft.com/office/powerpoint/2010/main" val="18525767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22F6364A-B358-4BEE-B158-0734D2C938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8202" y="1570814"/>
            <a:ext cx="0" cy="3710227"/>
          </a:xfrm>
          <a:prstGeom prst="line">
            <a:avLst/>
          </a:prstGeom>
          <a:ln w="19050">
            <a:solidFill>
              <a:srgbClr val="F59714"/>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037FFD51-3C59-7481-5915-B88C6DE96E94}"/>
              </a:ext>
            </a:extLst>
          </p:cNvPr>
          <p:cNvPicPr>
            <a:picLocks noChangeAspect="1"/>
          </p:cNvPicPr>
          <p:nvPr/>
        </p:nvPicPr>
        <p:blipFill>
          <a:blip r:embed="rId3"/>
          <a:stretch>
            <a:fillRect/>
          </a:stretch>
        </p:blipFill>
        <p:spPr>
          <a:xfrm>
            <a:off x="1402049" y="548433"/>
            <a:ext cx="9465947" cy="5668724"/>
          </a:xfrm>
          <a:prstGeom prst="rect">
            <a:avLst/>
          </a:prstGeom>
        </p:spPr>
      </p:pic>
    </p:spTree>
    <p:extLst>
      <p:ext uri="{BB962C8B-B14F-4D97-AF65-F5344CB8AC3E}">
        <p14:creationId xmlns:p14="http://schemas.microsoft.com/office/powerpoint/2010/main" val="25812302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5018</TotalTime>
  <Words>5478</Words>
  <Application>Microsoft Office PowerPoint</Application>
  <PresentationFormat>Widescreen</PresentationFormat>
  <Paragraphs>361</Paragraphs>
  <Slides>40</Slides>
  <Notes>21</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Counter Terrorism</vt:lpstr>
      <vt:lpstr>Introduction </vt:lpstr>
      <vt:lpstr>PowerPoint Presentation</vt:lpstr>
      <vt:lpstr> Daniel Andreas - Wales  </vt:lpstr>
      <vt:lpstr>Threat Level - UK</vt:lpstr>
      <vt:lpstr>Why do we need CT Strategies Key Issues</vt:lpstr>
      <vt:lpstr>Defining Terrorism</vt:lpstr>
      <vt:lpstr>Overview of Terrorism</vt:lpstr>
      <vt:lpstr>Defining Terrorism</vt:lpstr>
      <vt:lpstr>Problems of Defining Terrorism</vt:lpstr>
      <vt:lpstr>Lee Rigby 22 May 2013</vt:lpstr>
      <vt:lpstr>Legal Definition</vt:lpstr>
      <vt:lpstr>Actions also included </vt:lpstr>
      <vt:lpstr>Terrorism v Military Conflict</vt:lpstr>
      <vt:lpstr>Case Study</vt:lpstr>
      <vt:lpstr>“Hearts and Minds”</vt:lpstr>
      <vt:lpstr>Soft Support</vt:lpstr>
      <vt:lpstr>Soft Support</vt:lpstr>
      <vt:lpstr>Hard Supporters</vt:lpstr>
      <vt:lpstr>Terrorist Group Aims Relating to their  Supporters</vt:lpstr>
      <vt:lpstr>IRA Quote </vt:lpstr>
      <vt:lpstr>Extremism</vt:lpstr>
      <vt:lpstr>Extreme Right Wing (XRW)</vt:lpstr>
      <vt:lpstr>30th July 2024</vt:lpstr>
      <vt:lpstr>Islamist Extremism </vt:lpstr>
      <vt:lpstr>Hamas Attacks Israel</vt:lpstr>
      <vt:lpstr>New definition of extremism (2024) March 2024</vt:lpstr>
      <vt:lpstr>3 Aims of Behaviours </vt:lpstr>
      <vt:lpstr>Radicalization </vt:lpstr>
      <vt:lpstr>PowerPoint Presentation</vt:lpstr>
      <vt:lpstr>Extremism and vulnerable people</vt:lpstr>
      <vt:lpstr>Channel Duty Guidance </vt:lpstr>
      <vt:lpstr>Channel successful?</vt:lpstr>
      <vt:lpstr>National Security</vt:lpstr>
      <vt:lpstr>Legislation</vt:lpstr>
      <vt:lpstr>CONTEST</vt:lpstr>
      <vt:lpstr>PowerPoint Presentation</vt:lpstr>
      <vt:lpstr>How is PREVENT done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Jane Davies</cp:lastModifiedBy>
  <cp:revision>85</cp:revision>
  <dcterms:created xsi:type="dcterms:W3CDTF">2024-11-29T08:51:30Z</dcterms:created>
  <dcterms:modified xsi:type="dcterms:W3CDTF">2024-12-03T09:55:11Z</dcterms:modified>
</cp:coreProperties>
</file>