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footer4.xml" ContentType="application/vnd.openxmlformats-officedocument.wordprocessingml.footer+xml"/>
  <Override PartName="/word/footer5.xml" ContentType="application/vnd.openxmlformats-officedocument.wordprocessingml.footer+xml"/>
  <Override PartName="/word/footer6.xml" ContentType="application/vnd.openxmlformats-officedocument.wordprocessingml.footer+xml"/>
  <Override PartName="/word/footer7.xml" ContentType="application/vnd.openxmlformats-officedocument.wordprocessingml.footer+xml"/>
  <Override PartName="/word/footer8.xml" ContentType="application/vnd.openxmlformats-officedocument.wordprocessingml.footer+xml"/>
  <Override PartName="/word/footer9.xml" ContentType="application/vnd.openxmlformats-officedocument.wordprocessingml.footer+xml"/>
  <Override PartName="/word/footer10.xml" ContentType="application/vnd.openxmlformats-officedocument.wordprocessingml.footer+xml"/>
  <Override PartName="/word/footer11.xml" ContentType="application/vnd.openxmlformats-officedocument.wordprocessingml.footer+xml"/>
  <Override PartName="/word/footer12.xml" ContentType="application/vnd.openxmlformats-officedocument.wordprocessingml.footer+xml"/>
  <Override PartName="/word/footer13.xml" ContentType="application/vnd.openxmlformats-officedocument.wordprocessingml.footer+xml"/>
  <Override PartName="/word/footer14.xml" ContentType="application/vnd.openxmlformats-officedocument.wordprocessingml.footer+xml"/>
  <Override PartName="/word/footer15.xml" ContentType="application/vnd.openxmlformats-officedocument.wordprocessingml.footer+xml"/>
  <Override PartName="/word/footer16.xml" ContentType="application/vnd.openxmlformats-officedocument.wordprocessingml.footer+xml"/>
  <Override PartName="/word/fontTable.xml" ContentType="application/vnd.openxmlformats-officedocument.wordprocessingml.fontTab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sdt>
      <w:sdtPr>
        <w:rPr>
          <w:rFonts w:ascii="Times New Roman" w:eastAsiaTheme="minorHAnsi" w:hAnsi="Times New Roman" w:cs="Times New Roman"/>
          <w:color w:val="5B9BD5" w:themeColor="accent1"/>
          <w:sz w:val="24"/>
          <w:szCs w:val="24"/>
          <w:lang w:val="en-GB" w:eastAsia="en-GB"/>
        </w:rPr>
        <w:id w:val="-1522475554"/>
        <w:docPartObj>
          <w:docPartGallery w:val="Cover Pages"/>
          <w:docPartUnique/>
        </w:docPartObj>
      </w:sdtPr>
      <w:sdtEndPr>
        <w:rPr>
          <w:rFonts w:eastAsia="Times New Roman"/>
          <w:color w:val="auto"/>
        </w:rPr>
      </w:sdtEndPr>
      <w:sdtContent>
        <w:p w14:paraId="5384490A" w14:textId="77777777" w:rsidR="007D1947" w:rsidRDefault="007D1947">
          <w:pPr>
            <w:pStyle w:val="NoSpacing"/>
            <w:spacing w:before="1540" w:after="240"/>
            <w:jc w:val="center"/>
          </w:pPr>
        </w:p>
        <w:sdt>
          <w:sdtPr>
            <w:rPr>
              <w:rFonts w:asciiTheme="majorHAnsi" w:eastAsiaTheme="majorEastAsia" w:hAnsiTheme="majorHAnsi" w:cstheme="majorBidi"/>
              <w:caps/>
              <w:color w:val="5B9BD5" w:themeColor="accent1"/>
              <w:sz w:val="72"/>
              <w:szCs w:val="72"/>
            </w:rPr>
            <w:alias w:val="Title"/>
            <w:tag w:val=""/>
            <w:id w:val="1735040861"/>
            <w:placeholder>
              <w:docPart w:val="DCBCB7F12FD741FCBCDF0AE63ED3B4BF"/>
            </w:placeholder>
            <w:dataBinding w:prefixMappings="xmlns:ns0='http://purl.org/dc/elements/1.1/' xmlns:ns1='http://schemas.openxmlformats.org/package/2006/metadata/core-properties' " w:xpath="/ns1:coreProperties[1]/ns0:title[1]" w:storeItemID="{6C3C8BC8-F283-45AE-878A-BAB7291924A1}"/>
            <w:text/>
          </w:sdtPr>
          <w:sdtEndPr>
            <w:rPr>
              <w:sz w:val="80"/>
              <w:szCs w:val="80"/>
            </w:rPr>
          </w:sdtEndPr>
          <w:sdtContent>
            <w:p w14:paraId="14F2F2DB" w14:textId="5878FD2D" w:rsidR="007D1947" w:rsidRDefault="00AD161C">
              <w:pPr>
                <w:pStyle w:val="NoSpacing"/>
                <w:pBdr>
                  <w:top w:val="single" w:sz="6" w:space="6" w:color="5B9BD5" w:themeColor="accent1"/>
                  <w:bottom w:val="single" w:sz="6" w:space="6" w:color="5B9BD5" w:themeColor="accent1"/>
                </w:pBdr>
                <w:spacing w:after="240"/>
                <w:jc w:val="center"/>
                <w:rPr>
                  <w:rFonts w:asciiTheme="majorHAnsi" w:eastAsiaTheme="majorEastAsia" w:hAnsiTheme="majorHAnsi" w:cstheme="majorBidi"/>
                  <w:caps/>
                  <w:color w:val="5B9BD5" w:themeColor="accent1"/>
                  <w:sz w:val="80"/>
                  <w:szCs w:val="80"/>
                </w:rPr>
              </w:pPr>
              <w:r>
                <w:rPr>
                  <w:rFonts w:asciiTheme="majorHAnsi" w:eastAsiaTheme="majorEastAsia" w:hAnsiTheme="majorHAnsi" w:cstheme="majorBidi"/>
                  <w:caps/>
                  <w:color w:val="5B9BD5" w:themeColor="accent1"/>
                  <w:sz w:val="72"/>
                  <w:szCs w:val="72"/>
                </w:rPr>
                <w:t>Hot Rolled dry coil decoupling to satisfy finsihed customer orders</w:t>
              </w:r>
            </w:p>
          </w:sdtContent>
        </w:sdt>
        <w:sdt>
          <w:sdtPr>
            <w:rPr>
              <w:rFonts w:asciiTheme="majorHAnsi" w:hAnsiTheme="majorHAnsi" w:cstheme="majorHAnsi"/>
              <w:color w:val="5B9BD5" w:themeColor="accent1"/>
              <w:sz w:val="28"/>
              <w:szCs w:val="28"/>
            </w:rPr>
            <w:alias w:val="Subtitle"/>
            <w:tag w:val=""/>
            <w:id w:val="328029620"/>
            <w:dataBinding w:prefixMappings="xmlns:ns0='http://purl.org/dc/elements/1.1/' xmlns:ns1='http://schemas.openxmlformats.org/package/2006/metadata/core-properties' " w:xpath="/ns1:coreProperties[1]/ns0:subject[1]" w:storeItemID="{6C3C8BC8-F283-45AE-878A-BAB7291924A1}"/>
            <w:text/>
          </w:sdtPr>
          <w:sdtEndPr/>
          <w:sdtContent>
            <w:p w14:paraId="475B7674" w14:textId="799209AB" w:rsidR="007D1947" w:rsidRPr="009A498B" w:rsidRDefault="009A498B">
              <w:pPr>
                <w:pStyle w:val="NoSpacing"/>
                <w:jc w:val="center"/>
                <w:rPr>
                  <w:rFonts w:asciiTheme="majorHAnsi" w:hAnsiTheme="majorHAnsi" w:cstheme="majorHAnsi"/>
                  <w:color w:val="5B9BD5" w:themeColor="accent1"/>
                  <w:sz w:val="28"/>
                  <w:szCs w:val="28"/>
                </w:rPr>
              </w:pPr>
              <w:r w:rsidRPr="009A498B">
                <w:rPr>
                  <w:rFonts w:asciiTheme="majorHAnsi" w:hAnsiTheme="majorHAnsi" w:cstheme="majorHAnsi"/>
                  <w:color w:val="5B9BD5" w:themeColor="accent1"/>
                  <w:sz w:val="28"/>
                  <w:szCs w:val="28"/>
                </w:rPr>
                <w:t xml:space="preserve">L5 Group Project                                                    </w:t>
              </w:r>
              <w:r>
                <w:rPr>
                  <w:rFonts w:asciiTheme="majorHAnsi" w:hAnsiTheme="majorHAnsi" w:cstheme="majorHAnsi"/>
                  <w:color w:val="5B9BD5" w:themeColor="accent1"/>
                  <w:sz w:val="28"/>
                  <w:szCs w:val="28"/>
                </w:rPr>
                <w:t xml:space="preserve">                                                      </w:t>
              </w:r>
              <w:r w:rsidRPr="009A498B">
                <w:rPr>
                  <w:rFonts w:asciiTheme="majorHAnsi" w:hAnsiTheme="majorHAnsi" w:cstheme="majorHAnsi"/>
                  <w:color w:val="5B9BD5" w:themeColor="accent1"/>
                  <w:sz w:val="28"/>
                  <w:szCs w:val="28"/>
                </w:rPr>
                <w:t xml:space="preserve">Module Code - ACMA5009                                                                               </w:t>
              </w:r>
              <w:r>
                <w:rPr>
                  <w:rFonts w:asciiTheme="majorHAnsi" w:hAnsiTheme="majorHAnsi" w:cstheme="majorHAnsi"/>
                  <w:color w:val="5B9BD5" w:themeColor="accent1"/>
                  <w:sz w:val="28"/>
                  <w:szCs w:val="28"/>
                </w:rPr>
                <w:t xml:space="preserve">  </w:t>
              </w:r>
              <w:r w:rsidRPr="009A498B">
                <w:rPr>
                  <w:rFonts w:asciiTheme="majorHAnsi" w:hAnsiTheme="majorHAnsi" w:cstheme="majorHAnsi"/>
                  <w:color w:val="5B9BD5" w:themeColor="accent1"/>
                  <w:sz w:val="28"/>
                  <w:szCs w:val="28"/>
                </w:rPr>
                <w:t xml:space="preserve"> Student Name - Rhys James Davies                                                                      Student ID - 2114983</w:t>
              </w:r>
            </w:p>
          </w:sdtContent>
        </w:sdt>
        <w:p w14:paraId="1ADC1124" w14:textId="77777777" w:rsidR="007D1947" w:rsidRDefault="007D1947">
          <w:pPr>
            <w:pStyle w:val="NoSpacing"/>
            <w:spacing w:before="480"/>
            <w:jc w:val="center"/>
            <w:rPr>
              <w:color w:val="5B9BD5" w:themeColor="accent1"/>
            </w:rPr>
          </w:pPr>
          <w:r>
            <w:rPr>
              <w:noProof/>
              <w:color w:val="5B9BD5" w:themeColor="accent1"/>
              <w:lang w:val="en-GB" w:eastAsia="en-GB"/>
            </w:rPr>
            <mc:AlternateContent>
              <mc:Choice Requires="wps">
                <w:drawing>
                  <wp:anchor distT="0" distB="0" distL="114300" distR="114300" simplePos="0" relativeHeight="251658240" behindDoc="0" locked="0" layoutInCell="1" allowOverlap="1" wp14:anchorId="4A6131BB" wp14:editId="0DBDB1B9">
                    <wp:simplePos x="0" y="0"/>
                    <wp:positionH relativeFrom="margin">
                      <wp:align>center</wp:align>
                    </wp:positionH>
                    <mc:AlternateContent>
                      <mc:Choice Requires="wp14">
                        <wp:positionV relativeFrom="page">
                          <wp14:pctPosVOffset>85000</wp14:pctPosVOffset>
                        </wp:positionV>
                      </mc:Choice>
                      <mc:Fallback>
                        <wp:positionV relativeFrom="page">
                          <wp:posOffset>9088120</wp:posOffset>
                        </wp:positionV>
                      </mc:Fallback>
                    </mc:AlternateContent>
                    <wp:extent cx="5731510" cy="589915"/>
                    <wp:effectExtent l="0" t="0" r="0" b="12700"/>
                    <wp:wrapNone/>
                    <wp:docPr id="142" name="Text Box 142"/>
                    <wp:cNvGraphicFramePr/>
                    <a:graphic xmlns:a="http://schemas.openxmlformats.org/drawingml/2006/main">
                      <a:graphicData uri="http://schemas.microsoft.com/office/word/2010/wordprocessingShape">
                        <wps:wsp>
                          <wps:cNvSpPr txBox="1"/>
                          <wps:spPr>
                            <a:xfrm>
                              <a:off x="0" y="0"/>
                              <a:ext cx="5731510" cy="589915"/>
                            </a:xfrm>
                            <a:prstGeom prst="rect">
                              <a:avLst/>
                            </a:prstGeom>
                            <a:noFill/>
                            <a:ln w="6350">
                              <a:noFill/>
                            </a:ln>
                            <a:effectLst/>
                          </wps:spPr>
                          <wps:style>
                            <a:lnRef idx="0">
                              <a:schemeClr val="accent1"/>
                            </a:lnRef>
                            <a:fillRef idx="0">
                              <a:schemeClr val="accent1"/>
                            </a:fillRef>
                            <a:effectRef idx="0">
                              <a:schemeClr val="accent1"/>
                            </a:effectRef>
                            <a:fontRef idx="minor">
                              <a:schemeClr val="dk1"/>
                            </a:fontRef>
                          </wps:style>
                          <wps:txbx>
                            <w:txbxContent>
                              <w:sdt>
                                <w:sdtPr>
                                  <w:rPr>
                                    <w:caps/>
                                    <w:color w:val="5B9BD5" w:themeColor="accent1"/>
                                    <w:sz w:val="28"/>
                                    <w:szCs w:val="28"/>
                                  </w:rPr>
                                  <w:alias w:val="Date"/>
                                  <w:tag w:val=""/>
                                  <w:id w:val="197127006"/>
                                  <w:dataBinding w:prefixMappings="xmlns:ns0='http://schemas.microsoft.com/office/2006/coverPageProps' " w:xpath="/ns0:CoverPageProperties[1]/ns0:PublishDate[1]" w:storeItemID="{55AF091B-3C7A-41E3-B477-F2FDAA23CFDA}"/>
                                  <w:date w:fullDate="2022-05-27T00:00:00Z">
                                    <w:dateFormat w:val="MMMM d, yyyy"/>
                                    <w:lid w:val="en-US"/>
                                    <w:storeMappedDataAs w:val="dateTime"/>
                                    <w:calendar w:val="gregorian"/>
                                  </w:date>
                                </w:sdtPr>
                                <w:sdtEndPr/>
                                <w:sdtContent>
                                  <w:p w14:paraId="52BAF8D9" w14:textId="3CD37E47" w:rsidR="007D1947" w:rsidRDefault="00584E15">
                                    <w:pPr>
                                      <w:pStyle w:val="NoSpacing"/>
                                      <w:spacing w:after="40"/>
                                      <w:jc w:val="center"/>
                                      <w:rPr>
                                        <w:caps/>
                                        <w:color w:val="5B9BD5" w:themeColor="accent1"/>
                                        <w:sz w:val="28"/>
                                        <w:szCs w:val="28"/>
                                      </w:rPr>
                                    </w:pPr>
                                    <w:r>
                                      <w:rPr>
                                        <w:caps/>
                                        <w:color w:val="5B9BD5" w:themeColor="accent1"/>
                                        <w:sz w:val="28"/>
                                        <w:szCs w:val="28"/>
                                      </w:rPr>
                                      <w:t>May 27, 2022</w:t>
                                    </w:r>
                                  </w:p>
                                </w:sdtContent>
                              </w:sdt>
                              <w:p w14:paraId="69E98CB3" w14:textId="77777777" w:rsidR="007D1947" w:rsidRDefault="00695797">
                                <w:pPr>
                                  <w:pStyle w:val="NoSpacing"/>
                                  <w:jc w:val="center"/>
                                  <w:rPr>
                                    <w:color w:val="5B9BD5" w:themeColor="accent1"/>
                                  </w:rPr>
                                </w:pPr>
                                <w:sdt>
                                  <w:sdtPr>
                                    <w:rPr>
                                      <w:caps/>
                                      <w:color w:val="5B9BD5" w:themeColor="accent1"/>
                                    </w:rPr>
                                    <w:alias w:val="Company"/>
                                    <w:tag w:val=""/>
                                    <w:id w:val="1390145197"/>
                                    <w:dataBinding w:prefixMappings="xmlns:ns0='http://schemas.openxmlformats.org/officeDocument/2006/extended-properties' " w:xpath="/ns0:Properties[1]/ns0:Company[1]" w:storeItemID="{6668398D-A668-4E3E-A5EB-62B293D839F1}"/>
                                    <w:text/>
                                  </w:sdtPr>
                                  <w:sdtEndPr/>
                                  <w:sdtContent>
                                    <w:r w:rsidR="004A11F6">
                                      <w:rPr>
                                        <w:caps/>
                                        <w:color w:val="5B9BD5" w:themeColor="accent1"/>
                                        <w:lang w:val="en-GB"/>
                                      </w:rPr>
                                      <w:t>University of Wales Trinity Saint David</w:t>
                                    </w:r>
                                  </w:sdtContent>
                                </w:sdt>
                              </w:p>
                              <w:p w14:paraId="3FC79022" w14:textId="77777777" w:rsidR="007D1947" w:rsidRDefault="00695797">
                                <w:pPr>
                                  <w:pStyle w:val="NoSpacing"/>
                                  <w:jc w:val="center"/>
                                  <w:rPr>
                                    <w:color w:val="5B9BD5" w:themeColor="accent1"/>
                                  </w:rPr>
                                </w:pPr>
                                <w:sdt>
                                  <w:sdtPr>
                                    <w:rPr>
                                      <w:color w:val="5B9BD5" w:themeColor="accent1"/>
                                    </w:rPr>
                                    <w:alias w:val="Address"/>
                                    <w:tag w:val=""/>
                                    <w:id w:val="-726379553"/>
                                    <w:showingPlcHdr/>
                                    <w:dataBinding w:prefixMappings="xmlns:ns0='http://schemas.microsoft.com/office/2006/coverPageProps' " w:xpath="/ns0:CoverPageProperties[1]/ns0:CompanyAddress[1]" w:storeItemID="{55AF091B-3C7A-41E3-B477-F2FDAA23CFDA}"/>
                                    <w:text/>
                                  </w:sdtPr>
                                  <w:sdtEndPr/>
                                  <w:sdtContent>
                                    <w:r w:rsidR="007D1947">
                                      <w:rPr>
                                        <w:color w:val="5B9BD5" w:themeColor="accent1"/>
                                      </w:rPr>
                                      <w:t xml:space="preserve">     </w:t>
                                    </w:r>
                                  </w:sdtContent>
                                </w:sdt>
                              </w:p>
                            </w:txbxContent>
                          </wps:txbx>
                          <wps:bodyPr rot="0" spcFirstLastPara="0" vertOverflow="overflow" horzOverflow="overflow" vert="horz" wrap="square" lIns="0" tIns="0" rIns="0" bIns="0" numCol="1" spcCol="0" rtlCol="0" fromWordArt="0" anchor="b" anchorCtr="0" forceAA="0" compatLnSpc="1">
                            <a:prstTxWarp prst="textNoShape">
                              <a:avLst/>
                            </a:prstTxWarp>
                            <a:spAutoFit/>
                          </wps:bodyPr>
                        </wps:wsp>
                      </a:graphicData>
                    </a:graphic>
                    <wp14:sizeRelH relativeFrom="margin">
                      <wp14:pctWidth>100000</wp14:pctWidth>
                    </wp14:sizeRelH>
                    <wp14:sizeRelV relativeFrom="margin">
                      <wp14:pctHeight>0</wp14:pctHeight>
                    </wp14:sizeRelV>
                  </wp:anchor>
                </w:drawing>
              </mc:Choice>
              <mc:Fallback>
                <w:pict>
                  <v:shapetype w14:anchorId="4A6131BB" id="_x0000_t202" coordsize="21600,21600" o:spt="202" path="m,l,21600r21600,l21600,xe">
                    <v:stroke joinstyle="miter"/>
                    <v:path gradientshapeok="t" o:connecttype="rect"/>
                  </v:shapetype>
                  <v:shape id="Text Box 142" o:spid="_x0000_s1026" type="#_x0000_t202" style="position:absolute;left:0;text-align:left;margin-left:0;margin-top:0;width:451.3pt;height:46.45pt;z-index:251658240;visibility:visible;mso-wrap-style:square;mso-width-percent:1000;mso-height-percent:0;mso-top-percent:850;mso-wrap-distance-left:9pt;mso-wrap-distance-top:0;mso-wrap-distance-right:9pt;mso-wrap-distance-bottom:0;mso-position-horizontal:center;mso-position-horizontal-relative:margin;mso-position-vertical-relative:page;mso-width-percent:1000;mso-height-percent:0;mso-top-percent:850;mso-width-relative:margin;mso-height-relative:margin;v-text-anchor:bottom"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0SFVRXwIAAC0FAAAOAAAAZHJzL2Uyb0RvYy54bWysVMFu2zAMvQ/YPwi6L05apGuDOEWWIsOA&#13;&#10;oi2aDj0rspQYk0WNUmJnXz9KtpMi26XDLjItPlHk46Omt01l2F6hL8HmfDQYcqashKK0m5x/f1l+&#13;&#10;uubMB2ELYcCqnB+U57ezjx+mtZuoC9iCKRQyCmL9pHY534bgJlnm5VZVwg/AKUtODViJQL+4yQoU&#13;&#10;NUWvTHYxHF5lNWDhEKTynnbvWiefpfhaKxketfYqMJNzyi2kFdO6jms2m4rJBoXblrJLQ/xDFpUo&#13;&#10;LV16DHUngmA7LP8IVZUSwYMOAwlVBlqXUqUaqJrR8Kya1VY4lWohcrw70uT/X1j5sF+5J2Sh+QIN&#13;&#10;NTASUjs/8bQZ62k0VvFLmTLyE4WHI22qCUzS5vjz5Wg8Ipck3/j65mY0jmGy02mHPnxVULFo5Byp&#13;&#10;LYktsb/3oYX2kHiZhWVpTGqNsazO+dXleJgOHD0U3NiIVanJXZhT5skKB6MixthnpVlZpALiRpKX&#13;&#10;Whhke0HCEFIqG1LtKS6hI0pTEu852OFPWb3ncFtHfzPYcDxclRYwVX+WdvGjT1m3eOL8Td3RDM26&#13;&#10;6Tq6huJAjUZoZ8A7uSypG/fChyeBJHpqIA1yeKRFGyDWobM42wL++tt+xJMWyctZTUOUc/9zJ1Bx&#13;&#10;Zr5ZUmmcuN7A3lj3ht1VCyD6R/REOJlMOoDB9KZGqF5pvufxFnIJK+munK97cxHaUab3Qar5PIFo&#13;&#10;rpwI93blZAwduxG19dK8CnSdAANJ9wH68RKTMx222CQUN98FUmMSaSS0ZbEjmmYyybx7P+LQv/1P&#13;&#10;qNMrN/sNAAD//wMAUEsDBBQABgAIAAAAIQDBu/Kc3AAAAAkBAAAPAAAAZHJzL2Rvd25yZXYueG1s&#13;&#10;TE9NS8NAEL0L/odlBG921yDBptkU8Qs8ialIe9tmp0lIdjZkt23y7x296OUxw5t5H/l6cr044Rha&#13;&#10;TxpuFwoEUuVtS7WGz83LzT2IEA1Z03tCDTMGWBeXF7nJrD/TB57KWAsWoZAZDU2MQyZlqBp0Jiz8&#13;&#10;gMTcwY/ORF7HWtrRnFnc9TJRKpXOtMQOjRnwscGqK49Og5pfd2lXzm+YPL/ffXXTlsxmq/X11fS0&#13;&#10;YnhYgYg4xb8P+OnA+aHgYHt/JBtEz0J894vMLVWSgtjzkCxBFrn836D4BgAA//8DAFBLAQItABQA&#13;&#10;BgAIAAAAIQC2gziS/gAAAOEBAAATAAAAAAAAAAAAAAAAAAAAAABbQ29udGVudF9UeXBlc10ueG1s&#13;&#10;UEsBAi0AFAAGAAgAAAAhADj9If/WAAAAlAEAAAsAAAAAAAAAAAAAAAAALwEAAF9yZWxzLy5yZWxz&#13;&#10;UEsBAi0AFAAGAAgAAAAhADRIVVFfAgAALQUAAA4AAAAAAAAAAAAAAAAALgIAAGRycy9lMm9Eb2Mu&#13;&#10;eG1sUEsBAi0AFAAGAAgAAAAhAMG78pzcAAAACQEAAA8AAAAAAAAAAAAAAAAAuQQAAGRycy9kb3du&#13;&#10;cmV2LnhtbFBLBQYAAAAABAAEAPMAAADCBQAAAAA=&#13;&#10;" filled="f" stroked="f" strokeweight=".5pt">
                    <v:textbox style="mso-fit-shape-to-text:t" inset="0,0,0,0">
                      <w:txbxContent>
                        <w:sdt>
                          <w:sdtPr>
                            <w:rPr>
                              <w:caps/>
                              <w:color w:val="5B9BD5" w:themeColor="accent1"/>
                              <w:sz w:val="28"/>
                              <w:szCs w:val="28"/>
                            </w:rPr>
                            <w:alias w:val="Date"/>
                            <w:tag w:val=""/>
                            <w:id w:val="197127006"/>
                            <w:dataBinding w:prefixMappings="xmlns:ns0='http://schemas.microsoft.com/office/2006/coverPageProps' " w:xpath="/ns0:CoverPageProperties[1]/ns0:PublishDate[1]" w:storeItemID="{55AF091B-3C7A-41E3-B477-F2FDAA23CFDA}"/>
                            <w:date w:fullDate="2022-05-27T00:00:00Z">
                              <w:dateFormat w:val="MMMM d, yyyy"/>
                              <w:lid w:val="en-US"/>
                              <w:storeMappedDataAs w:val="dateTime"/>
                              <w:calendar w:val="gregorian"/>
                            </w:date>
                          </w:sdtPr>
                          <w:sdtEndPr/>
                          <w:sdtContent>
                            <w:p w14:paraId="52BAF8D9" w14:textId="3CD37E47" w:rsidR="007D1947" w:rsidRDefault="00584E15">
                              <w:pPr>
                                <w:pStyle w:val="NoSpacing"/>
                                <w:spacing w:after="40"/>
                                <w:jc w:val="center"/>
                                <w:rPr>
                                  <w:caps/>
                                  <w:color w:val="5B9BD5" w:themeColor="accent1"/>
                                  <w:sz w:val="28"/>
                                  <w:szCs w:val="28"/>
                                </w:rPr>
                              </w:pPr>
                              <w:r>
                                <w:rPr>
                                  <w:caps/>
                                  <w:color w:val="5B9BD5" w:themeColor="accent1"/>
                                  <w:sz w:val="28"/>
                                  <w:szCs w:val="28"/>
                                </w:rPr>
                                <w:t>May 27, 2022</w:t>
                              </w:r>
                            </w:p>
                          </w:sdtContent>
                        </w:sdt>
                        <w:p w14:paraId="69E98CB3" w14:textId="77777777" w:rsidR="007D1947" w:rsidRDefault="0095237E">
                          <w:pPr>
                            <w:pStyle w:val="NoSpacing"/>
                            <w:jc w:val="center"/>
                            <w:rPr>
                              <w:color w:val="5B9BD5" w:themeColor="accent1"/>
                            </w:rPr>
                          </w:pPr>
                          <w:sdt>
                            <w:sdtPr>
                              <w:rPr>
                                <w:caps/>
                                <w:color w:val="5B9BD5" w:themeColor="accent1"/>
                              </w:rPr>
                              <w:alias w:val="Company"/>
                              <w:tag w:val=""/>
                              <w:id w:val="1390145197"/>
                              <w:dataBinding w:prefixMappings="xmlns:ns0='http://schemas.openxmlformats.org/officeDocument/2006/extended-properties' " w:xpath="/ns0:Properties[1]/ns0:Company[1]" w:storeItemID="{6668398D-A668-4E3E-A5EB-62B293D839F1}"/>
                              <w:text/>
                            </w:sdtPr>
                            <w:sdtEndPr/>
                            <w:sdtContent>
                              <w:r w:rsidR="004A11F6">
                                <w:rPr>
                                  <w:caps/>
                                  <w:color w:val="5B9BD5" w:themeColor="accent1"/>
                                  <w:lang w:val="en-GB"/>
                                </w:rPr>
                                <w:t>University of Wales Trinity Saint David</w:t>
                              </w:r>
                            </w:sdtContent>
                          </w:sdt>
                        </w:p>
                        <w:p w14:paraId="3FC79022" w14:textId="77777777" w:rsidR="007D1947" w:rsidRDefault="0095237E">
                          <w:pPr>
                            <w:pStyle w:val="NoSpacing"/>
                            <w:jc w:val="center"/>
                            <w:rPr>
                              <w:color w:val="5B9BD5" w:themeColor="accent1"/>
                            </w:rPr>
                          </w:pPr>
                          <w:sdt>
                            <w:sdtPr>
                              <w:rPr>
                                <w:color w:val="5B9BD5" w:themeColor="accent1"/>
                              </w:rPr>
                              <w:alias w:val="Address"/>
                              <w:tag w:val=""/>
                              <w:id w:val="-726379553"/>
                              <w:showingPlcHdr/>
                              <w:dataBinding w:prefixMappings="xmlns:ns0='http://schemas.microsoft.com/office/2006/coverPageProps' " w:xpath="/ns0:CoverPageProperties[1]/ns0:CompanyAddress[1]" w:storeItemID="{55AF091B-3C7A-41E3-B477-F2FDAA23CFDA}"/>
                              <w:text/>
                            </w:sdtPr>
                            <w:sdtEndPr/>
                            <w:sdtContent>
                              <w:r w:rsidR="007D1947">
                                <w:rPr>
                                  <w:color w:val="5B9BD5" w:themeColor="accent1"/>
                                </w:rPr>
                                <w:t xml:space="preserve">     </w:t>
                              </w:r>
                            </w:sdtContent>
                          </w:sdt>
                        </w:p>
                      </w:txbxContent>
                    </v:textbox>
                    <w10:wrap anchorx="margin" anchory="page"/>
                  </v:shape>
                </w:pict>
              </mc:Fallback>
            </mc:AlternateContent>
          </w:r>
          <w:r>
            <w:rPr>
              <w:noProof/>
              <w:color w:val="5B9BD5" w:themeColor="accent1"/>
              <w:lang w:val="en-GB" w:eastAsia="en-GB"/>
            </w:rPr>
            <w:drawing>
              <wp:inline distT="0" distB="0" distL="0" distR="0" wp14:anchorId="4157B111" wp14:editId="5C30AF1E">
                <wp:extent cx="758952" cy="478932"/>
                <wp:effectExtent l="0" t="0" r="3175" b="0"/>
                <wp:docPr id="144" name="Picture 14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 name="roco bottom.png"/>
                        <pic:cNvPicPr/>
                      </pic:nvPicPr>
                      <pic:blipFill>
                        <a:blip r:embed="rId1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ic:blipFill>
                      <pic:spPr>
                        <a:xfrm>
                          <a:off x="0" y="0"/>
                          <a:ext cx="758952" cy="478932"/>
                        </a:xfrm>
                        <a:prstGeom prst="rect">
                          <a:avLst/>
                        </a:prstGeom>
                      </pic:spPr>
                    </pic:pic>
                  </a:graphicData>
                </a:graphic>
              </wp:inline>
            </w:drawing>
          </w:r>
        </w:p>
        <w:p w14:paraId="078A531F" w14:textId="77777777" w:rsidR="007D1947" w:rsidRDefault="007D1947" w:rsidP="007D1947">
          <w:pPr>
            <w:pStyle w:val="Heading1"/>
          </w:pPr>
          <w:r>
            <w:br w:type="page"/>
          </w:r>
          <w:bookmarkStart w:id="0" w:name="_Toc103712899"/>
          <w:r>
            <w:lastRenderedPageBreak/>
            <w:t>Executive Summary</w:t>
          </w:r>
          <w:bookmarkEnd w:id="0"/>
        </w:p>
        <w:p w14:paraId="62AB7F7D" w14:textId="77777777" w:rsidR="007D1947" w:rsidRDefault="007D1947"/>
        <w:p w14:paraId="6846CF66" w14:textId="2E7E6565" w:rsidR="007D1947" w:rsidRDefault="008970A6">
          <w:r>
            <w:t xml:space="preserve">This reflective report on the hot rolled dry decoupling service solution implementation identifies aa number of change management </w:t>
          </w:r>
          <w:r w:rsidR="00BA4247">
            <w:t>theories that</w:t>
          </w:r>
          <w:r>
            <w:t xml:space="preserve"> the decoupling project aligns with. The report highlights alignment with Lewin’s force field analysis, ADAKR model, Kotter’s theory and Deming’s Cycle (PDCA/PDSA). </w:t>
          </w:r>
          <w:r w:rsidR="002F04B8">
            <w:t xml:space="preserve">Specifically </w:t>
          </w:r>
          <w:proofErr w:type="gramStart"/>
          <w:r w:rsidR="002F04B8">
            <w:t>w</w:t>
          </w:r>
          <w:r>
            <w:t>ith regard to</w:t>
          </w:r>
          <w:proofErr w:type="gramEnd"/>
          <w:r>
            <w:t xml:space="preserve"> the planning, execution and communication of the project.</w:t>
          </w:r>
        </w:p>
        <w:p w14:paraId="5A589E5E" w14:textId="14C0632E" w:rsidR="008970A6" w:rsidRDefault="008970A6"/>
        <w:p w14:paraId="33A985D2" w14:textId="004B6BC4" w:rsidR="008970A6" w:rsidRDefault="008970A6">
          <w:r>
            <w:t>Additionally, the report highlights two key issues with the change management of the project when compared to the theories highlighted previously. The first of the issues was highlighted when researching the ADAKR theory. The theory discusses the need to have formal training as part of the project timeline. Whereas the decoupling project did not and future projects must consider this in order to improve the change management of future changes. Secondly the report highlights that the project did not plan a formal companywide communication in the project timeline. This is a key aspect in Kotter’s theory to both reduce any push back on the change and to increase the company wide understanding of the change. Future projects would need to include this aspect of Kotter’s theory.</w:t>
          </w:r>
        </w:p>
        <w:p w14:paraId="6871DFB2" w14:textId="739F90EB" w:rsidR="00A82ECF" w:rsidRDefault="00A82ECF"/>
        <w:p w14:paraId="4B878D1E" w14:textId="34FD68CF" w:rsidR="00A82ECF" w:rsidRDefault="00A82ECF">
          <w:r>
            <w:t xml:space="preserve">This report also discusses the final stage of the project which was to review and optimise the implemented solution. This stage aligned with the theories and hence </w:t>
          </w:r>
          <w:r w:rsidR="002F04B8">
            <w:t xml:space="preserve">it </w:t>
          </w:r>
          <w:r>
            <w:t xml:space="preserve">was a good decision for the change management to include in the project timeline. Additionally, the report breaks down the Pro vs Con analysis presented to the business to justify the decision. The solution chosen </w:t>
          </w:r>
          <w:r w:rsidR="002F04B8">
            <w:t>is</w:t>
          </w:r>
          <w:r>
            <w:t xml:space="preserve"> then broke down and explained in Layman’s terms.</w:t>
          </w:r>
          <w:r w:rsidR="005C6E45">
            <w:t xml:space="preserve"> The original solution used complex and risky translation logic </w:t>
          </w:r>
          <w:proofErr w:type="gramStart"/>
          <w:r w:rsidR="005C6E45">
            <w:t>in order to</w:t>
          </w:r>
          <w:proofErr w:type="gramEnd"/>
          <w:r w:rsidR="005C6E45">
            <w:t xml:space="preserve"> address the paradox </w:t>
          </w:r>
          <w:r w:rsidR="002F04B8">
            <w:t>within</w:t>
          </w:r>
          <w:r w:rsidR="005C6E45">
            <w:t xml:space="preserve"> the inference solution. </w:t>
          </w:r>
          <w:r w:rsidR="002F04B8">
            <w:t>This is w</w:t>
          </w:r>
          <w:r w:rsidR="005C6E45">
            <w:t>here the processing information to determine if a decoupling solution can be introduced is not yet known by the inference engine and hence cannot be used. Whereas the optimised solution uses an indication at the point of order entry. This removed the need to use translation logic and allows the solution to use the process characteristics to determine</w:t>
          </w:r>
          <w:r w:rsidR="002F04B8">
            <w:t xml:space="preserve"> if it is viable to use a decoupling solution</w:t>
          </w:r>
          <w:r w:rsidR="005C6E45">
            <w:t>. This is both the most optimised and most accurate solution proposed in the Pro vs Con analysis.</w:t>
          </w:r>
        </w:p>
        <w:p w14:paraId="7F8F78F5" w14:textId="77777777" w:rsidR="007D1947" w:rsidRDefault="007D1947"/>
        <w:p w14:paraId="3E204757" w14:textId="77777777" w:rsidR="007D1947" w:rsidRDefault="007D1947"/>
        <w:p w14:paraId="775DA3A7" w14:textId="77777777" w:rsidR="007D1947" w:rsidRDefault="007D1947"/>
        <w:p w14:paraId="5E5C2FB5" w14:textId="77777777" w:rsidR="007D1947" w:rsidRDefault="007D1947"/>
        <w:p w14:paraId="119F1E47" w14:textId="77777777" w:rsidR="007D1947" w:rsidRDefault="007D1947"/>
        <w:p w14:paraId="2059565F" w14:textId="77777777" w:rsidR="007D1947" w:rsidRDefault="007D1947"/>
        <w:p w14:paraId="1E53466B" w14:textId="77777777" w:rsidR="007D1947" w:rsidRDefault="007D1947"/>
        <w:p w14:paraId="7BC12A6B" w14:textId="77777777" w:rsidR="007D1947" w:rsidRDefault="007D1947"/>
        <w:p w14:paraId="3C8549E0" w14:textId="77777777" w:rsidR="007D1947" w:rsidRDefault="007D1947"/>
        <w:p w14:paraId="606FEBB7" w14:textId="77777777" w:rsidR="007D1947" w:rsidRDefault="007D1947"/>
        <w:p w14:paraId="40B2C76A" w14:textId="77777777" w:rsidR="007D1947" w:rsidRDefault="007D1947"/>
        <w:p w14:paraId="2598F19F" w14:textId="77777777" w:rsidR="007D1947" w:rsidRDefault="007D1947"/>
        <w:p w14:paraId="777A1881" w14:textId="77777777" w:rsidR="007D1947" w:rsidRDefault="007D1947"/>
        <w:p w14:paraId="220B1276" w14:textId="77777777" w:rsidR="007D1947" w:rsidRDefault="007D1947"/>
        <w:p w14:paraId="1DD00D9D" w14:textId="77777777" w:rsidR="007D1947" w:rsidRDefault="007D1947"/>
        <w:p w14:paraId="51A70438" w14:textId="77777777" w:rsidR="007D1947" w:rsidRDefault="007D1947"/>
        <w:p w14:paraId="0F59BD6D" w14:textId="77777777" w:rsidR="007D1947" w:rsidRDefault="007D1947"/>
        <w:p w14:paraId="00C4B35A" w14:textId="77777777" w:rsidR="007D1947" w:rsidRDefault="007D1947"/>
        <w:p w14:paraId="15213261" w14:textId="77777777" w:rsidR="007D1947" w:rsidRDefault="007D1947"/>
        <w:p w14:paraId="35966CEF" w14:textId="77777777" w:rsidR="007D1947" w:rsidRDefault="007D1947"/>
        <w:p w14:paraId="0E8D51CD" w14:textId="77777777" w:rsidR="004F7EE1" w:rsidRDefault="004F7EE1"/>
        <w:sdt>
          <w:sdtPr>
            <w:rPr>
              <w:rFonts w:asciiTheme="minorHAnsi" w:eastAsiaTheme="minorHAnsi" w:hAnsiTheme="minorHAnsi" w:cstheme="minorBidi"/>
              <w:color w:val="auto"/>
              <w:sz w:val="22"/>
              <w:szCs w:val="22"/>
              <w:lang w:val="en-GB" w:eastAsia="en-GB"/>
            </w:rPr>
            <w:id w:val="-1297214018"/>
            <w:docPartObj>
              <w:docPartGallery w:val="Table of Contents"/>
              <w:docPartUnique/>
            </w:docPartObj>
          </w:sdtPr>
          <w:sdtEndPr>
            <w:rPr>
              <w:rFonts w:ascii="Times New Roman" w:eastAsia="Times New Roman" w:hAnsi="Times New Roman" w:cs="Times New Roman"/>
              <w:sz w:val="32"/>
              <w:szCs w:val="32"/>
            </w:rPr>
          </w:sdtEndPr>
          <w:sdtContent>
            <w:p w14:paraId="1DFECD67" w14:textId="77777777" w:rsidR="007D1947" w:rsidRDefault="007D1947">
              <w:pPr>
                <w:pStyle w:val="TOCHeading"/>
              </w:pPr>
              <w:r>
                <w:t>Table of Contents</w:t>
              </w:r>
            </w:p>
            <w:p w14:paraId="4EA8FBAB" w14:textId="78E9C65A" w:rsidR="004515A4" w:rsidRDefault="006E74C6">
              <w:r w:rsidRPr="006E74C6">
                <w:rPr>
                  <w:sz w:val="32"/>
                  <w:szCs w:val="32"/>
                </w:rPr>
                <w:t>Execu</w:t>
              </w:r>
              <w:r>
                <w:rPr>
                  <w:sz w:val="32"/>
                  <w:szCs w:val="32"/>
                </w:rPr>
                <w:t>t</w:t>
              </w:r>
              <w:r w:rsidRPr="006E74C6">
                <w:rPr>
                  <w:sz w:val="32"/>
                  <w:szCs w:val="32"/>
                </w:rPr>
                <w:t>ive</w:t>
              </w:r>
              <w:r w:rsidR="004515A4" w:rsidRPr="006E74C6">
                <w:rPr>
                  <w:sz w:val="32"/>
                  <w:szCs w:val="32"/>
                </w:rPr>
                <w:t xml:space="preserve"> Summary</w:t>
              </w:r>
              <w:r w:rsidR="004515A4">
                <w:t>…………………………………………………………………1</w:t>
              </w:r>
            </w:p>
            <w:p w14:paraId="346A4A1E" w14:textId="20F16785" w:rsidR="00CB2300" w:rsidRPr="006E74C6" w:rsidRDefault="004515A4" w:rsidP="00CB2300">
              <w:pPr>
                <w:rPr>
                  <w:sz w:val="32"/>
                  <w:szCs w:val="32"/>
                </w:rPr>
              </w:pPr>
              <w:r w:rsidRPr="006E74C6">
                <w:rPr>
                  <w:sz w:val="32"/>
                  <w:szCs w:val="32"/>
                </w:rPr>
                <w:t>1 Introduction</w:t>
              </w:r>
            </w:p>
            <w:p w14:paraId="2B6C4919" w14:textId="2F71463C" w:rsidR="004515A4" w:rsidRDefault="004515A4" w:rsidP="004515A4">
              <w:pPr>
                <w:ind w:left="720"/>
              </w:pPr>
              <w:r>
                <w:t>1.1.1</w:t>
              </w:r>
              <w:r w:rsidR="006E74C6">
                <w:t xml:space="preserve"> Aims and Objectives of This Report</w:t>
              </w:r>
              <w:r w:rsidR="003379A9">
                <w:t xml:space="preserve"> …………………………………………3</w:t>
              </w:r>
            </w:p>
            <w:p w14:paraId="3BE95792" w14:textId="3335CA4F" w:rsidR="004515A4" w:rsidRDefault="004515A4" w:rsidP="004515A4">
              <w:pPr>
                <w:ind w:left="720"/>
              </w:pPr>
              <w:r>
                <w:t>1.1.2</w:t>
              </w:r>
              <w:r w:rsidR="006E74C6">
                <w:t xml:space="preserve"> Aims of This Report</w:t>
              </w:r>
              <w:r w:rsidR="003379A9">
                <w:t>…………………………………………………………..3</w:t>
              </w:r>
            </w:p>
            <w:p w14:paraId="1FC98DA8" w14:textId="20CB8325" w:rsidR="004515A4" w:rsidRDefault="004515A4" w:rsidP="004515A4">
              <w:pPr>
                <w:ind w:left="720"/>
              </w:pPr>
              <w:r>
                <w:t>1.1.3</w:t>
              </w:r>
              <w:r w:rsidR="006E74C6">
                <w:t xml:space="preserve"> Objectives of This Report</w:t>
              </w:r>
              <w:r w:rsidR="003379A9">
                <w:t xml:space="preserve">  ……………………………………………………3</w:t>
              </w:r>
            </w:p>
            <w:p w14:paraId="33CBB074" w14:textId="4B86AA9A" w:rsidR="004515A4" w:rsidRDefault="004515A4" w:rsidP="004515A4">
              <w:pPr>
                <w:ind w:left="720"/>
              </w:pPr>
              <w:r>
                <w:t>1.2.1</w:t>
              </w:r>
              <w:r w:rsidR="006E74C6">
                <w:t xml:space="preserve"> Background Information</w:t>
              </w:r>
              <w:r w:rsidR="003379A9">
                <w:t>………………………………………………………3</w:t>
              </w:r>
            </w:p>
            <w:p w14:paraId="660C08B0" w14:textId="2122FC6F" w:rsidR="004515A4" w:rsidRDefault="004515A4" w:rsidP="004515A4">
              <w:pPr>
                <w:ind w:left="720"/>
              </w:pPr>
              <w:r>
                <w:t>1.2.2</w:t>
              </w:r>
              <w:r w:rsidR="006E74C6">
                <w:t xml:space="preserve"> Aims of the Projec</w:t>
              </w:r>
              <w:r w:rsidR="007F76BA">
                <w:t>t</w:t>
              </w:r>
              <w:r w:rsidR="003379A9">
                <w:t>..…..………………………………………………………</w:t>
              </w:r>
              <w:r w:rsidR="00560D6D">
                <w:t>4</w:t>
              </w:r>
            </w:p>
            <w:p w14:paraId="39B3C227" w14:textId="60FB3023" w:rsidR="004515A4" w:rsidRDefault="004515A4" w:rsidP="004515A4">
              <w:pPr>
                <w:ind w:left="720"/>
              </w:pPr>
              <w:r>
                <w:t>1.2.3</w:t>
              </w:r>
              <w:r w:rsidR="006E74C6">
                <w:t xml:space="preserve"> Objectives of The Project</w:t>
              </w:r>
              <w:r w:rsidR="003379A9">
                <w:t>……………………………………………………..4</w:t>
              </w:r>
            </w:p>
            <w:p w14:paraId="6848D335" w14:textId="77777777" w:rsidR="004515A4" w:rsidRPr="006E74C6" w:rsidRDefault="004515A4" w:rsidP="004515A4">
              <w:pPr>
                <w:rPr>
                  <w:sz w:val="32"/>
                  <w:szCs w:val="32"/>
                </w:rPr>
              </w:pPr>
              <w:r w:rsidRPr="006E74C6">
                <w:rPr>
                  <w:sz w:val="32"/>
                  <w:szCs w:val="32"/>
                </w:rPr>
                <w:t>2 Main Findings</w:t>
              </w:r>
            </w:p>
            <w:p w14:paraId="1D4A4EE1" w14:textId="437780C6" w:rsidR="004515A4" w:rsidRDefault="004515A4" w:rsidP="004515A4">
              <w:pPr>
                <w:ind w:left="720"/>
              </w:pPr>
              <w:r>
                <w:t>2.1.1</w:t>
              </w:r>
              <w:r w:rsidR="006E74C6">
                <w:t xml:space="preserve"> Project and Change Management……………………………………………</w:t>
              </w:r>
              <w:r w:rsidR="003379A9">
                <w:t>..5</w:t>
              </w:r>
            </w:p>
            <w:p w14:paraId="12B805B7" w14:textId="5BD5BF8D" w:rsidR="004515A4" w:rsidRDefault="004515A4" w:rsidP="004515A4">
              <w:pPr>
                <w:ind w:left="720"/>
              </w:pPr>
              <w:r>
                <w:t>2.1.2</w:t>
              </w:r>
              <w:r w:rsidR="006E74C6">
                <w:t xml:space="preserve"> Project Plan/Gantt Chart……………………………………………………</w:t>
              </w:r>
              <w:r w:rsidR="003379A9">
                <w:t>…6</w:t>
              </w:r>
            </w:p>
            <w:p w14:paraId="4D96C682" w14:textId="13D7E4B6" w:rsidR="004515A4" w:rsidRDefault="004515A4" w:rsidP="004515A4">
              <w:pPr>
                <w:ind w:left="720"/>
              </w:pPr>
              <w:r>
                <w:t>2.1.3</w:t>
              </w:r>
              <w:r w:rsidR="006E74C6">
                <w:t xml:space="preserve"> Lewin’s Change Management Model CATS………………………………...</w:t>
              </w:r>
              <w:r w:rsidR="003379A9">
                <w:t>.7</w:t>
              </w:r>
            </w:p>
            <w:p w14:paraId="620A93DC" w14:textId="4CDF7AF1" w:rsidR="004515A4" w:rsidRDefault="004515A4" w:rsidP="004515A4">
              <w:pPr>
                <w:ind w:left="720"/>
              </w:pPr>
              <w:r>
                <w:t>2.1.4</w:t>
              </w:r>
              <w:r w:rsidR="006E74C6">
                <w:t xml:space="preserve"> The ADKAR Change Management Model…………………………………..</w:t>
              </w:r>
              <w:r w:rsidR="003379A9">
                <w:t>.7</w:t>
              </w:r>
            </w:p>
            <w:p w14:paraId="0C098A44" w14:textId="5C3D73CC" w:rsidR="004515A4" w:rsidRDefault="004515A4" w:rsidP="004515A4">
              <w:pPr>
                <w:ind w:left="720"/>
              </w:pPr>
              <w:r>
                <w:t>2.1.5</w:t>
              </w:r>
              <w:r w:rsidR="006E74C6">
                <w:t xml:space="preserve"> Kotter’s Theory………………………………………………………………</w:t>
              </w:r>
              <w:r w:rsidR="003379A9">
                <w:t>..9</w:t>
              </w:r>
            </w:p>
            <w:p w14:paraId="39BEDD76" w14:textId="7E138367" w:rsidR="004515A4" w:rsidRDefault="004515A4" w:rsidP="004515A4">
              <w:pPr>
                <w:ind w:left="720"/>
              </w:pPr>
              <w:r>
                <w:t>2.1.6</w:t>
              </w:r>
              <w:r w:rsidR="006E74C6">
                <w:t xml:space="preserve"> Deming Cycle (PDCA/PDSA)……………………………………………….</w:t>
              </w:r>
              <w:r w:rsidR="003379A9">
                <w:t>.11</w:t>
              </w:r>
            </w:p>
            <w:p w14:paraId="33CF755F" w14:textId="06551F8B" w:rsidR="004515A4" w:rsidRDefault="004515A4" w:rsidP="004515A4">
              <w:pPr>
                <w:ind w:left="720"/>
              </w:pPr>
              <w:r>
                <w:t>2.2.1</w:t>
              </w:r>
              <w:r w:rsidR="006E74C6">
                <w:t xml:space="preserve"> Technical Design Improvements…………………………………………….</w:t>
              </w:r>
              <w:r w:rsidR="003379A9">
                <w:t>..11</w:t>
              </w:r>
            </w:p>
            <w:p w14:paraId="3AECBD60" w14:textId="538FF523" w:rsidR="004515A4" w:rsidRDefault="004515A4" w:rsidP="004515A4">
              <w:pPr>
                <w:ind w:left="720"/>
              </w:pPr>
              <w:r>
                <w:t>2.2.2</w:t>
              </w:r>
              <w:r w:rsidR="006E74C6">
                <w:t xml:space="preserve"> Further Technical Background Information………………………………….</w:t>
              </w:r>
              <w:r w:rsidR="003379A9">
                <w:t>.11</w:t>
              </w:r>
            </w:p>
            <w:p w14:paraId="7CABD5E2" w14:textId="30B9352C" w:rsidR="006E74C6" w:rsidRDefault="004515A4" w:rsidP="004515A4">
              <w:pPr>
                <w:ind w:left="720"/>
              </w:pPr>
              <w:r>
                <w:t>2.2.3</w:t>
              </w:r>
              <w:r w:rsidR="006E74C6">
                <w:t xml:space="preserve"> Initial HRD Decoupling Inference Solution…………………………………</w:t>
              </w:r>
              <w:r w:rsidR="003379A9">
                <w:t>..13</w:t>
              </w:r>
            </w:p>
            <w:p w14:paraId="186A6FB2" w14:textId="71C151BC" w:rsidR="006E74C6" w:rsidRDefault="006E74C6" w:rsidP="004515A4">
              <w:pPr>
                <w:ind w:left="720"/>
              </w:pPr>
              <w:r>
                <w:t>2.2.4 Pro vs Con Analysis……………………………………………………</w:t>
              </w:r>
              <w:r w:rsidR="003379A9">
                <w:t>…</w:t>
              </w:r>
              <w:r>
                <w:t>….</w:t>
              </w:r>
              <w:r w:rsidR="003379A9">
                <w:t>..13</w:t>
              </w:r>
            </w:p>
            <w:p w14:paraId="1E17BB2A" w14:textId="09D8815E" w:rsidR="006E74C6" w:rsidRDefault="006E74C6" w:rsidP="004515A4">
              <w:pPr>
                <w:ind w:left="720"/>
              </w:pPr>
              <w:r>
                <w:t>2.2.5 Optimised HRD Decoupling Solution………………………………………...</w:t>
              </w:r>
              <w:r w:rsidR="003379A9">
                <w:t>15</w:t>
              </w:r>
            </w:p>
            <w:p w14:paraId="43DF49B2" w14:textId="6EDA7F61" w:rsidR="006E74C6" w:rsidRDefault="006E74C6" w:rsidP="006E74C6">
              <w:pPr>
                <w:rPr>
                  <w:sz w:val="32"/>
                  <w:szCs w:val="32"/>
                </w:rPr>
              </w:pPr>
              <w:r w:rsidRPr="006E74C6">
                <w:rPr>
                  <w:sz w:val="32"/>
                  <w:szCs w:val="32"/>
                </w:rPr>
                <w:t>3 Conclusion</w:t>
              </w:r>
              <w:r>
                <w:t>…………………………………………………………………………</w:t>
              </w:r>
              <w:r w:rsidR="003379A9">
                <w:t>…16</w:t>
              </w:r>
            </w:p>
            <w:p w14:paraId="05194699" w14:textId="057527B2" w:rsidR="007D1947" w:rsidRPr="006E74C6" w:rsidRDefault="006E74C6" w:rsidP="006E74C6">
              <w:pPr>
                <w:rPr>
                  <w:sz w:val="32"/>
                  <w:szCs w:val="32"/>
                </w:rPr>
              </w:pPr>
              <w:r>
                <w:rPr>
                  <w:sz w:val="32"/>
                  <w:szCs w:val="32"/>
                </w:rPr>
                <w:t>4 Bibliography</w:t>
              </w:r>
              <w:r>
                <w:t>………………………………………………………………………</w:t>
              </w:r>
              <w:r w:rsidR="003379A9">
                <w:t>…17</w:t>
              </w:r>
            </w:p>
          </w:sdtContent>
        </w:sdt>
        <w:p w14:paraId="35B6052B" w14:textId="77777777" w:rsidR="007D1947" w:rsidRDefault="007D1947"/>
        <w:p w14:paraId="0E111C56" w14:textId="028DDB7D" w:rsidR="00CB2300" w:rsidRDefault="00CB2300" w:rsidP="00CB2300">
          <w:pPr>
            <w:tabs>
              <w:tab w:val="left" w:pos="6763"/>
            </w:tabs>
          </w:pPr>
        </w:p>
        <w:p w14:paraId="172A0575" w14:textId="42201214" w:rsidR="00CB2300" w:rsidRDefault="00CB2300" w:rsidP="00CB2300">
          <w:pPr>
            <w:tabs>
              <w:tab w:val="left" w:pos="6763"/>
            </w:tabs>
          </w:pPr>
        </w:p>
        <w:p w14:paraId="63625910" w14:textId="4EFFA5CF" w:rsidR="00CB2300" w:rsidRDefault="00CB2300" w:rsidP="00CB2300">
          <w:pPr>
            <w:tabs>
              <w:tab w:val="left" w:pos="6763"/>
            </w:tabs>
          </w:pPr>
        </w:p>
        <w:p w14:paraId="4088DEB9" w14:textId="5DD547F5" w:rsidR="00CB2300" w:rsidRDefault="00CB2300" w:rsidP="00CB2300">
          <w:pPr>
            <w:tabs>
              <w:tab w:val="left" w:pos="6763"/>
            </w:tabs>
          </w:pPr>
        </w:p>
        <w:p w14:paraId="5A36594B" w14:textId="720C8389" w:rsidR="00CB2300" w:rsidRDefault="00CB2300" w:rsidP="00CB2300">
          <w:pPr>
            <w:tabs>
              <w:tab w:val="left" w:pos="6763"/>
            </w:tabs>
          </w:pPr>
        </w:p>
        <w:p w14:paraId="651F112F" w14:textId="73E31FFF" w:rsidR="00CB2300" w:rsidRDefault="00CB2300" w:rsidP="00CB2300">
          <w:pPr>
            <w:tabs>
              <w:tab w:val="left" w:pos="6763"/>
            </w:tabs>
          </w:pPr>
        </w:p>
        <w:p w14:paraId="6B4F775D" w14:textId="77777777" w:rsidR="00CB2300" w:rsidRDefault="00CB2300" w:rsidP="00CB2300">
          <w:pPr>
            <w:tabs>
              <w:tab w:val="left" w:pos="6763"/>
            </w:tabs>
          </w:pPr>
        </w:p>
        <w:p w14:paraId="63374844" w14:textId="5ADC42A7" w:rsidR="004F7EE1" w:rsidRDefault="004F7EE1" w:rsidP="004F7EE1">
          <w:pPr>
            <w:rPr>
              <w:lang w:eastAsia="en-US"/>
            </w:rPr>
          </w:pPr>
        </w:p>
        <w:p w14:paraId="4EF5D45D" w14:textId="47E0C981" w:rsidR="004F7EE1" w:rsidRDefault="004F7EE1" w:rsidP="004F7EE1">
          <w:pPr>
            <w:rPr>
              <w:lang w:eastAsia="en-US"/>
            </w:rPr>
          </w:pPr>
        </w:p>
        <w:p w14:paraId="159F2BEA" w14:textId="16645F84" w:rsidR="004F7EE1" w:rsidRDefault="004F7EE1" w:rsidP="004F7EE1">
          <w:pPr>
            <w:rPr>
              <w:lang w:eastAsia="en-US"/>
            </w:rPr>
          </w:pPr>
        </w:p>
        <w:p w14:paraId="23B10493" w14:textId="59094907" w:rsidR="004F7EE1" w:rsidRDefault="004F7EE1" w:rsidP="004F7EE1">
          <w:pPr>
            <w:rPr>
              <w:lang w:eastAsia="en-US"/>
            </w:rPr>
          </w:pPr>
        </w:p>
        <w:p w14:paraId="54437246" w14:textId="3A83D460" w:rsidR="004F7EE1" w:rsidRDefault="004F7EE1" w:rsidP="004F7EE1">
          <w:pPr>
            <w:rPr>
              <w:lang w:eastAsia="en-US"/>
            </w:rPr>
          </w:pPr>
        </w:p>
        <w:p w14:paraId="6E7744C2" w14:textId="7095B72B" w:rsidR="004F7EE1" w:rsidRDefault="004F7EE1" w:rsidP="004F7EE1">
          <w:pPr>
            <w:rPr>
              <w:lang w:eastAsia="en-US"/>
            </w:rPr>
          </w:pPr>
        </w:p>
        <w:p w14:paraId="3AA0CDA7" w14:textId="45FE6233" w:rsidR="004F7EE1" w:rsidRDefault="004F7EE1" w:rsidP="004F7EE1">
          <w:pPr>
            <w:rPr>
              <w:lang w:eastAsia="en-US"/>
            </w:rPr>
          </w:pPr>
        </w:p>
        <w:p w14:paraId="4B0A12E5" w14:textId="5C83C942" w:rsidR="004F7EE1" w:rsidRDefault="004F7EE1" w:rsidP="004F7EE1">
          <w:pPr>
            <w:rPr>
              <w:lang w:eastAsia="en-US"/>
            </w:rPr>
          </w:pPr>
        </w:p>
        <w:p w14:paraId="46CCE2A9" w14:textId="3D2046A2" w:rsidR="004F7EE1" w:rsidRDefault="004F7EE1" w:rsidP="004F7EE1">
          <w:pPr>
            <w:rPr>
              <w:lang w:eastAsia="en-US"/>
            </w:rPr>
          </w:pPr>
        </w:p>
        <w:p w14:paraId="1A429B82" w14:textId="085477DD" w:rsidR="004F7EE1" w:rsidRDefault="004F7EE1" w:rsidP="004F7EE1">
          <w:pPr>
            <w:rPr>
              <w:lang w:eastAsia="en-US"/>
            </w:rPr>
          </w:pPr>
        </w:p>
        <w:p w14:paraId="2B86FE27" w14:textId="74D0DFBA" w:rsidR="004F7EE1" w:rsidRDefault="004F7EE1" w:rsidP="004F7EE1">
          <w:pPr>
            <w:rPr>
              <w:lang w:eastAsia="en-US"/>
            </w:rPr>
          </w:pPr>
        </w:p>
        <w:p w14:paraId="0C23E04E" w14:textId="5760BC05" w:rsidR="004F7EE1" w:rsidRDefault="004F7EE1" w:rsidP="004F7EE1">
          <w:pPr>
            <w:rPr>
              <w:lang w:eastAsia="en-US"/>
            </w:rPr>
          </w:pPr>
        </w:p>
        <w:p w14:paraId="3519E1AF" w14:textId="3CF3D68F" w:rsidR="004F7EE1" w:rsidRDefault="004F7EE1" w:rsidP="004F7EE1">
          <w:pPr>
            <w:rPr>
              <w:lang w:eastAsia="en-US"/>
            </w:rPr>
          </w:pPr>
        </w:p>
        <w:p w14:paraId="717AF992" w14:textId="15C55D23" w:rsidR="004F7EE1" w:rsidRDefault="004F7EE1" w:rsidP="004F7EE1">
          <w:pPr>
            <w:rPr>
              <w:lang w:eastAsia="en-US"/>
            </w:rPr>
          </w:pPr>
        </w:p>
        <w:p w14:paraId="35572034" w14:textId="1E487702" w:rsidR="00E7049D" w:rsidRDefault="00E7049D" w:rsidP="00E7049D">
          <w:pPr>
            <w:pStyle w:val="Heading1"/>
          </w:pPr>
          <w:bookmarkStart w:id="1" w:name="_Toc103712900"/>
          <w:r>
            <w:lastRenderedPageBreak/>
            <w:t xml:space="preserve">1. </w:t>
          </w:r>
          <w:r w:rsidR="007D1947">
            <w:t>Introduction</w:t>
          </w:r>
          <w:bookmarkEnd w:id="1"/>
        </w:p>
        <w:p w14:paraId="4D7221C4" w14:textId="2E863359" w:rsidR="00E7049D" w:rsidRDefault="00E7049D" w:rsidP="00296341">
          <w:pPr>
            <w:rPr>
              <w:lang w:eastAsia="en-US"/>
            </w:rPr>
          </w:pPr>
        </w:p>
        <w:p w14:paraId="6D6C9A52" w14:textId="6193EF8E" w:rsidR="00E7049D" w:rsidRPr="00D173A5" w:rsidRDefault="00E7049D" w:rsidP="00E7049D">
          <w:pPr>
            <w:pStyle w:val="ListParagraph"/>
            <w:numPr>
              <w:ilvl w:val="2"/>
              <w:numId w:val="1"/>
            </w:numPr>
            <w:rPr>
              <w:rFonts w:asciiTheme="majorHAnsi" w:eastAsiaTheme="majorEastAsia" w:hAnsiTheme="majorHAnsi" w:cstheme="majorBidi"/>
              <w:color w:val="2E74B5" w:themeColor="accent1" w:themeShade="BF"/>
              <w:sz w:val="24"/>
              <w:szCs w:val="24"/>
            </w:rPr>
          </w:pPr>
          <w:r w:rsidRPr="00D173A5">
            <w:rPr>
              <w:rFonts w:asciiTheme="majorHAnsi" w:eastAsiaTheme="majorEastAsia" w:hAnsiTheme="majorHAnsi" w:cstheme="majorBidi"/>
              <w:color w:val="2E74B5" w:themeColor="accent1" w:themeShade="BF"/>
              <w:sz w:val="24"/>
              <w:szCs w:val="24"/>
            </w:rPr>
            <w:t>Aims and Objectives of this report</w:t>
          </w:r>
        </w:p>
        <w:p w14:paraId="61D5D875" w14:textId="1B6272A3" w:rsidR="00E7049D" w:rsidRPr="00D173A5" w:rsidRDefault="00E7049D" w:rsidP="00E7049D">
          <w:pPr>
            <w:pStyle w:val="Heading2"/>
            <w:rPr>
              <w:rFonts w:ascii="Times New Roman" w:eastAsia="Times New Roman" w:hAnsi="Times New Roman" w:cs="Times New Roman"/>
              <w:color w:val="auto"/>
              <w:sz w:val="22"/>
              <w:szCs w:val="22"/>
              <w:lang w:eastAsia="en-GB"/>
            </w:rPr>
          </w:pPr>
          <w:bookmarkStart w:id="2" w:name="_Toc103712901"/>
          <w:r w:rsidRPr="00D173A5">
            <w:rPr>
              <w:rFonts w:ascii="Times New Roman" w:eastAsia="Times New Roman" w:hAnsi="Times New Roman" w:cs="Times New Roman"/>
              <w:color w:val="auto"/>
              <w:sz w:val="22"/>
              <w:szCs w:val="22"/>
              <w:lang w:eastAsia="en-GB"/>
            </w:rPr>
            <w:t>The hot roll dry decoupling service solution project was undertaken in July 2019 and successfully implemented October 2019. This reflective report focuses on change management theories as well as technical</w:t>
          </w:r>
          <w:r w:rsidR="00560D6D">
            <w:rPr>
              <w:rFonts w:ascii="Times New Roman" w:eastAsia="Times New Roman" w:hAnsi="Times New Roman" w:cs="Times New Roman"/>
              <w:color w:val="auto"/>
              <w:sz w:val="22"/>
              <w:szCs w:val="22"/>
              <w:lang w:eastAsia="en-GB"/>
            </w:rPr>
            <w:t xml:space="preserve"> developments</w:t>
          </w:r>
          <w:r w:rsidRPr="00D173A5">
            <w:rPr>
              <w:rFonts w:ascii="Times New Roman" w:eastAsia="Times New Roman" w:hAnsi="Times New Roman" w:cs="Times New Roman"/>
              <w:color w:val="auto"/>
              <w:sz w:val="22"/>
              <w:szCs w:val="22"/>
              <w:lang w:eastAsia="en-GB"/>
            </w:rPr>
            <w:t xml:space="preserve"> and business principles within the Tata steel UK business landscape.</w:t>
          </w:r>
          <w:bookmarkEnd w:id="2"/>
        </w:p>
        <w:p w14:paraId="4FEC860B" w14:textId="3FDF29B7" w:rsidR="00E7049D" w:rsidRDefault="00E7049D" w:rsidP="00E7049D"/>
        <w:p w14:paraId="55CE1CEF" w14:textId="6110D7E2" w:rsidR="00E7049D" w:rsidRPr="00D173A5" w:rsidRDefault="00E7049D" w:rsidP="00E7049D">
          <w:pPr>
            <w:pStyle w:val="ListParagraph"/>
            <w:numPr>
              <w:ilvl w:val="2"/>
              <w:numId w:val="1"/>
            </w:numPr>
            <w:rPr>
              <w:rFonts w:asciiTheme="majorHAnsi" w:eastAsiaTheme="majorEastAsia" w:hAnsiTheme="majorHAnsi" w:cstheme="majorBidi"/>
              <w:color w:val="2E74B5" w:themeColor="accent1" w:themeShade="BF"/>
              <w:sz w:val="24"/>
              <w:szCs w:val="24"/>
            </w:rPr>
          </w:pPr>
          <w:r w:rsidRPr="00D173A5">
            <w:rPr>
              <w:rFonts w:asciiTheme="majorHAnsi" w:eastAsiaTheme="majorEastAsia" w:hAnsiTheme="majorHAnsi" w:cstheme="majorBidi"/>
              <w:color w:val="2E74B5" w:themeColor="accent1" w:themeShade="BF"/>
              <w:sz w:val="24"/>
              <w:szCs w:val="24"/>
            </w:rPr>
            <w:t xml:space="preserve">Aims of this report </w:t>
          </w:r>
        </w:p>
        <w:p w14:paraId="5E36D410" w14:textId="13FEBBBE" w:rsidR="00E7049D" w:rsidRPr="00D173A5" w:rsidRDefault="00E7049D" w:rsidP="00E7049D">
          <w:pPr>
            <w:rPr>
              <w:rFonts w:asciiTheme="majorHAnsi" w:eastAsiaTheme="majorEastAsia" w:hAnsiTheme="majorHAnsi" w:cstheme="majorBidi"/>
              <w:color w:val="2E74B5" w:themeColor="accent1" w:themeShade="BF"/>
              <w:sz w:val="22"/>
              <w:szCs w:val="22"/>
            </w:rPr>
          </w:pPr>
          <w:r w:rsidRPr="00D173A5">
            <w:rPr>
              <w:sz w:val="22"/>
              <w:szCs w:val="22"/>
            </w:rPr>
            <w:t xml:space="preserve">The aim of this report is to analyse the project management </w:t>
          </w:r>
          <w:r w:rsidR="00560D6D">
            <w:rPr>
              <w:sz w:val="22"/>
              <w:szCs w:val="22"/>
            </w:rPr>
            <w:t>of the project against established change management theories. Secondly this report breaks down the</w:t>
          </w:r>
          <w:r w:rsidRPr="00D173A5">
            <w:rPr>
              <w:sz w:val="22"/>
              <w:szCs w:val="22"/>
            </w:rPr>
            <w:t xml:space="preserve"> technical design </w:t>
          </w:r>
          <w:r w:rsidR="00560D6D">
            <w:rPr>
              <w:sz w:val="22"/>
              <w:szCs w:val="22"/>
            </w:rPr>
            <w:t xml:space="preserve">optimisation made at the end </w:t>
          </w:r>
          <w:r w:rsidRPr="00D173A5">
            <w:rPr>
              <w:sz w:val="22"/>
              <w:szCs w:val="22"/>
            </w:rPr>
            <w:t>of the HR Decoupled stock project.</w:t>
          </w:r>
        </w:p>
        <w:p w14:paraId="35FD2F01" w14:textId="77777777" w:rsidR="00E7049D" w:rsidRDefault="00E7049D" w:rsidP="00E7049D">
          <w:pPr>
            <w:rPr>
              <w:rFonts w:asciiTheme="majorHAnsi" w:eastAsiaTheme="majorEastAsia" w:hAnsiTheme="majorHAnsi" w:cstheme="majorBidi"/>
              <w:color w:val="2E74B5" w:themeColor="accent1" w:themeShade="BF"/>
            </w:rPr>
          </w:pPr>
        </w:p>
        <w:p w14:paraId="76F5DBE4" w14:textId="474D05AE" w:rsidR="00E7049D" w:rsidRPr="00D173A5" w:rsidRDefault="00E7049D" w:rsidP="00E7049D">
          <w:pPr>
            <w:pStyle w:val="ListParagraph"/>
            <w:numPr>
              <w:ilvl w:val="2"/>
              <w:numId w:val="1"/>
            </w:numPr>
            <w:rPr>
              <w:rFonts w:asciiTheme="majorHAnsi" w:eastAsiaTheme="majorEastAsia" w:hAnsiTheme="majorHAnsi" w:cstheme="majorBidi"/>
              <w:color w:val="2E74B5" w:themeColor="accent1" w:themeShade="BF"/>
              <w:sz w:val="24"/>
              <w:szCs w:val="24"/>
            </w:rPr>
          </w:pPr>
          <w:r w:rsidRPr="00D173A5">
            <w:rPr>
              <w:rFonts w:asciiTheme="majorHAnsi" w:eastAsiaTheme="majorEastAsia" w:hAnsiTheme="majorHAnsi" w:cstheme="majorBidi"/>
              <w:color w:val="2E74B5" w:themeColor="accent1" w:themeShade="BF"/>
              <w:sz w:val="24"/>
              <w:szCs w:val="24"/>
            </w:rPr>
            <w:t>Objectives of this report</w:t>
          </w:r>
        </w:p>
        <w:p w14:paraId="6F317A61" w14:textId="0BEA82A0" w:rsidR="00E7049D" w:rsidRPr="00D173A5" w:rsidRDefault="00E7049D" w:rsidP="00E7049D">
          <w:pPr>
            <w:pStyle w:val="Heading2"/>
            <w:rPr>
              <w:rFonts w:ascii="Times New Roman" w:eastAsia="Times New Roman" w:hAnsi="Times New Roman" w:cs="Times New Roman"/>
              <w:color w:val="auto"/>
              <w:sz w:val="22"/>
              <w:szCs w:val="22"/>
              <w:lang w:eastAsia="en-GB"/>
            </w:rPr>
          </w:pPr>
          <w:bookmarkStart w:id="3" w:name="_Toc103712902"/>
          <w:r w:rsidRPr="00D173A5">
            <w:rPr>
              <w:rFonts w:ascii="Times New Roman" w:eastAsia="Times New Roman" w:hAnsi="Times New Roman" w:cs="Times New Roman"/>
              <w:color w:val="auto"/>
              <w:sz w:val="22"/>
              <w:szCs w:val="22"/>
              <w:lang w:eastAsia="en-GB"/>
            </w:rPr>
            <w:t xml:space="preserve">The objective of this report is to identify short fallings and improvements to the management of the project through research literature and key project management principles. Additionally, the report will </w:t>
          </w:r>
          <w:r w:rsidR="00560D6D">
            <w:rPr>
              <w:rFonts w:ascii="Times New Roman" w:eastAsia="Times New Roman" w:hAnsi="Times New Roman" w:cs="Times New Roman"/>
              <w:color w:val="auto"/>
              <w:sz w:val="22"/>
              <w:szCs w:val="22"/>
              <w:lang w:eastAsia="en-GB"/>
            </w:rPr>
            <w:t>breakdown</w:t>
          </w:r>
          <w:r w:rsidRPr="00D173A5">
            <w:rPr>
              <w:rFonts w:ascii="Times New Roman" w:eastAsia="Times New Roman" w:hAnsi="Times New Roman" w:cs="Times New Roman"/>
              <w:color w:val="auto"/>
              <w:sz w:val="22"/>
              <w:szCs w:val="22"/>
              <w:lang w:eastAsia="en-GB"/>
            </w:rPr>
            <w:t xml:space="preserve"> technical implementation and design improvements to achieve </w:t>
          </w:r>
          <w:r w:rsidR="00560D6D">
            <w:rPr>
              <w:rFonts w:ascii="Times New Roman" w:eastAsia="Times New Roman" w:hAnsi="Times New Roman" w:cs="Times New Roman"/>
              <w:color w:val="auto"/>
              <w:sz w:val="22"/>
              <w:szCs w:val="22"/>
              <w:lang w:eastAsia="en-GB"/>
            </w:rPr>
            <w:t>a more sustainable approach to future</w:t>
          </w:r>
          <w:r w:rsidRPr="00D173A5">
            <w:rPr>
              <w:rFonts w:ascii="Times New Roman" w:eastAsia="Times New Roman" w:hAnsi="Times New Roman" w:cs="Times New Roman"/>
              <w:color w:val="auto"/>
              <w:sz w:val="22"/>
              <w:szCs w:val="22"/>
              <w:lang w:eastAsia="en-GB"/>
            </w:rPr>
            <w:t xml:space="preserve"> decoupling changes as well as improving the coverage, and hence impact, that the HRD decoupled solution will have.</w:t>
          </w:r>
          <w:bookmarkEnd w:id="3"/>
        </w:p>
        <w:p w14:paraId="2AC1A2EC" w14:textId="221A8488" w:rsidR="00E7049D" w:rsidRDefault="00E7049D" w:rsidP="00E7049D">
          <w:pPr>
            <w:rPr>
              <w:rFonts w:asciiTheme="majorHAnsi" w:eastAsiaTheme="majorEastAsia" w:hAnsiTheme="majorHAnsi" w:cstheme="majorBidi"/>
              <w:color w:val="2E74B5" w:themeColor="accent1" w:themeShade="BF"/>
            </w:rPr>
          </w:pPr>
        </w:p>
        <w:p w14:paraId="6E5B0D13" w14:textId="25D661A6" w:rsidR="00E7049D" w:rsidRPr="00D173A5" w:rsidRDefault="00E7049D" w:rsidP="00E7049D">
          <w:pPr>
            <w:pStyle w:val="ListParagraph"/>
            <w:numPr>
              <w:ilvl w:val="2"/>
              <w:numId w:val="2"/>
            </w:numPr>
            <w:rPr>
              <w:rFonts w:asciiTheme="majorHAnsi" w:eastAsiaTheme="majorEastAsia" w:hAnsiTheme="majorHAnsi" w:cstheme="majorBidi"/>
              <w:color w:val="2E74B5" w:themeColor="accent1" w:themeShade="BF"/>
              <w:sz w:val="24"/>
              <w:szCs w:val="24"/>
            </w:rPr>
          </w:pPr>
          <w:r w:rsidRPr="00D173A5">
            <w:rPr>
              <w:rFonts w:asciiTheme="majorHAnsi" w:eastAsiaTheme="majorEastAsia" w:hAnsiTheme="majorHAnsi" w:cstheme="majorBidi"/>
              <w:color w:val="2E74B5" w:themeColor="accent1" w:themeShade="BF"/>
              <w:sz w:val="24"/>
              <w:szCs w:val="24"/>
            </w:rPr>
            <w:t>Background Information</w:t>
          </w:r>
        </w:p>
        <w:p w14:paraId="3656C92E" w14:textId="66FFA2D3" w:rsidR="00296341" w:rsidRPr="00D173A5" w:rsidRDefault="00DD3029" w:rsidP="00296341">
          <w:pPr>
            <w:rPr>
              <w:sz w:val="22"/>
              <w:szCs w:val="22"/>
            </w:rPr>
          </w:pPr>
          <w:r w:rsidRPr="00D173A5">
            <w:rPr>
              <w:sz w:val="22"/>
              <w:szCs w:val="22"/>
            </w:rPr>
            <w:t xml:space="preserve">Tata steel is a leading European steel company with </w:t>
          </w:r>
          <w:r w:rsidR="00A55C96" w:rsidRPr="00D173A5">
            <w:rPr>
              <w:sz w:val="22"/>
              <w:szCs w:val="22"/>
            </w:rPr>
            <w:t xml:space="preserve">operations in 26 countries. Servicing final products to industries ranging from food packaging to the automotive sector (Tata steel Europe). Tata steel UK utilises a system landscape based around SAP (Systems Applications and Products). The SAP software </w:t>
          </w:r>
          <w:r w:rsidR="002E4A2F" w:rsidRPr="00D173A5">
            <w:rPr>
              <w:sz w:val="22"/>
              <w:szCs w:val="22"/>
            </w:rPr>
            <w:t>houses</w:t>
          </w:r>
          <w:r w:rsidR="00A55C96" w:rsidRPr="00D173A5">
            <w:rPr>
              <w:sz w:val="22"/>
              <w:szCs w:val="22"/>
            </w:rPr>
            <w:t xml:space="preserve"> an </w:t>
          </w:r>
          <w:r w:rsidR="002E4A2F" w:rsidRPr="00D173A5">
            <w:rPr>
              <w:sz w:val="22"/>
              <w:szCs w:val="22"/>
            </w:rPr>
            <w:t>inference</w:t>
          </w:r>
          <w:r w:rsidR="00A55C96" w:rsidRPr="00D173A5">
            <w:rPr>
              <w:sz w:val="22"/>
              <w:szCs w:val="22"/>
            </w:rPr>
            <w:t xml:space="preserve"> engine that turns customer order information</w:t>
          </w:r>
          <w:r w:rsidR="00FE3FFA" w:rsidRPr="00D173A5">
            <w:rPr>
              <w:sz w:val="22"/>
              <w:szCs w:val="22"/>
            </w:rPr>
            <w:t xml:space="preserve"> for example, </w:t>
          </w:r>
          <w:r w:rsidR="00A55C96" w:rsidRPr="00D173A5">
            <w:rPr>
              <w:sz w:val="22"/>
              <w:szCs w:val="22"/>
            </w:rPr>
            <w:t xml:space="preserve">Specification, </w:t>
          </w:r>
          <w:r w:rsidR="00D173A5" w:rsidRPr="00D173A5">
            <w:rPr>
              <w:sz w:val="22"/>
              <w:szCs w:val="22"/>
            </w:rPr>
            <w:t xml:space="preserve">final </w:t>
          </w:r>
          <w:r w:rsidR="00A55C96" w:rsidRPr="00D173A5">
            <w:rPr>
              <w:sz w:val="22"/>
              <w:szCs w:val="22"/>
            </w:rPr>
            <w:t>gauge</w:t>
          </w:r>
          <w:r w:rsidR="00D173A5" w:rsidRPr="00D173A5">
            <w:rPr>
              <w:sz w:val="22"/>
              <w:szCs w:val="22"/>
            </w:rPr>
            <w:t xml:space="preserve"> of the product</w:t>
          </w:r>
          <w:r w:rsidR="00A55C96" w:rsidRPr="00D173A5">
            <w:rPr>
              <w:sz w:val="22"/>
              <w:szCs w:val="22"/>
            </w:rPr>
            <w:t xml:space="preserve"> into process information used by the </w:t>
          </w:r>
          <w:r w:rsidR="002E4A2F" w:rsidRPr="00D173A5">
            <w:rPr>
              <w:sz w:val="22"/>
              <w:szCs w:val="22"/>
            </w:rPr>
            <w:t>mills</w:t>
          </w:r>
          <w:r w:rsidR="00FE3FFA" w:rsidRPr="00D173A5">
            <w:rPr>
              <w:sz w:val="22"/>
              <w:szCs w:val="22"/>
            </w:rPr>
            <w:t xml:space="preserve"> such as</w:t>
          </w:r>
          <w:r w:rsidR="002E4A2F" w:rsidRPr="00D173A5">
            <w:rPr>
              <w:sz w:val="22"/>
              <w:szCs w:val="22"/>
            </w:rPr>
            <w:t xml:space="preserve"> hot rolling temperature</w:t>
          </w:r>
          <w:r w:rsidR="00FE3FFA" w:rsidRPr="00D173A5">
            <w:rPr>
              <w:sz w:val="22"/>
              <w:szCs w:val="22"/>
            </w:rPr>
            <w:t xml:space="preserve"> and </w:t>
          </w:r>
          <w:r w:rsidR="002E4A2F" w:rsidRPr="00D173A5">
            <w:rPr>
              <w:sz w:val="22"/>
              <w:szCs w:val="22"/>
            </w:rPr>
            <w:t>cold rolled gauge reduction</w:t>
          </w:r>
          <w:r w:rsidR="00FE3FFA" w:rsidRPr="00D173A5">
            <w:rPr>
              <w:sz w:val="22"/>
              <w:szCs w:val="22"/>
            </w:rPr>
            <w:t>.</w:t>
          </w:r>
          <w:r w:rsidR="002E4A2F" w:rsidRPr="00D173A5">
            <w:rPr>
              <w:sz w:val="22"/>
              <w:szCs w:val="22"/>
            </w:rPr>
            <w:t xml:space="preserve"> </w:t>
          </w:r>
          <w:r w:rsidR="002F35C2" w:rsidRPr="00D173A5">
            <w:rPr>
              <w:sz w:val="22"/>
              <w:szCs w:val="22"/>
            </w:rPr>
            <w:t xml:space="preserve">The inference engine also formulates the route of production needed to </w:t>
          </w:r>
          <w:r w:rsidR="00E7049D" w:rsidRPr="00D173A5">
            <w:rPr>
              <w:sz w:val="22"/>
              <w:szCs w:val="22"/>
            </w:rPr>
            <w:t xml:space="preserve">produce </w:t>
          </w:r>
          <w:r w:rsidR="002F35C2" w:rsidRPr="00D173A5">
            <w:rPr>
              <w:sz w:val="22"/>
              <w:szCs w:val="22"/>
            </w:rPr>
            <w:t xml:space="preserve">the final product. For </w:t>
          </w:r>
          <w:r w:rsidR="00002345" w:rsidRPr="00D173A5">
            <w:rPr>
              <w:sz w:val="22"/>
              <w:szCs w:val="22"/>
            </w:rPr>
            <w:t>example,</w:t>
          </w:r>
          <w:r w:rsidR="002F35C2" w:rsidRPr="00D173A5">
            <w:rPr>
              <w:sz w:val="22"/>
              <w:szCs w:val="22"/>
            </w:rPr>
            <w:t xml:space="preserve"> a hot dip </w:t>
          </w:r>
          <w:r w:rsidR="00002345" w:rsidRPr="00D173A5">
            <w:rPr>
              <w:sz w:val="22"/>
              <w:szCs w:val="22"/>
            </w:rPr>
            <w:t>galvanised</w:t>
          </w:r>
          <w:r w:rsidR="002F35C2" w:rsidRPr="00D173A5">
            <w:rPr>
              <w:sz w:val="22"/>
              <w:szCs w:val="22"/>
            </w:rPr>
            <w:t xml:space="preserve"> product firstly requires casting to produce a steel slab. Then this slab </w:t>
          </w:r>
          <w:r w:rsidR="00002345" w:rsidRPr="00D173A5">
            <w:rPr>
              <w:sz w:val="22"/>
              <w:szCs w:val="22"/>
            </w:rPr>
            <w:t xml:space="preserve">must </w:t>
          </w:r>
          <w:r w:rsidR="002F35C2" w:rsidRPr="00D173A5">
            <w:rPr>
              <w:sz w:val="22"/>
              <w:szCs w:val="22"/>
            </w:rPr>
            <w:t xml:space="preserve">be reduced through a hot strip mill producing a hot rolled coil. </w:t>
          </w:r>
          <w:r w:rsidR="00002345" w:rsidRPr="00D173A5">
            <w:rPr>
              <w:sz w:val="22"/>
              <w:szCs w:val="22"/>
            </w:rPr>
            <w:t>This hot rolled coil is then further reduced at no temperature using a cold mill producing a cold rolled unannealed product. Lastly the cold rolled coil will be annealed a</w:t>
          </w:r>
          <w:r w:rsidR="00560D6D">
            <w:rPr>
              <w:sz w:val="22"/>
              <w:szCs w:val="22"/>
            </w:rPr>
            <w:t>nd</w:t>
          </w:r>
          <w:r w:rsidR="00002345" w:rsidRPr="00D173A5">
            <w:rPr>
              <w:sz w:val="22"/>
              <w:szCs w:val="22"/>
            </w:rPr>
            <w:t xml:space="preserve"> galvanised at an annealing and coating mill. This product is then considered a hot dipped galvanised product. </w:t>
          </w:r>
          <w:r w:rsidR="002E4A2F" w:rsidRPr="00D173A5">
            <w:rPr>
              <w:sz w:val="22"/>
              <w:szCs w:val="22"/>
            </w:rPr>
            <w:t>Changes to the inference engine are implemented using user programming.</w:t>
          </w:r>
          <w:r w:rsidR="00FE3FFA" w:rsidRPr="00D173A5">
            <w:rPr>
              <w:sz w:val="22"/>
              <w:szCs w:val="22"/>
            </w:rPr>
            <w:t xml:space="preserve"> </w:t>
          </w:r>
          <w:r w:rsidR="00560D6D">
            <w:rPr>
              <w:sz w:val="22"/>
              <w:szCs w:val="22"/>
            </w:rPr>
            <w:t xml:space="preserve">Where technical design builds are made to facilitate the changes. </w:t>
          </w:r>
          <w:r w:rsidR="00CB61D5">
            <w:rPr>
              <w:sz w:val="22"/>
              <w:szCs w:val="22"/>
            </w:rPr>
            <w:t xml:space="preserve">The inference engine infers information in a flow and the engine can only use information it has already inferred. As a result of this </w:t>
          </w:r>
          <w:r w:rsidR="00560D6D">
            <w:rPr>
              <w:sz w:val="22"/>
              <w:szCs w:val="22"/>
            </w:rPr>
            <w:t xml:space="preserve">the </w:t>
          </w:r>
          <w:r w:rsidR="00CB61D5">
            <w:rPr>
              <w:sz w:val="22"/>
              <w:szCs w:val="22"/>
            </w:rPr>
            <w:t xml:space="preserve">technical designs must consider the flow of information </w:t>
          </w:r>
          <w:r w:rsidR="002B55CB">
            <w:rPr>
              <w:sz w:val="22"/>
              <w:szCs w:val="22"/>
            </w:rPr>
            <w:t>to</w:t>
          </w:r>
          <w:r w:rsidR="00CB61D5">
            <w:rPr>
              <w:sz w:val="22"/>
              <w:szCs w:val="22"/>
            </w:rPr>
            <w:t xml:space="preserve"> </w:t>
          </w:r>
          <w:r w:rsidR="00560D6D">
            <w:rPr>
              <w:sz w:val="22"/>
              <w:szCs w:val="22"/>
            </w:rPr>
            <w:t>correctly implement the build.</w:t>
          </w:r>
        </w:p>
        <w:p w14:paraId="2BE7226A" w14:textId="77777777" w:rsidR="00A51FD1" w:rsidRPr="00D173A5" w:rsidRDefault="00A51FD1" w:rsidP="00296341">
          <w:pPr>
            <w:rPr>
              <w:sz w:val="22"/>
              <w:szCs w:val="22"/>
            </w:rPr>
          </w:pPr>
        </w:p>
        <w:p w14:paraId="0F0F98C2" w14:textId="505CB4D6" w:rsidR="00FE3FFA" w:rsidRDefault="00FE3FFA" w:rsidP="00296341">
          <w:pPr>
            <w:rPr>
              <w:sz w:val="22"/>
              <w:szCs w:val="22"/>
            </w:rPr>
          </w:pPr>
          <w:r w:rsidRPr="00D173A5">
            <w:rPr>
              <w:sz w:val="22"/>
              <w:szCs w:val="22"/>
            </w:rPr>
            <w:t xml:space="preserve">As a part of the steel making process, intermediate products are created throughout. For example, when creating a final galvanised product for a given </w:t>
          </w:r>
          <w:r w:rsidR="00A51FD1" w:rsidRPr="00D173A5">
            <w:rPr>
              <w:sz w:val="22"/>
              <w:szCs w:val="22"/>
            </w:rPr>
            <w:t xml:space="preserve">final customer product, first a slab is produced. A slab of steel is a final product that can be sold to a customer however, in the case of a galvanised coil it is an intermediate stage of producing the final product. Similarly, hot rolled coil and cold rolled coil unannealed coil can be both intermediate and final products in different order scenarios (Cullen, Allwood, and </w:t>
          </w:r>
          <w:proofErr w:type="spellStart"/>
          <w:r w:rsidR="00A51FD1" w:rsidRPr="00D173A5">
            <w:rPr>
              <w:sz w:val="22"/>
              <w:szCs w:val="22"/>
            </w:rPr>
            <w:t>Bambach</w:t>
          </w:r>
          <w:proofErr w:type="spellEnd"/>
          <w:r w:rsidR="00A51FD1" w:rsidRPr="00D173A5">
            <w:rPr>
              <w:sz w:val="22"/>
              <w:szCs w:val="22"/>
            </w:rPr>
            <w:t xml:space="preserve"> 2012). As standard steel suppliers often hold stock of slabs to feed final coil products as a single slab dimension can feed many different customer orders for coil as the gauge is reduced through rolling and the width reduced through trimming. </w:t>
          </w:r>
          <w:r w:rsidR="00560D6D">
            <w:rPr>
              <w:sz w:val="22"/>
              <w:szCs w:val="22"/>
            </w:rPr>
            <w:t>However, this stock process results in Hot mill lead time increases as they must roll many differentiated slab products.</w:t>
          </w:r>
        </w:p>
        <w:p w14:paraId="75257D6C" w14:textId="3A49875B" w:rsidR="00560D6D" w:rsidRDefault="00560D6D" w:rsidP="00296341">
          <w:pPr>
            <w:rPr>
              <w:sz w:val="22"/>
              <w:szCs w:val="22"/>
            </w:rPr>
          </w:pPr>
        </w:p>
        <w:p w14:paraId="31DA6FEC" w14:textId="24047D9D" w:rsidR="00560D6D" w:rsidRDefault="00560D6D" w:rsidP="00296341">
          <w:pPr>
            <w:rPr>
              <w:sz w:val="22"/>
              <w:szCs w:val="22"/>
            </w:rPr>
          </w:pPr>
        </w:p>
        <w:p w14:paraId="5B53B172" w14:textId="34CB5235" w:rsidR="00560D6D" w:rsidRDefault="00560D6D" w:rsidP="00296341">
          <w:pPr>
            <w:rPr>
              <w:sz w:val="22"/>
              <w:szCs w:val="22"/>
            </w:rPr>
          </w:pPr>
        </w:p>
        <w:p w14:paraId="771D9564" w14:textId="77777777" w:rsidR="00560D6D" w:rsidRDefault="00560D6D" w:rsidP="00296341">
          <w:pPr>
            <w:rPr>
              <w:sz w:val="22"/>
              <w:szCs w:val="22"/>
            </w:rPr>
          </w:pPr>
        </w:p>
        <w:p w14:paraId="06BC25D4" w14:textId="77777777" w:rsidR="00FA22C0" w:rsidRPr="00FA22C0" w:rsidRDefault="00FA22C0" w:rsidP="00296341">
          <w:pPr>
            <w:rPr>
              <w:sz w:val="22"/>
              <w:szCs w:val="22"/>
            </w:rPr>
          </w:pPr>
        </w:p>
        <w:p w14:paraId="035ED004" w14:textId="1BEBD08F" w:rsidR="00884B0A" w:rsidRPr="00D173A5" w:rsidRDefault="00E7049D" w:rsidP="00884B0A">
          <w:pPr>
            <w:pStyle w:val="ListParagraph"/>
            <w:numPr>
              <w:ilvl w:val="2"/>
              <w:numId w:val="2"/>
            </w:numPr>
            <w:rPr>
              <w:rFonts w:asciiTheme="majorHAnsi" w:eastAsiaTheme="majorEastAsia" w:hAnsiTheme="majorHAnsi" w:cstheme="majorBidi"/>
              <w:color w:val="2E74B5" w:themeColor="accent1" w:themeShade="BF"/>
              <w:sz w:val="24"/>
              <w:szCs w:val="24"/>
            </w:rPr>
          </w:pPr>
          <w:r w:rsidRPr="00D173A5">
            <w:rPr>
              <w:rFonts w:asciiTheme="majorHAnsi" w:eastAsiaTheme="majorEastAsia" w:hAnsiTheme="majorHAnsi" w:cstheme="majorBidi"/>
              <w:color w:val="2E74B5" w:themeColor="accent1" w:themeShade="BF"/>
              <w:sz w:val="24"/>
              <w:szCs w:val="24"/>
            </w:rPr>
            <w:t>Aims of the Project</w:t>
          </w:r>
        </w:p>
        <w:p w14:paraId="40ACCDD3" w14:textId="328C6BA6" w:rsidR="00884B0A" w:rsidRPr="00884B0A" w:rsidRDefault="00884B0A" w:rsidP="00884B0A">
          <w:r w:rsidRPr="00D173A5">
            <w:rPr>
              <w:sz w:val="22"/>
              <w:szCs w:val="22"/>
            </w:rPr>
            <w:t>The project aims to imp</w:t>
          </w:r>
          <w:r w:rsidR="00D173A5" w:rsidRPr="00D173A5">
            <w:rPr>
              <w:sz w:val="22"/>
              <w:szCs w:val="22"/>
            </w:rPr>
            <w:t xml:space="preserve">lement a </w:t>
          </w:r>
          <w:r w:rsidR="00CE4FB5">
            <w:rPr>
              <w:sz w:val="22"/>
              <w:szCs w:val="22"/>
            </w:rPr>
            <w:t>hot rolled dry</w:t>
          </w:r>
          <w:r w:rsidR="00D173A5" w:rsidRPr="00D173A5">
            <w:rPr>
              <w:sz w:val="22"/>
              <w:szCs w:val="22"/>
            </w:rPr>
            <w:t xml:space="preserve"> </w:t>
          </w:r>
          <w:r w:rsidR="00CE4FB5">
            <w:rPr>
              <w:sz w:val="22"/>
              <w:szCs w:val="22"/>
            </w:rPr>
            <w:t xml:space="preserve">coil </w:t>
          </w:r>
          <w:r w:rsidR="00D173A5" w:rsidRPr="00D173A5">
            <w:rPr>
              <w:sz w:val="22"/>
              <w:szCs w:val="22"/>
            </w:rPr>
            <w:t>decoupled service solution</w:t>
          </w:r>
          <w:r w:rsidR="00D173A5">
            <w:rPr>
              <w:sz w:val="22"/>
              <w:szCs w:val="22"/>
            </w:rPr>
            <w:t xml:space="preserve">. This is done by designing and implementing an inference solution to the SAP inference engine. </w:t>
          </w:r>
          <w:r w:rsidR="00870FA1">
            <w:rPr>
              <w:sz w:val="22"/>
              <w:szCs w:val="22"/>
            </w:rPr>
            <w:t>The design solution must consider the limitations of the inference engine and maintain key system and business principles.</w:t>
          </w:r>
        </w:p>
        <w:p w14:paraId="5028ADB7" w14:textId="77777777" w:rsidR="00E9487B" w:rsidRDefault="00E9487B" w:rsidP="007D1947"/>
        <w:p w14:paraId="0042A1E2" w14:textId="23BEEDC0" w:rsidR="00E9487B" w:rsidRPr="00D173A5" w:rsidRDefault="00E9487B" w:rsidP="00E9487B">
          <w:pPr>
            <w:pStyle w:val="ListParagraph"/>
            <w:numPr>
              <w:ilvl w:val="2"/>
              <w:numId w:val="2"/>
            </w:numPr>
            <w:rPr>
              <w:rFonts w:asciiTheme="majorHAnsi" w:eastAsiaTheme="majorEastAsia" w:hAnsiTheme="majorHAnsi" w:cstheme="majorBidi"/>
              <w:color w:val="2E74B5" w:themeColor="accent1" w:themeShade="BF"/>
              <w:sz w:val="24"/>
              <w:szCs w:val="24"/>
            </w:rPr>
          </w:pPr>
          <w:r w:rsidRPr="00D173A5">
            <w:rPr>
              <w:rFonts w:asciiTheme="majorHAnsi" w:eastAsiaTheme="majorEastAsia" w:hAnsiTheme="majorHAnsi" w:cstheme="majorBidi"/>
              <w:color w:val="2E74B5" w:themeColor="accent1" w:themeShade="BF"/>
              <w:sz w:val="24"/>
              <w:szCs w:val="24"/>
            </w:rPr>
            <w:t>Objectives of the Project</w:t>
          </w:r>
        </w:p>
        <w:p w14:paraId="6C9BF59F" w14:textId="65AAE086" w:rsidR="009E4FF3" w:rsidRDefault="00A51FD1" w:rsidP="00120F7E">
          <w:r w:rsidRPr="00D173A5">
            <w:rPr>
              <w:sz w:val="22"/>
              <w:szCs w:val="22"/>
            </w:rPr>
            <w:t xml:space="preserve">This project would allow the company to hold hot rolled coil stock to feed into different final customer orders. The implementation of this project would mean a vastly improved lead time on manufacturing units </w:t>
          </w:r>
          <w:r w:rsidR="003E20C8">
            <w:rPr>
              <w:sz w:val="22"/>
              <w:szCs w:val="22"/>
            </w:rPr>
            <w:t xml:space="preserve">such as casting and hot rolling. As a result of every non slab </w:t>
          </w:r>
          <w:r w:rsidR="005044FF">
            <w:rPr>
              <w:sz w:val="22"/>
              <w:szCs w:val="22"/>
            </w:rPr>
            <w:t>products</w:t>
          </w:r>
          <w:r w:rsidR="003E20C8">
            <w:rPr>
              <w:sz w:val="22"/>
              <w:szCs w:val="22"/>
            </w:rPr>
            <w:t xml:space="preserve"> that Tata steel produces requires production through these mills this project will have a vast impact on the service solution of the company. </w:t>
          </w:r>
          <w:r w:rsidR="00A002B4">
            <w:rPr>
              <w:sz w:val="22"/>
              <w:szCs w:val="22"/>
            </w:rPr>
            <w:t xml:space="preserve">Reducing the stress on mills by unifying the products that the mills manufacture. </w:t>
          </w:r>
          <w:r w:rsidRPr="00D173A5">
            <w:rPr>
              <w:sz w:val="22"/>
              <w:szCs w:val="22"/>
            </w:rPr>
            <w:t>This in turn would improve delivery dates to customers as it would half the production need</w:t>
          </w:r>
          <w:bookmarkStart w:id="4" w:name="_Toc103712903"/>
        </w:p>
        <w:p w14:paraId="5363FCEC" w14:textId="77777777" w:rsidR="00120F7E" w:rsidRPr="00120F7E" w:rsidRDefault="00120F7E" w:rsidP="00120F7E">
          <w:pPr>
            <w:rPr>
              <w:lang w:eastAsia="en-US"/>
            </w:rPr>
          </w:pPr>
        </w:p>
        <w:p w14:paraId="25CF6CB7" w14:textId="457BDEDB" w:rsidR="00120F7E" w:rsidRDefault="00120F7E" w:rsidP="005B190A">
          <w:pPr>
            <w:pStyle w:val="Heading1"/>
          </w:pPr>
        </w:p>
        <w:p w14:paraId="3C214C9A" w14:textId="64849000" w:rsidR="00120F7E" w:rsidRDefault="00120F7E" w:rsidP="00120F7E">
          <w:pPr>
            <w:rPr>
              <w:lang w:eastAsia="en-US"/>
            </w:rPr>
          </w:pPr>
        </w:p>
        <w:p w14:paraId="4C954AF5" w14:textId="1669759E" w:rsidR="00120F7E" w:rsidRDefault="00120F7E" w:rsidP="00120F7E">
          <w:pPr>
            <w:rPr>
              <w:lang w:eastAsia="en-US"/>
            </w:rPr>
          </w:pPr>
        </w:p>
        <w:p w14:paraId="66D1F55A" w14:textId="1FBE7E6D" w:rsidR="00120F7E" w:rsidRDefault="00120F7E" w:rsidP="00120F7E">
          <w:pPr>
            <w:rPr>
              <w:lang w:eastAsia="en-US"/>
            </w:rPr>
          </w:pPr>
        </w:p>
        <w:p w14:paraId="6A04D152" w14:textId="55DF19B2" w:rsidR="00120F7E" w:rsidRDefault="00120F7E" w:rsidP="00120F7E">
          <w:pPr>
            <w:rPr>
              <w:lang w:eastAsia="en-US"/>
            </w:rPr>
          </w:pPr>
        </w:p>
        <w:p w14:paraId="6AE99282" w14:textId="1DA6850F" w:rsidR="00120F7E" w:rsidRDefault="00120F7E" w:rsidP="00120F7E">
          <w:pPr>
            <w:rPr>
              <w:lang w:eastAsia="en-US"/>
            </w:rPr>
          </w:pPr>
        </w:p>
        <w:p w14:paraId="184B3F6F" w14:textId="19CD3488" w:rsidR="00120F7E" w:rsidRDefault="00120F7E" w:rsidP="00120F7E">
          <w:pPr>
            <w:rPr>
              <w:lang w:eastAsia="en-US"/>
            </w:rPr>
          </w:pPr>
        </w:p>
        <w:p w14:paraId="70650983" w14:textId="6F2AEB0F" w:rsidR="00120F7E" w:rsidRDefault="00120F7E" w:rsidP="00120F7E">
          <w:pPr>
            <w:rPr>
              <w:lang w:eastAsia="en-US"/>
            </w:rPr>
          </w:pPr>
        </w:p>
        <w:p w14:paraId="5C88A40C" w14:textId="010A351C" w:rsidR="00120F7E" w:rsidRDefault="00120F7E" w:rsidP="00120F7E">
          <w:pPr>
            <w:rPr>
              <w:lang w:eastAsia="en-US"/>
            </w:rPr>
          </w:pPr>
        </w:p>
        <w:p w14:paraId="7FA410FD" w14:textId="542CC55A" w:rsidR="00120F7E" w:rsidRDefault="00120F7E" w:rsidP="00120F7E">
          <w:pPr>
            <w:rPr>
              <w:lang w:eastAsia="en-US"/>
            </w:rPr>
          </w:pPr>
        </w:p>
        <w:p w14:paraId="549BF46C" w14:textId="7DFCAE32" w:rsidR="00120F7E" w:rsidRDefault="00120F7E" w:rsidP="00120F7E">
          <w:pPr>
            <w:rPr>
              <w:lang w:eastAsia="en-US"/>
            </w:rPr>
          </w:pPr>
        </w:p>
        <w:p w14:paraId="61B3A1A2" w14:textId="434CAC3A" w:rsidR="00120F7E" w:rsidRDefault="00120F7E" w:rsidP="00120F7E">
          <w:pPr>
            <w:rPr>
              <w:lang w:eastAsia="en-US"/>
            </w:rPr>
          </w:pPr>
        </w:p>
        <w:p w14:paraId="6F7807E1" w14:textId="6AD348A2" w:rsidR="00120F7E" w:rsidRDefault="00120F7E" w:rsidP="00120F7E">
          <w:pPr>
            <w:rPr>
              <w:lang w:eastAsia="en-US"/>
            </w:rPr>
          </w:pPr>
        </w:p>
        <w:p w14:paraId="46965F78" w14:textId="11D958BC" w:rsidR="00120F7E" w:rsidRDefault="00120F7E" w:rsidP="00120F7E">
          <w:pPr>
            <w:rPr>
              <w:lang w:eastAsia="en-US"/>
            </w:rPr>
          </w:pPr>
        </w:p>
        <w:p w14:paraId="5A2DEB7A" w14:textId="2EAF9697" w:rsidR="00120F7E" w:rsidRDefault="00120F7E" w:rsidP="00120F7E">
          <w:pPr>
            <w:rPr>
              <w:lang w:eastAsia="en-US"/>
            </w:rPr>
          </w:pPr>
        </w:p>
        <w:p w14:paraId="2130EE95" w14:textId="6D3D87CB" w:rsidR="00120F7E" w:rsidRDefault="00120F7E" w:rsidP="00120F7E">
          <w:pPr>
            <w:rPr>
              <w:lang w:eastAsia="en-US"/>
            </w:rPr>
          </w:pPr>
        </w:p>
        <w:p w14:paraId="6C8F6364" w14:textId="53E4DBDA" w:rsidR="00120F7E" w:rsidRDefault="00120F7E" w:rsidP="00120F7E">
          <w:pPr>
            <w:rPr>
              <w:lang w:eastAsia="en-US"/>
            </w:rPr>
          </w:pPr>
        </w:p>
        <w:p w14:paraId="0DD32306" w14:textId="77F35513" w:rsidR="00120F7E" w:rsidRDefault="00120F7E" w:rsidP="00120F7E">
          <w:pPr>
            <w:rPr>
              <w:lang w:eastAsia="en-US"/>
            </w:rPr>
          </w:pPr>
        </w:p>
        <w:p w14:paraId="4D13A713" w14:textId="05FD5068" w:rsidR="00120F7E" w:rsidRDefault="00120F7E" w:rsidP="00120F7E">
          <w:pPr>
            <w:rPr>
              <w:lang w:eastAsia="en-US"/>
            </w:rPr>
          </w:pPr>
        </w:p>
        <w:p w14:paraId="62026AB7" w14:textId="11C4CC85" w:rsidR="00120F7E" w:rsidRDefault="00120F7E" w:rsidP="00120F7E">
          <w:pPr>
            <w:rPr>
              <w:lang w:eastAsia="en-US"/>
            </w:rPr>
          </w:pPr>
        </w:p>
        <w:p w14:paraId="45E6BC38" w14:textId="3FCF8922" w:rsidR="00120F7E" w:rsidRDefault="00120F7E" w:rsidP="00120F7E">
          <w:pPr>
            <w:rPr>
              <w:lang w:eastAsia="en-US"/>
            </w:rPr>
          </w:pPr>
        </w:p>
        <w:p w14:paraId="17CCC08F" w14:textId="2503F44F" w:rsidR="00120F7E" w:rsidRDefault="00120F7E" w:rsidP="00120F7E">
          <w:pPr>
            <w:rPr>
              <w:lang w:eastAsia="en-US"/>
            </w:rPr>
          </w:pPr>
        </w:p>
        <w:p w14:paraId="23C043AE" w14:textId="21F140E8" w:rsidR="00120F7E" w:rsidRDefault="00120F7E" w:rsidP="00120F7E">
          <w:pPr>
            <w:rPr>
              <w:lang w:eastAsia="en-US"/>
            </w:rPr>
          </w:pPr>
        </w:p>
        <w:p w14:paraId="3F53BDD4" w14:textId="0AA634AD" w:rsidR="00120F7E" w:rsidRDefault="00120F7E" w:rsidP="00120F7E">
          <w:pPr>
            <w:rPr>
              <w:lang w:eastAsia="en-US"/>
            </w:rPr>
          </w:pPr>
        </w:p>
        <w:p w14:paraId="253F8F57" w14:textId="126AC2D1" w:rsidR="00120F7E" w:rsidRDefault="00120F7E" w:rsidP="00120F7E">
          <w:pPr>
            <w:rPr>
              <w:lang w:eastAsia="en-US"/>
            </w:rPr>
          </w:pPr>
        </w:p>
        <w:p w14:paraId="24C086F9" w14:textId="0906B708" w:rsidR="00120F7E" w:rsidRDefault="00120F7E" w:rsidP="00120F7E">
          <w:pPr>
            <w:rPr>
              <w:lang w:eastAsia="en-US"/>
            </w:rPr>
          </w:pPr>
        </w:p>
        <w:p w14:paraId="61A866B3" w14:textId="1478D518" w:rsidR="00120F7E" w:rsidRDefault="00120F7E" w:rsidP="00120F7E">
          <w:pPr>
            <w:rPr>
              <w:lang w:eastAsia="en-US"/>
            </w:rPr>
          </w:pPr>
        </w:p>
        <w:p w14:paraId="7A93BB0E" w14:textId="107BF0EA" w:rsidR="00120F7E" w:rsidRDefault="00120F7E" w:rsidP="00120F7E">
          <w:pPr>
            <w:rPr>
              <w:lang w:eastAsia="en-US"/>
            </w:rPr>
          </w:pPr>
        </w:p>
        <w:p w14:paraId="7DD5F8FA" w14:textId="14BD82F6" w:rsidR="00120F7E" w:rsidRDefault="00120F7E" w:rsidP="00120F7E">
          <w:pPr>
            <w:rPr>
              <w:lang w:eastAsia="en-US"/>
            </w:rPr>
          </w:pPr>
        </w:p>
        <w:p w14:paraId="4555DFD3" w14:textId="0A786DEF" w:rsidR="00120F7E" w:rsidRDefault="00120F7E" w:rsidP="00120F7E">
          <w:pPr>
            <w:rPr>
              <w:lang w:eastAsia="en-US"/>
            </w:rPr>
          </w:pPr>
        </w:p>
        <w:p w14:paraId="491E19DA" w14:textId="22D2AA98" w:rsidR="00120F7E" w:rsidRDefault="00120F7E" w:rsidP="00120F7E">
          <w:pPr>
            <w:rPr>
              <w:lang w:eastAsia="en-US"/>
            </w:rPr>
          </w:pPr>
        </w:p>
        <w:p w14:paraId="06E7605D" w14:textId="75688CC6" w:rsidR="00120F7E" w:rsidRDefault="00120F7E" w:rsidP="00120F7E">
          <w:pPr>
            <w:rPr>
              <w:lang w:eastAsia="en-US"/>
            </w:rPr>
          </w:pPr>
        </w:p>
        <w:p w14:paraId="010CD377" w14:textId="1DDD52D1" w:rsidR="004515A4" w:rsidRDefault="004515A4" w:rsidP="0007183C">
          <w:pPr>
            <w:pStyle w:val="Heading1"/>
          </w:pPr>
        </w:p>
        <w:p w14:paraId="4EBEDA1E" w14:textId="0AC2819A" w:rsidR="004515A4" w:rsidRDefault="004515A4" w:rsidP="004515A4">
          <w:pPr>
            <w:rPr>
              <w:lang w:eastAsia="en-US"/>
            </w:rPr>
          </w:pPr>
        </w:p>
        <w:p w14:paraId="62F2961C" w14:textId="77777777" w:rsidR="004515A4" w:rsidRPr="004515A4" w:rsidRDefault="004515A4" w:rsidP="004515A4">
          <w:pPr>
            <w:rPr>
              <w:lang w:eastAsia="en-US"/>
            </w:rPr>
          </w:pPr>
        </w:p>
        <w:p w14:paraId="4BBF7D22" w14:textId="049C73A2" w:rsidR="0007183C" w:rsidRPr="0007183C" w:rsidRDefault="005B190A" w:rsidP="0007183C">
          <w:pPr>
            <w:pStyle w:val="Heading1"/>
          </w:pPr>
          <w:r>
            <w:t xml:space="preserve">2 </w:t>
          </w:r>
          <w:r w:rsidR="00480872">
            <w:t xml:space="preserve">Main </w:t>
          </w:r>
          <w:r w:rsidR="00480872" w:rsidRPr="008D4C45">
            <w:t>Findings</w:t>
          </w:r>
          <w:bookmarkEnd w:id="4"/>
        </w:p>
        <w:p w14:paraId="3402312D" w14:textId="77777777" w:rsidR="0007183C" w:rsidRDefault="0007183C" w:rsidP="005B190A">
          <w:pPr>
            <w:rPr>
              <w:lang w:eastAsia="en-US"/>
            </w:rPr>
          </w:pPr>
        </w:p>
        <w:p w14:paraId="076700C6" w14:textId="121A50B4" w:rsidR="005B190A" w:rsidRDefault="005B190A" w:rsidP="005B190A">
          <w:pPr>
            <w:pStyle w:val="ListParagraph"/>
            <w:numPr>
              <w:ilvl w:val="2"/>
              <w:numId w:val="7"/>
            </w:numPr>
            <w:rPr>
              <w:rFonts w:asciiTheme="majorHAnsi" w:eastAsiaTheme="majorEastAsia" w:hAnsiTheme="majorHAnsi" w:cstheme="majorBidi"/>
              <w:color w:val="2E74B5" w:themeColor="accent1" w:themeShade="BF"/>
              <w:sz w:val="24"/>
              <w:szCs w:val="24"/>
            </w:rPr>
          </w:pPr>
          <w:r w:rsidRPr="005B190A">
            <w:rPr>
              <w:rFonts w:asciiTheme="majorHAnsi" w:eastAsiaTheme="majorEastAsia" w:hAnsiTheme="majorHAnsi" w:cstheme="majorBidi"/>
              <w:color w:val="2E74B5" w:themeColor="accent1" w:themeShade="BF"/>
              <w:sz w:val="24"/>
              <w:szCs w:val="24"/>
            </w:rPr>
            <w:t>Project</w:t>
          </w:r>
          <w:r w:rsidR="001A12F1">
            <w:rPr>
              <w:rFonts w:asciiTheme="majorHAnsi" w:eastAsiaTheme="majorEastAsia" w:hAnsiTheme="majorHAnsi" w:cstheme="majorBidi"/>
              <w:color w:val="2E74B5" w:themeColor="accent1" w:themeShade="BF"/>
              <w:sz w:val="24"/>
              <w:szCs w:val="24"/>
            </w:rPr>
            <w:t xml:space="preserve"> and Change</w:t>
          </w:r>
          <w:r w:rsidRPr="005B190A">
            <w:rPr>
              <w:rFonts w:asciiTheme="majorHAnsi" w:eastAsiaTheme="majorEastAsia" w:hAnsiTheme="majorHAnsi" w:cstheme="majorBidi"/>
              <w:color w:val="2E74B5" w:themeColor="accent1" w:themeShade="BF"/>
              <w:sz w:val="24"/>
              <w:szCs w:val="24"/>
            </w:rPr>
            <w:t xml:space="preserve"> Management</w:t>
          </w:r>
        </w:p>
        <w:p w14:paraId="26CB033E" w14:textId="1E05913D" w:rsidR="0051730B" w:rsidRDefault="0051730B" w:rsidP="0051730B">
          <w:pPr>
            <w:rPr>
              <w:sz w:val="22"/>
              <w:szCs w:val="22"/>
            </w:rPr>
          </w:pPr>
          <w:r w:rsidRPr="0051730B">
            <w:rPr>
              <w:sz w:val="22"/>
              <w:szCs w:val="22"/>
            </w:rPr>
            <w:t>There are several key characteristics that are used to define an activity as a project</w:t>
          </w:r>
          <w:r>
            <w:rPr>
              <w:sz w:val="22"/>
              <w:szCs w:val="22"/>
            </w:rPr>
            <w:t xml:space="preserve">. It must be a stand-alone activity and not repetitive. It must be measurable containing a goal and set constraints (Maylor 1998). Project management techniques and principles play a pivotal role in the successful implementation of project activities. One of the initial goals of project management is to define the key </w:t>
          </w:r>
          <w:r w:rsidR="00C37881">
            <w:rPr>
              <w:sz w:val="22"/>
              <w:szCs w:val="22"/>
            </w:rPr>
            <w:t>parameters</w:t>
          </w:r>
          <w:r>
            <w:rPr>
              <w:sz w:val="22"/>
              <w:szCs w:val="22"/>
            </w:rPr>
            <w:t xml:space="preserve"> of the project such as scope, resource requirement, </w:t>
          </w:r>
          <w:r w:rsidR="00C37881">
            <w:rPr>
              <w:sz w:val="22"/>
              <w:szCs w:val="22"/>
            </w:rPr>
            <w:t>cost,</w:t>
          </w:r>
          <w:r>
            <w:rPr>
              <w:sz w:val="22"/>
              <w:szCs w:val="22"/>
            </w:rPr>
            <w:t xml:space="preserve"> and project plan (</w:t>
          </w:r>
          <w:r w:rsidRPr="0051730B">
            <w:rPr>
              <w:sz w:val="22"/>
              <w:szCs w:val="22"/>
            </w:rPr>
            <w:t>Richardson</w:t>
          </w:r>
          <w:r>
            <w:rPr>
              <w:sz w:val="22"/>
              <w:szCs w:val="22"/>
            </w:rPr>
            <w:t xml:space="preserve"> </w:t>
          </w:r>
          <w:r w:rsidRPr="0051730B">
            <w:rPr>
              <w:sz w:val="22"/>
              <w:szCs w:val="22"/>
            </w:rPr>
            <w:t>and Jackson</w:t>
          </w:r>
          <w:r>
            <w:rPr>
              <w:sz w:val="22"/>
              <w:szCs w:val="22"/>
            </w:rPr>
            <w:t xml:space="preserve"> </w:t>
          </w:r>
          <w:r w:rsidRPr="0051730B">
            <w:rPr>
              <w:sz w:val="22"/>
              <w:szCs w:val="22"/>
            </w:rPr>
            <w:t>2018</w:t>
          </w:r>
          <w:r>
            <w:rPr>
              <w:sz w:val="22"/>
              <w:szCs w:val="22"/>
            </w:rPr>
            <w:t xml:space="preserve">). </w:t>
          </w:r>
        </w:p>
        <w:p w14:paraId="432C612C" w14:textId="4B39AB49" w:rsidR="001A12F1" w:rsidRDefault="001A12F1" w:rsidP="001A12F1">
          <w:pPr>
            <w:pStyle w:val="ListParagraph"/>
            <w:ind w:left="360"/>
            <w:rPr>
              <w:rFonts w:asciiTheme="majorHAnsi" w:eastAsiaTheme="majorEastAsia" w:hAnsiTheme="majorHAnsi" w:cstheme="majorBidi"/>
              <w:color w:val="2E74B5" w:themeColor="accent1" w:themeShade="BF"/>
              <w:sz w:val="24"/>
              <w:szCs w:val="24"/>
            </w:rPr>
          </w:pPr>
        </w:p>
        <w:p w14:paraId="7E6CF1AC" w14:textId="348051BD"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39CC9C0C" w14:textId="798B50C6"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70A6A2A7" w14:textId="43BAE212"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737F9AB0" w14:textId="015E3D17"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175A453E" w14:textId="7D1F239A"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2EA5CC9C" w14:textId="29A75012"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12B77C63" w14:textId="242B9E22"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385E52B9" w14:textId="15984AEB"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0E7EC655" w14:textId="308B5DC2"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6D989BC3" w14:textId="129C8233"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193BA9D5" w14:textId="20EF18E9"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0F9B75E5" w14:textId="5A067E19"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46206FDB" w14:textId="656FF82D"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1390CB77" w14:textId="34DA4409"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3470E2C4" w14:textId="69B83658"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5B09B033" w14:textId="1DB97364"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6E8C7527" w14:textId="1D77515B"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0578D106" w14:textId="06F7992B"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63BBACC2" w14:textId="31DF79C6"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654F7EF6" w14:textId="35C6A1FF"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20418C6E" w14:textId="0DB514CE"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76EBE931" w14:textId="535DEC25"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55391E48" w14:textId="0B4B9E01"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6EF94AC7" w14:textId="6CB699E5"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343ACBB8" w14:textId="4EA6307A"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589EA1F8" w14:textId="58B88547" w:rsidR="008C63A4" w:rsidRDefault="008C63A4" w:rsidP="001A12F1">
          <w:pPr>
            <w:pStyle w:val="ListParagraph"/>
            <w:ind w:left="360"/>
            <w:rPr>
              <w:rFonts w:asciiTheme="majorHAnsi" w:eastAsiaTheme="majorEastAsia" w:hAnsiTheme="majorHAnsi" w:cstheme="majorBidi"/>
              <w:color w:val="2E74B5" w:themeColor="accent1" w:themeShade="BF"/>
              <w:sz w:val="24"/>
              <w:szCs w:val="24"/>
            </w:rPr>
          </w:pPr>
        </w:p>
        <w:p w14:paraId="56DE79B9" w14:textId="77777777" w:rsidR="008C63A4" w:rsidRPr="008C63A4" w:rsidRDefault="008C63A4" w:rsidP="008C63A4">
          <w:pPr>
            <w:rPr>
              <w:rFonts w:asciiTheme="majorHAnsi" w:eastAsiaTheme="majorEastAsia" w:hAnsiTheme="majorHAnsi" w:cstheme="majorBidi"/>
              <w:color w:val="2E74B5" w:themeColor="accent1" w:themeShade="BF"/>
            </w:rPr>
            <w:sectPr w:rsidR="008C63A4" w:rsidRPr="008C63A4" w:rsidSect="007D1947">
              <w:headerReference w:type="default" r:id="rId13"/>
              <w:footerReference w:type="even" r:id="rId14"/>
              <w:footerReference w:type="default" r:id="rId15"/>
              <w:headerReference w:type="first" r:id="rId16"/>
              <w:footerReference w:type="first" r:id="rId17"/>
              <w:pgSz w:w="11906" w:h="16838"/>
              <w:pgMar w:top="1440" w:right="1440" w:bottom="1440" w:left="1440" w:header="708" w:footer="708" w:gutter="0"/>
              <w:pgNumType w:start="0"/>
              <w:cols w:space="708"/>
              <w:titlePg/>
              <w:docGrid w:linePitch="360"/>
            </w:sectPr>
          </w:pPr>
        </w:p>
        <w:p w14:paraId="2996A66D" w14:textId="77777777" w:rsidR="008C63A4" w:rsidRPr="008C63A4" w:rsidRDefault="008C63A4" w:rsidP="008C63A4">
          <w:pPr>
            <w:rPr>
              <w:rFonts w:asciiTheme="majorHAnsi" w:eastAsiaTheme="majorEastAsia" w:hAnsiTheme="majorHAnsi" w:cstheme="majorBidi"/>
              <w:color w:val="2E74B5" w:themeColor="accent1" w:themeShade="BF"/>
            </w:rPr>
          </w:pPr>
        </w:p>
        <w:p w14:paraId="773F4B0D" w14:textId="334A8C49" w:rsidR="008C63A4" w:rsidRDefault="005B30ED" w:rsidP="008C63A4">
          <w:pPr>
            <w:pStyle w:val="ListParagraph"/>
            <w:numPr>
              <w:ilvl w:val="2"/>
              <w:numId w:val="7"/>
            </w:numPr>
            <w:rPr>
              <w:rFonts w:asciiTheme="majorHAnsi" w:eastAsiaTheme="majorEastAsia" w:hAnsiTheme="majorHAnsi" w:cstheme="majorBidi"/>
              <w:color w:val="2E74B5" w:themeColor="accent1" w:themeShade="BF"/>
              <w:sz w:val="24"/>
              <w:szCs w:val="24"/>
            </w:rPr>
          </w:pPr>
          <w:r w:rsidRPr="005B30ED">
            <w:rPr>
              <w:rFonts w:asciiTheme="majorHAnsi" w:eastAsiaTheme="majorEastAsia" w:hAnsiTheme="majorHAnsi" w:cstheme="majorBidi"/>
              <w:color w:val="2E74B5" w:themeColor="accent1" w:themeShade="BF"/>
              <w:sz w:val="24"/>
              <w:szCs w:val="24"/>
            </w:rPr>
            <w:t xml:space="preserve">Project plan/Gantt chart </w:t>
          </w:r>
        </w:p>
        <w:p w14:paraId="2FF09AA1" w14:textId="18AC4E6C" w:rsidR="008C63A4" w:rsidRPr="008C63A4" w:rsidRDefault="008C63A4" w:rsidP="008C63A4">
          <w:pPr>
            <w:rPr>
              <w:rFonts w:asciiTheme="majorHAnsi" w:eastAsiaTheme="majorEastAsia" w:hAnsiTheme="majorHAnsi" w:cstheme="majorBidi"/>
              <w:color w:val="2E74B5" w:themeColor="accent1" w:themeShade="BF"/>
              <w:lang w:eastAsia="en-US"/>
            </w:rPr>
            <w:sectPr w:rsidR="008C63A4" w:rsidRPr="008C63A4" w:rsidSect="008C63A4">
              <w:footerReference w:type="first" r:id="rId18"/>
              <w:pgSz w:w="16838" w:h="11906" w:orient="landscape"/>
              <w:pgMar w:top="1440" w:right="1440" w:bottom="1440" w:left="1440" w:header="708" w:footer="708" w:gutter="0"/>
              <w:pgNumType w:start="0"/>
              <w:cols w:space="708"/>
              <w:titlePg/>
              <w:docGrid w:linePitch="360"/>
            </w:sectPr>
          </w:pPr>
          <w:r>
            <w:rPr>
              <w:rFonts w:asciiTheme="majorHAnsi" w:eastAsiaTheme="majorEastAsia" w:hAnsiTheme="majorHAnsi" w:cstheme="majorBidi"/>
              <w:noProof/>
              <w:color w:val="2E74B5" w:themeColor="accent1" w:themeShade="BF"/>
              <w:sz w:val="26"/>
              <w:szCs w:val="26"/>
              <w:lang w:eastAsia="en-US"/>
            </w:rPr>
            <w:drawing>
              <wp:anchor distT="0" distB="0" distL="114300" distR="114300" simplePos="0" relativeHeight="251663360" behindDoc="0" locked="0" layoutInCell="1" allowOverlap="1" wp14:anchorId="160E6A1C" wp14:editId="0863C0FE">
                <wp:simplePos x="0" y="0"/>
                <wp:positionH relativeFrom="column">
                  <wp:posOffset>-632460</wp:posOffset>
                </wp:positionH>
                <wp:positionV relativeFrom="paragraph">
                  <wp:posOffset>307340</wp:posOffset>
                </wp:positionV>
                <wp:extent cx="10145395" cy="4932680"/>
                <wp:effectExtent l="0" t="0" r="1905" b="0"/>
                <wp:wrapSquare wrapText="bothSides"/>
                <wp:docPr id="5" name="Picture 5" descr="Chart, waterfall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Chart, waterfall chart&#10;&#10;Description automatically generated"/>
                        <pic:cNvPicPr/>
                      </pic:nvPicPr>
                      <pic:blipFill>
                        <a:blip r:embed="rId19">
                          <a:extLst>
                            <a:ext uri="{28A0092B-C50C-407E-A947-70E740481C1C}">
                              <a14:useLocalDpi xmlns:a14="http://schemas.microsoft.com/office/drawing/2010/main" val="0"/>
                            </a:ext>
                          </a:extLst>
                        </a:blip>
                        <a:stretch>
                          <a:fillRect/>
                        </a:stretch>
                      </pic:blipFill>
                      <pic:spPr>
                        <a:xfrm>
                          <a:off x="0" y="0"/>
                          <a:ext cx="10145395" cy="4932680"/>
                        </a:xfrm>
                        <a:prstGeom prst="rect">
                          <a:avLst/>
                        </a:prstGeom>
                      </pic:spPr>
                    </pic:pic>
                  </a:graphicData>
                </a:graphic>
                <wp14:sizeRelH relativeFrom="page">
                  <wp14:pctWidth>0</wp14:pctWidth>
                </wp14:sizeRelH>
                <wp14:sizeRelV relativeFrom="page">
                  <wp14:pctHeight>0</wp14:pctHeight>
                </wp14:sizeRelV>
              </wp:anchor>
            </w:drawing>
          </w:r>
          <w:r w:rsidRPr="008C63A4">
            <w:t>HR Decoupling Project Time plan –</w:t>
          </w:r>
          <w:r w:rsidRPr="008C63A4">
            <w:rPr>
              <w:rFonts w:asciiTheme="majorHAnsi" w:eastAsiaTheme="majorEastAsia" w:hAnsiTheme="majorHAnsi" w:cstheme="majorBidi"/>
              <w:color w:val="2E74B5" w:themeColor="accent1" w:themeShade="BF"/>
              <w:sz w:val="26"/>
              <w:szCs w:val="26"/>
              <w:lang w:eastAsia="en-US"/>
            </w:rPr>
            <w:t xml:space="preserve"> </w:t>
          </w:r>
          <w:r w:rsidRPr="00AD161C">
            <w:t xml:space="preserve">Gantt Chart </w:t>
          </w:r>
          <w:r>
            <w:t>(</w:t>
          </w:r>
          <w:proofErr w:type="spellStart"/>
          <w:r w:rsidRPr="008676C6">
            <w:t>Caughron</w:t>
          </w:r>
          <w:proofErr w:type="spellEnd"/>
          <w:r w:rsidRPr="008676C6">
            <w:t xml:space="preserve"> and Mumford 200</w:t>
          </w:r>
        </w:p>
        <w:p w14:paraId="32865CB3" w14:textId="22D384E6" w:rsidR="001A12F1" w:rsidRDefault="001A12F1" w:rsidP="001A12F1">
          <w:pPr>
            <w:pStyle w:val="ListParagraph"/>
            <w:numPr>
              <w:ilvl w:val="2"/>
              <w:numId w:val="7"/>
            </w:numPr>
            <w:rPr>
              <w:rFonts w:asciiTheme="majorHAnsi" w:eastAsiaTheme="majorEastAsia" w:hAnsiTheme="majorHAnsi" w:cstheme="majorBidi"/>
              <w:color w:val="2E74B5" w:themeColor="accent1" w:themeShade="BF"/>
              <w:sz w:val="24"/>
              <w:szCs w:val="24"/>
            </w:rPr>
          </w:pPr>
          <w:r>
            <w:rPr>
              <w:rFonts w:asciiTheme="majorHAnsi" w:eastAsiaTheme="majorEastAsia" w:hAnsiTheme="majorHAnsi" w:cstheme="majorBidi"/>
              <w:color w:val="2E74B5" w:themeColor="accent1" w:themeShade="BF"/>
              <w:sz w:val="24"/>
              <w:szCs w:val="24"/>
            </w:rPr>
            <w:lastRenderedPageBreak/>
            <w:t>Lewin’s Change management Model</w:t>
          </w:r>
          <w:r w:rsidR="00431B02">
            <w:rPr>
              <w:rFonts w:asciiTheme="majorHAnsi" w:eastAsiaTheme="majorEastAsia" w:hAnsiTheme="majorHAnsi" w:cstheme="majorBidi"/>
              <w:color w:val="2E74B5" w:themeColor="accent1" w:themeShade="BF"/>
              <w:sz w:val="24"/>
              <w:szCs w:val="24"/>
            </w:rPr>
            <w:t xml:space="preserve"> CATS</w:t>
          </w:r>
        </w:p>
        <w:p w14:paraId="7D4FC40A" w14:textId="0D8B300E" w:rsidR="00480872" w:rsidRDefault="001A12F1" w:rsidP="00431B02">
          <w:pPr>
            <w:rPr>
              <w:sz w:val="22"/>
              <w:szCs w:val="22"/>
            </w:rPr>
          </w:pPr>
          <w:r w:rsidRPr="001A12F1">
            <w:rPr>
              <w:sz w:val="22"/>
              <w:szCs w:val="22"/>
            </w:rPr>
            <w:t>The HRD decoupling project</w:t>
          </w:r>
          <w:r>
            <w:rPr>
              <w:sz w:val="22"/>
              <w:szCs w:val="22"/>
            </w:rPr>
            <w:t xml:space="preserve"> followed the Unfreeze, change, and refreeze model</w:t>
          </w:r>
          <w:r w:rsidR="00431B02">
            <w:rPr>
              <w:sz w:val="22"/>
              <w:szCs w:val="22"/>
            </w:rPr>
            <w:t xml:space="preserve"> often </w:t>
          </w:r>
          <w:r w:rsidR="000D5152">
            <w:rPr>
              <w:sz w:val="22"/>
              <w:szCs w:val="22"/>
            </w:rPr>
            <w:t>referred</w:t>
          </w:r>
          <w:r w:rsidR="00431B02">
            <w:rPr>
              <w:sz w:val="22"/>
              <w:szCs w:val="22"/>
            </w:rPr>
            <w:t xml:space="preserve"> to as CATS (Change as Three Steps)</w:t>
          </w:r>
          <w:r>
            <w:rPr>
              <w:sz w:val="22"/>
              <w:szCs w:val="22"/>
            </w:rPr>
            <w:t xml:space="preserve">. The unfreeze stage is where an assessment is made of the current process and goals of the project can be set out to improve this process. Additionally, this stage is key to gaining the overall support of the business areas </w:t>
          </w:r>
          <w:r w:rsidR="00CE4FB5">
            <w:rPr>
              <w:sz w:val="22"/>
              <w:szCs w:val="22"/>
            </w:rPr>
            <w:t>affected.</w:t>
          </w:r>
          <w:r>
            <w:rPr>
              <w:sz w:val="22"/>
              <w:szCs w:val="22"/>
            </w:rPr>
            <w:t xml:space="preserve"> </w:t>
          </w:r>
          <w:r w:rsidR="00CE4FB5">
            <w:rPr>
              <w:sz w:val="22"/>
              <w:szCs w:val="22"/>
            </w:rPr>
            <w:t xml:space="preserve">Through </w:t>
          </w:r>
          <w:r>
            <w:rPr>
              <w:sz w:val="22"/>
              <w:szCs w:val="22"/>
            </w:rPr>
            <w:t>identifying the improvements to their process</w:t>
          </w:r>
          <w:r w:rsidR="00CE4FB5">
            <w:rPr>
              <w:sz w:val="22"/>
              <w:szCs w:val="22"/>
            </w:rPr>
            <w:t>es</w:t>
          </w:r>
          <w:r>
            <w:rPr>
              <w:sz w:val="22"/>
              <w:szCs w:val="22"/>
            </w:rPr>
            <w:t xml:space="preserve"> (</w:t>
          </w:r>
          <w:r w:rsidRPr="001A12F1">
            <w:t>Hussain</w:t>
          </w:r>
          <w:r>
            <w:t xml:space="preserve"> et al </w:t>
          </w:r>
          <w:r w:rsidRPr="001A12F1">
            <w:t>2018</w:t>
          </w:r>
          <w:r>
            <w:t xml:space="preserve">). The decoupling project followed this example utilising an ‘Initial Project Assessment’. In this phase the current order book was reviewed using a “Runner, Repeater, Stanger” analysis. This identifies how much of the current order book has the same hot rolling characteristics such that a decoupling grid could be added to satisfy the demand. Additionally, a proof of concept for the technical design </w:t>
          </w:r>
          <w:r w:rsidR="00CE4FB5">
            <w:t>was processed</w:t>
          </w:r>
          <w:r>
            <w:t xml:space="preserve"> followed by SIT one and SIT two testing.</w:t>
          </w:r>
          <w:r w:rsidR="00CE4FB5">
            <w:t xml:space="preserve"> Ensuring the accuracy of the technical design. </w:t>
          </w:r>
          <w:r>
            <w:t xml:space="preserve"> </w:t>
          </w:r>
          <w:r w:rsidR="000A57E9">
            <w:t xml:space="preserve">The last step of this phase of implementation </w:t>
          </w:r>
          <w:r w:rsidR="00CE4FB5">
            <w:t>was</w:t>
          </w:r>
          <w:r w:rsidR="000A57E9">
            <w:t xml:space="preserve"> “User acceptance Testing” this ensures that the end-to-end business solution maintains its accuracy with the implemented decoupling solution. Additionally, this is where the benefits </w:t>
          </w:r>
          <w:r w:rsidR="00CE4FB5">
            <w:t>were</w:t>
          </w:r>
          <w:r w:rsidR="000A57E9">
            <w:t xml:space="preserve"> quantified and presented to the business areas for a final sign off on the implementation of the solution.</w:t>
          </w:r>
          <w:r w:rsidR="00431B02">
            <w:t xml:space="preserve"> Like the unfreeze phase of Lewin’s theory this ensures that the project is more widely accepted and reduces resistive forces. </w:t>
          </w:r>
        </w:p>
        <w:p w14:paraId="619C9AAE" w14:textId="22833646" w:rsidR="00431B02" w:rsidRDefault="00431B02" w:rsidP="00431B02">
          <w:pPr>
            <w:rPr>
              <w:sz w:val="22"/>
              <w:szCs w:val="22"/>
            </w:rPr>
          </w:pPr>
        </w:p>
        <w:p w14:paraId="1D5D1175" w14:textId="3D6B4023" w:rsidR="00431B02" w:rsidRPr="00431B02" w:rsidRDefault="00431B02" w:rsidP="00431B02">
          <w:pPr>
            <w:pStyle w:val="ListParagraph"/>
            <w:numPr>
              <w:ilvl w:val="2"/>
              <w:numId w:val="7"/>
            </w:numPr>
            <w:rPr>
              <w:rFonts w:asciiTheme="majorHAnsi" w:eastAsiaTheme="majorEastAsia" w:hAnsiTheme="majorHAnsi" w:cstheme="majorBidi"/>
              <w:color w:val="2E74B5" w:themeColor="accent1" w:themeShade="BF"/>
              <w:sz w:val="24"/>
              <w:szCs w:val="24"/>
            </w:rPr>
          </w:pPr>
          <w:r w:rsidRPr="00431B02">
            <w:rPr>
              <w:rFonts w:asciiTheme="majorHAnsi" w:eastAsiaTheme="majorEastAsia" w:hAnsiTheme="majorHAnsi" w:cstheme="majorBidi"/>
              <w:color w:val="2E74B5" w:themeColor="accent1" w:themeShade="BF"/>
              <w:sz w:val="24"/>
              <w:szCs w:val="24"/>
            </w:rPr>
            <w:t>The ADKAR Change management Model</w:t>
          </w:r>
        </w:p>
        <w:p w14:paraId="6C20CCAE" w14:textId="37CED6B1" w:rsidR="00431B02" w:rsidRDefault="00797323" w:rsidP="00431B02">
          <w:r>
            <w:rPr>
              <w:noProof/>
            </w:rPr>
            <w:drawing>
              <wp:anchor distT="0" distB="0" distL="114300" distR="114300" simplePos="0" relativeHeight="251660288" behindDoc="0" locked="0" layoutInCell="1" allowOverlap="1" wp14:anchorId="4561BE13" wp14:editId="3E3178A0">
                <wp:simplePos x="0" y="0"/>
                <wp:positionH relativeFrom="column">
                  <wp:posOffset>1877971</wp:posOffset>
                </wp:positionH>
                <wp:positionV relativeFrom="paragraph">
                  <wp:posOffset>40640</wp:posOffset>
                </wp:positionV>
                <wp:extent cx="2096770" cy="2401570"/>
                <wp:effectExtent l="0" t="0" r="0" b="0"/>
                <wp:wrapSquare wrapText="bothSides"/>
                <wp:docPr id="3" name="Picture 3" descr="Text&#10;&#10;Description automatically generated with low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 name="Picture 3" descr="Text&#10;&#10;Description automatically generated with low confidence"/>
                        <pic:cNvPicPr/>
                      </pic:nvPicPr>
                      <pic:blipFill>
                        <a:blip r:embed="rId20" cstate="print">
                          <a:extLst>
                            <a:ext uri="{28A0092B-C50C-407E-A947-70E740481C1C}">
                              <a14:useLocalDpi xmlns:a14="http://schemas.microsoft.com/office/drawing/2010/main" val="0"/>
                            </a:ext>
                          </a:extLst>
                        </a:blip>
                        <a:stretch>
                          <a:fillRect/>
                        </a:stretch>
                      </pic:blipFill>
                      <pic:spPr>
                        <a:xfrm>
                          <a:off x="0" y="0"/>
                          <a:ext cx="2096770" cy="2401570"/>
                        </a:xfrm>
                        <a:prstGeom prst="rect">
                          <a:avLst/>
                        </a:prstGeom>
                      </pic:spPr>
                    </pic:pic>
                  </a:graphicData>
                </a:graphic>
                <wp14:sizeRelH relativeFrom="page">
                  <wp14:pctWidth>0</wp14:pctWidth>
                </wp14:sizeRelH>
                <wp14:sizeRelV relativeFrom="page">
                  <wp14:pctHeight>0</wp14:pctHeight>
                </wp14:sizeRelV>
              </wp:anchor>
            </w:drawing>
          </w:r>
        </w:p>
        <w:p w14:paraId="2F87F993" w14:textId="150F20C4" w:rsidR="00431B02" w:rsidRDefault="00431B02" w:rsidP="00431B02"/>
        <w:p w14:paraId="0068B83A" w14:textId="4C704550" w:rsidR="00797323" w:rsidRDefault="00797323" w:rsidP="00431B02"/>
        <w:p w14:paraId="0A1FE968" w14:textId="0549E665" w:rsidR="00797323" w:rsidRDefault="00797323" w:rsidP="00431B02"/>
        <w:p w14:paraId="7F185939" w14:textId="6423EA2C" w:rsidR="00797323" w:rsidRDefault="00797323" w:rsidP="00431B02"/>
        <w:p w14:paraId="50DB8D99" w14:textId="11D40AD7" w:rsidR="00797323" w:rsidRDefault="00797323" w:rsidP="00431B02"/>
        <w:p w14:paraId="0EB08EEF" w14:textId="26681C7A" w:rsidR="00797323" w:rsidRDefault="00797323" w:rsidP="00431B02"/>
        <w:p w14:paraId="031929E6" w14:textId="77690B28" w:rsidR="00797323" w:rsidRDefault="00797323" w:rsidP="00431B02"/>
        <w:p w14:paraId="13DDFCFD" w14:textId="463F3F44" w:rsidR="00797323" w:rsidRDefault="00797323" w:rsidP="00431B02"/>
        <w:p w14:paraId="036AE6E1" w14:textId="3727EAAE" w:rsidR="00797323" w:rsidRDefault="00797323" w:rsidP="00431B02"/>
        <w:p w14:paraId="1162DDBF" w14:textId="18E19545" w:rsidR="00797323" w:rsidRDefault="00797323" w:rsidP="00431B02"/>
        <w:p w14:paraId="21284A57" w14:textId="21B8B004" w:rsidR="00797323" w:rsidRDefault="00797323" w:rsidP="00431B02"/>
        <w:p w14:paraId="45455D13" w14:textId="111070A8" w:rsidR="00797323" w:rsidRDefault="00797323" w:rsidP="00431B02"/>
        <w:p w14:paraId="3EBE8CD6" w14:textId="2F2DC33D" w:rsidR="00797323" w:rsidRDefault="00797323" w:rsidP="00431B02"/>
        <w:p w14:paraId="09A7B84E" w14:textId="42A74F14" w:rsidR="00797323" w:rsidRDefault="00797323" w:rsidP="00797323">
          <w:pPr>
            <w:tabs>
              <w:tab w:val="left" w:pos="3350"/>
            </w:tabs>
          </w:pPr>
          <w:r>
            <w:tab/>
            <w:t>Figure 1.0 – (Hiatt 2006)</w:t>
          </w:r>
        </w:p>
        <w:p w14:paraId="42835DC0" w14:textId="44B066F1" w:rsidR="00797323" w:rsidRDefault="00797323" w:rsidP="00431B02"/>
        <w:p w14:paraId="3E6A1460" w14:textId="7A6BA127" w:rsidR="00797323" w:rsidRDefault="00797323" w:rsidP="00431B02">
          <w:r>
            <w:t>The ADKAR change model details 5 key objectives for realising a change. Each objective acts as a building block in the management of the change. The process begins after a change has been identified and does not act as a process of identifying</w:t>
          </w:r>
          <w:r w:rsidR="00296F5E">
            <w:t xml:space="preserve">. The </w:t>
          </w:r>
          <w:r w:rsidR="00071DE9">
            <w:t xml:space="preserve">model </w:t>
          </w:r>
          <w:r w:rsidR="00296F5E">
            <w:t>acts as a sequence for managing the personnel side of the change (Hiatt 2006).</w:t>
          </w:r>
        </w:p>
        <w:p w14:paraId="481C75A3" w14:textId="06D9C848" w:rsidR="00F314CF" w:rsidRDefault="00F314CF" w:rsidP="00431B02"/>
        <w:p w14:paraId="6BE5325E" w14:textId="5A432789" w:rsidR="00F314CF" w:rsidRDefault="00F314CF" w:rsidP="00431B02">
          <w:r>
            <w:t>The initial stage of the process is ‘Awareness’</w:t>
          </w:r>
          <w:r w:rsidR="000D5152">
            <w:t>, where the change management team must ensure that the business areas impacted by the change are aware of the need to change. This awareness stage is comparable to part of the unfreeze stage of Lewin’s theory.</w:t>
          </w:r>
          <w:r w:rsidR="009F0F16">
            <w:t xml:space="preserve"> The largest factor that influences the acceptance of the awareness stage and progression of the ADKAR process</w:t>
          </w:r>
          <w:r w:rsidR="008747BA">
            <w:t>,</w:t>
          </w:r>
          <w:r w:rsidR="009F0F16">
            <w:t xml:space="preserve"> is personnel’s perception of the current process against the new or changed process. The workforce effected by the change must appreciate the current flaws in the process and the improvements implemented or made possible as part of the project</w:t>
          </w:r>
          <w:r w:rsidR="008D096E">
            <w:t xml:space="preserve"> (Hiatt 2006). </w:t>
          </w:r>
          <w:r w:rsidR="009F0F16">
            <w:t>The HRD dec</w:t>
          </w:r>
          <w:r w:rsidR="00900668">
            <w:t xml:space="preserve">oupling solution used the initial implementation stage as the awareness step in the ADKAR process. The ‘runner, repeater, stranger’ analysis provided an indication of the improvements that would be made as part of the project. </w:t>
          </w:r>
          <w:r w:rsidR="00600091">
            <w:t xml:space="preserve">Furthermore, the </w:t>
          </w:r>
          <w:r w:rsidR="00900668">
            <w:t xml:space="preserve">UAT stage </w:t>
          </w:r>
          <w:r w:rsidR="00900668">
            <w:lastRenderedPageBreak/>
            <w:t xml:space="preserve">provided a planned portion of time to highlight these benefits to the users </w:t>
          </w:r>
          <w:r w:rsidR="00600091">
            <w:t>to grow their understanding of the project</w:t>
          </w:r>
          <w:r w:rsidR="008747BA">
            <w:t xml:space="preserve"> and the improvements made when successfully implemented.</w:t>
          </w:r>
        </w:p>
        <w:p w14:paraId="22AC45C3" w14:textId="45FD11B2" w:rsidR="008D096E" w:rsidRDefault="008D096E" w:rsidP="00431B02"/>
        <w:p w14:paraId="3DAC5686" w14:textId="59465596" w:rsidR="00797323" w:rsidRDefault="008D096E" w:rsidP="00431B02">
          <w:r>
            <w:t>B</w:t>
          </w:r>
          <w:r w:rsidR="00B3540C">
            <w:t>oca</w:t>
          </w:r>
          <w:r>
            <w:t xml:space="preserve"> (2013) details the de</w:t>
          </w:r>
          <w:r w:rsidR="00600091">
            <w:t>sire</w:t>
          </w:r>
          <w:r>
            <w:t xml:space="preserve"> segment of the ADKAR process as the personal decision to support and play their role in the project.</w:t>
          </w:r>
          <w:r w:rsidR="00600091">
            <w:t xml:space="preserve"> The decoupling project also addressed this aspect in the initial project assessment stage. The UAT stage both provides the awareness and, as the name suggests, ensures acceptance of the change. </w:t>
          </w:r>
        </w:p>
        <w:p w14:paraId="4F3DD759" w14:textId="127B54D7" w:rsidR="00E82126" w:rsidRDefault="00E82126" w:rsidP="00431B02"/>
        <w:p w14:paraId="207277FA" w14:textId="57FC1941" w:rsidR="00E82126" w:rsidRDefault="00E82126" w:rsidP="00431B02">
          <w:r>
            <w:t xml:space="preserve">The knowledge part of the change management process ensures that </w:t>
          </w:r>
          <w:r w:rsidR="00B3540C">
            <w:t xml:space="preserve">information and knowledge is shared as part of the project again supported by Boca (2013). The decoupling project considered the sharing of knowledge in terms of the change and the impact that the change will have on the various business areas. However, this process was not formalised into training for </w:t>
          </w:r>
          <w:r w:rsidR="00994E4E">
            <w:t xml:space="preserve">every employee within </w:t>
          </w:r>
          <w:r w:rsidR="00B3540C">
            <w:t>the relevant areas.</w:t>
          </w:r>
          <w:r w:rsidR="00994E4E">
            <w:t xml:space="preserve"> Training was only provided to those taking part in the UAT stage of the initial project assessment.</w:t>
          </w:r>
          <w:r w:rsidR="00B3540C">
            <w:t xml:space="preserve"> This is a short falling in the change management of this project. </w:t>
          </w:r>
          <w:r w:rsidR="00994E4E">
            <w:t>Full t</w:t>
          </w:r>
          <w:r w:rsidR="00B3540C">
            <w:t xml:space="preserve">raining was not considered within the project timeline and instead was thought of as an after-project activity. Hiatt (2006) describes effective training as one of the necessary steps to achieve each building block of the ADKAR model. As the change management failed to recognise </w:t>
          </w:r>
          <w:r w:rsidR="00994E4E">
            <w:t xml:space="preserve">complete </w:t>
          </w:r>
          <w:r w:rsidR="00B3540C">
            <w:t>training as a step within the project plan, it has failed to fully reap the benefits of utilising ADKAR change management.</w:t>
          </w:r>
          <w:r w:rsidR="008747BA">
            <w:t xml:space="preserve"> Future projects must ensure that training is considered.</w:t>
          </w:r>
        </w:p>
        <w:p w14:paraId="268100EE" w14:textId="3E0D7B75" w:rsidR="00994E4E" w:rsidRDefault="00994E4E" w:rsidP="00431B02"/>
        <w:p w14:paraId="26461EE8" w14:textId="56E5BCC2" w:rsidR="00994E4E" w:rsidRDefault="00994E4E" w:rsidP="00431B02">
          <w:r>
            <w:t xml:space="preserve">Hiatt (2006) describes the difference between the knowledge aspect and ability as the difference between knowing how to do something compared to the actual ability to do something. The easiest way to understand this is to review issues that may affect the ability aspect but not the knowledge. Such as, someone may have the knowledge of how to complete an activity but not have the physical ability to do so. The decoupling </w:t>
          </w:r>
          <w:r w:rsidR="008747BA">
            <w:t xml:space="preserve">project </w:t>
          </w:r>
          <w:r>
            <w:t>did consider some aspects of this</w:t>
          </w:r>
          <w:r w:rsidR="008747BA">
            <w:t>,</w:t>
          </w:r>
          <w:r>
            <w:t xml:space="preserve"> as access issues were resolved for all personnel within areas as part of the UAT stage. However, as the ADKAR model relies on the precious aspect being complete, the previous shortfall within the knowledge aspect has a </w:t>
          </w:r>
          <w:r w:rsidR="00984467">
            <w:t>knock-on</w:t>
          </w:r>
          <w:r>
            <w:t xml:space="preserve"> impact on the ability aspect.</w:t>
          </w:r>
        </w:p>
        <w:p w14:paraId="17807F40" w14:textId="379E7F69" w:rsidR="00984467" w:rsidRDefault="00984467" w:rsidP="00431B02"/>
        <w:p w14:paraId="568AABB8" w14:textId="4672B81C" w:rsidR="00984467" w:rsidRDefault="00984467" w:rsidP="00431B02">
          <w:r>
            <w:t xml:space="preserve">The last aspect of the ADKAR model is reinforcement which Hiatt (2006) describes as being achieved when all required mechanisms to sustain the change are in place. Additionally, Hiatt discusses that effective reinforcement is key to ensuring the change continuing momentum and stopping reverting into the old method of working. After the initial assessment stage of the project plan, two phases of ‘Routing and Figuring change Requests’ were planned in to continue momentum and implement the decoupled solution for live customer supplying scenarios. However, again the training short falling means that not all the requirements were in place to achieve true full reinforcement as per the ADKAR model. </w:t>
          </w:r>
        </w:p>
        <w:p w14:paraId="531DAA8C" w14:textId="0F758D9C" w:rsidR="008D096E" w:rsidRDefault="008D096E" w:rsidP="00431B02"/>
        <w:p w14:paraId="2BC6608E" w14:textId="7472FAFA" w:rsidR="004515A4" w:rsidRDefault="004515A4" w:rsidP="00431B02"/>
        <w:p w14:paraId="7A134F63" w14:textId="51D991DC" w:rsidR="004515A4" w:rsidRDefault="004515A4" w:rsidP="00431B02"/>
        <w:p w14:paraId="22BD795E" w14:textId="59E5D9D2" w:rsidR="004515A4" w:rsidRDefault="004515A4" w:rsidP="00431B02"/>
        <w:p w14:paraId="61E242DA" w14:textId="402B7ECF" w:rsidR="004515A4" w:rsidRDefault="004515A4" w:rsidP="00431B02"/>
        <w:p w14:paraId="5FACAE54" w14:textId="7EA8B244" w:rsidR="004515A4" w:rsidRDefault="004515A4" w:rsidP="00431B02"/>
        <w:p w14:paraId="28CBCE2B" w14:textId="2DB11E04" w:rsidR="004515A4" w:rsidRDefault="004515A4" w:rsidP="00431B02"/>
        <w:p w14:paraId="7ED9437C" w14:textId="6FFEE98D" w:rsidR="004515A4" w:rsidRDefault="004515A4" w:rsidP="00431B02"/>
        <w:p w14:paraId="2152A9A8" w14:textId="7B434701" w:rsidR="004515A4" w:rsidRDefault="004515A4" w:rsidP="00431B02"/>
        <w:p w14:paraId="31F0C4C5" w14:textId="77777777" w:rsidR="005401DA" w:rsidRDefault="005401DA" w:rsidP="00431B02">
          <w:pPr>
            <w:sectPr w:rsidR="005401DA" w:rsidSect="005401DA">
              <w:footerReference w:type="default" r:id="rId21"/>
              <w:footerReference w:type="first" r:id="rId22"/>
              <w:pgSz w:w="11906" w:h="16838"/>
              <w:pgMar w:top="1440" w:right="1440" w:bottom="1440" w:left="1440" w:header="708" w:footer="680" w:gutter="0"/>
              <w:pgNumType w:start="0"/>
              <w:cols w:space="708"/>
              <w:titlePg/>
              <w:docGrid w:linePitch="360"/>
            </w:sectPr>
          </w:pPr>
        </w:p>
        <w:p w14:paraId="50A0A0F7" w14:textId="6E39778F" w:rsidR="004515A4" w:rsidRDefault="00837083" w:rsidP="00431B02">
          <w:r>
            <w:br w:type="page"/>
          </w:r>
        </w:p>
        <w:p w14:paraId="5EE1796F" w14:textId="5695E879" w:rsidR="005401DA" w:rsidRDefault="00431B02" w:rsidP="000C7FB6">
          <w:pPr>
            <w:pStyle w:val="ListParagraph"/>
            <w:numPr>
              <w:ilvl w:val="2"/>
              <w:numId w:val="7"/>
            </w:numPr>
            <w:rPr>
              <w:rFonts w:asciiTheme="majorHAnsi" w:eastAsiaTheme="majorEastAsia" w:hAnsiTheme="majorHAnsi" w:cstheme="majorBidi"/>
              <w:color w:val="2E74B5" w:themeColor="accent1" w:themeShade="BF"/>
              <w:sz w:val="24"/>
              <w:szCs w:val="24"/>
            </w:rPr>
            <w:sectPr w:rsidR="005401DA" w:rsidSect="005401DA">
              <w:footerReference w:type="default" r:id="rId23"/>
              <w:type w:val="continuous"/>
              <w:pgSz w:w="11906" w:h="16838"/>
              <w:pgMar w:top="1440" w:right="1440" w:bottom="1440" w:left="1440" w:header="708" w:footer="680" w:gutter="0"/>
              <w:pgNumType w:start="0"/>
              <w:cols w:space="708"/>
              <w:titlePg/>
              <w:docGrid w:linePitch="360"/>
            </w:sectPr>
          </w:pPr>
          <w:r w:rsidRPr="00431B02">
            <w:rPr>
              <w:rFonts w:asciiTheme="majorHAnsi" w:eastAsiaTheme="majorEastAsia" w:hAnsiTheme="majorHAnsi" w:cstheme="majorBidi"/>
              <w:color w:val="2E74B5" w:themeColor="accent1" w:themeShade="BF"/>
              <w:sz w:val="24"/>
              <w:szCs w:val="24"/>
            </w:rPr>
            <w:lastRenderedPageBreak/>
            <w:t>Kotter’s Theo</w:t>
          </w:r>
          <w:r w:rsidR="005401DA">
            <w:rPr>
              <w:rFonts w:asciiTheme="majorHAnsi" w:eastAsiaTheme="majorEastAsia" w:hAnsiTheme="majorHAnsi" w:cstheme="majorBidi"/>
              <w:color w:val="2E74B5" w:themeColor="accent1" w:themeShade="BF"/>
              <w:sz w:val="24"/>
              <w:szCs w:val="24"/>
            </w:rPr>
            <w:t xml:space="preserve">ry </w:t>
          </w:r>
        </w:p>
        <w:p w14:paraId="27207876" w14:textId="0E4B520F" w:rsidR="000C7FB6" w:rsidRDefault="000C7FB6" w:rsidP="000C7FB6">
          <w:r w:rsidRPr="000C7FB6">
            <w:t xml:space="preserve">Kotter’s change management </w:t>
          </w:r>
          <w:r>
            <w:t>theory is an eight-stage theory</w:t>
          </w:r>
          <w:r w:rsidR="0005638A">
            <w:t xml:space="preserve"> </w:t>
          </w:r>
          <w:r>
            <w:t>(see figure 2.0).</w:t>
          </w:r>
        </w:p>
        <w:p w14:paraId="3C4C91A3" w14:textId="0D4C7566" w:rsidR="000C7FB6" w:rsidRPr="000C7FB6" w:rsidRDefault="008F29F4" w:rsidP="000C7FB6">
          <w:r>
            <w:rPr>
              <w:noProof/>
            </w:rPr>
            <w:drawing>
              <wp:anchor distT="0" distB="0" distL="114300" distR="114300" simplePos="0" relativeHeight="251661312" behindDoc="0" locked="0" layoutInCell="1" allowOverlap="1" wp14:anchorId="7E7D8581" wp14:editId="26FA5D0D">
                <wp:simplePos x="0" y="0"/>
                <wp:positionH relativeFrom="column">
                  <wp:posOffset>0</wp:posOffset>
                </wp:positionH>
                <wp:positionV relativeFrom="paragraph">
                  <wp:posOffset>356870</wp:posOffset>
                </wp:positionV>
                <wp:extent cx="5731510" cy="4363085"/>
                <wp:effectExtent l="0" t="0" r="0" b="0"/>
                <wp:wrapSquare wrapText="bothSides"/>
                <wp:docPr id="4" name="Picture 4" descr="Kotters 8 Step Change Mod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Kotters 8 Step Change Model"/>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731510" cy="436308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53F37990" w14:textId="3A8B0A03" w:rsidR="00431B02" w:rsidRDefault="00431B02" w:rsidP="00431B02">
          <w:pPr>
            <w:rPr>
              <w:rFonts w:asciiTheme="majorHAnsi" w:eastAsiaTheme="majorEastAsia" w:hAnsiTheme="majorHAnsi" w:cstheme="majorBidi"/>
              <w:color w:val="2E74B5" w:themeColor="accent1" w:themeShade="BF"/>
            </w:rPr>
          </w:pPr>
        </w:p>
        <w:p w14:paraId="268D96BE" w14:textId="4FFFDBDE" w:rsidR="000C7FB6" w:rsidRPr="008F29F4" w:rsidRDefault="008F29F4" w:rsidP="00431B02">
          <w:r>
            <w:fldChar w:fldCharType="begin"/>
          </w:r>
          <w:r>
            <w:instrText xml:space="preserve"> INCLUDEPICTURE "https://d3n817fwly711g.cloudfront.net/uploads/2019/12/Kotters-8-Step-Change-Model-1008x1024.png" \* MERGEFORMATINET </w:instrText>
          </w:r>
          <w:r w:rsidR="00695797">
            <w:fldChar w:fldCharType="separate"/>
          </w:r>
          <w:r>
            <w:fldChar w:fldCharType="end"/>
          </w:r>
        </w:p>
        <w:p w14:paraId="4EB36915" w14:textId="61AA8926" w:rsidR="000C7FB6" w:rsidRDefault="000C7FB6" w:rsidP="00DD4327">
          <w:pPr>
            <w:tabs>
              <w:tab w:val="left" w:pos="3428"/>
            </w:tabs>
            <w:jc w:val="center"/>
          </w:pPr>
          <w:r w:rsidRPr="000C7FB6">
            <w:t>Figure 2.0</w:t>
          </w:r>
          <w:r>
            <w:t xml:space="preserve"> (</w:t>
          </w:r>
          <w:proofErr w:type="spellStart"/>
          <w:r w:rsidR="008F29F4" w:rsidRPr="008F29F4">
            <w:t>Athuraliya</w:t>
          </w:r>
          <w:proofErr w:type="spellEnd"/>
          <w:r w:rsidR="008F29F4">
            <w:t>, A</w:t>
          </w:r>
          <w:r w:rsidR="008F29F4" w:rsidRPr="008F29F4">
            <w:t xml:space="preserve"> 202</w:t>
          </w:r>
          <w:r w:rsidR="008F29F4">
            <w:t>1</w:t>
          </w:r>
          <w:r>
            <w:t>)</w:t>
          </w:r>
        </w:p>
        <w:p w14:paraId="288E34E9" w14:textId="7290A449" w:rsidR="0005638A" w:rsidRDefault="0005638A" w:rsidP="000C7FB6">
          <w:pPr>
            <w:tabs>
              <w:tab w:val="left" w:pos="3428"/>
            </w:tabs>
          </w:pPr>
        </w:p>
        <w:p w14:paraId="31FB75F6" w14:textId="1FADE32D" w:rsidR="0005638A" w:rsidRDefault="00DD4327" w:rsidP="000C7FB6">
          <w:pPr>
            <w:tabs>
              <w:tab w:val="left" w:pos="3428"/>
            </w:tabs>
          </w:pPr>
          <w:r w:rsidRPr="00DD4327">
            <w:t>The theor</w:t>
          </w:r>
          <w:r w:rsidR="00B12600">
            <w:t>y’s starting point is creating a sense of urgency for the change. Kotter (1995) discusses how successful management of a change can start by creating a sense of urgency for the change by using key business metrics. Examples of these key metrics are competitiveness and financial performance. Urgency for the project is created by highlighting the impact that the project will have on these metrics. This is comparable to the ‘awareness’ aspect of the ADKAR model. The HRD decoupling project created this sense of urgency by highlighting the benefits found in the ‘runner, repeater, stranger’ analysis in terms of how much the change would ease the stress on the mills. Additionally, the benefit on delivery date for the customer was shared with the relevant customer and an initial price increase was identified for the customer to utilise a HRD decoupled solution for products sold to them. These benefits were then communicated with the business areas as part of the UAT stage of the initial project assessment.</w:t>
          </w:r>
        </w:p>
        <w:p w14:paraId="4E76B6DA" w14:textId="77777777" w:rsidR="008747BA" w:rsidRDefault="008747BA" w:rsidP="000C7FB6">
          <w:pPr>
            <w:tabs>
              <w:tab w:val="left" w:pos="3428"/>
            </w:tabs>
          </w:pPr>
        </w:p>
        <w:p w14:paraId="175FD857" w14:textId="46874534" w:rsidR="005401DA" w:rsidRDefault="005B30ED" w:rsidP="000C7FB6">
          <w:pPr>
            <w:tabs>
              <w:tab w:val="left" w:pos="3428"/>
            </w:tabs>
            <w:sectPr w:rsidR="005401DA" w:rsidSect="005401DA">
              <w:footerReference w:type="default" r:id="rId25"/>
              <w:type w:val="continuous"/>
              <w:pgSz w:w="11906" w:h="16838"/>
              <w:pgMar w:top="1440" w:right="1440" w:bottom="1440" w:left="1440" w:header="708" w:footer="680" w:gutter="0"/>
              <w:pgNumType w:start="0"/>
              <w:cols w:space="708"/>
              <w:titlePg/>
              <w:docGrid w:linePitch="360"/>
            </w:sectPr>
          </w:pPr>
          <w:r>
            <w:t xml:space="preserve">Kotter’s theory then moves to the second stage which </w:t>
          </w:r>
          <w:r w:rsidRPr="005B30ED">
            <w:t>Pollack, J and Pollack, R</w:t>
          </w:r>
          <w:r>
            <w:t xml:space="preserve"> (</w:t>
          </w:r>
          <w:r w:rsidRPr="005B30ED">
            <w:t>2015</w:t>
          </w:r>
          <w:r>
            <w:t xml:space="preserve">) describe as setting up the change management team, but with the consideration of their power to lead the change. </w:t>
          </w:r>
          <w:r w:rsidR="00533490">
            <w:t>The change management team started off small for the decoupling project.</w:t>
          </w:r>
          <w:r w:rsidR="00837083">
            <w:br w:type="page"/>
          </w:r>
        </w:p>
        <w:p w14:paraId="34071D8F" w14:textId="571F92C8" w:rsidR="005B30ED" w:rsidRDefault="00533490" w:rsidP="000C7FB6">
          <w:pPr>
            <w:tabs>
              <w:tab w:val="left" w:pos="3428"/>
            </w:tabs>
          </w:pPr>
          <w:r>
            <w:lastRenderedPageBreak/>
            <w:t xml:space="preserve">However, the team grew in both numbers and power after the UAT stage because of the results of the initial project assessment. </w:t>
          </w:r>
          <w:r w:rsidR="000019FB">
            <w:t>Further showing the benefit of following the initial urgency stage.</w:t>
          </w:r>
        </w:p>
        <w:p w14:paraId="06204980" w14:textId="1FB06421" w:rsidR="000019FB" w:rsidRDefault="000019FB" w:rsidP="000C7FB6">
          <w:pPr>
            <w:tabs>
              <w:tab w:val="left" w:pos="3428"/>
            </w:tabs>
          </w:pPr>
        </w:p>
        <w:p w14:paraId="4CFE1B68" w14:textId="4098865F" w:rsidR="000019FB" w:rsidRPr="00DD4327" w:rsidRDefault="000019FB" w:rsidP="000C7FB6">
          <w:pPr>
            <w:tabs>
              <w:tab w:val="left" w:pos="3428"/>
            </w:tabs>
          </w:pPr>
          <w:r>
            <w:t>The next stage in the model is the vison stage. Kotter (1995) discusses this mostly in terms of large-scale developments where he describes the stage of the model being achieved after months of work from the change management team. This does not apply to the project described in this report. However, the change implemented in the project had a clear and concise goal and result. Additionally, the strategy for delivering this was outlined in the proof of concept and tested as part of the S</w:t>
          </w:r>
          <w:r w:rsidR="007F7501">
            <w:t>IT</w:t>
          </w:r>
          <w:r>
            <w:t xml:space="preserve"> testing stages. </w:t>
          </w:r>
        </w:p>
        <w:p w14:paraId="6705576F" w14:textId="3667C4A7" w:rsidR="000C7FB6" w:rsidRDefault="000C7FB6" w:rsidP="00431B02">
          <w:pPr>
            <w:rPr>
              <w:rFonts w:asciiTheme="majorHAnsi" w:eastAsiaTheme="majorEastAsia" w:hAnsiTheme="majorHAnsi" w:cstheme="majorBidi"/>
              <w:color w:val="2E74B5" w:themeColor="accent1" w:themeShade="BF"/>
            </w:rPr>
          </w:pPr>
        </w:p>
        <w:p w14:paraId="45F001DA" w14:textId="5B12934B" w:rsidR="007F7501" w:rsidRDefault="007F7501" w:rsidP="00431B02">
          <w:r w:rsidRPr="007F7501">
            <w:t>The next part of the model is communicating the project</w:t>
          </w:r>
          <w:r>
            <w:t>. Again, the discussion points by Kotter (1995) tend to be aimed at larger scale changes but there are some points made that are applicable. Kotter starts the discussion with a statement around teams failing to fully communicate the vison and simply raising a single meeting to communicate. There is a learning point and development to the project management for the HRD decoupling project. After initial project assessment stage, it would have been beneficial to plan a formal companywide communication outlining the change that is underway. Updates on the project progress should then have been circulated outlining any further developments. This would have greatly improved the company wide understanding of the decoupling solution. The project simply relied on each business area to communicate the results of the UAT.</w:t>
          </w:r>
          <w:r w:rsidR="004C606F">
            <w:t xml:space="preserve"> Improving this internal communication would reduce resistance to the change as supported by </w:t>
          </w:r>
          <w:r w:rsidR="004C606F" w:rsidRPr="004C606F">
            <w:t>Esposito</w:t>
          </w:r>
          <w:r w:rsidR="004C606F">
            <w:t xml:space="preserve"> (</w:t>
          </w:r>
          <w:r w:rsidR="004C606F" w:rsidRPr="004C606F">
            <w:t>2014</w:t>
          </w:r>
          <w:r w:rsidR="004C606F">
            <w:t>).</w:t>
          </w:r>
        </w:p>
        <w:p w14:paraId="31C28701" w14:textId="0EC1F3FA" w:rsidR="00F22024" w:rsidRDefault="00F22024" w:rsidP="00431B02"/>
        <w:p w14:paraId="12F9A22C" w14:textId="77CC427C" w:rsidR="007F7501" w:rsidRDefault="00F22024" w:rsidP="00431B02">
          <w:r>
            <w:t xml:space="preserve">Continuing through the theory, removing any </w:t>
          </w:r>
          <w:proofErr w:type="gramStart"/>
          <w:r>
            <w:t>obstacles</w:t>
          </w:r>
          <w:proofErr w:type="gramEnd"/>
          <w:r>
            <w:t xml:space="preserve"> and changing anything that undermines the vison is the next action (</w:t>
          </w:r>
          <w:r w:rsidRPr="005B30ED">
            <w:t>Pollack, J and Pollack, R</w:t>
          </w:r>
          <w:r>
            <w:t xml:space="preserve"> </w:t>
          </w:r>
          <w:r w:rsidRPr="005B30ED">
            <w:t>2015</w:t>
          </w:r>
          <w:r>
            <w:t>). This action was not necessary in the decoupling project. Further to this Kotter’s literature again tends to discuss larger scale projects (Kotter 1995).</w:t>
          </w:r>
        </w:p>
        <w:p w14:paraId="721F789E" w14:textId="3C63430E" w:rsidR="00F22024" w:rsidRDefault="00F22024" w:rsidP="00431B02"/>
        <w:p w14:paraId="47103B17" w14:textId="08F7F400" w:rsidR="00F22024" w:rsidRDefault="00F22024" w:rsidP="00431B02">
          <w:r>
            <w:t xml:space="preserve">The next principle of the model is applicable to both large scale and small-scale projects. This principle is planning and achieving short term wins (Kotter 1995). The decoupling project recognised the need to split the RFCR implementations into separate stages to highlight the individual ‘win’ of implementing each. </w:t>
          </w:r>
          <w:r w:rsidRPr="00F22024">
            <w:t xml:space="preserve">Gill </w:t>
          </w:r>
          <w:r>
            <w:t>(</w:t>
          </w:r>
          <w:r w:rsidRPr="00F22024">
            <w:t>2002</w:t>
          </w:r>
          <w:r>
            <w:t>) discusses the positive impact that short term wins have on the motivation of those carrying out the change. Implementing this in the decoupling project ensures maximum motivation is achieved.</w:t>
          </w:r>
        </w:p>
        <w:p w14:paraId="2B5856E1" w14:textId="7709B606" w:rsidR="001B7C47" w:rsidRDefault="001B7C47" w:rsidP="00431B02"/>
        <w:p w14:paraId="3E86F876" w14:textId="4BAEC28A" w:rsidR="004515A4" w:rsidRDefault="001B7C47" w:rsidP="00431B02">
          <w:r>
            <w:t xml:space="preserve">The diagram in figure 1 describes the next principle as building on the change however, Kotter (1995) discusses it mostly as deeming the change management complete too soon or “declaring victory too early”. Kotter outlines examples </w:t>
          </w:r>
          <w:r w:rsidR="001F33DD">
            <w:t>whereby</w:t>
          </w:r>
          <w:r>
            <w:t xml:space="preserve"> the vison that the management team outlined is achieved but then dies out over time and old processes are reverted </w:t>
          </w:r>
          <w:r w:rsidR="00C9260A">
            <w:t xml:space="preserve">to </w:t>
          </w:r>
          <w:r w:rsidR="001F33DD">
            <w:t xml:space="preserve">as the standard. To further continue the momentum of the decoupling project a ‘Design review and Optimisation’ stage was planned as the final stage of the project. Whereby the current landscape implemented up to this point was assessed with all key areas. Various solutions were presented to these areas highlighting the benefits and risk of each, against prioritised principles of the solution which were agreed by the group. This ensures that victory is not declared too </w:t>
          </w:r>
          <w:proofErr w:type="gramStart"/>
          <w:r w:rsidR="001F33DD">
            <w:t>soon</w:t>
          </w:r>
          <w:proofErr w:type="gramEnd"/>
          <w:r w:rsidR="001F33DD">
            <w:t xml:space="preserve"> and the solution implemented at the time of project completion is </w:t>
          </w:r>
          <w:r w:rsidR="008C63A4">
            <w:t>most optimal</w:t>
          </w:r>
          <w:r w:rsidR="008747BA">
            <w:t xml:space="preserve"> solution</w:t>
          </w:r>
          <w:r w:rsidR="008C63A4">
            <w:t>.</w:t>
          </w:r>
        </w:p>
        <w:p w14:paraId="71B8CCD9" w14:textId="599794BF" w:rsidR="003379A9" w:rsidRDefault="003379A9" w:rsidP="00431B02"/>
        <w:p w14:paraId="27323D3A" w14:textId="77777777" w:rsidR="003379A9" w:rsidRDefault="003379A9" w:rsidP="00431B02"/>
        <w:p w14:paraId="524993F0" w14:textId="77777777" w:rsidR="005401DA" w:rsidRPr="005401DA" w:rsidRDefault="005401DA" w:rsidP="00431B02"/>
        <w:p w14:paraId="2FABFCF2" w14:textId="17AFBE94" w:rsidR="00AD161C" w:rsidRPr="004515A4" w:rsidRDefault="00431B02" w:rsidP="000C7FB6">
          <w:pPr>
            <w:pStyle w:val="ListParagraph"/>
            <w:numPr>
              <w:ilvl w:val="2"/>
              <w:numId w:val="7"/>
            </w:numPr>
            <w:rPr>
              <w:rFonts w:asciiTheme="majorHAnsi" w:eastAsiaTheme="majorEastAsia" w:hAnsiTheme="majorHAnsi" w:cstheme="majorBidi"/>
              <w:color w:val="2E74B5" w:themeColor="accent1" w:themeShade="BF"/>
              <w:sz w:val="24"/>
              <w:szCs w:val="24"/>
            </w:rPr>
          </w:pPr>
          <w:r w:rsidRPr="008C63A4">
            <w:rPr>
              <w:rFonts w:asciiTheme="majorHAnsi" w:eastAsiaTheme="majorEastAsia" w:hAnsiTheme="majorHAnsi" w:cstheme="majorBidi"/>
              <w:color w:val="2E74B5" w:themeColor="accent1" w:themeShade="BF"/>
              <w:sz w:val="24"/>
              <w:szCs w:val="24"/>
            </w:rPr>
            <w:lastRenderedPageBreak/>
            <w:t>Deming Cycle (PDC</w:t>
          </w:r>
          <w:r w:rsidR="008C63A4" w:rsidRPr="008C63A4">
            <w:rPr>
              <w:rFonts w:asciiTheme="majorHAnsi" w:eastAsiaTheme="majorEastAsia" w:hAnsiTheme="majorHAnsi" w:cstheme="majorBidi"/>
              <w:color w:val="2E74B5" w:themeColor="accent1" w:themeShade="BF"/>
              <w:sz w:val="24"/>
              <w:szCs w:val="24"/>
            </w:rPr>
            <w:t>A</w:t>
          </w:r>
          <w:r w:rsidR="00925DAD">
            <w:rPr>
              <w:rFonts w:asciiTheme="majorHAnsi" w:eastAsiaTheme="majorEastAsia" w:hAnsiTheme="majorHAnsi" w:cstheme="majorBidi"/>
              <w:color w:val="2E74B5" w:themeColor="accent1" w:themeShade="BF"/>
              <w:sz w:val="24"/>
              <w:szCs w:val="24"/>
            </w:rPr>
            <w:t>/PDSA</w:t>
          </w:r>
          <w:r w:rsidR="008C63A4" w:rsidRPr="008C63A4">
            <w:rPr>
              <w:rFonts w:asciiTheme="majorHAnsi" w:eastAsiaTheme="majorEastAsia" w:hAnsiTheme="majorHAnsi" w:cstheme="majorBidi"/>
              <w:color w:val="2E74B5" w:themeColor="accent1" w:themeShade="BF"/>
              <w:sz w:val="24"/>
              <w:szCs w:val="24"/>
            </w:rPr>
            <w:t>)</w:t>
          </w:r>
        </w:p>
        <w:p w14:paraId="29D551D0" w14:textId="77777777" w:rsidR="00925DAD" w:rsidRDefault="008C63A4" w:rsidP="008C63A4">
          <w:pPr>
            <w:tabs>
              <w:tab w:val="left" w:pos="997"/>
            </w:tabs>
          </w:pPr>
          <w:r w:rsidRPr="008C63A4">
            <w:t>The Deming cycle or more commonly referred to now as PDCA (Plan Do Check Act)</w:t>
          </w:r>
          <w:r>
            <w:t xml:space="preserve">, is a change management technique or </w:t>
          </w:r>
          <w:r w:rsidR="009A5B97">
            <w:t xml:space="preserve">framework. The goal of the cyclic process is to identify and address key issues during the change. The original framework was created by DR Williams Edwards Deming in 1951 and was later </w:t>
          </w:r>
          <w:r w:rsidR="009A5B97" w:rsidRPr="007D65CA">
            <w:t>developed into the PDCA framework by Imai</w:t>
          </w:r>
          <w:r w:rsidR="00925DAD">
            <w:t>. Which was further developed into the PDSA (Plan Do Study Act) by Deming in 1993</w:t>
          </w:r>
          <w:r w:rsidR="009A5B97">
            <w:t xml:space="preserve"> (</w:t>
          </w:r>
          <w:r w:rsidR="009A5B97" w:rsidRPr="009A5B97">
            <w:t>Moen and Norman</w:t>
          </w:r>
          <w:r w:rsidR="009A5B97">
            <w:t xml:space="preserve"> 2009).</w:t>
          </w:r>
          <w:r w:rsidR="00925DAD">
            <w:t xml:space="preserve">    </w:t>
          </w:r>
        </w:p>
        <w:p w14:paraId="42422338" w14:textId="77777777" w:rsidR="007D65CA" w:rsidRDefault="007D65CA" w:rsidP="008C63A4">
          <w:pPr>
            <w:tabs>
              <w:tab w:val="left" w:pos="997"/>
            </w:tabs>
          </w:pPr>
        </w:p>
        <w:p w14:paraId="644134B9" w14:textId="6316B67A" w:rsidR="00A920D7" w:rsidRDefault="007D65CA" w:rsidP="00A920D7">
          <w:pPr>
            <w:tabs>
              <w:tab w:val="left" w:pos="997"/>
            </w:tabs>
            <w:sectPr w:rsidR="00A920D7" w:rsidSect="005401DA">
              <w:footerReference w:type="default" r:id="rId26"/>
              <w:footerReference w:type="first" r:id="rId27"/>
              <w:type w:val="continuous"/>
              <w:pgSz w:w="11906" w:h="16838"/>
              <w:pgMar w:top="1440" w:right="1440" w:bottom="1440" w:left="1440" w:header="708" w:footer="680" w:gutter="0"/>
              <w:pgNumType w:start="0"/>
              <w:cols w:space="708"/>
              <w:titlePg/>
              <w:docGrid w:linePitch="360"/>
            </w:sectPr>
          </w:pPr>
          <w:r>
            <w:t>The starting point of the framework is to plan the change. The decoupling project follow</w:t>
          </w:r>
          <w:r w:rsidR="008747BA">
            <w:t>s</w:t>
          </w:r>
          <w:r>
            <w:t xml:space="preserve"> the </w:t>
          </w:r>
        </w:p>
        <w:p w14:paraId="3E5D482A" w14:textId="0BCABE11" w:rsidR="007D65CA" w:rsidRDefault="007D65CA" w:rsidP="00A920D7">
          <w:pPr>
            <w:tabs>
              <w:tab w:val="left" w:pos="997"/>
            </w:tabs>
          </w:pPr>
          <w:r>
            <w:t>initial stage as the project time plan was documented using a Gantt chart</w:t>
          </w:r>
          <w:r w:rsidR="00A920D7">
            <w:t xml:space="preserve">. The project was then progressed using the Gantt chart where RFCR’s were implemented which is the </w:t>
          </w:r>
          <w:r w:rsidR="008747BA">
            <w:t>‘</w:t>
          </w:r>
          <w:r w:rsidR="00A920D7">
            <w:t>act</w:t>
          </w:r>
          <w:r w:rsidR="008747BA">
            <w:t>’</w:t>
          </w:r>
          <w:r w:rsidR="00A920D7">
            <w:t xml:space="preserve"> part of the framework. The decoupling project then moves to ‘Design review and Optimisation’ stage whereby the results of the project to date and the solution implemented was reviewed or ‘studied’ to optimise the project impacts. Finally, the solution determined was implemented at the end of the user acceptance training stage of this segment which ‘acts’ on what was studied. Clearly showing the framework of the PDSA was adopted</w:t>
          </w:r>
          <w:r w:rsidR="005E17CC">
            <w:t xml:space="preserve"> (</w:t>
          </w:r>
          <w:r w:rsidR="005E17CC" w:rsidRPr="005E17CC">
            <w:t>Donnelly</w:t>
          </w:r>
          <w:r w:rsidR="005E17CC">
            <w:t xml:space="preserve"> </w:t>
          </w:r>
          <w:r w:rsidR="005E17CC" w:rsidRPr="005E17CC">
            <w:t>and Kirk 2015</w:t>
          </w:r>
          <w:r w:rsidR="005E17CC">
            <w:t>).</w:t>
          </w:r>
        </w:p>
        <w:p w14:paraId="548139EB" w14:textId="77777777" w:rsidR="00A920D7" w:rsidRPr="00A920D7" w:rsidRDefault="00A920D7" w:rsidP="00A920D7"/>
        <w:p w14:paraId="69F91366" w14:textId="4147C20D" w:rsidR="00A920D7" w:rsidRPr="00A920D7" w:rsidRDefault="00A920D7" w:rsidP="00A920D7">
          <w:pPr>
            <w:pStyle w:val="ListParagraph"/>
            <w:numPr>
              <w:ilvl w:val="2"/>
              <w:numId w:val="8"/>
            </w:numPr>
            <w:rPr>
              <w:rFonts w:asciiTheme="majorHAnsi" w:eastAsiaTheme="majorEastAsia" w:hAnsiTheme="majorHAnsi" w:cstheme="majorBidi"/>
              <w:color w:val="2E74B5" w:themeColor="accent1" w:themeShade="BF"/>
              <w:sz w:val="24"/>
              <w:szCs w:val="24"/>
            </w:rPr>
          </w:pPr>
          <w:r w:rsidRPr="00A920D7">
            <w:rPr>
              <w:rFonts w:asciiTheme="majorHAnsi" w:eastAsiaTheme="majorEastAsia" w:hAnsiTheme="majorHAnsi" w:cstheme="majorBidi"/>
              <w:color w:val="2E74B5" w:themeColor="accent1" w:themeShade="BF"/>
              <w:sz w:val="24"/>
              <w:szCs w:val="24"/>
            </w:rPr>
            <w:t>Technical Design Improvements</w:t>
          </w:r>
        </w:p>
        <w:p w14:paraId="5A841858" w14:textId="46A34795" w:rsidR="00A920D7" w:rsidRDefault="004515A4" w:rsidP="00A920D7">
          <w:r>
            <w:t>As previously discussed in this report the last stage of the project was to review the current technical design and optimise it. This segment of the report will discuss this process, the designs considered and the recommendation on the back of said analysis.</w:t>
          </w:r>
        </w:p>
        <w:p w14:paraId="00FDFBF8" w14:textId="2AB80E98" w:rsidR="004515A4" w:rsidRDefault="004515A4" w:rsidP="00A920D7"/>
        <w:p w14:paraId="43B788C4" w14:textId="1608D732" w:rsidR="004515A4" w:rsidRDefault="004515A4" w:rsidP="00A920D7">
          <w:pPr>
            <w:pStyle w:val="ListParagraph"/>
            <w:numPr>
              <w:ilvl w:val="2"/>
              <w:numId w:val="8"/>
            </w:numPr>
            <w:rPr>
              <w:rFonts w:asciiTheme="majorHAnsi" w:eastAsiaTheme="majorEastAsia" w:hAnsiTheme="majorHAnsi" w:cstheme="majorBidi"/>
              <w:color w:val="2E74B5" w:themeColor="accent1" w:themeShade="BF"/>
              <w:sz w:val="24"/>
              <w:szCs w:val="24"/>
            </w:rPr>
          </w:pPr>
          <w:r>
            <w:rPr>
              <w:rFonts w:asciiTheme="majorHAnsi" w:eastAsiaTheme="majorEastAsia" w:hAnsiTheme="majorHAnsi" w:cstheme="majorBidi"/>
              <w:color w:val="2E74B5" w:themeColor="accent1" w:themeShade="BF"/>
              <w:sz w:val="24"/>
              <w:szCs w:val="24"/>
            </w:rPr>
            <w:t>Further Technical background information</w:t>
          </w:r>
        </w:p>
        <w:p w14:paraId="087B3521" w14:textId="3912CBA3" w:rsidR="00FA22C0" w:rsidRPr="00FA22C0" w:rsidRDefault="00FA22C0" w:rsidP="00FA22C0">
          <w:r>
            <w:t xml:space="preserve">The data that the inference engine uses to create manufacturing </w:t>
          </w:r>
          <w:r w:rsidR="005B51B1">
            <w:t xml:space="preserve">information </w:t>
          </w:r>
          <w:r>
            <w:t>is the customer order details. These orders are placed within the SAP landscape and are fed into the inference engine when the order entry team execute</w:t>
          </w:r>
          <w:r w:rsidR="005B51B1">
            <w:t>s</w:t>
          </w:r>
          <w:r>
            <w:t xml:space="preserve"> inference on the order. The data that is fed into the inference engine is called external data. Part of this external data is what is called the order fulfilment strategy. There are 3 OFS types, MTO (Make to order) where the product is made from scratch. FTO (Finish </w:t>
          </w:r>
          <w:proofErr w:type="gramStart"/>
          <w:r>
            <w:t>To</w:t>
          </w:r>
          <w:proofErr w:type="gramEnd"/>
          <w:r>
            <w:t xml:space="preserve"> Order) where the order is not made from scratch and instead the manufacturing is finished from a decoupling point. Lasty, MTA (Make to availability) where there is an automated IT system that always maintains a certain stock level of the order.</w:t>
          </w:r>
        </w:p>
        <w:p w14:paraId="14101856" w14:textId="1D4856D9" w:rsidR="00FA22C0" w:rsidRDefault="00FA22C0" w:rsidP="00FA22C0">
          <w:pPr>
            <w:rPr>
              <w:rFonts w:asciiTheme="majorHAnsi" w:eastAsiaTheme="majorEastAsia" w:hAnsiTheme="majorHAnsi" w:cstheme="majorBidi"/>
              <w:color w:val="2E74B5" w:themeColor="accent1" w:themeShade="BF"/>
            </w:rPr>
          </w:pPr>
        </w:p>
        <w:p w14:paraId="3A4155E2" w14:textId="7B387388" w:rsidR="00FA22C0" w:rsidRPr="00FA22C0" w:rsidRDefault="00FA22C0" w:rsidP="00FA22C0">
          <w:pPr>
            <w:rPr>
              <w:rFonts w:asciiTheme="majorHAnsi" w:eastAsiaTheme="majorEastAsia" w:hAnsiTheme="majorHAnsi" w:cstheme="majorBidi"/>
              <w:color w:val="2E74B5" w:themeColor="accent1" w:themeShade="BF"/>
            </w:rPr>
          </w:pPr>
          <w:r w:rsidRPr="00FA22C0">
            <w:rPr>
              <w:rFonts w:asciiTheme="majorHAnsi" w:eastAsiaTheme="majorEastAsia" w:hAnsiTheme="majorHAnsi" w:cstheme="majorBidi"/>
              <w:noProof/>
              <w:color w:val="2E74B5" w:themeColor="accent1" w:themeShade="BF"/>
            </w:rPr>
            <w:drawing>
              <wp:anchor distT="0" distB="0" distL="114300" distR="114300" simplePos="0" relativeHeight="251664384" behindDoc="0" locked="0" layoutInCell="1" allowOverlap="1" wp14:anchorId="61F9AF10" wp14:editId="0C6AF925">
                <wp:simplePos x="0" y="0"/>
                <wp:positionH relativeFrom="column">
                  <wp:posOffset>240407</wp:posOffset>
                </wp:positionH>
                <wp:positionV relativeFrom="paragraph">
                  <wp:posOffset>83750</wp:posOffset>
                </wp:positionV>
                <wp:extent cx="5146964" cy="1249334"/>
                <wp:effectExtent l="0" t="0" r="0" b="0"/>
                <wp:wrapSquare wrapText="bothSides"/>
                <wp:docPr id="7" name="Picture 6" descr="Diagram&#10;&#10;Description automatically generated">
                  <a:extLst xmlns:a="http://schemas.openxmlformats.org/drawingml/2006/main">
                    <a:ext uri="{FF2B5EF4-FFF2-40B4-BE49-F238E27FC236}">
                      <a16:creationId xmlns:a16="http://schemas.microsoft.com/office/drawing/2014/main" id="{1CA0535E-3AFE-4A67-8203-89254065B938}"/>
                    </a:ext>
                  </a:extLst>
                </wp:docP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 name="Picture 6" descr="Diagram&#10;&#10;Description automatically generated">
                          <a:extLst>
                            <a:ext uri="{FF2B5EF4-FFF2-40B4-BE49-F238E27FC236}">
                              <a16:creationId xmlns:a16="http://schemas.microsoft.com/office/drawing/2014/main" id="{1CA0535E-3AFE-4A67-8203-89254065B938}"/>
                            </a:ext>
                          </a:extLst>
                        </pic:cNvPr>
                        <pic:cNvPicPr>
                          <a:picLocks noChangeAspect="1"/>
                        </pic:cNvPicPr>
                      </pic:nvPicPr>
                      <pic:blipFill rotWithShape="1">
                        <a:blip r:embed="rId28">
                          <a:extLst>
                            <a:ext uri="{28A0092B-C50C-407E-A947-70E740481C1C}">
                              <a14:useLocalDpi xmlns:a14="http://schemas.microsoft.com/office/drawing/2010/main" val="0"/>
                            </a:ext>
                          </a:extLst>
                        </a:blip>
                        <a:srcRect l="428" r="-1"/>
                        <a:stretch/>
                      </pic:blipFill>
                      <pic:spPr>
                        <a:xfrm>
                          <a:off x="0" y="0"/>
                          <a:ext cx="5146964" cy="1249334"/>
                        </a:xfrm>
                        <a:prstGeom prst="rect">
                          <a:avLst/>
                        </a:prstGeom>
                      </pic:spPr>
                    </pic:pic>
                  </a:graphicData>
                </a:graphic>
                <wp14:sizeRelH relativeFrom="page">
                  <wp14:pctWidth>0</wp14:pctWidth>
                </wp14:sizeRelH>
                <wp14:sizeRelV relativeFrom="page">
                  <wp14:pctHeight>0</wp14:pctHeight>
                </wp14:sizeRelV>
              </wp:anchor>
            </w:drawing>
          </w:r>
        </w:p>
        <w:p w14:paraId="6774B7F6" w14:textId="7B39D87D" w:rsidR="004515A4" w:rsidRDefault="004515A4" w:rsidP="004515A4">
          <w:pPr>
            <w:rPr>
              <w:rFonts w:asciiTheme="majorHAnsi" w:eastAsiaTheme="majorEastAsia" w:hAnsiTheme="majorHAnsi" w:cstheme="majorBidi"/>
              <w:color w:val="2E74B5" w:themeColor="accent1" w:themeShade="BF"/>
            </w:rPr>
          </w:pPr>
        </w:p>
        <w:p w14:paraId="6A117A76" w14:textId="3CE20D5E" w:rsidR="004515A4" w:rsidRDefault="004515A4" w:rsidP="004515A4">
          <w:pPr>
            <w:rPr>
              <w:rFonts w:asciiTheme="majorHAnsi" w:eastAsiaTheme="majorEastAsia" w:hAnsiTheme="majorHAnsi" w:cstheme="majorBidi"/>
              <w:color w:val="2E74B5" w:themeColor="accent1" w:themeShade="BF"/>
            </w:rPr>
          </w:pPr>
        </w:p>
        <w:p w14:paraId="374A891A" w14:textId="417A72AD" w:rsidR="004515A4" w:rsidRDefault="004515A4" w:rsidP="004515A4">
          <w:pPr>
            <w:rPr>
              <w:rFonts w:asciiTheme="majorHAnsi" w:eastAsiaTheme="majorEastAsia" w:hAnsiTheme="majorHAnsi" w:cstheme="majorBidi"/>
              <w:color w:val="2E74B5" w:themeColor="accent1" w:themeShade="BF"/>
            </w:rPr>
          </w:pPr>
        </w:p>
        <w:p w14:paraId="118E3496" w14:textId="77777777" w:rsidR="004515A4" w:rsidRDefault="004515A4" w:rsidP="004515A4">
          <w:pPr>
            <w:rPr>
              <w:rFonts w:asciiTheme="majorHAnsi" w:eastAsiaTheme="majorEastAsia" w:hAnsiTheme="majorHAnsi" w:cstheme="majorBidi"/>
              <w:color w:val="2E74B5" w:themeColor="accent1" w:themeShade="BF"/>
            </w:rPr>
          </w:pPr>
        </w:p>
        <w:p w14:paraId="32B771C9" w14:textId="552F1EBD" w:rsidR="004515A4" w:rsidRDefault="004515A4" w:rsidP="004515A4">
          <w:pPr>
            <w:rPr>
              <w:rFonts w:asciiTheme="majorHAnsi" w:eastAsiaTheme="majorEastAsia" w:hAnsiTheme="majorHAnsi" w:cstheme="majorBidi"/>
              <w:color w:val="2E74B5" w:themeColor="accent1" w:themeShade="BF"/>
            </w:rPr>
          </w:pPr>
        </w:p>
        <w:p w14:paraId="0BBB277C" w14:textId="486B7884" w:rsidR="00FA22C0" w:rsidRDefault="00FA22C0" w:rsidP="004515A4">
          <w:pPr>
            <w:rPr>
              <w:rFonts w:asciiTheme="majorHAnsi" w:eastAsiaTheme="majorEastAsia" w:hAnsiTheme="majorHAnsi" w:cstheme="majorBidi"/>
              <w:color w:val="2E74B5" w:themeColor="accent1" w:themeShade="BF"/>
            </w:rPr>
          </w:pPr>
        </w:p>
        <w:p w14:paraId="6423545F" w14:textId="70271494" w:rsidR="00FA22C0" w:rsidRDefault="00FA22C0" w:rsidP="00BC6E68">
          <w:pPr>
            <w:jc w:val="center"/>
            <w:rPr>
              <w:rFonts w:asciiTheme="majorHAnsi" w:eastAsiaTheme="majorEastAsia" w:hAnsiTheme="majorHAnsi" w:cstheme="majorBidi"/>
              <w:color w:val="2E74B5" w:themeColor="accent1" w:themeShade="BF"/>
            </w:rPr>
          </w:pPr>
          <w:r>
            <w:rPr>
              <w:rFonts w:asciiTheme="majorHAnsi" w:eastAsiaTheme="majorEastAsia" w:hAnsiTheme="majorHAnsi" w:cstheme="majorBidi"/>
              <w:color w:val="2E74B5" w:themeColor="accent1" w:themeShade="BF"/>
            </w:rPr>
            <w:t>Figure 3.0</w:t>
          </w:r>
        </w:p>
        <w:p w14:paraId="264D5738" w14:textId="77777777" w:rsidR="00BC6E68" w:rsidRDefault="00BC6E68" w:rsidP="00FA22C0">
          <w:pPr>
            <w:jc w:val="center"/>
            <w:rPr>
              <w:rFonts w:asciiTheme="majorHAnsi" w:eastAsiaTheme="majorEastAsia" w:hAnsiTheme="majorHAnsi" w:cstheme="majorBidi"/>
              <w:color w:val="2E74B5" w:themeColor="accent1" w:themeShade="BF"/>
            </w:rPr>
          </w:pPr>
        </w:p>
        <w:p w14:paraId="26A8478E" w14:textId="5A1E229F" w:rsidR="00FA22C0" w:rsidRPr="00FA22C0" w:rsidRDefault="00FA22C0" w:rsidP="00FA22C0">
          <w:r w:rsidRPr="00FA22C0">
            <w:t xml:space="preserve">Figure 3.0 </w:t>
          </w:r>
          <w:r>
            <w:t xml:space="preserve">details the decoupling solution in </w:t>
          </w:r>
          <w:r w:rsidR="00BC6E68">
            <w:t>layman’s</w:t>
          </w:r>
          <w:r>
            <w:t xml:space="preserve"> terms. The ‘Non decoupled’ or MTO solution outlines the normal manufacturing route where an order has not been decoupled. Then where the decoupling point is HRD the end-to-end manufacturing is split between an initial MTA order and finished as an FTO order. This is done to maintain a level of stock of </w:t>
          </w:r>
          <w:r>
            <w:lastRenderedPageBreak/>
            <w:t>the HRD coil that allows it to be fed into finishing orders.</w:t>
          </w:r>
          <w:r w:rsidR="00EE7B43">
            <w:t xml:space="preserve"> Additionally, the FTO and MTA OFS types link together to maintain end-to-end traceability of the coils that have fulfilled the customer order. This is for audit and compliance purposes.</w:t>
          </w:r>
        </w:p>
        <w:p w14:paraId="5212F0AF" w14:textId="43368F43" w:rsidR="00FA22C0" w:rsidRDefault="00FA22C0" w:rsidP="004515A4">
          <w:pPr>
            <w:rPr>
              <w:rFonts w:asciiTheme="majorHAnsi" w:eastAsiaTheme="majorEastAsia" w:hAnsiTheme="majorHAnsi" w:cstheme="majorBidi"/>
              <w:color w:val="2E74B5" w:themeColor="accent1" w:themeShade="BF"/>
            </w:rPr>
          </w:pPr>
        </w:p>
        <w:p w14:paraId="4DFFF0C5" w14:textId="412CD653" w:rsidR="00FA22C0" w:rsidRDefault="00BC6E68" w:rsidP="004515A4">
          <w:pPr>
            <w:rPr>
              <w:rFonts w:asciiTheme="majorHAnsi" w:eastAsiaTheme="majorEastAsia" w:hAnsiTheme="majorHAnsi" w:cstheme="majorBidi"/>
              <w:color w:val="2E74B5" w:themeColor="accent1" w:themeShade="BF"/>
            </w:rPr>
          </w:pPr>
          <w:r>
            <w:t>Figure 4.0 depicts the flow that the inference engine follows in layman’s terms.</w:t>
          </w:r>
        </w:p>
        <w:p w14:paraId="08565C95" w14:textId="1447E5D3" w:rsidR="00FA22C0" w:rsidRDefault="007F59BA" w:rsidP="004515A4">
          <w:pPr>
            <w:rPr>
              <w:rFonts w:asciiTheme="majorHAnsi" w:eastAsiaTheme="majorEastAsia" w:hAnsiTheme="majorHAnsi" w:cstheme="majorBidi"/>
              <w:color w:val="2E74B5" w:themeColor="accent1" w:themeShade="BF"/>
            </w:rPr>
          </w:pPr>
          <w:r w:rsidRPr="007F59BA">
            <w:rPr>
              <w:rFonts w:asciiTheme="majorHAnsi" w:eastAsiaTheme="majorEastAsia" w:hAnsiTheme="majorHAnsi" w:cstheme="majorBidi"/>
              <w:noProof/>
              <w:color w:val="2E74B5" w:themeColor="accent1" w:themeShade="BF"/>
            </w:rPr>
            <w:drawing>
              <wp:anchor distT="0" distB="0" distL="114300" distR="114300" simplePos="0" relativeHeight="251665408" behindDoc="0" locked="0" layoutInCell="1" allowOverlap="1" wp14:anchorId="0936DFB1" wp14:editId="621AB7F4">
                <wp:simplePos x="0" y="0"/>
                <wp:positionH relativeFrom="column">
                  <wp:posOffset>1908810</wp:posOffset>
                </wp:positionH>
                <wp:positionV relativeFrom="paragraph">
                  <wp:posOffset>85725</wp:posOffset>
                </wp:positionV>
                <wp:extent cx="1918970" cy="3366135"/>
                <wp:effectExtent l="0" t="0" r="0" b="0"/>
                <wp:wrapSquare wrapText="bothSides"/>
                <wp:docPr id="1" name="Picture 1"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 name="Picture 1" descr="Diagram&#10;&#10;Description automatically generated"/>
                        <pic:cNvPicPr/>
                      </pic:nvPicPr>
                      <pic:blipFill>
                        <a:blip r:embed="rId29">
                          <a:extLst>
                            <a:ext uri="{28A0092B-C50C-407E-A947-70E740481C1C}">
                              <a14:useLocalDpi xmlns:a14="http://schemas.microsoft.com/office/drawing/2010/main" val="0"/>
                            </a:ext>
                          </a:extLst>
                        </a:blip>
                        <a:stretch>
                          <a:fillRect/>
                        </a:stretch>
                      </pic:blipFill>
                      <pic:spPr>
                        <a:xfrm>
                          <a:off x="0" y="0"/>
                          <a:ext cx="1918970" cy="3366135"/>
                        </a:xfrm>
                        <a:prstGeom prst="rect">
                          <a:avLst/>
                        </a:prstGeom>
                      </pic:spPr>
                    </pic:pic>
                  </a:graphicData>
                </a:graphic>
                <wp14:sizeRelH relativeFrom="page">
                  <wp14:pctWidth>0</wp14:pctWidth>
                </wp14:sizeRelH>
                <wp14:sizeRelV relativeFrom="page">
                  <wp14:pctHeight>0</wp14:pctHeight>
                </wp14:sizeRelV>
              </wp:anchor>
            </w:drawing>
          </w:r>
        </w:p>
        <w:p w14:paraId="7AE7C7E0" w14:textId="0BB4059C" w:rsidR="00FA22C0" w:rsidRDefault="00FA22C0" w:rsidP="004515A4">
          <w:pPr>
            <w:rPr>
              <w:rFonts w:asciiTheme="majorHAnsi" w:eastAsiaTheme="majorEastAsia" w:hAnsiTheme="majorHAnsi" w:cstheme="majorBidi"/>
              <w:color w:val="2E74B5" w:themeColor="accent1" w:themeShade="BF"/>
            </w:rPr>
          </w:pPr>
        </w:p>
        <w:p w14:paraId="77E214E5" w14:textId="374883F0" w:rsidR="00FA22C0" w:rsidRDefault="00FA22C0" w:rsidP="004515A4">
          <w:pPr>
            <w:rPr>
              <w:rFonts w:asciiTheme="majorHAnsi" w:eastAsiaTheme="majorEastAsia" w:hAnsiTheme="majorHAnsi" w:cstheme="majorBidi"/>
              <w:color w:val="2E74B5" w:themeColor="accent1" w:themeShade="BF"/>
            </w:rPr>
          </w:pPr>
        </w:p>
        <w:p w14:paraId="73FA53A5" w14:textId="6567C964" w:rsidR="00FA22C0" w:rsidRDefault="00FA22C0" w:rsidP="004515A4">
          <w:pPr>
            <w:rPr>
              <w:rFonts w:asciiTheme="majorHAnsi" w:eastAsiaTheme="majorEastAsia" w:hAnsiTheme="majorHAnsi" w:cstheme="majorBidi"/>
              <w:color w:val="2E74B5" w:themeColor="accent1" w:themeShade="BF"/>
            </w:rPr>
          </w:pPr>
        </w:p>
        <w:p w14:paraId="59A5E342" w14:textId="4C0C4453" w:rsidR="00FA22C0" w:rsidRDefault="00FA22C0" w:rsidP="004515A4">
          <w:pPr>
            <w:rPr>
              <w:rFonts w:asciiTheme="majorHAnsi" w:eastAsiaTheme="majorEastAsia" w:hAnsiTheme="majorHAnsi" w:cstheme="majorBidi"/>
              <w:color w:val="2E74B5" w:themeColor="accent1" w:themeShade="BF"/>
            </w:rPr>
          </w:pPr>
        </w:p>
        <w:p w14:paraId="0DA60CD5" w14:textId="3646F157" w:rsidR="00FA22C0" w:rsidRDefault="00FA22C0" w:rsidP="004515A4">
          <w:pPr>
            <w:rPr>
              <w:rFonts w:asciiTheme="majorHAnsi" w:eastAsiaTheme="majorEastAsia" w:hAnsiTheme="majorHAnsi" w:cstheme="majorBidi"/>
              <w:color w:val="2E74B5" w:themeColor="accent1" w:themeShade="BF"/>
            </w:rPr>
          </w:pPr>
        </w:p>
        <w:p w14:paraId="5AA565A7" w14:textId="1639A9B6" w:rsidR="00FA22C0" w:rsidRDefault="00FA22C0" w:rsidP="004515A4">
          <w:pPr>
            <w:rPr>
              <w:rFonts w:asciiTheme="majorHAnsi" w:eastAsiaTheme="majorEastAsia" w:hAnsiTheme="majorHAnsi" w:cstheme="majorBidi"/>
              <w:color w:val="2E74B5" w:themeColor="accent1" w:themeShade="BF"/>
            </w:rPr>
          </w:pPr>
        </w:p>
        <w:p w14:paraId="3D307020" w14:textId="064A60A2" w:rsidR="00FA22C0" w:rsidRDefault="00FA22C0" w:rsidP="004515A4">
          <w:pPr>
            <w:rPr>
              <w:rFonts w:asciiTheme="majorHAnsi" w:eastAsiaTheme="majorEastAsia" w:hAnsiTheme="majorHAnsi" w:cstheme="majorBidi"/>
              <w:color w:val="2E74B5" w:themeColor="accent1" w:themeShade="BF"/>
            </w:rPr>
          </w:pPr>
        </w:p>
        <w:p w14:paraId="6E69D4A1" w14:textId="6D0F2404" w:rsidR="00FA22C0" w:rsidRDefault="00FA22C0" w:rsidP="004515A4">
          <w:pPr>
            <w:rPr>
              <w:rFonts w:asciiTheme="majorHAnsi" w:eastAsiaTheme="majorEastAsia" w:hAnsiTheme="majorHAnsi" w:cstheme="majorBidi"/>
              <w:color w:val="2E74B5" w:themeColor="accent1" w:themeShade="BF"/>
            </w:rPr>
          </w:pPr>
        </w:p>
        <w:p w14:paraId="78E58D49" w14:textId="196A0FA6" w:rsidR="00FA22C0" w:rsidRDefault="00FA22C0" w:rsidP="004515A4">
          <w:pPr>
            <w:rPr>
              <w:rFonts w:asciiTheme="majorHAnsi" w:eastAsiaTheme="majorEastAsia" w:hAnsiTheme="majorHAnsi" w:cstheme="majorBidi"/>
              <w:color w:val="2E74B5" w:themeColor="accent1" w:themeShade="BF"/>
            </w:rPr>
          </w:pPr>
        </w:p>
        <w:p w14:paraId="14E71CF6" w14:textId="014ED20D" w:rsidR="00FA22C0" w:rsidRDefault="00FA22C0" w:rsidP="004515A4">
          <w:pPr>
            <w:rPr>
              <w:rFonts w:asciiTheme="majorHAnsi" w:eastAsiaTheme="majorEastAsia" w:hAnsiTheme="majorHAnsi" w:cstheme="majorBidi"/>
              <w:color w:val="2E74B5" w:themeColor="accent1" w:themeShade="BF"/>
            </w:rPr>
          </w:pPr>
        </w:p>
        <w:p w14:paraId="47DCF78B" w14:textId="03115988" w:rsidR="00FA22C0" w:rsidRDefault="00FA22C0" w:rsidP="004515A4">
          <w:pPr>
            <w:rPr>
              <w:rFonts w:asciiTheme="majorHAnsi" w:eastAsiaTheme="majorEastAsia" w:hAnsiTheme="majorHAnsi" w:cstheme="majorBidi"/>
              <w:color w:val="2E74B5" w:themeColor="accent1" w:themeShade="BF"/>
            </w:rPr>
          </w:pPr>
        </w:p>
        <w:p w14:paraId="4BA460AA" w14:textId="7C1D44AE" w:rsidR="00FA22C0" w:rsidRDefault="00FA22C0" w:rsidP="004515A4">
          <w:pPr>
            <w:rPr>
              <w:rFonts w:asciiTheme="majorHAnsi" w:eastAsiaTheme="majorEastAsia" w:hAnsiTheme="majorHAnsi" w:cstheme="majorBidi"/>
              <w:color w:val="2E74B5" w:themeColor="accent1" w:themeShade="BF"/>
            </w:rPr>
          </w:pPr>
        </w:p>
        <w:p w14:paraId="09E0BFC6" w14:textId="0E29CC73" w:rsidR="00FA22C0" w:rsidRDefault="00FA22C0" w:rsidP="004515A4">
          <w:pPr>
            <w:rPr>
              <w:rFonts w:asciiTheme="majorHAnsi" w:eastAsiaTheme="majorEastAsia" w:hAnsiTheme="majorHAnsi" w:cstheme="majorBidi"/>
              <w:color w:val="2E74B5" w:themeColor="accent1" w:themeShade="BF"/>
            </w:rPr>
          </w:pPr>
        </w:p>
        <w:p w14:paraId="7495101F" w14:textId="159865E2" w:rsidR="00FA22C0" w:rsidRDefault="00FA22C0" w:rsidP="004515A4">
          <w:pPr>
            <w:rPr>
              <w:rFonts w:asciiTheme="majorHAnsi" w:eastAsiaTheme="majorEastAsia" w:hAnsiTheme="majorHAnsi" w:cstheme="majorBidi"/>
              <w:color w:val="2E74B5" w:themeColor="accent1" w:themeShade="BF"/>
            </w:rPr>
          </w:pPr>
        </w:p>
        <w:p w14:paraId="128942E1" w14:textId="36D778EC" w:rsidR="00FA22C0" w:rsidRDefault="00FA22C0" w:rsidP="004515A4">
          <w:pPr>
            <w:rPr>
              <w:rFonts w:asciiTheme="majorHAnsi" w:eastAsiaTheme="majorEastAsia" w:hAnsiTheme="majorHAnsi" w:cstheme="majorBidi"/>
              <w:color w:val="2E74B5" w:themeColor="accent1" w:themeShade="BF"/>
            </w:rPr>
          </w:pPr>
        </w:p>
        <w:p w14:paraId="0346BEA5" w14:textId="4C0C694D" w:rsidR="00FA22C0" w:rsidRDefault="00FA22C0" w:rsidP="004515A4">
          <w:pPr>
            <w:rPr>
              <w:rFonts w:asciiTheme="majorHAnsi" w:eastAsiaTheme="majorEastAsia" w:hAnsiTheme="majorHAnsi" w:cstheme="majorBidi"/>
              <w:color w:val="2E74B5" w:themeColor="accent1" w:themeShade="BF"/>
            </w:rPr>
          </w:pPr>
        </w:p>
        <w:p w14:paraId="13309302" w14:textId="49846AA6" w:rsidR="00FA22C0" w:rsidRDefault="00FA22C0" w:rsidP="004515A4">
          <w:pPr>
            <w:rPr>
              <w:rFonts w:asciiTheme="majorHAnsi" w:eastAsiaTheme="majorEastAsia" w:hAnsiTheme="majorHAnsi" w:cstheme="majorBidi"/>
              <w:color w:val="2E74B5" w:themeColor="accent1" w:themeShade="BF"/>
            </w:rPr>
          </w:pPr>
        </w:p>
        <w:p w14:paraId="2F1A7A73" w14:textId="25D8637F" w:rsidR="00FA22C0" w:rsidRDefault="00FA22C0" w:rsidP="004515A4">
          <w:pPr>
            <w:rPr>
              <w:rFonts w:asciiTheme="majorHAnsi" w:eastAsiaTheme="majorEastAsia" w:hAnsiTheme="majorHAnsi" w:cstheme="majorBidi"/>
              <w:color w:val="2E74B5" w:themeColor="accent1" w:themeShade="BF"/>
            </w:rPr>
          </w:pPr>
        </w:p>
        <w:p w14:paraId="796DD12E" w14:textId="4D15C4E1" w:rsidR="00FA22C0" w:rsidRDefault="007F59BA" w:rsidP="007F59BA">
          <w:pPr>
            <w:jc w:val="center"/>
            <w:rPr>
              <w:rFonts w:asciiTheme="majorHAnsi" w:eastAsiaTheme="majorEastAsia" w:hAnsiTheme="majorHAnsi" w:cstheme="majorBidi"/>
              <w:color w:val="2E74B5" w:themeColor="accent1" w:themeShade="BF"/>
            </w:rPr>
          </w:pPr>
          <w:r>
            <w:rPr>
              <w:rFonts w:asciiTheme="majorHAnsi" w:eastAsiaTheme="majorEastAsia" w:hAnsiTheme="majorHAnsi" w:cstheme="majorBidi"/>
              <w:color w:val="2E74B5" w:themeColor="accent1" w:themeShade="BF"/>
            </w:rPr>
            <w:t>Figure 4.0</w:t>
          </w:r>
        </w:p>
        <w:p w14:paraId="3E2F76AF" w14:textId="3DE8F323" w:rsidR="00FA22C0" w:rsidRDefault="00FA22C0" w:rsidP="004515A4">
          <w:pPr>
            <w:rPr>
              <w:rFonts w:asciiTheme="majorHAnsi" w:eastAsiaTheme="majorEastAsia" w:hAnsiTheme="majorHAnsi" w:cstheme="majorBidi"/>
              <w:color w:val="2E74B5" w:themeColor="accent1" w:themeShade="BF"/>
            </w:rPr>
          </w:pPr>
        </w:p>
        <w:p w14:paraId="2CC45E35" w14:textId="13CEF45D" w:rsidR="00FA22C0" w:rsidRDefault="007F59BA" w:rsidP="004515A4">
          <w:r w:rsidRPr="007F59BA">
            <w:t xml:space="preserve">There is only one way of knowing, with complete accuracy, if </w:t>
          </w:r>
          <w:r>
            <w:t xml:space="preserve">it is viable for </w:t>
          </w:r>
          <w:r w:rsidRPr="007F59BA">
            <w:t xml:space="preserve">an order </w:t>
          </w:r>
          <w:r>
            <w:t>to utilise a HRD coil decoupled service solution. That is to assess the HR process parameters routed on the order against that of a HR coil that is waiting as stock.</w:t>
          </w:r>
          <w:r w:rsidRPr="007F59BA">
            <w:t xml:space="preserve"> </w:t>
          </w:r>
          <w:r>
            <w:t>Furthermore, the solution must indicate that the order is to be decoupled ahead of route determination. Referencing figure 3.0 the decoupled and non-decoupled solution have vastly different routes. As a result of this the solution must accurately determine an order can utilise a decoupled solution without using the only information that accurately indicates it can</w:t>
          </w:r>
          <w:r w:rsidR="00CD0508">
            <w:t>, as the process characteristics must be determined after the route is determined</w:t>
          </w:r>
          <w:r>
            <w:t xml:space="preserve">. This paradox </w:t>
          </w:r>
          <w:r w:rsidR="00FE7EE5">
            <w:t xml:space="preserve">had to </w:t>
          </w:r>
          <w:r>
            <w:t xml:space="preserve">be solved through an alternate inference </w:t>
          </w:r>
          <w:r w:rsidR="00FE7EE5">
            <w:t xml:space="preserve">design and </w:t>
          </w:r>
          <w:r>
            <w:t>flow.</w:t>
          </w:r>
        </w:p>
        <w:p w14:paraId="1262BB24" w14:textId="0D7B19D1" w:rsidR="00CD0508" w:rsidRDefault="00CD0508" w:rsidP="004515A4"/>
        <w:p w14:paraId="469A10A9" w14:textId="77777777" w:rsidR="00EE7B43" w:rsidRDefault="00EE7B43" w:rsidP="004515A4"/>
        <w:p w14:paraId="792360E4" w14:textId="5D491286" w:rsidR="00CD0508" w:rsidRDefault="00CD0508" w:rsidP="004515A4"/>
        <w:p w14:paraId="575876B8" w14:textId="77CF5B17" w:rsidR="00CD0508" w:rsidRDefault="00CD0508" w:rsidP="004515A4"/>
        <w:p w14:paraId="68E670EC" w14:textId="6B86F967" w:rsidR="00CD0508" w:rsidRDefault="00CD0508" w:rsidP="004515A4"/>
        <w:p w14:paraId="341AE54C" w14:textId="06DB5846" w:rsidR="00CD0508" w:rsidRDefault="00CD0508" w:rsidP="004515A4"/>
        <w:p w14:paraId="27D629BB" w14:textId="5E0BBC87" w:rsidR="00CD0508" w:rsidRDefault="00CD0508" w:rsidP="004515A4"/>
        <w:p w14:paraId="034C7FD5" w14:textId="28D0BA5D" w:rsidR="00CD0508" w:rsidRDefault="00CD0508" w:rsidP="004515A4"/>
        <w:p w14:paraId="6A8A4D2A" w14:textId="56BF2AC2" w:rsidR="00CD0508" w:rsidRDefault="00CD0508" w:rsidP="004515A4"/>
        <w:p w14:paraId="7ED840E5" w14:textId="493E8B06" w:rsidR="00CD0508" w:rsidRDefault="00CD0508" w:rsidP="004515A4"/>
        <w:p w14:paraId="7F684C81" w14:textId="5F4BDD35" w:rsidR="00CD0508" w:rsidRDefault="00CD0508" w:rsidP="004515A4"/>
        <w:p w14:paraId="7C722D44" w14:textId="433F82F0" w:rsidR="00CD0508" w:rsidRDefault="00CD0508" w:rsidP="004515A4"/>
        <w:p w14:paraId="768F0721" w14:textId="681163F0" w:rsidR="00CD0508" w:rsidRDefault="00CD0508" w:rsidP="004515A4"/>
        <w:p w14:paraId="7E33DE34" w14:textId="77777777" w:rsidR="00CD0508" w:rsidRDefault="00CD0508" w:rsidP="004515A4"/>
        <w:p w14:paraId="5BD7FEC0" w14:textId="77777777" w:rsidR="005401DA" w:rsidRDefault="005401DA" w:rsidP="004515A4">
          <w:pPr>
            <w:sectPr w:rsidR="005401DA" w:rsidSect="00A920D7">
              <w:footerReference w:type="default" r:id="rId30"/>
              <w:type w:val="continuous"/>
              <w:pgSz w:w="11906" w:h="16838"/>
              <w:pgMar w:top="1440" w:right="1440" w:bottom="1440" w:left="1440" w:header="708" w:footer="708" w:gutter="0"/>
              <w:pgNumType w:start="0"/>
              <w:cols w:space="708"/>
              <w:titlePg/>
              <w:docGrid w:linePitch="360"/>
            </w:sectPr>
          </w:pPr>
        </w:p>
        <w:p w14:paraId="3EF56BAF" w14:textId="6830F2A3" w:rsidR="00CD0508" w:rsidRDefault="00CD0508" w:rsidP="004515A4"/>
        <w:p w14:paraId="19BE91C7" w14:textId="0C82E52A" w:rsidR="00CD0508" w:rsidRDefault="00CD0508" w:rsidP="00CD0508">
          <w:pPr>
            <w:pStyle w:val="ListParagraph"/>
            <w:numPr>
              <w:ilvl w:val="2"/>
              <w:numId w:val="8"/>
            </w:numPr>
            <w:rPr>
              <w:rFonts w:asciiTheme="majorHAnsi" w:eastAsiaTheme="majorEastAsia" w:hAnsiTheme="majorHAnsi" w:cstheme="majorBidi"/>
              <w:color w:val="2E74B5" w:themeColor="accent1" w:themeShade="BF"/>
              <w:sz w:val="24"/>
              <w:szCs w:val="24"/>
            </w:rPr>
          </w:pPr>
          <w:r w:rsidRPr="00CD0508">
            <w:rPr>
              <w:rFonts w:asciiTheme="majorHAnsi" w:eastAsiaTheme="majorEastAsia" w:hAnsiTheme="majorHAnsi" w:cstheme="majorBidi"/>
              <w:noProof/>
              <w:color w:val="2E74B5" w:themeColor="accent1" w:themeShade="BF"/>
            </w:rPr>
            <w:drawing>
              <wp:anchor distT="0" distB="0" distL="114300" distR="114300" simplePos="0" relativeHeight="251666432" behindDoc="0" locked="0" layoutInCell="1" allowOverlap="1" wp14:anchorId="4632F416" wp14:editId="5C9CB59B">
                <wp:simplePos x="0" y="0"/>
                <wp:positionH relativeFrom="column">
                  <wp:posOffset>964111</wp:posOffset>
                </wp:positionH>
                <wp:positionV relativeFrom="paragraph">
                  <wp:posOffset>261062</wp:posOffset>
                </wp:positionV>
                <wp:extent cx="3756025" cy="3556635"/>
                <wp:effectExtent l="0" t="0" r="3175" b="0"/>
                <wp:wrapSquare wrapText="bothSides"/>
                <wp:docPr id="2" name="Picture 2"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Diagram&#10;&#10;Description automatically generated"/>
                        <pic:cNvPicPr/>
                      </pic:nvPicPr>
                      <pic:blipFill>
                        <a:blip r:embed="rId31">
                          <a:extLst>
                            <a:ext uri="{28A0092B-C50C-407E-A947-70E740481C1C}">
                              <a14:useLocalDpi xmlns:a14="http://schemas.microsoft.com/office/drawing/2010/main" val="0"/>
                            </a:ext>
                          </a:extLst>
                        </a:blip>
                        <a:stretch>
                          <a:fillRect/>
                        </a:stretch>
                      </pic:blipFill>
                      <pic:spPr>
                        <a:xfrm>
                          <a:off x="0" y="0"/>
                          <a:ext cx="3756025" cy="3556635"/>
                        </a:xfrm>
                        <a:prstGeom prst="rect">
                          <a:avLst/>
                        </a:prstGeom>
                      </pic:spPr>
                    </pic:pic>
                  </a:graphicData>
                </a:graphic>
                <wp14:sizeRelH relativeFrom="page">
                  <wp14:pctWidth>0</wp14:pctWidth>
                </wp14:sizeRelH>
                <wp14:sizeRelV relativeFrom="page">
                  <wp14:pctHeight>0</wp14:pctHeight>
                </wp14:sizeRelV>
              </wp:anchor>
            </w:drawing>
          </w:r>
          <w:r>
            <w:rPr>
              <w:rFonts w:asciiTheme="majorHAnsi" w:eastAsiaTheme="majorEastAsia" w:hAnsiTheme="majorHAnsi" w:cstheme="majorBidi"/>
              <w:color w:val="2E74B5" w:themeColor="accent1" w:themeShade="BF"/>
              <w:sz w:val="24"/>
              <w:szCs w:val="24"/>
            </w:rPr>
            <w:t>Initial HRD Decoupling Inference Solution</w:t>
          </w:r>
        </w:p>
        <w:p w14:paraId="38D93DCB" w14:textId="465EA231" w:rsidR="00CD0508" w:rsidRPr="007F59BA" w:rsidRDefault="00CD0508" w:rsidP="004515A4"/>
        <w:p w14:paraId="468DF756" w14:textId="0DC409C2" w:rsidR="00FA22C0" w:rsidRDefault="00FA22C0" w:rsidP="004515A4">
          <w:pPr>
            <w:rPr>
              <w:rFonts w:asciiTheme="majorHAnsi" w:eastAsiaTheme="majorEastAsia" w:hAnsiTheme="majorHAnsi" w:cstheme="majorBidi"/>
              <w:color w:val="2E74B5" w:themeColor="accent1" w:themeShade="BF"/>
            </w:rPr>
          </w:pPr>
        </w:p>
        <w:p w14:paraId="40894EFC" w14:textId="03D03D65" w:rsidR="00FA22C0" w:rsidRDefault="00FA22C0" w:rsidP="004515A4">
          <w:pPr>
            <w:rPr>
              <w:rFonts w:asciiTheme="majorHAnsi" w:eastAsiaTheme="majorEastAsia" w:hAnsiTheme="majorHAnsi" w:cstheme="majorBidi"/>
              <w:color w:val="2E74B5" w:themeColor="accent1" w:themeShade="BF"/>
            </w:rPr>
          </w:pPr>
        </w:p>
        <w:p w14:paraId="3DF43A55" w14:textId="265A5926" w:rsidR="00FA22C0" w:rsidRDefault="00FA22C0" w:rsidP="004515A4">
          <w:pPr>
            <w:rPr>
              <w:rFonts w:asciiTheme="majorHAnsi" w:eastAsiaTheme="majorEastAsia" w:hAnsiTheme="majorHAnsi" w:cstheme="majorBidi"/>
              <w:color w:val="2E74B5" w:themeColor="accent1" w:themeShade="BF"/>
            </w:rPr>
          </w:pPr>
        </w:p>
        <w:p w14:paraId="7A03643C" w14:textId="6124F991" w:rsidR="00FA22C0" w:rsidRDefault="00FA22C0" w:rsidP="004515A4">
          <w:pPr>
            <w:rPr>
              <w:rFonts w:asciiTheme="majorHAnsi" w:eastAsiaTheme="majorEastAsia" w:hAnsiTheme="majorHAnsi" w:cstheme="majorBidi"/>
              <w:color w:val="2E74B5" w:themeColor="accent1" w:themeShade="BF"/>
            </w:rPr>
          </w:pPr>
        </w:p>
        <w:p w14:paraId="1FE25440" w14:textId="48C6CC7A" w:rsidR="00FA22C0" w:rsidRDefault="00FA22C0" w:rsidP="004515A4">
          <w:pPr>
            <w:rPr>
              <w:rFonts w:asciiTheme="majorHAnsi" w:eastAsiaTheme="majorEastAsia" w:hAnsiTheme="majorHAnsi" w:cstheme="majorBidi"/>
              <w:color w:val="2E74B5" w:themeColor="accent1" w:themeShade="BF"/>
            </w:rPr>
          </w:pPr>
        </w:p>
        <w:p w14:paraId="0D9F4B20" w14:textId="3311C632" w:rsidR="00FA22C0" w:rsidRDefault="00FA22C0" w:rsidP="004515A4">
          <w:pPr>
            <w:rPr>
              <w:rFonts w:asciiTheme="majorHAnsi" w:eastAsiaTheme="majorEastAsia" w:hAnsiTheme="majorHAnsi" w:cstheme="majorBidi"/>
              <w:color w:val="2E74B5" w:themeColor="accent1" w:themeShade="BF"/>
            </w:rPr>
          </w:pPr>
        </w:p>
        <w:p w14:paraId="4BED2F26" w14:textId="470A77B3" w:rsidR="00FA22C0" w:rsidRDefault="00FA22C0" w:rsidP="004515A4">
          <w:pPr>
            <w:rPr>
              <w:rFonts w:asciiTheme="majorHAnsi" w:eastAsiaTheme="majorEastAsia" w:hAnsiTheme="majorHAnsi" w:cstheme="majorBidi"/>
              <w:color w:val="2E74B5" w:themeColor="accent1" w:themeShade="BF"/>
            </w:rPr>
          </w:pPr>
        </w:p>
        <w:p w14:paraId="7DAA1801" w14:textId="2B3E34F8" w:rsidR="00FA22C0" w:rsidRDefault="00FA22C0" w:rsidP="004515A4">
          <w:pPr>
            <w:rPr>
              <w:rFonts w:asciiTheme="majorHAnsi" w:eastAsiaTheme="majorEastAsia" w:hAnsiTheme="majorHAnsi" w:cstheme="majorBidi"/>
              <w:color w:val="2E74B5" w:themeColor="accent1" w:themeShade="BF"/>
            </w:rPr>
          </w:pPr>
        </w:p>
        <w:p w14:paraId="0734450D" w14:textId="2C254E3C" w:rsidR="00FA22C0" w:rsidRDefault="00FA22C0" w:rsidP="004515A4">
          <w:pPr>
            <w:rPr>
              <w:rFonts w:asciiTheme="majorHAnsi" w:eastAsiaTheme="majorEastAsia" w:hAnsiTheme="majorHAnsi" w:cstheme="majorBidi"/>
              <w:color w:val="2E74B5" w:themeColor="accent1" w:themeShade="BF"/>
            </w:rPr>
          </w:pPr>
        </w:p>
        <w:p w14:paraId="53F234A0" w14:textId="0DD9C169" w:rsidR="00FA22C0" w:rsidRDefault="00FA22C0" w:rsidP="004515A4">
          <w:pPr>
            <w:rPr>
              <w:rFonts w:asciiTheme="majorHAnsi" w:eastAsiaTheme="majorEastAsia" w:hAnsiTheme="majorHAnsi" w:cstheme="majorBidi"/>
              <w:color w:val="2E74B5" w:themeColor="accent1" w:themeShade="BF"/>
            </w:rPr>
          </w:pPr>
        </w:p>
        <w:p w14:paraId="75DD801B" w14:textId="4D887708" w:rsidR="00FA22C0" w:rsidRDefault="00FA22C0" w:rsidP="004515A4">
          <w:pPr>
            <w:rPr>
              <w:rFonts w:asciiTheme="majorHAnsi" w:eastAsiaTheme="majorEastAsia" w:hAnsiTheme="majorHAnsi" w:cstheme="majorBidi"/>
              <w:color w:val="2E74B5" w:themeColor="accent1" w:themeShade="BF"/>
            </w:rPr>
          </w:pPr>
        </w:p>
        <w:p w14:paraId="074B450D" w14:textId="11E9F0D4" w:rsidR="00FA22C0" w:rsidRDefault="00FA22C0" w:rsidP="004515A4">
          <w:pPr>
            <w:rPr>
              <w:rFonts w:asciiTheme="majorHAnsi" w:eastAsiaTheme="majorEastAsia" w:hAnsiTheme="majorHAnsi" w:cstheme="majorBidi"/>
              <w:color w:val="2E74B5" w:themeColor="accent1" w:themeShade="BF"/>
            </w:rPr>
          </w:pPr>
        </w:p>
        <w:p w14:paraId="648200C6" w14:textId="6A64931B" w:rsidR="00FA22C0" w:rsidRDefault="00FA22C0" w:rsidP="004515A4">
          <w:pPr>
            <w:rPr>
              <w:rFonts w:asciiTheme="majorHAnsi" w:eastAsiaTheme="majorEastAsia" w:hAnsiTheme="majorHAnsi" w:cstheme="majorBidi"/>
              <w:color w:val="2E74B5" w:themeColor="accent1" w:themeShade="BF"/>
            </w:rPr>
          </w:pPr>
        </w:p>
        <w:p w14:paraId="08CD3529" w14:textId="77777777" w:rsidR="00CD0508" w:rsidRDefault="00CD0508" w:rsidP="00CD0508">
          <w:pPr>
            <w:rPr>
              <w:rFonts w:asciiTheme="majorHAnsi" w:eastAsiaTheme="majorEastAsia" w:hAnsiTheme="majorHAnsi" w:cstheme="majorBidi"/>
              <w:color w:val="2E74B5" w:themeColor="accent1" w:themeShade="BF"/>
            </w:rPr>
          </w:pPr>
        </w:p>
        <w:p w14:paraId="13FBCC93" w14:textId="77777777" w:rsidR="00CD0508" w:rsidRDefault="00CD0508" w:rsidP="00CD0508">
          <w:pPr>
            <w:jc w:val="center"/>
            <w:rPr>
              <w:rFonts w:asciiTheme="majorHAnsi" w:eastAsiaTheme="majorEastAsia" w:hAnsiTheme="majorHAnsi" w:cstheme="majorBidi"/>
              <w:color w:val="2E74B5" w:themeColor="accent1" w:themeShade="BF"/>
            </w:rPr>
          </w:pPr>
        </w:p>
        <w:p w14:paraId="6AA5B12A" w14:textId="77777777" w:rsidR="00CD0508" w:rsidRDefault="00CD0508" w:rsidP="00CD0508">
          <w:pPr>
            <w:jc w:val="center"/>
            <w:rPr>
              <w:rFonts w:asciiTheme="majorHAnsi" w:eastAsiaTheme="majorEastAsia" w:hAnsiTheme="majorHAnsi" w:cstheme="majorBidi"/>
              <w:color w:val="2E74B5" w:themeColor="accent1" w:themeShade="BF"/>
            </w:rPr>
          </w:pPr>
        </w:p>
        <w:p w14:paraId="6A3918DE" w14:textId="77777777" w:rsidR="00CD0508" w:rsidRDefault="00CD0508" w:rsidP="00CD0508">
          <w:pPr>
            <w:jc w:val="center"/>
            <w:rPr>
              <w:rFonts w:asciiTheme="majorHAnsi" w:eastAsiaTheme="majorEastAsia" w:hAnsiTheme="majorHAnsi" w:cstheme="majorBidi"/>
              <w:color w:val="2E74B5" w:themeColor="accent1" w:themeShade="BF"/>
            </w:rPr>
          </w:pPr>
        </w:p>
        <w:p w14:paraId="4DBA1336" w14:textId="77777777" w:rsidR="00CD0508" w:rsidRDefault="00CD0508" w:rsidP="00CD0508">
          <w:pPr>
            <w:jc w:val="center"/>
            <w:rPr>
              <w:rFonts w:asciiTheme="majorHAnsi" w:eastAsiaTheme="majorEastAsia" w:hAnsiTheme="majorHAnsi" w:cstheme="majorBidi"/>
              <w:color w:val="2E74B5" w:themeColor="accent1" w:themeShade="BF"/>
            </w:rPr>
          </w:pPr>
        </w:p>
        <w:p w14:paraId="4FBD97E7" w14:textId="2B7BF6DC" w:rsidR="00CD0508" w:rsidRDefault="00CD0508" w:rsidP="00CD0508">
          <w:pPr>
            <w:jc w:val="center"/>
            <w:rPr>
              <w:rFonts w:asciiTheme="majorHAnsi" w:eastAsiaTheme="majorEastAsia" w:hAnsiTheme="majorHAnsi" w:cstheme="majorBidi"/>
              <w:color w:val="2E74B5" w:themeColor="accent1" w:themeShade="BF"/>
            </w:rPr>
          </w:pPr>
          <w:r>
            <w:rPr>
              <w:rFonts w:asciiTheme="majorHAnsi" w:eastAsiaTheme="majorEastAsia" w:hAnsiTheme="majorHAnsi" w:cstheme="majorBidi"/>
              <w:color w:val="2E74B5" w:themeColor="accent1" w:themeShade="BF"/>
            </w:rPr>
            <w:t>Figure 5.0</w:t>
          </w:r>
        </w:p>
        <w:p w14:paraId="76A8FDBA" w14:textId="02EFD381" w:rsidR="00FA22C0" w:rsidRDefault="00FA22C0" w:rsidP="004515A4">
          <w:pPr>
            <w:rPr>
              <w:rFonts w:asciiTheme="majorHAnsi" w:eastAsiaTheme="majorEastAsia" w:hAnsiTheme="majorHAnsi" w:cstheme="majorBidi"/>
              <w:color w:val="2E74B5" w:themeColor="accent1" w:themeShade="BF"/>
            </w:rPr>
          </w:pPr>
        </w:p>
        <w:p w14:paraId="4591A752" w14:textId="72C2F842" w:rsidR="00CD0508" w:rsidRPr="00CD0508" w:rsidRDefault="00CD0508" w:rsidP="004515A4">
          <w:r w:rsidRPr="00CD0508">
            <w:t>Figure 5.0 details a side-by-side comparison of the standard flow vs the initial decoupling inference flow.</w:t>
          </w:r>
          <w:r>
            <w:t xml:space="preserve"> The initial solution was to implement translation logic that translated the HR process parameters into their original divers. For example, the thickness target that is routed at the hot roll stage is directly driven by the ordered thickness placed at order entry along with the specification entered. This design proved to be both risky and a burden on the routing team. The translation logic when implemented was at risk of quickly being out of date. </w:t>
          </w:r>
          <w:r w:rsidR="005B51B1">
            <w:t>As t</w:t>
          </w:r>
          <w:r>
            <w:t xml:space="preserve">he routing of products by the inference engine changes weekly. As a result of this, every order that decoupled had to be checked to ensure that the translation logic was still accurate and </w:t>
          </w:r>
          <w:r w:rsidR="005B51B1">
            <w:t xml:space="preserve">hence </w:t>
          </w:r>
          <w:r>
            <w:t>the order was still viable to utilise the decoupled solution. Furthermore, the translation logic had to be conservative in the coverage of the solution. This greatly limited the positive impact that the solution could have on the company.</w:t>
          </w:r>
        </w:p>
        <w:p w14:paraId="2740398A" w14:textId="77777777" w:rsidR="00FA22C0" w:rsidRPr="004515A4" w:rsidRDefault="00FA22C0" w:rsidP="004515A4">
          <w:pPr>
            <w:rPr>
              <w:rFonts w:asciiTheme="majorHAnsi" w:eastAsiaTheme="majorEastAsia" w:hAnsiTheme="majorHAnsi" w:cstheme="majorBidi"/>
              <w:color w:val="2E74B5" w:themeColor="accent1" w:themeShade="BF"/>
            </w:rPr>
          </w:pPr>
        </w:p>
        <w:p w14:paraId="072EE3D3" w14:textId="77777777" w:rsidR="004515A4" w:rsidRPr="00A920D7" w:rsidRDefault="004515A4" w:rsidP="004515A4">
          <w:pPr>
            <w:pStyle w:val="ListParagraph"/>
            <w:numPr>
              <w:ilvl w:val="2"/>
              <w:numId w:val="8"/>
            </w:numPr>
            <w:rPr>
              <w:rFonts w:asciiTheme="majorHAnsi" w:eastAsiaTheme="majorEastAsia" w:hAnsiTheme="majorHAnsi" w:cstheme="majorBidi"/>
              <w:color w:val="2E74B5" w:themeColor="accent1" w:themeShade="BF"/>
              <w:sz w:val="24"/>
              <w:szCs w:val="24"/>
            </w:rPr>
          </w:pPr>
          <w:r>
            <w:rPr>
              <w:rFonts w:asciiTheme="majorHAnsi" w:eastAsiaTheme="majorEastAsia" w:hAnsiTheme="majorHAnsi" w:cstheme="majorBidi"/>
              <w:color w:val="2E74B5" w:themeColor="accent1" w:themeShade="BF"/>
              <w:sz w:val="24"/>
              <w:szCs w:val="24"/>
            </w:rPr>
            <w:t>Pro Vs Con Analysis</w:t>
          </w:r>
        </w:p>
        <w:p w14:paraId="617E9863" w14:textId="0126E3AE" w:rsidR="00A920D7" w:rsidRPr="00A920D7" w:rsidRDefault="0040595D" w:rsidP="004427E5">
          <w:pPr>
            <w:sectPr w:rsidR="00A920D7" w:rsidRPr="00A920D7" w:rsidSect="005401DA">
              <w:footerReference w:type="first" r:id="rId32"/>
              <w:type w:val="oddPage"/>
              <w:pgSz w:w="11906" w:h="16838"/>
              <w:pgMar w:top="1440" w:right="1440" w:bottom="1440" w:left="1440" w:header="708" w:footer="708" w:gutter="0"/>
              <w:pgNumType w:start="0"/>
              <w:cols w:space="708"/>
              <w:titlePg/>
              <w:docGrid w:linePitch="360"/>
            </w:sectPr>
          </w:pPr>
          <w:r>
            <w:t>A Pro vs con analysis was performed on a range of solutions.</w:t>
          </w:r>
          <w:r w:rsidR="008E6410">
            <w:t xml:space="preserve"> Which is a review tool that identif</w:t>
          </w:r>
          <w:r w:rsidR="00773B2C">
            <w:t>ies</w:t>
          </w:r>
          <w:r w:rsidR="008E6410">
            <w:t xml:space="preserve"> both the pros and the cons of a given change. In this case the pros and cons of each solution were determined.</w:t>
          </w:r>
          <w:r w:rsidR="00EE7B43">
            <w:t xml:space="preserve"> The pro con analysis was performed as a comparison to the standard solution for all orders as this was deemed the ‘gold standard’. Hence making ‘No impact’ the most positive impact possible.</w:t>
          </w:r>
        </w:p>
        <w:p w14:paraId="5912F38F" w14:textId="50D9F503" w:rsidR="00FE7EE5" w:rsidRDefault="00FE7EE5" w:rsidP="00CD0508">
          <w:r>
            <w:rPr>
              <w:noProof/>
            </w:rPr>
            <w:lastRenderedPageBreak/>
            <w:drawing>
              <wp:anchor distT="0" distB="0" distL="114300" distR="114300" simplePos="0" relativeHeight="251668480" behindDoc="0" locked="0" layoutInCell="1" allowOverlap="1" wp14:anchorId="316AA438" wp14:editId="47B756E0">
                <wp:simplePos x="0" y="0"/>
                <wp:positionH relativeFrom="column">
                  <wp:posOffset>-211455</wp:posOffset>
                </wp:positionH>
                <wp:positionV relativeFrom="paragraph">
                  <wp:posOffset>0</wp:posOffset>
                </wp:positionV>
                <wp:extent cx="6299835" cy="7998460"/>
                <wp:effectExtent l="0" t="0" r="0" b="2540"/>
                <wp:wrapSquare wrapText="bothSides"/>
                <wp:docPr id="8" name="Picture 8" descr="Chart, schematic, treemap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8" name="Picture 8" descr="Chart, schematic, treemap chart&#10;&#10;Description automatically generated"/>
                        <pic:cNvPicPr/>
                      </pic:nvPicPr>
                      <pic:blipFill>
                        <a:blip r:embed="rId33">
                          <a:extLst>
                            <a:ext uri="{28A0092B-C50C-407E-A947-70E740481C1C}">
                              <a14:useLocalDpi xmlns:a14="http://schemas.microsoft.com/office/drawing/2010/main" val="0"/>
                            </a:ext>
                          </a:extLst>
                        </a:blip>
                        <a:stretch>
                          <a:fillRect/>
                        </a:stretch>
                      </pic:blipFill>
                      <pic:spPr>
                        <a:xfrm>
                          <a:off x="0" y="0"/>
                          <a:ext cx="6299835" cy="7998460"/>
                        </a:xfrm>
                        <a:prstGeom prst="rect">
                          <a:avLst/>
                        </a:prstGeom>
                      </pic:spPr>
                    </pic:pic>
                  </a:graphicData>
                </a:graphic>
                <wp14:sizeRelH relativeFrom="page">
                  <wp14:pctWidth>0</wp14:pctWidth>
                </wp14:sizeRelH>
                <wp14:sizeRelV relativeFrom="page">
                  <wp14:pctHeight>0</wp14:pctHeight>
                </wp14:sizeRelV>
              </wp:anchor>
            </w:drawing>
          </w:r>
        </w:p>
        <w:p w14:paraId="7A99928B" w14:textId="471691A3" w:rsidR="00CD0508" w:rsidRDefault="00D336F1" w:rsidP="00CD0508">
          <w:r>
            <w:t xml:space="preserve">The outcome of the pro vs con analysis identified a clear solution that posed to have the most beneficial impacts. This solution was solution three. </w:t>
          </w:r>
        </w:p>
        <w:p w14:paraId="0A561B06" w14:textId="24576835" w:rsidR="00D336F1" w:rsidRDefault="00D336F1" w:rsidP="00CD0508"/>
        <w:p w14:paraId="6E575C52" w14:textId="7D188C1A" w:rsidR="00D336F1" w:rsidRDefault="00D336F1" w:rsidP="00D336F1">
          <w:pPr>
            <w:pStyle w:val="ListParagraph"/>
            <w:numPr>
              <w:ilvl w:val="2"/>
              <w:numId w:val="8"/>
            </w:numPr>
            <w:rPr>
              <w:rFonts w:asciiTheme="majorHAnsi" w:eastAsiaTheme="majorEastAsia" w:hAnsiTheme="majorHAnsi" w:cstheme="majorBidi"/>
              <w:color w:val="2E74B5" w:themeColor="accent1" w:themeShade="BF"/>
              <w:sz w:val="24"/>
              <w:szCs w:val="24"/>
            </w:rPr>
          </w:pPr>
          <w:r w:rsidRPr="00D336F1">
            <w:rPr>
              <w:rFonts w:asciiTheme="majorHAnsi" w:eastAsiaTheme="majorEastAsia" w:hAnsiTheme="majorHAnsi" w:cstheme="majorBidi"/>
              <w:color w:val="2E74B5" w:themeColor="accent1" w:themeShade="BF"/>
              <w:sz w:val="24"/>
              <w:szCs w:val="24"/>
            </w:rPr>
            <w:lastRenderedPageBreak/>
            <w:t>Optimised HRD Decoupling Solution</w:t>
          </w:r>
        </w:p>
        <w:p w14:paraId="31C3CE89" w14:textId="70D0D470" w:rsidR="00D336F1" w:rsidRPr="00D336F1" w:rsidRDefault="00D336F1" w:rsidP="00D336F1">
          <w:r w:rsidRPr="00D336F1">
            <w:t>The solution that the pro vs con analysis highlight</w:t>
          </w:r>
          <w:r>
            <w:t>ed is where the required Decoupling point such as HRD is entered as part of order entry within the external data.</w:t>
          </w:r>
        </w:p>
        <w:p w14:paraId="766E9FF8" w14:textId="5C579391" w:rsidR="00D336F1" w:rsidRPr="00D336F1" w:rsidRDefault="00D336F1" w:rsidP="00D336F1">
          <w:pPr>
            <w:rPr>
              <w:rFonts w:eastAsiaTheme="majorEastAsia"/>
              <w:lang w:eastAsia="en-US"/>
            </w:rPr>
          </w:pPr>
          <w:r w:rsidRPr="00D336F1">
            <w:rPr>
              <w:rFonts w:eastAsiaTheme="majorEastAsia"/>
              <w:noProof/>
              <w:lang w:eastAsia="en-US"/>
            </w:rPr>
            <w:drawing>
              <wp:anchor distT="0" distB="0" distL="114300" distR="114300" simplePos="0" relativeHeight="251667456" behindDoc="0" locked="0" layoutInCell="1" allowOverlap="1" wp14:anchorId="096BD623" wp14:editId="18BDFB04">
                <wp:simplePos x="0" y="0"/>
                <wp:positionH relativeFrom="column">
                  <wp:posOffset>211016</wp:posOffset>
                </wp:positionH>
                <wp:positionV relativeFrom="paragraph">
                  <wp:posOffset>177800</wp:posOffset>
                </wp:positionV>
                <wp:extent cx="5245100" cy="3708400"/>
                <wp:effectExtent l="0" t="0" r="0" b="0"/>
                <wp:wrapSquare wrapText="bothSides"/>
                <wp:docPr id="6" name="Picture 6" descr="Diagram&#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 name="Picture 6" descr="Diagram&#10;&#10;Description automatically generated"/>
                        <pic:cNvPicPr/>
                      </pic:nvPicPr>
                      <pic:blipFill>
                        <a:blip r:embed="rId34">
                          <a:extLst>
                            <a:ext uri="{28A0092B-C50C-407E-A947-70E740481C1C}">
                              <a14:useLocalDpi xmlns:a14="http://schemas.microsoft.com/office/drawing/2010/main" val="0"/>
                            </a:ext>
                          </a:extLst>
                        </a:blip>
                        <a:stretch>
                          <a:fillRect/>
                        </a:stretch>
                      </pic:blipFill>
                      <pic:spPr>
                        <a:xfrm>
                          <a:off x="0" y="0"/>
                          <a:ext cx="5245100" cy="3708400"/>
                        </a:xfrm>
                        <a:prstGeom prst="rect">
                          <a:avLst/>
                        </a:prstGeom>
                      </pic:spPr>
                    </pic:pic>
                  </a:graphicData>
                </a:graphic>
                <wp14:sizeRelH relativeFrom="page">
                  <wp14:pctWidth>0</wp14:pctWidth>
                </wp14:sizeRelH>
                <wp14:sizeRelV relativeFrom="page">
                  <wp14:pctHeight>0</wp14:pctHeight>
                </wp14:sizeRelV>
              </wp:anchor>
            </w:drawing>
          </w:r>
        </w:p>
        <w:p w14:paraId="33F71A88" w14:textId="2176F3B1" w:rsidR="00D336F1" w:rsidRDefault="00D336F1" w:rsidP="00D336F1">
          <w:pPr>
            <w:jc w:val="center"/>
            <w:rPr>
              <w:rFonts w:eastAsiaTheme="majorEastAsia"/>
              <w:lang w:eastAsia="en-US"/>
            </w:rPr>
          </w:pPr>
          <w:r>
            <w:rPr>
              <w:rFonts w:eastAsiaTheme="majorEastAsia"/>
              <w:lang w:eastAsia="en-US"/>
            </w:rPr>
            <w:t>Figure 6.0</w:t>
          </w:r>
        </w:p>
        <w:p w14:paraId="6B6F9F0C" w14:textId="34356FB8" w:rsidR="00D336F1" w:rsidRDefault="00D336F1" w:rsidP="00D336F1">
          <w:pPr>
            <w:rPr>
              <w:rFonts w:eastAsiaTheme="majorEastAsia"/>
              <w:lang w:eastAsia="en-US"/>
            </w:rPr>
          </w:pPr>
        </w:p>
        <w:p w14:paraId="010BB01A" w14:textId="28B459C0" w:rsidR="00D336F1" w:rsidRPr="00D336F1" w:rsidRDefault="00D336F1" w:rsidP="00D336F1">
          <w:pPr>
            <w:rPr>
              <w:rFonts w:eastAsiaTheme="majorEastAsia"/>
              <w:lang w:eastAsia="en-US"/>
            </w:rPr>
          </w:pPr>
          <w:r>
            <w:rPr>
              <w:rFonts w:eastAsiaTheme="majorEastAsia"/>
              <w:lang w:eastAsia="en-US"/>
            </w:rPr>
            <w:t xml:space="preserve">Figure 5.0 outlines the three flows together. The optimised solution more represents that of the standard flow </w:t>
          </w:r>
          <w:r w:rsidR="006026A3">
            <w:rPr>
              <w:rFonts w:eastAsiaTheme="majorEastAsia"/>
              <w:lang w:eastAsia="en-US"/>
            </w:rPr>
            <w:t xml:space="preserve">as it simply has small change at the order entry stage and a last stage of determination. Hence </w:t>
          </w:r>
          <w:r>
            <w:rPr>
              <w:rFonts w:eastAsiaTheme="majorEastAsia"/>
              <w:lang w:eastAsia="en-US"/>
            </w:rPr>
            <w:t>improving the simplicity of the design and improving the ease of understanding the solution. The solution also removed the need to use translation logic to determine if a decoupled solution could be used. Instead, the solution uses the process characteristics at hot rolling which ensures complete accuracy</w:t>
          </w:r>
          <w:r w:rsidR="001F3269">
            <w:rPr>
              <w:rFonts w:eastAsiaTheme="majorEastAsia"/>
              <w:lang w:eastAsia="en-US"/>
            </w:rPr>
            <w:t xml:space="preserve"> of the design. Additionally, the use of the process characteristics to determine removes the need to be conservative in the design. Maximising the coverage and positive impact that the design ha</w:t>
          </w:r>
          <w:r w:rsidR="00AD7971">
            <w:rPr>
              <w:rFonts w:eastAsiaTheme="majorEastAsia"/>
              <w:lang w:eastAsia="en-US"/>
            </w:rPr>
            <w:t>d.</w:t>
          </w:r>
          <w:r w:rsidR="00D90377">
            <w:rPr>
              <w:rFonts w:eastAsiaTheme="majorEastAsia"/>
              <w:lang w:eastAsia="en-US"/>
            </w:rPr>
            <w:t xml:space="preserve"> The UAT stage of the project identified that the decision if a product should have an implemented decoupling solution is a business decision. The solution to have the decoupling point specified as part of order entry aligns with this and is the most practical and beneficial solution for the business.</w:t>
          </w:r>
          <w:r w:rsidR="00FE7EE5">
            <w:rPr>
              <w:rFonts w:eastAsiaTheme="majorEastAsia"/>
              <w:lang w:eastAsia="en-US"/>
            </w:rPr>
            <w:t xml:space="preserve"> From the UAT meeting relevant areas agreed to the new process and training was started to ensure areas had the ability to follow new processes.</w:t>
          </w:r>
          <w:r w:rsidR="006026A3">
            <w:rPr>
              <w:rFonts w:eastAsiaTheme="majorEastAsia"/>
              <w:lang w:eastAsia="en-US"/>
            </w:rPr>
            <w:t xml:space="preserve"> Lastly, the optimised solution improves the ease of implementing future decoupling solutions. Reinforcing the change.</w:t>
          </w:r>
        </w:p>
        <w:p w14:paraId="06063CBA" w14:textId="77777777" w:rsidR="00D336F1" w:rsidRPr="00D336F1" w:rsidRDefault="00D336F1" w:rsidP="00D336F1">
          <w:pPr>
            <w:jc w:val="center"/>
            <w:rPr>
              <w:rFonts w:eastAsiaTheme="majorEastAsia"/>
              <w:lang w:eastAsia="en-US"/>
            </w:rPr>
          </w:pPr>
        </w:p>
        <w:p w14:paraId="178D0402" w14:textId="77777777" w:rsidR="00D336F1" w:rsidRPr="00D336F1" w:rsidRDefault="00D336F1" w:rsidP="00D336F1">
          <w:pPr>
            <w:rPr>
              <w:rFonts w:eastAsiaTheme="majorEastAsia"/>
              <w:lang w:eastAsia="en-US"/>
            </w:rPr>
          </w:pPr>
        </w:p>
        <w:p w14:paraId="751D422B" w14:textId="77777777" w:rsidR="00D336F1" w:rsidRPr="00D336F1" w:rsidRDefault="00D336F1" w:rsidP="00D336F1">
          <w:pPr>
            <w:rPr>
              <w:rFonts w:eastAsiaTheme="majorEastAsia"/>
              <w:lang w:eastAsia="en-US"/>
            </w:rPr>
          </w:pPr>
        </w:p>
        <w:p w14:paraId="1E3CC045" w14:textId="77777777" w:rsidR="00D336F1" w:rsidRPr="00D336F1" w:rsidRDefault="00D336F1" w:rsidP="00D336F1">
          <w:pPr>
            <w:rPr>
              <w:rFonts w:eastAsiaTheme="majorEastAsia"/>
              <w:lang w:eastAsia="en-US"/>
            </w:rPr>
          </w:pPr>
        </w:p>
        <w:p w14:paraId="35CB0408" w14:textId="77777777" w:rsidR="00D336F1" w:rsidRPr="00D336F1" w:rsidRDefault="00D336F1" w:rsidP="00D336F1">
          <w:pPr>
            <w:rPr>
              <w:rFonts w:eastAsiaTheme="majorEastAsia"/>
              <w:lang w:eastAsia="en-US"/>
            </w:rPr>
          </w:pPr>
        </w:p>
        <w:p w14:paraId="1CD0CECE" w14:textId="77777777" w:rsidR="00D336F1" w:rsidRPr="00D336F1" w:rsidRDefault="00D336F1" w:rsidP="00D336F1">
          <w:pPr>
            <w:rPr>
              <w:rFonts w:eastAsiaTheme="majorEastAsia"/>
              <w:lang w:eastAsia="en-US"/>
            </w:rPr>
          </w:pPr>
        </w:p>
        <w:p w14:paraId="6F9FE8B1" w14:textId="77777777" w:rsidR="00D336F1" w:rsidRPr="00D336F1" w:rsidRDefault="00D336F1" w:rsidP="00D336F1">
          <w:pPr>
            <w:rPr>
              <w:rFonts w:eastAsiaTheme="majorEastAsia"/>
              <w:lang w:eastAsia="en-US"/>
            </w:rPr>
          </w:pPr>
        </w:p>
        <w:p w14:paraId="74513250" w14:textId="4BB6C865" w:rsidR="006026A3" w:rsidRPr="006026A3" w:rsidRDefault="006026A3" w:rsidP="006026A3">
          <w:pPr>
            <w:tabs>
              <w:tab w:val="left" w:pos="3639"/>
            </w:tabs>
            <w:rPr>
              <w:rFonts w:eastAsiaTheme="majorEastAsia"/>
              <w:lang w:eastAsia="en-US"/>
            </w:rPr>
            <w:sectPr w:rsidR="006026A3" w:rsidRPr="006026A3" w:rsidSect="00A920D7">
              <w:footerReference w:type="default" r:id="rId35"/>
              <w:footerReference w:type="first" r:id="rId36"/>
              <w:pgSz w:w="11906" w:h="16838"/>
              <w:pgMar w:top="1440" w:right="1440" w:bottom="1440" w:left="1440" w:header="708" w:footer="708" w:gutter="0"/>
              <w:pgNumType w:start="0"/>
              <w:cols w:space="708"/>
              <w:titlePg/>
              <w:docGrid w:linePitch="360"/>
            </w:sectPr>
          </w:pPr>
          <w:r>
            <w:rPr>
              <w:rFonts w:eastAsiaTheme="majorEastAsia"/>
              <w:lang w:eastAsia="en-US"/>
            </w:rPr>
            <w:tab/>
          </w:r>
        </w:p>
        <w:p w14:paraId="0C6DEB97" w14:textId="7C21E4F7" w:rsidR="00AA2A91" w:rsidRDefault="006E74C6" w:rsidP="00426E6B">
          <w:pPr>
            <w:pStyle w:val="Heading1"/>
          </w:pPr>
          <w:bookmarkStart w:id="5" w:name="_Toc103712905"/>
          <w:r>
            <w:lastRenderedPageBreak/>
            <w:t xml:space="preserve">3 </w:t>
          </w:r>
          <w:r w:rsidR="00AA2A91">
            <w:t>Conclusion</w:t>
          </w:r>
          <w:bookmarkEnd w:id="5"/>
        </w:p>
        <w:p w14:paraId="6EA4671E" w14:textId="1C15A2B2" w:rsidR="00FE7EE5" w:rsidRDefault="00FE7EE5" w:rsidP="00FE7EE5">
          <w:pPr>
            <w:rPr>
              <w:lang w:eastAsia="en-US"/>
            </w:rPr>
          </w:pPr>
          <w:r>
            <w:rPr>
              <w:lang w:eastAsia="en-US"/>
            </w:rPr>
            <w:t xml:space="preserve">In conclusion the </w:t>
          </w:r>
          <w:r w:rsidR="00EE7B43">
            <w:rPr>
              <w:lang w:eastAsia="en-US"/>
            </w:rPr>
            <w:t>change management of the project successfully utilised and aligned with different change management theories and practices. Successfully implementing the change as per Lewin’s CATS model by unfreezing, changing and the refreezing. Actioning each through different name</w:t>
          </w:r>
          <w:r w:rsidR="001B1734">
            <w:rPr>
              <w:lang w:eastAsia="en-US"/>
            </w:rPr>
            <w:t>d</w:t>
          </w:r>
          <w:r w:rsidR="00EE7B43">
            <w:rPr>
              <w:lang w:eastAsia="en-US"/>
            </w:rPr>
            <w:t xml:space="preserve"> project steps tracked and documented using a Gantt chart.</w:t>
          </w:r>
        </w:p>
        <w:p w14:paraId="79F7EC43" w14:textId="372FC57E" w:rsidR="00EE7B43" w:rsidRDefault="00EE7B43" w:rsidP="00FE7EE5">
          <w:pPr>
            <w:rPr>
              <w:lang w:eastAsia="en-US"/>
            </w:rPr>
          </w:pPr>
        </w:p>
        <w:p w14:paraId="3EB8560E" w14:textId="27162B09" w:rsidR="00EE7B43" w:rsidRDefault="00EE7B43" w:rsidP="00FE7EE5">
          <w:pPr>
            <w:rPr>
              <w:lang w:eastAsia="en-US"/>
            </w:rPr>
          </w:pPr>
          <w:r>
            <w:rPr>
              <w:lang w:eastAsia="en-US"/>
            </w:rPr>
            <w:t>The project management also aligned with aspects of the ADKAR change model. Successfully addressing the awareness and desire principles of the theory through an initial project assessment stage. However, the change management failed to truly implement the knowledge principle as training was not an activity considered as part of the project timeline. As a result of this the ADKAR model was not appropriately followed and implemented.</w:t>
          </w:r>
          <w:r w:rsidR="004703A5">
            <w:rPr>
              <w:lang w:eastAsia="en-US"/>
            </w:rPr>
            <w:t xml:space="preserve"> Additionally, this short falling of the project management derailed the rest of the ADKAR model as each principle relies on the previous being complete in full. Although parts of the ability and reinforcement principles being complete the principles were not fully met because of the gap in formal training. Future project work must consider formalised training as part of the project scope to ensure seamless transition to the change management model in addition to reinforcing the change.</w:t>
          </w:r>
        </w:p>
        <w:p w14:paraId="187DB830" w14:textId="2A0FBA98" w:rsidR="00B41520" w:rsidRDefault="00B41520" w:rsidP="00FE7EE5">
          <w:pPr>
            <w:rPr>
              <w:lang w:eastAsia="en-US"/>
            </w:rPr>
          </w:pPr>
        </w:p>
        <w:p w14:paraId="387612B1" w14:textId="1F83EBA5" w:rsidR="00B41520" w:rsidRPr="00FE7EE5" w:rsidRDefault="00B41520" w:rsidP="00FE7EE5">
          <w:pPr>
            <w:rPr>
              <w:lang w:eastAsia="en-US"/>
            </w:rPr>
          </w:pPr>
          <w:r>
            <w:rPr>
              <w:lang w:eastAsia="en-US"/>
            </w:rPr>
            <w:t xml:space="preserve">Furthermore, aspects of Kotter’s theory were identified within the change management of the decoupling project. The starting point of both the theory and the management of this project was an aspect of creating a sense of urgency for the project. </w:t>
          </w:r>
          <w:proofErr w:type="gramStart"/>
          <w:r>
            <w:rPr>
              <w:lang w:eastAsia="en-US"/>
            </w:rPr>
            <w:t>Also</w:t>
          </w:r>
          <w:proofErr w:type="gramEnd"/>
          <w:r w:rsidR="001B1734">
            <w:rPr>
              <w:lang w:eastAsia="en-US"/>
            </w:rPr>
            <w:t xml:space="preserve"> </w:t>
          </w:r>
          <w:r>
            <w:rPr>
              <w:lang w:eastAsia="en-US"/>
            </w:rPr>
            <w:t>in both</w:t>
          </w:r>
          <w:r w:rsidR="001B1734">
            <w:rPr>
              <w:lang w:eastAsia="en-US"/>
            </w:rPr>
            <w:t>,</w:t>
          </w:r>
          <w:r>
            <w:rPr>
              <w:lang w:eastAsia="en-US"/>
            </w:rPr>
            <w:t xml:space="preserve"> a change management team was elected to drive the change in the direction of the vison for the project. The review of the literature by Kotter did however identify another short falling in the project management. The review identified that the project failed to recognise the need to formally communicate the change wider than the group identified in the UAT stage of the project. Failure to recognise the need to make this formal communication reduces the company wide understanding of the change. In addition to the recognised issue with formal training this further compounds the decrease </w:t>
          </w:r>
          <w:r w:rsidR="001B1734">
            <w:rPr>
              <w:lang w:eastAsia="en-US"/>
            </w:rPr>
            <w:t>likelihood for a</w:t>
          </w:r>
          <w:r>
            <w:rPr>
              <w:lang w:eastAsia="en-US"/>
            </w:rPr>
            <w:t xml:space="preserve"> seamless implementation of the decoupling change.</w:t>
          </w:r>
          <w:r w:rsidR="0030782C">
            <w:rPr>
              <w:lang w:eastAsia="en-US"/>
            </w:rPr>
            <w:t xml:space="preserve"> Some other aspects of Kotter’s theory were </w:t>
          </w:r>
          <w:r w:rsidR="001B1734">
            <w:rPr>
              <w:lang w:eastAsia="en-US"/>
            </w:rPr>
            <w:t>more</w:t>
          </w:r>
          <w:r w:rsidR="0030782C">
            <w:rPr>
              <w:lang w:eastAsia="en-US"/>
            </w:rPr>
            <w:t xml:space="preserve"> suited </w:t>
          </w:r>
          <w:r w:rsidR="001B1734">
            <w:rPr>
              <w:lang w:eastAsia="en-US"/>
            </w:rPr>
            <w:t xml:space="preserve">towards </w:t>
          </w:r>
          <w:r w:rsidR="0030782C">
            <w:rPr>
              <w:lang w:eastAsia="en-US"/>
            </w:rPr>
            <w:t>larger scale projects</w:t>
          </w:r>
          <w:r w:rsidR="001B1734">
            <w:rPr>
              <w:lang w:eastAsia="en-US"/>
            </w:rPr>
            <w:t xml:space="preserve"> and hance did not truly apply in this project</w:t>
          </w:r>
          <w:r w:rsidR="0030782C">
            <w:rPr>
              <w:lang w:eastAsia="en-US"/>
            </w:rPr>
            <w:t>. However, the principle of planning and achieving short term wins is applicable to large and smaller scale projects.</w:t>
          </w:r>
          <w:r w:rsidR="00C9260A">
            <w:rPr>
              <w:lang w:eastAsia="en-US"/>
            </w:rPr>
            <w:t xml:space="preserve"> The management of the decoupling project aligned to this principle through separating the RFCR implementations to creating ‘short term </w:t>
          </w:r>
          <w:r w:rsidR="004C32AB">
            <w:rPr>
              <w:lang w:eastAsia="en-US"/>
            </w:rPr>
            <w:t>wins.’</w:t>
          </w:r>
          <w:r w:rsidR="00C9260A">
            <w:rPr>
              <w:lang w:eastAsia="en-US"/>
            </w:rPr>
            <w:t xml:space="preserve"> </w:t>
          </w:r>
          <w:r w:rsidR="004C32AB">
            <w:rPr>
              <w:lang w:eastAsia="en-US"/>
            </w:rPr>
            <w:t>The last principle in Kotter’s literature was ensuring that the project is not declared complete prematurely. The decoupling project aligned with this through planning the final stage of the project to be a review. Through the review a more optimised solution was discovered and implemented.</w:t>
          </w:r>
        </w:p>
        <w:p w14:paraId="6FF3B474" w14:textId="77777777" w:rsidR="00AA2A91" w:rsidRDefault="00AA2A91" w:rsidP="00AA2A91"/>
        <w:p w14:paraId="131D500D" w14:textId="420D7CF7" w:rsidR="00AA2A91" w:rsidRDefault="00E70F49" w:rsidP="00AA2A91">
          <w:r>
            <w:t>The technical design that was discovered through the review was to specify the point of decoupling externally as part of the order entry. This removed the need to translate process information and hence eliminated the inherent risk of the translation being outdated within the ever-changing inference landscape. Furthermore, this technical improvement increased the coverage of the implemented solutions greatly improving the impact that the project has.</w:t>
          </w:r>
        </w:p>
        <w:p w14:paraId="6694B73F" w14:textId="109FD082" w:rsidR="00AA2A91" w:rsidRDefault="00AA2A91" w:rsidP="00AA2A91"/>
        <w:p w14:paraId="5E0ECB83" w14:textId="78A25AF2" w:rsidR="003643DF" w:rsidRDefault="003643DF" w:rsidP="00AA2A91"/>
        <w:p w14:paraId="0787E782" w14:textId="03C927CB" w:rsidR="003643DF" w:rsidRDefault="003643DF" w:rsidP="00AA2A91"/>
        <w:p w14:paraId="570847C0" w14:textId="73B562A5" w:rsidR="003643DF" w:rsidRDefault="003643DF" w:rsidP="00AA2A91"/>
        <w:p w14:paraId="1096423D" w14:textId="6F77E005" w:rsidR="003643DF" w:rsidRDefault="003643DF" w:rsidP="00AA2A91"/>
        <w:p w14:paraId="64DA130E" w14:textId="1D19E804" w:rsidR="003643DF" w:rsidRDefault="003643DF" w:rsidP="00AA2A91"/>
        <w:p w14:paraId="05E69276" w14:textId="798D6466" w:rsidR="003643DF" w:rsidRDefault="003643DF" w:rsidP="00AA2A91"/>
        <w:p w14:paraId="3F2E98E7" w14:textId="77777777" w:rsidR="003643DF" w:rsidRDefault="003643DF" w:rsidP="00AA2A91"/>
        <w:bookmarkStart w:id="6" w:name="_Toc103712906" w:displacedByCustomXml="next"/>
        <w:sdt>
          <w:sdtPr>
            <w:rPr>
              <w:rFonts w:asciiTheme="minorHAnsi" w:eastAsiaTheme="minorHAnsi" w:hAnsiTheme="minorHAnsi" w:cstheme="minorBidi"/>
              <w:color w:val="auto"/>
              <w:sz w:val="22"/>
              <w:szCs w:val="22"/>
              <w:lang w:eastAsia="en-GB"/>
            </w:rPr>
            <w:id w:val="-508447805"/>
            <w:docPartObj>
              <w:docPartGallery w:val="Bibliographies"/>
              <w:docPartUnique/>
            </w:docPartObj>
          </w:sdtPr>
          <w:sdtEndPr>
            <w:rPr>
              <w:rFonts w:ascii="Times New Roman" w:eastAsia="Times New Roman" w:hAnsi="Times New Roman" w:cs="Times New Roman"/>
              <w:b/>
              <w:bCs/>
              <w:sz w:val="24"/>
              <w:szCs w:val="24"/>
            </w:rPr>
          </w:sdtEndPr>
          <w:sdtContent>
            <w:p w14:paraId="495E9AB6" w14:textId="7F61ED4A" w:rsidR="004F7EE1" w:rsidRPr="00AA2A91" w:rsidRDefault="006E74C6" w:rsidP="004F7EE1">
              <w:pPr>
                <w:pStyle w:val="Heading1"/>
              </w:pPr>
              <w:r w:rsidRPr="006E74C6">
                <w:t xml:space="preserve">4 </w:t>
              </w:r>
              <w:r w:rsidR="004F7EE1">
                <w:t>Bibliography</w:t>
              </w:r>
              <w:bookmarkEnd w:id="6"/>
            </w:p>
            <w:p w14:paraId="3EA5BA87" w14:textId="56C56055" w:rsidR="001B1734" w:rsidRDefault="001B1734" w:rsidP="008F29F4">
              <w:proofErr w:type="spellStart"/>
              <w:r w:rsidRPr="008F29F4">
                <w:t>Athuraliya</w:t>
              </w:r>
              <w:proofErr w:type="spellEnd"/>
              <w:r>
                <w:t>, A</w:t>
              </w:r>
              <w:r w:rsidRPr="008F29F4">
                <w:t>. (2021). The Easy Guide to Kotter’s 8 Step Change Model.</w:t>
              </w:r>
              <w:r>
                <w:t xml:space="preserve"> </w:t>
              </w:r>
              <w:r w:rsidRPr="008F29F4">
                <w:t>Available: https://creately.com/blog/diagrams/kotters-8-step-change-model/. Last accessed 20th May 2022.</w:t>
              </w:r>
            </w:p>
            <w:p w14:paraId="6D0D7870" w14:textId="77777777" w:rsidR="001B1734" w:rsidRDefault="001B1734" w:rsidP="008F29F4"/>
            <w:p w14:paraId="76F1B3D7" w14:textId="38D25F8B" w:rsidR="001B1734" w:rsidRDefault="001B1734" w:rsidP="008D096E">
              <w:r w:rsidRPr="008D096E">
                <w:t xml:space="preserve">Boca, G.D., 2013, March. </w:t>
              </w:r>
              <w:proofErr w:type="spellStart"/>
              <w:r w:rsidRPr="008D096E">
                <w:t>Adkar</w:t>
              </w:r>
              <w:proofErr w:type="spellEnd"/>
              <w:r w:rsidRPr="008D096E">
                <w:t xml:space="preserve"> model VS. quality management change. In International Conference Risk in Contemporary Economy; Faculty of Economics and Business Administration, </w:t>
              </w:r>
              <w:proofErr w:type="spellStart"/>
              <w:r w:rsidRPr="008D096E">
                <w:t>Dunarea</w:t>
              </w:r>
              <w:proofErr w:type="spellEnd"/>
              <w:r w:rsidRPr="008D096E">
                <w:t xml:space="preserve"> de Jos University of Galati: Galati, Romania.</w:t>
              </w:r>
            </w:p>
            <w:p w14:paraId="79A81EE6" w14:textId="77777777" w:rsidR="001B1734" w:rsidRDefault="001B1734" w:rsidP="008D096E"/>
            <w:p w14:paraId="318D4767" w14:textId="41B661BA" w:rsidR="001B1734" w:rsidRDefault="001B1734" w:rsidP="008676C6">
              <w:proofErr w:type="spellStart"/>
              <w:r w:rsidRPr="008676C6">
                <w:t>Caughron</w:t>
              </w:r>
              <w:proofErr w:type="spellEnd"/>
              <w:r w:rsidRPr="008676C6">
                <w:t>, J.J. and Mumford, M.D., 2008. Project planning: The effects of using formal planning techniques on creative problem‐solving. Creativity and Innovation Management, 17(3), pp.204-215.</w:t>
              </w:r>
            </w:p>
            <w:p w14:paraId="0CD0064C" w14:textId="77777777" w:rsidR="001B1734" w:rsidRPr="008676C6" w:rsidRDefault="001B1734" w:rsidP="008676C6"/>
            <w:p w14:paraId="14DED363" w14:textId="77777777" w:rsidR="005E17CC" w:rsidRDefault="001B1734" w:rsidP="005E17CC">
              <w:pPr>
                <w:rPr>
                  <w:rFonts w:ascii="Arial" w:hAnsi="Arial" w:cs="Arial"/>
                  <w:color w:val="222222"/>
                  <w:sz w:val="20"/>
                  <w:szCs w:val="20"/>
                  <w:shd w:val="clear" w:color="auto" w:fill="FFFFFF"/>
                </w:rPr>
              </w:pPr>
              <w:r w:rsidRPr="00A51FD1">
                <w:t xml:space="preserve">Cullen, J.M., Allwood, J.M. and </w:t>
              </w:r>
              <w:proofErr w:type="spellStart"/>
              <w:r w:rsidRPr="00A51FD1">
                <w:t>Bambach</w:t>
              </w:r>
              <w:proofErr w:type="spellEnd"/>
              <w:r w:rsidRPr="00A51FD1">
                <w:t>, M.D., 2012. Mapping the global flow of steel: from steelmaking to end-use goods. Environmental science &amp; technology, 46(24), pp.13048-13055.</w:t>
              </w:r>
              <w:r w:rsidR="005E17CC" w:rsidRPr="005E17CC">
                <w:rPr>
                  <w:rFonts w:ascii="Arial" w:hAnsi="Arial" w:cs="Arial"/>
                  <w:color w:val="222222"/>
                  <w:sz w:val="20"/>
                  <w:szCs w:val="20"/>
                  <w:shd w:val="clear" w:color="auto" w:fill="FFFFFF"/>
                </w:rPr>
                <w:t xml:space="preserve"> </w:t>
              </w:r>
            </w:p>
            <w:p w14:paraId="5F7C4AB3" w14:textId="77777777" w:rsidR="005E17CC" w:rsidRDefault="005E17CC" w:rsidP="005E17CC">
              <w:pPr>
                <w:rPr>
                  <w:rFonts w:ascii="Arial" w:hAnsi="Arial" w:cs="Arial"/>
                  <w:color w:val="222222"/>
                  <w:sz w:val="20"/>
                  <w:szCs w:val="20"/>
                  <w:shd w:val="clear" w:color="auto" w:fill="FFFFFF"/>
                </w:rPr>
              </w:pPr>
            </w:p>
            <w:p w14:paraId="2CF5107C" w14:textId="43604678" w:rsidR="005E17CC" w:rsidRPr="005E17CC" w:rsidRDefault="005E17CC" w:rsidP="005E17CC">
              <w:r w:rsidRPr="005E17CC">
                <w:t>Donnelly, P. and Kirk, P., 2015. Use the PDSA model for effective change management. Education for Primary Care, 26(4), pp.279-281.</w:t>
              </w:r>
            </w:p>
            <w:p w14:paraId="25AF3B23" w14:textId="77777777" w:rsidR="001B1734" w:rsidRDefault="001B1734" w:rsidP="004F7EE1"/>
            <w:p w14:paraId="522120F6" w14:textId="65A30204" w:rsidR="001B1734" w:rsidRDefault="001B1734" w:rsidP="004C606F">
              <w:r w:rsidRPr="004C606F">
                <w:t>Esposito, P.M.M.S.M., 2014. Improving change management: how communication nature influences resistance to change. Journal of Management Development, 33(4), pp.324-341</w:t>
              </w:r>
            </w:p>
            <w:p w14:paraId="3991311D" w14:textId="77777777" w:rsidR="001B1734" w:rsidRDefault="001B1734" w:rsidP="004C606F"/>
            <w:p w14:paraId="5BFA6FEE" w14:textId="4E7C7EA3" w:rsidR="001B1734" w:rsidRDefault="001B1734" w:rsidP="00F22024">
              <w:r w:rsidRPr="00F22024">
                <w:t xml:space="preserve">Gill, R., 2002. Change management--or change </w:t>
              </w:r>
              <w:proofErr w:type="gramStart"/>
              <w:r w:rsidRPr="00F22024">
                <w:t>leadership?.</w:t>
              </w:r>
              <w:proofErr w:type="gramEnd"/>
              <w:r w:rsidRPr="00F22024">
                <w:t> Journal of change management, 3(4), pp.307-318.</w:t>
              </w:r>
            </w:p>
            <w:p w14:paraId="191313A6" w14:textId="77777777" w:rsidR="001B1734" w:rsidRDefault="001B1734" w:rsidP="00F22024"/>
            <w:p w14:paraId="31A4F340" w14:textId="0BE59861" w:rsidR="001B1734" w:rsidRDefault="001B1734" w:rsidP="00797323">
              <w:r w:rsidRPr="00797323">
                <w:t xml:space="preserve">Hiatt, J., 2006. ADKAR: a model for change in business, government, and our community. </w:t>
              </w:r>
              <w:proofErr w:type="spellStart"/>
              <w:r w:rsidRPr="00797323">
                <w:t>Prosci</w:t>
              </w:r>
              <w:proofErr w:type="spellEnd"/>
              <w:r w:rsidRPr="00797323">
                <w:t>.</w:t>
              </w:r>
            </w:p>
            <w:p w14:paraId="02138940" w14:textId="77777777" w:rsidR="001B1734" w:rsidRDefault="001B1734" w:rsidP="00797323"/>
            <w:p w14:paraId="2014A669" w14:textId="4284FEB8" w:rsidR="001B1734" w:rsidRDefault="001B1734" w:rsidP="001A12F1">
              <w:r w:rsidRPr="001A12F1">
                <w:t xml:space="preserve">Hussain, S.T., Lei, S., </w:t>
              </w:r>
              <w:proofErr w:type="spellStart"/>
              <w:r w:rsidRPr="001A12F1">
                <w:t>Akram</w:t>
              </w:r>
              <w:proofErr w:type="spellEnd"/>
              <w:r w:rsidRPr="001A12F1">
                <w:t>, T., Haider, M.J., Hussain, S.H. and Ali, M., 2018. Kurt Lewin's change model: A critical review of the role of leadership and employee involvement in organizational change. Journal of Innovation &amp; Knowledge, 3(3), pp.123-127.</w:t>
              </w:r>
            </w:p>
            <w:p w14:paraId="032CA19B" w14:textId="77777777" w:rsidR="001B1734" w:rsidRDefault="001B1734" w:rsidP="001A12F1"/>
            <w:p w14:paraId="5340BA8C" w14:textId="624069BC" w:rsidR="001B1734" w:rsidRDefault="001B1734" w:rsidP="000C7FB6">
              <w:r w:rsidRPr="000C7FB6">
                <w:t>Kotter, J.P., 1995. Leading change: Why transformation efforts fail.</w:t>
              </w:r>
            </w:p>
            <w:p w14:paraId="5C253481" w14:textId="77777777" w:rsidR="001B1734" w:rsidRPr="000C7FB6" w:rsidRDefault="001B1734" w:rsidP="000C7FB6"/>
            <w:p w14:paraId="754173BC" w14:textId="1A5C163A" w:rsidR="001B1734" w:rsidRDefault="001B1734" w:rsidP="000C7FB6">
              <w:r w:rsidRPr="000C7FB6">
                <w:t>Kotter, J.P., 2012. Leading change. Harvard business press.</w:t>
              </w:r>
            </w:p>
            <w:p w14:paraId="59CD6EFC" w14:textId="77777777" w:rsidR="001B1734" w:rsidRDefault="001B1734" w:rsidP="000C7FB6"/>
            <w:p w14:paraId="6B01DC32" w14:textId="39279110" w:rsidR="001B1734" w:rsidRDefault="001B1734" w:rsidP="0051730B">
              <w:r w:rsidRPr="00452463">
                <w:t xml:space="preserve">Maylor, H. (1999). </w:t>
              </w:r>
              <w:r>
                <w:t>Definition of Project Management</w:t>
              </w:r>
              <w:r w:rsidRPr="00452463">
                <w:t xml:space="preserve">. In:  Project Management. 2nd ed. Edinburgh: Pearson. </w:t>
              </w:r>
              <w:r>
                <w:t>pp5</w:t>
              </w:r>
              <w:r w:rsidRPr="00452463">
                <w:t>-</w:t>
              </w:r>
              <w:r>
                <w:t>6</w:t>
              </w:r>
              <w:r w:rsidRPr="00452463">
                <w:t>.</w:t>
              </w:r>
            </w:p>
            <w:p w14:paraId="3DF4F2A5" w14:textId="77777777" w:rsidR="001B1734" w:rsidRDefault="001B1734" w:rsidP="0051730B"/>
            <w:p w14:paraId="41694F64" w14:textId="790D89FE" w:rsidR="001B1734" w:rsidRDefault="001B1734" w:rsidP="009A5B97">
              <w:r w:rsidRPr="009A5B97">
                <w:t>Moen, R., and Norman, C.,</w:t>
              </w:r>
              <w:r>
                <w:t xml:space="preserve"> 2009.</w:t>
              </w:r>
              <w:r w:rsidRPr="009A5B97">
                <w:t xml:space="preserve"> “The History of the PDCA Cycle.” In Proceedings of the 7th ANQ Congress, Tokyo </w:t>
              </w:r>
            </w:p>
            <w:p w14:paraId="1773BE40" w14:textId="77777777" w:rsidR="001B1734" w:rsidRDefault="001B1734" w:rsidP="009A5B97"/>
            <w:p w14:paraId="00179875" w14:textId="4E566328" w:rsidR="001B1734" w:rsidRDefault="001B1734" w:rsidP="005B30ED">
              <w:r w:rsidRPr="005B30ED">
                <w:t>Pollack, J. and Pollack, R., 2015. Using Kotter’s eight stage process to manage an organisational change program: Presentation and practice. Systemic practice and action research, 28(1), pp.51-66.</w:t>
              </w:r>
            </w:p>
            <w:p w14:paraId="6326E16D" w14:textId="77777777" w:rsidR="001B1734" w:rsidRDefault="001B1734" w:rsidP="005B30ED"/>
            <w:p w14:paraId="24406DEA" w14:textId="77777777" w:rsidR="001B1734" w:rsidRDefault="001B1734" w:rsidP="0051730B">
              <w:r w:rsidRPr="0051730B">
                <w:lastRenderedPageBreak/>
                <w:t>Richardson, G.L. and Jackson, B.M., 2018. Project management. In: Project management theory and practice. Auerbach Publications. pp4-5</w:t>
              </w:r>
              <w:r>
                <w:t>.</w:t>
              </w:r>
            </w:p>
            <w:p w14:paraId="7D635CEC" w14:textId="77777777" w:rsidR="009A5B97" w:rsidRPr="008D096E" w:rsidRDefault="009A5B97" w:rsidP="008D096E"/>
            <w:p w14:paraId="482BDD65" w14:textId="77777777" w:rsidR="008D096E" w:rsidRDefault="008D096E" w:rsidP="001A12F1"/>
            <w:p w14:paraId="2D585724" w14:textId="13D1B23C" w:rsidR="004F7EE1" w:rsidRDefault="004F7EE1" w:rsidP="004F7EE1">
              <w:pPr>
                <w:pStyle w:val="Heading1"/>
              </w:pPr>
            </w:p>
            <w:p w14:paraId="3113DCD7" w14:textId="5E87D17E" w:rsidR="00395834" w:rsidRDefault="00695797" w:rsidP="004D3D17"/>
          </w:sdtContent>
        </w:sdt>
        <w:p w14:paraId="4B851B05" w14:textId="1956ADDB" w:rsidR="00395834" w:rsidRDefault="00395834" w:rsidP="00395834"/>
        <w:p w14:paraId="7246D263" w14:textId="77777777" w:rsidR="00AA2A91" w:rsidRDefault="00AA2A91" w:rsidP="00AA2A91"/>
        <w:p w14:paraId="22020C63" w14:textId="77777777" w:rsidR="00AA2A91" w:rsidRDefault="00AA2A91" w:rsidP="00AA2A91"/>
        <w:p w14:paraId="43A20583" w14:textId="77777777" w:rsidR="00AA2A91" w:rsidRDefault="00AA2A91" w:rsidP="00AA2A91"/>
        <w:p w14:paraId="39BA3A5F" w14:textId="77777777" w:rsidR="00AA2A91" w:rsidRDefault="00AA2A91" w:rsidP="00AA2A91"/>
        <w:p w14:paraId="385E28CD" w14:textId="77777777" w:rsidR="00AA2A91" w:rsidRDefault="00AA2A91" w:rsidP="00AA2A91"/>
        <w:p w14:paraId="0F501598" w14:textId="77777777" w:rsidR="00AA2A91" w:rsidRDefault="00AA2A91" w:rsidP="00AA2A91"/>
        <w:p w14:paraId="0E5928E3" w14:textId="77777777" w:rsidR="00AA2A91" w:rsidRDefault="00AA2A91" w:rsidP="00AA2A91"/>
        <w:p w14:paraId="0D823694" w14:textId="77777777" w:rsidR="00AA2A91" w:rsidRDefault="00AA2A91" w:rsidP="00AA2A91"/>
        <w:p w14:paraId="57748263" w14:textId="77777777" w:rsidR="00AA2A91" w:rsidRDefault="00AA2A91" w:rsidP="00AA2A91"/>
        <w:p w14:paraId="2BBAF9C4" w14:textId="77777777" w:rsidR="00AA2A91" w:rsidRDefault="00AA2A91" w:rsidP="00AA2A91"/>
        <w:p w14:paraId="3F0C99F6" w14:textId="77777777" w:rsidR="00AA2A91" w:rsidRDefault="00AA2A91" w:rsidP="00AA2A91"/>
        <w:p w14:paraId="617B5053" w14:textId="77777777" w:rsidR="00AA2A91" w:rsidRDefault="00AA2A91" w:rsidP="00AA2A91"/>
        <w:p w14:paraId="52C577D0" w14:textId="77777777" w:rsidR="00AA2A91" w:rsidRDefault="00AA2A91" w:rsidP="00AA2A91"/>
        <w:p w14:paraId="7C924378" w14:textId="77777777" w:rsidR="00AA2A91" w:rsidRDefault="00AA2A91" w:rsidP="00AA2A91"/>
        <w:p w14:paraId="12335BCA" w14:textId="77777777" w:rsidR="00AA2A91" w:rsidRDefault="00AA2A91" w:rsidP="00AA2A91"/>
        <w:p w14:paraId="57551E56" w14:textId="77777777" w:rsidR="00AA2A91" w:rsidRDefault="00AA2A91" w:rsidP="00AA2A91"/>
        <w:p w14:paraId="7779ADCB" w14:textId="77777777" w:rsidR="00AA2A91" w:rsidRDefault="00AA2A91" w:rsidP="00AA2A91"/>
        <w:p w14:paraId="120D3BCF" w14:textId="77777777" w:rsidR="00AA2A91" w:rsidRDefault="00AA2A91" w:rsidP="00AA2A91"/>
        <w:p w14:paraId="20BC3FCE" w14:textId="77777777" w:rsidR="00AA2A91" w:rsidRDefault="00AA2A91" w:rsidP="00AA2A91"/>
        <w:p w14:paraId="70E87FE0" w14:textId="77777777" w:rsidR="00AA2A91" w:rsidRDefault="00AA2A91" w:rsidP="00AA2A91"/>
        <w:p w14:paraId="227E9D80" w14:textId="77777777" w:rsidR="00AA2A91" w:rsidRDefault="00AA2A91" w:rsidP="00AA2A91"/>
        <w:p w14:paraId="6E6D0B58" w14:textId="77777777" w:rsidR="00AA2A91" w:rsidRDefault="00AA2A91" w:rsidP="00AA2A91"/>
        <w:p w14:paraId="6859129F" w14:textId="77777777" w:rsidR="00AA2A91" w:rsidRDefault="00AA2A91" w:rsidP="00AA2A91"/>
        <w:p w14:paraId="3C2C4E14" w14:textId="77777777" w:rsidR="00AA2A91" w:rsidRDefault="00AA2A91" w:rsidP="00AA2A91"/>
        <w:p w14:paraId="0ABC39D3" w14:textId="6F11F5D0" w:rsidR="00AA2A91" w:rsidRDefault="00695797" w:rsidP="00AA2A91"/>
      </w:sdtContent>
    </w:sdt>
    <w:p w14:paraId="7F890C1F" w14:textId="4E218367" w:rsidR="00CA09F3" w:rsidRDefault="00CA09F3"/>
    <w:sectPr w:rsidR="00CA09F3" w:rsidSect="007D1947">
      <w:footerReference w:type="default" r:id="rId37"/>
      <w:footerReference w:type="first" r:id="rId38"/>
      <w:pgSz w:w="11906" w:h="16838"/>
      <w:pgMar w:top="1440" w:right="1440" w:bottom="1440" w:left="144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203FBABD" w14:textId="77777777" w:rsidR="00695797" w:rsidRDefault="00695797">
      <w:r>
        <w:separator/>
      </w:r>
    </w:p>
  </w:endnote>
  <w:endnote w:type="continuationSeparator" w:id="0">
    <w:p w14:paraId="387F771D" w14:textId="77777777" w:rsidR="00695797" w:rsidRDefault="00695797">
      <w:r>
        <w:continuationSeparator/>
      </w:r>
    </w:p>
  </w:endnote>
  <w:endnote w:type="continuationNotice" w:id="1">
    <w:p w14:paraId="3E0EE98A" w14:textId="77777777" w:rsidR="00695797" w:rsidRDefault="00695797"/>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2125884210"/>
      <w:docPartObj>
        <w:docPartGallery w:val="Page Numbers (Bottom of Page)"/>
        <w:docPartUnique/>
      </w:docPartObj>
    </w:sdtPr>
    <w:sdtEndPr>
      <w:rPr>
        <w:rStyle w:val="PageNumber"/>
      </w:rPr>
    </w:sdtEndPr>
    <w:sdtContent>
      <w:p w14:paraId="595707DC" w14:textId="67CD0591" w:rsidR="00837083" w:rsidRDefault="00837083" w:rsidP="00A8557C">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7471C765" w14:textId="77777777" w:rsidR="00837083" w:rsidRDefault="0083708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637077455"/>
      <w:docPartObj>
        <w:docPartGallery w:val="Page Numbers (Bottom of Page)"/>
        <w:docPartUnique/>
      </w:docPartObj>
    </w:sdtPr>
    <w:sdtEndPr>
      <w:rPr>
        <w:rStyle w:val="PageNumber"/>
      </w:rPr>
    </w:sdtEndPr>
    <w:sdtContent>
      <w:p w14:paraId="554C1E20" w14:textId="659EE16B" w:rsidR="00837083" w:rsidRDefault="00837083" w:rsidP="00A8557C">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1</w:t>
        </w:r>
        <w:r>
          <w:rPr>
            <w:rStyle w:val="PageNumber"/>
          </w:rPr>
          <w:fldChar w:fldCharType="end"/>
        </w:r>
      </w:p>
    </w:sdtContent>
  </w:sdt>
  <w:tbl>
    <w:tblPr>
      <w:tblW w:w="0" w:type="auto"/>
      <w:tblLayout w:type="fixed"/>
      <w:tblLook w:val="06A0" w:firstRow="1" w:lastRow="0" w:firstColumn="1" w:lastColumn="0" w:noHBand="1" w:noVBand="1"/>
    </w:tblPr>
    <w:tblGrid>
      <w:gridCol w:w="3005"/>
      <w:gridCol w:w="3005"/>
      <w:gridCol w:w="3005"/>
    </w:tblGrid>
    <w:tr w:rsidR="7009EE22" w14:paraId="047AFCE9" w14:textId="77777777" w:rsidTr="7009EE22">
      <w:tc>
        <w:tcPr>
          <w:tcW w:w="3005" w:type="dxa"/>
        </w:tcPr>
        <w:p w14:paraId="315CE667" w14:textId="05D5EE62" w:rsidR="7009EE22" w:rsidRDefault="7009EE22" w:rsidP="7009EE22">
          <w:pPr>
            <w:pStyle w:val="Header"/>
            <w:ind w:left="-115"/>
          </w:pPr>
        </w:p>
      </w:tc>
      <w:tc>
        <w:tcPr>
          <w:tcW w:w="3005" w:type="dxa"/>
        </w:tcPr>
        <w:p w14:paraId="52997B75" w14:textId="2BB2A081" w:rsidR="7009EE22" w:rsidRDefault="7009EE22" w:rsidP="7009EE22">
          <w:pPr>
            <w:pStyle w:val="Header"/>
            <w:jc w:val="center"/>
          </w:pPr>
        </w:p>
      </w:tc>
      <w:tc>
        <w:tcPr>
          <w:tcW w:w="3005" w:type="dxa"/>
        </w:tcPr>
        <w:p w14:paraId="0433150C" w14:textId="12635679" w:rsidR="7009EE22" w:rsidRDefault="7009EE22" w:rsidP="7009EE22">
          <w:pPr>
            <w:pStyle w:val="Header"/>
            <w:ind w:right="-115"/>
            <w:jc w:val="right"/>
          </w:pPr>
        </w:p>
      </w:tc>
    </w:tr>
  </w:tbl>
  <w:p w14:paraId="0821887D" w14:textId="2445FB10" w:rsidR="7009EE22" w:rsidRDefault="7009EE22" w:rsidP="7009EE22">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994339650"/>
      <w:docPartObj>
        <w:docPartGallery w:val="Page Numbers (Bottom of Page)"/>
        <w:docPartUnique/>
      </w:docPartObj>
    </w:sdtPr>
    <w:sdtEndPr>
      <w:rPr>
        <w:rStyle w:val="PageNumber"/>
      </w:rPr>
    </w:sdtEndPr>
    <w:sdtContent>
      <w:p w14:paraId="36E71ADB" w14:textId="4945DDDA" w:rsidR="00837083" w:rsidRDefault="00837083" w:rsidP="00A8557C">
        <w:pPr>
          <w:pStyle w:val="Footer"/>
          <w:framePr w:wrap="none" w:vAnchor="text" w:hAnchor="margin" w:xAlign="center"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0</w:t>
        </w:r>
        <w:r>
          <w:rPr>
            <w:rStyle w:val="PageNumber"/>
          </w:rPr>
          <w:fldChar w:fldCharType="end"/>
        </w:r>
      </w:p>
    </w:sdtContent>
  </w:sdt>
  <w:tbl>
    <w:tblPr>
      <w:tblW w:w="0" w:type="auto"/>
      <w:tblLayout w:type="fixed"/>
      <w:tblLook w:val="06A0" w:firstRow="1" w:lastRow="0" w:firstColumn="1" w:lastColumn="0" w:noHBand="1" w:noVBand="1"/>
    </w:tblPr>
    <w:tblGrid>
      <w:gridCol w:w="3005"/>
      <w:gridCol w:w="3005"/>
      <w:gridCol w:w="3005"/>
    </w:tblGrid>
    <w:tr w:rsidR="7009EE22" w14:paraId="650614AC" w14:textId="77777777" w:rsidTr="7009EE22">
      <w:tc>
        <w:tcPr>
          <w:tcW w:w="3005" w:type="dxa"/>
        </w:tcPr>
        <w:p w14:paraId="7BF7574B" w14:textId="0CF80C24" w:rsidR="7009EE22" w:rsidRDefault="7009EE22" w:rsidP="7009EE22">
          <w:pPr>
            <w:pStyle w:val="Header"/>
            <w:ind w:left="-115"/>
          </w:pPr>
        </w:p>
      </w:tc>
      <w:tc>
        <w:tcPr>
          <w:tcW w:w="3005" w:type="dxa"/>
        </w:tcPr>
        <w:p w14:paraId="1461BBB7" w14:textId="7E42DB53" w:rsidR="7009EE22" w:rsidRDefault="7009EE22" w:rsidP="7009EE22">
          <w:pPr>
            <w:pStyle w:val="Header"/>
            <w:jc w:val="center"/>
          </w:pPr>
        </w:p>
      </w:tc>
      <w:tc>
        <w:tcPr>
          <w:tcW w:w="3005" w:type="dxa"/>
        </w:tcPr>
        <w:p w14:paraId="138B0F74" w14:textId="24B646C6" w:rsidR="7009EE22" w:rsidRDefault="7009EE22" w:rsidP="7009EE22">
          <w:pPr>
            <w:pStyle w:val="Header"/>
            <w:ind w:right="-115"/>
            <w:jc w:val="right"/>
          </w:pPr>
        </w:p>
      </w:tc>
    </w:tr>
  </w:tbl>
  <w:p w14:paraId="7EC5F9DB" w14:textId="324DE0F7" w:rsidR="7009EE22" w:rsidRDefault="7009EE22" w:rsidP="7009EE22">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859621092"/>
      <w:docPartObj>
        <w:docPartGallery w:val="Page Numbers (Bottom of Page)"/>
        <w:docPartUnique/>
      </w:docPartObj>
    </w:sdtPr>
    <w:sdtEndPr>
      <w:rPr>
        <w:rStyle w:val="PageNumber"/>
      </w:rPr>
    </w:sdtEndPr>
    <w:sdtContent>
      <w:p w14:paraId="6FDD5ADB" w14:textId="5B944B43" w:rsidR="00837083" w:rsidRDefault="00837083" w:rsidP="00A8557C">
        <w:pPr>
          <w:pStyle w:val="Footer"/>
          <w:framePr w:wrap="none" w:vAnchor="text" w:hAnchor="margin" w:xAlign="center" w:y="1"/>
          <w:rPr>
            <w:rStyle w:val="PageNumber"/>
          </w:rPr>
        </w:pPr>
        <w:r>
          <w:rPr>
            <w:rStyle w:val="PageNumber"/>
          </w:rPr>
          <w:t>6</w:t>
        </w:r>
      </w:p>
    </w:sdtContent>
  </w:sdt>
  <w:tbl>
    <w:tblPr>
      <w:tblW w:w="0" w:type="auto"/>
      <w:tblLayout w:type="fixed"/>
      <w:tblLook w:val="06A0" w:firstRow="1" w:lastRow="0" w:firstColumn="1" w:lastColumn="0" w:noHBand="1" w:noVBand="1"/>
    </w:tblPr>
    <w:tblGrid>
      <w:gridCol w:w="3005"/>
      <w:gridCol w:w="3005"/>
      <w:gridCol w:w="3005"/>
    </w:tblGrid>
    <w:tr w:rsidR="00837083" w14:paraId="5FBD86D5" w14:textId="77777777" w:rsidTr="7009EE22">
      <w:tc>
        <w:tcPr>
          <w:tcW w:w="3005" w:type="dxa"/>
        </w:tcPr>
        <w:p w14:paraId="19F389D5" w14:textId="77777777" w:rsidR="00837083" w:rsidRDefault="00837083" w:rsidP="7009EE22">
          <w:pPr>
            <w:pStyle w:val="Header"/>
            <w:ind w:left="-115"/>
          </w:pPr>
        </w:p>
      </w:tc>
      <w:tc>
        <w:tcPr>
          <w:tcW w:w="3005" w:type="dxa"/>
        </w:tcPr>
        <w:p w14:paraId="2EFB770A" w14:textId="77777777" w:rsidR="00837083" w:rsidRDefault="00837083" w:rsidP="7009EE22">
          <w:pPr>
            <w:pStyle w:val="Header"/>
            <w:jc w:val="center"/>
          </w:pPr>
        </w:p>
      </w:tc>
      <w:tc>
        <w:tcPr>
          <w:tcW w:w="3005" w:type="dxa"/>
        </w:tcPr>
        <w:p w14:paraId="00127921" w14:textId="77777777" w:rsidR="00837083" w:rsidRDefault="00837083" w:rsidP="7009EE22">
          <w:pPr>
            <w:pStyle w:val="Header"/>
            <w:ind w:right="-115"/>
            <w:jc w:val="right"/>
          </w:pPr>
        </w:p>
      </w:tc>
    </w:tr>
  </w:tbl>
  <w:p w14:paraId="04EA7ACA" w14:textId="77777777" w:rsidR="00837083" w:rsidRDefault="00837083" w:rsidP="7009EE22">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84A14A" w14:textId="5657F69C" w:rsidR="00837083" w:rsidRDefault="005401DA" w:rsidP="00837083">
    <w:pPr>
      <w:pStyle w:val="Footer"/>
      <w:jc w:val="center"/>
    </w:pPr>
    <w:r>
      <w:t>8</w:t>
    </w: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512061148"/>
      <w:docPartObj>
        <w:docPartGallery w:val="Page Numbers (Bottom of Page)"/>
        <w:docPartUnique/>
      </w:docPartObj>
    </w:sdtPr>
    <w:sdtEndPr>
      <w:rPr>
        <w:rStyle w:val="PageNumber"/>
      </w:rPr>
    </w:sdtEndPr>
    <w:sdtContent>
      <w:p w14:paraId="0FA72278" w14:textId="450FDAC5" w:rsidR="00837083" w:rsidRDefault="00837083" w:rsidP="00A8557C">
        <w:pPr>
          <w:pStyle w:val="Footer"/>
          <w:framePr w:wrap="none" w:vAnchor="text" w:hAnchor="margin" w:xAlign="center" w:y="1"/>
          <w:rPr>
            <w:rStyle w:val="PageNumber"/>
          </w:rPr>
        </w:pPr>
        <w:r>
          <w:rPr>
            <w:rStyle w:val="PageNumber"/>
          </w:rPr>
          <w:t>7</w:t>
        </w:r>
      </w:p>
    </w:sdtContent>
  </w:sdt>
  <w:tbl>
    <w:tblPr>
      <w:tblW w:w="0" w:type="auto"/>
      <w:tblLayout w:type="fixed"/>
      <w:tblLook w:val="06A0" w:firstRow="1" w:lastRow="0" w:firstColumn="1" w:lastColumn="0" w:noHBand="1" w:noVBand="1"/>
    </w:tblPr>
    <w:tblGrid>
      <w:gridCol w:w="3005"/>
      <w:gridCol w:w="3005"/>
      <w:gridCol w:w="3005"/>
    </w:tblGrid>
    <w:tr w:rsidR="00837083" w14:paraId="6AC353AD" w14:textId="77777777" w:rsidTr="7009EE22">
      <w:tc>
        <w:tcPr>
          <w:tcW w:w="3005" w:type="dxa"/>
        </w:tcPr>
        <w:p w14:paraId="19E20720" w14:textId="77777777" w:rsidR="00837083" w:rsidRDefault="00837083" w:rsidP="7009EE22">
          <w:pPr>
            <w:pStyle w:val="Header"/>
            <w:ind w:left="-115"/>
          </w:pPr>
        </w:p>
      </w:tc>
      <w:tc>
        <w:tcPr>
          <w:tcW w:w="3005" w:type="dxa"/>
        </w:tcPr>
        <w:p w14:paraId="0F380C94" w14:textId="77777777" w:rsidR="00837083" w:rsidRDefault="00837083" w:rsidP="00837083">
          <w:pPr>
            <w:pStyle w:val="Header"/>
          </w:pPr>
        </w:p>
      </w:tc>
      <w:tc>
        <w:tcPr>
          <w:tcW w:w="3005" w:type="dxa"/>
        </w:tcPr>
        <w:p w14:paraId="744734D9" w14:textId="77777777" w:rsidR="00837083" w:rsidRDefault="00837083" w:rsidP="7009EE22">
          <w:pPr>
            <w:pStyle w:val="Header"/>
            <w:ind w:right="-115"/>
            <w:jc w:val="right"/>
          </w:pPr>
        </w:p>
      </w:tc>
    </w:tr>
  </w:tbl>
  <w:p w14:paraId="626E14F3" w14:textId="77777777" w:rsidR="00837083" w:rsidRDefault="00837083" w:rsidP="7009EE22">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49B85A" w14:textId="6E420D13" w:rsidR="005401DA" w:rsidRDefault="005401DA" w:rsidP="00837083">
    <w:pPr>
      <w:pStyle w:val="Footer"/>
      <w:jc w:val="center"/>
    </w:pPr>
    <w:r>
      <w:t>9</w:t>
    </w: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FABF6E1" w14:textId="0F464F60" w:rsidR="005401DA" w:rsidRDefault="005401DA" w:rsidP="00837083">
    <w:pPr>
      <w:pStyle w:val="Footer"/>
      <w:jc w:val="center"/>
    </w:pPr>
    <w:r>
      <w:t>10</w:t>
    </w: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0FF4DD" w14:textId="1B630452" w:rsidR="005401DA" w:rsidRDefault="005401DA" w:rsidP="00837083">
    <w:pPr>
      <w:pStyle w:val="Footer"/>
      <w:jc w:val="center"/>
    </w:pPr>
    <w:r>
      <w:t>1</w:t>
    </w:r>
    <w:r w:rsidR="003379A9">
      <w:t>1</w:t>
    </w: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986393928"/>
      <w:docPartObj>
        <w:docPartGallery w:val="Page Numbers (Bottom of Page)"/>
        <w:docPartUnique/>
      </w:docPartObj>
    </w:sdtPr>
    <w:sdtEndPr>
      <w:rPr>
        <w:rStyle w:val="PageNumber"/>
      </w:rPr>
    </w:sdtEndPr>
    <w:sdtContent>
      <w:p w14:paraId="1D133C1B" w14:textId="77883D7D" w:rsidR="005401DA" w:rsidRDefault="005401DA" w:rsidP="00A8557C">
        <w:pPr>
          <w:pStyle w:val="Footer"/>
          <w:framePr w:wrap="none" w:vAnchor="text" w:hAnchor="margin" w:xAlign="center" w:y="1"/>
          <w:rPr>
            <w:rStyle w:val="PageNumber"/>
          </w:rPr>
        </w:pPr>
        <w:r>
          <w:rPr>
            <w:rStyle w:val="PageNumber"/>
          </w:rPr>
          <w:t>1</w:t>
        </w:r>
        <w:r w:rsidR="003379A9">
          <w:rPr>
            <w:rStyle w:val="PageNumber"/>
          </w:rPr>
          <w:t>0</w:t>
        </w:r>
      </w:p>
    </w:sdtContent>
  </w:sdt>
  <w:tbl>
    <w:tblPr>
      <w:tblW w:w="0" w:type="auto"/>
      <w:tblLayout w:type="fixed"/>
      <w:tblLook w:val="06A0" w:firstRow="1" w:lastRow="0" w:firstColumn="1" w:lastColumn="0" w:noHBand="1" w:noVBand="1"/>
    </w:tblPr>
    <w:tblGrid>
      <w:gridCol w:w="3005"/>
      <w:gridCol w:w="3005"/>
      <w:gridCol w:w="3005"/>
    </w:tblGrid>
    <w:tr w:rsidR="005401DA" w14:paraId="40487E8D" w14:textId="77777777" w:rsidTr="7009EE22">
      <w:tc>
        <w:tcPr>
          <w:tcW w:w="3005" w:type="dxa"/>
        </w:tcPr>
        <w:p w14:paraId="05F5A9C9" w14:textId="77777777" w:rsidR="005401DA" w:rsidRDefault="005401DA" w:rsidP="7009EE22">
          <w:pPr>
            <w:pStyle w:val="Header"/>
            <w:ind w:left="-115"/>
          </w:pPr>
        </w:p>
      </w:tc>
      <w:tc>
        <w:tcPr>
          <w:tcW w:w="3005" w:type="dxa"/>
        </w:tcPr>
        <w:p w14:paraId="3C7F2C8E" w14:textId="77777777" w:rsidR="005401DA" w:rsidRDefault="005401DA" w:rsidP="00837083">
          <w:pPr>
            <w:pStyle w:val="Header"/>
          </w:pPr>
        </w:p>
      </w:tc>
      <w:tc>
        <w:tcPr>
          <w:tcW w:w="3005" w:type="dxa"/>
        </w:tcPr>
        <w:p w14:paraId="75DD27B0" w14:textId="77777777" w:rsidR="005401DA" w:rsidRDefault="005401DA" w:rsidP="7009EE22">
          <w:pPr>
            <w:pStyle w:val="Header"/>
            <w:ind w:right="-115"/>
            <w:jc w:val="right"/>
          </w:pPr>
        </w:p>
      </w:tc>
    </w:tr>
  </w:tbl>
  <w:p w14:paraId="382BCB8D" w14:textId="77777777" w:rsidR="005401DA" w:rsidRDefault="005401DA" w:rsidP="7009EE22">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422566402"/>
      <w:docPartObj>
        <w:docPartGallery w:val="Page Numbers (Bottom of Page)"/>
        <w:docPartUnique/>
      </w:docPartObj>
    </w:sdtPr>
    <w:sdtEndPr>
      <w:rPr>
        <w:rStyle w:val="PageNumber"/>
      </w:rPr>
    </w:sdtEndPr>
    <w:sdtContent>
      <w:p w14:paraId="66E72997" w14:textId="77777777" w:rsidR="00837083" w:rsidRDefault="00695797" w:rsidP="00A8557C">
        <w:pPr>
          <w:pStyle w:val="Footer"/>
          <w:framePr w:wrap="none" w:vAnchor="text" w:hAnchor="margin" w:xAlign="center" w:y="1"/>
          <w:rPr>
            <w:rStyle w:val="PageNumber"/>
          </w:rPr>
        </w:pPr>
      </w:p>
    </w:sdtContent>
  </w:sdt>
  <w:tbl>
    <w:tblPr>
      <w:tblW w:w="0" w:type="auto"/>
      <w:tblLayout w:type="fixed"/>
      <w:tblLook w:val="06A0" w:firstRow="1" w:lastRow="0" w:firstColumn="1" w:lastColumn="0" w:noHBand="1" w:noVBand="1"/>
    </w:tblPr>
    <w:tblGrid>
      <w:gridCol w:w="3005"/>
      <w:gridCol w:w="3005"/>
      <w:gridCol w:w="3005"/>
    </w:tblGrid>
    <w:tr w:rsidR="00837083" w14:paraId="40223178" w14:textId="77777777" w:rsidTr="7009EE22">
      <w:tc>
        <w:tcPr>
          <w:tcW w:w="3005" w:type="dxa"/>
        </w:tcPr>
        <w:p w14:paraId="4D337FFD" w14:textId="77777777" w:rsidR="00837083" w:rsidRDefault="00837083" w:rsidP="7009EE22">
          <w:pPr>
            <w:pStyle w:val="Header"/>
            <w:ind w:left="-115"/>
          </w:pPr>
        </w:p>
      </w:tc>
      <w:tc>
        <w:tcPr>
          <w:tcW w:w="3005" w:type="dxa"/>
        </w:tcPr>
        <w:p w14:paraId="4BC1E999" w14:textId="77777777" w:rsidR="00837083" w:rsidRDefault="00837083" w:rsidP="00837083">
          <w:pPr>
            <w:pStyle w:val="Header"/>
          </w:pPr>
        </w:p>
      </w:tc>
      <w:tc>
        <w:tcPr>
          <w:tcW w:w="3005" w:type="dxa"/>
        </w:tcPr>
        <w:p w14:paraId="692B6081" w14:textId="77777777" w:rsidR="00837083" w:rsidRDefault="00837083" w:rsidP="7009EE22">
          <w:pPr>
            <w:pStyle w:val="Header"/>
            <w:ind w:right="-115"/>
            <w:jc w:val="right"/>
          </w:pPr>
        </w:p>
      </w:tc>
    </w:tr>
  </w:tbl>
  <w:p w14:paraId="7AD0A50D" w14:textId="438FBFA7" w:rsidR="00837083" w:rsidRDefault="005401DA" w:rsidP="00837083">
    <w:pPr>
      <w:pStyle w:val="Footer"/>
      <w:jc w:val="center"/>
    </w:pPr>
    <w:r>
      <w:t>1</w:t>
    </w:r>
    <w:r w:rsidR="003379A9">
      <w:t>2</w:t>
    </w: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575554894"/>
      <w:docPartObj>
        <w:docPartGallery w:val="Page Numbers (Bottom of Page)"/>
        <w:docPartUnique/>
      </w:docPartObj>
    </w:sdtPr>
    <w:sdtEndPr>
      <w:rPr>
        <w:rStyle w:val="PageNumber"/>
      </w:rPr>
    </w:sdtEndPr>
    <w:sdtContent>
      <w:p w14:paraId="4012250F" w14:textId="46052CC0" w:rsidR="005401DA" w:rsidRDefault="005401DA" w:rsidP="00A8557C">
        <w:pPr>
          <w:pStyle w:val="Footer"/>
          <w:framePr w:wrap="none" w:vAnchor="text" w:hAnchor="margin" w:xAlign="center" w:y="1"/>
          <w:rPr>
            <w:rStyle w:val="PageNumber"/>
          </w:rPr>
        </w:pPr>
        <w:r>
          <w:rPr>
            <w:rStyle w:val="PageNumber"/>
          </w:rPr>
          <w:t>1</w:t>
        </w:r>
        <w:r w:rsidR="003379A9">
          <w:rPr>
            <w:rStyle w:val="PageNumber"/>
          </w:rPr>
          <w:t>3</w:t>
        </w:r>
      </w:p>
    </w:sdtContent>
  </w:sdt>
  <w:tbl>
    <w:tblPr>
      <w:tblW w:w="0" w:type="auto"/>
      <w:tblLayout w:type="fixed"/>
      <w:tblLook w:val="06A0" w:firstRow="1" w:lastRow="0" w:firstColumn="1" w:lastColumn="0" w:noHBand="1" w:noVBand="1"/>
    </w:tblPr>
    <w:tblGrid>
      <w:gridCol w:w="3005"/>
      <w:gridCol w:w="3005"/>
      <w:gridCol w:w="3005"/>
    </w:tblGrid>
    <w:tr w:rsidR="005401DA" w14:paraId="5BDF49B8" w14:textId="77777777" w:rsidTr="7009EE22">
      <w:tc>
        <w:tcPr>
          <w:tcW w:w="3005" w:type="dxa"/>
        </w:tcPr>
        <w:p w14:paraId="13248845" w14:textId="77777777" w:rsidR="005401DA" w:rsidRDefault="005401DA" w:rsidP="7009EE22">
          <w:pPr>
            <w:pStyle w:val="Header"/>
            <w:ind w:left="-115"/>
          </w:pPr>
        </w:p>
      </w:tc>
      <w:tc>
        <w:tcPr>
          <w:tcW w:w="3005" w:type="dxa"/>
        </w:tcPr>
        <w:p w14:paraId="7B8C6E0B" w14:textId="77777777" w:rsidR="005401DA" w:rsidRDefault="005401DA" w:rsidP="00837083">
          <w:pPr>
            <w:pStyle w:val="Header"/>
          </w:pPr>
        </w:p>
      </w:tc>
      <w:tc>
        <w:tcPr>
          <w:tcW w:w="3005" w:type="dxa"/>
        </w:tcPr>
        <w:p w14:paraId="556697ED" w14:textId="77777777" w:rsidR="005401DA" w:rsidRDefault="005401DA" w:rsidP="7009EE22">
          <w:pPr>
            <w:pStyle w:val="Header"/>
            <w:ind w:right="-115"/>
            <w:jc w:val="right"/>
          </w:pPr>
        </w:p>
      </w:tc>
    </w:tr>
  </w:tbl>
  <w:p w14:paraId="201C03E5" w14:textId="77777777" w:rsidR="005401DA" w:rsidRDefault="005401DA" w:rsidP="7009EE22">
    <w:pPr>
      <w:pStyle w:val="Footer"/>
    </w:pPr>
  </w:p>
</w:ftr>
</file>

<file path=word/footer1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608237853"/>
      <w:docPartObj>
        <w:docPartGallery w:val="Page Numbers (Bottom of Page)"/>
        <w:docPartUnique/>
      </w:docPartObj>
    </w:sdtPr>
    <w:sdtEndPr>
      <w:rPr>
        <w:rStyle w:val="PageNumber"/>
      </w:rPr>
    </w:sdtEndPr>
    <w:sdtContent>
      <w:p w14:paraId="15461F73" w14:textId="77777777" w:rsidR="00837083" w:rsidRDefault="00695797" w:rsidP="00A8557C">
        <w:pPr>
          <w:pStyle w:val="Footer"/>
          <w:framePr w:wrap="none" w:vAnchor="text" w:hAnchor="margin" w:xAlign="center" w:y="1"/>
          <w:rPr>
            <w:rStyle w:val="PageNumber"/>
          </w:rPr>
        </w:pPr>
      </w:p>
    </w:sdtContent>
  </w:sdt>
  <w:tbl>
    <w:tblPr>
      <w:tblW w:w="0" w:type="auto"/>
      <w:tblLayout w:type="fixed"/>
      <w:tblLook w:val="06A0" w:firstRow="1" w:lastRow="0" w:firstColumn="1" w:lastColumn="0" w:noHBand="1" w:noVBand="1"/>
    </w:tblPr>
    <w:tblGrid>
      <w:gridCol w:w="3005"/>
      <w:gridCol w:w="3005"/>
      <w:gridCol w:w="3005"/>
    </w:tblGrid>
    <w:tr w:rsidR="00837083" w14:paraId="6AB4462B" w14:textId="77777777" w:rsidTr="7009EE22">
      <w:tc>
        <w:tcPr>
          <w:tcW w:w="3005" w:type="dxa"/>
        </w:tcPr>
        <w:p w14:paraId="3E3134F3" w14:textId="77777777" w:rsidR="00837083" w:rsidRDefault="00837083" w:rsidP="7009EE22">
          <w:pPr>
            <w:pStyle w:val="Header"/>
            <w:ind w:left="-115"/>
          </w:pPr>
        </w:p>
      </w:tc>
      <w:tc>
        <w:tcPr>
          <w:tcW w:w="3005" w:type="dxa"/>
        </w:tcPr>
        <w:p w14:paraId="00C934A2" w14:textId="77777777" w:rsidR="00837083" w:rsidRDefault="00837083" w:rsidP="00837083">
          <w:pPr>
            <w:pStyle w:val="Header"/>
          </w:pPr>
        </w:p>
      </w:tc>
      <w:tc>
        <w:tcPr>
          <w:tcW w:w="3005" w:type="dxa"/>
        </w:tcPr>
        <w:p w14:paraId="41F4E2F9" w14:textId="77777777" w:rsidR="00837083" w:rsidRDefault="00837083" w:rsidP="7009EE22">
          <w:pPr>
            <w:pStyle w:val="Header"/>
            <w:ind w:right="-115"/>
            <w:jc w:val="right"/>
          </w:pPr>
        </w:p>
      </w:tc>
    </w:tr>
  </w:tbl>
  <w:p w14:paraId="20F4D184" w14:textId="2CAF04D0" w:rsidR="00837083" w:rsidRDefault="005401DA" w:rsidP="00837083">
    <w:pPr>
      <w:pStyle w:val="Footer"/>
      <w:jc w:val="center"/>
    </w:pPr>
    <w:r>
      <w:t>1</w:t>
    </w:r>
    <w:r w:rsidR="003379A9">
      <w:t>5</w:t>
    </w:r>
  </w:p>
</w:ftr>
</file>

<file path=word/footer1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614827231"/>
      <w:docPartObj>
        <w:docPartGallery w:val="Page Numbers (Bottom of Page)"/>
        <w:docPartUnique/>
      </w:docPartObj>
    </w:sdtPr>
    <w:sdtEndPr>
      <w:rPr>
        <w:rStyle w:val="PageNumber"/>
      </w:rPr>
    </w:sdtEndPr>
    <w:sdtContent>
      <w:p w14:paraId="05AF5888" w14:textId="4509114E" w:rsidR="00837083" w:rsidRDefault="005401DA" w:rsidP="00A8557C">
        <w:pPr>
          <w:pStyle w:val="Footer"/>
          <w:framePr w:wrap="none" w:vAnchor="text" w:hAnchor="margin" w:xAlign="center" w:y="1"/>
          <w:rPr>
            <w:rStyle w:val="PageNumber"/>
          </w:rPr>
        </w:pPr>
        <w:r>
          <w:rPr>
            <w:rStyle w:val="PageNumber"/>
          </w:rPr>
          <w:t>1</w:t>
        </w:r>
        <w:r w:rsidR="003379A9">
          <w:rPr>
            <w:rStyle w:val="PageNumber"/>
          </w:rPr>
          <w:t>4</w:t>
        </w:r>
      </w:p>
    </w:sdtContent>
  </w:sdt>
  <w:tbl>
    <w:tblPr>
      <w:tblW w:w="0" w:type="auto"/>
      <w:tblLayout w:type="fixed"/>
      <w:tblLook w:val="06A0" w:firstRow="1" w:lastRow="0" w:firstColumn="1" w:lastColumn="0" w:noHBand="1" w:noVBand="1"/>
    </w:tblPr>
    <w:tblGrid>
      <w:gridCol w:w="3005"/>
      <w:gridCol w:w="3005"/>
      <w:gridCol w:w="3005"/>
    </w:tblGrid>
    <w:tr w:rsidR="00837083" w14:paraId="4D79E5EA" w14:textId="77777777" w:rsidTr="7009EE22">
      <w:tc>
        <w:tcPr>
          <w:tcW w:w="3005" w:type="dxa"/>
        </w:tcPr>
        <w:p w14:paraId="32E404B7" w14:textId="77777777" w:rsidR="00837083" w:rsidRDefault="00837083" w:rsidP="7009EE22">
          <w:pPr>
            <w:pStyle w:val="Header"/>
            <w:ind w:left="-115"/>
          </w:pPr>
        </w:p>
      </w:tc>
      <w:tc>
        <w:tcPr>
          <w:tcW w:w="3005" w:type="dxa"/>
        </w:tcPr>
        <w:p w14:paraId="7095B9DE" w14:textId="77777777" w:rsidR="00837083" w:rsidRDefault="00837083" w:rsidP="00837083">
          <w:pPr>
            <w:pStyle w:val="Header"/>
          </w:pPr>
        </w:p>
      </w:tc>
      <w:tc>
        <w:tcPr>
          <w:tcW w:w="3005" w:type="dxa"/>
        </w:tcPr>
        <w:p w14:paraId="3B086E3D" w14:textId="77777777" w:rsidR="00837083" w:rsidRDefault="00837083" w:rsidP="7009EE22">
          <w:pPr>
            <w:pStyle w:val="Header"/>
            <w:ind w:right="-115"/>
            <w:jc w:val="right"/>
          </w:pPr>
        </w:p>
      </w:tc>
    </w:tr>
  </w:tbl>
  <w:p w14:paraId="58760DFC" w14:textId="77777777" w:rsidR="00837083" w:rsidRDefault="00837083" w:rsidP="7009EE22">
    <w:pPr>
      <w:pStyle w:val="Footer"/>
    </w:pPr>
  </w:p>
</w:ftr>
</file>

<file path=word/footer1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813556086"/>
      <w:docPartObj>
        <w:docPartGallery w:val="Page Numbers (Bottom of Page)"/>
        <w:docPartUnique/>
      </w:docPartObj>
    </w:sdtPr>
    <w:sdtEndPr>
      <w:rPr>
        <w:rStyle w:val="PageNumber"/>
      </w:rPr>
    </w:sdtEndPr>
    <w:sdtContent>
      <w:p w14:paraId="430EDA1D" w14:textId="77777777" w:rsidR="00837083" w:rsidRDefault="00695797" w:rsidP="00A8557C">
        <w:pPr>
          <w:pStyle w:val="Footer"/>
          <w:framePr w:wrap="none" w:vAnchor="text" w:hAnchor="margin" w:xAlign="center" w:y="1"/>
          <w:rPr>
            <w:rStyle w:val="PageNumber"/>
          </w:rPr>
        </w:pPr>
      </w:p>
    </w:sdtContent>
  </w:sdt>
  <w:tbl>
    <w:tblPr>
      <w:tblW w:w="0" w:type="auto"/>
      <w:tblLayout w:type="fixed"/>
      <w:tblLook w:val="06A0" w:firstRow="1" w:lastRow="0" w:firstColumn="1" w:lastColumn="0" w:noHBand="1" w:noVBand="1"/>
    </w:tblPr>
    <w:tblGrid>
      <w:gridCol w:w="3005"/>
      <w:gridCol w:w="3005"/>
      <w:gridCol w:w="3005"/>
    </w:tblGrid>
    <w:tr w:rsidR="00837083" w14:paraId="3CD78018" w14:textId="77777777" w:rsidTr="7009EE22">
      <w:tc>
        <w:tcPr>
          <w:tcW w:w="3005" w:type="dxa"/>
        </w:tcPr>
        <w:p w14:paraId="2BD26FB1" w14:textId="77777777" w:rsidR="00837083" w:rsidRDefault="00837083" w:rsidP="7009EE22">
          <w:pPr>
            <w:pStyle w:val="Header"/>
            <w:ind w:left="-115"/>
          </w:pPr>
        </w:p>
      </w:tc>
      <w:tc>
        <w:tcPr>
          <w:tcW w:w="3005" w:type="dxa"/>
        </w:tcPr>
        <w:p w14:paraId="43139505" w14:textId="77777777" w:rsidR="00837083" w:rsidRDefault="00837083" w:rsidP="00837083">
          <w:pPr>
            <w:pStyle w:val="Header"/>
          </w:pPr>
        </w:p>
      </w:tc>
      <w:tc>
        <w:tcPr>
          <w:tcW w:w="3005" w:type="dxa"/>
        </w:tcPr>
        <w:p w14:paraId="6148B1BD" w14:textId="77777777" w:rsidR="00837083" w:rsidRDefault="00837083" w:rsidP="7009EE22">
          <w:pPr>
            <w:pStyle w:val="Header"/>
            <w:ind w:right="-115"/>
            <w:jc w:val="right"/>
          </w:pPr>
        </w:p>
      </w:tc>
    </w:tr>
  </w:tbl>
  <w:p w14:paraId="3259E9CB" w14:textId="5402212C" w:rsidR="00837083" w:rsidRDefault="005401DA" w:rsidP="00837083">
    <w:pPr>
      <w:pStyle w:val="Footer"/>
      <w:jc w:val="center"/>
    </w:pPr>
    <w:r>
      <w:t>1</w:t>
    </w:r>
    <w:r w:rsidR="003379A9">
      <w:t>7</w:t>
    </w:r>
  </w:p>
</w:ftr>
</file>

<file path=word/footer1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rPr>
        <w:rStyle w:val="PageNumber"/>
      </w:rPr>
      <w:id w:val="192654888"/>
      <w:docPartObj>
        <w:docPartGallery w:val="Page Numbers (Bottom of Page)"/>
        <w:docPartUnique/>
      </w:docPartObj>
    </w:sdtPr>
    <w:sdtEndPr>
      <w:rPr>
        <w:rStyle w:val="PageNumber"/>
      </w:rPr>
    </w:sdtEndPr>
    <w:sdtContent>
      <w:p w14:paraId="50E6BCF1" w14:textId="493F0136" w:rsidR="00837083" w:rsidRDefault="005401DA" w:rsidP="00A8557C">
        <w:pPr>
          <w:pStyle w:val="Footer"/>
          <w:framePr w:wrap="none" w:vAnchor="text" w:hAnchor="margin" w:xAlign="center" w:y="1"/>
          <w:rPr>
            <w:rStyle w:val="PageNumber"/>
          </w:rPr>
        </w:pPr>
        <w:r>
          <w:rPr>
            <w:rStyle w:val="PageNumber"/>
          </w:rPr>
          <w:t>1</w:t>
        </w:r>
        <w:r w:rsidR="003379A9">
          <w:rPr>
            <w:rStyle w:val="PageNumber"/>
          </w:rPr>
          <w:t>6</w:t>
        </w:r>
      </w:p>
    </w:sdtContent>
  </w:sdt>
  <w:tbl>
    <w:tblPr>
      <w:tblW w:w="0" w:type="auto"/>
      <w:tblLayout w:type="fixed"/>
      <w:tblLook w:val="06A0" w:firstRow="1" w:lastRow="0" w:firstColumn="1" w:lastColumn="0" w:noHBand="1" w:noVBand="1"/>
    </w:tblPr>
    <w:tblGrid>
      <w:gridCol w:w="3005"/>
      <w:gridCol w:w="3005"/>
      <w:gridCol w:w="3005"/>
    </w:tblGrid>
    <w:tr w:rsidR="00837083" w14:paraId="4E11AF0B" w14:textId="77777777" w:rsidTr="7009EE22">
      <w:tc>
        <w:tcPr>
          <w:tcW w:w="3005" w:type="dxa"/>
        </w:tcPr>
        <w:p w14:paraId="3EEB560C" w14:textId="77777777" w:rsidR="00837083" w:rsidRDefault="00837083" w:rsidP="7009EE22">
          <w:pPr>
            <w:pStyle w:val="Header"/>
            <w:ind w:left="-115"/>
          </w:pPr>
        </w:p>
      </w:tc>
      <w:tc>
        <w:tcPr>
          <w:tcW w:w="3005" w:type="dxa"/>
        </w:tcPr>
        <w:p w14:paraId="6550E4CC" w14:textId="77777777" w:rsidR="00837083" w:rsidRDefault="00837083" w:rsidP="00837083">
          <w:pPr>
            <w:pStyle w:val="Header"/>
          </w:pPr>
        </w:p>
      </w:tc>
      <w:tc>
        <w:tcPr>
          <w:tcW w:w="3005" w:type="dxa"/>
        </w:tcPr>
        <w:p w14:paraId="6B66492A" w14:textId="77777777" w:rsidR="00837083" w:rsidRDefault="00837083" w:rsidP="7009EE22">
          <w:pPr>
            <w:pStyle w:val="Header"/>
            <w:ind w:right="-115"/>
            <w:jc w:val="right"/>
          </w:pPr>
        </w:p>
      </w:tc>
    </w:tr>
  </w:tbl>
  <w:p w14:paraId="17750A4C" w14:textId="77777777" w:rsidR="00837083" w:rsidRDefault="00837083" w:rsidP="7009EE22">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01793209" w14:textId="77777777" w:rsidR="00695797" w:rsidRDefault="00695797">
      <w:r>
        <w:separator/>
      </w:r>
    </w:p>
  </w:footnote>
  <w:footnote w:type="continuationSeparator" w:id="0">
    <w:p w14:paraId="75B94813" w14:textId="77777777" w:rsidR="00695797" w:rsidRDefault="00695797">
      <w:r>
        <w:continuationSeparator/>
      </w:r>
    </w:p>
  </w:footnote>
  <w:footnote w:type="continuationNotice" w:id="1">
    <w:p w14:paraId="37B7AC8B" w14:textId="77777777" w:rsidR="00695797" w:rsidRDefault="00695797"/>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005"/>
      <w:gridCol w:w="3005"/>
      <w:gridCol w:w="3005"/>
    </w:tblGrid>
    <w:tr w:rsidR="7009EE22" w14:paraId="0DCB4B95" w14:textId="77777777" w:rsidTr="7009EE22">
      <w:tc>
        <w:tcPr>
          <w:tcW w:w="3005" w:type="dxa"/>
        </w:tcPr>
        <w:p w14:paraId="2D6C8815" w14:textId="1511B06C" w:rsidR="7009EE22" w:rsidRDefault="7009EE22" w:rsidP="7009EE22">
          <w:pPr>
            <w:pStyle w:val="Header"/>
            <w:ind w:left="-115"/>
          </w:pPr>
        </w:p>
      </w:tc>
      <w:tc>
        <w:tcPr>
          <w:tcW w:w="3005" w:type="dxa"/>
        </w:tcPr>
        <w:p w14:paraId="538634BC" w14:textId="1235C1B3" w:rsidR="7009EE22" w:rsidRDefault="7009EE22" w:rsidP="7009EE22">
          <w:pPr>
            <w:pStyle w:val="Header"/>
            <w:jc w:val="center"/>
          </w:pPr>
        </w:p>
      </w:tc>
      <w:tc>
        <w:tcPr>
          <w:tcW w:w="3005" w:type="dxa"/>
        </w:tcPr>
        <w:p w14:paraId="7AB728FC" w14:textId="1DFD37E4" w:rsidR="7009EE22" w:rsidRDefault="7009EE22" w:rsidP="7009EE22">
          <w:pPr>
            <w:pStyle w:val="Header"/>
            <w:ind w:right="-115"/>
            <w:jc w:val="right"/>
          </w:pPr>
        </w:p>
      </w:tc>
    </w:tr>
  </w:tbl>
  <w:p w14:paraId="45DBF74A" w14:textId="76EF899C" w:rsidR="7009EE22" w:rsidRDefault="7009EE22" w:rsidP="7009EE22">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tbl>
    <w:tblPr>
      <w:tblW w:w="0" w:type="auto"/>
      <w:tblLayout w:type="fixed"/>
      <w:tblLook w:val="06A0" w:firstRow="1" w:lastRow="0" w:firstColumn="1" w:lastColumn="0" w:noHBand="1" w:noVBand="1"/>
    </w:tblPr>
    <w:tblGrid>
      <w:gridCol w:w="3005"/>
      <w:gridCol w:w="3005"/>
      <w:gridCol w:w="3005"/>
    </w:tblGrid>
    <w:tr w:rsidR="7009EE22" w14:paraId="10ECB89E" w14:textId="77777777" w:rsidTr="7009EE22">
      <w:tc>
        <w:tcPr>
          <w:tcW w:w="3005" w:type="dxa"/>
        </w:tcPr>
        <w:p w14:paraId="47FBA15B" w14:textId="4D3ED134" w:rsidR="7009EE22" w:rsidRDefault="7009EE22" w:rsidP="7009EE22">
          <w:pPr>
            <w:pStyle w:val="Header"/>
            <w:ind w:left="-115"/>
          </w:pPr>
        </w:p>
      </w:tc>
      <w:tc>
        <w:tcPr>
          <w:tcW w:w="3005" w:type="dxa"/>
        </w:tcPr>
        <w:p w14:paraId="534D0883" w14:textId="3EFF0665" w:rsidR="7009EE22" w:rsidRDefault="7009EE22" w:rsidP="7009EE22">
          <w:pPr>
            <w:pStyle w:val="Header"/>
            <w:jc w:val="center"/>
          </w:pPr>
        </w:p>
      </w:tc>
      <w:tc>
        <w:tcPr>
          <w:tcW w:w="3005" w:type="dxa"/>
        </w:tcPr>
        <w:p w14:paraId="163D3155" w14:textId="207AB56A" w:rsidR="7009EE22" w:rsidRDefault="7009EE22" w:rsidP="7009EE22">
          <w:pPr>
            <w:pStyle w:val="Header"/>
            <w:ind w:right="-115"/>
            <w:jc w:val="right"/>
          </w:pPr>
        </w:p>
      </w:tc>
    </w:tr>
  </w:tbl>
  <w:p w14:paraId="739EA2AE" w14:textId="084B8BFF" w:rsidR="7009EE22" w:rsidRDefault="7009EE22" w:rsidP="7009EE22">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3592EDC"/>
    <w:multiLevelType w:val="multilevel"/>
    <w:tmpl w:val="E53CBFD4"/>
    <w:lvl w:ilvl="0">
      <w:start w:val="1"/>
      <w:numFmt w:val="decimal"/>
      <w:lvlText w:val="%1"/>
      <w:lvlJc w:val="left"/>
      <w:pPr>
        <w:ind w:left="540" w:hanging="540"/>
      </w:pPr>
      <w:rPr>
        <w:rFonts w:hint="default"/>
      </w:rPr>
    </w:lvl>
    <w:lvl w:ilvl="1">
      <w:start w:val="1"/>
      <w:numFmt w:val="decimal"/>
      <w:lvlText w:val="%1.%2"/>
      <w:lvlJc w:val="left"/>
      <w:pPr>
        <w:ind w:left="540" w:hanging="54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1" w15:restartNumberingAfterBreak="0">
    <w:nsid w:val="17152DEB"/>
    <w:multiLevelType w:val="multilevel"/>
    <w:tmpl w:val="A978E9B2"/>
    <w:lvl w:ilvl="0">
      <w:start w:val="1"/>
      <w:numFmt w:val="decimal"/>
      <w:lvlText w:val="%1"/>
      <w:lvlJc w:val="left"/>
      <w:pPr>
        <w:ind w:left="480" w:hanging="480"/>
      </w:pPr>
      <w:rPr>
        <w:rFonts w:hint="default"/>
      </w:rPr>
    </w:lvl>
    <w:lvl w:ilvl="1">
      <w:start w:val="2"/>
      <w:numFmt w:val="decimal"/>
      <w:lvlText w:val="%1.%2"/>
      <w:lvlJc w:val="left"/>
      <w:pPr>
        <w:ind w:left="480" w:hanging="48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2" w15:restartNumberingAfterBreak="0">
    <w:nsid w:val="24F742BA"/>
    <w:multiLevelType w:val="hybridMultilevel"/>
    <w:tmpl w:val="5AAABBE0"/>
    <w:lvl w:ilvl="0" w:tplc="0D58671E">
      <w:start w:val="1"/>
      <w:numFmt w:val="decimal"/>
      <w:lvlText w:val="2.1.%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 w15:restartNumberingAfterBreak="0">
    <w:nsid w:val="251254AF"/>
    <w:multiLevelType w:val="hybridMultilevel"/>
    <w:tmpl w:val="171C0D74"/>
    <w:lvl w:ilvl="0" w:tplc="17A6B2BC">
      <w:start w:val="1"/>
      <w:numFmt w:val="decimal"/>
      <w:lvlText w:val="2.2.%1"/>
      <w:lvlJc w:val="left"/>
      <w:pPr>
        <w:ind w:left="36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33481A8C"/>
    <w:multiLevelType w:val="multilevel"/>
    <w:tmpl w:val="4ED6C624"/>
    <w:lvl w:ilvl="0">
      <w:start w:val="1"/>
      <w:numFmt w:val="decimal"/>
      <w:lvlText w:val="%1"/>
      <w:lvlJc w:val="left"/>
      <w:pPr>
        <w:ind w:left="480" w:hanging="480"/>
      </w:pPr>
      <w:rPr>
        <w:rFonts w:hint="default"/>
      </w:rPr>
    </w:lvl>
    <w:lvl w:ilvl="1">
      <w:start w:val="2"/>
      <w:numFmt w:val="decimal"/>
      <w:lvlText w:val="%1.%2"/>
      <w:lvlJc w:val="left"/>
      <w:pPr>
        <w:ind w:left="480" w:hanging="480"/>
      </w:pPr>
      <w:rPr>
        <w:rFonts w:hint="default"/>
      </w:rPr>
    </w:lvl>
    <w:lvl w:ilvl="2">
      <w:start w:val="1"/>
      <w:numFmt w:val="decimal"/>
      <w:lvlText w:val="2.1.%3"/>
      <w:lvlJc w:val="left"/>
      <w:pPr>
        <w:ind w:left="360" w:hanging="36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5" w15:restartNumberingAfterBreak="0">
    <w:nsid w:val="442B7162"/>
    <w:multiLevelType w:val="hybridMultilevel"/>
    <w:tmpl w:val="33DA7922"/>
    <w:lvl w:ilvl="0" w:tplc="2642207C">
      <w:start w:val="1"/>
      <w:numFmt w:val="decimal"/>
      <w:lvlText w:val="2.1.%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47EA270F"/>
    <w:multiLevelType w:val="hybridMultilevel"/>
    <w:tmpl w:val="6D3C064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636F6BE5"/>
    <w:multiLevelType w:val="multilevel"/>
    <w:tmpl w:val="1F100654"/>
    <w:lvl w:ilvl="0">
      <w:start w:val="1"/>
      <w:numFmt w:val="decimal"/>
      <w:lvlText w:val="%1"/>
      <w:lvlJc w:val="left"/>
      <w:pPr>
        <w:ind w:left="480" w:hanging="480"/>
      </w:pPr>
      <w:rPr>
        <w:rFonts w:hint="default"/>
      </w:rPr>
    </w:lvl>
    <w:lvl w:ilvl="1">
      <w:start w:val="2"/>
      <w:numFmt w:val="decimal"/>
      <w:lvlText w:val="%1.%2"/>
      <w:lvlJc w:val="left"/>
      <w:pPr>
        <w:ind w:left="480" w:hanging="480"/>
      </w:pPr>
      <w:rPr>
        <w:rFonts w:hint="default"/>
      </w:rPr>
    </w:lvl>
    <w:lvl w:ilvl="2">
      <w:start w:val="1"/>
      <w:numFmt w:val="decimal"/>
      <w:lvlText w:val="2.2.%3"/>
      <w:lvlJc w:val="left"/>
      <w:pPr>
        <w:ind w:left="360" w:hanging="360"/>
      </w:pPr>
      <w:rPr>
        <w:rFonts w:hint="default"/>
      </w:rPr>
    </w:lvl>
    <w:lvl w:ilvl="3">
      <w:start w:val="1"/>
      <w:numFmt w:val="decimal"/>
      <w:lvlText w:val="%1.%2.%3.%4"/>
      <w:lvlJc w:val="left"/>
      <w:pPr>
        <w:ind w:left="720" w:hanging="72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080" w:hanging="1080"/>
      </w:pPr>
      <w:rPr>
        <w:rFonts w:hint="default"/>
      </w:rPr>
    </w:lvl>
    <w:lvl w:ilvl="6">
      <w:start w:val="1"/>
      <w:numFmt w:val="decimal"/>
      <w:lvlText w:val="%1.%2.%3.%4.%5.%6.%7"/>
      <w:lvlJc w:val="left"/>
      <w:pPr>
        <w:ind w:left="1440" w:hanging="1440"/>
      </w:pPr>
      <w:rPr>
        <w:rFonts w:hint="default"/>
      </w:rPr>
    </w:lvl>
    <w:lvl w:ilvl="7">
      <w:start w:val="1"/>
      <w:numFmt w:val="decimal"/>
      <w:lvlText w:val="%1.%2.%3.%4.%5.%6.%7.%8"/>
      <w:lvlJc w:val="left"/>
      <w:pPr>
        <w:ind w:left="1440" w:hanging="1440"/>
      </w:pPr>
      <w:rPr>
        <w:rFonts w:hint="default"/>
      </w:rPr>
    </w:lvl>
    <w:lvl w:ilvl="8">
      <w:start w:val="1"/>
      <w:numFmt w:val="decimal"/>
      <w:lvlText w:val="%1.%2.%3.%4.%5.%6.%7.%8.%9"/>
      <w:lvlJc w:val="left"/>
      <w:pPr>
        <w:ind w:left="1800" w:hanging="1800"/>
      </w:pPr>
      <w:rPr>
        <w:rFonts w:hint="default"/>
      </w:rPr>
    </w:lvl>
  </w:abstractNum>
  <w:abstractNum w:abstractNumId="8" w15:restartNumberingAfterBreak="0">
    <w:nsid w:val="6EB439AD"/>
    <w:multiLevelType w:val="hybridMultilevel"/>
    <w:tmpl w:val="BC1C0B6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num w:numId="1">
    <w:abstractNumId w:val="0"/>
  </w:num>
  <w:num w:numId="2">
    <w:abstractNumId w:val="1"/>
  </w:num>
  <w:num w:numId="3">
    <w:abstractNumId w:val="8"/>
  </w:num>
  <w:num w:numId="4">
    <w:abstractNumId w:val="6"/>
  </w:num>
  <w:num w:numId="5">
    <w:abstractNumId w:val="5"/>
  </w:num>
  <w:num w:numId="6">
    <w:abstractNumId w:val="2"/>
  </w:num>
  <w:num w:numId="7">
    <w:abstractNumId w:val="4"/>
  </w:num>
  <w:num w:numId="8">
    <w:abstractNumId w:val="7"/>
  </w:num>
  <w:num w:numId="9">
    <w:abstractNumId w:val="3"/>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3"/>
  <w:proofState w:spelling="clean" w:grammar="clean"/>
  <w:defaultTabStop w:val="720"/>
  <w:characterSpacingControl w:val="doNotCompres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7D1947"/>
    <w:rsid w:val="00000B58"/>
    <w:rsid w:val="000019FB"/>
    <w:rsid w:val="00002345"/>
    <w:rsid w:val="00004560"/>
    <w:rsid w:val="000232C6"/>
    <w:rsid w:val="000428AD"/>
    <w:rsid w:val="000504BC"/>
    <w:rsid w:val="0005638A"/>
    <w:rsid w:val="0007183C"/>
    <w:rsid w:val="00071DE9"/>
    <w:rsid w:val="000A57E9"/>
    <w:rsid w:val="000C7FB6"/>
    <w:rsid w:val="000D3DC7"/>
    <w:rsid w:val="000D5152"/>
    <w:rsid w:val="00107936"/>
    <w:rsid w:val="00115B96"/>
    <w:rsid w:val="00120F7E"/>
    <w:rsid w:val="001A12F1"/>
    <w:rsid w:val="001B1734"/>
    <w:rsid w:val="001B7C47"/>
    <w:rsid w:val="001F3269"/>
    <w:rsid w:val="001F33DD"/>
    <w:rsid w:val="001F6F50"/>
    <w:rsid w:val="00214DB1"/>
    <w:rsid w:val="002813C9"/>
    <w:rsid w:val="002829A9"/>
    <w:rsid w:val="00292977"/>
    <w:rsid w:val="00296341"/>
    <w:rsid w:val="00296F5E"/>
    <w:rsid w:val="002B55CB"/>
    <w:rsid w:val="002C287E"/>
    <w:rsid w:val="002E4A2F"/>
    <w:rsid w:val="002F04B8"/>
    <w:rsid w:val="002F35C2"/>
    <w:rsid w:val="0030782C"/>
    <w:rsid w:val="00316C80"/>
    <w:rsid w:val="00324CCD"/>
    <w:rsid w:val="003379A9"/>
    <w:rsid w:val="003578A1"/>
    <w:rsid w:val="003643DF"/>
    <w:rsid w:val="00370327"/>
    <w:rsid w:val="003914E2"/>
    <w:rsid w:val="00395834"/>
    <w:rsid w:val="003D76A4"/>
    <w:rsid w:val="003E20C8"/>
    <w:rsid w:val="003F2284"/>
    <w:rsid w:val="00403A9F"/>
    <w:rsid w:val="0040595D"/>
    <w:rsid w:val="00426E6B"/>
    <w:rsid w:val="00431B02"/>
    <w:rsid w:val="004427E5"/>
    <w:rsid w:val="00444FE4"/>
    <w:rsid w:val="00445806"/>
    <w:rsid w:val="004515A4"/>
    <w:rsid w:val="004703A5"/>
    <w:rsid w:val="00480872"/>
    <w:rsid w:val="00491624"/>
    <w:rsid w:val="004A11F6"/>
    <w:rsid w:val="004C32AB"/>
    <w:rsid w:val="004C606F"/>
    <w:rsid w:val="004D3D17"/>
    <w:rsid w:val="004D519C"/>
    <w:rsid w:val="004E67E6"/>
    <w:rsid w:val="004F7EE1"/>
    <w:rsid w:val="005004D4"/>
    <w:rsid w:val="005014C5"/>
    <w:rsid w:val="005044FF"/>
    <w:rsid w:val="0051730B"/>
    <w:rsid w:val="00533490"/>
    <w:rsid w:val="005401DA"/>
    <w:rsid w:val="00550954"/>
    <w:rsid w:val="00551491"/>
    <w:rsid w:val="00560D6D"/>
    <w:rsid w:val="00584E15"/>
    <w:rsid w:val="005B190A"/>
    <w:rsid w:val="005B30ED"/>
    <w:rsid w:val="005B51B1"/>
    <w:rsid w:val="005C6E45"/>
    <w:rsid w:val="005D398A"/>
    <w:rsid w:val="005E17CC"/>
    <w:rsid w:val="00600091"/>
    <w:rsid w:val="006026A3"/>
    <w:rsid w:val="00605B3B"/>
    <w:rsid w:val="006470A3"/>
    <w:rsid w:val="00684FB5"/>
    <w:rsid w:val="00693E27"/>
    <w:rsid w:val="00695797"/>
    <w:rsid w:val="006C237D"/>
    <w:rsid w:val="006E4AFB"/>
    <w:rsid w:val="006E4DE6"/>
    <w:rsid w:val="006E74C6"/>
    <w:rsid w:val="006F5A97"/>
    <w:rsid w:val="00710281"/>
    <w:rsid w:val="00726766"/>
    <w:rsid w:val="00773B2C"/>
    <w:rsid w:val="00797323"/>
    <w:rsid w:val="007C04EF"/>
    <w:rsid w:val="007D1947"/>
    <w:rsid w:val="007D48BB"/>
    <w:rsid w:val="007D65CA"/>
    <w:rsid w:val="007F4B10"/>
    <w:rsid w:val="007F59BA"/>
    <w:rsid w:val="007F7501"/>
    <w:rsid w:val="007F76BA"/>
    <w:rsid w:val="008255C3"/>
    <w:rsid w:val="00837083"/>
    <w:rsid w:val="008676C6"/>
    <w:rsid w:val="00870FA1"/>
    <w:rsid w:val="008747BA"/>
    <w:rsid w:val="00884B0A"/>
    <w:rsid w:val="008970A6"/>
    <w:rsid w:val="008C420F"/>
    <w:rsid w:val="008C63A4"/>
    <w:rsid w:val="008D096E"/>
    <w:rsid w:val="008D4C45"/>
    <w:rsid w:val="008E6410"/>
    <w:rsid w:val="008F29F4"/>
    <w:rsid w:val="00900668"/>
    <w:rsid w:val="00925DAD"/>
    <w:rsid w:val="00931CAA"/>
    <w:rsid w:val="0095237E"/>
    <w:rsid w:val="00954E96"/>
    <w:rsid w:val="00984467"/>
    <w:rsid w:val="00994E4E"/>
    <w:rsid w:val="009A498B"/>
    <w:rsid w:val="009A5B97"/>
    <w:rsid w:val="009C5E9A"/>
    <w:rsid w:val="009E4FF3"/>
    <w:rsid w:val="009E74E4"/>
    <w:rsid w:val="009F0F16"/>
    <w:rsid w:val="00A002B4"/>
    <w:rsid w:val="00A12B58"/>
    <w:rsid w:val="00A4233F"/>
    <w:rsid w:val="00A51FD1"/>
    <w:rsid w:val="00A55C96"/>
    <w:rsid w:val="00A82ECF"/>
    <w:rsid w:val="00A920D7"/>
    <w:rsid w:val="00AA2A91"/>
    <w:rsid w:val="00AD161C"/>
    <w:rsid w:val="00AD7971"/>
    <w:rsid w:val="00B12600"/>
    <w:rsid w:val="00B3540C"/>
    <w:rsid w:val="00B41520"/>
    <w:rsid w:val="00BA4247"/>
    <w:rsid w:val="00BA6676"/>
    <w:rsid w:val="00BB1B3A"/>
    <w:rsid w:val="00BC1251"/>
    <w:rsid w:val="00BC6E68"/>
    <w:rsid w:val="00BD7171"/>
    <w:rsid w:val="00C37881"/>
    <w:rsid w:val="00C9260A"/>
    <w:rsid w:val="00CA09F3"/>
    <w:rsid w:val="00CB1B4A"/>
    <w:rsid w:val="00CB2300"/>
    <w:rsid w:val="00CB61D5"/>
    <w:rsid w:val="00CD0508"/>
    <w:rsid w:val="00CE0E59"/>
    <w:rsid w:val="00CE0F7A"/>
    <w:rsid w:val="00CE4FB5"/>
    <w:rsid w:val="00CF7EC2"/>
    <w:rsid w:val="00D15AE9"/>
    <w:rsid w:val="00D173A5"/>
    <w:rsid w:val="00D336F1"/>
    <w:rsid w:val="00D3476D"/>
    <w:rsid w:val="00D42902"/>
    <w:rsid w:val="00D854A5"/>
    <w:rsid w:val="00D90377"/>
    <w:rsid w:val="00DD3029"/>
    <w:rsid w:val="00DD4327"/>
    <w:rsid w:val="00DE4EEB"/>
    <w:rsid w:val="00E152E9"/>
    <w:rsid w:val="00E15392"/>
    <w:rsid w:val="00E7049D"/>
    <w:rsid w:val="00E70F49"/>
    <w:rsid w:val="00E80CC2"/>
    <w:rsid w:val="00E82126"/>
    <w:rsid w:val="00E91208"/>
    <w:rsid w:val="00E92D91"/>
    <w:rsid w:val="00E9487B"/>
    <w:rsid w:val="00EA7F13"/>
    <w:rsid w:val="00ED535F"/>
    <w:rsid w:val="00EE7B43"/>
    <w:rsid w:val="00F22024"/>
    <w:rsid w:val="00F24482"/>
    <w:rsid w:val="00F244E0"/>
    <w:rsid w:val="00F314CF"/>
    <w:rsid w:val="00FA22C0"/>
    <w:rsid w:val="00FE3FFA"/>
    <w:rsid w:val="00FE7EE5"/>
    <w:rsid w:val="2EAC0FB7"/>
    <w:rsid w:val="4705A81A"/>
    <w:rsid w:val="7009EE22"/>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57FDF8CE"/>
  <w15:chartTrackingRefBased/>
  <w15:docId w15:val="{3AA09FE7-B073-4371-93BB-BF29450181F5}"/>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F22024"/>
    <w:pPr>
      <w:spacing w:after="0" w:line="240" w:lineRule="auto"/>
    </w:pPr>
    <w:rPr>
      <w:rFonts w:ascii="Times New Roman" w:eastAsia="Times New Roman" w:hAnsi="Times New Roman" w:cs="Times New Roman"/>
      <w:sz w:val="24"/>
      <w:szCs w:val="24"/>
      <w:lang w:eastAsia="en-GB"/>
    </w:rPr>
  </w:style>
  <w:style w:type="paragraph" w:styleId="Heading1">
    <w:name w:val="heading 1"/>
    <w:basedOn w:val="Normal"/>
    <w:next w:val="Normal"/>
    <w:link w:val="Heading1Char"/>
    <w:uiPriority w:val="9"/>
    <w:qFormat/>
    <w:rsid w:val="007D1947"/>
    <w:pPr>
      <w:keepNext/>
      <w:keepLines/>
      <w:spacing w:before="240" w:line="259" w:lineRule="auto"/>
      <w:outlineLvl w:val="0"/>
    </w:pPr>
    <w:rPr>
      <w:rFonts w:asciiTheme="majorHAnsi" w:eastAsiaTheme="majorEastAsia" w:hAnsiTheme="majorHAnsi" w:cstheme="majorBidi"/>
      <w:color w:val="2E74B5" w:themeColor="accent1" w:themeShade="BF"/>
      <w:sz w:val="32"/>
      <w:szCs w:val="32"/>
      <w:lang w:eastAsia="en-US"/>
    </w:rPr>
  </w:style>
  <w:style w:type="paragraph" w:styleId="Heading2">
    <w:name w:val="heading 2"/>
    <w:basedOn w:val="Normal"/>
    <w:next w:val="Normal"/>
    <w:link w:val="Heading2Char"/>
    <w:uiPriority w:val="9"/>
    <w:unhideWhenUsed/>
    <w:qFormat/>
    <w:rsid w:val="004D519C"/>
    <w:pPr>
      <w:keepNext/>
      <w:keepLines/>
      <w:spacing w:before="40" w:line="259" w:lineRule="auto"/>
      <w:outlineLvl w:val="1"/>
    </w:pPr>
    <w:rPr>
      <w:rFonts w:asciiTheme="majorHAnsi" w:eastAsiaTheme="majorEastAsia" w:hAnsiTheme="majorHAnsi" w:cstheme="majorBidi"/>
      <w:color w:val="2E74B5" w:themeColor="accent1" w:themeShade="BF"/>
      <w:sz w:val="26"/>
      <w:szCs w:val="26"/>
      <w:lang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Spacing">
    <w:name w:val="No Spacing"/>
    <w:link w:val="NoSpacingChar"/>
    <w:uiPriority w:val="1"/>
    <w:qFormat/>
    <w:rsid w:val="007D1947"/>
    <w:pPr>
      <w:spacing w:after="0" w:line="240" w:lineRule="auto"/>
    </w:pPr>
    <w:rPr>
      <w:rFonts w:eastAsiaTheme="minorEastAsia"/>
      <w:lang w:val="en-US"/>
    </w:rPr>
  </w:style>
  <w:style w:type="character" w:customStyle="1" w:styleId="NoSpacingChar">
    <w:name w:val="No Spacing Char"/>
    <w:basedOn w:val="DefaultParagraphFont"/>
    <w:link w:val="NoSpacing"/>
    <w:uiPriority w:val="1"/>
    <w:rsid w:val="007D1947"/>
    <w:rPr>
      <w:rFonts w:eastAsiaTheme="minorEastAsia"/>
      <w:lang w:val="en-US"/>
    </w:rPr>
  </w:style>
  <w:style w:type="character" w:customStyle="1" w:styleId="Heading1Char">
    <w:name w:val="Heading 1 Char"/>
    <w:basedOn w:val="DefaultParagraphFont"/>
    <w:link w:val="Heading1"/>
    <w:uiPriority w:val="9"/>
    <w:rsid w:val="007D1947"/>
    <w:rPr>
      <w:rFonts w:asciiTheme="majorHAnsi" w:eastAsiaTheme="majorEastAsia" w:hAnsiTheme="majorHAnsi" w:cstheme="majorBidi"/>
      <w:color w:val="2E74B5" w:themeColor="accent1" w:themeShade="BF"/>
      <w:sz w:val="32"/>
      <w:szCs w:val="32"/>
    </w:rPr>
  </w:style>
  <w:style w:type="paragraph" w:styleId="TOCHeading">
    <w:name w:val="TOC Heading"/>
    <w:basedOn w:val="Heading1"/>
    <w:next w:val="Normal"/>
    <w:uiPriority w:val="39"/>
    <w:unhideWhenUsed/>
    <w:qFormat/>
    <w:rsid w:val="007D1947"/>
    <w:pPr>
      <w:outlineLvl w:val="9"/>
    </w:pPr>
    <w:rPr>
      <w:lang w:val="en-US"/>
    </w:rPr>
  </w:style>
  <w:style w:type="paragraph" w:styleId="TOC1">
    <w:name w:val="toc 1"/>
    <w:basedOn w:val="Normal"/>
    <w:next w:val="Normal"/>
    <w:autoRedefine/>
    <w:uiPriority w:val="39"/>
    <w:unhideWhenUsed/>
    <w:rsid w:val="007D1947"/>
    <w:pPr>
      <w:spacing w:after="100" w:line="259" w:lineRule="auto"/>
    </w:pPr>
    <w:rPr>
      <w:rFonts w:asciiTheme="minorHAnsi" w:eastAsiaTheme="minorHAnsi" w:hAnsiTheme="minorHAnsi" w:cstheme="minorBidi"/>
      <w:sz w:val="22"/>
      <w:szCs w:val="22"/>
      <w:lang w:eastAsia="en-US"/>
    </w:rPr>
  </w:style>
  <w:style w:type="character" w:styleId="Hyperlink">
    <w:name w:val="Hyperlink"/>
    <w:basedOn w:val="DefaultParagraphFont"/>
    <w:uiPriority w:val="99"/>
    <w:unhideWhenUsed/>
    <w:rsid w:val="007D1947"/>
    <w:rPr>
      <w:color w:val="0563C1" w:themeColor="hyperlink"/>
      <w:u w:val="single"/>
    </w:rPr>
  </w:style>
  <w:style w:type="character" w:customStyle="1" w:styleId="Heading2Char">
    <w:name w:val="Heading 2 Char"/>
    <w:basedOn w:val="DefaultParagraphFont"/>
    <w:link w:val="Heading2"/>
    <w:uiPriority w:val="9"/>
    <w:rsid w:val="004D519C"/>
    <w:rPr>
      <w:rFonts w:asciiTheme="majorHAnsi" w:eastAsiaTheme="majorEastAsia" w:hAnsiTheme="majorHAnsi" w:cstheme="majorBidi"/>
      <w:color w:val="2E74B5" w:themeColor="accent1" w:themeShade="BF"/>
      <w:sz w:val="26"/>
      <w:szCs w:val="26"/>
    </w:rPr>
  </w:style>
  <w:style w:type="paragraph" w:styleId="TOC2">
    <w:name w:val="toc 2"/>
    <w:basedOn w:val="Normal"/>
    <w:next w:val="Normal"/>
    <w:autoRedefine/>
    <w:uiPriority w:val="39"/>
    <w:unhideWhenUsed/>
    <w:rsid w:val="00115B96"/>
    <w:pPr>
      <w:spacing w:after="100" w:line="259" w:lineRule="auto"/>
      <w:ind w:left="220"/>
    </w:pPr>
    <w:rPr>
      <w:rFonts w:asciiTheme="minorHAnsi" w:eastAsiaTheme="minorHAnsi" w:hAnsiTheme="minorHAnsi" w:cstheme="minorBidi"/>
      <w:sz w:val="22"/>
      <w:szCs w:val="22"/>
      <w:lang w:eastAsia="en-US"/>
    </w:rPr>
  </w:style>
  <w:style w:type="table" w:styleId="TableGrid">
    <w:name w:val="Table Grid"/>
    <w:basedOn w:val="TableNormal"/>
    <w:uiPriority w:val="59"/>
    <w:rsid w:val="00FB4123"/>
    <w:pPr>
      <w:spacing w:after="0" w:line="240" w:lineRule="auto"/>
    </w:pPr>
    <w:tblPr>
      <w:tblBorders>
        <w:top w:val="single" w:sz="4" w:space="0" w:color="000000" w:themeColor="text1"/>
        <w:left w:val="single" w:sz="4" w:space="0" w:color="000000" w:themeColor="text1"/>
        <w:bottom w:val="single" w:sz="4" w:space="0" w:color="000000" w:themeColor="text1"/>
        <w:right w:val="single" w:sz="4" w:space="0" w:color="000000" w:themeColor="text1"/>
        <w:insideH w:val="single" w:sz="4" w:space="0" w:color="000000" w:themeColor="text1"/>
        <w:insideV w:val="single" w:sz="4" w:space="0" w:color="000000" w:themeColor="text1"/>
      </w:tblBorders>
    </w:tblPr>
  </w:style>
  <w:style w:type="character" w:customStyle="1" w:styleId="HeaderChar">
    <w:name w:val="Header Char"/>
    <w:basedOn w:val="DefaultParagraphFont"/>
    <w:link w:val="Header"/>
    <w:uiPriority w:val="99"/>
  </w:style>
  <w:style w:type="paragraph" w:styleId="Header">
    <w:name w:val="header"/>
    <w:basedOn w:val="Normal"/>
    <w:link w:val="HeaderChar"/>
    <w:uiPriority w:val="99"/>
    <w:unhideWhenUsed/>
    <w:pPr>
      <w:tabs>
        <w:tab w:val="center" w:pos="4680"/>
        <w:tab w:val="right" w:pos="9360"/>
      </w:tabs>
    </w:pPr>
    <w:rPr>
      <w:rFonts w:asciiTheme="minorHAnsi" w:eastAsiaTheme="minorHAnsi" w:hAnsiTheme="minorHAnsi" w:cstheme="minorBidi"/>
      <w:sz w:val="22"/>
      <w:szCs w:val="22"/>
      <w:lang w:eastAsia="en-US"/>
    </w:rPr>
  </w:style>
  <w:style w:type="character" w:customStyle="1" w:styleId="FooterChar">
    <w:name w:val="Footer Char"/>
    <w:basedOn w:val="DefaultParagraphFont"/>
    <w:link w:val="Footer"/>
    <w:uiPriority w:val="99"/>
  </w:style>
  <w:style w:type="paragraph" w:styleId="Footer">
    <w:name w:val="footer"/>
    <w:basedOn w:val="Normal"/>
    <w:link w:val="FooterChar"/>
    <w:uiPriority w:val="99"/>
    <w:unhideWhenUsed/>
    <w:pPr>
      <w:tabs>
        <w:tab w:val="center" w:pos="4680"/>
        <w:tab w:val="right" w:pos="9360"/>
      </w:tabs>
    </w:pPr>
    <w:rPr>
      <w:rFonts w:asciiTheme="minorHAnsi" w:eastAsiaTheme="minorHAnsi" w:hAnsiTheme="minorHAnsi" w:cstheme="minorBidi"/>
      <w:sz w:val="22"/>
      <w:szCs w:val="22"/>
      <w:lang w:eastAsia="en-US"/>
    </w:rPr>
  </w:style>
  <w:style w:type="paragraph" w:styleId="TOC3">
    <w:name w:val="toc 3"/>
    <w:basedOn w:val="Normal"/>
    <w:next w:val="Normal"/>
    <w:autoRedefine/>
    <w:uiPriority w:val="39"/>
    <w:unhideWhenUsed/>
    <w:rsid w:val="00214DB1"/>
    <w:pPr>
      <w:spacing w:after="100" w:line="259" w:lineRule="auto"/>
      <w:ind w:left="440"/>
    </w:pPr>
    <w:rPr>
      <w:rFonts w:asciiTheme="minorHAnsi" w:eastAsiaTheme="minorEastAsia" w:hAnsiTheme="minorHAnsi"/>
      <w:sz w:val="22"/>
      <w:szCs w:val="22"/>
      <w:lang w:val="en-US" w:eastAsia="en-US"/>
    </w:rPr>
  </w:style>
  <w:style w:type="paragraph" w:styleId="Bibliography">
    <w:name w:val="Bibliography"/>
    <w:basedOn w:val="Normal"/>
    <w:next w:val="Normal"/>
    <w:uiPriority w:val="37"/>
    <w:unhideWhenUsed/>
    <w:rsid w:val="00395834"/>
    <w:pPr>
      <w:spacing w:after="160" w:line="259" w:lineRule="auto"/>
    </w:pPr>
    <w:rPr>
      <w:rFonts w:asciiTheme="minorHAnsi" w:eastAsiaTheme="minorHAnsi" w:hAnsiTheme="minorHAnsi" w:cstheme="minorBidi"/>
      <w:sz w:val="22"/>
      <w:szCs w:val="22"/>
      <w:lang w:eastAsia="en-US"/>
    </w:rPr>
  </w:style>
  <w:style w:type="paragraph" w:styleId="ListParagraph">
    <w:name w:val="List Paragraph"/>
    <w:basedOn w:val="Normal"/>
    <w:uiPriority w:val="34"/>
    <w:qFormat/>
    <w:rsid w:val="00A51FD1"/>
    <w:pPr>
      <w:spacing w:after="160" w:line="259" w:lineRule="auto"/>
      <w:ind w:left="720"/>
      <w:contextualSpacing/>
    </w:pPr>
    <w:rPr>
      <w:rFonts w:asciiTheme="minorHAnsi" w:eastAsiaTheme="minorHAnsi" w:hAnsiTheme="minorHAnsi" w:cstheme="minorBidi"/>
      <w:sz w:val="22"/>
      <w:szCs w:val="22"/>
      <w:lang w:eastAsia="en-US"/>
    </w:rPr>
  </w:style>
  <w:style w:type="character" w:customStyle="1" w:styleId="apple-converted-space">
    <w:name w:val="apple-converted-space"/>
    <w:basedOn w:val="DefaultParagraphFont"/>
    <w:rsid w:val="00A51FD1"/>
  </w:style>
  <w:style w:type="paragraph" w:styleId="NormalWeb">
    <w:name w:val="Normal (Web)"/>
    <w:basedOn w:val="Normal"/>
    <w:uiPriority w:val="99"/>
    <w:semiHidden/>
    <w:unhideWhenUsed/>
    <w:rsid w:val="009A5B97"/>
    <w:pPr>
      <w:spacing w:before="100" w:beforeAutospacing="1" w:after="100" w:afterAutospacing="1"/>
    </w:pPr>
  </w:style>
  <w:style w:type="character" w:styleId="PageNumber">
    <w:name w:val="page number"/>
    <w:basedOn w:val="DefaultParagraphFont"/>
    <w:uiPriority w:val="99"/>
    <w:semiHidden/>
    <w:unhideWhenUsed/>
    <w:rsid w:val="00837083"/>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65032650">
      <w:bodyDiv w:val="1"/>
      <w:marLeft w:val="0"/>
      <w:marRight w:val="0"/>
      <w:marTop w:val="0"/>
      <w:marBottom w:val="0"/>
      <w:divBdr>
        <w:top w:val="none" w:sz="0" w:space="0" w:color="auto"/>
        <w:left w:val="none" w:sz="0" w:space="0" w:color="auto"/>
        <w:bottom w:val="none" w:sz="0" w:space="0" w:color="auto"/>
        <w:right w:val="none" w:sz="0" w:space="0" w:color="auto"/>
      </w:divBdr>
    </w:div>
    <w:div w:id="80295551">
      <w:bodyDiv w:val="1"/>
      <w:marLeft w:val="0"/>
      <w:marRight w:val="0"/>
      <w:marTop w:val="0"/>
      <w:marBottom w:val="0"/>
      <w:divBdr>
        <w:top w:val="none" w:sz="0" w:space="0" w:color="auto"/>
        <w:left w:val="none" w:sz="0" w:space="0" w:color="auto"/>
        <w:bottom w:val="none" w:sz="0" w:space="0" w:color="auto"/>
        <w:right w:val="none" w:sz="0" w:space="0" w:color="auto"/>
      </w:divBdr>
    </w:div>
    <w:div w:id="91901263">
      <w:bodyDiv w:val="1"/>
      <w:marLeft w:val="0"/>
      <w:marRight w:val="0"/>
      <w:marTop w:val="0"/>
      <w:marBottom w:val="0"/>
      <w:divBdr>
        <w:top w:val="none" w:sz="0" w:space="0" w:color="auto"/>
        <w:left w:val="none" w:sz="0" w:space="0" w:color="auto"/>
        <w:bottom w:val="none" w:sz="0" w:space="0" w:color="auto"/>
        <w:right w:val="none" w:sz="0" w:space="0" w:color="auto"/>
      </w:divBdr>
    </w:div>
    <w:div w:id="138036721">
      <w:bodyDiv w:val="1"/>
      <w:marLeft w:val="0"/>
      <w:marRight w:val="0"/>
      <w:marTop w:val="0"/>
      <w:marBottom w:val="0"/>
      <w:divBdr>
        <w:top w:val="none" w:sz="0" w:space="0" w:color="auto"/>
        <w:left w:val="none" w:sz="0" w:space="0" w:color="auto"/>
        <w:bottom w:val="none" w:sz="0" w:space="0" w:color="auto"/>
        <w:right w:val="none" w:sz="0" w:space="0" w:color="auto"/>
      </w:divBdr>
    </w:div>
    <w:div w:id="332100777">
      <w:bodyDiv w:val="1"/>
      <w:marLeft w:val="0"/>
      <w:marRight w:val="0"/>
      <w:marTop w:val="0"/>
      <w:marBottom w:val="0"/>
      <w:divBdr>
        <w:top w:val="none" w:sz="0" w:space="0" w:color="auto"/>
        <w:left w:val="none" w:sz="0" w:space="0" w:color="auto"/>
        <w:bottom w:val="none" w:sz="0" w:space="0" w:color="auto"/>
        <w:right w:val="none" w:sz="0" w:space="0" w:color="auto"/>
      </w:divBdr>
      <w:divsChild>
        <w:div w:id="2095662923">
          <w:marLeft w:val="0"/>
          <w:marRight w:val="0"/>
          <w:marTop w:val="0"/>
          <w:marBottom w:val="0"/>
          <w:divBdr>
            <w:top w:val="none" w:sz="0" w:space="0" w:color="auto"/>
            <w:left w:val="none" w:sz="0" w:space="0" w:color="auto"/>
            <w:bottom w:val="none" w:sz="0" w:space="0" w:color="auto"/>
            <w:right w:val="none" w:sz="0" w:space="0" w:color="auto"/>
          </w:divBdr>
          <w:divsChild>
            <w:div w:id="188030668">
              <w:marLeft w:val="0"/>
              <w:marRight w:val="0"/>
              <w:marTop w:val="0"/>
              <w:marBottom w:val="0"/>
              <w:divBdr>
                <w:top w:val="none" w:sz="0" w:space="0" w:color="auto"/>
                <w:left w:val="none" w:sz="0" w:space="0" w:color="auto"/>
                <w:bottom w:val="none" w:sz="0" w:space="0" w:color="auto"/>
                <w:right w:val="none" w:sz="0" w:space="0" w:color="auto"/>
              </w:divBdr>
              <w:divsChild>
                <w:div w:id="7868526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387608098">
      <w:bodyDiv w:val="1"/>
      <w:marLeft w:val="0"/>
      <w:marRight w:val="0"/>
      <w:marTop w:val="0"/>
      <w:marBottom w:val="0"/>
      <w:divBdr>
        <w:top w:val="none" w:sz="0" w:space="0" w:color="auto"/>
        <w:left w:val="none" w:sz="0" w:space="0" w:color="auto"/>
        <w:bottom w:val="none" w:sz="0" w:space="0" w:color="auto"/>
        <w:right w:val="none" w:sz="0" w:space="0" w:color="auto"/>
      </w:divBdr>
    </w:div>
    <w:div w:id="600188836">
      <w:bodyDiv w:val="1"/>
      <w:marLeft w:val="0"/>
      <w:marRight w:val="0"/>
      <w:marTop w:val="0"/>
      <w:marBottom w:val="0"/>
      <w:divBdr>
        <w:top w:val="none" w:sz="0" w:space="0" w:color="auto"/>
        <w:left w:val="none" w:sz="0" w:space="0" w:color="auto"/>
        <w:bottom w:val="none" w:sz="0" w:space="0" w:color="auto"/>
        <w:right w:val="none" w:sz="0" w:space="0" w:color="auto"/>
      </w:divBdr>
    </w:div>
    <w:div w:id="604508353">
      <w:bodyDiv w:val="1"/>
      <w:marLeft w:val="0"/>
      <w:marRight w:val="0"/>
      <w:marTop w:val="0"/>
      <w:marBottom w:val="0"/>
      <w:divBdr>
        <w:top w:val="none" w:sz="0" w:space="0" w:color="auto"/>
        <w:left w:val="none" w:sz="0" w:space="0" w:color="auto"/>
        <w:bottom w:val="none" w:sz="0" w:space="0" w:color="auto"/>
        <w:right w:val="none" w:sz="0" w:space="0" w:color="auto"/>
      </w:divBdr>
    </w:div>
    <w:div w:id="738793833">
      <w:bodyDiv w:val="1"/>
      <w:marLeft w:val="0"/>
      <w:marRight w:val="0"/>
      <w:marTop w:val="0"/>
      <w:marBottom w:val="0"/>
      <w:divBdr>
        <w:top w:val="none" w:sz="0" w:space="0" w:color="auto"/>
        <w:left w:val="none" w:sz="0" w:space="0" w:color="auto"/>
        <w:bottom w:val="none" w:sz="0" w:space="0" w:color="auto"/>
        <w:right w:val="none" w:sz="0" w:space="0" w:color="auto"/>
      </w:divBdr>
    </w:div>
    <w:div w:id="747654490">
      <w:bodyDiv w:val="1"/>
      <w:marLeft w:val="0"/>
      <w:marRight w:val="0"/>
      <w:marTop w:val="0"/>
      <w:marBottom w:val="0"/>
      <w:divBdr>
        <w:top w:val="none" w:sz="0" w:space="0" w:color="auto"/>
        <w:left w:val="none" w:sz="0" w:space="0" w:color="auto"/>
        <w:bottom w:val="none" w:sz="0" w:space="0" w:color="auto"/>
        <w:right w:val="none" w:sz="0" w:space="0" w:color="auto"/>
      </w:divBdr>
    </w:div>
    <w:div w:id="1174078077">
      <w:bodyDiv w:val="1"/>
      <w:marLeft w:val="0"/>
      <w:marRight w:val="0"/>
      <w:marTop w:val="0"/>
      <w:marBottom w:val="0"/>
      <w:divBdr>
        <w:top w:val="none" w:sz="0" w:space="0" w:color="auto"/>
        <w:left w:val="none" w:sz="0" w:space="0" w:color="auto"/>
        <w:bottom w:val="none" w:sz="0" w:space="0" w:color="auto"/>
        <w:right w:val="none" w:sz="0" w:space="0" w:color="auto"/>
      </w:divBdr>
    </w:div>
    <w:div w:id="1281961001">
      <w:bodyDiv w:val="1"/>
      <w:marLeft w:val="0"/>
      <w:marRight w:val="0"/>
      <w:marTop w:val="0"/>
      <w:marBottom w:val="0"/>
      <w:divBdr>
        <w:top w:val="none" w:sz="0" w:space="0" w:color="auto"/>
        <w:left w:val="none" w:sz="0" w:space="0" w:color="auto"/>
        <w:bottom w:val="none" w:sz="0" w:space="0" w:color="auto"/>
        <w:right w:val="none" w:sz="0" w:space="0" w:color="auto"/>
      </w:divBdr>
    </w:div>
    <w:div w:id="1574320141">
      <w:bodyDiv w:val="1"/>
      <w:marLeft w:val="0"/>
      <w:marRight w:val="0"/>
      <w:marTop w:val="0"/>
      <w:marBottom w:val="0"/>
      <w:divBdr>
        <w:top w:val="none" w:sz="0" w:space="0" w:color="auto"/>
        <w:left w:val="none" w:sz="0" w:space="0" w:color="auto"/>
        <w:bottom w:val="none" w:sz="0" w:space="0" w:color="auto"/>
        <w:right w:val="none" w:sz="0" w:space="0" w:color="auto"/>
      </w:divBdr>
    </w:div>
    <w:div w:id="1575049039">
      <w:bodyDiv w:val="1"/>
      <w:marLeft w:val="0"/>
      <w:marRight w:val="0"/>
      <w:marTop w:val="0"/>
      <w:marBottom w:val="0"/>
      <w:divBdr>
        <w:top w:val="none" w:sz="0" w:space="0" w:color="auto"/>
        <w:left w:val="none" w:sz="0" w:space="0" w:color="auto"/>
        <w:bottom w:val="none" w:sz="0" w:space="0" w:color="auto"/>
        <w:right w:val="none" w:sz="0" w:space="0" w:color="auto"/>
      </w:divBdr>
    </w:div>
    <w:div w:id="1608662220">
      <w:bodyDiv w:val="1"/>
      <w:marLeft w:val="0"/>
      <w:marRight w:val="0"/>
      <w:marTop w:val="0"/>
      <w:marBottom w:val="0"/>
      <w:divBdr>
        <w:top w:val="none" w:sz="0" w:space="0" w:color="auto"/>
        <w:left w:val="none" w:sz="0" w:space="0" w:color="auto"/>
        <w:bottom w:val="none" w:sz="0" w:space="0" w:color="auto"/>
        <w:right w:val="none" w:sz="0" w:space="0" w:color="auto"/>
      </w:divBdr>
    </w:div>
    <w:div w:id="1644888157">
      <w:bodyDiv w:val="1"/>
      <w:marLeft w:val="0"/>
      <w:marRight w:val="0"/>
      <w:marTop w:val="0"/>
      <w:marBottom w:val="0"/>
      <w:divBdr>
        <w:top w:val="none" w:sz="0" w:space="0" w:color="auto"/>
        <w:left w:val="none" w:sz="0" w:space="0" w:color="auto"/>
        <w:bottom w:val="none" w:sz="0" w:space="0" w:color="auto"/>
        <w:right w:val="none" w:sz="0" w:space="0" w:color="auto"/>
      </w:divBdr>
    </w:div>
    <w:div w:id="1666207004">
      <w:bodyDiv w:val="1"/>
      <w:marLeft w:val="0"/>
      <w:marRight w:val="0"/>
      <w:marTop w:val="0"/>
      <w:marBottom w:val="0"/>
      <w:divBdr>
        <w:top w:val="none" w:sz="0" w:space="0" w:color="auto"/>
        <w:left w:val="none" w:sz="0" w:space="0" w:color="auto"/>
        <w:bottom w:val="none" w:sz="0" w:space="0" w:color="auto"/>
        <w:right w:val="none" w:sz="0" w:space="0" w:color="auto"/>
      </w:divBdr>
    </w:div>
    <w:div w:id="1745446438">
      <w:bodyDiv w:val="1"/>
      <w:marLeft w:val="0"/>
      <w:marRight w:val="0"/>
      <w:marTop w:val="0"/>
      <w:marBottom w:val="0"/>
      <w:divBdr>
        <w:top w:val="none" w:sz="0" w:space="0" w:color="auto"/>
        <w:left w:val="none" w:sz="0" w:space="0" w:color="auto"/>
        <w:bottom w:val="none" w:sz="0" w:space="0" w:color="auto"/>
        <w:right w:val="none" w:sz="0" w:space="0" w:color="auto"/>
      </w:divBdr>
    </w:div>
    <w:div w:id="1765414806">
      <w:bodyDiv w:val="1"/>
      <w:marLeft w:val="0"/>
      <w:marRight w:val="0"/>
      <w:marTop w:val="0"/>
      <w:marBottom w:val="0"/>
      <w:divBdr>
        <w:top w:val="none" w:sz="0" w:space="0" w:color="auto"/>
        <w:left w:val="none" w:sz="0" w:space="0" w:color="auto"/>
        <w:bottom w:val="none" w:sz="0" w:space="0" w:color="auto"/>
        <w:right w:val="none" w:sz="0" w:space="0" w:color="auto"/>
      </w:divBdr>
    </w:div>
    <w:div w:id="1800880284">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eader" Target="header1.xml"/><Relationship Id="rId18" Type="http://schemas.openxmlformats.org/officeDocument/2006/relationships/footer" Target="footer4.xml"/><Relationship Id="rId26" Type="http://schemas.openxmlformats.org/officeDocument/2006/relationships/footer" Target="footer9.xml"/><Relationship Id="rId39" Type="http://schemas.openxmlformats.org/officeDocument/2006/relationships/fontTable" Target="fontTable.xml"/><Relationship Id="rId21" Type="http://schemas.openxmlformats.org/officeDocument/2006/relationships/footer" Target="footer5.xml"/><Relationship Id="rId34" Type="http://schemas.openxmlformats.org/officeDocument/2006/relationships/image" Target="media/image9.png"/><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header" Target="header2.xml"/><Relationship Id="rId20" Type="http://schemas.openxmlformats.org/officeDocument/2006/relationships/image" Target="media/image3.png"/><Relationship Id="rId29" Type="http://schemas.openxmlformats.org/officeDocument/2006/relationships/image" Target="media/image6.png"/><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4.png"/><Relationship Id="rId32" Type="http://schemas.openxmlformats.org/officeDocument/2006/relationships/footer" Target="footer12.xml"/><Relationship Id="rId37" Type="http://schemas.openxmlformats.org/officeDocument/2006/relationships/footer" Target="footer15.xml"/><Relationship Id="rId40" Type="http://schemas.openxmlformats.org/officeDocument/2006/relationships/glossaryDocument" Target="glossary/document.xml"/><Relationship Id="rId5" Type="http://schemas.openxmlformats.org/officeDocument/2006/relationships/customXml" Target="../customXml/item5.xml"/><Relationship Id="rId15" Type="http://schemas.openxmlformats.org/officeDocument/2006/relationships/footer" Target="footer2.xml"/><Relationship Id="rId23" Type="http://schemas.openxmlformats.org/officeDocument/2006/relationships/footer" Target="footer7.xml"/><Relationship Id="rId28" Type="http://schemas.openxmlformats.org/officeDocument/2006/relationships/image" Target="media/image5.png"/><Relationship Id="rId36" Type="http://schemas.openxmlformats.org/officeDocument/2006/relationships/footer" Target="footer14.xml"/><Relationship Id="rId10" Type="http://schemas.openxmlformats.org/officeDocument/2006/relationships/footnotes" Target="footnotes.xml"/><Relationship Id="rId19" Type="http://schemas.openxmlformats.org/officeDocument/2006/relationships/image" Target="media/image2.png"/><Relationship Id="rId31" Type="http://schemas.openxmlformats.org/officeDocument/2006/relationships/image" Target="media/image7.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footer" Target="footer1.xml"/><Relationship Id="rId22" Type="http://schemas.openxmlformats.org/officeDocument/2006/relationships/footer" Target="footer6.xml"/><Relationship Id="rId27" Type="http://schemas.openxmlformats.org/officeDocument/2006/relationships/footer" Target="footer10.xml"/><Relationship Id="rId30" Type="http://schemas.openxmlformats.org/officeDocument/2006/relationships/footer" Target="footer11.xml"/><Relationship Id="rId35" Type="http://schemas.openxmlformats.org/officeDocument/2006/relationships/footer" Target="footer13.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footer" Target="footer3.xml"/><Relationship Id="rId25" Type="http://schemas.openxmlformats.org/officeDocument/2006/relationships/footer" Target="footer8.xml"/><Relationship Id="rId33" Type="http://schemas.openxmlformats.org/officeDocument/2006/relationships/image" Target="media/image8.png"/><Relationship Id="rId38" Type="http://schemas.openxmlformats.org/officeDocument/2006/relationships/footer" Target="footer16.xml"/></Relationships>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docParts>
    <w:docPart>
      <w:docPartPr>
        <w:name w:val="DCBCB7F12FD741FCBCDF0AE63ED3B4BF"/>
        <w:category>
          <w:name w:val="General"/>
          <w:gallery w:val="placeholder"/>
        </w:category>
        <w:types>
          <w:type w:val="bbPlcHdr"/>
        </w:types>
        <w:behaviors>
          <w:behavior w:val="content"/>
        </w:behaviors>
        <w:guid w:val="{87A771B6-D199-4DA1-BF8C-FEAA3C6B8696}"/>
      </w:docPartPr>
      <w:docPartBody>
        <w:p w:rsidR="00145AD8" w:rsidRDefault="00BC1251" w:rsidP="00BC1251">
          <w:pPr>
            <w:pStyle w:val="DCBCB7F12FD741FCBCDF0AE63ED3B4BF"/>
          </w:pPr>
          <w:r>
            <w:rPr>
              <w:rFonts w:asciiTheme="majorHAnsi" w:eastAsiaTheme="majorEastAsia" w:hAnsiTheme="majorHAnsi" w:cstheme="majorBidi"/>
              <w:caps/>
              <w:color w:val="4472C4" w:themeColor="accent1"/>
              <w:sz w:val="80"/>
              <w:szCs w:val="80"/>
            </w:rPr>
            <w:t>[Document 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003" w:usb1="288F0000" w:usb2="00000016" w:usb3="00000000" w:csb0="00040001" w:csb1="00000000"/>
  </w:font>
  <w:font w:name="DengXian">
    <w:altName w:val="等线"/>
    <w:panose1 w:val="02010600030101010101"/>
    <w:charset w:val="86"/>
    <w:family w:val="auto"/>
    <w:pitch w:val="variable"/>
    <w:sig w:usb0="A00002BF" w:usb1="38CF7CFA" w:usb2="00000016" w:usb3="00000000" w:csb0="0004000F" w:csb1="00000000"/>
  </w:font>
  <w:font w:name="DengXian Light">
    <w:altName w:val="等线 Light"/>
    <w:panose1 w:val="02010600030101010101"/>
    <w:charset w:val="86"/>
    <w:family w:val="auto"/>
    <w:pitch w:val="variable"/>
    <w:sig w:usb0="A00002BF" w:usb1="38CF7CFA" w:usb2="00000016" w:usb3="00000000" w:csb0="0004000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view w:val="normal"/>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C1251"/>
    <w:rsid w:val="00145AD8"/>
    <w:rsid w:val="00242260"/>
    <w:rsid w:val="002450A7"/>
    <w:rsid w:val="002D3981"/>
    <w:rsid w:val="003203C2"/>
    <w:rsid w:val="003E7199"/>
    <w:rsid w:val="00462763"/>
    <w:rsid w:val="004816A5"/>
    <w:rsid w:val="004D25D2"/>
    <w:rsid w:val="0055404B"/>
    <w:rsid w:val="00677A5C"/>
    <w:rsid w:val="008166A2"/>
    <w:rsid w:val="009D7389"/>
    <w:rsid w:val="00A34C42"/>
    <w:rsid w:val="00AA51F9"/>
    <w:rsid w:val="00BC1251"/>
    <w:rsid w:val="00C67429"/>
    <w:rsid w:val="00F411E5"/>
  </w:rsids>
  <m:mathPr>
    <m:mathFont m:val="Cambria Math"/>
    <m:brkBin m:val="before"/>
    <m:brkBinSub m:val="--"/>
    <m:smallFrac m:val="0"/>
    <m:dispDef/>
    <m:lMargin m:val="0"/>
    <m:rMargin m:val="0"/>
    <m:defJc m:val="centerGroup"/>
    <m:wrapIndent m:val="1440"/>
    <m:intLim m:val="subSup"/>
    <m:naryLim m:val="undOvr"/>
  </m:mathPr>
  <w:themeFontLang w:val="en-GB" w:eastAsia="zh-CN" w:bidi="ar-SA"/>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GB" w:eastAsia="en-GB"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DCBCB7F12FD741FCBCDF0AE63ED3B4BF">
    <w:name w:val="DCBCB7F12FD741FCBCDF0AE63ED3B4BF"/>
    <w:rsid w:val="00BC1251"/>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optimizeForBrowser/>
  <w:allowPNG/>
</w:webSetting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2022-05-27T00:00:00</PublishDate>
  <Abstract/>
  <CompanyAddress/>
  <CompanyPhone/>
  <CompanyFax/>
  <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SharedWithUsers xmlns="32cf4773-4f40-40c5-b712-949156571374">
      <UserInfo>
        <DisplayName>ACMA5007 Management,  Innovation and Sustainability_GRP Members</DisplayName>
        <AccountId>7</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6" ma:contentTypeDescription="Create a new document." ma:contentTypeScope="" ma:versionID="2371c63a7e4b72a2e82a4e6b3c5fd24d">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367756cbf020a3982779049c660a3f9f" ns2:_="" ns3:_="">
    <xsd:import namespace="74243a2f-f39c-4e43-9810-58f2f548e0d4"/>
    <xsd:import namespace="32cf4773-4f40-40c5-b712-94915657137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HarvardAnglia2008OfficeOnline.xsl" StyleName="Harvard - Anglia" Version="2008">
  <b:Source>
    <b:Tag>Kar22</b:Tag>
    <b:SourceType>InternetSite</b:SourceType>
    <b:Guid>{B7BE85A1-029F-4706-BB0A-636E251103AB}</b:Guid>
    <b:Title>https://www.karenmccullough.com</b:Title>
    <b:Year>2022</b:Year>
    <b:Author>
      <b:Author>
        <b:NameList>
          <b:Person>
            <b:Last>MCcullough</b:Last>
            <b:First>Karen</b:First>
          </b:Person>
        </b:NameList>
      </b:Author>
    </b:Author>
    <b:InternetSiteTitle>https://www.karenmccullough.com</b:InternetSiteTitle>
    <b:URL>https://www.karenmccullough.com/change-in-the-workplace-a-guide-for-companies/#:~:text=Change%20encourages%20innovation%2C%20develops%20skills%2C%20develops%20staff%20and,at%20why%20it%E2%80%99s%20important%20to%20adapt%20to%20change.</b:URL>
    <b:RefOrder>1</b:RefOrder>
  </b:Source>
</b:Sourc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8BC0BAAC-9BE7-4AEC-9EB6-FDB5F10AC0BF}">
  <ds:schemaRefs>
    <ds:schemaRef ds:uri="http://schemas.microsoft.com/office/2006/metadata/properties"/>
    <ds:schemaRef ds:uri="http://schemas.microsoft.com/office/infopath/2007/PartnerControls"/>
    <ds:schemaRef ds:uri="32cf4773-4f40-40c5-b712-949156571374"/>
  </ds:schemaRefs>
</ds:datastoreItem>
</file>

<file path=customXml/itemProps3.xml><?xml version="1.0" encoding="utf-8"?>
<ds:datastoreItem xmlns:ds="http://schemas.openxmlformats.org/officeDocument/2006/customXml" ds:itemID="{80C6E2B0-490E-4C36-8CD6-F96035E8879D}">
  <ds:schemaRefs>
    <ds:schemaRef ds:uri="http://schemas.microsoft.com/sharepoint/v3/contenttype/forms"/>
  </ds:schemaRefs>
</ds:datastoreItem>
</file>

<file path=customXml/itemProps4.xml><?xml version="1.0" encoding="utf-8"?>
<ds:datastoreItem xmlns:ds="http://schemas.openxmlformats.org/officeDocument/2006/customXml" ds:itemID="{C425A5EE-198A-4ED1-A22C-9DC01B1DA5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87BAB1EF-7D8A-49C1-804D-02F4BCD61B09}">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1327</TotalTime>
  <Pages>19</Pages>
  <Words>5164</Words>
  <Characters>27215</Characters>
  <Application>Microsoft Office Word</Application>
  <DocSecurity>0</DocSecurity>
  <Lines>2093</Lines>
  <Paragraphs>1044</Paragraphs>
  <ScaleCrop>false</ScaleCrop>
  <HeadingPairs>
    <vt:vector size="2" baseType="variant">
      <vt:variant>
        <vt:lpstr>Title</vt:lpstr>
      </vt:variant>
      <vt:variant>
        <vt:i4>1</vt:i4>
      </vt:variant>
    </vt:vector>
  </HeadingPairs>
  <TitlesOfParts>
    <vt:vector size="1" baseType="lpstr">
      <vt:lpstr>Motivation and Organisational Channge</vt:lpstr>
    </vt:vector>
  </TitlesOfParts>
  <Company>University of Wales Trinity Saint David</Company>
  <LinksUpToDate>false</LinksUpToDate>
  <CharactersWithSpaces>31335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 Rolled dry coil decoupling to satisfy finsihed customer orders</dc:title>
  <dc:subject>L5 Group Project                                                                                                          Module Code - ACMA5009                                                                                  Student Name - Rhys James Davies                                                                      Student ID - 2114983</dc:subject>
  <dc:creator>Marie Pitson</dc:creator>
  <cp:keywords/>
  <dc:description/>
  <cp:lastModifiedBy>Rhys Davies (2114983)</cp:lastModifiedBy>
  <cp:revision>148</cp:revision>
  <dcterms:created xsi:type="dcterms:W3CDTF">2022-05-10T17:33:00Z</dcterms:created>
  <dcterms:modified xsi:type="dcterms:W3CDTF">2022-05-27T15:40:00Z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