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Calibri" panose="020F0502020204030204" pitchFamily="34" charset="0"/>
      <p:regular r:id="rId4"/>
      <p:bold r:id="rId5"/>
      <p:italic r:id="rId6"/>
      <p:boldItalic r:id="rId7"/>
    </p:embeddedFont>
    <p:embeddedFont>
      <p:font typeface="Oswald" pitchFamily="2" charset="77"/>
      <p:regular r:id="rId8"/>
      <p:bold r:id="rId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F44A98A-014F-48DD-81AF-470A5F338D20}">
  <a:tblStyle styleId="{5F44A98A-014F-48DD-81AF-470A5F338D2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2122"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viewProps" Target="viewProps.xml"/><Relationship Id="rId5" Type="http://schemas.openxmlformats.org/officeDocument/2006/relationships/font" Target="fonts/font2.fntdata"/><Relationship Id="rId10" Type="http://schemas.openxmlformats.org/officeDocument/2006/relationships/presProps" Target="presProps.xml"/><Relationship Id="rId4" Type="http://schemas.openxmlformats.org/officeDocument/2006/relationships/font" Target="fonts/font1.fntdata"/><Relationship Id="rId9"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Download more </a:t>
            </a:r>
            <a:r>
              <a:rPr lang="en" u="sng" dirty="0">
                <a:solidFill>
                  <a:schemeClr val="accent5"/>
                </a:solidFill>
                <a:hlinkClick r:id="rId3">
                  <a:extLst>
                    <a:ext uri="{A12FA001-AC4F-418D-AE19-62706E023703}">
                      <ahyp:hlinkClr xmlns:ahyp="http://schemas.microsoft.com/office/drawing/2018/hyperlinkcolor" val="tx"/>
                    </a:ext>
                  </a:extLst>
                </a:hlinkClick>
              </a:rPr>
              <a:t>poster presentation templates</a:t>
            </a:r>
            <a:r>
              <a:rPr lang="en" dirty="0">
                <a:solidFill>
                  <a:schemeClr val="dk1"/>
                </a:solidFill>
              </a:rPr>
              <a:t> from FPPT.com</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flip="none" rotWithShape="1">
          <a:gsLst>
            <a:gs pos="8700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eprints.bournemouth.ac.uk/36523/7/Final%20Paper%201%20What%20is%20Health%20inequality%20and%20why%20is%20it%20important%20.pdf" TargetMode="External"/><Relationship Id="rId13" Type="http://schemas.openxmlformats.org/officeDocument/2006/relationships/hyperlink" Target="https://www.digitalhealth.net/2024/04/digital-coalition-report-highlights-limitations-of-nhs-app/" TargetMode="External"/><Relationship Id="rId18" Type="http://schemas.openxmlformats.org/officeDocument/2006/relationships/hyperlink" Target="https://reverieinc.com/industries/healthcare-localisation/" TargetMode="External"/><Relationship Id="rId26" Type="http://schemas.openxmlformats.org/officeDocument/2006/relationships/image" Target="../media/image4.png"/><Relationship Id="rId3" Type="http://schemas.openxmlformats.org/officeDocument/2006/relationships/hyperlink" Target="https://journals.lww.com/ijcm/fulltext/2024/49020/one_health__a_holistic_approach_to_tackling_glob.5.aspx" TargetMode="External"/><Relationship Id="rId21" Type="http://schemas.openxmlformats.org/officeDocument/2006/relationships/hyperlink" Target="https://www.shu.ac.uk/news/all-articles/latest-news/south-yorkshire-digital-health-hub" TargetMode="External"/><Relationship Id="rId7" Type="http://schemas.openxmlformats.org/officeDocument/2006/relationships/hyperlink" Target="https://doi.org/10.12968/pnur.2022.33.2.72" TargetMode="External"/><Relationship Id="rId12" Type="http://schemas.openxmlformats.org/officeDocument/2006/relationships/hyperlink" Target="https://www.thelancet.com/journals/lanprc/article/PIIS3050-5143(25)00060-3/fulltext" TargetMode="External"/><Relationship Id="rId17" Type="http://schemas.openxmlformats.org/officeDocument/2006/relationships/hyperlink" Target="https://link.springer.com/content/pdf/10.1186/s12889-021-12300-8.pdf" TargetMode="External"/><Relationship Id="rId25" Type="http://schemas.openxmlformats.org/officeDocument/2006/relationships/image" Target="../media/image3.png"/><Relationship Id="rId2" Type="http://schemas.openxmlformats.org/officeDocument/2006/relationships/notesSlide" Target="../notesSlides/notesSlide1.xml"/><Relationship Id="rId16" Type="http://schemas.openxmlformats.org/officeDocument/2006/relationships/hyperlink" Target="https://doi.org/10.1186/s12889-021-12300-8" TargetMode="External"/><Relationship Id="rId20" Type="http://schemas.openxmlformats.org/officeDocument/2006/relationships/hyperlink" Target="https://pmc.ncbi.nlm.nih.gov/articles/PMC10073608/pdf/trd-2022-0148.pdf" TargetMode="External"/><Relationship Id="rId29"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hyperlink" Target="https://link.springer.com/content/pdf/10.1007/978-3-030-63135-2_1.pdf" TargetMode="External"/><Relationship Id="rId11" Type="http://schemas.openxmlformats.org/officeDocument/2006/relationships/hyperlink" Target="https://doi.org/10.1016/j.lanprc.2025.100060" TargetMode="External"/><Relationship Id="rId24" Type="http://schemas.openxmlformats.org/officeDocument/2006/relationships/image" Target="../media/image2.png"/><Relationship Id="rId5" Type="http://schemas.openxmlformats.org/officeDocument/2006/relationships/hyperlink" Target="https://par.nsf.gov/servlets/purl/10524598" TargetMode="External"/><Relationship Id="rId15" Type="http://schemas.openxmlformats.org/officeDocument/2006/relationships/hyperlink" Target="https://digital.nhs.uk/data-and-information/publications/statistical/cancer-registration-statistics/england-2020/deaths-from-cancer-increased-with-deprivation" TargetMode="External"/><Relationship Id="rId23" Type="http://schemas.openxmlformats.org/officeDocument/2006/relationships/hyperlink" Target="https://www.who.int/teams/health-promotion/enhanced-wellbeing/first-global-conference" TargetMode="External"/><Relationship Id="rId28" Type="http://schemas.openxmlformats.org/officeDocument/2006/relationships/image" Target="../media/image6.png"/><Relationship Id="rId10" Type="http://schemas.openxmlformats.org/officeDocument/2006/relationships/hyperlink" Target="https://link.springer.com/content/pdf/10.1186/s12889-025-25710-9.pdf" TargetMode="External"/><Relationship Id="rId19" Type="http://schemas.openxmlformats.org/officeDocument/2006/relationships/hyperlink" Target="https://doi.org/10.4046/trd.2022.0148" TargetMode="External"/><Relationship Id="rId4" Type="http://schemas.openxmlformats.org/officeDocument/2006/relationships/hyperlink" Target="https://dx.doi.org/10.25046/aj090110" TargetMode="External"/><Relationship Id="rId9" Type="http://schemas.openxmlformats.org/officeDocument/2006/relationships/hyperlink" Target="https://doi.org/10.1186/s12889-025-25710-9" TargetMode="External"/><Relationship Id="rId14" Type="http://schemas.openxmlformats.org/officeDocument/2006/relationships/hyperlink" Target="https://socialprescribingacademy.org.uk/resources/how-does-social-prescribing-support-people-with-long-term-conditions/#:~:text=Through%20the%20well%2Destablished%20Arts,using%20condition%2Dspecific%20link%20workers" TargetMode="External"/><Relationship Id="rId22" Type="http://schemas.openxmlformats.org/officeDocument/2006/relationships/hyperlink" Target="https://pmc.ncbi.nlm.nih.gov/articles/PMC9130924/pdf/nihms-1807505.pdf" TargetMode="External"/><Relationship Id="rId27" Type="http://schemas.openxmlformats.org/officeDocument/2006/relationships/image" Target="../media/image5.png"/><Relationship Id="rId30"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sp>
        <p:nvSpPr>
          <p:cNvPr id="55" name="Google Shape;55;p13"/>
          <p:cNvSpPr/>
          <p:nvPr/>
        </p:nvSpPr>
        <p:spPr>
          <a:xfrm>
            <a:off x="7083700" y="912100"/>
            <a:ext cx="35915700" cy="4310400"/>
          </a:xfrm>
          <a:prstGeom prst="rect">
            <a:avLst/>
          </a:pr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3"/>
          <p:cNvSpPr/>
          <p:nvPr/>
        </p:nvSpPr>
        <p:spPr>
          <a:xfrm>
            <a:off x="-15961396" y="-12524737"/>
            <a:ext cx="5025600" cy="4892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p:nvPr/>
        </p:nvSpPr>
        <p:spPr>
          <a:xfrm>
            <a:off x="14969115" y="5454500"/>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a:p>
        </p:txBody>
      </p:sp>
      <p:sp>
        <p:nvSpPr>
          <p:cNvPr id="58" name="Google Shape;58;p13"/>
          <p:cNvSpPr/>
          <p:nvPr/>
        </p:nvSpPr>
        <p:spPr>
          <a:xfrm>
            <a:off x="896478"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a:off x="29041752" y="5454499"/>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p:cNvSpPr txBox="1">
            <a:spLocks noGrp="1" noRot="1" noMove="1" noResize="1" noEditPoints="1" noAdjustHandles="1" noChangeArrowheads="1" noChangeShapeType="1"/>
          </p:cNvSpPr>
          <p:nvPr/>
        </p:nvSpPr>
        <p:spPr>
          <a:xfrm>
            <a:off x="7738500" y="1032243"/>
            <a:ext cx="33409499" cy="2580678"/>
          </a:xfrm>
          <a:prstGeom prst="rect">
            <a:avLst/>
          </a:prstGeom>
          <a:noFill/>
          <a:ln>
            <a:noFill/>
          </a:ln>
        </p:spPr>
        <p:txBody>
          <a:bodyPr spcFirstLastPara="1" wrap="square" lIns="91425" tIns="91425" rIns="91425" bIns="91425" anchor="t" anchorCtr="0">
            <a:noAutofit/>
          </a:bodyPr>
          <a:lstStyle/>
          <a:p>
            <a:pPr algn="ctr"/>
            <a:r>
              <a:rPr lang="en-IN" sz="8000" b="1" dirty="0">
                <a:ln w="9525">
                  <a:solidFill>
                    <a:schemeClr val="bg1"/>
                  </a:solidFill>
                  <a:prstDash val="solid"/>
                </a:ln>
                <a:solidFill>
                  <a:schemeClr val="tx1"/>
                </a:solidFill>
                <a:effectLst>
                  <a:outerShdw blurRad="12700" dist="38100" dir="2700000" algn="tl" rotWithShape="0">
                    <a:schemeClr val="bg1">
                      <a:lumMod val="50000"/>
                    </a:schemeClr>
                  </a:outerShdw>
                </a:effectLst>
              </a:rPr>
              <a:t>Upgraded Version of NHS App to Address Access Barriers to NHS Prevention Program</a:t>
            </a:r>
          </a:p>
          <a:p>
            <a:pPr lvl="0"/>
            <a:r>
              <a:rPr lang="en-US" sz="3600" dirty="0">
                <a:latin typeface="+mn-lt"/>
                <a:ea typeface="Oswald"/>
                <a:cs typeface="Oswald"/>
                <a:sym typeface="Oswald"/>
              </a:rPr>
              <a:t>Student Name : </a:t>
            </a:r>
            <a:r>
              <a:rPr lang="en-IN" sz="3600" dirty="0" err="1">
                <a:latin typeface="+mn-lt"/>
                <a:ea typeface="Oswald"/>
                <a:cs typeface="Oswald"/>
                <a:sym typeface="Oswald"/>
              </a:rPr>
              <a:t>Meetkumar</a:t>
            </a:r>
            <a:r>
              <a:rPr lang="en-IN" sz="3600" dirty="0">
                <a:latin typeface="+mn-lt"/>
                <a:ea typeface="Oswald"/>
                <a:cs typeface="Oswald"/>
                <a:sym typeface="Oswald"/>
              </a:rPr>
              <a:t> </a:t>
            </a:r>
            <a:r>
              <a:rPr lang="en-IN" sz="3600" dirty="0" err="1">
                <a:latin typeface="+mn-lt"/>
                <a:ea typeface="Oswald"/>
                <a:cs typeface="Oswald"/>
                <a:sym typeface="Oswald"/>
              </a:rPr>
              <a:t>Vinodray</a:t>
            </a:r>
            <a:r>
              <a:rPr lang="en-IN" sz="3600" dirty="0">
                <a:latin typeface="+mn-lt"/>
                <a:ea typeface="Oswald"/>
                <a:cs typeface="Oswald"/>
                <a:sym typeface="Oswald"/>
              </a:rPr>
              <a:t> Sangani</a:t>
            </a:r>
            <a:endParaRPr lang="en-US" sz="3600" dirty="0">
              <a:latin typeface="+mn-lt"/>
              <a:ea typeface="Oswald"/>
              <a:cs typeface="Oswald"/>
              <a:sym typeface="Oswald"/>
            </a:endParaRPr>
          </a:p>
          <a:p>
            <a:pPr lvl="0"/>
            <a:r>
              <a:rPr lang="en-US" sz="3600" dirty="0">
                <a:latin typeface="+mn-lt"/>
                <a:ea typeface="Oswald"/>
                <a:cs typeface="Oswald"/>
                <a:sym typeface="Oswald"/>
              </a:rPr>
              <a:t>Lecturer Name :</a:t>
            </a:r>
            <a:r>
              <a:rPr lang="en-IN" sz="3600" dirty="0">
                <a:latin typeface="+mn-lt"/>
                <a:ea typeface="Oswald"/>
                <a:cs typeface="Oswald"/>
                <a:sym typeface="Oswald"/>
              </a:rPr>
              <a:t>Dr. </a:t>
            </a:r>
            <a:r>
              <a:rPr lang="en-IN" sz="3600">
                <a:latin typeface="+mn-lt"/>
                <a:ea typeface="Oswald"/>
                <a:cs typeface="Oswald"/>
                <a:sym typeface="Oswald"/>
              </a:rPr>
              <a:t>Ping Wu</a:t>
            </a:r>
            <a:r>
              <a:rPr lang="en-US" sz="3600">
                <a:latin typeface="+mn-lt"/>
                <a:ea typeface="Oswald"/>
                <a:cs typeface="Oswald"/>
                <a:sym typeface="Oswald"/>
              </a:rPr>
              <a:t> </a:t>
            </a:r>
            <a:br>
              <a:rPr lang="en-US" sz="3600" dirty="0">
                <a:latin typeface="+mn-lt"/>
                <a:ea typeface="Oswald"/>
                <a:cs typeface="Oswald"/>
                <a:sym typeface="Oswald"/>
              </a:rPr>
            </a:br>
            <a:r>
              <a:rPr lang="en-IN" sz="3600" dirty="0">
                <a:latin typeface="+mn-lt"/>
                <a:ea typeface="Oswald"/>
                <a:cs typeface="Oswald"/>
                <a:sym typeface="Oswald"/>
              </a:rPr>
              <a:t>Student </a:t>
            </a:r>
            <a:r>
              <a:rPr lang="en-US" sz="3600" dirty="0">
                <a:latin typeface="+mn-lt"/>
                <a:ea typeface="Oswald"/>
                <a:cs typeface="Oswald"/>
                <a:sym typeface="Oswald"/>
              </a:rPr>
              <a:t>Code: 243500</a:t>
            </a:r>
            <a:r>
              <a:rPr lang="en-IN" sz="3600" dirty="0">
                <a:latin typeface="+mn-lt"/>
                <a:ea typeface="Oswald"/>
                <a:cs typeface="Oswald"/>
                <a:sym typeface="Oswald"/>
              </a:rPr>
              <a:t>3</a:t>
            </a:r>
            <a:endParaRPr sz="3600" dirty="0">
              <a:latin typeface="+mn-lt"/>
              <a:ea typeface="Oswald"/>
              <a:cs typeface="Oswald"/>
              <a:sym typeface="Oswald"/>
            </a:endParaRPr>
          </a:p>
        </p:txBody>
      </p:sp>
      <p:sp>
        <p:nvSpPr>
          <p:cNvPr id="63" name="Google Shape;63;p13"/>
          <p:cNvSpPr txBox="1"/>
          <p:nvPr/>
        </p:nvSpPr>
        <p:spPr>
          <a:xfrm>
            <a:off x="1675149" y="6145425"/>
            <a:ext cx="11623800" cy="1185322"/>
          </a:xfrm>
          <a:prstGeom prst="rect">
            <a:avLst/>
          </a:prstGeom>
          <a:noFill/>
          <a:ln>
            <a:noFill/>
          </a:ln>
        </p:spPr>
        <p:txBody>
          <a:bodyPr spcFirstLastPara="1" wrap="square" lIns="91425" tIns="91425" rIns="91425" bIns="91425" anchor="t" anchorCtr="0">
            <a:noAutofit/>
          </a:bodyPr>
          <a:lstStyle/>
          <a:p>
            <a:r>
              <a:rPr lang="en-IN" sz="4400" b="1" dirty="0"/>
              <a:t>Background</a:t>
            </a:r>
            <a:endParaRPr lang="en-IN" sz="4400" dirty="0"/>
          </a:p>
        </p:txBody>
      </p:sp>
      <p:sp>
        <p:nvSpPr>
          <p:cNvPr id="67" name="Google Shape;67;p13"/>
          <p:cNvSpPr txBox="1"/>
          <p:nvPr/>
        </p:nvSpPr>
        <p:spPr>
          <a:xfrm>
            <a:off x="1940800" y="19800227"/>
            <a:ext cx="10285800" cy="1270297"/>
          </a:xfrm>
          <a:prstGeom prst="rect">
            <a:avLst/>
          </a:prstGeom>
          <a:noFill/>
          <a:ln>
            <a:noFill/>
          </a:ln>
        </p:spPr>
        <p:txBody>
          <a:bodyPr spcFirstLastPara="1" wrap="square" lIns="91425" tIns="91425" rIns="91425" bIns="91425" anchor="t" anchorCtr="0">
            <a:noAutofit/>
          </a:bodyPr>
          <a:lstStyle/>
          <a:p>
            <a:pPr algn="just">
              <a:lnSpc>
                <a:spcPct val="150000"/>
              </a:lnSpc>
              <a:spcAft>
                <a:spcPts val="800"/>
              </a:spcAft>
              <a:buNone/>
            </a:pPr>
            <a:r>
              <a:rPr lang="en-IN" sz="4400" b="1" kern="100" dirty="0">
                <a:effectLst/>
                <a:latin typeface="Times New Roman" panose="02020603050405020304" pitchFamily="18" charset="0"/>
                <a:ea typeface="Calibri" panose="020F0502020204030204" pitchFamily="34" charset="0"/>
                <a:cs typeface="Times New Roman" panose="02020603050405020304" pitchFamily="18" charset="0"/>
              </a:rPr>
              <a:t>Health Promotion Values and Principles</a:t>
            </a:r>
            <a:endParaRPr lang="en-IN" sz="44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latin typeface="Oswald"/>
              <a:ea typeface="Oswald"/>
              <a:cs typeface="Oswald"/>
              <a:sym typeface="Oswald"/>
            </a:endParaRPr>
          </a:p>
        </p:txBody>
      </p:sp>
      <p:sp>
        <p:nvSpPr>
          <p:cNvPr id="68" name="Google Shape;68;p13"/>
          <p:cNvSpPr txBox="1"/>
          <p:nvPr/>
        </p:nvSpPr>
        <p:spPr>
          <a:xfrm>
            <a:off x="1508599" y="7361464"/>
            <a:ext cx="12415999" cy="11608976"/>
          </a:xfrm>
          <a:prstGeom prst="rect">
            <a:avLst/>
          </a:prstGeom>
          <a:noFill/>
          <a:ln>
            <a:noFill/>
          </a:ln>
        </p:spPr>
        <p:txBody>
          <a:bodyPr spcFirstLastPara="1" wrap="square" lIns="91425" tIns="91425" rIns="91425" bIns="91425" anchor="t" anchorCtr="0">
            <a:noAutofit/>
          </a:bodyPr>
          <a:lstStyle/>
          <a:p>
            <a:r>
              <a:rPr lang="en-IN" sz="2000" b="1" dirty="0"/>
              <a:t>Scale of the problem</a:t>
            </a:r>
            <a:endParaRPr lang="en-IN" sz="2000" dirty="0"/>
          </a:p>
          <a:p>
            <a:r>
              <a:rPr lang="en-IN" sz="2000" dirty="0"/>
              <a:t>Inequities in accessibility due to delays, unaddressed access barriers and later investigations are associated with poor health outcomes (e.g. diagnosis of heart failure during unplanned hospitalisation) of the deprived populations (Lawson </a:t>
            </a:r>
            <a:r>
              <a:rPr lang="en-IN" sz="2000" i="1" dirty="0"/>
              <a:t>et al</a:t>
            </a:r>
            <a:r>
              <a:rPr lang="en-IN" sz="2000" dirty="0"/>
              <a:t>. 2025; Heaslip). Intervention to increase deprived population’s participation in NHS Prevention Program is necessary for early diagnosis, support self-management, control and prevention to achieve health equality</a:t>
            </a:r>
          </a:p>
          <a:p>
            <a:endParaRPr lang="en-IN" sz="2000"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sz="2000" dirty="0"/>
          </a:p>
          <a:p>
            <a:endParaRPr lang="en-IN" sz="2000" dirty="0"/>
          </a:p>
          <a:p>
            <a:endParaRPr lang="en-IN" sz="2000" dirty="0"/>
          </a:p>
          <a:p>
            <a:r>
              <a:rPr lang="en-IN" sz="2000" dirty="0"/>
              <a:t>.</a:t>
            </a:r>
            <a:r>
              <a:rPr lang="en-IN" sz="2000" b="1" dirty="0"/>
              <a:t>Examples of previously used public health interventions</a:t>
            </a:r>
            <a:endParaRPr lang="en-IN" sz="2000" dirty="0"/>
          </a:p>
          <a:p>
            <a:pPr lvl="0"/>
            <a:r>
              <a:rPr lang="en-IN" sz="2000" b="1" dirty="0"/>
              <a:t>Digital technology intervention – </a:t>
            </a:r>
            <a:r>
              <a:rPr lang="en-IN" sz="2000" dirty="0"/>
              <a:t>Innovative digital health hubs to tackle health inequalities and access inequities in the NHS (Swire, 2023)</a:t>
            </a:r>
          </a:p>
          <a:p>
            <a:pPr lvl="0"/>
            <a:r>
              <a:rPr lang="en-IN" sz="2000" b="1" dirty="0"/>
              <a:t>Non-digital technology intervention – </a:t>
            </a:r>
            <a:r>
              <a:rPr lang="en-IN" sz="2000" dirty="0"/>
              <a:t>social prescribing to make the screening and prevention program community-based to reduce the access barriers (National Academy for Social Prescribing. 2024)</a:t>
            </a:r>
          </a:p>
          <a:p>
            <a:r>
              <a:rPr lang="en-IN" sz="2000" b="1" dirty="0"/>
              <a:t>A localised and more personalised version of NHS App</a:t>
            </a:r>
            <a:endParaRPr lang="en-IN" sz="2000" dirty="0"/>
          </a:p>
          <a:p>
            <a:r>
              <a:rPr lang="en-IN" sz="2000" dirty="0"/>
              <a:t>An improvised version of NHS App to promote equitable utilisation of preventive care targeting the most deprived areas and excluded communities of UK to go beyond the current functionalities integrating the following healthcare language trends</a:t>
            </a:r>
          </a:p>
          <a:p>
            <a:endParaRPr sz="2400" dirty="0">
              <a:latin typeface="Times New Roman" panose="02020603050405020304" pitchFamily="18" charset="0"/>
              <a:ea typeface="Oswald"/>
              <a:cs typeface="Times New Roman" panose="02020603050405020304" pitchFamily="18" charset="0"/>
              <a:sym typeface="Oswald"/>
            </a:endParaRPr>
          </a:p>
        </p:txBody>
      </p:sp>
      <p:sp>
        <p:nvSpPr>
          <p:cNvPr id="69" name="Google Shape;69;p13"/>
          <p:cNvSpPr txBox="1"/>
          <p:nvPr/>
        </p:nvSpPr>
        <p:spPr>
          <a:xfrm>
            <a:off x="1555875" y="21302525"/>
            <a:ext cx="12164850" cy="3557701"/>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1" name="Google Shape;71;p13"/>
          <p:cNvSpPr txBox="1"/>
          <p:nvPr/>
        </p:nvSpPr>
        <p:spPr>
          <a:xfrm>
            <a:off x="16173275" y="6285848"/>
            <a:ext cx="10285799" cy="1451100"/>
          </a:xfrm>
          <a:prstGeom prst="rect">
            <a:avLst/>
          </a:prstGeom>
          <a:noFill/>
          <a:ln>
            <a:noFill/>
          </a:ln>
        </p:spPr>
        <p:txBody>
          <a:bodyPr spcFirstLastPara="1" wrap="square" lIns="91425" tIns="91425" rIns="91425" bIns="91425" anchor="t" anchorCtr="0">
            <a:noAutofit/>
          </a:bodyPr>
          <a:lstStyle/>
          <a:p>
            <a:pPr algn="just">
              <a:lnSpc>
                <a:spcPct val="150000"/>
              </a:lnSpc>
              <a:spcAft>
                <a:spcPts val="800"/>
              </a:spcAft>
              <a:buNone/>
            </a:pPr>
            <a:r>
              <a:rPr lang="en-IN" sz="5400" b="1" kern="100" dirty="0">
                <a:effectLst/>
                <a:latin typeface="Times New Roman" panose="02020603050405020304" pitchFamily="18" charset="0"/>
                <a:ea typeface="Calibri" panose="020F0502020204030204" pitchFamily="34" charset="0"/>
                <a:cs typeface="Times New Roman" panose="02020603050405020304" pitchFamily="18" charset="0"/>
              </a:rPr>
              <a:t>Behavioural Change Theory</a:t>
            </a:r>
            <a:endParaRPr lang="en-IN"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latin typeface="Oswald"/>
              <a:ea typeface="Oswald"/>
              <a:cs typeface="Oswald"/>
              <a:sym typeface="Oswald"/>
            </a:endParaRPr>
          </a:p>
        </p:txBody>
      </p:sp>
      <p:sp>
        <p:nvSpPr>
          <p:cNvPr id="72" name="Google Shape;72;p13"/>
          <p:cNvSpPr txBox="1"/>
          <p:nvPr/>
        </p:nvSpPr>
        <p:spPr>
          <a:xfrm>
            <a:off x="16012798" y="8392748"/>
            <a:ext cx="12251046" cy="9379901"/>
          </a:xfrm>
          <a:prstGeom prst="rect">
            <a:avLst/>
          </a:prstGeom>
          <a:noFill/>
          <a:ln>
            <a:noFill/>
          </a:ln>
        </p:spPr>
        <p:txBody>
          <a:bodyPr spcFirstLastPara="1" wrap="square" lIns="91425" tIns="91425" rIns="91425" bIns="91425" anchor="t" anchorCtr="0">
            <a:noAutofit/>
          </a:bodyPr>
          <a:lstStyle/>
          <a:p>
            <a:pPr>
              <a:lnSpc>
                <a:spcPct val="115000"/>
              </a:lnSpc>
            </a:pPr>
            <a:r>
              <a:rPr lang="en-IN" sz="2400" dirty="0"/>
              <a:t>Health Belief Model, a behavioural change theory is used to explain and predict individual’s behavioural changes towards health, influenced by perceived threat, self-efficacy, perceived barriers, benefits and cues to action (Panahi </a:t>
            </a:r>
            <a:r>
              <a:rPr lang="en-IN" sz="2400" i="1" dirty="0"/>
              <a:t>et al</a:t>
            </a:r>
            <a:r>
              <a:rPr lang="en-IN" sz="2400" dirty="0"/>
              <a:t>. 2021; </a:t>
            </a:r>
            <a:r>
              <a:rPr lang="en-IN" sz="2400" dirty="0" err="1"/>
              <a:t>Sazali</a:t>
            </a:r>
            <a:r>
              <a:rPr lang="en-IN" sz="2400" dirty="0"/>
              <a:t> </a:t>
            </a:r>
            <a:r>
              <a:rPr lang="en-IN" sz="2400" i="1" dirty="0"/>
              <a:t>et al</a:t>
            </a:r>
            <a:r>
              <a:rPr lang="en-IN" sz="2400" dirty="0"/>
              <a:t>. 2022). Therefore, more personalised and localised NHS App version can integrate this model as it’s theoretical foundation in the following way to promote preventive health behaviours among the deprived populations.</a:t>
            </a: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5" name="Google Shape;75;p13"/>
          <p:cNvSpPr txBox="1"/>
          <p:nvPr/>
        </p:nvSpPr>
        <p:spPr>
          <a:xfrm>
            <a:off x="16173275" y="18151650"/>
            <a:ext cx="10285800" cy="1451100"/>
          </a:xfrm>
          <a:prstGeom prst="rect">
            <a:avLst/>
          </a:prstGeom>
          <a:noFill/>
          <a:ln>
            <a:noFill/>
          </a:ln>
        </p:spPr>
        <p:txBody>
          <a:bodyPr spcFirstLastPara="1" wrap="square" lIns="91425" tIns="91425" rIns="91425" bIns="91425" anchor="t" anchorCtr="0">
            <a:noAutofit/>
          </a:bodyPr>
          <a:lstStyle/>
          <a:p>
            <a:pPr algn="just">
              <a:lnSpc>
                <a:spcPct val="150000"/>
              </a:lnSpc>
              <a:spcAft>
                <a:spcPts val="800"/>
              </a:spcAft>
              <a:buNone/>
            </a:pPr>
            <a:r>
              <a:rPr lang="en-IN" sz="5400" b="1" kern="100" dirty="0">
                <a:effectLst/>
                <a:latin typeface="Times New Roman" panose="02020603050405020304" pitchFamily="18" charset="0"/>
                <a:ea typeface="Calibri" panose="020F0502020204030204" pitchFamily="34" charset="0"/>
                <a:cs typeface="Times New Roman" panose="02020603050405020304" pitchFamily="18" charset="0"/>
              </a:rPr>
              <a:t>Expected Outcome</a:t>
            </a:r>
            <a:endParaRPr lang="en-IN"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lnSpc>
                <a:spcPct val="115000"/>
              </a:lnSpc>
              <a:spcBef>
                <a:spcPts val="0"/>
              </a:spcBef>
              <a:spcAft>
                <a:spcPts val="0"/>
              </a:spcAft>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6" name="Google Shape;76;p13"/>
          <p:cNvSpPr txBox="1"/>
          <p:nvPr/>
        </p:nvSpPr>
        <p:spPr>
          <a:xfrm>
            <a:off x="16173275" y="19526550"/>
            <a:ext cx="10285800" cy="11285400"/>
          </a:xfrm>
          <a:prstGeom prst="rect">
            <a:avLst/>
          </a:prstGeom>
          <a:noFill/>
          <a:ln>
            <a:noFill/>
          </a:ln>
        </p:spPr>
        <p:txBody>
          <a:bodyPr spcFirstLastPara="1" wrap="square" lIns="91425" tIns="91425" rIns="91425" bIns="91425" anchor="t" anchorCtr="0">
            <a:noAutofit/>
          </a:bodyPr>
          <a:lstStyle/>
          <a:p>
            <a:r>
              <a:rPr lang="en-IN" sz="2400" dirty="0"/>
              <a:t>The digital health intervention through the updated NHS App, integrated with the aspect of health literacy (accessibility to navigate and apply information for health decisions) will be effective in promoting preventive health behaviours among deprived populations of England (Panahi </a:t>
            </a:r>
            <a:r>
              <a:rPr lang="en-IN" sz="2400" i="1" dirty="0"/>
              <a:t>et al</a:t>
            </a:r>
            <a:r>
              <a:rPr lang="en-IN" sz="2400" dirty="0"/>
              <a:t>. 2021; </a:t>
            </a:r>
            <a:r>
              <a:rPr lang="en-IN" sz="2400" dirty="0" err="1"/>
              <a:t>Sazali</a:t>
            </a:r>
            <a:r>
              <a:rPr lang="en-IN" sz="2400" dirty="0"/>
              <a:t> </a:t>
            </a:r>
            <a:r>
              <a:rPr lang="en-IN" sz="2400" i="1" dirty="0"/>
              <a:t>et al</a:t>
            </a:r>
            <a:r>
              <a:rPr lang="en-IN" sz="2400" dirty="0"/>
              <a:t>. 2022). Promotion of this health behaviour will have strong foundation on the individual’s health belief and adoption of the behaviour to manage, control and prevent illness and disease.</a:t>
            </a:r>
          </a:p>
        </p:txBody>
      </p:sp>
      <p:sp>
        <p:nvSpPr>
          <p:cNvPr id="77" name="Google Shape;77;p13"/>
          <p:cNvSpPr txBox="1"/>
          <p:nvPr/>
        </p:nvSpPr>
        <p:spPr>
          <a:xfrm>
            <a:off x="30280438" y="6550088"/>
            <a:ext cx="8084400" cy="1056863"/>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IN" sz="5400" dirty="0">
                <a:latin typeface="Oswald"/>
                <a:ea typeface="Oswald"/>
                <a:cs typeface="Oswald"/>
                <a:sym typeface="Oswald"/>
              </a:rPr>
              <a:t>Conclusion</a:t>
            </a:r>
          </a:p>
        </p:txBody>
      </p:sp>
      <p:sp>
        <p:nvSpPr>
          <p:cNvPr id="78" name="Google Shape;78;p13"/>
          <p:cNvSpPr txBox="1"/>
          <p:nvPr/>
        </p:nvSpPr>
        <p:spPr>
          <a:xfrm>
            <a:off x="29892298" y="8495583"/>
            <a:ext cx="10285800" cy="4780152"/>
          </a:xfrm>
          <a:prstGeom prst="rect">
            <a:avLst/>
          </a:prstGeom>
          <a:noFill/>
          <a:ln>
            <a:noFill/>
          </a:ln>
        </p:spPr>
        <p:txBody>
          <a:bodyPr spcFirstLastPara="1" wrap="square" lIns="91425" tIns="91425" rIns="91425" bIns="91425" anchor="t" anchorCtr="0">
            <a:noAutofit/>
          </a:bodyPr>
          <a:lstStyle/>
          <a:p>
            <a:pPr marL="571500" lvl="0" indent="-571500">
              <a:lnSpc>
                <a:spcPct val="150000"/>
              </a:lnSpc>
              <a:buFont typeface="Arial" panose="020B0604020202020204" pitchFamily="34" charset="0"/>
              <a:buChar char="•"/>
            </a:pPr>
            <a:r>
              <a:rPr lang="en-IN" sz="2400" dirty="0"/>
              <a:t>Updated NHS App – a front door to digital health intervention to enhance the NHS Prevention strategy supporting access equity</a:t>
            </a:r>
          </a:p>
          <a:p>
            <a:pPr marL="571500" lvl="0" indent="-571500">
              <a:lnSpc>
                <a:spcPct val="150000"/>
              </a:lnSpc>
              <a:buFont typeface="Arial" panose="020B0604020202020204" pitchFamily="34" charset="0"/>
              <a:buChar char="•"/>
            </a:pPr>
            <a:r>
              <a:rPr lang="en-IN" sz="2400" dirty="0"/>
              <a:t>It would be the gateway to community empowerment and health literacy with personalisation and localisation</a:t>
            </a:r>
          </a:p>
          <a:p>
            <a:pPr marL="571500" lvl="0" indent="-571500">
              <a:lnSpc>
                <a:spcPct val="150000"/>
              </a:lnSpc>
              <a:buFont typeface="Arial" panose="020B0604020202020204" pitchFamily="34" charset="0"/>
              <a:buChar char="•"/>
            </a:pPr>
            <a:r>
              <a:rPr lang="en-IN" sz="2400" dirty="0"/>
              <a:t>The App-generated real time data would allow to evaluate the impacts of the interventions on the targeted communities in the framework of behaviour change theory to recognise persist inequity and inequality</a:t>
            </a:r>
          </a:p>
        </p:txBody>
      </p:sp>
      <p:sp>
        <p:nvSpPr>
          <p:cNvPr id="79" name="Google Shape;79;p13"/>
          <p:cNvSpPr txBox="1"/>
          <p:nvPr/>
        </p:nvSpPr>
        <p:spPr>
          <a:xfrm>
            <a:off x="30280438" y="12833555"/>
            <a:ext cx="8084400" cy="1325789"/>
          </a:xfrm>
          <a:prstGeom prst="rect">
            <a:avLst/>
          </a:prstGeom>
          <a:noFill/>
          <a:ln>
            <a:noFill/>
          </a:ln>
        </p:spPr>
        <p:txBody>
          <a:bodyPr spcFirstLastPara="1" wrap="square" lIns="91425" tIns="91425" rIns="91425" bIns="91425" anchor="t" anchorCtr="0">
            <a:noAutofit/>
          </a:bodyPr>
          <a:lstStyle/>
          <a:p>
            <a:pPr algn="just">
              <a:lnSpc>
                <a:spcPct val="150000"/>
              </a:lnSpc>
              <a:spcAft>
                <a:spcPts val="800"/>
              </a:spcAft>
              <a:buNone/>
            </a:pPr>
            <a:r>
              <a:rPr lang="en-IN" sz="54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IN" sz="4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0" name="Google Shape;80;p13"/>
          <p:cNvSpPr txBox="1"/>
          <p:nvPr/>
        </p:nvSpPr>
        <p:spPr>
          <a:xfrm>
            <a:off x="29454764" y="14159344"/>
            <a:ext cx="13134109" cy="16652605"/>
          </a:xfrm>
          <a:prstGeom prst="rect">
            <a:avLst/>
          </a:prstGeom>
          <a:noFill/>
          <a:ln>
            <a:noFill/>
          </a:ln>
        </p:spPr>
        <p:txBody>
          <a:bodyPr spcFirstLastPara="1" wrap="square" lIns="91425" tIns="91425" rIns="91425" bIns="91425" anchor="t" anchorCtr="0">
            <a:noAutofit/>
          </a:bodyPr>
          <a:lstStyle/>
          <a:p>
            <a:pPr>
              <a:lnSpc>
                <a:spcPct val="150000"/>
              </a:lnSpc>
            </a:pPr>
            <a:r>
              <a:rPr lang="en-IN" sz="1600" dirty="0" err="1"/>
              <a:t>Danasekaran</a:t>
            </a:r>
            <a:r>
              <a:rPr lang="en-IN" sz="1600" dirty="0"/>
              <a:t>, R., 2024. One health: a holistic approach to tackling global health issues. </a:t>
            </a:r>
            <a:r>
              <a:rPr lang="en-IN" sz="1600" i="1" dirty="0"/>
              <a:t>Indian Journal of Community Medicine</a:t>
            </a:r>
            <a:r>
              <a:rPr lang="en-IN" sz="1600" dirty="0"/>
              <a:t>, </a:t>
            </a:r>
            <a:r>
              <a:rPr lang="en-IN" sz="1600" i="1" dirty="0"/>
              <a:t>49</a:t>
            </a:r>
            <a:r>
              <a:rPr lang="en-IN" sz="1600" dirty="0"/>
              <a:t>(2), pp.260-263. </a:t>
            </a:r>
            <a:r>
              <a:rPr lang="en-IN" sz="1600" i="1" dirty="0"/>
              <a:t>DOI: </a:t>
            </a:r>
            <a:r>
              <a:rPr lang="en-IN" sz="1600" dirty="0"/>
              <a:t>10.4103/ijcm.ijcm_521_23. Available at: </a:t>
            </a:r>
            <a:r>
              <a:rPr lang="en-IN" sz="1600" u="sng" dirty="0">
                <a:hlinkClick r:id="rId3"/>
              </a:rPr>
              <a:t>https://journals.lww.com/ijcm/fulltext/2024/49020/one_health__a_holistic_approach_to_tackling_glob.5.aspx</a:t>
            </a:r>
            <a:endParaRPr lang="en-IN" sz="1600" dirty="0"/>
          </a:p>
          <a:p>
            <a:pPr>
              <a:lnSpc>
                <a:spcPct val="150000"/>
              </a:lnSpc>
            </a:pPr>
            <a:r>
              <a:rPr lang="en-IN" sz="1600" dirty="0"/>
              <a:t>Hasan, W.U., Zaman, K.T., Alian, S., Liang, T., Pandey, V., Kong, J., Tao, C. and Li, J., 2024. Bridging Culture and Care: A Mobile App for Diabetes Self-Care </a:t>
            </a:r>
            <a:r>
              <a:rPr lang="en-IN" sz="1600" dirty="0" err="1"/>
              <a:t>Honoring</a:t>
            </a:r>
            <a:r>
              <a:rPr lang="en-IN" sz="1600" dirty="0"/>
              <a:t> Native American Cultural Practices. </a:t>
            </a:r>
            <a:r>
              <a:rPr lang="en-IN" sz="1600" i="1" dirty="0"/>
              <a:t>Advances in Science, Technology and Engineering Systems Journal</a:t>
            </a:r>
            <a:r>
              <a:rPr lang="en-IN" sz="1600" dirty="0"/>
              <a:t>, </a:t>
            </a:r>
            <a:r>
              <a:rPr lang="en-IN" sz="1600" i="1" dirty="0"/>
              <a:t>9</a:t>
            </a:r>
            <a:r>
              <a:rPr lang="en-IN" sz="1600" dirty="0"/>
              <a:t>(1). </a:t>
            </a:r>
            <a:r>
              <a:rPr lang="en-IN" sz="1600" u="sng" dirty="0">
                <a:hlinkClick r:id="rId4"/>
              </a:rPr>
              <a:t>https://dx.doi.org/10.25046/aj090110</a:t>
            </a:r>
            <a:r>
              <a:rPr lang="en-IN" sz="1600" dirty="0"/>
              <a:t> Available at: </a:t>
            </a:r>
            <a:r>
              <a:rPr lang="en-IN" sz="1600" u="sng" dirty="0">
                <a:hlinkClick r:id="rId5"/>
              </a:rPr>
              <a:t>https://par.nsf.gov/servlets/purl/10524598</a:t>
            </a:r>
            <a:endParaRPr lang="en-IN" sz="1600" dirty="0"/>
          </a:p>
          <a:p>
            <a:pPr>
              <a:lnSpc>
                <a:spcPct val="150000"/>
              </a:lnSpc>
            </a:pPr>
            <a:r>
              <a:rPr lang="en-IN" sz="1600" dirty="0"/>
              <a:t>Haugan, G. and Eriksson, M., 2021. An introduction to the health promotion perspective in the health care services. </a:t>
            </a:r>
            <a:r>
              <a:rPr lang="en-IN" sz="1600" i="1" dirty="0"/>
              <a:t>Health promotion in health care–vital theories and research</a:t>
            </a:r>
            <a:r>
              <a:rPr lang="en-IN" sz="1600" dirty="0"/>
              <a:t>, pp.3-14. </a:t>
            </a:r>
            <a:r>
              <a:rPr lang="en-IN" sz="1600" u="sng" dirty="0">
                <a:hlinkClick r:id="rId6"/>
              </a:rPr>
              <a:t>https://link.springer.com/content/pdf/10.1007/978-3-030-63135-2_1.pdf</a:t>
            </a:r>
            <a:endParaRPr lang="en-IN" sz="1600" dirty="0"/>
          </a:p>
          <a:p>
            <a:pPr>
              <a:lnSpc>
                <a:spcPct val="150000"/>
              </a:lnSpc>
            </a:pPr>
            <a:r>
              <a:rPr lang="en-IN" sz="1600" dirty="0"/>
              <a:t>Heaslip, V., Thompson, R., </a:t>
            </a:r>
            <a:r>
              <a:rPr lang="en-IN" sz="1600" dirty="0" err="1"/>
              <a:t>Tauringana</a:t>
            </a:r>
            <a:r>
              <a:rPr lang="en-IN" sz="1600" dirty="0"/>
              <a:t>, M., Holland, S. and Glendening, N., 2022. Health inequity in the UK: exploring health inequality and inequity. </a:t>
            </a:r>
            <a:r>
              <a:rPr lang="en-IN" sz="1600" i="1" dirty="0"/>
              <a:t>Practice Nursing</a:t>
            </a:r>
            <a:r>
              <a:rPr lang="en-IN" sz="1600" dirty="0"/>
              <a:t>, </a:t>
            </a:r>
            <a:r>
              <a:rPr lang="en-IN" sz="1600" i="1" dirty="0"/>
              <a:t>33</a:t>
            </a:r>
            <a:r>
              <a:rPr lang="en-IN" sz="1600" dirty="0"/>
              <a:t>(2), pp.72-76. </a:t>
            </a:r>
            <a:r>
              <a:rPr lang="en-IN" sz="1600" u="sng" dirty="0">
                <a:hlinkClick r:id="rId7"/>
              </a:rPr>
              <a:t>https://doi.org/10.12968/pnur.2022.33.2.72</a:t>
            </a:r>
            <a:r>
              <a:rPr lang="en-IN" sz="1600" dirty="0"/>
              <a:t> Available at: </a:t>
            </a:r>
            <a:r>
              <a:rPr lang="en-IN" sz="1600" u="sng" dirty="0">
                <a:hlinkClick r:id="rId8"/>
              </a:rPr>
              <a:t>https://eprints.bournemouth.ac.uk/36523/7/Final%20Paper%201%20What%20is%20Health%20inequality%20and%20why%20is%20it%20important%20.pdf</a:t>
            </a:r>
            <a:r>
              <a:rPr lang="en-IN" sz="1600" dirty="0"/>
              <a:t> </a:t>
            </a:r>
          </a:p>
          <a:p>
            <a:pPr>
              <a:lnSpc>
                <a:spcPct val="150000"/>
              </a:lnSpc>
            </a:pPr>
            <a:r>
              <a:rPr lang="en-IN" sz="1600" dirty="0"/>
              <a:t>Hwang, H.C., Kim, N.Y., Kim, D.S., Yu, E.S., Kim, S.M. and Kim, H.J., 2025. Efficacy of an app for self-efficacy of patients with cancer through tailored information delivery and coaching: protocol for a randomized controlled trial. </a:t>
            </a:r>
            <a:r>
              <a:rPr lang="en-IN" sz="1600" i="1" dirty="0"/>
              <a:t>BMC public health</a:t>
            </a:r>
            <a:r>
              <a:rPr lang="en-IN" sz="1600" dirty="0"/>
              <a:t>. </a:t>
            </a:r>
            <a:r>
              <a:rPr lang="en-IN" sz="1600" u="sng" dirty="0">
                <a:hlinkClick r:id="rId9"/>
              </a:rPr>
              <a:t>https://doi.org/10.1186/s12889-025-25710-9</a:t>
            </a:r>
            <a:r>
              <a:rPr lang="en-IN" sz="1600" dirty="0"/>
              <a:t> Available at: </a:t>
            </a:r>
            <a:r>
              <a:rPr lang="en-IN" sz="1600" u="sng" dirty="0">
                <a:hlinkClick r:id="rId10"/>
              </a:rPr>
              <a:t>https://link.springer.com/content/pdf/10.1186/s12889-025-25710-9.pdf</a:t>
            </a:r>
            <a:endParaRPr lang="en-IN" sz="1600" dirty="0"/>
          </a:p>
          <a:p>
            <a:pPr>
              <a:lnSpc>
                <a:spcPct val="150000"/>
              </a:lnSpc>
            </a:pPr>
            <a:r>
              <a:rPr lang="en-IN" sz="1600" dirty="0"/>
              <a:t>Lawson, C.A., Ali, M.R., McCann, G.P., Squire, I., Zaccardi, F., Rashid, M., Barber, K., </a:t>
            </a:r>
            <a:r>
              <a:rPr lang="en-IN" sz="1600" dirty="0" err="1"/>
              <a:t>Kalajahi</a:t>
            </a:r>
            <a:r>
              <a:rPr lang="en-IN" sz="1600" dirty="0"/>
              <a:t>, R.A., Miller, C.A., Williams, R. and Clark, A.L., 2025. Health inequalities and trends in heart failure diagnosis in primary care in England, 2000–21: a national retrospective cohort data-linkage study. </a:t>
            </a:r>
            <a:r>
              <a:rPr lang="en-IN" sz="1600" i="1" dirty="0"/>
              <a:t>The Lancet Primary Care</a:t>
            </a:r>
            <a:r>
              <a:rPr lang="en-IN" sz="1600" dirty="0"/>
              <a:t>, </a:t>
            </a:r>
            <a:r>
              <a:rPr lang="en-IN" sz="1600" i="1" dirty="0"/>
              <a:t>1</a:t>
            </a:r>
            <a:r>
              <a:rPr lang="en-IN" sz="1600" dirty="0"/>
              <a:t>(6). </a:t>
            </a:r>
            <a:r>
              <a:rPr lang="en-IN" sz="1600" u="sng" dirty="0">
                <a:hlinkClick r:id="rId11"/>
              </a:rPr>
              <a:t>https://doi.org/10.1016/j.lanprc.2025.100060</a:t>
            </a:r>
            <a:r>
              <a:rPr lang="en-IN" sz="1600" dirty="0"/>
              <a:t> Available at: </a:t>
            </a:r>
            <a:r>
              <a:rPr lang="en-IN" sz="1600" u="sng" dirty="0">
                <a:hlinkClick r:id="rId12"/>
              </a:rPr>
              <a:t>https://www.thelancet.com/journals/lanprc/article/PIIS3050-5143(25)00060-3/fulltext</a:t>
            </a:r>
            <a:endParaRPr lang="en-IN" sz="1600" dirty="0"/>
          </a:p>
          <a:p>
            <a:pPr>
              <a:lnSpc>
                <a:spcPct val="150000"/>
              </a:lnSpc>
            </a:pPr>
            <a:r>
              <a:rPr lang="en-IN" sz="1600" dirty="0"/>
              <a:t>Lydon, C. n.d. </a:t>
            </a:r>
            <a:r>
              <a:rPr lang="en-IN" sz="1600" i="1" dirty="0"/>
              <a:t>Digital Coalition report highlights limitations of NHS App</a:t>
            </a:r>
            <a:r>
              <a:rPr lang="en-IN" sz="1600" dirty="0"/>
              <a:t>. Available at: </a:t>
            </a:r>
            <a:r>
              <a:rPr lang="en-IN" sz="1600" u="sng" dirty="0">
                <a:hlinkClick r:id="rId13"/>
              </a:rPr>
              <a:t>https://www.digitalhealth.net/2024/04/digital-coalition-report-highlights-limitations-of-nhs-app/</a:t>
            </a:r>
            <a:r>
              <a:rPr lang="en-IN" sz="1600" b="1" dirty="0"/>
              <a:t> </a:t>
            </a:r>
            <a:r>
              <a:rPr lang="en-IN" sz="1600" dirty="0"/>
              <a:t>[Accessed 27 March 2026]</a:t>
            </a:r>
          </a:p>
          <a:p>
            <a:pPr>
              <a:lnSpc>
                <a:spcPct val="150000"/>
              </a:lnSpc>
            </a:pPr>
            <a:r>
              <a:rPr lang="en-IN" sz="1600" dirty="0"/>
              <a:t>National Academy for Social Prescribing. 2024. </a:t>
            </a:r>
            <a:r>
              <a:rPr lang="en-IN" sz="1600" i="1" dirty="0"/>
              <a:t>How does social prescribing support people with long-term conditions?</a:t>
            </a:r>
            <a:r>
              <a:rPr lang="en-IN" sz="1600" dirty="0"/>
              <a:t> Available at: </a:t>
            </a:r>
            <a:r>
              <a:rPr lang="en-IN" sz="1600" u="sng" dirty="0">
                <a:hlinkClick r:id="rId14"/>
              </a:rPr>
              <a:t>https://socialprescribingacademy.org.uk/resources/how-does-social-prescribing-support-people-with-long-term-conditions/#:~:text=Through%20the%20well%2Destablished%20Arts,using%20condition%2Dspecific%20link%20workers</a:t>
            </a:r>
            <a:r>
              <a:rPr lang="en-IN" sz="1600" dirty="0"/>
              <a:t>. [Accessed 27 March 2026]</a:t>
            </a:r>
          </a:p>
          <a:p>
            <a:pPr>
              <a:lnSpc>
                <a:spcPct val="150000"/>
              </a:lnSpc>
            </a:pPr>
            <a:r>
              <a:rPr lang="en-IN" sz="1600" dirty="0"/>
              <a:t>NHS Digital. 2022. </a:t>
            </a:r>
            <a:r>
              <a:rPr lang="en-IN" sz="1600" i="1" dirty="0"/>
              <a:t>Cancer Registration Statistics, England 2020</a:t>
            </a:r>
            <a:r>
              <a:rPr lang="en-IN" sz="1600" dirty="0"/>
              <a:t>. NHS England. Available at: </a:t>
            </a:r>
            <a:r>
              <a:rPr lang="en-IN" sz="1600" u="sng" dirty="0">
                <a:hlinkClick r:id="rId15"/>
              </a:rPr>
              <a:t>https://digital.nhs.uk/data-and-information/publications/statistical/cancer-registration-statistics/england-2020/deaths-from-cancer-increased-with-deprivation</a:t>
            </a:r>
            <a:r>
              <a:rPr lang="en-IN" sz="1600" dirty="0"/>
              <a:t> [Accessed 27 March 2026]</a:t>
            </a:r>
          </a:p>
          <a:p>
            <a:pPr>
              <a:lnSpc>
                <a:spcPct val="150000"/>
              </a:lnSpc>
            </a:pPr>
            <a:r>
              <a:rPr lang="en-IN" sz="1600" dirty="0"/>
              <a:t>Panahi, R., Siboni, F.S., </a:t>
            </a:r>
            <a:r>
              <a:rPr lang="en-IN" sz="1600" dirty="0" err="1"/>
              <a:t>Kheiri</a:t>
            </a:r>
            <a:r>
              <a:rPr lang="en-IN" sz="1600" dirty="0"/>
              <a:t>, M., </a:t>
            </a:r>
            <a:r>
              <a:rPr lang="en-IN" sz="1600" dirty="0" err="1"/>
              <a:t>Ghoozlu</a:t>
            </a:r>
            <a:r>
              <a:rPr lang="en-IN" sz="1600" dirty="0"/>
              <a:t>, K.J., Shafaei, M. and </a:t>
            </a:r>
            <a:r>
              <a:rPr lang="en-IN" sz="1600" dirty="0" err="1"/>
              <a:t>Dehghankar</a:t>
            </a:r>
            <a:r>
              <a:rPr lang="en-IN" sz="1600" dirty="0"/>
              <a:t>, L., 2021. Promoting the adoption of </a:t>
            </a:r>
            <a:r>
              <a:rPr lang="en-IN" sz="1600" dirty="0" err="1"/>
              <a:t>behaviors</a:t>
            </a:r>
            <a:r>
              <a:rPr lang="en-IN" sz="1600" dirty="0"/>
              <a:t> to prevent osteoporosis using the health belief model integrated with health literacy: quasi-experimental intervention study. </a:t>
            </a:r>
            <a:r>
              <a:rPr lang="en-IN" sz="1600" i="1" dirty="0"/>
              <a:t>BMC Public Health</a:t>
            </a:r>
            <a:r>
              <a:rPr lang="en-IN" sz="1600" dirty="0"/>
              <a:t>, </a:t>
            </a:r>
            <a:r>
              <a:rPr lang="en-IN" sz="1600" i="1" dirty="0"/>
              <a:t>21</a:t>
            </a:r>
            <a:r>
              <a:rPr lang="en-IN" sz="1600" dirty="0"/>
              <a:t>(1), p.2221. </a:t>
            </a:r>
            <a:r>
              <a:rPr lang="en-IN" sz="1600" u="sng" dirty="0">
                <a:hlinkClick r:id="rId16"/>
              </a:rPr>
              <a:t>https://doi.org/10.1186/s12889-021-12300-8</a:t>
            </a:r>
            <a:r>
              <a:rPr lang="en-IN" sz="1600" dirty="0"/>
              <a:t> Available at: </a:t>
            </a:r>
            <a:r>
              <a:rPr lang="en-IN" sz="1600" u="sng" dirty="0">
                <a:hlinkClick r:id="rId17"/>
              </a:rPr>
              <a:t>https://link.springer.com/content/pdf/10.1186/s12889-021-12300-8.pdf</a:t>
            </a:r>
            <a:endParaRPr lang="en-IN" sz="1600" dirty="0"/>
          </a:p>
          <a:p>
            <a:pPr>
              <a:lnSpc>
                <a:spcPct val="150000"/>
              </a:lnSpc>
            </a:pPr>
            <a:r>
              <a:rPr lang="en-IN" sz="1600" dirty="0"/>
              <a:t>Reverie Inc. 2026. </a:t>
            </a:r>
            <a:r>
              <a:rPr lang="en-IN" sz="1600" i="1" dirty="0"/>
              <a:t>Healthcare Language Trends 2023-2028</a:t>
            </a:r>
            <a:r>
              <a:rPr lang="en-IN" sz="1600" dirty="0"/>
              <a:t>. Available at: </a:t>
            </a:r>
            <a:r>
              <a:rPr lang="en-IN" sz="1600" u="sng" dirty="0">
                <a:hlinkClick r:id="rId18"/>
              </a:rPr>
              <a:t>https://reverieinc.com/industries/healthcare-localisation/</a:t>
            </a:r>
            <a:r>
              <a:rPr lang="en-IN" sz="1600" dirty="0"/>
              <a:t> [Accessed 27 March 2026]</a:t>
            </a:r>
          </a:p>
          <a:p>
            <a:pPr>
              <a:lnSpc>
                <a:spcPct val="150000"/>
              </a:lnSpc>
            </a:pPr>
            <a:r>
              <a:rPr lang="en-IN" sz="1600" dirty="0" err="1"/>
              <a:t>Sazali</a:t>
            </a:r>
            <a:r>
              <a:rPr lang="en-IN" sz="1600" dirty="0"/>
              <a:t>, M.F., Rahim, S.S.S.A., Mohammad, A.H., Kadir, F., </a:t>
            </a:r>
            <a:r>
              <a:rPr lang="en-IN" sz="1600" dirty="0" err="1"/>
              <a:t>Payus</a:t>
            </a:r>
            <a:r>
              <a:rPr lang="en-IN" sz="1600" dirty="0"/>
              <a:t>, A.O., </a:t>
            </a:r>
            <a:r>
              <a:rPr lang="en-IN" sz="1600" dirty="0" err="1"/>
              <a:t>Avoi</a:t>
            </a:r>
            <a:r>
              <a:rPr lang="en-IN" sz="1600" dirty="0"/>
              <a:t>, R., Jeffree, M.S., Omar, A., Ibrahim, M.Y., Atil, A. and Tuah, N.M., 2022. Improving tuberculosis medication adherence: the potential of integrating digital technology and health belief model. </a:t>
            </a:r>
            <a:r>
              <a:rPr lang="en-IN" sz="1600" i="1" dirty="0"/>
              <a:t>Tuberculosis and respiratory diseases</a:t>
            </a:r>
            <a:r>
              <a:rPr lang="en-IN" sz="1600" dirty="0"/>
              <a:t>, </a:t>
            </a:r>
            <a:r>
              <a:rPr lang="en-IN" sz="1600" i="1" dirty="0"/>
              <a:t>86</a:t>
            </a:r>
            <a:r>
              <a:rPr lang="en-IN" sz="1600" dirty="0"/>
              <a:t>(2), p.82. </a:t>
            </a:r>
            <a:r>
              <a:rPr lang="en-IN" sz="1600" u="sng" dirty="0">
                <a:hlinkClick r:id="rId19"/>
              </a:rPr>
              <a:t>https://doi.org/10.4046/trd.2022.0148</a:t>
            </a:r>
            <a:r>
              <a:rPr lang="en-IN" sz="1600" dirty="0"/>
              <a:t> Available at: </a:t>
            </a:r>
            <a:r>
              <a:rPr lang="en-IN" sz="1600" u="sng" dirty="0">
                <a:hlinkClick r:id="rId20"/>
              </a:rPr>
              <a:t>https://pmc.ncbi.nlm.nih.gov/articles/PMC10073608/pdf/trd-2022-0148.pdf</a:t>
            </a:r>
            <a:endParaRPr lang="en-IN" sz="1600" dirty="0"/>
          </a:p>
          <a:p>
            <a:pPr>
              <a:lnSpc>
                <a:spcPct val="150000"/>
              </a:lnSpc>
            </a:pPr>
            <a:r>
              <a:rPr lang="en-IN" sz="1600" dirty="0"/>
              <a:t>Swire, N. 2023. </a:t>
            </a:r>
            <a:r>
              <a:rPr lang="en-IN" sz="1600" i="1" dirty="0"/>
              <a:t>Innovative digital health hub aims to transform how patients in South Yorkshire are treated</a:t>
            </a:r>
            <a:r>
              <a:rPr lang="en-IN" sz="1600" dirty="0"/>
              <a:t>. Sheffield Hallam University. Available at: </a:t>
            </a:r>
            <a:r>
              <a:rPr lang="en-IN" sz="1600" u="sng" dirty="0">
                <a:hlinkClick r:id="rId21"/>
              </a:rPr>
              <a:t>https://www.shu.ac.uk/news/all-articles/latest-news/south-yorkshire-digital-health-hub</a:t>
            </a:r>
            <a:r>
              <a:rPr lang="en-IN" sz="1600" dirty="0"/>
              <a:t> [Accessed 27 March 2026]</a:t>
            </a:r>
          </a:p>
          <a:p>
            <a:pPr>
              <a:lnSpc>
                <a:spcPct val="150000"/>
              </a:lnSpc>
            </a:pPr>
            <a:r>
              <a:rPr lang="en-IN" sz="1600" dirty="0"/>
              <a:t>Thomas, T.H., Go, K., Go, K., McKinley, N.J., Dougherty, K.R., You, K.L. and Lee, Y.J., 2022. Empowerment through technology: a systematic evaluation of the content and quality of mobile applications to empower individuals with cancer. </a:t>
            </a:r>
            <a:r>
              <a:rPr lang="en-IN" sz="1600" i="1" dirty="0"/>
              <a:t>International journal of medical informatics</a:t>
            </a:r>
            <a:r>
              <a:rPr lang="en-IN" sz="1600" dirty="0"/>
              <a:t>, </a:t>
            </a:r>
            <a:r>
              <a:rPr lang="en-IN" sz="1600" i="1" dirty="0"/>
              <a:t>163</a:t>
            </a:r>
            <a:r>
              <a:rPr lang="en-IN" sz="1600" dirty="0"/>
              <a:t>, p.104782. </a:t>
            </a:r>
            <a:r>
              <a:rPr lang="en-IN" sz="1600" dirty="0" err="1"/>
              <a:t>doi</a:t>
            </a:r>
            <a:r>
              <a:rPr lang="en-IN" sz="1600" dirty="0"/>
              <a:t>: 10.1016/j.ijmedinf.2022.104782. Available at: </a:t>
            </a:r>
            <a:r>
              <a:rPr lang="en-IN" sz="1600" u="sng" dirty="0">
                <a:hlinkClick r:id="rId22"/>
              </a:rPr>
              <a:t>https://pmc.ncbi.nlm.nih.gov/articles/PMC9130924/pdf/nihms-1807505.pdf</a:t>
            </a:r>
            <a:endParaRPr lang="en-IN" sz="1600" dirty="0"/>
          </a:p>
          <a:p>
            <a:pPr>
              <a:lnSpc>
                <a:spcPct val="150000"/>
              </a:lnSpc>
            </a:pPr>
            <a:r>
              <a:rPr lang="en-IN" sz="1600" dirty="0"/>
              <a:t>World Health Organisation. 1986. </a:t>
            </a:r>
            <a:r>
              <a:rPr lang="en-IN" sz="1600" i="1" dirty="0"/>
              <a:t>The 1st International Conference on Health Promotion, Ottawa, 1986</a:t>
            </a:r>
            <a:r>
              <a:rPr lang="en-IN" sz="1600" dirty="0"/>
              <a:t>. Available at: </a:t>
            </a:r>
            <a:r>
              <a:rPr lang="en-IN" sz="1600" u="sng" dirty="0">
                <a:hlinkClick r:id="rId23"/>
              </a:rPr>
              <a:t>https://www.who.int/teams/health-promotion/enhanced-wellbeing/first-global-conference</a:t>
            </a:r>
            <a:r>
              <a:rPr lang="en-IN" sz="1600" dirty="0"/>
              <a:t> [Accessed 27 March 2026]</a:t>
            </a: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pic>
        <p:nvPicPr>
          <p:cNvPr id="5" name="Picture 4">
            <a:extLst>
              <a:ext uri="{FF2B5EF4-FFF2-40B4-BE49-F238E27FC236}">
                <a16:creationId xmlns:a16="http://schemas.microsoft.com/office/drawing/2014/main" id="{763BAAA4-CEC0-2139-0444-E86612B0A067}"/>
              </a:ext>
            </a:extLst>
          </p:cNvPr>
          <p:cNvPicPr>
            <a:picLocks noChangeAspect="1"/>
          </p:cNvPicPr>
          <p:nvPr/>
        </p:nvPicPr>
        <p:blipFill>
          <a:blip r:embed="rId24"/>
          <a:stretch>
            <a:fillRect/>
          </a:stretch>
        </p:blipFill>
        <p:spPr>
          <a:xfrm>
            <a:off x="1855013" y="9694087"/>
            <a:ext cx="4242674" cy="2383144"/>
          </a:xfrm>
          <a:prstGeom prst="rect">
            <a:avLst/>
          </a:prstGeom>
        </p:spPr>
      </p:pic>
      <p:sp>
        <p:nvSpPr>
          <p:cNvPr id="6" name="Rectangle 5">
            <a:extLst>
              <a:ext uri="{FF2B5EF4-FFF2-40B4-BE49-F238E27FC236}">
                <a16:creationId xmlns:a16="http://schemas.microsoft.com/office/drawing/2014/main" id="{808B145A-2A33-DE89-777B-0F74FE73056A}"/>
              </a:ext>
            </a:extLst>
          </p:cNvPr>
          <p:cNvSpPr/>
          <p:nvPr/>
        </p:nvSpPr>
        <p:spPr>
          <a:xfrm>
            <a:off x="6274205" y="10729796"/>
            <a:ext cx="5399814" cy="99639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IN" sz="1800" b="1" dirty="0">
                <a:solidFill>
                  <a:schemeClr val="tx1"/>
                </a:solidFill>
              </a:rPr>
              <a:t>Age-standardised lung cancer mortality in England by deprivation, 2020</a:t>
            </a:r>
            <a:endParaRPr lang="en-IN" sz="1800" dirty="0">
              <a:solidFill>
                <a:schemeClr val="tx1"/>
              </a:solidFill>
            </a:endParaRPr>
          </a:p>
          <a:p>
            <a:pPr algn="ctr"/>
            <a:r>
              <a:rPr lang="en-IN" sz="1800" dirty="0">
                <a:solidFill>
                  <a:schemeClr val="tx1"/>
                </a:solidFill>
              </a:rPr>
              <a:t>(Source: NHS Digital. 2022)</a:t>
            </a:r>
          </a:p>
          <a:p>
            <a:pPr algn="ctr"/>
            <a:endParaRPr lang="en-IN" dirty="0"/>
          </a:p>
        </p:txBody>
      </p:sp>
      <p:pic>
        <p:nvPicPr>
          <p:cNvPr id="7" name="Picture 6">
            <a:extLst>
              <a:ext uri="{FF2B5EF4-FFF2-40B4-BE49-F238E27FC236}">
                <a16:creationId xmlns:a16="http://schemas.microsoft.com/office/drawing/2014/main" id="{4C206C6D-5D16-C1FA-BEEE-620ACD634543}"/>
              </a:ext>
            </a:extLst>
          </p:cNvPr>
          <p:cNvPicPr>
            <a:picLocks noChangeAspect="1"/>
          </p:cNvPicPr>
          <p:nvPr/>
        </p:nvPicPr>
        <p:blipFill>
          <a:blip r:embed="rId25"/>
          <a:stretch>
            <a:fillRect/>
          </a:stretch>
        </p:blipFill>
        <p:spPr>
          <a:xfrm>
            <a:off x="2110342" y="15957380"/>
            <a:ext cx="4234920" cy="2633609"/>
          </a:xfrm>
          <a:prstGeom prst="rect">
            <a:avLst/>
          </a:prstGeom>
        </p:spPr>
      </p:pic>
      <p:sp>
        <p:nvSpPr>
          <p:cNvPr id="8" name="Rectangle 7">
            <a:extLst>
              <a:ext uri="{FF2B5EF4-FFF2-40B4-BE49-F238E27FC236}">
                <a16:creationId xmlns:a16="http://schemas.microsoft.com/office/drawing/2014/main" id="{EC8A4579-02C7-E455-7770-56FBEAEA6F45}"/>
              </a:ext>
            </a:extLst>
          </p:cNvPr>
          <p:cNvSpPr/>
          <p:nvPr/>
        </p:nvSpPr>
        <p:spPr>
          <a:xfrm>
            <a:off x="6601408" y="16595706"/>
            <a:ext cx="5976671" cy="131371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IN" sz="1800" b="1" dirty="0">
                <a:solidFill>
                  <a:schemeClr val="tx1"/>
                </a:solidFill>
              </a:rPr>
              <a:t>Healthcare Language Trends </a:t>
            </a:r>
            <a:r>
              <a:rPr lang="en-IN" sz="1800" dirty="0">
                <a:solidFill>
                  <a:schemeClr val="tx1"/>
                </a:solidFill>
              </a:rPr>
              <a:t>(From Reverie Inc. 2026</a:t>
            </a:r>
          </a:p>
        </p:txBody>
      </p:sp>
      <p:pic>
        <p:nvPicPr>
          <p:cNvPr id="10" name="Picture 9">
            <a:extLst>
              <a:ext uri="{FF2B5EF4-FFF2-40B4-BE49-F238E27FC236}">
                <a16:creationId xmlns:a16="http://schemas.microsoft.com/office/drawing/2014/main" id="{C6C79515-0A8D-61E3-3781-E0F08F3B6847}"/>
              </a:ext>
            </a:extLst>
          </p:cNvPr>
          <p:cNvPicPr>
            <a:picLocks noChangeAspect="1"/>
          </p:cNvPicPr>
          <p:nvPr/>
        </p:nvPicPr>
        <p:blipFill>
          <a:blip r:embed="rId26"/>
          <a:stretch>
            <a:fillRect/>
          </a:stretch>
        </p:blipFill>
        <p:spPr>
          <a:xfrm>
            <a:off x="1939802" y="21110734"/>
            <a:ext cx="4877223" cy="2682472"/>
          </a:xfrm>
          <a:prstGeom prst="rect">
            <a:avLst/>
          </a:prstGeom>
        </p:spPr>
      </p:pic>
      <p:pic>
        <p:nvPicPr>
          <p:cNvPr id="12" name="Picture 11">
            <a:extLst>
              <a:ext uri="{FF2B5EF4-FFF2-40B4-BE49-F238E27FC236}">
                <a16:creationId xmlns:a16="http://schemas.microsoft.com/office/drawing/2014/main" id="{0317E4E2-AECE-0C18-BD28-D65BE43036F0}"/>
              </a:ext>
            </a:extLst>
          </p:cNvPr>
          <p:cNvPicPr>
            <a:picLocks noChangeAspect="1"/>
          </p:cNvPicPr>
          <p:nvPr/>
        </p:nvPicPr>
        <p:blipFill>
          <a:blip r:embed="rId27"/>
          <a:stretch>
            <a:fillRect/>
          </a:stretch>
        </p:blipFill>
        <p:spPr>
          <a:xfrm>
            <a:off x="7358648" y="21010038"/>
            <a:ext cx="5806943" cy="3337849"/>
          </a:xfrm>
          <a:prstGeom prst="rect">
            <a:avLst/>
          </a:prstGeom>
        </p:spPr>
      </p:pic>
      <p:sp>
        <p:nvSpPr>
          <p:cNvPr id="13" name="Rectangle 12">
            <a:extLst>
              <a:ext uri="{FF2B5EF4-FFF2-40B4-BE49-F238E27FC236}">
                <a16:creationId xmlns:a16="http://schemas.microsoft.com/office/drawing/2014/main" id="{F76136B2-F6A1-D8D2-2AC3-5C848FA30959}"/>
              </a:ext>
            </a:extLst>
          </p:cNvPr>
          <p:cNvSpPr/>
          <p:nvPr/>
        </p:nvSpPr>
        <p:spPr>
          <a:xfrm>
            <a:off x="1791425" y="23793206"/>
            <a:ext cx="5358798" cy="829787"/>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spcAft>
                <a:spcPts val="800"/>
              </a:spcAft>
              <a:buNone/>
            </a:pPr>
            <a:r>
              <a:rPr lang="en-IN" dirty="0">
                <a:solidFill>
                  <a:schemeClr val="tx1"/>
                </a:solidFill>
              </a:rPr>
              <a:t>Health Promotion Values </a:t>
            </a:r>
            <a:r>
              <a:rPr lang="en-IN" sz="1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World Health Organisation. 1986)</a:t>
            </a:r>
            <a:endParaRPr lang="en-IN"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IN" dirty="0">
              <a:solidFill>
                <a:schemeClr val="tx1"/>
              </a:solidFill>
            </a:endParaRPr>
          </a:p>
        </p:txBody>
      </p:sp>
      <p:sp>
        <p:nvSpPr>
          <p:cNvPr id="14" name="Rectangle 13">
            <a:extLst>
              <a:ext uri="{FF2B5EF4-FFF2-40B4-BE49-F238E27FC236}">
                <a16:creationId xmlns:a16="http://schemas.microsoft.com/office/drawing/2014/main" id="{C3C116F8-B8EA-C89B-4F9A-B37B4A10D5FE}"/>
              </a:ext>
            </a:extLst>
          </p:cNvPr>
          <p:cNvSpPr/>
          <p:nvPr/>
        </p:nvSpPr>
        <p:spPr>
          <a:xfrm>
            <a:off x="7358648" y="24303506"/>
            <a:ext cx="5806943" cy="63897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spcAft>
                <a:spcPts val="800"/>
              </a:spcAft>
              <a:buNone/>
            </a:pPr>
            <a:r>
              <a:rPr lang="en-IN" sz="9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 Promotion Principles</a:t>
            </a:r>
            <a:endParaRPr lang="en-IN" sz="9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buNone/>
            </a:pPr>
            <a:r>
              <a:rPr lang="en-IN" sz="9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Haugan and Eriksson, 2021)</a:t>
            </a:r>
            <a:endParaRPr lang="en-IN" sz="9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IN" dirty="0">
                <a:solidFill>
                  <a:schemeClr val="tx1"/>
                </a:solidFill>
              </a:rPr>
              <a:t> </a:t>
            </a:r>
          </a:p>
        </p:txBody>
      </p:sp>
      <p:sp>
        <p:nvSpPr>
          <p:cNvPr id="15" name="Google Shape;69;p13">
            <a:extLst>
              <a:ext uri="{FF2B5EF4-FFF2-40B4-BE49-F238E27FC236}">
                <a16:creationId xmlns:a16="http://schemas.microsoft.com/office/drawing/2014/main" id="{19A19931-4F90-0B34-A1CF-56F639ADBD42}"/>
              </a:ext>
            </a:extLst>
          </p:cNvPr>
          <p:cNvSpPr txBox="1"/>
          <p:nvPr/>
        </p:nvSpPr>
        <p:spPr>
          <a:xfrm>
            <a:off x="1634174" y="24843524"/>
            <a:ext cx="12164850" cy="2940574"/>
          </a:xfrm>
          <a:prstGeom prst="rect">
            <a:avLst/>
          </a:prstGeom>
          <a:noFill/>
          <a:ln>
            <a:noFill/>
          </a:ln>
        </p:spPr>
        <p:txBody>
          <a:bodyPr spcFirstLastPara="1" wrap="square" lIns="91425" tIns="91425" rIns="91425" bIns="91425" anchor="t" anchorCtr="0">
            <a:noAutofit/>
          </a:bodyPr>
          <a:lstStyle/>
          <a:p>
            <a:r>
              <a:rPr lang="en-IN" sz="2400" b="1" dirty="0"/>
              <a:t>New NHS App version alignment with the values and principles</a:t>
            </a:r>
            <a:endParaRPr lang="en-IN" sz="2400" dirty="0"/>
          </a:p>
          <a:p>
            <a:r>
              <a:rPr lang="en-IN" sz="2000" b="1" dirty="0"/>
              <a:t>Equity and social justice – </a:t>
            </a:r>
            <a:r>
              <a:rPr lang="en-IN" sz="2000" dirty="0"/>
              <a:t>integrating universalism in data access regardless of any geographic or demographic difference (Lydon, n.d.)</a:t>
            </a:r>
          </a:p>
          <a:p>
            <a:r>
              <a:rPr lang="en-IN" sz="2000" b="1" dirty="0"/>
              <a:t>Respect for autonomy and dignity – </a:t>
            </a:r>
            <a:r>
              <a:rPr lang="en-IN" sz="2000" dirty="0"/>
              <a:t>use of native and local languages acknowledging linguistic diversity to respect every individual’s autonomy and dignity (Hasan </a:t>
            </a:r>
            <a:r>
              <a:rPr lang="en-IN" sz="2000" i="1" dirty="0"/>
              <a:t>et al</a:t>
            </a:r>
            <a:r>
              <a:rPr lang="en-IN" sz="2000" dirty="0"/>
              <a:t>. 2024)</a:t>
            </a:r>
          </a:p>
          <a:p>
            <a:r>
              <a:rPr lang="en-IN" sz="2000" b="1" dirty="0"/>
              <a:t>Empowerment – </a:t>
            </a:r>
            <a:r>
              <a:rPr lang="en-IN" sz="2000" dirty="0"/>
              <a:t>to facilitate personalised profile setup to set health goals and reminders to take control over own health (Thomas </a:t>
            </a:r>
            <a:r>
              <a:rPr lang="en-IN" sz="2000" i="1" dirty="0"/>
              <a:t>et al</a:t>
            </a:r>
            <a:r>
              <a:rPr lang="en-IN" sz="2000" dirty="0"/>
              <a:t>. 2022; Hwang </a:t>
            </a:r>
            <a:r>
              <a:rPr lang="en-IN" sz="2000" i="1" dirty="0"/>
              <a:t>et al</a:t>
            </a:r>
            <a:r>
              <a:rPr lang="en-IN" sz="2000" dirty="0"/>
              <a:t>. 2025)</a:t>
            </a:r>
          </a:p>
          <a:p>
            <a:r>
              <a:rPr lang="en-IN" sz="2000" b="1" dirty="0"/>
              <a:t>Participation – </a:t>
            </a:r>
            <a:r>
              <a:rPr lang="en-IN" sz="2000" dirty="0"/>
              <a:t>to closely work with every stakeholder at every stage of planning to co-create reflecting individual’s unique needs and diversity</a:t>
            </a:r>
          </a:p>
          <a:p>
            <a:r>
              <a:rPr lang="en-IN" sz="2000" b="1" dirty="0"/>
              <a:t>Holistic approach – </a:t>
            </a:r>
            <a:r>
              <a:rPr lang="en-IN" sz="2000" dirty="0"/>
              <a:t>to foster mental, physical and social wellbeing, while co-designing policy, digital literacy program and community action to address wider determinants of health inequality (</a:t>
            </a:r>
            <a:r>
              <a:rPr lang="en-IN" sz="2000" dirty="0" err="1"/>
              <a:t>Danasekaran</a:t>
            </a:r>
            <a:r>
              <a:rPr lang="en-IN" sz="2000" dirty="0"/>
              <a:t>, 2024)</a:t>
            </a:r>
          </a:p>
          <a:p>
            <a:r>
              <a:rPr lang="en-IN" sz="2000" b="1" dirty="0"/>
              <a:t>Sustainability – </a:t>
            </a:r>
            <a:r>
              <a:rPr lang="en-IN" sz="2000" dirty="0"/>
              <a:t>continuous monitoring, integrating feedback, updating the app with evolving needs and making it the front door to preventive care for the deprived communities</a:t>
            </a:r>
          </a:p>
          <a:p>
            <a:pPr marL="0" lvl="0" indent="0" algn="l" rtl="0">
              <a:spcBef>
                <a:spcPts val="0"/>
              </a:spcBef>
              <a:spcAft>
                <a:spcPts val="0"/>
              </a:spcAft>
              <a:buClr>
                <a:schemeClr val="dk1"/>
              </a:buClr>
              <a:buSzPts val="1100"/>
              <a:buFont typeface="Arial"/>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pic>
        <p:nvPicPr>
          <p:cNvPr id="17" name="Picture 16">
            <a:extLst>
              <a:ext uri="{FF2B5EF4-FFF2-40B4-BE49-F238E27FC236}">
                <a16:creationId xmlns:a16="http://schemas.microsoft.com/office/drawing/2014/main" id="{AE60B521-44F3-97C3-214E-EFB67909BF4A}"/>
              </a:ext>
            </a:extLst>
          </p:cNvPr>
          <p:cNvPicPr>
            <a:picLocks noChangeAspect="1"/>
          </p:cNvPicPr>
          <p:nvPr/>
        </p:nvPicPr>
        <p:blipFill>
          <a:blip r:embed="rId28"/>
          <a:stretch>
            <a:fillRect/>
          </a:stretch>
        </p:blipFill>
        <p:spPr>
          <a:xfrm>
            <a:off x="16892188" y="11379979"/>
            <a:ext cx="10232083" cy="6284462"/>
          </a:xfrm>
          <a:prstGeom prst="rect">
            <a:avLst/>
          </a:prstGeom>
        </p:spPr>
      </p:pic>
      <p:pic>
        <p:nvPicPr>
          <p:cNvPr id="18" name="Picture 17">
            <a:extLst>
              <a:ext uri="{FF2B5EF4-FFF2-40B4-BE49-F238E27FC236}">
                <a16:creationId xmlns:a16="http://schemas.microsoft.com/office/drawing/2014/main" id="{036FAF1E-DE98-6111-C298-614E17925BD8}"/>
              </a:ext>
            </a:extLst>
          </p:cNvPr>
          <p:cNvPicPr>
            <a:picLocks noChangeAspect="1"/>
          </p:cNvPicPr>
          <p:nvPr/>
        </p:nvPicPr>
        <p:blipFill>
          <a:blip r:embed="rId29"/>
          <a:stretch>
            <a:fillRect/>
          </a:stretch>
        </p:blipFill>
        <p:spPr>
          <a:xfrm>
            <a:off x="16173276" y="23026255"/>
            <a:ext cx="9970252" cy="6279225"/>
          </a:xfrm>
          <a:prstGeom prst="rect">
            <a:avLst/>
          </a:prstGeom>
        </p:spPr>
      </p:pic>
      <p:sp>
        <p:nvSpPr>
          <p:cNvPr id="19" name="Rectangle 18">
            <a:extLst>
              <a:ext uri="{FF2B5EF4-FFF2-40B4-BE49-F238E27FC236}">
                <a16:creationId xmlns:a16="http://schemas.microsoft.com/office/drawing/2014/main" id="{DEF18AF5-78B8-7C9E-2C4B-CA65F810A935}"/>
              </a:ext>
            </a:extLst>
          </p:cNvPr>
          <p:cNvSpPr/>
          <p:nvPr/>
        </p:nvSpPr>
        <p:spPr>
          <a:xfrm>
            <a:off x="17927415" y="29762067"/>
            <a:ext cx="6777515" cy="104988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IN" sz="1800" b="1" dirty="0">
                <a:solidFill>
                  <a:schemeClr val="tx1"/>
                </a:solidFill>
              </a:rPr>
              <a:t>An Evidence of the Application of Health Belief Model to Promote Adherence to Disease Control and Prevention </a:t>
            </a:r>
            <a:r>
              <a:rPr lang="en-IN" sz="1800" dirty="0">
                <a:solidFill>
                  <a:schemeClr val="tx1"/>
                </a:solidFill>
              </a:rPr>
              <a:t>(</a:t>
            </a:r>
            <a:r>
              <a:rPr lang="en-IN" sz="1800" dirty="0" err="1">
                <a:solidFill>
                  <a:schemeClr val="tx1"/>
                </a:solidFill>
              </a:rPr>
              <a:t>Sazali</a:t>
            </a:r>
            <a:r>
              <a:rPr lang="en-IN" sz="1800" dirty="0">
                <a:solidFill>
                  <a:schemeClr val="tx1"/>
                </a:solidFill>
              </a:rPr>
              <a:t> </a:t>
            </a:r>
            <a:r>
              <a:rPr lang="en-IN" sz="1800" i="1" dirty="0">
                <a:solidFill>
                  <a:schemeClr val="tx1"/>
                </a:solidFill>
              </a:rPr>
              <a:t>et al</a:t>
            </a:r>
            <a:r>
              <a:rPr lang="en-IN" sz="1800" dirty="0">
                <a:solidFill>
                  <a:schemeClr val="tx1"/>
                </a:solidFill>
              </a:rPr>
              <a:t>. 2022)</a:t>
            </a:r>
          </a:p>
        </p:txBody>
      </p:sp>
      <p:pic>
        <p:nvPicPr>
          <p:cNvPr id="1026" name="Picture 2" descr="Discover The Power Of The NHS App ...">
            <a:extLst>
              <a:ext uri="{FF2B5EF4-FFF2-40B4-BE49-F238E27FC236}">
                <a16:creationId xmlns:a16="http://schemas.microsoft.com/office/drawing/2014/main" id="{D3140BF0-9324-1BB0-8961-A98AF81B391C}"/>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571501" y="723900"/>
            <a:ext cx="6372898" cy="44972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TotalTime>
  <Words>724</Words>
  <Application>Microsoft Office PowerPoint</Application>
  <PresentationFormat>Custom</PresentationFormat>
  <Paragraphs>69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Fanany</dc:creator>
  <cp:lastModifiedBy>919316040709</cp:lastModifiedBy>
  <cp:revision>4</cp:revision>
  <dcterms:modified xsi:type="dcterms:W3CDTF">2026-03-30T08:13:43Z</dcterms:modified>
</cp:coreProperties>
</file>