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594" r:id="rId8"/>
    <p:sldId id="263" r:id="rId9"/>
    <p:sldId id="262" r:id="rId10"/>
    <p:sldId id="264" r:id="rId11"/>
    <p:sldId id="266" r:id="rId12"/>
    <p:sldId id="267" r:id="rId13"/>
    <p:sldId id="268" r:id="rId14"/>
    <p:sldId id="596" r:id="rId15"/>
    <p:sldId id="59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varScale="1">
        <p:scale>
          <a:sx n="91" d="100"/>
          <a:sy n="91" d="100"/>
        </p:scale>
        <p:origin x="141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28/07/2026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28/07/2026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lstStyle/>
          <a:p>
            <a:r>
              <a:rPr lang="en-GB" b="1" dirty="0"/>
              <a:t>Presentation Template</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lstStyle/>
          <a:p>
            <a:endParaRPr lang="en-GB" dirty="0"/>
          </a:p>
        </p:txBody>
      </p:sp>
      <p:sp>
        <p:nvSpPr>
          <p:cNvPr id="4" name="TextBox 3">
            <a:extLst>
              <a:ext uri="{FF2B5EF4-FFF2-40B4-BE49-F238E27FC236}">
                <a16:creationId xmlns:a16="http://schemas.microsoft.com/office/drawing/2014/main" id="{34A4051A-3539-8A3B-0EEC-8B49820AF427}"/>
              </a:ext>
            </a:extLst>
          </p:cNvPr>
          <p:cNvSpPr txBox="1"/>
          <p:nvPr/>
        </p:nvSpPr>
        <p:spPr>
          <a:xfrm>
            <a:off x="1471448" y="851338"/>
            <a:ext cx="3462615" cy="584775"/>
          </a:xfrm>
          <a:prstGeom prst="rect">
            <a:avLst/>
          </a:prstGeom>
          <a:noFill/>
        </p:spPr>
        <p:txBody>
          <a:bodyPr wrap="none" rtlCol="0">
            <a:spAutoFit/>
          </a:bodyPr>
          <a:lstStyle/>
          <a:p>
            <a:r>
              <a:rPr lang="en-GB" sz="3200" b="1" dirty="0"/>
              <a:t>Slide 1 - cover page</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p:spPr>
        <p:txBody>
          <a:bodyPr/>
          <a:lstStyle/>
          <a:p>
            <a:r>
              <a:rPr lang="en-GB" b="0" i="0" dirty="0">
                <a:solidFill>
                  <a:srgbClr val="374151"/>
                </a:solidFill>
                <a:effectLst/>
                <a:latin typeface="Söhne"/>
              </a:rPr>
              <a:t>List all the sections and subsections of your presentation for easy reference.</a:t>
            </a:r>
            <a:endParaRPr lang="en-GB" dirty="0"/>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4579780" cy="1077218"/>
          </a:xfrm>
          <a:prstGeom prst="rect">
            <a:avLst/>
          </a:prstGeom>
          <a:noFill/>
        </p:spPr>
        <p:txBody>
          <a:bodyPr wrap="none" rtlCol="0">
            <a:spAutoFit/>
          </a:bodyPr>
          <a:lstStyle/>
          <a:p>
            <a:r>
              <a:rPr lang="en-GB" sz="3200" b="1" dirty="0"/>
              <a:t>Slide 2 - </a:t>
            </a:r>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p:txBody>
          <a:bodyPr/>
          <a:lstStyle/>
          <a:p>
            <a:r>
              <a:rPr lang="en-GB" dirty="0"/>
              <a:t>Introduce yourself.</a:t>
            </a:r>
          </a:p>
          <a:p>
            <a:endParaRPr lang="en-GB" dirty="0"/>
          </a:p>
          <a:p>
            <a:r>
              <a:rPr lang="en-GB" dirty="0"/>
              <a:t>Explain the purpose of the presentation and what you aim to achieve.</a:t>
            </a:r>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lstStyle/>
          <a:p>
            <a:r>
              <a:rPr lang="en-GB" dirty="0"/>
              <a:t>Clearly describe your business idea and the product/service your company will offer.</a:t>
            </a:r>
          </a:p>
          <a:p>
            <a:endParaRPr lang="en-GB" dirty="0"/>
          </a:p>
          <a:p>
            <a:r>
              <a:rPr lang="en-GB" dirty="0"/>
              <a:t>Explain how your product/service fulfils a need in the market.</a:t>
            </a:r>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lstStyle/>
          <a:p>
            <a:endParaRPr lang="en-GB" dirty="0"/>
          </a:p>
          <a:p>
            <a:pPr marL="514350" indent="-514350">
              <a:buFont typeface="+mj-lt"/>
              <a:buAutoNum type="arabicPeriod"/>
            </a:pPr>
            <a:r>
              <a:rPr lang="en-GB" b="1" dirty="0"/>
              <a:t>Specify the legal structure</a:t>
            </a:r>
            <a:r>
              <a:rPr lang="en-GB" dirty="0"/>
              <a:t> of your startup (e.g., Sole Trader, Limited Company, Partnership), and explain the reasons behind your choice, including how it aligns with your business goals.</a:t>
            </a:r>
            <a:br>
              <a:rPr lang="en-GB" dirty="0"/>
            </a:br>
            <a:endParaRPr lang="en-GB" dirty="0"/>
          </a:p>
          <a:p>
            <a:pPr marL="514350" indent="-514350">
              <a:buFont typeface="+mj-lt"/>
              <a:buAutoNum type="arabicPeriod"/>
            </a:pPr>
            <a:r>
              <a:rPr lang="en-GB" b="1" dirty="0"/>
              <a:t>State the management structure of your business</a:t>
            </a:r>
            <a:r>
              <a:rPr lang="en-GB" dirty="0"/>
              <a:t> by detailing the roles and responsibilities within your business. You could use an organisational chart to demonstrate this structure. </a:t>
            </a:r>
            <a:r>
              <a:rPr lang="en-GB" i="1" dirty="0">
                <a:highlight>
                  <a:srgbClr val="FFFF00"/>
                </a:highlight>
              </a:rPr>
              <a:t>Refer the next slide for an example.</a:t>
            </a:r>
          </a:p>
          <a:p>
            <a:pPr marL="0" indent="0">
              <a:buNone/>
            </a:pPr>
            <a:br>
              <a:rPr lang="en-GB" dirty="0"/>
            </a:br>
            <a:endParaRPr lang="en-GB" dirty="0"/>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l"/>
            <a:r>
              <a:rPr lang="en-GB" sz="3600" dirty="0"/>
              <a:t>Example: An organisational chart of a restaurant</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pic>
        <p:nvPicPr>
          <p:cNvPr id="10" name="Content Placeholder 9" descr="A diagram of a company&#10;&#10;Description automatically generated">
            <a:extLst>
              <a:ext uri="{FF2B5EF4-FFF2-40B4-BE49-F238E27FC236}">
                <a16:creationId xmlns:a16="http://schemas.microsoft.com/office/drawing/2014/main" id="{7405701F-6ED6-621D-05BA-77F07CCF94BA}"/>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915886" y="1569005"/>
            <a:ext cx="8229600" cy="2982711"/>
          </a:xfrm>
        </p:spPr>
      </p:pic>
      <p:sp>
        <p:nvSpPr>
          <p:cNvPr id="3" name="TextBox 2">
            <a:extLst>
              <a:ext uri="{FF2B5EF4-FFF2-40B4-BE49-F238E27FC236}">
                <a16:creationId xmlns:a16="http://schemas.microsoft.com/office/drawing/2014/main" id="{B6CE5A2A-49E8-A46F-103B-3028DB094F2C}"/>
              </a:ext>
            </a:extLst>
          </p:cNvPr>
          <p:cNvSpPr txBox="1"/>
          <p:nvPr/>
        </p:nvSpPr>
        <p:spPr>
          <a:xfrm>
            <a:off x="922564" y="5270336"/>
            <a:ext cx="6915150" cy="367393"/>
          </a:xfrm>
          <a:prstGeom prst="rect">
            <a:avLst/>
          </a:prstGeom>
          <a:noFill/>
        </p:spPr>
        <p:txBody>
          <a:bodyPr wrap="square" rtlCol="0">
            <a:spAutoFit/>
          </a:bodyPr>
          <a:lstStyle/>
          <a:p>
            <a:r>
              <a:rPr lang="en-GB" dirty="0"/>
              <a:t>Created using MS Visio – refer to week 3 lecture recording</a:t>
            </a:r>
          </a:p>
        </p:txBody>
      </p: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sp>
        <p:nvSpPr>
          <p:cNvPr id="3" name="TextBox 2">
            <a:extLst>
              <a:ext uri="{FF2B5EF4-FFF2-40B4-BE49-F238E27FC236}">
                <a16:creationId xmlns:a16="http://schemas.microsoft.com/office/drawing/2014/main" id="{85BF6541-B0FA-9297-3DE4-B13C722629AE}"/>
              </a:ext>
            </a:extLst>
          </p:cNvPr>
          <p:cNvSpPr txBox="1"/>
          <p:nvPr/>
        </p:nvSpPr>
        <p:spPr>
          <a:xfrm>
            <a:off x="979081" y="1212112"/>
            <a:ext cx="10637186" cy="4401205"/>
          </a:xfrm>
          <a:prstGeom prst="rect">
            <a:avLst/>
          </a:prstGeom>
          <a:noFill/>
        </p:spPr>
        <p:txBody>
          <a:bodyPr wrap="square" rtlCol="0">
            <a:spAutoFit/>
          </a:bodyPr>
          <a:lstStyle/>
          <a:p>
            <a:r>
              <a:rPr lang="en-GB" sz="2800" b="1" dirty="0"/>
              <a:t>Conduct a PESTEL Analysis and Align it with Business Strategy</a:t>
            </a:r>
          </a:p>
          <a:p>
            <a:endParaRPr lang="en-GB" sz="2800" dirty="0"/>
          </a:p>
          <a:p>
            <a:pPr>
              <a:buFont typeface="+mj-lt"/>
              <a:buAutoNum type="arabicPeriod"/>
            </a:pPr>
            <a:r>
              <a:rPr lang="en-GB" sz="2800" b="1" dirty="0"/>
              <a:t>Analyse External Factors:</a:t>
            </a:r>
            <a:r>
              <a:rPr lang="en-GB" sz="2800" dirty="0"/>
              <a:t> </a:t>
            </a:r>
            <a:br>
              <a:rPr lang="en-GB" sz="2800" dirty="0"/>
            </a:br>
            <a:r>
              <a:rPr lang="en-GB" sz="2800" dirty="0"/>
              <a:t>Identify key Political, Economic, Social, Technological, Environmental, and Legal factors affecting your industry.</a:t>
            </a:r>
            <a:br>
              <a:rPr lang="en-GB" sz="2800" dirty="0"/>
            </a:br>
            <a:endParaRPr lang="en-GB" sz="2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2800" b="0" dirty="0"/>
              <a:t>2. </a:t>
            </a:r>
            <a:r>
              <a:rPr lang="en-GB" altLang="en-US" sz="2800" b="1" dirty="0"/>
              <a:t>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2800" b="0" dirty="0"/>
              <a:t>After identifying key external factors, explain how they impact your business and what strategies you will adopt to mitigate risks or leverage opportunities.</a:t>
            </a:r>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p:txBody>
          <a:bodyPr>
            <a:normAutofit fontScale="92500"/>
          </a:bodyPr>
          <a:lstStyle/>
          <a:p>
            <a:r>
              <a:rPr lang="en-GB" dirty="0"/>
              <a:t>Present a detailed analysis of your target market and its characteristics.</a:t>
            </a:r>
            <a:br>
              <a:rPr lang="en-GB" dirty="0"/>
            </a:br>
            <a:endParaRPr lang="en-GB" dirty="0"/>
          </a:p>
          <a:p>
            <a:r>
              <a:rPr lang="en-GB" dirty="0"/>
              <a:t>Identify your primary customer segments.</a:t>
            </a:r>
            <a:br>
              <a:rPr lang="en-GB" dirty="0"/>
            </a:br>
            <a:endParaRPr lang="en-GB" dirty="0"/>
          </a:p>
          <a:p>
            <a:r>
              <a:rPr lang="en-GB" dirty="0"/>
              <a:t>Highlight the unique selling points</a:t>
            </a:r>
            <a:br>
              <a:rPr lang="en-GB" dirty="0"/>
            </a:br>
            <a:endParaRPr lang="en-GB" dirty="0"/>
          </a:p>
          <a:p>
            <a:r>
              <a:rPr lang="en-GB" dirty="0"/>
              <a:t>Explain the marketing strategies you will adopt to reach and attract your customer segments.</a:t>
            </a:r>
          </a:p>
          <a:p>
            <a:endParaRPr lang="en-GB" dirty="0"/>
          </a:p>
          <a:p>
            <a:pPr marL="0" indent="0">
              <a:buNone/>
            </a:pPr>
            <a:r>
              <a:rPr lang="en-GB" dirty="0"/>
              <a:t>.</a:t>
            </a:r>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838200" y="1175112"/>
            <a:ext cx="10515600" cy="4683443"/>
          </a:xfrm>
        </p:spPr>
        <p:txBody>
          <a:bodyPr>
            <a:normAutofit/>
          </a:bodyPr>
          <a:lstStyle/>
          <a:p>
            <a:pPr>
              <a:buFont typeface="+mj-lt"/>
              <a:buAutoNum type="arabicPeriod"/>
            </a:pPr>
            <a:r>
              <a:rPr lang="en-GB" dirty="0"/>
              <a:t>Clearly specify the total </a:t>
            </a:r>
            <a:r>
              <a:rPr lang="en-GB" b="1" dirty="0"/>
              <a:t>amount of funding you are seeking.</a:t>
            </a:r>
            <a:endParaRPr lang="en-GB" dirty="0"/>
          </a:p>
          <a:p>
            <a:pPr>
              <a:buFont typeface="+mj-lt"/>
              <a:buAutoNum type="arabicPeriod"/>
            </a:pPr>
            <a:r>
              <a:rPr lang="en-GB" b="1" dirty="0"/>
              <a:t>Break down the allocation of funds</a:t>
            </a:r>
            <a:r>
              <a:rPr lang="en-GB" dirty="0"/>
              <a:t> by categorizing them into:</a:t>
            </a:r>
          </a:p>
          <a:p>
            <a:pPr marL="742950" lvl="1" indent="-285750">
              <a:buFont typeface="+mj-lt"/>
              <a:buAutoNum type="arabicPeriod"/>
            </a:pPr>
            <a:r>
              <a:rPr lang="en-GB" b="1" dirty="0"/>
              <a:t>Startup Costs</a:t>
            </a:r>
            <a:r>
              <a:rPr lang="en-GB" dirty="0"/>
              <a:t>: </a:t>
            </a:r>
          </a:p>
          <a:p>
            <a:pPr marL="742950" lvl="1" indent="-285750">
              <a:buFont typeface="+mj-lt"/>
              <a:buAutoNum type="arabicPeriod"/>
            </a:pPr>
            <a:r>
              <a:rPr lang="en-GB" b="1" dirty="0"/>
              <a:t>Fixed Costs</a:t>
            </a:r>
            <a:r>
              <a:rPr lang="en-GB" dirty="0"/>
              <a:t>:</a:t>
            </a:r>
          </a:p>
          <a:p>
            <a:pPr marL="742950" lvl="1" indent="-285750">
              <a:buFont typeface="+mj-lt"/>
              <a:buAutoNum type="arabicPeriod"/>
            </a:pPr>
            <a:r>
              <a:rPr lang="en-GB" b="1" dirty="0"/>
              <a:t>Variable Costs</a:t>
            </a:r>
            <a:r>
              <a:rPr lang="en-GB" dirty="0"/>
              <a:t>: </a:t>
            </a:r>
          </a:p>
          <a:p>
            <a:pPr>
              <a:buFont typeface="+mj-lt"/>
              <a:buAutoNum type="arabicPeriod"/>
            </a:pPr>
            <a:r>
              <a:rPr lang="en-GB" b="1" dirty="0"/>
              <a:t>Provide a monthly financial forecast</a:t>
            </a:r>
            <a:r>
              <a:rPr lang="en-GB" dirty="0"/>
              <a:t> for up to six months, detailing projected income and expenditure for each month.</a:t>
            </a:r>
          </a:p>
          <a:p>
            <a:pPr>
              <a:buFont typeface="+mj-lt"/>
              <a:buAutoNum type="arabicPeriod"/>
            </a:pPr>
            <a:r>
              <a:rPr lang="en-GB" b="1" dirty="0"/>
              <a:t>Include your breakeven analysis</a:t>
            </a:r>
            <a:r>
              <a:rPr lang="en-GB" dirty="0"/>
              <a:t>, indicating when your business is expected to cover all expenses and start generating profit.</a:t>
            </a:r>
          </a:p>
          <a:p>
            <a:pPr algn="l">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dirty="0"/>
              <a:t>Section 5 - </a:t>
            </a:r>
            <a:r>
              <a:rPr lang="en-GB" sz="3200" b="1" i="0" dirty="0">
                <a:solidFill>
                  <a:srgbClr val="374151"/>
                </a:solidFill>
                <a:effectLst/>
                <a:latin typeface="Söhne"/>
              </a:rPr>
              <a:t>Funding Requirements and Allocation</a:t>
            </a:r>
            <a:endParaRPr lang="en-GB" sz="3200" b="1" dirty="0"/>
          </a:p>
        </p:txBody>
      </p:sp>
      <p:sp>
        <p:nvSpPr>
          <p:cNvPr id="2" name="TextBox 1">
            <a:extLst>
              <a:ext uri="{FF2B5EF4-FFF2-40B4-BE49-F238E27FC236}">
                <a16:creationId xmlns:a16="http://schemas.microsoft.com/office/drawing/2014/main" id="{8F1A7612-3640-8A46-6C53-23859B0F0D09}"/>
              </a:ext>
            </a:extLst>
          </p:cNvPr>
          <p:cNvSpPr txBox="1"/>
          <p:nvPr/>
        </p:nvSpPr>
        <p:spPr>
          <a:xfrm>
            <a:off x="1151926" y="5206748"/>
            <a:ext cx="10716986" cy="369332"/>
          </a:xfrm>
          <a:prstGeom prst="rect">
            <a:avLst/>
          </a:prstGeom>
          <a:noFill/>
        </p:spPr>
        <p:txBody>
          <a:bodyPr wrap="square" rtlCol="0">
            <a:spAutoFit/>
          </a:bodyPr>
          <a:lstStyle/>
          <a:p>
            <a:r>
              <a:rPr lang="en-GB" dirty="0">
                <a:highlight>
                  <a:srgbClr val="FFFF00"/>
                </a:highlight>
              </a:rPr>
              <a:t>Refer to the examples provided in the next three slides, for further information.</a:t>
            </a:r>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1007360840"/>
              </p:ext>
            </p:extLst>
          </p:nvPr>
        </p:nvGraphicFramePr>
        <p:xfrm>
          <a:off x="6994525" y="642938"/>
          <a:ext cx="4551362" cy="5570534"/>
        </p:xfrm>
        <a:graphic>
          <a:graphicData uri="http://schemas.openxmlformats.org/drawingml/2006/table">
            <a:tbl>
              <a:tblPr bandRow="1">
                <a:tableStyleId>{5C22544A-7EE6-4342-B048-85BDC9FD1C3A}</a:tableStyleId>
              </a:tblPr>
              <a:tblGrid>
                <a:gridCol w="3109029">
                  <a:extLst>
                    <a:ext uri="{9D8B030D-6E8A-4147-A177-3AD203B41FA5}">
                      <a16:colId xmlns:a16="http://schemas.microsoft.com/office/drawing/2014/main" val="4078324115"/>
                    </a:ext>
                  </a:extLst>
                </a:gridCol>
                <a:gridCol w="1442333">
                  <a:extLst>
                    <a:ext uri="{9D8B030D-6E8A-4147-A177-3AD203B41FA5}">
                      <a16:colId xmlns:a16="http://schemas.microsoft.com/office/drawing/2014/main" val="3261734122"/>
                    </a:ext>
                  </a:extLst>
                </a:gridCol>
              </a:tblGrid>
              <a:tr h="1191362">
                <a:tc>
                  <a:txBody>
                    <a:bodyPr/>
                    <a:lstStyle/>
                    <a:p>
                      <a:pPr algn="l" rtl="0" fontAlgn="ctr"/>
                      <a:r>
                        <a:rPr lang="en-GB" sz="3300"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dirty="0">
                          <a:effectLst/>
                        </a:rPr>
                        <a:t>per month</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37562">
                <a:tc>
                  <a:txBody>
                    <a:bodyPr/>
                    <a:lstStyle/>
                    <a:p>
                      <a:pPr algn="l" rtl="0" fontAlgn="ctr"/>
                      <a:r>
                        <a:rPr lang="en-GB" sz="3300" u="none" strike="noStrike">
                          <a:effectLst/>
                        </a:rPr>
                        <a:t>Rent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£1,500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637562">
                <a:tc>
                  <a:txBody>
                    <a:bodyPr/>
                    <a:lstStyle/>
                    <a:p>
                      <a:pPr algn="l" rtl="0" fontAlgn="ctr"/>
                      <a:r>
                        <a:rPr lang="en-GB" sz="3300" u="none" strike="noStrike" dirty="0">
                          <a:effectLst/>
                        </a:rPr>
                        <a:t>Bus. Rate</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£300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637562">
                <a:tc>
                  <a:txBody>
                    <a:bodyPr/>
                    <a:lstStyle/>
                    <a:p>
                      <a:pPr algn="l" rtl="0" fontAlgn="ctr"/>
                      <a:r>
                        <a:rPr lang="en-GB" sz="3300" u="none" strike="noStrike">
                          <a:effectLst/>
                        </a:rPr>
                        <a:t>Gas bill</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£150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1191362">
                <a:tc>
                  <a:txBody>
                    <a:bodyPr/>
                    <a:lstStyle/>
                    <a:p>
                      <a:pPr algn="l" rtl="0" fontAlgn="ctr"/>
                      <a:r>
                        <a:rPr lang="en-GB" sz="3300" u="none" strike="noStrike">
                          <a:effectLst/>
                        </a:rPr>
                        <a:t>Two Emp Salary</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£3,500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637562">
                <a:tc>
                  <a:txBody>
                    <a:bodyPr/>
                    <a:lstStyle/>
                    <a:p>
                      <a:pPr algn="l" rtl="0" fontAlgn="ctr"/>
                      <a:r>
                        <a:rPr lang="en-GB" sz="3300" u="none" strike="noStrike">
                          <a:effectLst/>
                        </a:rPr>
                        <a:t>Accountant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£100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637562">
                <a:tc>
                  <a:txBody>
                    <a:bodyPr/>
                    <a:lstStyle/>
                    <a:p>
                      <a:pPr algn="l" rtl="0" fontAlgn="ctr"/>
                      <a:r>
                        <a:rPr lang="en-GB" sz="3300" u="none" strike="noStrike" dirty="0">
                          <a:effectLst/>
                        </a:rPr>
                        <a:t>Total cost</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dirty="0">
                          <a:effectLst/>
                        </a:rPr>
                        <a:t>£5,550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700930309"/>
              </p:ext>
            </p:extLst>
          </p:nvPr>
        </p:nvGraphicFramePr>
        <p:xfrm>
          <a:off x="991752" y="642938"/>
          <a:ext cx="4551362" cy="5570538"/>
        </p:xfrm>
        <a:graphic>
          <a:graphicData uri="http://schemas.openxmlformats.org/drawingml/2006/table">
            <a:tbl>
              <a:tblPr firstRow="1"/>
              <a:tblGrid>
                <a:gridCol w="2625291">
                  <a:extLst>
                    <a:ext uri="{9D8B030D-6E8A-4147-A177-3AD203B41FA5}">
                      <a16:colId xmlns:a16="http://schemas.microsoft.com/office/drawing/2014/main" val="3173173661"/>
                    </a:ext>
                  </a:extLst>
                </a:gridCol>
                <a:gridCol w="1926071">
                  <a:extLst>
                    <a:ext uri="{9D8B030D-6E8A-4147-A177-3AD203B41FA5}">
                      <a16:colId xmlns:a16="http://schemas.microsoft.com/office/drawing/2014/main" val="896379705"/>
                    </a:ext>
                  </a:extLst>
                </a:gridCol>
              </a:tblGrid>
              <a:tr h="928423">
                <a:tc>
                  <a:txBody>
                    <a:bodyPr/>
                    <a:lstStyle/>
                    <a:p>
                      <a:pPr algn="l" rtl="0" fontAlgn="ctr">
                        <a:spcBef>
                          <a:spcPts val="0"/>
                        </a:spcBef>
                        <a:spcAft>
                          <a:spcPts val="0"/>
                        </a:spcAft>
                      </a:pPr>
                      <a:r>
                        <a:rPr lang="en-GB" sz="3300" b="1" i="0" u="none" strike="noStrike">
                          <a:solidFill>
                            <a:srgbClr val="000000"/>
                          </a:solidFill>
                          <a:effectLst/>
                          <a:highlight>
                            <a:srgbClr val="83CCEB"/>
                          </a:highlight>
                          <a:latin typeface="Calibri" panose="020F0502020204030204" pitchFamily="34" charset="0"/>
                        </a:rPr>
                        <a:t>Startup</a:t>
                      </a:r>
                      <a:r>
                        <a:rPr lang="en-GB" sz="3300" b="0" i="0" u="none" strike="noStrike">
                          <a:solidFill>
                            <a:srgbClr val="000000"/>
                          </a:solidFill>
                          <a:effectLst/>
                          <a:highlight>
                            <a:srgbClr val="83CCEB"/>
                          </a:highlight>
                          <a:latin typeface="Calibri" panose="020F0502020204030204" pitchFamily="34" charset="0"/>
                        </a:rPr>
                        <a:t> </a:t>
                      </a:r>
                      <a:r>
                        <a:rPr lang="en-GB" sz="3300" b="1" i="0" u="none" strike="noStrike">
                          <a:solidFill>
                            <a:srgbClr val="000000"/>
                          </a:solidFill>
                          <a:effectLst/>
                          <a:highlight>
                            <a:srgbClr val="83CCEB"/>
                          </a:highlight>
                          <a:latin typeface="Calibri" panose="020F0502020204030204" pitchFamily="34" charset="0"/>
                        </a:rPr>
                        <a:t>Cost</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a:solidFill>
                            <a:srgbClr val="000000"/>
                          </a:solidFill>
                          <a:effectLst/>
                          <a:highlight>
                            <a:srgbClr val="83CCEB"/>
                          </a:highlight>
                          <a:latin typeface="Calibri" panose="020F0502020204030204" pitchFamily="34" charset="0"/>
                        </a:rPr>
                        <a:t> </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Furniture</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£8,000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Accessories</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4000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Toileteries</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1000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Renovation</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5000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28423">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£18,000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673985560"/>
              </p:ext>
            </p:extLst>
          </p:nvPr>
        </p:nvGraphicFramePr>
        <p:xfrm>
          <a:off x="698596" y="322112"/>
          <a:ext cx="7560863" cy="3531850"/>
        </p:xfrm>
        <a:graphic>
          <a:graphicData uri="http://schemas.openxmlformats.org/drawingml/2006/table">
            <a:tbl>
              <a:tblPr firstRow="1" bandRow="1"/>
              <a:tblGrid>
                <a:gridCol w="1573340">
                  <a:extLst>
                    <a:ext uri="{9D8B030D-6E8A-4147-A177-3AD203B41FA5}">
                      <a16:colId xmlns:a16="http://schemas.microsoft.com/office/drawing/2014/main" val="2167734324"/>
                    </a:ext>
                  </a:extLst>
                </a:gridCol>
                <a:gridCol w="805903">
                  <a:extLst>
                    <a:ext uri="{9D8B030D-6E8A-4147-A177-3AD203B41FA5}">
                      <a16:colId xmlns:a16="http://schemas.microsoft.com/office/drawing/2014/main" val="2955019756"/>
                    </a:ext>
                  </a:extLst>
                </a:gridCol>
                <a:gridCol w="1036324">
                  <a:extLst>
                    <a:ext uri="{9D8B030D-6E8A-4147-A177-3AD203B41FA5}">
                      <a16:colId xmlns:a16="http://schemas.microsoft.com/office/drawing/2014/main" val="4290968929"/>
                    </a:ext>
                  </a:extLst>
                </a:gridCol>
                <a:gridCol w="1036324">
                  <a:extLst>
                    <a:ext uri="{9D8B030D-6E8A-4147-A177-3AD203B41FA5}">
                      <a16:colId xmlns:a16="http://schemas.microsoft.com/office/drawing/2014/main" val="1994572689"/>
                    </a:ext>
                  </a:extLst>
                </a:gridCol>
                <a:gridCol w="1036324">
                  <a:extLst>
                    <a:ext uri="{9D8B030D-6E8A-4147-A177-3AD203B41FA5}">
                      <a16:colId xmlns:a16="http://schemas.microsoft.com/office/drawing/2014/main" val="2634358367"/>
                    </a:ext>
                  </a:extLst>
                </a:gridCol>
                <a:gridCol w="1036324">
                  <a:extLst>
                    <a:ext uri="{9D8B030D-6E8A-4147-A177-3AD203B41FA5}">
                      <a16:colId xmlns:a16="http://schemas.microsoft.com/office/drawing/2014/main" val="1333549612"/>
                    </a:ext>
                  </a:extLst>
                </a:gridCol>
                <a:gridCol w="1036324">
                  <a:extLst>
                    <a:ext uri="{9D8B030D-6E8A-4147-A177-3AD203B41FA5}">
                      <a16:colId xmlns:a16="http://schemas.microsoft.com/office/drawing/2014/main" val="2091956516"/>
                    </a:ext>
                  </a:extLst>
                </a:gridCol>
              </a:tblGrid>
              <a:tr h="779522">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Jan</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41376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Electricity</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£300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400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500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700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700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750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77952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Raw materials</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£400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600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650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800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800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1000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77952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hourly paid Emp</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500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500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600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600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700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£700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£1,500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£1,650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£2,100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£2,100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£2,450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1420079107"/>
              </p:ext>
            </p:extLst>
          </p:nvPr>
        </p:nvGraphicFramePr>
        <p:xfrm>
          <a:off x="750302" y="810693"/>
          <a:ext cx="10421895" cy="3871518"/>
        </p:xfrm>
        <a:graphic>
          <a:graphicData uri="http://schemas.openxmlformats.org/drawingml/2006/table">
            <a:tbl>
              <a:tblPr/>
              <a:tblGrid>
                <a:gridCol w="2045531">
                  <a:extLst>
                    <a:ext uri="{9D8B030D-6E8A-4147-A177-3AD203B41FA5}">
                      <a16:colId xmlns:a16="http://schemas.microsoft.com/office/drawing/2014/main" val="2231490072"/>
                    </a:ext>
                  </a:extLst>
                </a:gridCol>
                <a:gridCol w="1396732">
                  <a:extLst>
                    <a:ext uri="{9D8B030D-6E8A-4147-A177-3AD203B41FA5}">
                      <a16:colId xmlns:a16="http://schemas.microsoft.com/office/drawing/2014/main" val="188148330"/>
                    </a:ext>
                  </a:extLst>
                </a:gridCol>
                <a:gridCol w="1396732">
                  <a:extLst>
                    <a:ext uri="{9D8B030D-6E8A-4147-A177-3AD203B41FA5}">
                      <a16:colId xmlns:a16="http://schemas.microsoft.com/office/drawing/2014/main" val="2562362153"/>
                    </a:ext>
                  </a:extLst>
                </a:gridCol>
                <a:gridCol w="1396732">
                  <a:extLst>
                    <a:ext uri="{9D8B030D-6E8A-4147-A177-3AD203B41FA5}">
                      <a16:colId xmlns:a16="http://schemas.microsoft.com/office/drawing/2014/main" val="2352855495"/>
                    </a:ext>
                  </a:extLst>
                </a:gridCol>
                <a:gridCol w="1394718">
                  <a:extLst>
                    <a:ext uri="{9D8B030D-6E8A-4147-A177-3AD203B41FA5}">
                      <a16:colId xmlns:a16="http://schemas.microsoft.com/office/drawing/2014/main" val="1421131222"/>
                    </a:ext>
                  </a:extLst>
                </a:gridCol>
                <a:gridCol w="1394718">
                  <a:extLst>
                    <a:ext uri="{9D8B030D-6E8A-4147-A177-3AD203B41FA5}">
                      <a16:colId xmlns:a16="http://schemas.microsoft.com/office/drawing/2014/main" val="1789028460"/>
                    </a:ext>
                  </a:extLst>
                </a:gridCol>
                <a:gridCol w="13967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£700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panose="020B0004020202020204" pitchFamily="34" charset="0"/>
                        </a:rPr>
                        <a:t>£1,500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£1,650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£2,100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£2,100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£2,450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£6,250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£7,050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£7,200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£7,650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£7,650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£8,000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£3,000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£4,500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£6,000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£8,000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£8,600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£9,500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-£3,250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-£2,550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-£1,200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£350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£950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£1,500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984885"/>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£25000</a:t>
            </a:r>
            <a:r>
              <a:rPr lang="en-GB" sz="4000" dirty="0"/>
              <a:t>                  </a:t>
            </a:r>
            <a:r>
              <a:rPr lang="en-GB" sz="1800" b="0" i="0" u="none" strike="noStrike" dirty="0">
                <a:solidFill>
                  <a:srgbClr val="000000"/>
                </a:solidFill>
                <a:effectLst/>
                <a:latin typeface="Aptos Narrow" panose="020B0004020202020204" pitchFamily="34" charset="0"/>
              </a:rPr>
              <a:t>('£18000 + £3250 + £2550 + £1200)</a:t>
            </a:r>
            <a:r>
              <a:rPr lang="en-GB" dirty="0"/>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p:txBody>
          <a:bodyPr/>
          <a:lstStyle/>
          <a:p>
            <a:r>
              <a:rPr lang="en-GB" dirty="0"/>
              <a:t>				Conclusions</a:t>
            </a:r>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57102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219</TotalTime>
  <Words>1392</Words>
  <Application>Microsoft Office PowerPoint</Application>
  <PresentationFormat>Widescreen</PresentationFormat>
  <Paragraphs>213</Paragraphs>
  <Slides>15</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Meiryo</vt:lpstr>
      <vt:lpstr>Söhne</vt:lpstr>
      <vt:lpstr>Aptos</vt:lpstr>
      <vt:lpstr>Aptos Narrow</vt:lpstr>
      <vt:lpstr>Arial</vt:lpstr>
      <vt:lpstr>Calibri</vt:lpstr>
      <vt:lpstr>Calibri Light</vt:lpstr>
      <vt:lpstr>Office Theme</vt:lpstr>
      <vt:lpstr>Assessment Task 2</vt:lpstr>
      <vt:lpstr>Business Plan</vt:lpstr>
      <vt:lpstr>PowerPoint Presentation</vt:lpstr>
      <vt:lpstr>PowerPoint Presentation</vt:lpstr>
      <vt:lpstr>PowerPoint Presentation</vt:lpstr>
      <vt:lpstr>PowerPoint Presentation</vt:lpstr>
      <vt:lpstr>Example: An organisational chart of a restaurant</vt:lpstr>
      <vt:lpstr>PowerPoint Presentation</vt:lpstr>
      <vt:lpstr>PowerPoint Presentation</vt:lpstr>
      <vt:lpstr>PowerPoint Presentation</vt:lpstr>
      <vt:lpstr>PowerPoint Presentation</vt:lpstr>
      <vt:lpstr>PowerPoint Presentation</vt:lpstr>
      <vt:lpstr>PowerPoint Presentation</vt:lpstr>
      <vt:lpstr>    Conclusions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Charles Oham</cp:lastModifiedBy>
  <cp:revision>53</cp:revision>
  <dcterms:created xsi:type="dcterms:W3CDTF">2023-07-31T07:37:43Z</dcterms:created>
  <dcterms:modified xsi:type="dcterms:W3CDTF">2026-07-28T12:15:11Z</dcterms:modified>
</cp:coreProperties>
</file>