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6" r:id="rId3"/>
    <p:sldId id="257" r:id="rId4"/>
    <p:sldId id="258" r:id="rId5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1BACBB-7A2A-47C0-A7D5-29C491534F94}" v="1454" dt="2022-11-09T06:57:37.833"/>
    <p1510:client id="{85191555-A099-49C7-8DEA-2DD3B469A4CF}" v="466" dt="2022-11-08T13:52:54.031"/>
    <p1510:client id="{F3D5BF39-A5D5-42AB-9D25-32BEA83991B3}" v="19" dt="2022-11-09T05:37:11.2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53"/>
  </p:normalViewPr>
  <p:slideViewPr>
    <p:cSldViewPr snapToGrid="0">
      <p:cViewPr varScale="1">
        <p:scale>
          <a:sx n="106" d="100"/>
          <a:sy n="106" d="100"/>
        </p:scale>
        <p:origin x="15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86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3467"/>
            </a:lvl1pPr>
            <a:lvl2pPr marL="660380" indent="0" algn="ctr">
              <a:buNone/>
              <a:defRPr sz="2889"/>
            </a:lvl2pPr>
            <a:lvl3pPr marL="1320759" indent="0" algn="ctr">
              <a:buNone/>
              <a:defRPr sz="2600"/>
            </a:lvl3pPr>
            <a:lvl4pPr marL="1981139" indent="0" algn="ctr">
              <a:buNone/>
              <a:defRPr sz="2311"/>
            </a:lvl4pPr>
            <a:lvl5pPr marL="2641519" indent="0" algn="ctr">
              <a:buNone/>
              <a:defRPr sz="2311"/>
            </a:lvl5pPr>
            <a:lvl6pPr marL="3301898" indent="0" algn="ctr">
              <a:buNone/>
              <a:defRPr sz="2311"/>
            </a:lvl6pPr>
            <a:lvl7pPr marL="3962278" indent="0" algn="ctr">
              <a:buNone/>
              <a:defRPr sz="2311"/>
            </a:lvl7pPr>
            <a:lvl8pPr marL="4622658" indent="0" algn="ctr">
              <a:buNone/>
              <a:defRPr sz="2311"/>
            </a:lvl8pPr>
            <a:lvl9pPr marL="5283037" indent="0" algn="ctr">
              <a:buNone/>
              <a:defRPr sz="2311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908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307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86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3467">
                <a:solidFill>
                  <a:schemeClr val="tx1"/>
                </a:solidFill>
              </a:defRPr>
            </a:lvl1pPr>
            <a:lvl2pPr marL="660380" indent="0">
              <a:buNone/>
              <a:defRPr sz="2889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49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825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02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487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693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4622"/>
            </a:lvl1pPr>
            <a:lvl2pPr>
              <a:defRPr sz="4044"/>
            </a:lvl2pPr>
            <a:lvl3pPr>
              <a:defRPr sz="3467"/>
            </a:lvl3pPr>
            <a:lvl4pPr>
              <a:defRPr sz="2889"/>
            </a:lvl4pPr>
            <a:lvl5pPr>
              <a:defRPr sz="2889"/>
            </a:lvl5pPr>
            <a:lvl6pPr>
              <a:defRPr sz="2889"/>
            </a:lvl6pPr>
            <a:lvl7pPr>
              <a:defRPr sz="2889"/>
            </a:lvl7pPr>
            <a:lvl8pPr>
              <a:defRPr sz="2889"/>
            </a:lvl8pPr>
            <a:lvl9pPr>
              <a:defRPr sz="28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384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4622"/>
            </a:lvl1pPr>
            <a:lvl2pPr marL="660380" indent="0">
              <a:buNone/>
              <a:defRPr sz="4044"/>
            </a:lvl2pPr>
            <a:lvl3pPr marL="1320759" indent="0">
              <a:buNone/>
              <a:defRPr sz="3467"/>
            </a:lvl3pPr>
            <a:lvl4pPr marL="1981139" indent="0">
              <a:buNone/>
              <a:defRPr sz="2889"/>
            </a:lvl4pPr>
            <a:lvl5pPr marL="2641519" indent="0">
              <a:buNone/>
              <a:defRPr sz="2889"/>
            </a:lvl5pPr>
            <a:lvl6pPr marL="3301898" indent="0">
              <a:buNone/>
              <a:defRPr sz="2889"/>
            </a:lvl6pPr>
            <a:lvl7pPr marL="3962278" indent="0">
              <a:buNone/>
              <a:defRPr sz="2889"/>
            </a:lvl7pPr>
            <a:lvl8pPr marL="4622658" indent="0">
              <a:buNone/>
              <a:defRPr sz="2889"/>
            </a:lvl8pPr>
            <a:lvl9pPr marL="5283037" indent="0">
              <a:buNone/>
              <a:defRPr sz="288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917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102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389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017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foodphotos.com/imagelibrary/meals/slides/battered_fish.html" TargetMode="External"/><Relationship Id="rId3" Type="http://schemas.openxmlformats.org/officeDocument/2006/relationships/hyperlink" Target="http://www.chasingfooddreams.com/2015/03/norwegian-seafood-promotion-serena.html" TargetMode="External"/><Relationship Id="rId7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sliceofchic/5347165657/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eeimageslive.co.uk/free_stock_image/christmas-mince-pies-jpg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https://researchleap.com/comparative-study-tastes-preferences-local-foreign-wines-bulgaria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hristmasstockimages.com/free/food-dining/slides/brandy_sauce_pudding.htm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6.jpeg"/><Relationship Id="rId10" Type="http://schemas.openxmlformats.org/officeDocument/2006/relationships/hyperlink" Target="http://kichencorner.blogspot.com/2013_12_01_archive.html" TargetMode="External"/><Relationship Id="rId4" Type="http://schemas.openxmlformats.org/officeDocument/2006/relationships/hyperlink" Target="http://becksposhnosh.blogspot.com/2006/04/experimenting-for-england-english.html" TargetMode="External"/><Relationship Id="rId9" Type="http://schemas.openxmlformats.org/officeDocument/2006/relationships/image" Target="../media/image8.jpeg"/><Relationship Id="rId14" Type="http://schemas.openxmlformats.org/officeDocument/2006/relationships/hyperlink" Target="https://commons.wikimedia.org/wiki/File:Domaine_Carneros_sparkling_wines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E19B1C-0A36-B603-277A-A7FAA05B32BD}"/>
              </a:ext>
            </a:extLst>
          </p:cNvPr>
          <p:cNvSpPr txBox="1"/>
          <p:nvPr/>
        </p:nvSpPr>
        <p:spPr>
          <a:xfrm>
            <a:off x="3321269" y="2049517"/>
            <a:ext cx="31129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Nadeige</a:t>
            </a:r>
            <a:r>
              <a:rPr lang="en-US" dirty="0"/>
              <a:t> Lewis</a:t>
            </a:r>
          </a:p>
          <a:p>
            <a:r>
              <a:rPr lang="en-US" dirty="0"/>
              <a:t>2126427</a:t>
            </a:r>
          </a:p>
          <a:p>
            <a:r>
              <a:rPr lang="en-US" dirty="0"/>
              <a:t>Food and Beverages BMHI4002</a:t>
            </a:r>
          </a:p>
          <a:p>
            <a:r>
              <a:rPr lang="en-US" dirty="0"/>
              <a:t>Ffion </a:t>
            </a:r>
            <a:r>
              <a:rPr lang="en-US" dirty="0" err="1"/>
              <a:t>Cumberpatch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19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6DC1C8-19C3-D378-8C6A-42BBB8831BC4}"/>
              </a:ext>
            </a:extLst>
          </p:cNvPr>
          <p:cNvSpPr txBox="1"/>
          <p:nvPr/>
        </p:nvSpPr>
        <p:spPr>
          <a:xfrm>
            <a:off x="438905" y="891476"/>
            <a:ext cx="27452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  <a:latin typeface="Cavolini"/>
                <a:cs typeface="Calibri"/>
              </a:rPr>
              <a:t>TAKE AWAY MENU</a:t>
            </a:r>
          </a:p>
        </p:txBody>
      </p:sp>
      <p:pic>
        <p:nvPicPr>
          <p:cNvPr id="8" name="Picture 8" descr="A picture containing vegetable, meat, plastic, sliced&#10;&#10;Description automatically generated">
            <a:extLst>
              <a:ext uri="{FF2B5EF4-FFF2-40B4-BE49-F238E27FC236}">
                <a16:creationId xmlns:a16="http://schemas.microsoft.com/office/drawing/2014/main" id="{C57027EA-852D-7B46-0E40-1DC1018F9B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8622" y="1284459"/>
            <a:ext cx="2642559" cy="1759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996C3A0-B0C2-664D-9CA6-F5FE10BE71FC}"/>
              </a:ext>
            </a:extLst>
          </p:cNvPr>
          <p:cNvSpPr txBox="1"/>
          <p:nvPr/>
        </p:nvSpPr>
        <p:spPr>
          <a:xfrm>
            <a:off x="4362275" y="314587"/>
            <a:ext cx="404768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chemeClr val="bg1"/>
                </a:solidFill>
                <a:latin typeface="Consolas"/>
                <a:cs typeface="Calibri"/>
              </a:rPr>
              <a:t>STARTERS</a:t>
            </a:r>
          </a:p>
          <a:p>
            <a:endParaRPr lang="en-US" sz="2000">
              <a:solidFill>
                <a:schemeClr val="bg1"/>
              </a:solidFill>
              <a:latin typeface="Consolas"/>
              <a:cs typeface="Calibri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062E8FF-7657-F703-66D5-4E317887FB71}"/>
              </a:ext>
            </a:extLst>
          </p:cNvPr>
          <p:cNvCxnSpPr/>
          <p:nvPr/>
        </p:nvCxnSpPr>
        <p:spPr>
          <a:xfrm flipV="1">
            <a:off x="4441800" y="733037"/>
            <a:ext cx="3723733" cy="28755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B7B1929D-2040-0406-4C4A-13A700C01E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1838" y="3110"/>
            <a:ext cx="1118560" cy="8804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C92D22-0A0E-984C-5C0F-9F697E78632B}"/>
              </a:ext>
            </a:extLst>
          </p:cNvPr>
          <p:cNvSpPr txBox="1"/>
          <p:nvPr/>
        </p:nvSpPr>
        <p:spPr>
          <a:xfrm>
            <a:off x="4360561" y="922789"/>
            <a:ext cx="5391640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SCOTTISH POTATO SCONES|£5.95</a:t>
            </a:r>
          </a:p>
          <a:p>
            <a:r>
              <a:rPr lang="en-US" sz="1400" i="1" dirty="0">
                <a:solidFill>
                  <a:schemeClr val="bg2"/>
                </a:solidFill>
                <a:latin typeface="Cavolini"/>
                <a:cs typeface="Calibri"/>
              </a:rPr>
              <a:t>Served with </a:t>
            </a:r>
            <a:r>
              <a:rPr lang="en-US" sz="1400" i="1" dirty="0">
                <a:solidFill>
                  <a:schemeClr val="bg2"/>
                </a:solidFill>
                <a:latin typeface="Cavolini"/>
                <a:ea typeface="+mn-lt"/>
                <a:cs typeface="+mn-lt"/>
              </a:rPr>
              <a:t> fried bread with bacon, eggs, beans, and cooked tomatoes.</a:t>
            </a:r>
            <a:r>
              <a:rPr lang="en-US" sz="1600" i="1" dirty="0">
                <a:solidFill>
                  <a:schemeClr val="bg2"/>
                </a:solidFill>
                <a:latin typeface="Cavolini"/>
                <a:ea typeface="+mn-lt"/>
                <a:cs typeface="+mn-lt"/>
              </a:rPr>
              <a:t> </a:t>
            </a:r>
            <a:endParaRPr lang="en-US" sz="1600" i="1" dirty="0">
              <a:solidFill>
                <a:schemeClr val="bg2"/>
              </a:solidFill>
              <a:latin typeface="Cavolini"/>
              <a:cs typeface="Calibri"/>
            </a:endParaRPr>
          </a:p>
          <a:p>
            <a:r>
              <a:rPr lang="en-US" b="1" dirty="0">
                <a:solidFill>
                  <a:schemeClr val="bg2"/>
                </a:solidFill>
                <a:latin typeface="Cavolini"/>
                <a:cs typeface="Calibri"/>
              </a:rPr>
              <a:t>ANGELS ON HORSEBACK|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libri"/>
              </a:rPr>
              <a:t>8.00</a:t>
            </a:r>
          </a:p>
          <a:p>
            <a:r>
              <a:rPr lang="en-US" sz="1400" i="1" dirty="0">
                <a:solidFill>
                  <a:schemeClr val="bg2"/>
                </a:solidFill>
                <a:latin typeface="Cavolini"/>
                <a:cs typeface="Calibri"/>
              </a:rPr>
              <a:t>Served on buttered toast.</a:t>
            </a:r>
          </a:p>
          <a:p>
            <a:r>
              <a:rPr lang="en-US" b="1" dirty="0">
                <a:solidFill>
                  <a:schemeClr val="bg2"/>
                </a:solidFill>
                <a:latin typeface="Cavolini"/>
                <a:cs typeface="Calibri"/>
              </a:rPr>
              <a:t>WELSH RAREBIT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libri"/>
              </a:rPr>
              <a:t>10.00</a:t>
            </a:r>
          </a:p>
          <a:p>
            <a:r>
              <a:rPr lang="en-US" sz="1400" i="1" dirty="0">
                <a:solidFill>
                  <a:schemeClr val="bg2"/>
                </a:solidFill>
                <a:latin typeface="Cavolini"/>
                <a:cs typeface="Calibri"/>
              </a:rPr>
              <a:t>Served with cheese sauce</a:t>
            </a:r>
          </a:p>
          <a:p>
            <a:endParaRPr lang="en-US" sz="1600" i="1" dirty="0">
              <a:solidFill>
                <a:schemeClr val="bg2"/>
              </a:solidFill>
              <a:latin typeface="Cavolin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FDAADF-E94B-04A6-46F1-756F4C93EEFF}"/>
              </a:ext>
            </a:extLst>
          </p:cNvPr>
          <p:cNvSpPr txBox="1"/>
          <p:nvPr/>
        </p:nvSpPr>
        <p:spPr>
          <a:xfrm>
            <a:off x="4297291" y="2800122"/>
            <a:ext cx="480269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chemeClr val="bg1"/>
                </a:solidFill>
                <a:latin typeface="Consolas"/>
                <a:cs typeface="Calibri"/>
              </a:rPr>
              <a:t>MAIN DISHES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DA70503-6B88-7CEA-ABDF-FBFD32869375}"/>
              </a:ext>
            </a:extLst>
          </p:cNvPr>
          <p:cNvCxnSpPr/>
          <p:nvPr/>
        </p:nvCxnSpPr>
        <p:spPr>
          <a:xfrm>
            <a:off x="3216215" y="1620328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03DCA0F-6FA7-FBCC-1EE5-1B6A2174F5A2}"/>
              </a:ext>
            </a:extLst>
          </p:cNvPr>
          <p:cNvCxnSpPr>
            <a:cxnSpLocks/>
          </p:cNvCxnSpPr>
          <p:nvPr/>
        </p:nvCxnSpPr>
        <p:spPr>
          <a:xfrm>
            <a:off x="3144328" y="2540478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F06EB47-9F04-8BF1-8812-89FDB0BC5D15}"/>
              </a:ext>
            </a:extLst>
          </p:cNvPr>
          <p:cNvCxnSpPr>
            <a:cxnSpLocks/>
          </p:cNvCxnSpPr>
          <p:nvPr/>
        </p:nvCxnSpPr>
        <p:spPr>
          <a:xfrm>
            <a:off x="3072441" y="4553309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D50C82C-D40E-20DC-B901-C573126C2AE5}"/>
              </a:ext>
            </a:extLst>
          </p:cNvPr>
          <p:cNvCxnSpPr>
            <a:cxnSpLocks/>
          </p:cNvCxnSpPr>
          <p:nvPr/>
        </p:nvCxnSpPr>
        <p:spPr>
          <a:xfrm>
            <a:off x="3000554" y="5645988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6C38F53-34DC-ED04-03FE-061048DD04E6}"/>
              </a:ext>
            </a:extLst>
          </p:cNvPr>
          <p:cNvCxnSpPr>
            <a:cxnSpLocks/>
          </p:cNvCxnSpPr>
          <p:nvPr/>
        </p:nvCxnSpPr>
        <p:spPr>
          <a:xfrm>
            <a:off x="3144328" y="3546894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1CC1C19-24AE-41A7-1996-4434D11556EA}"/>
              </a:ext>
            </a:extLst>
          </p:cNvPr>
          <p:cNvCxnSpPr/>
          <p:nvPr/>
        </p:nvCxnSpPr>
        <p:spPr>
          <a:xfrm flipV="1">
            <a:off x="4225507" y="3209431"/>
            <a:ext cx="3717983" cy="34507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D2FBAE2-F2B3-A1B0-C668-AC1BF1A3D831}"/>
              </a:ext>
            </a:extLst>
          </p:cNvPr>
          <p:cNvSpPr txBox="1"/>
          <p:nvPr/>
        </p:nvSpPr>
        <p:spPr>
          <a:xfrm>
            <a:off x="4301096" y="3360490"/>
            <a:ext cx="5310037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Cavolini"/>
                <a:cs typeface="Calibri"/>
              </a:rPr>
              <a:t>FISH AND CHIPS|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b="1" dirty="0">
                <a:solidFill>
                  <a:schemeClr val="bg1"/>
                </a:solidFill>
                <a:latin typeface="Cavolini"/>
                <a:cs typeface="Calibri"/>
              </a:rPr>
              <a:t>15.50</a:t>
            </a:r>
          </a:p>
          <a:p>
            <a:r>
              <a:rPr lang="en-US" sz="1400" i="1" dirty="0">
                <a:solidFill>
                  <a:schemeClr val="bg1"/>
                </a:solidFill>
                <a:latin typeface="Cavolini"/>
                <a:cs typeface="Calibri"/>
              </a:rPr>
              <a:t>Served with vinegar and a sprinkle of salt or curry sauce/splash of ketchup or brown sauce.</a:t>
            </a:r>
          </a:p>
          <a:p>
            <a:r>
              <a:rPr lang="en-US" b="1" dirty="0">
                <a:solidFill>
                  <a:schemeClr val="bg1"/>
                </a:solidFill>
                <a:latin typeface="Cavolini"/>
                <a:cs typeface="Calibri"/>
              </a:rPr>
              <a:t>ROAST TURKEY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b="1" dirty="0">
                <a:solidFill>
                  <a:schemeClr val="bg1"/>
                </a:solidFill>
                <a:latin typeface="Cavolini"/>
                <a:cs typeface="Calibri"/>
              </a:rPr>
              <a:t>20.00</a:t>
            </a:r>
          </a:p>
          <a:p>
            <a:r>
              <a:rPr lang="en-US" sz="1400" i="1" dirty="0">
                <a:solidFill>
                  <a:schemeClr val="bg1"/>
                </a:solidFill>
                <a:latin typeface="Cavolini"/>
                <a:cs typeface="Calibri"/>
              </a:rPr>
              <a:t>Served with either mash potatoes, corn on the cob, sweet potatoes with cranberry sauce and gravy on the side.</a:t>
            </a:r>
            <a:endParaRPr lang="en-US" i="1" dirty="0">
              <a:solidFill>
                <a:schemeClr val="bg1"/>
              </a:solidFill>
              <a:latin typeface="Cavolini"/>
              <a:cs typeface="Calibri"/>
            </a:endParaRPr>
          </a:p>
          <a:p>
            <a:r>
              <a:rPr lang="en-US" b="1" dirty="0">
                <a:solidFill>
                  <a:schemeClr val="bg1"/>
                </a:solidFill>
                <a:latin typeface="Cavolini"/>
                <a:cs typeface="Calibri"/>
              </a:rPr>
              <a:t>BANGERS AND MASH |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b="1" dirty="0">
                <a:solidFill>
                  <a:schemeClr val="bg1"/>
                </a:solidFill>
                <a:latin typeface="Cavolini"/>
                <a:cs typeface="Calibri"/>
              </a:rPr>
              <a:t>19.00</a:t>
            </a:r>
            <a:endParaRPr lang="en-US" sz="1600" dirty="0">
              <a:solidFill>
                <a:schemeClr val="bg1"/>
              </a:solidFill>
              <a:cs typeface="Calibri"/>
            </a:endParaRPr>
          </a:p>
          <a:p>
            <a:r>
              <a:rPr lang="en-US" sz="1400" i="1" dirty="0">
                <a:solidFill>
                  <a:schemeClr val="bg1"/>
                </a:solidFill>
                <a:latin typeface="Cavolini"/>
                <a:cs typeface="Calibri"/>
              </a:rPr>
              <a:t>Served with either sauteed green peas/ red onion gravy/ British baked beans or cauliflower cheese.</a:t>
            </a:r>
          </a:p>
          <a:p>
            <a:endParaRPr lang="en-US" sz="1400" i="1" dirty="0">
              <a:solidFill>
                <a:schemeClr val="bg1"/>
              </a:solidFill>
              <a:latin typeface="Cavolini"/>
              <a:cs typeface="Calibri"/>
            </a:endParaRPr>
          </a:p>
        </p:txBody>
      </p:sp>
      <p:pic>
        <p:nvPicPr>
          <p:cNvPr id="19" name="Picture 19" descr="A picture containing food, dish&#10;&#10;Description automatically generated">
            <a:extLst>
              <a:ext uri="{FF2B5EF4-FFF2-40B4-BE49-F238E27FC236}">
                <a16:creationId xmlns:a16="http://schemas.microsoft.com/office/drawing/2014/main" id="{E7CE7C9E-0B9A-FD52-6247-79C5769685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86505" y="3183853"/>
            <a:ext cx="2656936" cy="176331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DD51F48-A580-C4DA-3D00-B386AA43628F}"/>
              </a:ext>
            </a:extLst>
          </p:cNvPr>
          <p:cNvSpPr txBox="1"/>
          <p:nvPr/>
        </p:nvSpPr>
        <p:spPr>
          <a:xfrm>
            <a:off x="4363185" y="5976531"/>
            <a:ext cx="5107385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/>
                </a:solidFill>
                <a:latin typeface="Dreaming Outloud Pro"/>
                <a:cs typeface="Calibri"/>
              </a:rPr>
              <a:t>Please note that the foods might contain allergens. Guests with allergies should therefore communicate their preferences in advance.</a:t>
            </a:r>
            <a:r>
              <a:rPr lang="en-US">
                <a:cs typeface="Calibri"/>
              </a:rPr>
              <a:t> </a:t>
            </a:r>
          </a:p>
          <a:p>
            <a:endParaRPr lang="en-US">
              <a:cs typeface="Calibri"/>
            </a:endParaRPr>
          </a:p>
        </p:txBody>
      </p:sp>
      <p:pic>
        <p:nvPicPr>
          <p:cNvPr id="26" name="Picture 26">
            <a:extLst>
              <a:ext uri="{FF2B5EF4-FFF2-40B4-BE49-F238E27FC236}">
                <a16:creationId xmlns:a16="http://schemas.microsoft.com/office/drawing/2014/main" id="{B1B55FE2-B20F-ABD1-9D66-B3F9FB5E380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03362" y="5073949"/>
            <a:ext cx="2656935" cy="1670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FEDDA050-77F6-658D-C663-D8A9E1413D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85" y="5491"/>
            <a:ext cx="1837427" cy="1441133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4DE14106-753D-259A-B3D8-A33FC65837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0230" y="1953883"/>
            <a:ext cx="2211238" cy="1469366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4791BA6F-894F-0C72-8687-CCBE7078F3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88985" y="3551598"/>
            <a:ext cx="2211238" cy="1465709"/>
          </a:xfrm>
          <a:prstGeom prst="rect">
            <a:avLst/>
          </a:prstGeom>
        </p:spPr>
      </p:pic>
      <p:pic>
        <p:nvPicPr>
          <p:cNvPr id="9" name="Picture 9" descr="A picture containing food, plate, indoor, dessert&#10;&#10;Description automatically generated">
            <a:extLst>
              <a:ext uri="{FF2B5EF4-FFF2-40B4-BE49-F238E27FC236}">
                <a16:creationId xmlns:a16="http://schemas.microsoft.com/office/drawing/2014/main" id="{108C2BB2-462C-F07E-6202-4845D499D97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60230" y="5133135"/>
            <a:ext cx="2211238" cy="1465652"/>
          </a:xfrm>
          <a:prstGeom prst="rect">
            <a:avLst/>
          </a:prstGeom>
        </p:spPr>
      </p:pic>
      <p:pic>
        <p:nvPicPr>
          <p:cNvPr id="12" name="Picture 12" descr="A picture containing plate, food, fruit, slice&#10;&#10;Description automatically generated">
            <a:extLst>
              <a:ext uri="{FF2B5EF4-FFF2-40B4-BE49-F238E27FC236}">
                <a16:creationId xmlns:a16="http://schemas.microsoft.com/office/drawing/2014/main" id="{565A919B-5750-A916-C805-B28F23A0F5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589363" y="66172"/>
            <a:ext cx="1736785" cy="133414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54B494E-B7D6-03D4-8FF0-ABC9FE5BB9BB}"/>
              </a:ext>
            </a:extLst>
          </p:cNvPr>
          <p:cNvSpPr txBox="1"/>
          <p:nvPr/>
        </p:nvSpPr>
        <p:spPr>
          <a:xfrm>
            <a:off x="3020929" y="1524562"/>
            <a:ext cx="24432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Cavolini"/>
                <a:cs typeface="Calibri"/>
              </a:rPr>
              <a:t>DESSERTS</a:t>
            </a:r>
            <a:endParaRPr lang="en-US" b="1">
              <a:solidFill>
                <a:schemeClr val="bg1"/>
              </a:solidFill>
              <a:latin typeface="Cavolin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BBF033-C936-D486-9E48-AD10A4484ABC}"/>
              </a:ext>
            </a:extLst>
          </p:cNvPr>
          <p:cNvSpPr txBox="1"/>
          <p:nvPr/>
        </p:nvSpPr>
        <p:spPr>
          <a:xfrm>
            <a:off x="2592192" y="2089546"/>
            <a:ext cx="3668809" cy="21294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ENGLISH TRIFFLE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5.50</a:t>
            </a:r>
            <a:endParaRPr lang="en-US" dirty="0">
              <a:solidFill>
                <a:schemeClr val="bg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CHRSITMAS PUDDING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6.00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MINCE PIES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5.00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YULE LOGS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6.50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CDD1580-3571-88C1-F3B2-EF92E878D4B8}"/>
              </a:ext>
            </a:extLst>
          </p:cNvPr>
          <p:cNvCxnSpPr/>
          <p:nvPr/>
        </p:nvCxnSpPr>
        <p:spPr>
          <a:xfrm>
            <a:off x="2798373" y="1950109"/>
            <a:ext cx="2769079" cy="23004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C1701521-253C-35EA-C019-DA7E813D7950}"/>
              </a:ext>
            </a:extLst>
          </p:cNvPr>
          <p:cNvSpPr txBox="1"/>
          <p:nvPr/>
        </p:nvSpPr>
        <p:spPr>
          <a:xfrm>
            <a:off x="6125765" y="232171"/>
            <a:ext cx="35361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Cavolini"/>
                <a:cs typeface="Calibri"/>
              </a:rPr>
              <a:t> DRINKS</a:t>
            </a:r>
            <a:endParaRPr lang="en-US" b="1">
              <a:solidFill>
                <a:schemeClr val="bg1"/>
              </a:solidFill>
              <a:latin typeface="Cavolini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3984CE-44E8-8AB1-7ED6-9E7A7A40E051}"/>
              </a:ext>
            </a:extLst>
          </p:cNvPr>
          <p:cNvSpPr txBox="1"/>
          <p:nvPr/>
        </p:nvSpPr>
        <p:spPr>
          <a:xfrm>
            <a:off x="6231573" y="892968"/>
            <a:ext cx="3656004" cy="3375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PEPPERMINT MOJITO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10.00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CRANBERRY GIN FIZZ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10.00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CLASSIC EGGNOG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9.50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CHRISTMAS PUNCH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8.00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GINGERBREAD HOT CHOCOLATE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cs typeface="Calibri"/>
              </a:rPr>
              <a:t>8.00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72714E-757A-9984-5688-0517453497BE}"/>
              </a:ext>
            </a:extLst>
          </p:cNvPr>
          <p:cNvSpPr txBox="1"/>
          <p:nvPr/>
        </p:nvSpPr>
        <p:spPr>
          <a:xfrm>
            <a:off x="2591743" y="4316352"/>
            <a:ext cx="5981092" cy="29604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ABBOTTS AND DELAUNAY VIOGNIER 2020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9.99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EDOUARD DELAUNAY SEPTEMBRE 2018/19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16.99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AU BON CLIMAT CHARDONNAY 2018/19 | 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26.00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GREYWACKE SAUVIGNON BLANC |</a:t>
            </a:r>
            <a:r>
              <a:rPr lang="en-US" b="1" dirty="0">
                <a:solidFill>
                  <a:schemeClr val="bg2"/>
                </a:solidFill>
                <a:latin typeface="Cavolini"/>
                <a:cs typeface="Cavolini"/>
              </a:rPr>
              <a:t>£</a:t>
            </a:r>
            <a:r>
              <a:rPr lang="en-US" dirty="0">
                <a:solidFill>
                  <a:schemeClr val="bg1"/>
                </a:solidFill>
                <a:latin typeface="Cavolini"/>
                <a:ea typeface="+mn-lt"/>
                <a:cs typeface="+mn-lt"/>
              </a:rPr>
              <a:t>21.00</a:t>
            </a:r>
            <a:endParaRPr lang="en-US" dirty="0">
              <a:solidFill>
                <a:schemeClr val="bg1"/>
              </a:solidFill>
              <a:latin typeface="Cavolini"/>
              <a:cs typeface="Cavolin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C9F33F-0A1B-11D1-E250-FB5A4A9EE6D0}"/>
              </a:ext>
            </a:extLst>
          </p:cNvPr>
          <p:cNvSpPr txBox="1"/>
          <p:nvPr/>
        </p:nvSpPr>
        <p:spPr>
          <a:xfrm>
            <a:off x="3020929" y="3956807"/>
            <a:ext cx="21417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volini"/>
                <a:cs typeface="Calibri"/>
              </a:rPr>
              <a:t>WINES</a:t>
            </a:r>
            <a:endParaRPr lang="en-US" b="1" dirty="0">
              <a:solidFill>
                <a:schemeClr val="bg1"/>
              </a:solidFill>
              <a:latin typeface="Cavolini"/>
              <a:cs typeface="Cavolini"/>
            </a:endParaRP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1F66DA7-A695-D55F-5DD1-B6401257A1C3}"/>
              </a:ext>
            </a:extLst>
          </p:cNvPr>
          <p:cNvCxnSpPr/>
          <p:nvPr/>
        </p:nvCxnSpPr>
        <p:spPr>
          <a:xfrm flipV="1">
            <a:off x="6770923" y="719560"/>
            <a:ext cx="2150852" cy="5749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EEA2A79-5615-D8C0-8778-3F85B63D8F6C}"/>
              </a:ext>
            </a:extLst>
          </p:cNvPr>
          <p:cNvCxnSpPr>
            <a:cxnSpLocks/>
          </p:cNvCxnSpPr>
          <p:nvPr/>
        </p:nvCxnSpPr>
        <p:spPr>
          <a:xfrm>
            <a:off x="2802771" y="4305271"/>
            <a:ext cx="2754701" cy="8628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4" descr="A picture containing black, gauge&#10;&#10;Description automatically generated">
            <a:extLst>
              <a:ext uri="{FF2B5EF4-FFF2-40B4-BE49-F238E27FC236}">
                <a16:creationId xmlns:a16="http://schemas.microsoft.com/office/drawing/2014/main" id="{07AB6226-9A9E-E718-5381-6203EA8AAF6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167778" y="4238445"/>
            <a:ext cx="1621767" cy="810884"/>
          </a:xfrm>
          <a:prstGeom prst="rect">
            <a:avLst/>
          </a:prstGeom>
        </p:spPr>
      </p:pic>
      <p:pic>
        <p:nvPicPr>
          <p:cNvPr id="27" name="Picture 27" descr="A picture containing table, cup, glass, wine&#10;&#10;Description automatically generated">
            <a:extLst>
              <a:ext uri="{FF2B5EF4-FFF2-40B4-BE49-F238E27FC236}">
                <a16:creationId xmlns:a16="http://schemas.microsoft.com/office/drawing/2014/main" id="{29CC5909-EF0C-7D42-5783-222C6CABBD4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167777" y="5127850"/>
            <a:ext cx="1621766" cy="929885"/>
          </a:xfrm>
          <a:prstGeom prst="rect">
            <a:avLst/>
          </a:prstGeom>
        </p:spPr>
      </p:pic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765ABB81-F850-D074-C652-A48CC2386C74}"/>
              </a:ext>
            </a:extLst>
          </p:cNvPr>
          <p:cNvCxnSpPr>
            <a:cxnSpLocks/>
          </p:cNvCxnSpPr>
          <p:nvPr/>
        </p:nvCxnSpPr>
        <p:spPr>
          <a:xfrm>
            <a:off x="5214667" y="843949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0CF2D09-5A63-F0DC-518A-F4D9ED79B0E1}"/>
              </a:ext>
            </a:extLst>
          </p:cNvPr>
          <p:cNvCxnSpPr>
            <a:cxnSpLocks/>
          </p:cNvCxnSpPr>
          <p:nvPr/>
        </p:nvCxnSpPr>
        <p:spPr>
          <a:xfrm>
            <a:off x="4380780" y="843949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BDFCD5F7-D98A-741B-CF02-A66536A88800}"/>
              </a:ext>
            </a:extLst>
          </p:cNvPr>
          <p:cNvCxnSpPr>
            <a:cxnSpLocks/>
          </p:cNvCxnSpPr>
          <p:nvPr/>
        </p:nvCxnSpPr>
        <p:spPr>
          <a:xfrm>
            <a:off x="5300932" y="153836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2597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90352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0065" y="2586994"/>
            <a:ext cx="2823210" cy="18288"/>
          </a:xfrm>
          <a:custGeom>
            <a:avLst/>
            <a:gdLst>
              <a:gd name="connsiteX0" fmla="*/ 0 w 2823210"/>
              <a:gd name="connsiteY0" fmla="*/ 0 h 18288"/>
              <a:gd name="connsiteX1" fmla="*/ 564642 w 2823210"/>
              <a:gd name="connsiteY1" fmla="*/ 0 h 18288"/>
              <a:gd name="connsiteX2" fmla="*/ 1101052 w 2823210"/>
              <a:gd name="connsiteY2" fmla="*/ 0 h 18288"/>
              <a:gd name="connsiteX3" fmla="*/ 1637462 w 2823210"/>
              <a:gd name="connsiteY3" fmla="*/ 0 h 18288"/>
              <a:gd name="connsiteX4" fmla="*/ 2258568 w 2823210"/>
              <a:gd name="connsiteY4" fmla="*/ 0 h 18288"/>
              <a:gd name="connsiteX5" fmla="*/ 2823210 w 2823210"/>
              <a:gd name="connsiteY5" fmla="*/ 0 h 18288"/>
              <a:gd name="connsiteX6" fmla="*/ 2823210 w 2823210"/>
              <a:gd name="connsiteY6" fmla="*/ 18288 h 18288"/>
              <a:gd name="connsiteX7" fmla="*/ 2258568 w 2823210"/>
              <a:gd name="connsiteY7" fmla="*/ 18288 h 18288"/>
              <a:gd name="connsiteX8" fmla="*/ 1778622 w 2823210"/>
              <a:gd name="connsiteY8" fmla="*/ 18288 h 18288"/>
              <a:gd name="connsiteX9" fmla="*/ 1242212 w 2823210"/>
              <a:gd name="connsiteY9" fmla="*/ 18288 h 18288"/>
              <a:gd name="connsiteX10" fmla="*/ 705803 w 2823210"/>
              <a:gd name="connsiteY10" fmla="*/ 18288 h 18288"/>
              <a:gd name="connsiteX11" fmla="*/ 0 w 2823210"/>
              <a:gd name="connsiteY11" fmla="*/ 18288 h 18288"/>
              <a:gd name="connsiteX12" fmla="*/ 0 w 2823210"/>
              <a:gd name="connsiteY12" fmla="*/ 0 h 18288"/>
              <a:gd name="connsiteX0" fmla="*/ 0 w 2823210"/>
              <a:gd name="connsiteY0" fmla="*/ 0 h 18288"/>
              <a:gd name="connsiteX1" fmla="*/ 508178 w 2823210"/>
              <a:gd name="connsiteY1" fmla="*/ 0 h 18288"/>
              <a:gd name="connsiteX2" fmla="*/ 1129284 w 2823210"/>
              <a:gd name="connsiteY2" fmla="*/ 0 h 18288"/>
              <a:gd name="connsiteX3" fmla="*/ 1609230 w 2823210"/>
              <a:gd name="connsiteY3" fmla="*/ 0 h 18288"/>
              <a:gd name="connsiteX4" fmla="*/ 2089175 w 2823210"/>
              <a:gd name="connsiteY4" fmla="*/ 0 h 18288"/>
              <a:gd name="connsiteX5" fmla="*/ 2823210 w 2823210"/>
              <a:gd name="connsiteY5" fmla="*/ 0 h 18288"/>
              <a:gd name="connsiteX6" fmla="*/ 2823210 w 2823210"/>
              <a:gd name="connsiteY6" fmla="*/ 18288 h 18288"/>
              <a:gd name="connsiteX7" fmla="*/ 2286800 w 2823210"/>
              <a:gd name="connsiteY7" fmla="*/ 18288 h 18288"/>
              <a:gd name="connsiteX8" fmla="*/ 1750390 w 2823210"/>
              <a:gd name="connsiteY8" fmla="*/ 18288 h 18288"/>
              <a:gd name="connsiteX9" fmla="*/ 1213980 w 2823210"/>
              <a:gd name="connsiteY9" fmla="*/ 18288 h 18288"/>
              <a:gd name="connsiteX10" fmla="*/ 592874 w 2823210"/>
              <a:gd name="connsiteY10" fmla="*/ 18288 h 18288"/>
              <a:gd name="connsiteX11" fmla="*/ 0 w 2823210"/>
              <a:gd name="connsiteY11" fmla="*/ 18288 h 18288"/>
              <a:gd name="connsiteX12" fmla="*/ 0 w 282321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23210" h="18288" fill="none" extrusionOk="0">
                <a:moveTo>
                  <a:pt x="0" y="0"/>
                </a:moveTo>
                <a:cubicBezTo>
                  <a:pt x="274710" y="-10145"/>
                  <a:pt x="422983" y="-45052"/>
                  <a:pt x="564642" y="0"/>
                </a:cubicBezTo>
                <a:cubicBezTo>
                  <a:pt x="682642" y="17143"/>
                  <a:pt x="990741" y="-41754"/>
                  <a:pt x="1101052" y="0"/>
                </a:cubicBezTo>
                <a:cubicBezTo>
                  <a:pt x="1195052" y="23752"/>
                  <a:pt x="1509546" y="-18429"/>
                  <a:pt x="1637462" y="0"/>
                </a:cubicBezTo>
                <a:cubicBezTo>
                  <a:pt x="1780095" y="44209"/>
                  <a:pt x="2035070" y="3007"/>
                  <a:pt x="2258568" y="0"/>
                </a:cubicBezTo>
                <a:cubicBezTo>
                  <a:pt x="2500768" y="23239"/>
                  <a:pt x="2678285" y="-18672"/>
                  <a:pt x="2823210" y="0"/>
                </a:cubicBezTo>
                <a:cubicBezTo>
                  <a:pt x="2822768" y="7184"/>
                  <a:pt x="2822637" y="9771"/>
                  <a:pt x="2823210" y="18288"/>
                </a:cubicBezTo>
                <a:cubicBezTo>
                  <a:pt x="2564301" y="-11289"/>
                  <a:pt x="2419570" y="39165"/>
                  <a:pt x="2258568" y="18288"/>
                </a:cubicBezTo>
                <a:cubicBezTo>
                  <a:pt x="2094798" y="26178"/>
                  <a:pt x="1895246" y="30675"/>
                  <a:pt x="1778622" y="18288"/>
                </a:cubicBezTo>
                <a:cubicBezTo>
                  <a:pt x="1680271" y="18035"/>
                  <a:pt x="1456278" y="41272"/>
                  <a:pt x="1242212" y="18288"/>
                </a:cubicBezTo>
                <a:cubicBezTo>
                  <a:pt x="997808" y="-22851"/>
                  <a:pt x="853563" y="57792"/>
                  <a:pt x="705803" y="18288"/>
                </a:cubicBezTo>
                <a:cubicBezTo>
                  <a:pt x="526847" y="28406"/>
                  <a:pt x="392046" y="47129"/>
                  <a:pt x="0" y="18288"/>
                </a:cubicBezTo>
                <a:cubicBezTo>
                  <a:pt x="-449" y="11682"/>
                  <a:pt x="228" y="3653"/>
                  <a:pt x="0" y="0"/>
                </a:cubicBezTo>
                <a:close/>
              </a:path>
              <a:path w="2823210" h="18288" stroke="0" extrusionOk="0">
                <a:moveTo>
                  <a:pt x="0" y="0"/>
                </a:moveTo>
                <a:cubicBezTo>
                  <a:pt x="187535" y="-125"/>
                  <a:pt x="397461" y="-20026"/>
                  <a:pt x="508178" y="0"/>
                </a:cubicBezTo>
                <a:cubicBezTo>
                  <a:pt x="625222" y="24634"/>
                  <a:pt x="925466" y="2277"/>
                  <a:pt x="1129284" y="0"/>
                </a:cubicBezTo>
                <a:cubicBezTo>
                  <a:pt x="1294547" y="-6687"/>
                  <a:pt x="1380985" y="-11996"/>
                  <a:pt x="1609230" y="0"/>
                </a:cubicBezTo>
                <a:cubicBezTo>
                  <a:pt x="1858390" y="27543"/>
                  <a:pt x="1979015" y="-13564"/>
                  <a:pt x="2089175" y="0"/>
                </a:cubicBezTo>
                <a:cubicBezTo>
                  <a:pt x="2199759" y="4216"/>
                  <a:pt x="2585588" y="-46991"/>
                  <a:pt x="2823210" y="0"/>
                </a:cubicBezTo>
                <a:cubicBezTo>
                  <a:pt x="2823183" y="3601"/>
                  <a:pt x="2823851" y="10012"/>
                  <a:pt x="2823210" y="18288"/>
                </a:cubicBezTo>
                <a:cubicBezTo>
                  <a:pt x="2690252" y="55752"/>
                  <a:pt x="2524055" y="7720"/>
                  <a:pt x="2286800" y="18288"/>
                </a:cubicBezTo>
                <a:cubicBezTo>
                  <a:pt x="2055131" y="18907"/>
                  <a:pt x="1999823" y="197"/>
                  <a:pt x="1750390" y="18288"/>
                </a:cubicBezTo>
                <a:cubicBezTo>
                  <a:pt x="1493528" y="33069"/>
                  <a:pt x="1479819" y="-1864"/>
                  <a:pt x="1213980" y="18288"/>
                </a:cubicBezTo>
                <a:cubicBezTo>
                  <a:pt x="966539" y="9125"/>
                  <a:pt x="748358" y="35094"/>
                  <a:pt x="592874" y="18288"/>
                </a:cubicBezTo>
                <a:cubicBezTo>
                  <a:pt x="426637" y="-12410"/>
                  <a:pt x="129225" y="27426"/>
                  <a:pt x="0" y="18288"/>
                </a:cubicBezTo>
                <a:cubicBezTo>
                  <a:pt x="-58" y="15072"/>
                  <a:pt x="-1055" y="3930"/>
                  <a:pt x="0" y="0"/>
                </a:cubicBezTo>
                <a:close/>
              </a:path>
              <a:path w="2823210" h="18288" fill="none" stroke="0" extrusionOk="0">
                <a:moveTo>
                  <a:pt x="0" y="0"/>
                </a:moveTo>
                <a:cubicBezTo>
                  <a:pt x="275106" y="-43619"/>
                  <a:pt x="432924" y="-1372"/>
                  <a:pt x="564642" y="0"/>
                </a:cubicBezTo>
                <a:cubicBezTo>
                  <a:pt x="703556" y="8620"/>
                  <a:pt x="974627" y="-15077"/>
                  <a:pt x="1101052" y="0"/>
                </a:cubicBezTo>
                <a:cubicBezTo>
                  <a:pt x="1213990" y="6725"/>
                  <a:pt x="1499882" y="-11598"/>
                  <a:pt x="1637462" y="0"/>
                </a:cubicBezTo>
                <a:cubicBezTo>
                  <a:pt x="1774479" y="52189"/>
                  <a:pt x="2008457" y="12894"/>
                  <a:pt x="2258568" y="0"/>
                </a:cubicBezTo>
                <a:cubicBezTo>
                  <a:pt x="2490161" y="-10117"/>
                  <a:pt x="2666191" y="764"/>
                  <a:pt x="2823210" y="0"/>
                </a:cubicBezTo>
                <a:cubicBezTo>
                  <a:pt x="2823184" y="7514"/>
                  <a:pt x="2822679" y="9795"/>
                  <a:pt x="2823210" y="18288"/>
                </a:cubicBezTo>
                <a:cubicBezTo>
                  <a:pt x="2590472" y="15319"/>
                  <a:pt x="2398790" y="46662"/>
                  <a:pt x="2258568" y="18288"/>
                </a:cubicBezTo>
                <a:cubicBezTo>
                  <a:pt x="2106872" y="13061"/>
                  <a:pt x="1897225" y="28930"/>
                  <a:pt x="1778622" y="18288"/>
                </a:cubicBezTo>
                <a:cubicBezTo>
                  <a:pt x="1693228" y="-7877"/>
                  <a:pt x="1457561" y="42149"/>
                  <a:pt x="1242212" y="18288"/>
                </a:cubicBezTo>
                <a:cubicBezTo>
                  <a:pt x="995630" y="5644"/>
                  <a:pt x="836984" y="56988"/>
                  <a:pt x="705803" y="18288"/>
                </a:cubicBezTo>
                <a:cubicBezTo>
                  <a:pt x="565128" y="-42637"/>
                  <a:pt x="297169" y="57438"/>
                  <a:pt x="0" y="18288"/>
                </a:cubicBezTo>
                <a:cubicBezTo>
                  <a:pt x="-35" y="11391"/>
                  <a:pt x="-28" y="369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823210"/>
                      <a:gd name="connsiteY0" fmla="*/ 0 h 18288"/>
                      <a:gd name="connsiteX1" fmla="*/ 564642 w 2823210"/>
                      <a:gd name="connsiteY1" fmla="*/ 0 h 18288"/>
                      <a:gd name="connsiteX2" fmla="*/ 1101052 w 2823210"/>
                      <a:gd name="connsiteY2" fmla="*/ 0 h 18288"/>
                      <a:gd name="connsiteX3" fmla="*/ 1637462 w 2823210"/>
                      <a:gd name="connsiteY3" fmla="*/ 0 h 18288"/>
                      <a:gd name="connsiteX4" fmla="*/ 2258568 w 2823210"/>
                      <a:gd name="connsiteY4" fmla="*/ 0 h 18288"/>
                      <a:gd name="connsiteX5" fmla="*/ 2823210 w 2823210"/>
                      <a:gd name="connsiteY5" fmla="*/ 0 h 18288"/>
                      <a:gd name="connsiteX6" fmla="*/ 2823210 w 2823210"/>
                      <a:gd name="connsiteY6" fmla="*/ 18288 h 18288"/>
                      <a:gd name="connsiteX7" fmla="*/ 2258568 w 2823210"/>
                      <a:gd name="connsiteY7" fmla="*/ 18288 h 18288"/>
                      <a:gd name="connsiteX8" fmla="*/ 1778622 w 2823210"/>
                      <a:gd name="connsiteY8" fmla="*/ 18288 h 18288"/>
                      <a:gd name="connsiteX9" fmla="*/ 1242212 w 2823210"/>
                      <a:gd name="connsiteY9" fmla="*/ 18288 h 18288"/>
                      <a:gd name="connsiteX10" fmla="*/ 705803 w 2823210"/>
                      <a:gd name="connsiteY10" fmla="*/ 18288 h 18288"/>
                      <a:gd name="connsiteX11" fmla="*/ 0 w 2823210"/>
                      <a:gd name="connsiteY11" fmla="*/ 18288 h 18288"/>
                      <a:gd name="connsiteX12" fmla="*/ 0 w 2823210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2823210" h="18288" fill="none" extrusionOk="0">
                        <a:moveTo>
                          <a:pt x="0" y="0"/>
                        </a:moveTo>
                        <a:cubicBezTo>
                          <a:pt x="262836" y="-25403"/>
                          <a:pt x="438731" y="-27752"/>
                          <a:pt x="564642" y="0"/>
                        </a:cubicBezTo>
                        <a:cubicBezTo>
                          <a:pt x="690553" y="27752"/>
                          <a:pt x="986722" y="-14214"/>
                          <a:pt x="1101052" y="0"/>
                        </a:cubicBezTo>
                        <a:cubicBezTo>
                          <a:pt x="1215382" y="14214"/>
                          <a:pt x="1502491" y="-16582"/>
                          <a:pt x="1637462" y="0"/>
                        </a:cubicBezTo>
                        <a:cubicBezTo>
                          <a:pt x="1772433" y="16582"/>
                          <a:pt x="2020237" y="11909"/>
                          <a:pt x="2258568" y="0"/>
                        </a:cubicBezTo>
                        <a:cubicBezTo>
                          <a:pt x="2496899" y="-11909"/>
                          <a:pt x="2673661" y="-13399"/>
                          <a:pt x="2823210" y="0"/>
                        </a:cubicBezTo>
                        <a:cubicBezTo>
                          <a:pt x="2822776" y="7551"/>
                          <a:pt x="2822743" y="9822"/>
                          <a:pt x="2823210" y="18288"/>
                        </a:cubicBezTo>
                        <a:cubicBezTo>
                          <a:pt x="2599902" y="5957"/>
                          <a:pt x="2424627" y="31663"/>
                          <a:pt x="2258568" y="18288"/>
                        </a:cubicBezTo>
                        <a:cubicBezTo>
                          <a:pt x="2092509" y="4913"/>
                          <a:pt x="1888532" y="29383"/>
                          <a:pt x="1778622" y="18288"/>
                        </a:cubicBezTo>
                        <a:cubicBezTo>
                          <a:pt x="1668712" y="7193"/>
                          <a:pt x="1496030" y="42193"/>
                          <a:pt x="1242212" y="18288"/>
                        </a:cubicBezTo>
                        <a:cubicBezTo>
                          <a:pt x="988394" y="-5617"/>
                          <a:pt x="852067" y="27314"/>
                          <a:pt x="705803" y="18288"/>
                        </a:cubicBezTo>
                        <a:cubicBezTo>
                          <a:pt x="559539" y="9262"/>
                          <a:pt x="335854" y="42379"/>
                          <a:pt x="0" y="18288"/>
                        </a:cubicBezTo>
                        <a:cubicBezTo>
                          <a:pt x="60" y="11696"/>
                          <a:pt x="66" y="3758"/>
                          <a:pt x="0" y="0"/>
                        </a:cubicBezTo>
                        <a:close/>
                      </a:path>
                      <a:path w="2823210" h="18288" stroke="0" extrusionOk="0">
                        <a:moveTo>
                          <a:pt x="0" y="0"/>
                        </a:moveTo>
                        <a:cubicBezTo>
                          <a:pt x="190448" y="15002"/>
                          <a:pt x="391184" y="-17134"/>
                          <a:pt x="508178" y="0"/>
                        </a:cubicBezTo>
                        <a:cubicBezTo>
                          <a:pt x="625172" y="17134"/>
                          <a:pt x="964152" y="1954"/>
                          <a:pt x="1129284" y="0"/>
                        </a:cubicBezTo>
                        <a:cubicBezTo>
                          <a:pt x="1294416" y="-1954"/>
                          <a:pt x="1379034" y="-11009"/>
                          <a:pt x="1609230" y="0"/>
                        </a:cubicBezTo>
                        <a:cubicBezTo>
                          <a:pt x="1839426" y="11009"/>
                          <a:pt x="1972738" y="11016"/>
                          <a:pt x="2089175" y="0"/>
                        </a:cubicBezTo>
                        <a:cubicBezTo>
                          <a:pt x="2205613" y="-11016"/>
                          <a:pt x="2575844" y="-22298"/>
                          <a:pt x="2823210" y="0"/>
                        </a:cubicBezTo>
                        <a:cubicBezTo>
                          <a:pt x="2823128" y="4406"/>
                          <a:pt x="2823121" y="9982"/>
                          <a:pt x="2823210" y="18288"/>
                        </a:cubicBezTo>
                        <a:cubicBezTo>
                          <a:pt x="2688711" y="23580"/>
                          <a:pt x="2513828" y="10073"/>
                          <a:pt x="2286800" y="18288"/>
                        </a:cubicBezTo>
                        <a:cubicBezTo>
                          <a:pt x="2059772" y="26504"/>
                          <a:pt x="2006180" y="-4545"/>
                          <a:pt x="1750390" y="18288"/>
                        </a:cubicBezTo>
                        <a:cubicBezTo>
                          <a:pt x="1494600" y="41121"/>
                          <a:pt x="1469398" y="-5182"/>
                          <a:pt x="1213980" y="18288"/>
                        </a:cubicBezTo>
                        <a:cubicBezTo>
                          <a:pt x="958562" y="41758"/>
                          <a:pt x="754009" y="34657"/>
                          <a:pt x="592874" y="18288"/>
                        </a:cubicBezTo>
                        <a:cubicBezTo>
                          <a:pt x="431739" y="1919"/>
                          <a:pt x="141794" y="26926"/>
                          <a:pt x="0" y="18288"/>
                        </a:cubicBezTo>
                        <a:cubicBezTo>
                          <a:pt x="189" y="14288"/>
                          <a:pt x="-703" y="37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51C9FE-5C40-3CA6-ADB3-DAF82D2DE877}"/>
              </a:ext>
            </a:extLst>
          </p:cNvPr>
          <p:cNvSpPr txBox="1"/>
          <p:nvPr/>
        </p:nvSpPr>
        <p:spPr>
          <a:xfrm>
            <a:off x="520065" y="2872899"/>
            <a:ext cx="3447916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77500" lnSpcReduction="20000"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sz="1300" b="1"/>
              <a:t>REFERENCES:</a:t>
            </a:r>
            <a:endParaRPr lang="en-US" b="1">
              <a:cs typeface="Calibri" panose="020F0502020204030204"/>
            </a:endParaRP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Brown, D. R., </a:t>
            </a:r>
            <a:r>
              <a:rPr lang="en-US" sz="1300" b="1" err="1"/>
              <a:t>TotalBoox</a:t>
            </a:r>
            <a:r>
              <a:rPr lang="en-US" sz="1300" b="1"/>
              <a:t> and TBX (2013) The Restaurant Manager’s Handbook : How to Set </a:t>
            </a:r>
            <a:r>
              <a:rPr lang="en-US" sz="1300" b="1" err="1"/>
              <a:t>Up,Operate,and</a:t>
            </a:r>
            <a:r>
              <a:rPr lang="en-US" sz="1300" b="1"/>
              <a:t> Manage a Financially Successful Food Service Operation. 4th Edition. Atlantic Publishing Group*</a:t>
            </a:r>
            <a:endParaRPr lang="en-US" sz="1300" b="1">
              <a:cs typeface="Calibri" panose="020F0502020204030204"/>
            </a:endParaRP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Cousins et al.(2011) Food and beverage management: For the hospitality, tourism and </a:t>
            </a:r>
            <a:r>
              <a:rPr lang="en-US" sz="1300" b="1" err="1"/>
              <a:t>eventindustries</a:t>
            </a:r>
            <a:r>
              <a:rPr lang="en-US" sz="1300" b="1"/>
              <a:t>. 3rd </a:t>
            </a:r>
            <a:r>
              <a:rPr lang="en-US" sz="1300" b="1" err="1"/>
              <a:t>edn</a:t>
            </a:r>
            <a:r>
              <a:rPr lang="en-US" sz="1300" b="1"/>
              <a:t>. Oxford: Goodfellow.</a:t>
            </a:r>
            <a:endParaRPr lang="en-US" sz="1300" b="1">
              <a:cs typeface="Calibri" panose="020F0502020204030204"/>
            </a:endParaRP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Foskett, D. et al. (2021) The Theory of Hospitality and Catering. 14th Edition. London: Hodder Education Group.*</a:t>
            </a:r>
            <a:endParaRPr lang="en-US" sz="1300" b="1">
              <a:cs typeface="Calibri" panose="020F0502020204030204"/>
            </a:endParaRP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err="1"/>
              <a:t>Motarjemi</a:t>
            </a:r>
            <a:r>
              <a:rPr lang="en-US" sz="1300" b="1"/>
              <a:t>, Y and </a:t>
            </a:r>
            <a:r>
              <a:rPr lang="en-US" sz="1300" b="1" err="1"/>
              <a:t>Lelieveld</a:t>
            </a:r>
            <a:r>
              <a:rPr lang="en-US" sz="1300" b="1"/>
              <a:t>, H (2014) Food safety management : a practical guide for the food </a:t>
            </a:r>
            <a:r>
              <a:rPr lang="en-US" sz="1300" b="1" err="1"/>
              <a:t>industry.Illustrated</a:t>
            </a:r>
            <a:r>
              <a:rPr lang="en-US" sz="1300" b="1"/>
              <a:t> edition. Amsterdam: Academic Press.*</a:t>
            </a:r>
            <a:endParaRPr lang="en-US" sz="1300" b="1">
              <a:cs typeface="Calibri" panose="020F0502020204030204"/>
            </a:endParaRPr>
          </a:p>
        </p:txBody>
      </p:sp>
      <p:pic>
        <p:nvPicPr>
          <p:cNvPr id="4" name="Picture 3" descr="Hand drawn illustration of assorted desserts and drinks">
            <a:extLst>
              <a:ext uri="{FF2B5EF4-FFF2-40B4-BE49-F238E27FC236}">
                <a16:creationId xmlns:a16="http://schemas.microsoft.com/office/drawing/2014/main" id="{D7B554DB-F261-08BA-FFCA-3AB81E9727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46" r="18216" b="12"/>
          <a:stretch/>
        </p:blipFill>
        <p:spPr>
          <a:xfrm>
            <a:off x="4315757" y="10"/>
            <a:ext cx="558900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0319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1398</TotalTime>
  <Words>351</Words>
  <Application>Microsoft Macintosh PowerPoint</Application>
  <PresentationFormat>A4 Paper (210x297 mm)</PresentationFormat>
  <Paragraphs>41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Calibri Light</vt:lpstr>
      <vt:lpstr>Cavolini</vt:lpstr>
      <vt:lpstr>Consolas</vt:lpstr>
      <vt:lpstr>Dreaming Outloud Pro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Nadeige Lewis (2126427)</cp:lastModifiedBy>
  <cp:revision>13</cp:revision>
  <dcterms:created xsi:type="dcterms:W3CDTF">2022-11-08T12:48:47Z</dcterms:created>
  <dcterms:modified xsi:type="dcterms:W3CDTF">2022-11-17T19:23:05Z</dcterms:modified>
</cp:coreProperties>
</file>