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drawings/drawing1.xml" ContentType="application/vnd.openxmlformats-officedocument.drawingml.chartshape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57" r:id="rId3"/>
    <p:sldId id="259" r:id="rId4"/>
    <p:sldId id="258" r:id="rId5"/>
    <p:sldId id="272" r:id="rId6"/>
    <p:sldId id="273" r:id="rId7"/>
    <p:sldId id="274" r:id="rId8"/>
    <p:sldId id="276" r:id="rId9"/>
    <p:sldId id="263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104" y="4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.xml"/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layout/>
      <c:overlay val="0"/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                            </c:v>
                </c:pt>
              </c:strCache>
            </c:strRef>
          </c:tx>
          <c:cat>
            <c:strRef>
              <c:f>Sheet1!$A$2:$A$5</c:f>
              <c:strCache>
                <c:ptCount val="3"/>
                <c:pt idx="0">
                  <c:v>Body Language 55%</c:v>
                </c:pt>
                <c:pt idx="1">
                  <c:v>Tonality 38%</c:v>
                </c:pt>
                <c:pt idx="2">
                  <c:v>Words 7%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55</c:v>
                </c:pt>
                <c:pt idx="1">
                  <c:v>38</c:v>
                </c:pt>
                <c:pt idx="2">
                  <c:v>7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plotVisOnly val="1"/>
    <c:dispBlanksAs val="gap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  <c:userShapes r:id="rId2"/>
</c:chartSpace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0.71656</cdr:x>
      <cdr:y>0.34898</cdr:y>
    </cdr:from>
    <cdr:to>
      <cdr:x>0.95281</cdr:x>
      <cdr:y>0.79667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5241776" y="1234876"/>
          <a:ext cx="1728192" cy="158417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endParaRPr lang="en-GB" sz="1100" dirty="0"/>
        </a:p>
      </cdr:txBody>
    </cdr:sp>
  </cdr:relSizeAnchor>
  <cdr:relSizeAnchor xmlns:cdr="http://schemas.openxmlformats.org/drawingml/2006/chartDrawing">
    <cdr:from>
      <cdr:x>0.54922</cdr:x>
      <cdr:y>0.47108</cdr:y>
    </cdr:from>
    <cdr:to>
      <cdr:x>0.70672</cdr:x>
      <cdr:y>0.69492</cdr:y>
    </cdr:to>
    <cdr:sp macro="" textlink="">
      <cdr:nvSpPr>
        <cdr:cNvPr id="3" name="TextBox 2"/>
        <cdr:cNvSpPr txBox="1"/>
      </cdr:nvSpPr>
      <cdr:spPr>
        <a:xfrm xmlns:a="http://schemas.openxmlformats.org/drawingml/2006/main">
          <a:off x="4017640" y="1666924"/>
          <a:ext cx="1152128" cy="792088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GB" sz="1100" dirty="0" smtClean="0">
              <a:solidFill>
                <a:schemeClr val="tx1"/>
              </a:solidFill>
            </a:rPr>
            <a:t>55% </a:t>
          </a:r>
        </a:p>
        <a:p xmlns:a="http://schemas.openxmlformats.org/drawingml/2006/main">
          <a:r>
            <a:rPr lang="en-GB" sz="1100" dirty="0" smtClean="0">
              <a:solidFill>
                <a:schemeClr val="tx1"/>
              </a:solidFill>
            </a:rPr>
            <a:t>Body Language</a:t>
          </a:r>
          <a:endParaRPr lang="en-GB" sz="1100" dirty="0">
            <a:solidFill>
              <a:schemeClr val="tx1"/>
            </a:solidFill>
          </a:endParaRPr>
        </a:p>
      </cdr:txBody>
    </cdr:sp>
  </cdr:relSizeAnchor>
  <cdr:relSizeAnchor xmlns:cdr="http://schemas.openxmlformats.org/drawingml/2006/chartDrawing">
    <cdr:from>
      <cdr:x>0.43109</cdr:x>
      <cdr:y>0.22688</cdr:y>
    </cdr:from>
    <cdr:to>
      <cdr:x>0.52953</cdr:x>
      <cdr:y>0.38968</cdr:y>
    </cdr:to>
    <cdr:sp macro="" textlink="">
      <cdr:nvSpPr>
        <cdr:cNvPr id="4" name="TextBox 3"/>
        <cdr:cNvSpPr txBox="1"/>
      </cdr:nvSpPr>
      <cdr:spPr>
        <a:xfrm xmlns:a="http://schemas.openxmlformats.org/drawingml/2006/main">
          <a:off x="3153544" y="802828"/>
          <a:ext cx="720080" cy="576064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GB" sz="1100" dirty="0" smtClean="0">
              <a:solidFill>
                <a:schemeClr val="tx1"/>
              </a:solidFill>
            </a:rPr>
            <a:t>   7%</a:t>
          </a:r>
        </a:p>
        <a:p xmlns:a="http://schemas.openxmlformats.org/drawingml/2006/main">
          <a:r>
            <a:rPr lang="en-GB" dirty="0" smtClean="0">
              <a:solidFill>
                <a:schemeClr val="tx1"/>
              </a:solidFill>
            </a:rPr>
            <a:t>Words</a:t>
          </a:r>
          <a:endParaRPr lang="en-GB" sz="1100" dirty="0">
            <a:solidFill>
              <a:schemeClr val="tx1"/>
            </a:solidFill>
          </a:endParaRPr>
        </a:p>
      </cdr:txBody>
    </cdr:sp>
  </cdr:relSizeAnchor>
  <cdr:relSizeAnchor xmlns:cdr="http://schemas.openxmlformats.org/drawingml/2006/chartDrawing">
    <cdr:from>
      <cdr:x>0.33266</cdr:x>
      <cdr:y>0.53213</cdr:y>
    </cdr:from>
    <cdr:to>
      <cdr:x>0.47047</cdr:x>
      <cdr:y>0.67457</cdr:y>
    </cdr:to>
    <cdr:sp macro="" textlink="">
      <cdr:nvSpPr>
        <cdr:cNvPr id="5" name="TextBox 4"/>
        <cdr:cNvSpPr txBox="1"/>
      </cdr:nvSpPr>
      <cdr:spPr>
        <a:xfrm xmlns:a="http://schemas.openxmlformats.org/drawingml/2006/main">
          <a:off x="2433464" y="1882948"/>
          <a:ext cx="1008112" cy="50405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GB" sz="1100" dirty="0" smtClean="0">
              <a:solidFill>
                <a:schemeClr val="tx1"/>
              </a:solidFill>
            </a:rPr>
            <a:t>38% Tonality</a:t>
          </a:r>
          <a:endParaRPr lang="en-GB" sz="1100" dirty="0">
            <a:solidFill>
              <a:schemeClr val="tx1"/>
            </a:solidFill>
          </a:endParaRPr>
        </a:p>
      </cdr:txBody>
    </cdr:sp>
  </cdr:relSizeAnchor>
</c:userShap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624"/>
            <a:ext cx="7315200" cy="2595025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166530"/>
            <a:ext cx="7315200" cy="1144632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29613-98A5-4C70-9566-935E0BA92343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9B4A0F8-EFF2-4C69-B43E-63EE9E0A9BA3}" type="slidenum">
              <a:rPr lang="en-GB" smtClean="0"/>
              <a:t>‹#›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29613-98A5-4C70-9566-935E0BA92343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B4A0F8-EFF2-4C69-B43E-63EE9E0A9BA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017572"/>
            <a:ext cx="7315200" cy="1293592"/>
          </a:xfrm>
        </p:spPr>
        <p:txBody>
          <a:bodyPr anchor="t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3865097"/>
            <a:ext cx="7315200" cy="109843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29613-98A5-4C70-9566-935E0BA92343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B4A0F8-EFF2-4C69-B43E-63EE9E0A9BA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29613-98A5-4C70-9566-935E0BA92343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B4A0F8-EFF2-4C69-B43E-63EE9E0A9BA3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743200"/>
            <a:ext cx="3566160" cy="359359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81728" y="2743200"/>
            <a:ext cx="3566160" cy="359568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348" y="2743200"/>
            <a:ext cx="336499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5144" y="2743200"/>
            <a:ext cx="336206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29613-98A5-4C70-9566-935E0BA92343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B4A0F8-EFF2-4C69-B43E-63EE9E0A9BA3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914400" y="3383280"/>
            <a:ext cx="3566160" cy="29535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81727" y="3383280"/>
            <a:ext cx="3566160" cy="29535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29613-98A5-4C70-9566-935E0BA92343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B4A0F8-EFF2-4C69-B43E-63EE9E0A9BA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29613-98A5-4C70-9566-935E0BA92343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B4A0F8-EFF2-4C69-B43E-63EE9E0A9BA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5362"/>
            <a:ext cx="2950936" cy="2173015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1752" y="1826709"/>
            <a:ext cx="4207848" cy="4476614"/>
          </a:xfrm>
        </p:spPr>
        <p:txBody>
          <a:bodyPr anchor="ctr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61095"/>
            <a:ext cx="2950936" cy="22453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29613-98A5-4C70-9566-935E0BA92343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B4A0F8-EFF2-4C69-B43E-63EE9E0A9BA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8800"/>
            <a:ext cx="2953512" cy="2176272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191000" y="2286000"/>
            <a:ext cx="4038600" cy="3352800"/>
          </a:xfrm>
          <a:solidFill>
            <a:schemeClr val="accent2"/>
          </a:solidFill>
          <a:ln w="12700">
            <a:noFill/>
          </a:ln>
          <a:effectLst>
            <a:reflection blurRad="12700" stA="30000" endPos="30000" dist="31750" dir="5400000" sy="-100000" algn="bl" rotWithShape="0"/>
          </a:effectLst>
          <a:scene3d>
            <a:camera prst="perspectiveRight" fov="2700000">
              <a:rot lat="240000" lon="900000" rev="0"/>
            </a:camera>
            <a:lightRig rig="threePt" dir="t">
              <a:rot lat="0" lon="0" rev="2700000"/>
            </a:lightRig>
          </a:scene3d>
          <a:sp3d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59936"/>
            <a:ext cx="2953512" cy="224942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29613-98A5-4C70-9566-935E0BA92343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B4A0F8-EFF2-4C69-B43E-63EE9E0A9BA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29613-98A5-4C70-9566-935E0BA92343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B4A0F8-EFF2-4C69-B43E-63EE9E0A9BA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48400" y="1826709"/>
            <a:ext cx="1492499" cy="448445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4524" y="1826709"/>
            <a:ext cx="5241476" cy="448445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29613-98A5-4C70-9566-935E0BA92343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B4A0F8-EFF2-4C69-B43E-63EE9E0A9BA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435268" y="573807"/>
            <a:ext cx="86236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8569419" y="573807"/>
            <a:ext cx="576072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769833"/>
            <a:ext cx="7315200" cy="35395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07690" y="548797"/>
            <a:ext cx="1189132" cy="29791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alpha val="50000"/>
                  </a:schemeClr>
                </a:solidFill>
              </a:defRPr>
            </a:lvl1pPr>
          </a:lstStyle>
          <a:p>
            <a:fld id="{A7229613-98A5-4C70-9566-935E0BA92343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4415" y="548797"/>
            <a:ext cx="941203" cy="3017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E9B4A0F8-EFF2-4C69-B43E-63EE9E0A9BA3}" type="slidenum">
              <a:rPr lang="en-GB" smtClean="0"/>
              <a:t>‹#›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08688" y="855956"/>
            <a:ext cx="2246489" cy="301227"/>
          </a:xfrm>
          <a:prstGeom prst="rect">
            <a:avLst/>
          </a:prstGeom>
        </p:spPr>
        <p:txBody>
          <a:bodyPr vert="horz" lIns="91440" tIns="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idewaysfilm.com/body-language-decoded/" TargetMode="External"/><Relationship Id="rId3" Type="http://schemas.openxmlformats.org/officeDocument/2006/relationships/hyperlink" Target="https://www.goodtherapy.org/famous-psychologists/gregory-bateson.html" TargetMode="External"/><Relationship Id="rId7" Type="http://schemas.openxmlformats.org/officeDocument/2006/relationships/hyperlink" Target="https://www.tandfonline.com/doi/abs/10.1080.00224545.1995.9713977" TargetMode="External"/><Relationship Id="rId2" Type="http://schemas.openxmlformats.org/officeDocument/2006/relationships/hyperlink" Target="http://www.bodylanguageexpert.co.uk/communication-what-percentage-body-language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jmetz.com/2017/09/understanding-metacommunication/" TargetMode="External"/><Relationship Id="rId5" Type="http://schemas.openxmlformats.org/officeDocument/2006/relationships/hyperlink" Target="https://imgflip.com/i/o57qm" TargetMode="External"/><Relationship Id="rId4" Type="http://schemas.openxmlformats.org/officeDocument/2006/relationships/hyperlink" Target="https://psychcentral.com/lib/meta-communication-what-i-said-isnt-what-i-mean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Metacommunication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Jane Brown</a:t>
            </a:r>
          </a:p>
          <a:p>
            <a:endParaRPr lang="en-GB" dirty="0"/>
          </a:p>
          <a:p>
            <a:r>
              <a:rPr lang="en-GB" sz="1600" dirty="0" smtClean="0"/>
              <a:t>25/11/2019</a:t>
            </a:r>
          </a:p>
        </p:txBody>
      </p:sp>
    </p:spTree>
    <p:extLst>
      <p:ext uri="{BB962C8B-B14F-4D97-AF65-F5344CB8AC3E}">
        <p14:creationId xmlns:p14="http://schemas.microsoft.com/office/powerpoint/2010/main" val="6465687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is meta communication?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     Communication about Communication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Image result for images of body language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12776"/>
            <a:ext cx="8208911" cy="4824536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Box 3"/>
          <p:cNvSpPr txBox="1"/>
          <p:nvPr/>
        </p:nvSpPr>
        <p:spPr>
          <a:xfrm>
            <a:off x="6660232" y="6453336"/>
            <a:ext cx="18002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/>
              <a:t>Sideways film 2019</a:t>
            </a: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40780028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660149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Verbal v’s Non-verbal</a:t>
            </a:r>
            <a:endParaRPr lang="en-GB" dirty="0"/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5419268"/>
              </p:ext>
            </p:extLst>
          </p:nvPr>
        </p:nvGraphicFramePr>
        <p:xfrm>
          <a:off x="914400" y="2770188"/>
          <a:ext cx="7315200" cy="353853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5868144" y="6309320"/>
            <a:ext cx="2448272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 smtClean="0"/>
              <a:t>Body Language expert (2018)</a:t>
            </a:r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405476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516133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Why is it important?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2276872"/>
            <a:ext cx="7315200" cy="4464496"/>
          </a:xfrm>
        </p:spPr>
        <p:txBody>
          <a:bodyPr>
            <a:noAutofit/>
          </a:bodyPr>
          <a:lstStyle/>
          <a:p>
            <a:r>
              <a:rPr lang="en-GB" sz="1800" dirty="0" smtClean="0"/>
              <a:t>Essential to the foundation of communication</a:t>
            </a:r>
          </a:p>
          <a:p>
            <a:endParaRPr lang="en-GB" sz="1800" dirty="0"/>
          </a:p>
          <a:p>
            <a:r>
              <a:rPr lang="en-GB" sz="1800" dirty="0" smtClean="0"/>
              <a:t> Builds upon the relationship</a:t>
            </a:r>
          </a:p>
          <a:p>
            <a:endParaRPr lang="en-GB" sz="1800" dirty="0" smtClean="0"/>
          </a:p>
          <a:p>
            <a:r>
              <a:rPr lang="en-GB" sz="1800" dirty="0" smtClean="0"/>
              <a:t>Better quality communication </a:t>
            </a:r>
          </a:p>
          <a:p>
            <a:endParaRPr lang="en-GB" sz="1800" dirty="0" smtClean="0"/>
          </a:p>
          <a:p>
            <a:r>
              <a:rPr lang="en-GB" sz="1800" dirty="0" smtClean="0"/>
              <a:t>Relational depth</a:t>
            </a:r>
          </a:p>
          <a:p>
            <a:endParaRPr lang="en-GB" sz="1800" dirty="0" smtClean="0"/>
          </a:p>
          <a:p>
            <a:r>
              <a:rPr lang="en-GB" sz="1800" dirty="0" smtClean="0"/>
              <a:t>Greater awareness</a:t>
            </a:r>
          </a:p>
          <a:p>
            <a:endParaRPr lang="en-GB" sz="1800" dirty="0" smtClean="0"/>
          </a:p>
          <a:p>
            <a:r>
              <a:rPr lang="en-GB" sz="1800" dirty="0" smtClean="0"/>
              <a:t>New perspective and exploration of self</a:t>
            </a:r>
          </a:p>
          <a:p>
            <a:endParaRPr lang="en-GB" sz="1800" dirty="0" smtClean="0"/>
          </a:p>
          <a:p>
            <a:r>
              <a:rPr lang="en-GB" sz="1800" dirty="0" smtClean="0"/>
              <a:t>Effective and Efficient</a:t>
            </a:r>
          </a:p>
          <a:p>
            <a:pPr marL="45720" indent="0">
              <a:buNone/>
            </a:pPr>
            <a:endParaRPr lang="en-GB" sz="1800" dirty="0" smtClean="0"/>
          </a:p>
        </p:txBody>
      </p:sp>
    </p:spTree>
    <p:extLst>
      <p:ext uri="{BB962C8B-B14F-4D97-AF65-F5344CB8AC3E}">
        <p14:creationId xmlns:p14="http://schemas.microsoft.com/office/powerpoint/2010/main" val="23472166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A man with tears in his eyes, stating that everything is fine</a:t>
            </a:r>
          </a:p>
          <a:p>
            <a:endParaRPr lang="en-GB" sz="2400" dirty="0" smtClean="0"/>
          </a:p>
          <a:p>
            <a:r>
              <a:rPr lang="en-GB" sz="2400" dirty="0" smtClean="0"/>
              <a:t>A teenager states that they have good relations with mum or dad, yet rolls eyes to ceiling</a:t>
            </a:r>
          </a:p>
          <a:p>
            <a:endParaRPr lang="en-GB" sz="2400" dirty="0" smtClean="0"/>
          </a:p>
          <a:p>
            <a:r>
              <a:rPr lang="en-GB" sz="2400" dirty="0" smtClean="0"/>
              <a:t>A woman says she is calm and ready, only to fidget, shallow breath </a:t>
            </a:r>
            <a:r>
              <a:rPr lang="en-GB" sz="2400" dirty="0" err="1" smtClean="0"/>
              <a:t>ing</a:t>
            </a:r>
            <a:r>
              <a:rPr lang="en-GB" sz="2400" dirty="0" smtClean="0"/>
              <a:t> and avoids eye contact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8279210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could go wrong?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Mis</a:t>
            </a:r>
            <a:r>
              <a:rPr lang="en-GB" dirty="0" smtClean="0"/>
              <a:t>-interpretation</a:t>
            </a:r>
          </a:p>
          <a:p>
            <a:r>
              <a:rPr lang="en-GB" dirty="0" smtClean="0"/>
              <a:t>Offence</a:t>
            </a:r>
          </a:p>
          <a:p>
            <a:r>
              <a:rPr lang="en-GB" dirty="0" smtClean="0"/>
              <a:t>Relationship breakdown</a:t>
            </a:r>
          </a:p>
          <a:p>
            <a:r>
              <a:rPr lang="en-GB" dirty="0" smtClean="0"/>
              <a:t>Timing</a:t>
            </a:r>
          </a:p>
          <a:p>
            <a:r>
              <a:rPr lang="en-GB" dirty="0" smtClean="0"/>
              <a:t>Power struggle</a:t>
            </a:r>
          </a:p>
          <a:p>
            <a:r>
              <a:rPr lang="en-GB" dirty="0" smtClean="0"/>
              <a:t>Incompetence</a:t>
            </a:r>
          </a:p>
          <a:p>
            <a:r>
              <a:rPr lang="en-GB" dirty="0" smtClean="0"/>
              <a:t>outcome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39615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5" descr="Image result for i see what you're saying image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051721" y="1412776"/>
            <a:ext cx="5256583" cy="4895949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Box 2"/>
          <p:cNvSpPr txBox="1"/>
          <p:nvPr/>
        </p:nvSpPr>
        <p:spPr>
          <a:xfrm>
            <a:off x="6228184" y="6559470"/>
            <a:ext cx="2088232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 err="1" smtClean="0"/>
              <a:t>Imgflip</a:t>
            </a:r>
            <a:r>
              <a:rPr lang="en-GB" sz="1050" dirty="0" smtClean="0"/>
              <a:t> (2019)</a:t>
            </a:r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18312417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7200" dirty="0" smtClean="0"/>
              <a:t>ANY</a:t>
            </a:r>
            <a:r>
              <a:rPr lang="en-GB" dirty="0" smtClean="0"/>
              <a:t>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5000" dirty="0" smtClean="0"/>
              <a:t>?</a:t>
            </a:r>
            <a:endParaRPr lang="en-GB" sz="1500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QUESTIONS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733999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45720" indent="0">
              <a:buNone/>
            </a:pPr>
            <a:r>
              <a:rPr lang="en-GB" dirty="0"/>
              <a:t> </a:t>
            </a:r>
            <a:endParaRPr lang="en-GB" sz="3600" dirty="0"/>
          </a:p>
          <a:p>
            <a:pPr marL="0" indent="0">
              <a:buNone/>
            </a:pPr>
            <a:r>
              <a:rPr lang="en-GB" sz="3600" dirty="0" smtClean="0"/>
              <a:t>         </a:t>
            </a:r>
            <a:r>
              <a:rPr lang="en-GB" sz="3600" dirty="0" err="1" smtClean="0"/>
              <a:t>Debenham</a:t>
            </a:r>
            <a:r>
              <a:rPr lang="en-GB" sz="3600" dirty="0" smtClean="0"/>
              <a:t>, L. (2018)Body language expert (2018) </a:t>
            </a:r>
            <a:r>
              <a:rPr lang="en-GB" sz="3600" i="1" dirty="0" smtClean="0"/>
              <a:t>Graph.  </a:t>
            </a:r>
            <a:r>
              <a:rPr lang="en-GB" sz="3600" dirty="0" smtClean="0"/>
              <a:t>Available at: </a:t>
            </a:r>
            <a:r>
              <a:rPr lang="en-GB" sz="3600" dirty="0">
                <a:hlinkClick r:id="rId2"/>
              </a:rPr>
              <a:t>http://</a:t>
            </a:r>
            <a:r>
              <a:rPr lang="en-GB" sz="3600" dirty="0" smtClean="0">
                <a:hlinkClick r:id="rId2"/>
              </a:rPr>
              <a:t>www.bodylanguageexpert.co.uk/communication-what-percentage-body-language.html</a:t>
            </a:r>
            <a:r>
              <a:rPr lang="en-GB" sz="3600" dirty="0" smtClean="0"/>
              <a:t>   (Accessed 20 November 2019).</a:t>
            </a:r>
          </a:p>
          <a:p>
            <a:pPr marL="0" indent="0">
              <a:buNone/>
            </a:pPr>
            <a:endParaRPr lang="en-GB" sz="3600" dirty="0"/>
          </a:p>
          <a:p>
            <a:r>
              <a:rPr lang="en-GB" sz="3600" dirty="0"/>
              <a:t>Good Therapy (2018) Gregory Bateson Available at: </a:t>
            </a:r>
            <a:r>
              <a:rPr lang="en-GB" sz="3600" u="sng" dirty="0">
                <a:hlinkClick r:id="rId3"/>
              </a:rPr>
              <a:t>https://www.goodtherapy.org/famous-psychologists/gregory-bateson.html</a:t>
            </a:r>
            <a:r>
              <a:rPr lang="en-GB" sz="3600" dirty="0"/>
              <a:t>. (Accessed: 20 November 2019).</a:t>
            </a:r>
          </a:p>
          <a:p>
            <a:r>
              <a:rPr lang="en-GB" sz="3600" dirty="0"/>
              <a:t> </a:t>
            </a:r>
          </a:p>
          <a:p>
            <a:r>
              <a:rPr lang="en-GB" sz="3600" dirty="0"/>
              <a:t>Hartwell-Black, M.( 2018) Metacommunication’,</a:t>
            </a:r>
            <a:r>
              <a:rPr lang="en-GB" sz="3600" i="1" dirty="0"/>
              <a:t> What I said isn’t what I meant.</a:t>
            </a:r>
            <a:r>
              <a:rPr lang="en-GB" sz="3600" dirty="0"/>
              <a:t> Available at: </a:t>
            </a:r>
            <a:r>
              <a:rPr lang="en-GB" sz="3600" u="sng" dirty="0">
                <a:hlinkClick r:id="rId4"/>
              </a:rPr>
              <a:t>https://psychcentral.com/lib/meta-communication-what-i-said-isnt-what-i-meant/</a:t>
            </a:r>
            <a:r>
              <a:rPr lang="en-GB" sz="3600" dirty="0"/>
              <a:t>  what I said </a:t>
            </a:r>
            <a:r>
              <a:rPr lang="en-GB" sz="3600" dirty="0" err="1"/>
              <a:t>isnt</a:t>
            </a:r>
            <a:r>
              <a:rPr lang="en-GB" sz="3600" dirty="0"/>
              <a:t> what I meant (Accessed: 21 November 2019).</a:t>
            </a:r>
          </a:p>
          <a:p>
            <a:pPr marL="45720" indent="0">
              <a:buNone/>
            </a:pPr>
            <a:endParaRPr lang="en-GB" sz="3600" dirty="0"/>
          </a:p>
          <a:p>
            <a:r>
              <a:rPr lang="en-GB" sz="3600" dirty="0" err="1"/>
              <a:t>Imgflip</a:t>
            </a:r>
            <a:r>
              <a:rPr lang="en-GB" sz="3600" dirty="0"/>
              <a:t> (2019) Available at: </a:t>
            </a:r>
            <a:r>
              <a:rPr lang="en-GB" sz="3600" u="sng" dirty="0">
                <a:hlinkClick r:id="rId5"/>
              </a:rPr>
              <a:t>https://imgflip.com/i/o57qm</a:t>
            </a:r>
            <a:r>
              <a:rPr lang="en-GB" sz="3600" dirty="0"/>
              <a:t> (Accessed: 20 November 2019).</a:t>
            </a:r>
          </a:p>
          <a:p>
            <a:r>
              <a:rPr lang="en-GB" sz="3600" dirty="0"/>
              <a:t> </a:t>
            </a:r>
          </a:p>
          <a:p>
            <a:r>
              <a:rPr lang="en-GB" sz="3600" dirty="0" err="1"/>
              <a:t>Jauquet</a:t>
            </a:r>
            <a:r>
              <a:rPr lang="en-GB" sz="3600" dirty="0"/>
              <a:t>, C.A and </a:t>
            </a:r>
            <a:r>
              <a:rPr lang="en-GB" sz="3600" dirty="0" err="1"/>
              <a:t>Kiviligan</a:t>
            </a:r>
            <a:r>
              <a:rPr lang="en-GB" sz="3600" dirty="0"/>
              <a:t>, D.M and Li, X. (2016) ‘When is Therapist Metacommunication Followed by more client collaboration? </a:t>
            </a:r>
            <a:r>
              <a:rPr lang="en-GB" sz="3600" i="1" dirty="0"/>
              <a:t>The moderation effects of Timing and Contexts’</a:t>
            </a:r>
            <a:r>
              <a:rPr lang="en-GB" sz="3600" dirty="0"/>
              <a:t>, 63 (6) PP.693-703.  DOI:10.1037/cou0000162</a:t>
            </a:r>
          </a:p>
          <a:p>
            <a:r>
              <a:rPr lang="en-GB" sz="3600" dirty="0"/>
              <a:t> </a:t>
            </a:r>
          </a:p>
          <a:p>
            <a:r>
              <a:rPr lang="en-GB" sz="3600" dirty="0" err="1"/>
              <a:t>Markin</a:t>
            </a:r>
            <a:r>
              <a:rPr lang="en-GB" sz="3600" dirty="0"/>
              <a:t>, R.D. (2014) ‘Toward a common identity for relationally oriented clinicians’,  </a:t>
            </a:r>
            <a:r>
              <a:rPr lang="en-GB" sz="3600" i="1" dirty="0"/>
              <a:t>A place to hang one’s hat</a:t>
            </a:r>
            <a:r>
              <a:rPr lang="en-GB" sz="3600" dirty="0"/>
              <a:t>, 51 (3), PP.327-334. DOI: 10.1037/a0037093 </a:t>
            </a:r>
          </a:p>
          <a:p>
            <a:r>
              <a:rPr lang="en-GB" sz="3600" dirty="0"/>
              <a:t> </a:t>
            </a:r>
          </a:p>
          <a:p>
            <a:r>
              <a:rPr lang="en-GB" sz="3600" dirty="0"/>
              <a:t>Metz, M. (2017) ‘</a:t>
            </a:r>
            <a:r>
              <a:rPr lang="en-GB" sz="3600" i="1" dirty="0"/>
              <a:t>Understanding Metacommunication’,</a:t>
            </a:r>
            <a:r>
              <a:rPr lang="en-GB" sz="3600" dirty="0"/>
              <a:t> Available at: </a:t>
            </a:r>
            <a:r>
              <a:rPr lang="en-GB" sz="3600" u="sng" dirty="0">
                <a:hlinkClick r:id="rId6"/>
              </a:rPr>
              <a:t>https://jmetz.com/2017/09/understanding-metacommunication/</a:t>
            </a:r>
            <a:r>
              <a:rPr lang="en-GB" sz="3600" dirty="0"/>
              <a:t>  (Accessed:  20 November 2019).  </a:t>
            </a:r>
          </a:p>
          <a:p>
            <a:r>
              <a:rPr lang="en-GB" sz="3600" dirty="0"/>
              <a:t> </a:t>
            </a:r>
          </a:p>
          <a:p>
            <a:r>
              <a:rPr lang="en-GB" sz="3600" dirty="0"/>
              <a:t>Patch, M.D. (1995) ‘</a:t>
            </a:r>
            <a:r>
              <a:rPr lang="en-GB" sz="3600" i="1" dirty="0"/>
              <a:t>The effect of Asymmetrical use of </a:t>
            </a:r>
            <a:r>
              <a:rPr lang="en-GB" sz="3600" i="1" dirty="0" err="1"/>
              <a:t>Metacommunicative</a:t>
            </a:r>
            <a:r>
              <a:rPr lang="en-GB" sz="3600" i="1" dirty="0"/>
              <a:t> Behaviour on Judgments of Power’</a:t>
            </a:r>
            <a:r>
              <a:rPr lang="en-GB" sz="3600" dirty="0"/>
              <a:t>, 136(6) p747.  Available at: </a:t>
            </a:r>
            <a:r>
              <a:rPr lang="en-GB" sz="3600" u="sng" dirty="0">
                <a:hlinkClick r:id="rId7"/>
              </a:rPr>
              <a:t>https://www.tandfonline.com/doi/abs/10.1080.00224545.1995.9713977</a:t>
            </a:r>
            <a:r>
              <a:rPr lang="en-GB" sz="3600" dirty="0"/>
              <a:t> (Accessed: 20/11/19).</a:t>
            </a:r>
          </a:p>
          <a:p>
            <a:r>
              <a:rPr lang="en-GB" sz="3600" dirty="0"/>
              <a:t> </a:t>
            </a:r>
          </a:p>
          <a:p>
            <a:r>
              <a:rPr lang="en-GB" sz="3600" dirty="0"/>
              <a:t>Sideways film, (2019) Available at: </a:t>
            </a:r>
            <a:r>
              <a:rPr lang="en-GB" sz="3600" u="sng" dirty="0">
                <a:hlinkClick r:id="rId8"/>
              </a:rPr>
              <a:t>http://www.sidewaysfilm.com/body-language-decoded/</a:t>
            </a:r>
            <a:r>
              <a:rPr lang="en-GB" sz="3600" dirty="0"/>
              <a:t>  (Accessed: 20 November 2019).</a:t>
            </a:r>
          </a:p>
          <a:p>
            <a:r>
              <a:rPr lang="en-GB" sz="3600" dirty="0"/>
              <a:t> </a:t>
            </a:r>
          </a:p>
          <a:p>
            <a:r>
              <a:rPr lang="en-GB" sz="3600" dirty="0" err="1"/>
              <a:t>Scollon,R</a:t>
            </a:r>
            <a:r>
              <a:rPr lang="en-GB" sz="3600" dirty="0"/>
              <a:t>. and </a:t>
            </a:r>
            <a:r>
              <a:rPr lang="en-GB" sz="3600" dirty="0" err="1"/>
              <a:t>Scollon</a:t>
            </a:r>
            <a:r>
              <a:rPr lang="en-GB" sz="3600" dirty="0"/>
              <a:t>, S.W. and Jones, R.H. (2012)  </a:t>
            </a:r>
            <a:r>
              <a:rPr lang="en-GB" sz="3600" i="1" dirty="0"/>
              <a:t>Intercultural communication, A discourse approach</a:t>
            </a:r>
            <a:r>
              <a:rPr lang="en-GB" sz="3600" dirty="0"/>
              <a:t> 3</a:t>
            </a:r>
            <a:r>
              <a:rPr lang="en-GB" sz="3600" baseline="30000" dirty="0"/>
              <a:t>rd</a:t>
            </a:r>
            <a:r>
              <a:rPr lang="en-GB" sz="3600" dirty="0"/>
              <a:t> </a:t>
            </a:r>
            <a:r>
              <a:rPr lang="en-GB" sz="3600" dirty="0" err="1"/>
              <a:t>edn</a:t>
            </a:r>
            <a:r>
              <a:rPr lang="en-GB" sz="3600" dirty="0"/>
              <a:t>.  West Sussex: John Wiley &amp; Sons, Inc.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591341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erspective">
  <a:themeElements>
    <a:clrScheme name="Perspective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erspectiv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100000"/>
                <a:satMod val="160000"/>
                <a:lumMod val="105000"/>
              </a:schemeClr>
            </a:gs>
            <a:gs pos="41000">
              <a:schemeClr val="phClr">
                <a:tint val="57000"/>
                <a:satMod val="180000"/>
                <a:lumMod val="99000"/>
              </a:schemeClr>
            </a:gs>
            <a:gs pos="100000">
              <a:schemeClr val="phClr">
                <a:tint val="80000"/>
                <a:satMod val="200000"/>
                <a:lumMod val="10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atMod val="130000"/>
                <a:lumMod val="114000"/>
              </a:schemeClr>
            </a:gs>
            <a:gs pos="60000">
              <a:schemeClr val="phClr">
                <a:tint val="100000"/>
                <a:satMod val="106000"/>
                <a:lumMod val="110000"/>
              </a:schemeClr>
            </a:gs>
            <a:gs pos="100000">
              <a:schemeClr val="phClr"/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47625" dist="38100" dir="5400000" sy="98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woPt" dir="br">
              <a:rot lat="0" lon="0" rev="8700000"/>
            </a:lightRig>
          </a:scene3d>
          <a:sp3d prstMaterial="matte">
            <a:bevelT w="25400" h="53975"/>
          </a:sp3d>
        </a:effectStyle>
        <a:effectStyle>
          <a:effectLst>
            <a:reflection blurRad="12700" stA="24000" endPos="28000" dist="50800" dir="5400000" sy="-100000" rotWithShape="0"/>
          </a:effectLst>
          <a:scene3d>
            <a:camera prst="orthographicFront">
              <a:rot lat="0" lon="0" rev="0"/>
            </a:camera>
            <a:lightRig rig="threePt" dir="t">
              <a:rot lat="0" lon="0" rev="4800000"/>
            </a:lightRig>
          </a:scene3d>
          <a:sp3d>
            <a:bevelT w="6985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00000"/>
                <a:lumMod val="100000"/>
              </a:schemeClr>
            </a:gs>
            <a:gs pos="65000">
              <a:schemeClr val="phClr">
                <a:tint val="100000"/>
                <a:shade val="95000"/>
                <a:satMod val="100000"/>
                <a:lumMod val="100000"/>
              </a:schemeClr>
            </a:gs>
            <a:gs pos="100000">
              <a:schemeClr val="phClr">
                <a:tint val="88000"/>
                <a:shade val="100000"/>
                <a:satMod val="400000"/>
                <a:lumMod val="1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  <a:satMod val="90000"/>
              </a:schemeClr>
              <a:schemeClr val="phClr">
                <a:shade val="92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</Template>
  <TotalTime>2839</TotalTime>
  <Words>143</Words>
  <Application>Microsoft Office PowerPoint</Application>
  <PresentationFormat>On-screen Show (4:3)</PresentationFormat>
  <Paragraphs>71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Perspective</vt:lpstr>
      <vt:lpstr>Metacommunication</vt:lpstr>
      <vt:lpstr>What is meta communication? </vt:lpstr>
      <vt:lpstr>Verbal v’s Non-verbal</vt:lpstr>
      <vt:lpstr>Why is it important?</vt:lpstr>
      <vt:lpstr>Examples</vt:lpstr>
      <vt:lpstr>What could go wrong?</vt:lpstr>
      <vt:lpstr>PowerPoint Presentation</vt:lpstr>
      <vt:lpstr>ANY </vt:lpstr>
      <vt:lpstr>References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jane brown</dc:creator>
  <cp:lastModifiedBy>jane brown</cp:lastModifiedBy>
  <cp:revision>43</cp:revision>
  <dcterms:created xsi:type="dcterms:W3CDTF">2019-11-20T11:01:22Z</dcterms:created>
  <dcterms:modified xsi:type="dcterms:W3CDTF">2019-11-24T22:36:27Z</dcterms:modified>
</cp:coreProperties>
</file>