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4"/>
  </p:notesMasterIdLst>
  <p:sldIdLst>
    <p:sldId id="273" r:id="rId2"/>
    <p:sldId id="256" r:id="rId3"/>
    <p:sldId id="289" r:id="rId4"/>
    <p:sldId id="264" r:id="rId5"/>
    <p:sldId id="258" r:id="rId6"/>
    <p:sldId id="262" r:id="rId7"/>
    <p:sldId id="263" r:id="rId8"/>
    <p:sldId id="259" r:id="rId9"/>
    <p:sldId id="268" r:id="rId10"/>
    <p:sldId id="260" r:id="rId11"/>
    <p:sldId id="261" r:id="rId12"/>
    <p:sldId id="269" r:id="rId13"/>
    <p:sldId id="265" r:id="rId14"/>
    <p:sldId id="266" r:id="rId15"/>
    <p:sldId id="272" r:id="rId16"/>
    <p:sldId id="267" r:id="rId17"/>
    <p:sldId id="271" r:id="rId18"/>
    <p:sldId id="279" r:id="rId19"/>
    <p:sldId id="287" r:id="rId20"/>
    <p:sldId id="286" r:id="rId21"/>
    <p:sldId id="274" r:id="rId22"/>
    <p:sldId id="276" r:id="rId23"/>
    <p:sldId id="275" r:id="rId24"/>
    <p:sldId id="277" r:id="rId25"/>
    <p:sldId id="278" r:id="rId26"/>
    <p:sldId id="280" r:id="rId27"/>
    <p:sldId id="281" r:id="rId28"/>
    <p:sldId id="282" r:id="rId29"/>
    <p:sldId id="283" r:id="rId30"/>
    <p:sldId id="285" r:id="rId31"/>
    <p:sldId id="284" r:id="rId32"/>
    <p:sldId id="288" r:id="rId33"/>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B3C8731-2432-4EFF-969D-C7157E304F47}" type="datetimeFigureOut">
              <a:rPr lang="en-GB" smtClean="0"/>
              <a:t>23/10/2017</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0DB7E69A-5C67-46DF-A8AD-1BBC1AFEBC76}" type="slidenum">
              <a:rPr lang="en-GB" smtClean="0"/>
              <a:t>‹#›</a:t>
            </a:fld>
            <a:endParaRPr lang="en-GB"/>
          </a:p>
        </p:txBody>
      </p:sp>
    </p:spTree>
    <p:extLst>
      <p:ext uri="{BB962C8B-B14F-4D97-AF65-F5344CB8AC3E}">
        <p14:creationId xmlns:p14="http://schemas.microsoft.com/office/powerpoint/2010/main" val="2658274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B78513B5-B401-4318-8DB4-01AFD94A00F9}" type="slidenum">
              <a:rPr lang="en-GB" altLang="en-US" sz="1200"/>
              <a:pPr eaLnBrk="1" hangingPunct="1"/>
              <a:t>15</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59857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10/23/2017</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ales.gov.uk/topics/educationandskills/curriculumassessment/arevisedcurriculumforwales/religiouseducation/?lang=e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asacre.org.uk/publication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angor.ac.uk/addysg/publications/Trafodion4s.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booksatpress.co.uk/" TargetMode="External"/><Relationship Id="rId2" Type="http://schemas.openxmlformats.org/officeDocument/2006/relationships/hyperlink" Target="https://hwb.gov.wales/" TargetMode="External"/><Relationship Id="rId1" Type="http://schemas.openxmlformats.org/officeDocument/2006/relationships/slideLayout" Target="../slideLayouts/slideLayout2.xml"/><Relationship Id="rId4" Type="http://schemas.openxmlformats.org/officeDocument/2006/relationships/hyperlink" Target="http://www.twinkl.com/resources/foundation-phase-welsh-primary-resourc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create.kahoot.it/details/requirements/0e06164f-df42-4e3b-af86-9a1133d95ca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Humanities</a:t>
            </a:r>
            <a:endParaRPr lang="en-GB" dirty="0"/>
          </a:p>
        </p:txBody>
      </p:sp>
      <p:sp>
        <p:nvSpPr>
          <p:cNvPr id="3" name="Subtitle 2"/>
          <p:cNvSpPr>
            <a:spLocks noGrp="1"/>
          </p:cNvSpPr>
          <p:nvPr>
            <p:ph type="subTitle" idx="1"/>
          </p:nvPr>
        </p:nvSpPr>
        <p:spPr/>
        <p:txBody>
          <a:bodyPr>
            <a:normAutofit/>
          </a:bodyPr>
          <a:lstStyle/>
          <a:p>
            <a:endParaRPr lang="en-GB" sz="6000" dirty="0"/>
          </a:p>
        </p:txBody>
      </p:sp>
    </p:spTree>
    <p:extLst>
      <p:ext uri="{BB962C8B-B14F-4D97-AF65-F5344CB8AC3E}">
        <p14:creationId xmlns:p14="http://schemas.microsoft.com/office/powerpoint/2010/main" val="29592573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smtClean="0">
                <a:solidFill>
                  <a:schemeClr val="bg1"/>
                </a:solidFill>
                <a:latin typeface="Calibri" panose="020F0502020204030204" pitchFamily="34" charset="0"/>
              </a:rPr>
              <a:t>rachel.bendall@uwtsd.ac.uk</a:t>
            </a:r>
            <a:br>
              <a:rPr lang="en-GB" sz="4000" b="1" dirty="0" smtClean="0">
                <a:solidFill>
                  <a:schemeClr val="bg1"/>
                </a:solidFill>
                <a:latin typeface="Calibri" panose="020F0502020204030204" pitchFamily="34" charset="0"/>
              </a:rPr>
            </a:br>
            <a:r>
              <a:rPr lang="en-GB" sz="4000" b="1" dirty="0">
                <a:latin typeface="Calibri" panose="020F0502020204030204" pitchFamily="34" charset="0"/>
              </a:rPr>
              <a:t/>
            </a:r>
            <a:br>
              <a:rPr lang="en-GB" sz="4000" b="1" dirty="0">
                <a:latin typeface="Calibri" panose="020F0502020204030204" pitchFamily="34" charset="0"/>
              </a:rPr>
            </a:br>
            <a:r>
              <a:rPr lang="en-GB" sz="4000" b="1" dirty="0" smtClean="0">
                <a:latin typeface="Calibri" panose="020F0502020204030204" pitchFamily="34" charset="0"/>
              </a:rPr>
              <a:t/>
            </a:r>
            <a:br>
              <a:rPr lang="en-GB" sz="4000" b="1" dirty="0" smtClean="0">
                <a:latin typeface="Calibri" panose="020F0502020204030204" pitchFamily="34" charset="0"/>
              </a:rPr>
            </a:br>
            <a:r>
              <a:rPr lang="en-GB" sz="4000" b="1" dirty="0">
                <a:latin typeface="Calibri" panose="020F0502020204030204" pitchFamily="34" charset="0"/>
              </a:rPr>
              <a:t/>
            </a:r>
            <a:br>
              <a:rPr lang="en-GB" sz="4000" b="1" dirty="0">
                <a:latin typeface="Calibri" panose="020F0502020204030204" pitchFamily="34" charset="0"/>
              </a:rPr>
            </a:br>
            <a:r>
              <a:rPr lang="en-GB" sz="4000" b="1" dirty="0">
                <a:latin typeface="Calibri" panose="020F0502020204030204" pitchFamily="34" charset="0"/>
              </a:rPr>
              <a:t>Religious </a:t>
            </a:r>
            <a:r>
              <a:rPr lang="en-GB" sz="4000" b="1" dirty="0" smtClean="0">
                <a:latin typeface="Calibri" panose="020F0502020204030204" pitchFamily="34" charset="0"/>
              </a:rPr>
              <a:t>Education Requirements</a:t>
            </a:r>
            <a:endParaRPr lang="en-GB" sz="4000" b="1" dirty="0">
              <a:latin typeface="Calibri" panose="020F0502020204030204" pitchFamily="34" charset="0"/>
            </a:endParaRPr>
          </a:p>
        </p:txBody>
      </p:sp>
      <p:sp>
        <p:nvSpPr>
          <p:cNvPr id="3" name="Subtitle 2"/>
          <p:cNvSpPr>
            <a:spLocks noGrp="1"/>
          </p:cNvSpPr>
          <p:nvPr>
            <p:ph type="subTitle" idx="1"/>
          </p:nvPr>
        </p:nvSpPr>
        <p:spPr/>
        <p:txBody>
          <a:bodyPr>
            <a:normAutofit/>
          </a:bodyPr>
          <a:lstStyle/>
          <a:p>
            <a:r>
              <a:rPr lang="en-GB" sz="4000" b="1" dirty="0" smtClean="0">
                <a:latin typeface="Calibri" panose="020F0502020204030204" pitchFamily="34" charset="0"/>
              </a:rPr>
              <a:t>Foundation Phase &amp; KS2</a:t>
            </a:r>
          </a:p>
        </p:txBody>
      </p:sp>
    </p:spTree>
    <p:extLst>
      <p:ext uri="{BB962C8B-B14F-4D97-AF65-F5344CB8AC3E}">
        <p14:creationId xmlns:p14="http://schemas.microsoft.com/office/powerpoint/2010/main" val="19729668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Session 1</a:t>
            </a:r>
            <a:endParaRPr lang="en-GB" dirty="0"/>
          </a:p>
        </p:txBody>
      </p:sp>
      <p:sp>
        <p:nvSpPr>
          <p:cNvPr id="3" name="Content Placeholder 2"/>
          <p:cNvSpPr>
            <a:spLocks noGrp="1"/>
          </p:cNvSpPr>
          <p:nvPr>
            <p:ph idx="1"/>
          </p:nvPr>
        </p:nvSpPr>
        <p:spPr/>
        <p:txBody>
          <a:bodyPr>
            <a:normAutofit/>
          </a:bodyPr>
          <a:lstStyle/>
          <a:p>
            <a:r>
              <a:rPr lang="cy-GB" sz="2800" dirty="0" smtClean="0"/>
              <a:t>Foundation Phase</a:t>
            </a:r>
            <a:endParaRPr lang="en-GB" sz="2800" dirty="0"/>
          </a:p>
        </p:txBody>
      </p:sp>
    </p:spTree>
    <p:extLst>
      <p:ext uri="{BB962C8B-B14F-4D97-AF65-F5344CB8AC3E}">
        <p14:creationId xmlns:p14="http://schemas.microsoft.com/office/powerpoint/2010/main" val="3073641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
            </a:r>
            <a:br>
              <a:rPr lang="en-GB" dirty="0"/>
            </a:br>
            <a:r>
              <a:rPr lang="en-GB" dirty="0" smtClean="0"/>
              <a:t>QTS Standards</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800" dirty="0" smtClean="0"/>
              <a:t>S1.8, S2.1, S2.2, S3.3</a:t>
            </a:r>
            <a:endParaRPr lang="en-GB" sz="2800" dirty="0"/>
          </a:p>
        </p:txBody>
      </p:sp>
    </p:spTree>
    <p:extLst>
      <p:ext uri="{BB962C8B-B14F-4D97-AF65-F5344CB8AC3E}">
        <p14:creationId xmlns:p14="http://schemas.microsoft.com/office/powerpoint/2010/main" val="5550967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dirty="0" smtClean="0"/>
              <a:t>Compulsory subject</a:t>
            </a:r>
            <a:br>
              <a:rPr lang="en-GB" altLang="en-US" dirty="0" smtClean="0"/>
            </a:br>
            <a:r>
              <a:rPr lang="en-GB" altLang="en-US" dirty="0"/>
              <a:t/>
            </a:r>
            <a:br>
              <a:rPr lang="en-GB" altLang="en-US" dirty="0"/>
            </a:br>
            <a:endParaRPr lang="en-GB" altLang="en-US" dirty="0" smtClean="0"/>
          </a:p>
        </p:txBody>
      </p:sp>
      <p:sp>
        <p:nvSpPr>
          <p:cNvPr id="18435" name="Rectangle 3"/>
          <p:cNvSpPr>
            <a:spLocks noGrp="1" noChangeArrowheads="1"/>
          </p:cNvSpPr>
          <p:nvPr>
            <p:ph type="body" idx="1"/>
          </p:nvPr>
        </p:nvSpPr>
        <p:spPr/>
        <p:txBody>
          <a:bodyPr>
            <a:normAutofit/>
          </a:bodyPr>
          <a:lstStyle/>
          <a:p>
            <a:pPr eaLnBrk="1" hangingPunct="1"/>
            <a:r>
              <a:rPr lang="en-US" altLang="en-US" sz="2800" b="1" dirty="0" smtClean="0"/>
              <a:t>Religious education</a:t>
            </a:r>
            <a:r>
              <a:rPr lang="en-US" altLang="en-US" sz="2800" dirty="0" smtClean="0"/>
              <a:t>, together with the National Curriculum core and non-core foundation subjects, forms the statutory basic curriculum that </a:t>
            </a:r>
            <a:r>
              <a:rPr lang="en-US" altLang="en-US" sz="2800" b="1" dirty="0" smtClean="0"/>
              <a:t>has to be taught</a:t>
            </a:r>
            <a:r>
              <a:rPr lang="en-US" altLang="en-US" sz="2800" dirty="0" smtClean="0"/>
              <a:t> in all maintained schools. The subject has an equal standing with National Curriculum subjects. </a:t>
            </a:r>
          </a:p>
          <a:p>
            <a:pPr eaLnBrk="1" hangingPunct="1"/>
            <a:endParaRPr lang="en-GB" altLang="en-US" sz="2800" dirty="0" smtClean="0"/>
          </a:p>
        </p:txBody>
      </p:sp>
    </p:spTree>
    <p:extLst>
      <p:ext uri="{BB962C8B-B14F-4D97-AF65-F5344CB8AC3E}">
        <p14:creationId xmlns:p14="http://schemas.microsoft.com/office/powerpoint/2010/main" val="41754037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smtClean="0"/>
              <a:t>Key document</a:t>
            </a:r>
            <a:r>
              <a:rPr lang="en-GB" altLang="en-US" dirty="0"/>
              <a:t/>
            </a:r>
            <a:br>
              <a:rPr lang="en-GB" altLang="en-US" dirty="0"/>
            </a:br>
            <a:r>
              <a:rPr lang="en-GB" altLang="en-US" dirty="0" smtClean="0"/>
              <a:t/>
            </a:r>
            <a:br>
              <a:rPr lang="en-GB" altLang="en-US" dirty="0" smtClean="0"/>
            </a:br>
            <a:endParaRPr lang="en-GB" altLang="en-US" dirty="0" smtClean="0"/>
          </a:p>
        </p:txBody>
      </p:sp>
      <p:sp>
        <p:nvSpPr>
          <p:cNvPr id="22531" name="Rectangle 3"/>
          <p:cNvSpPr>
            <a:spLocks noGrp="1" noChangeArrowheads="1"/>
          </p:cNvSpPr>
          <p:nvPr>
            <p:ph type="body" idx="1"/>
          </p:nvPr>
        </p:nvSpPr>
        <p:spPr/>
        <p:txBody>
          <a:bodyPr/>
          <a:lstStyle/>
          <a:p>
            <a:pPr eaLnBrk="1" hangingPunct="1"/>
            <a:r>
              <a:rPr lang="en-GB" altLang="en-US" sz="2800" dirty="0" smtClean="0"/>
              <a:t>National exemplar framework for religious education for 3 to 19-year-olds in Wales</a:t>
            </a:r>
          </a:p>
          <a:p>
            <a:pPr eaLnBrk="1" hangingPunct="1"/>
            <a:r>
              <a:rPr lang="en-GB" altLang="en-US" sz="2800" dirty="0" smtClean="0">
                <a:solidFill>
                  <a:schemeClr val="tx1"/>
                </a:solidFill>
                <a:hlinkClick r:id="rId2"/>
              </a:rPr>
              <a:t>http://wales.gov.uk/topics/educationandskills/curriculumassessment/arevisedcurriculumforwales/religiouseducation/?lang=en</a:t>
            </a:r>
            <a:endParaRPr lang="en-GB" altLang="en-US" sz="2800" dirty="0" smtClean="0">
              <a:solidFill>
                <a:schemeClr val="tx1"/>
              </a:solidFill>
            </a:endParaRPr>
          </a:p>
          <a:p>
            <a:pPr marL="0" indent="0" eaLnBrk="1" hangingPunct="1">
              <a:buNone/>
            </a:pPr>
            <a:endParaRPr lang="en-GB" altLang="en-US" dirty="0" smtClean="0"/>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23255615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p:txBody>
          <a:bodyPr/>
          <a:lstStyle/>
          <a:p>
            <a:endParaRPr lang="en-GB" dirty="0" smtClean="0"/>
          </a:p>
          <a:p>
            <a:r>
              <a:rPr lang="en-GB" sz="2800" dirty="0" smtClean="0"/>
              <a:t>What?  </a:t>
            </a:r>
          </a:p>
          <a:p>
            <a:r>
              <a:rPr lang="en-GB" sz="2800" dirty="0" smtClean="0"/>
              <a:t>Who?</a:t>
            </a:r>
          </a:p>
          <a:p>
            <a:r>
              <a:rPr lang="en-GB" sz="2800" dirty="0" smtClean="0"/>
              <a:t>Why?</a:t>
            </a:r>
          </a:p>
          <a:p>
            <a:r>
              <a:rPr lang="en-GB" sz="2800" dirty="0" smtClean="0"/>
              <a:t>Where?</a:t>
            </a:r>
          </a:p>
          <a:p>
            <a:r>
              <a:rPr lang="en-GB" sz="2800" dirty="0" smtClean="0"/>
              <a:t>When?</a:t>
            </a:r>
            <a:r>
              <a:rPr lang="en-GB" sz="2800" dirty="0"/>
              <a:t> </a:t>
            </a:r>
            <a:endParaRPr lang="en-GB" sz="2800" dirty="0" smtClean="0"/>
          </a:p>
          <a:p>
            <a:pPr marL="0" indent="0">
              <a:buNone/>
            </a:pPr>
            <a:endParaRPr lang="en-GB" dirty="0" smtClean="0"/>
          </a:p>
          <a:p>
            <a:endParaRPr lang="en-GB" dirty="0"/>
          </a:p>
        </p:txBody>
      </p:sp>
    </p:spTree>
    <p:extLst>
      <p:ext uri="{BB962C8B-B14F-4D97-AF65-F5344CB8AC3E}">
        <p14:creationId xmlns:p14="http://schemas.microsoft.com/office/powerpoint/2010/main" val="2221550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dirty="0" smtClean="0"/>
              <a:t>Locally agreed syllabus</a:t>
            </a:r>
            <a:br>
              <a:rPr lang="en-US" altLang="en-US" dirty="0" smtClean="0"/>
            </a:br>
            <a:r>
              <a:rPr lang="en-US" altLang="en-US" dirty="0"/>
              <a:t/>
            </a:r>
            <a:br>
              <a:rPr lang="en-US" altLang="en-US" dirty="0"/>
            </a:br>
            <a:endParaRPr lang="en-GB" altLang="en-US" dirty="0" smtClean="0"/>
          </a:p>
        </p:txBody>
      </p:sp>
      <p:sp>
        <p:nvSpPr>
          <p:cNvPr id="19459" name="Rectangle 3"/>
          <p:cNvSpPr>
            <a:spLocks noGrp="1" noChangeArrowheads="1"/>
          </p:cNvSpPr>
          <p:nvPr>
            <p:ph type="body" idx="1"/>
          </p:nvPr>
        </p:nvSpPr>
        <p:spPr/>
        <p:txBody>
          <a:bodyPr/>
          <a:lstStyle/>
          <a:p>
            <a:pPr eaLnBrk="1" hangingPunct="1"/>
            <a:r>
              <a:rPr lang="en-US" altLang="en-US" sz="2800" dirty="0" smtClean="0"/>
              <a:t>Teaching is based on the </a:t>
            </a:r>
            <a:r>
              <a:rPr lang="en-US" altLang="en-US" sz="2800" b="1" dirty="0" smtClean="0"/>
              <a:t>locally agreed syllabus</a:t>
            </a:r>
            <a:r>
              <a:rPr lang="en-US" altLang="en-US" sz="2800" dirty="0" smtClean="0"/>
              <a:t>. In community, foundation and most voluntary controlled schools, the character of religious education is determined by the agreed syllabus adopted by the education authority. </a:t>
            </a:r>
          </a:p>
          <a:p>
            <a:pPr eaLnBrk="1" hangingPunct="1"/>
            <a:endParaRPr lang="en-GB" altLang="en-US" dirty="0" smtClean="0"/>
          </a:p>
        </p:txBody>
      </p:sp>
    </p:spTree>
    <p:extLst>
      <p:ext uri="{BB962C8B-B14F-4D97-AF65-F5344CB8AC3E}">
        <p14:creationId xmlns:p14="http://schemas.microsoft.com/office/powerpoint/2010/main" val="30201097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Where can I find the locally agreed syllabus?</a:t>
            </a:r>
            <a:br>
              <a:rPr lang="en-GB" dirty="0" smtClean="0"/>
            </a:br>
            <a:r>
              <a:rPr lang="en-GB" dirty="0"/>
              <a:t/>
            </a:r>
            <a:br>
              <a:rPr lang="en-GB" dirty="0"/>
            </a:b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800" dirty="0">
                <a:hlinkClick r:id="rId2"/>
              </a:rPr>
              <a:t>http://</a:t>
            </a:r>
            <a:r>
              <a:rPr lang="en-GB" sz="2800" dirty="0" smtClean="0">
                <a:hlinkClick r:id="rId2"/>
              </a:rPr>
              <a:t>wasacre.org.uk/publications.html</a:t>
            </a:r>
            <a:endParaRPr lang="en-GB" sz="2800" dirty="0" smtClean="0"/>
          </a:p>
          <a:p>
            <a:pPr marL="0" indent="0">
              <a:buNone/>
            </a:pPr>
            <a:endParaRPr lang="en-GB" sz="2800" dirty="0"/>
          </a:p>
        </p:txBody>
      </p:sp>
    </p:spTree>
    <p:extLst>
      <p:ext uri="{BB962C8B-B14F-4D97-AF65-F5344CB8AC3E}">
        <p14:creationId xmlns:p14="http://schemas.microsoft.com/office/powerpoint/2010/main" val="34120927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mtClean="0"/>
              <a:t>Locally agreed syllabuses</a:t>
            </a:r>
            <a:endParaRPr lang="en-GB" altLang="en-US" smtClean="0"/>
          </a:p>
        </p:txBody>
      </p:sp>
      <p:sp>
        <p:nvSpPr>
          <p:cNvPr id="20483" name="Rectangle 3"/>
          <p:cNvSpPr>
            <a:spLocks noGrp="1" noChangeArrowheads="1"/>
          </p:cNvSpPr>
          <p:nvPr>
            <p:ph type="body" idx="1"/>
          </p:nvPr>
        </p:nvSpPr>
        <p:spPr/>
        <p:txBody>
          <a:bodyPr>
            <a:normAutofit/>
          </a:bodyPr>
          <a:lstStyle/>
          <a:p>
            <a:pPr eaLnBrk="1" hangingPunct="1"/>
            <a:r>
              <a:rPr lang="en-US" altLang="en-US" sz="2800" dirty="0" smtClean="0"/>
              <a:t>An agreed syllabus should </a:t>
            </a:r>
            <a:r>
              <a:rPr lang="en-US" altLang="en-US" sz="2800" b="1" dirty="0" smtClean="0"/>
              <a:t>‘reflect the fact that the religious traditions in Great Britain are in the main Christian, while taking account of the teachings and practices of the other principal religions represented in Great Britain’</a:t>
            </a:r>
            <a:r>
              <a:rPr lang="en-US" altLang="en-US" sz="2800" dirty="0" smtClean="0"/>
              <a:t> (ERA, 1988 Section 8 (3)).</a:t>
            </a:r>
            <a:endParaRPr lang="en-GB" altLang="en-US" sz="2800" dirty="0" smtClean="0"/>
          </a:p>
        </p:txBody>
      </p:sp>
    </p:spTree>
    <p:extLst>
      <p:ext uri="{BB962C8B-B14F-4D97-AF65-F5344CB8AC3E}">
        <p14:creationId xmlns:p14="http://schemas.microsoft.com/office/powerpoint/2010/main" val="7185571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2919" y="1123837"/>
            <a:ext cx="3141070" cy="4601183"/>
          </a:xfrm>
        </p:spPr>
        <p:txBody>
          <a:bodyPr/>
          <a:lstStyle/>
          <a:p>
            <a:r>
              <a:rPr lang="en-GB" altLang="en-US" dirty="0" smtClean="0"/>
              <a:t>Denominational schools</a:t>
            </a:r>
            <a:br>
              <a:rPr lang="en-GB" altLang="en-US" dirty="0" smtClean="0"/>
            </a:br>
            <a:r>
              <a:rPr lang="en-GB" altLang="en-US" dirty="0" smtClean="0"/>
              <a:t/>
            </a:r>
            <a:br>
              <a:rPr lang="en-GB" altLang="en-US" dirty="0" smtClean="0"/>
            </a:br>
            <a:endParaRPr lang="en-GB" altLang="en-US" dirty="0" smtClean="0"/>
          </a:p>
        </p:txBody>
      </p:sp>
      <p:sp>
        <p:nvSpPr>
          <p:cNvPr id="21507" name="Rectangle 3"/>
          <p:cNvSpPr>
            <a:spLocks noGrp="1" noChangeArrowheads="1"/>
          </p:cNvSpPr>
          <p:nvPr>
            <p:ph type="body" idx="1"/>
          </p:nvPr>
        </p:nvSpPr>
        <p:spPr/>
        <p:txBody>
          <a:bodyPr/>
          <a:lstStyle/>
          <a:p>
            <a:pPr eaLnBrk="1" hangingPunct="1"/>
            <a:r>
              <a:rPr lang="en-US" altLang="en-US" sz="2800" dirty="0" smtClean="0"/>
              <a:t>In voluntary controlled schools where parents request it and in all voluntary aided schools, religious education is determined by the trust deed or practice followed before the school assumed its present status.</a:t>
            </a:r>
          </a:p>
          <a:p>
            <a:pPr eaLnBrk="1" hangingPunct="1"/>
            <a:endParaRPr lang="en-GB" altLang="en-US" dirty="0" smtClean="0"/>
          </a:p>
        </p:txBody>
      </p:sp>
    </p:spTree>
    <p:extLst>
      <p:ext uri="{BB962C8B-B14F-4D97-AF65-F5344CB8AC3E}">
        <p14:creationId xmlns:p14="http://schemas.microsoft.com/office/powerpoint/2010/main" val="31284037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pPr eaLnBrk="1" hangingPunct="1"/>
            <a:r>
              <a:rPr lang="en-GB" altLang="en-US" b="1" dirty="0"/>
              <a:t>Children should have opportunities to:</a:t>
            </a:r>
            <a:endParaRPr lang="en-GB" altLang="en-US" dirty="0"/>
          </a:p>
        </p:txBody>
      </p:sp>
      <p:sp>
        <p:nvSpPr>
          <p:cNvPr id="37891" name="Rectangle 3"/>
          <p:cNvSpPr>
            <a:spLocks noGrp="1" noChangeArrowheads="1"/>
          </p:cNvSpPr>
          <p:nvPr>
            <p:ph type="body" idx="1"/>
          </p:nvPr>
        </p:nvSpPr>
        <p:spPr/>
        <p:txBody>
          <a:bodyPr/>
          <a:lstStyle/>
          <a:p>
            <a:pPr eaLnBrk="1" hangingPunct="1">
              <a:lnSpc>
                <a:spcPct val="80000"/>
              </a:lnSpc>
            </a:pPr>
            <a:r>
              <a:rPr lang="en-GB" altLang="en-US" sz="2800" dirty="0"/>
              <a:t>explore a wide range of stimuli</a:t>
            </a:r>
          </a:p>
          <a:p>
            <a:pPr eaLnBrk="1" hangingPunct="1">
              <a:lnSpc>
                <a:spcPct val="80000"/>
              </a:lnSpc>
            </a:pPr>
            <a:r>
              <a:rPr lang="en-GB" altLang="en-US" sz="2800" dirty="0"/>
              <a:t>engage with resources from a variety of contexts, including interactive forms</a:t>
            </a:r>
          </a:p>
          <a:p>
            <a:pPr eaLnBrk="1" hangingPunct="1">
              <a:lnSpc>
                <a:spcPct val="80000"/>
              </a:lnSpc>
            </a:pPr>
            <a:r>
              <a:rPr lang="en-GB" altLang="en-US" sz="2800" dirty="0"/>
              <a:t>investigate indoor and outdoor learning environments, including natural conditions as they arise</a:t>
            </a:r>
          </a:p>
          <a:p>
            <a:pPr eaLnBrk="1" hangingPunct="1">
              <a:lnSpc>
                <a:spcPct val="80000"/>
              </a:lnSpc>
            </a:pPr>
            <a:r>
              <a:rPr lang="en-GB" altLang="en-US" sz="2800" dirty="0"/>
              <a:t>participate in different types of play and a range of planned activities, including those that are child-initiated and those that are built on previous experiences</a:t>
            </a:r>
          </a:p>
          <a:p>
            <a:pPr eaLnBrk="1" hangingPunct="1">
              <a:lnSpc>
                <a:spcPct val="80000"/>
              </a:lnSpc>
            </a:pPr>
            <a:r>
              <a:rPr lang="en-GB" altLang="en-US" sz="2800" dirty="0"/>
              <a:t>work on their own and in small and large groups.</a:t>
            </a:r>
          </a:p>
          <a:p>
            <a:pPr eaLnBrk="1" hangingPunct="1">
              <a:lnSpc>
                <a:spcPct val="80000"/>
              </a:lnSpc>
            </a:pPr>
            <a:endParaRPr lang="en-GB" altLang="en-US" sz="2800" dirty="0"/>
          </a:p>
        </p:txBody>
      </p:sp>
    </p:spTree>
    <p:extLst>
      <p:ext uri="{BB962C8B-B14F-4D97-AF65-F5344CB8AC3E}">
        <p14:creationId xmlns:p14="http://schemas.microsoft.com/office/powerpoint/2010/main" val="9656399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good and excellent RE?</a:t>
            </a:r>
            <a:br>
              <a:rPr lang="en-GB" dirty="0" smtClean="0"/>
            </a:b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800" dirty="0">
                <a:hlinkClick r:id="rId2"/>
              </a:rPr>
              <a:t>https://</a:t>
            </a:r>
            <a:r>
              <a:rPr lang="en-GB" sz="2800" dirty="0" smtClean="0">
                <a:hlinkClick r:id="rId2"/>
              </a:rPr>
              <a:t>www.bangor.ac.uk/addysg/publications/Trafodion4s.pdf</a:t>
            </a:r>
            <a:endParaRPr lang="en-GB" sz="2800" dirty="0" smtClean="0"/>
          </a:p>
        </p:txBody>
      </p:sp>
    </p:spTree>
    <p:extLst>
      <p:ext uri="{BB962C8B-B14F-4D97-AF65-F5344CB8AC3E}">
        <p14:creationId xmlns:p14="http://schemas.microsoft.com/office/powerpoint/2010/main" val="19402924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 in the Foundation Phase</a:t>
            </a:r>
            <a:br>
              <a:rPr lang="en-GB" dirty="0" smtClean="0"/>
            </a:b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3200" dirty="0" smtClean="0"/>
              <a:t>3 key words: </a:t>
            </a:r>
            <a:r>
              <a:rPr lang="en-GB" altLang="en-US" sz="3200" b="1" dirty="0"/>
              <a:t>stories, activities and </a:t>
            </a:r>
            <a:r>
              <a:rPr lang="en-GB" altLang="en-US" sz="3200" b="1" dirty="0" smtClean="0"/>
              <a:t>experiences</a:t>
            </a:r>
          </a:p>
          <a:p>
            <a:pPr marL="0" indent="0">
              <a:buNone/>
            </a:pPr>
            <a:endParaRPr lang="en-GB" altLang="en-US" sz="3200" dirty="0"/>
          </a:p>
        </p:txBody>
      </p:sp>
    </p:spTree>
    <p:extLst>
      <p:ext uri="{BB962C8B-B14F-4D97-AF65-F5344CB8AC3E}">
        <p14:creationId xmlns:p14="http://schemas.microsoft.com/office/powerpoint/2010/main" val="1402874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pPr eaLnBrk="1" hangingPunct="1"/>
            <a:r>
              <a:rPr lang="en-GB" altLang="en-US" dirty="0"/>
              <a:t>The statutory Areas of Learning in the Foundation Phase are:</a:t>
            </a:r>
          </a:p>
        </p:txBody>
      </p:sp>
      <p:sp>
        <p:nvSpPr>
          <p:cNvPr id="30723" name="Rectangle 3"/>
          <p:cNvSpPr>
            <a:spLocks noGrp="1" noChangeArrowheads="1"/>
          </p:cNvSpPr>
          <p:nvPr>
            <p:ph type="body" idx="1"/>
          </p:nvPr>
        </p:nvSpPr>
        <p:spPr/>
        <p:txBody>
          <a:bodyPr/>
          <a:lstStyle/>
          <a:p>
            <a:pPr eaLnBrk="1" hangingPunct="1">
              <a:lnSpc>
                <a:spcPct val="80000"/>
              </a:lnSpc>
            </a:pPr>
            <a:r>
              <a:rPr lang="en-GB" altLang="en-US" sz="2800" dirty="0"/>
              <a:t>Personal and Social Development, Well-Being and Cultural Diversity</a:t>
            </a:r>
          </a:p>
          <a:p>
            <a:pPr eaLnBrk="1" hangingPunct="1">
              <a:lnSpc>
                <a:spcPct val="80000"/>
              </a:lnSpc>
            </a:pPr>
            <a:r>
              <a:rPr lang="en-GB" altLang="en-US" sz="2800" dirty="0"/>
              <a:t>Language, Literacy and Communication Skills</a:t>
            </a:r>
          </a:p>
          <a:p>
            <a:pPr eaLnBrk="1" hangingPunct="1">
              <a:lnSpc>
                <a:spcPct val="80000"/>
              </a:lnSpc>
            </a:pPr>
            <a:r>
              <a:rPr lang="en-GB" altLang="en-US" sz="2800" dirty="0"/>
              <a:t>Mathematical Development</a:t>
            </a:r>
          </a:p>
          <a:p>
            <a:pPr eaLnBrk="1" hangingPunct="1">
              <a:lnSpc>
                <a:spcPct val="80000"/>
              </a:lnSpc>
            </a:pPr>
            <a:r>
              <a:rPr lang="en-GB" altLang="en-US" sz="2800" dirty="0"/>
              <a:t>Welsh Language Development</a:t>
            </a:r>
          </a:p>
          <a:p>
            <a:pPr eaLnBrk="1" hangingPunct="1">
              <a:lnSpc>
                <a:spcPct val="80000"/>
              </a:lnSpc>
            </a:pPr>
            <a:r>
              <a:rPr lang="en-GB" altLang="en-US" sz="2800" dirty="0"/>
              <a:t>Knowledge and Understanding of the World</a:t>
            </a:r>
          </a:p>
          <a:p>
            <a:pPr eaLnBrk="1" hangingPunct="1">
              <a:lnSpc>
                <a:spcPct val="80000"/>
              </a:lnSpc>
            </a:pPr>
            <a:r>
              <a:rPr lang="en-GB" altLang="en-US" sz="2800" dirty="0"/>
              <a:t>Physical Development</a:t>
            </a:r>
          </a:p>
          <a:p>
            <a:pPr eaLnBrk="1" hangingPunct="1">
              <a:lnSpc>
                <a:spcPct val="80000"/>
              </a:lnSpc>
            </a:pPr>
            <a:r>
              <a:rPr lang="en-GB" altLang="en-US" sz="2800" dirty="0"/>
              <a:t>Creative Development.</a:t>
            </a:r>
          </a:p>
          <a:p>
            <a:pPr eaLnBrk="1" hangingPunct="1">
              <a:lnSpc>
                <a:spcPct val="80000"/>
              </a:lnSpc>
            </a:pPr>
            <a:endParaRPr lang="en-GB" altLang="en-US" sz="2800" dirty="0"/>
          </a:p>
          <a:p>
            <a:pPr eaLnBrk="1" hangingPunct="1">
              <a:lnSpc>
                <a:spcPct val="80000"/>
              </a:lnSpc>
            </a:pPr>
            <a:r>
              <a:rPr lang="en-GB" altLang="en-US" sz="2800" dirty="0"/>
              <a:t>Where </a:t>
            </a:r>
            <a:r>
              <a:rPr lang="en-GB" altLang="en-US" sz="2800" dirty="0" smtClean="0"/>
              <a:t>are the opportunities for planning and teaching good and excellent RE?</a:t>
            </a:r>
            <a:endParaRPr lang="en-GB" altLang="en-US" sz="2800" dirty="0"/>
          </a:p>
        </p:txBody>
      </p:sp>
    </p:spTree>
    <p:extLst>
      <p:ext uri="{BB962C8B-B14F-4D97-AF65-F5344CB8AC3E}">
        <p14:creationId xmlns:p14="http://schemas.microsoft.com/office/powerpoint/2010/main" val="30501227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suggested topics</a:t>
            </a:r>
            <a:br>
              <a:rPr lang="en-GB" dirty="0" smtClean="0"/>
            </a:br>
            <a:r>
              <a:rPr lang="en-GB" dirty="0"/>
              <a:t/>
            </a:r>
            <a:br>
              <a:rPr lang="en-GB" dirty="0"/>
            </a:br>
            <a:endParaRPr lang="en-GB" dirty="0"/>
          </a:p>
        </p:txBody>
      </p:sp>
      <p:sp>
        <p:nvSpPr>
          <p:cNvPr id="3" name="Content Placeholder 2"/>
          <p:cNvSpPr>
            <a:spLocks noGrp="1"/>
          </p:cNvSpPr>
          <p:nvPr>
            <p:ph idx="1"/>
          </p:nvPr>
        </p:nvSpPr>
        <p:spPr/>
        <p:txBody>
          <a:bodyPr/>
          <a:lstStyle/>
          <a:p>
            <a:r>
              <a:rPr lang="en-GB" altLang="en-US" sz="2800" b="1" dirty="0"/>
              <a:t>Themselves</a:t>
            </a:r>
            <a:endParaRPr lang="en-GB" altLang="en-US" sz="2800" dirty="0"/>
          </a:p>
          <a:p>
            <a:r>
              <a:rPr lang="en-GB" altLang="en-US" sz="2800" b="1" dirty="0"/>
              <a:t>Other people</a:t>
            </a:r>
            <a:endParaRPr lang="en-GB" altLang="en-US" sz="2800" dirty="0"/>
          </a:p>
          <a:p>
            <a:r>
              <a:rPr lang="en-GB" altLang="en-US" sz="2800" b="1" dirty="0"/>
              <a:t>Living things</a:t>
            </a:r>
            <a:endParaRPr lang="en-GB" altLang="en-US" sz="2800" dirty="0"/>
          </a:p>
          <a:p>
            <a:endParaRPr lang="en-GB" altLang="en-US" dirty="0"/>
          </a:p>
          <a:p>
            <a:endParaRPr lang="en-GB" dirty="0"/>
          </a:p>
        </p:txBody>
      </p:sp>
    </p:spTree>
    <p:extLst>
      <p:ext uri="{BB962C8B-B14F-4D97-AF65-F5344CB8AC3E}">
        <p14:creationId xmlns:p14="http://schemas.microsoft.com/office/powerpoint/2010/main" val="8718555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sz="2800" dirty="0">
                <a:solidFill>
                  <a:schemeClr val="tx1"/>
                </a:solidFill>
                <a:hlinkClick r:id="rId2"/>
              </a:rPr>
              <a:t>https://hwb.gov.wales</a:t>
            </a:r>
            <a:r>
              <a:rPr lang="en-GB" sz="2800" dirty="0" smtClean="0">
                <a:solidFill>
                  <a:schemeClr val="tx1"/>
                </a:solidFill>
                <a:hlinkClick r:id="rId2"/>
              </a:rPr>
              <a:t>/</a:t>
            </a:r>
            <a:endParaRPr lang="en-GB" sz="2800" dirty="0" smtClean="0">
              <a:solidFill>
                <a:schemeClr val="tx1"/>
              </a:solidFill>
            </a:endParaRPr>
          </a:p>
          <a:p>
            <a:pPr marL="0" indent="0">
              <a:buNone/>
            </a:pPr>
            <a:r>
              <a:rPr lang="en-US" altLang="en-US" sz="2800" dirty="0">
                <a:solidFill>
                  <a:schemeClr val="tx1"/>
                </a:solidFill>
                <a:hlinkClick r:id="rId3"/>
              </a:rPr>
              <a:t>http://www.booksatpress.co.uk/</a:t>
            </a:r>
            <a:endParaRPr lang="en-US" altLang="en-US" sz="2800" dirty="0">
              <a:solidFill>
                <a:schemeClr val="tx1"/>
              </a:solidFill>
            </a:endParaRPr>
          </a:p>
          <a:p>
            <a:pPr marL="0" indent="0">
              <a:buNone/>
            </a:pPr>
            <a:r>
              <a:rPr lang="en-GB" sz="2800" dirty="0">
                <a:solidFill>
                  <a:schemeClr val="tx1"/>
                </a:solidFill>
                <a:hlinkClick r:id="rId4"/>
              </a:rPr>
              <a:t>http://</a:t>
            </a:r>
            <a:r>
              <a:rPr lang="en-GB" sz="2800" dirty="0" smtClean="0">
                <a:solidFill>
                  <a:schemeClr val="tx1"/>
                </a:solidFill>
                <a:hlinkClick r:id="rId4"/>
              </a:rPr>
              <a:t>www.twinkl.com/resources/foundation-phase-welsh-primary-resources/</a:t>
            </a:r>
            <a:endParaRPr lang="en-GB" sz="2800" dirty="0" smtClean="0">
              <a:solidFill>
                <a:schemeClr val="tx1"/>
              </a:solidFill>
            </a:endParaRPr>
          </a:p>
          <a:p>
            <a:pPr marL="0" indent="0">
              <a:buNone/>
            </a:pPr>
            <a:endParaRPr lang="en-GB" dirty="0"/>
          </a:p>
        </p:txBody>
      </p:sp>
    </p:spTree>
    <p:extLst>
      <p:ext uri="{BB962C8B-B14F-4D97-AF65-F5344CB8AC3E}">
        <p14:creationId xmlns:p14="http://schemas.microsoft.com/office/powerpoint/2010/main" val="42153792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Session 2</a:t>
            </a:r>
            <a:endParaRPr lang="en-GB" dirty="0"/>
          </a:p>
        </p:txBody>
      </p:sp>
      <p:sp>
        <p:nvSpPr>
          <p:cNvPr id="3" name="Content Placeholder 2"/>
          <p:cNvSpPr>
            <a:spLocks noGrp="1"/>
          </p:cNvSpPr>
          <p:nvPr>
            <p:ph idx="1"/>
          </p:nvPr>
        </p:nvSpPr>
        <p:spPr/>
        <p:txBody>
          <a:bodyPr>
            <a:normAutofit/>
          </a:bodyPr>
          <a:lstStyle/>
          <a:p>
            <a:r>
              <a:rPr lang="en-GB" sz="2800" dirty="0" smtClean="0"/>
              <a:t>Religious Education in Key Stage 2</a:t>
            </a:r>
            <a:endParaRPr lang="en-GB" sz="2800" dirty="0"/>
          </a:p>
        </p:txBody>
      </p:sp>
    </p:spTree>
    <p:extLst>
      <p:ext uri="{BB962C8B-B14F-4D97-AF65-F5344CB8AC3E}">
        <p14:creationId xmlns:p14="http://schemas.microsoft.com/office/powerpoint/2010/main" val="4114238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QTS Standards</a:t>
            </a:r>
            <a:endParaRPr lang="en-GB" dirty="0"/>
          </a:p>
        </p:txBody>
      </p:sp>
      <p:sp>
        <p:nvSpPr>
          <p:cNvPr id="3" name="Content Placeholder 2"/>
          <p:cNvSpPr>
            <a:spLocks noGrp="1"/>
          </p:cNvSpPr>
          <p:nvPr>
            <p:ph idx="1"/>
          </p:nvPr>
        </p:nvSpPr>
        <p:spPr/>
        <p:txBody>
          <a:bodyPr>
            <a:normAutofit/>
          </a:bodyPr>
          <a:lstStyle/>
          <a:p>
            <a:r>
              <a:rPr lang="en-GB" sz="2800" dirty="0" smtClean="0"/>
              <a:t>S1.3, S1.8, S2.1(b), S2.3, S3.1.3, S3.2.3</a:t>
            </a:r>
            <a:endParaRPr lang="en-GB" sz="2800" dirty="0"/>
          </a:p>
        </p:txBody>
      </p:sp>
    </p:spTree>
    <p:extLst>
      <p:ext uri="{BB962C8B-B14F-4D97-AF65-F5344CB8AC3E}">
        <p14:creationId xmlns:p14="http://schemas.microsoft.com/office/powerpoint/2010/main" val="3684725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APK</a:t>
            </a:r>
            <a:endParaRPr lang="en-GB" dirty="0"/>
          </a:p>
        </p:txBody>
      </p:sp>
      <p:sp>
        <p:nvSpPr>
          <p:cNvPr id="3" name="Content Placeholder 2"/>
          <p:cNvSpPr>
            <a:spLocks noGrp="1"/>
          </p:cNvSpPr>
          <p:nvPr>
            <p:ph idx="1"/>
          </p:nvPr>
        </p:nvSpPr>
        <p:spPr>
          <a:xfrm>
            <a:off x="3869268" y="864109"/>
            <a:ext cx="7315200" cy="2526206"/>
          </a:xfrm>
        </p:spPr>
        <p:txBody>
          <a:bodyPr>
            <a:normAutofit/>
          </a:bodyPr>
          <a:lstStyle/>
          <a:p>
            <a:pPr marL="0" indent="0">
              <a:buNone/>
            </a:pPr>
            <a:r>
              <a:rPr lang="en-GB" sz="2800" dirty="0" smtClean="0"/>
              <a:t>Activating </a:t>
            </a:r>
            <a:r>
              <a:rPr lang="en-GB" sz="2800" dirty="0" smtClean="0"/>
              <a:t>Prior Knowledge…</a:t>
            </a:r>
          </a:p>
          <a:p>
            <a:pPr marL="0" indent="0">
              <a:buNone/>
            </a:pPr>
            <a:endParaRPr lang="cy-GB" sz="2800" dirty="0" smtClean="0"/>
          </a:p>
          <a:p>
            <a:pPr marL="0" indent="0">
              <a:buNone/>
            </a:pPr>
            <a:r>
              <a:rPr lang="en-GB" sz="2800" dirty="0">
                <a:hlinkClick r:id="rId2"/>
              </a:rPr>
              <a:t>https://</a:t>
            </a:r>
            <a:r>
              <a:rPr lang="en-GB" sz="2800" dirty="0" smtClean="0">
                <a:hlinkClick r:id="rId2"/>
              </a:rPr>
              <a:t>create.kahoot.it/details/requirements/0e06164f-df42-4e3b-af86-9a1133d95ca0</a:t>
            </a:r>
            <a:r>
              <a:rPr lang="en-GB" sz="2800" dirty="0" smtClean="0"/>
              <a:t> </a:t>
            </a:r>
            <a:endParaRPr lang="en-GB" sz="2800" dirty="0"/>
          </a:p>
        </p:txBody>
      </p:sp>
      <p:sp>
        <p:nvSpPr>
          <p:cNvPr id="6" name="Content Placeholder 2"/>
          <p:cNvSpPr txBox="1">
            <a:spLocks/>
          </p:cNvSpPr>
          <p:nvPr/>
        </p:nvSpPr>
        <p:spPr>
          <a:xfrm>
            <a:off x="7197147" y="7682444"/>
            <a:ext cx="2443111" cy="2668753"/>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sz="2800" smtClean="0"/>
              <a:t>Accessing Prior Knowledge…</a:t>
            </a:r>
          </a:p>
          <a:p>
            <a:pPr marL="0" indent="0">
              <a:buFont typeface="Wingdings 2" pitchFamily="18" charset="2"/>
              <a:buNone/>
            </a:pPr>
            <a:endParaRPr lang="en-GB" sz="2800" dirty="0"/>
          </a:p>
        </p:txBody>
      </p:sp>
      <p:pic>
        <p:nvPicPr>
          <p:cNvPr id="7" name="Picture 2" descr="Image result for kaho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7549" y="3424428"/>
            <a:ext cx="4089941" cy="2300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9938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b="1" dirty="0" smtClean="0"/>
              <a:t>The three core RE skills in KS2 </a:t>
            </a:r>
            <a:endParaRPr lang="en-GB" altLang="en-US" dirty="0" smtClean="0"/>
          </a:p>
        </p:txBody>
      </p:sp>
      <p:sp>
        <p:nvSpPr>
          <p:cNvPr id="23555" name="Rectangle 3"/>
          <p:cNvSpPr>
            <a:spLocks noGrp="1" noChangeArrowheads="1"/>
          </p:cNvSpPr>
          <p:nvPr>
            <p:ph type="body" idx="1"/>
          </p:nvPr>
        </p:nvSpPr>
        <p:spPr/>
        <p:txBody>
          <a:bodyPr>
            <a:normAutofit/>
          </a:bodyPr>
          <a:lstStyle/>
          <a:p>
            <a:pPr eaLnBrk="1" hangingPunct="1"/>
            <a:r>
              <a:rPr lang="en-GB" altLang="en-US" sz="4000" dirty="0" smtClean="0"/>
              <a:t>Engage</a:t>
            </a:r>
          </a:p>
          <a:p>
            <a:pPr eaLnBrk="1" hangingPunct="1"/>
            <a:r>
              <a:rPr lang="en-GB" altLang="en-US" sz="4000" dirty="0" smtClean="0"/>
              <a:t>Explore</a:t>
            </a:r>
          </a:p>
          <a:p>
            <a:pPr eaLnBrk="1" hangingPunct="1"/>
            <a:r>
              <a:rPr lang="en-GB" altLang="en-US" sz="4000" dirty="0" smtClean="0"/>
              <a:t>Express</a:t>
            </a:r>
          </a:p>
        </p:txBody>
      </p:sp>
    </p:spTree>
    <p:extLst>
      <p:ext uri="{BB962C8B-B14F-4D97-AF65-F5344CB8AC3E}">
        <p14:creationId xmlns:p14="http://schemas.microsoft.com/office/powerpoint/2010/main" val="11302393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Engage</a:t>
            </a:r>
            <a:endParaRPr lang="en-GB" dirty="0"/>
          </a:p>
        </p:txBody>
      </p:sp>
      <p:sp>
        <p:nvSpPr>
          <p:cNvPr id="3" name="Content Placeholder 2"/>
          <p:cNvSpPr>
            <a:spLocks noGrp="1"/>
          </p:cNvSpPr>
          <p:nvPr>
            <p:ph idx="1"/>
          </p:nvPr>
        </p:nvSpPr>
        <p:spPr/>
        <p:txBody>
          <a:bodyPr/>
          <a:lstStyle/>
          <a:p>
            <a:r>
              <a:rPr lang="en-GB" altLang="en-US" sz="2800" b="1" dirty="0"/>
              <a:t>Engaging with fundamental questions </a:t>
            </a:r>
            <a:r>
              <a:rPr lang="en-GB" altLang="en-US" sz="2800" dirty="0"/>
              <a:t>fundamental questions are human and religious questions that focus on the search for meaning, significance and value in life. They have a profundity and intensity that underpins any aspect of study in religious education.</a:t>
            </a:r>
          </a:p>
          <a:p>
            <a:pPr>
              <a:buNone/>
            </a:pPr>
            <a:endParaRPr lang="en-GB" altLang="en-US" dirty="0"/>
          </a:p>
          <a:p>
            <a:endParaRPr lang="en-GB" dirty="0"/>
          </a:p>
        </p:txBody>
      </p:sp>
    </p:spTree>
    <p:extLst>
      <p:ext uri="{BB962C8B-B14F-4D97-AF65-F5344CB8AC3E}">
        <p14:creationId xmlns:p14="http://schemas.microsoft.com/office/powerpoint/2010/main" val="1030234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Explore</a:t>
            </a:r>
            <a:endParaRPr lang="en-GB" altLang="en-US" dirty="0" smtClean="0"/>
          </a:p>
        </p:txBody>
      </p:sp>
      <p:sp>
        <p:nvSpPr>
          <p:cNvPr id="24579" name="Rectangle 3"/>
          <p:cNvSpPr>
            <a:spLocks noGrp="1" noChangeArrowheads="1"/>
          </p:cNvSpPr>
          <p:nvPr>
            <p:ph type="body" idx="1"/>
          </p:nvPr>
        </p:nvSpPr>
        <p:spPr/>
        <p:txBody>
          <a:bodyPr/>
          <a:lstStyle/>
          <a:p>
            <a:pPr eaLnBrk="1" hangingPunct="1"/>
            <a:r>
              <a:rPr lang="en-GB" altLang="en-US" sz="2800" b="1" dirty="0" smtClean="0"/>
              <a:t>Exploring religious beliefs, teachings practice(s) </a:t>
            </a:r>
            <a:r>
              <a:rPr lang="en-GB" altLang="en-US" sz="2800" dirty="0" smtClean="0"/>
              <a:t>– this includes exploring religious stories, sacred texts, lifestyle, rituals and symbolism, which provide insight regarding these fundamental questions and raise further religious and human questions.</a:t>
            </a:r>
          </a:p>
          <a:p>
            <a:pPr eaLnBrk="1" hangingPunct="1"/>
            <a:endParaRPr lang="en-GB" altLang="en-US" dirty="0" smtClean="0"/>
          </a:p>
        </p:txBody>
      </p:sp>
    </p:spTree>
    <p:extLst>
      <p:ext uri="{BB962C8B-B14F-4D97-AF65-F5344CB8AC3E}">
        <p14:creationId xmlns:p14="http://schemas.microsoft.com/office/powerpoint/2010/main" val="233818583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a:t>
            </a:r>
            <a:endParaRPr lang="en-GB" dirty="0"/>
          </a:p>
        </p:txBody>
      </p:sp>
      <p:sp>
        <p:nvSpPr>
          <p:cNvPr id="3" name="Content Placeholder 2"/>
          <p:cNvSpPr>
            <a:spLocks noGrp="1"/>
          </p:cNvSpPr>
          <p:nvPr>
            <p:ph idx="1"/>
          </p:nvPr>
        </p:nvSpPr>
        <p:spPr/>
        <p:txBody>
          <a:bodyPr/>
          <a:lstStyle/>
          <a:p>
            <a:r>
              <a:rPr lang="en-GB" altLang="en-US" sz="2800" b="1" dirty="0"/>
              <a:t>Expressing personal responses </a:t>
            </a:r>
            <a:r>
              <a:rPr lang="en-GB" altLang="en-US" sz="2800" dirty="0"/>
              <a:t>– this includes relating the issues raised during study to pupils’ own experiences and allowing the development of personal responses to, and evaluations of, beliefs, teachings and practice(s) and fundamental questions.</a:t>
            </a:r>
          </a:p>
          <a:p>
            <a:endParaRPr lang="en-GB" dirty="0"/>
          </a:p>
        </p:txBody>
      </p:sp>
    </p:spTree>
    <p:extLst>
      <p:ext uri="{BB962C8B-B14F-4D97-AF65-F5344CB8AC3E}">
        <p14:creationId xmlns:p14="http://schemas.microsoft.com/office/powerpoint/2010/main" val="259389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Wider KS2 requirements</a:t>
            </a:r>
            <a:endParaRPr lang="en-GB" dirty="0"/>
          </a:p>
        </p:txBody>
      </p:sp>
      <p:sp>
        <p:nvSpPr>
          <p:cNvPr id="3" name="Content Placeholder 2"/>
          <p:cNvSpPr>
            <a:spLocks noGrp="1"/>
          </p:cNvSpPr>
          <p:nvPr>
            <p:ph idx="1"/>
          </p:nvPr>
        </p:nvSpPr>
        <p:spPr/>
        <p:txBody>
          <a:bodyPr>
            <a:normAutofit/>
          </a:bodyPr>
          <a:lstStyle/>
          <a:p>
            <a:r>
              <a:rPr lang="en-GB" sz="2800" dirty="0" smtClean="0"/>
              <a:t>LNF</a:t>
            </a:r>
          </a:p>
          <a:p>
            <a:r>
              <a:rPr lang="en-GB" sz="2800" dirty="0" smtClean="0"/>
              <a:t>DCF</a:t>
            </a:r>
          </a:p>
          <a:p>
            <a:r>
              <a:rPr lang="en-GB" sz="2800" dirty="0" smtClean="0"/>
              <a:t>YCC</a:t>
            </a:r>
          </a:p>
          <a:p>
            <a:r>
              <a:rPr lang="en-GB" sz="2800" dirty="0" smtClean="0"/>
              <a:t>ESDGC</a:t>
            </a:r>
          </a:p>
          <a:p>
            <a:pPr marL="0" indent="0">
              <a:buNone/>
            </a:pPr>
            <a:endParaRPr lang="en-GB" sz="2800" dirty="0"/>
          </a:p>
          <a:p>
            <a:pPr marL="0" indent="0">
              <a:buNone/>
            </a:pPr>
            <a:r>
              <a:rPr lang="en-GB" sz="2800" dirty="0" smtClean="0"/>
              <a:t>Anything else?</a:t>
            </a:r>
            <a:endParaRPr lang="en-GB" sz="2800" dirty="0"/>
          </a:p>
        </p:txBody>
      </p:sp>
    </p:spTree>
    <p:extLst>
      <p:ext uri="{BB962C8B-B14F-4D97-AF65-F5344CB8AC3E}">
        <p14:creationId xmlns:p14="http://schemas.microsoft.com/office/powerpoint/2010/main" val="38215743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normAutofit/>
          </a:bodyPr>
          <a:lstStyle/>
          <a:p>
            <a:r>
              <a:rPr lang="en-GB" sz="2800" dirty="0" smtClean="0"/>
              <a:t>In your groups, present a lesson plan </a:t>
            </a:r>
            <a:r>
              <a:rPr lang="en-GB" sz="2800" dirty="0" smtClean="0"/>
              <a:t>(e.g. starter</a:t>
            </a:r>
            <a:r>
              <a:rPr lang="en-GB" sz="2800" dirty="0" smtClean="0"/>
              <a:t>, main, plenary) </a:t>
            </a:r>
            <a:r>
              <a:rPr lang="en-GB" sz="2800" dirty="0"/>
              <a:t>for a Year 5 class</a:t>
            </a:r>
            <a:r>
              <a:rPr lang="en-GB" sz="2800" dirty="0" smtClean="0"/>
              <a:t> that incorporates the following …</a:t>
            </a:r>
            <a:endParaRPr lang="en-GB" sz="2800" dirty="0"/>
          </a:p>
        </p:txBody>
      </p:sp>
    </p:spTree>
    <p:extLst>
      <p:ext uri="{BB962C8B-B14F-4D97-AF65-F5344CB8AC3E}">
        <p14:creationId xmlns:p14="http://schemas.microsoft.com/office/powerpoint/2010/main" val="16587248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Engaging with fundamental questions</a:t>
            </a:r>
            <a:endParaRPr lang="en-GB" dirty="0"/>
          </a:p>
        </p:txBody>
      </p:sp>
      <p:sp>
        <p:nvSpPr>
          <p:cNvPr id="3" name="Content Placeholder 2"/>
          <p:cNvSpPr>
            <a:spLocks noGrp="1"/>
          </p:cNvSpPr>
          <p:nvPr>
            <p:ph idx="1"/>
          </p:nvPr>
        </p:nvSpPr>
        <p:spPr/>
        <p:txBody>
          <a:bodyPr>
            <a:normAutofit/>
          </a:bodyPr>
          <a:lstStyle/>
          <a:p>
            <a:r>
              <a:rPr lang="en-GB" sz="2800" dirty="0" smtClean="0"/>
              <a:t>What does freedom mean?</a:t>
            </a:r>
            <a:endParaRPr lang="en-GB" sz="2800" dirty="0"/>
          </a:p>
        </p:txBody>
      </p:sp>
    </p:spTree>
    <p:extLst>
      <p:ext uri="{BB962C8B-B14F-4D97-AF65-F5344CB8AC3E}">
        <p14:creationId xmlns:p14="http://schemas.microsoft.com/office/powerpoint/2010/main" val="1484458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Exploring religious beliefs, teachings and practices</a:t>
            </a:r>
            <a:endParaRPr lang="en-GB" dirty="0"/>
          </a:p>
        </p:txBody>
      </p:sp>
      <p:sp>
        <p:nvSpPr>
          <p:cNvPr id="3" name="Content Placeholder 2"/>
          <p:cNvSpPr>
            <a:spLocks noGrp="1"/>
          </p:cNvSpPr>
          <p:nvPr>
            <p:ph idx="1"/>
          </p:nvPr>
        </p:nvSpPr>
        <p:spPr/>
        <p:txBody>
          <a:bodyPr>
            <a:normAutofit/>
          </a:bodyPr>
          <a:lstStyle/>
          <a:p>
            <a:r>
              <a:rPr lang="en-GB" sz="2800" dirty="0" smtClean="0"/>
              <a:t>Select </a:t>
            </a:r>
            <a:r>
              <a:rPr lang="en-GB" sz="2800" b="1" dirty="0" smtClean="0"/>
              <a:t>either</a:t>
            </a:r>
            <a:r>
              <a:rPr lang="en-GB" sz="2800" dirty="0" smtClean="0"/>
              <a:t> Christianity </a:t>
            </a:r>
            <a:r>
              <a:rPr lang="en-GB" sz="2800" b="1" dirty="0" smtClean="0"/>
              <a:t>or</a:t>
            </a:r>
            <a:r>
              <a:rPr lang="en-GB" sz="2800" dirty="0" smtClean="0"/>
              <a:t> Judaism</a:t>
            </a:r>
          </a:p>
          <a:p>
            <a:pPr marL="0" indent="0">
              <a:buNone/>
            </a:pPr>
            <a:endParaRPr lang="en-GB" sz="2800" dirty="0" smtClean="0"/>
          </a:p>
          <a:p>
            <a:r>
              <a:rPr lang="en-GB" sz="2800" b="1" dirty="0" smtClean="0"/>
              <a:t>Beliefs: </a:t>
            </a:r>
            <a:r>
              <a:rPr lang="en-GB" sz="2800" u="sng" dirty="0" smtClean="0"/>
              <a:t>What</a:t>
            </a:r>
            <a:r>
              <a:rPr lang="en-GB" sz="2800" dirty="0" smtClean="0"/>
              <a:t> do some Christians or Jews believe about freedom? </a:t>
            </a:r>
          </a:p>
          <a:p>
            <a:r>
              <a:rPr lang="en-GB" sz="2800" b="1" dirty="0" smtClean="0"/>
              <a:t>Teachings: </a:t>
            </a:r>
            <a:r>
              <a:rPr lang="en-GB" sz="2800" u="sng" dirty="0" smtClean="0"/>
              <a:t>Why</a:t>
            </a:r>
            <a:r>
              <a:rPr lang="en-GB" sz="2800" dirty="0" smtClean="0"/>
              <a:t> do some Christians or Jews believe this?</a:t>
            </a:r>
          </a:p>
          <a:p>
            <a:r>
              <a:rPr lang="en-GB" sz="2800" b="1" dirty="0" smtClean="0"/>
              <a:t>Practices:</a:t>
            </a:r>
            <a:r>
              <a:rPr lang="en-GB" sz="2800" dirty="0" smtClean="0"/>
              <a:t> </a:t>
            </a:r>
            <a:r>
              <a:rPr lang="en-GB" sz="2800" u="sng" dirty="0" smtClean="0"/>
              <a:t>How</a:t>
            </a:r>
            <a:r>
              <a:rPr lang="en-GB" sz="2800" dirty="0" smtClean="0"/>
              <a:t> do some Christians or Jews show that they believe this?</a:t>
            </a:r>
            <a:endParaRPr lang="en-GB" sz="2800" dirty="0"/>
          </a:p>
        </p:txBody>
      </p:sp>
    </p:spTree>
    <p:extLst>
      <p:ext uri="{BB962C8B-B14F-4D97-AF65-F5344CB8AC3E}">
        <p14:creationId xmlns:p14="http://schemas.microsoft.com/office/powerpoint/2010/main" val="1067023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Expressing a personal response</a:t>
            </a:r>
            <a:endParaRPr lang="en-GB" dirty="0"/>
          </a:p>
        </p:txBody>
      </p:sp>
      <p:sp>
        <p:nvSpPr>
          <p:cNvPr id="3" name="Content Placeholder 2"/>
          <p:cNvSpPr>
            <a:spLocks noGrp="1"/>
          </p:cNvSpPr>
          <p:nvPr>
            <p:ph idx="1"/>
          </p:nvPr>
        </p:nvSpPr>
        <p:spPr/>
        <p:txBody>
          <a:bodyPr>
            <a:normAutofit/>
          </a:bodyPr>
          <a:lstStyle/>
          <a:p>
            <a:r>
              <a:rPr lang="en-GB" sz="2800" dirty="0" smtClean="0"/>
              <a:t>For example, what </a:t>
            </a:r>
            <a:r>
              <a:rPr lang="en-GB" sz="2800" dirty="0" smtClean="0"/>
              <a:t>do pupils think freedom means </a:t>
            </a:r>
            <a:r>
              <a:rPr lang="en-GB" sz="2800" b="1" dirty="0" smtClean="0"/>
              <a:t>before </a:t>
            </a:r>
            <a:r>
              <a:rPr lang="en-GB" sz="2800" dirty="0" smtClean="0"/>
              <a:t>their exploration of </a:t>
            </a:r>
            <a:r>
              <a:rPr lang="en-GB" sz="2800" dirty="0" smtClean="0"/>
              <a:t>Christian/Jewish </a:t>
            </a:r>
            <a:r>
              <a:rPr lang="en-GB" sz="2800" dirty="0" smtClean="0"/>
              <a:t>beliefs, teachings and practices, and </a:t>
            </a:r>
            <a:r>
              <a:rPr lang="en-GB" sz="2800" b="1" dirty="0" smtClean="0"/>
              <a:t>after</a:t>
            </a:r>
            <a:r>
              <a:rPr lang="en-GB" sz="2800" dirty="0" smtClean="0"/>
              <a:t> their explorations? </a:t>
            </a:r>
          </a:p>
          <a:p>
            <a:r>
              <a:rPr lang="en-GB" sz="2800" dirty="0" smtClean="0"/>
              <a:t>How will you plan opportunities for pupils to express their response?</a:t>
            </a:r>
            <a:endParaRPr lang="en-GB" sz="2800" dirty="0"/>
          </a:p>
        </p:txBody>
      </p:sp>
    </p:spTree>
    <p:extLst>
      <p:ext uri="{BB962C8B-B14F-4D97-AF65-F5344CB8AC3E}">
        <p14:creationId xmlns:p14="http://schemas.microsoft.com/office/powerpoint/2010/main" val="4160049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starting point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5247396"/>
              </p:ext>
            </p:extLst>
          </p:nvPr>
        </p:nvGraphicFramePr>
        <p:xfrm>
          <a:off x="3920254" y="833628"/>
          <a:ext cx="7315200" cy="2590800"/>
        </p:xfrm>
        <a:graphic>
          <a:graphicData uri="http://schemas.openxmlformats.org/drawingml/2006/table">
            <a:tbl>
              <a:tblPr firstRow="1" bandRow="1">
                <a:tableStyleId>{5C22544A-7EE6-4342-B048-85BDC9FD1C3A}</a:tableStyleId>
              </a:tblPr>
              <a:tblGrid>
                <a:gridCol w="3657600"/>
                <a:gridCol w="3657600"/>
              </a:tblGrid>
              <a:tr h="370840">
                <a:tc>
                  <a:txBody>
                    <a:bodyPr/>
                    <a:lstStyle/>
                    <a:p>
                      <a:r>
                        <a:rPr lang="en-GB" sz="2800" dirty="0" smtClean="0"/>
                        <a:t>Christianity</a:t>
                      </a:r>
                      <a:endParaRPr lang="en-GB" sz="2800" dirty="0"/>
                    </a:p>
                  </a:txBody>
                  <a:tcPr/>
                </a:tc>
                <a:tc>
                  <a:txBody>
                    <a:bodyPr/>
                    <a:lstStyle/>
                    <a:p>
                      <a:r>
                        <a:rPr lang="en-GB" sz="2800" dirty="0" smtClean="0"/>
                        <a:t>Judaism</a:t>
                      </a:r>
                      <a:endParaRPr lang="en-GB" sz="2800" dirty="0"/>
                    </a:p>
                  </a:txBody>
                  <a:tcPr/>
                </a:tc>
              </a:tr>
              <a:tr h="370840">
                <a:tc>
                  <a:txBody>
                    <a:bodyPr/>
                    <a:lstStyle/>
                    <a:p>
                      <a:r>
                        <a:rPr lang="en-GB" sz="2800" dirty="0" smtClean="0"/>
                        <a:t>Free-will</a:t>
                      </a:r>
                      <a:endParaRPr lang="en-GB" sz="2800" dirty="0"/>
                    </a:p>
                  </a:txBody>
                  <a:tcPr/>
                </a:tc>
                <a:tc>
                  <a:txBody>
                    <a:bodyPr/>
                    <a:lstStyle/>
                    <a:p>
                      <a:r>
                        <a:rPr lang="en-GB" sz="2800" dirty="0" smtClean="0"/>
                        <a:t>Free-will</a:t>
                      </a:r>
                      <a:endParaRPr lang="en-GB" sz="2800" dirty="0"/>
                    </a:p>
                  </a:txBody>
                  <a:tcPr/>
                </a:tc>
              </a:tr>
              <a:tr h="370840">
                <a:tc>
                  <a:txBody>
                    <a:bodyPr/>
                    <a:lstStyle/>
                    <a:p>
                      <a:r>
                        <a:rPr lang="en-GB" sz="2800" dirty="0" smtClean="0"/>
                        <a:t>Right and wrong</a:t>
                      </a:r>
                      <a:endParaRPr lang="en-GB" sz="2800" dirty="0"/>
                    </a:p>
                  </a:txBody>
                  <a:tcPr/>
                </a:tc>
                <a:tc>
                  <a:txBody>
                    <a:bodyPr/>
                    <a:lstStyle/>
                    <a:p>
                      <a:r>
                        <a:rPr lang="en-GB" sz="2800" dirty="0" smtClean="0"/>
                        <a:t>Right and wrong</a:t>
                      </a:r>
                      <a:endParaRPr lang="en-GB" sz="2800" dirty="0"/>
                    </a:p>
                  </a:txBody>
                  <a:tcPr/>
                </a:tc>
              </a:tr>
              <a:tr h="370840">
                <a:tc>
                  <a:txBody>
                    <a:bodyPr/>
                    <a:lstStyle/>
                    <a:p>
                      <a:r>
                        <a:rPr lang="en-GB" sz="2800" dirty="0" smtClean="0"/>
                        <a:t>Martin Luther King</a:t>
                      </a:r>
                      <a:endParaRPr lang="en-GB" sz="2800" dirty="0"/>
                    </a:p>
                  </a:txBody>
                  <a:tcPr/>
                </a:tc>
                <a:tc>
                  <a:txBody>
                    <a:bodyPr/>
                    <a:lstStyle/>
                    <a:p>
                      <a:r>
                        <a:rPr lang="en-GB" sz="2800" dirty="0" smtClean="0"/>
                        <a:t>Passover</a:t>
                      </a:r>
                      <a:endParaRPr lang="en-GB" sz="2800" dirty="0"/>
                    </a:p>
                  </a:txBody>
                  <a:tcPr/>
                </a:tc>
              </a:tr>
              <a:tr h="370840">
                <a:tc>
                  <a:txBody>
                    <a:bodyPr/>
                    <a:lstStyle/>
                    <a:p>
                      <a:r>
                        <a:rPr lang="en-GB" sz="2800" dirty="0" smtClean="0"/>
                        <a:t>Equality</a:t>
                      </a:r>
                      <a:endParaRPr lang="en-GB" sz="2800" dirty="0"/>
                    </a:p>
                  </a:txBody>
                  <a:tcPr/>
                </a:tc>
                <a:tc>
                  <a:txBody>
                    <a:bodyPr/>
                    <a:lstStyle/>
                    <a:p>
                      <a:r>
                        <a:rPr lang="en-GB" sz="2800" dirty="0" smtClean="0"/>
                        <a:t>Redemption</a:t>
                      </a:r>
                      <a:endParaRPr lang="en-GB" sz="2800" dirty="0"/>
                    </a:p>
                  </a:txBody>
                  <a:tcPr/>
                </a:tc>
              </a:tr>
            </a:tbl>
          </a:graphicData>
        </a:graphic>
      </p:graphicFrame>
      <p:sp>
        <p:nvSpPr>
          <p:cNvPr id="5" name="TextBox 4"/>
          <p:cNvSpPr txBox="1"/>
          <p:nvPr/>
        </p:nvSpPr>
        <p:spPr>
          <a:xfrm>
            <a:off x="3920254" y="3799268"/>
            <a:ext cx="7315200" cy="954107"/>
          </a:xfrm>
          <a:prstGeom prst="rect">
            <a:avLst/>
          </a:prstGeom>
          <a:noFill/>
        </p:spPr>
        <p:txBody>
          <a:bodyPr wrap="square" rtlCol="0">
            <a:spAutoFit/>
          </a:bodyPr>
          <a:lstStyle/>
          <a:p>
            <a:r>
              <a:rPr lang="en-GB" sz="2800" dirty="0" smtClean="0"/>
              <a:t>What part(s) of the range in the RE Framework are being studied?</a:t>
            </a:r>
            <a:endParaRPr lang="en-GB" sz="2800" dirty="0"/>
          </a:p>
        </p:txBody>
      </p:sp>
    </p:spTree>
    <p:extLst>
      <p:ext uri="{BB962C8B-B14F-4D97-AF65-F5344CB8AC3E}">
        <p14:creationId xmlns:p14="http://schemas.microsoft.com/office/powerpoint/2010/main" val="29019260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Wider KS2 requirements</a:t>
            </a:r>
            <a:endParaRPr lang="en-GB" dirty="0"/>
          </a:p>
        </p:txBody>
      </p:sp>
      <p:sp>
        <p:nvSpPr>
          <p:cNvPr id="3" name="Content Placeholder 2"/>
          <p:cNvSpPr>
            <a:spLocks noGrp="1"/>
          </p:cNvSpPr>
          <p:nvPr>
            <p:ph idx="1"/>
          </p:nvPr>
        </p:nvSpPr>
        <p:spPr/>
        <p:txBody>
          <a:bodyPr>
            <a:normAutofit/>
          </a:bodyPr>
          <a:lstStyle/>
          <a:p>
            <a:r>
              <a:rPr lang="en-GB" sz="2800" dirty="0" smtClean="0"/>
              <a:t>What wider skills are you developing?</a:t>
            </a:r>
            <a:endParaRPr lang="en-GB" sz="2800" dirty="0"/>
          </a:p>
        </p:txBody>
      </p:sp>
    </p:spTree>
    <p:extLst>
      <p:ext uri="{BB962C8B-B14F-4D97-AF65-F5344CB8AC3E}">
        <p14:creationId xmlns:p14="http://schemas.microsoft.com/office/powerpoint/2010/main" val="394045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 in touch…</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dirty="0" smtClean="0"/>
              <a:t>rachel.bendall@uwtsd.ac.uk</a:t>
            </a:r>
            <a:endParaRPr lang="en-GB" sz="2800" dirty="0"/>
          </a:p>
        </p:txBody>
      </p:sp>
    </p:spTree>
    <p:extLst>
      <p:ext uri="{BB962C8B-B14F-4D97-AF65-F5344CB8AC3E}">
        <p14:creationId xmlns:p14="http://schemas.microsoft.com/office/powerpoint/2010/main" val="338163224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382</TotalTime>
  <Words>754</Words>
  <Application>Microsoft Office PowerPoint</Application>
  <PresentationFormat>Widescreen</PresentationFormat>
  <Paragraphs>112</Paragraphs>
  <Slides>32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ＭＳ Ｐゴシック</vt:lpstr>
      <vt:lpstr>Arial</vt:lpstr>
      <vt:lpstr>Calibri</vt:lpstr>
      <vt:lpstr>Corbel</vt:lpstr>
      <vt:lpstr>Wingdings 2</vt:lpstr>
      <vt:lpstr>Frame</vt:lpstr>
      <vt:lpstr>Humanities</vt:lpstr>
      <vt:lpstr>rachel.bendall@uwtsd.ac.uk    Religious Education Requirements</vt:lpstr>
      <vt:lpstr>Session 1</vt:lpstr>
      <vt:lpstr>  QTS Standards  </vt:lpstr>
      <vt:lpstr>Compulsory subject  </vt:lpstr>
      <vt:lpstr>Key document  </vt:lpstr>
      <vt:lpstr>5 W  </vt:lpstr>
      <vt:lpstr>Locally agreed syllabus  </vt:lpstr>
      <vt:lpstr>Where can I find the locally agreed syllabus?   </vt:lpstr>
      <vt:lpstr>Locally agreed syllabuses</vt:lpstr>
      <vt:lpstr>Denominational schools  </vt:lpstr>
      <vt:lpstr>Children should have opportunities to:</vt:lpstr>
      <vt:lpstr>What is good and excellent RE?  </vt:lpstr>
      <vt:lpstr>RE in the Foundation Phase  </vt:lpstr>
      <vt:lpstr>The statutory Areas of Learning in the Foundation Phase are:</vt:lpstr>
      <vt:lpstr>3 suggested topics  </vt:lpstr>
      <vt:lpstr>Resources </vt:lpstr>
      <vt:lpstr>Session 2</vt:lpstr>
      <vt:lpstr>QTS Standards</vt:lpstr>
      <vt:lpstr>APK</vt:lpstr>
      <vt:lpstr>The three core RE skills in KS2 </vt:lpstr>
      <vt:lpstr>Engage</vt:lpstr>
      <vt:lpstr>Explore</vt:lpstr>
      <vt:lpstr>Express</vt:lpstr>
      <vt:lpstr>Wider KS2 requirements</vt:lpstr>
      <vt:lpstr>Group Task</vt:lpstr>
      <vt:lpstr>Engaging with fundamental questions</vt:lpstr>
      <vt:lpstr>Exploring religious beliefs, teachings and practices</vt:lpstr>
      <vt:lpstr>Expressing a personal response</vt:lpstr>
      <vt:lpstr>A starting point</vt:lpstr>
      <vt:lpstr>Wider KS2 requirements</vt:lpstr>
      <vt:lpstr>Get in touch…</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Religious Education Requirements</dc:title>
  <dc:creator>Rachel Bendall</dc:creator>
  <cp:lastModifiedBy>Rachel Bendall</cp:lastModifiedBy>
  <cp:revision>23</cp:revision>
  <cp:lastPrinted>2017-09-29T07:24:51Z</cp:lastPrinted>
  <dcterms:created xsi:type="dcterms:W3CDTF">2017-09-14T09:53:51Z</dcterms:created>
  <dcterms:modified xsi:type="dcterms:W3CDTF">2017-10-23T09:02:13Z</dcterms:modified>
</cp:coreProperties>
</file>