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9" r:id="rId10"/>
    <p:sldId id="264" r:id="rId11"/>
    <p:sldId id="265" r:id="rId12"/>
    <p:sldId id="266" r:id="rId13"/>
    <p:sldId id="267" r:id="rId14"/>
    <p:sldId id="268" r:id="rId15"/>
  </p:sldIdLst>
  <p:sldSz cx="9144000" cy="5143500" type="screen16x9"/>
  <p:notesSz cx="6858000" cy="9144000"/>
  <p:embeddedFontLst>
    <p:embeddedFont>
      <p:font typeface="Alfa Slab One" panose="020B0604020202020204" charset="0"/>
      <p:regular r:id="rId17"/>
    </p:embeddedFont>
    <p:embeddedFont>
      <p:font typeface="Algerian" panose="04020705040A02060702" pitchFamily="82" charset="0"/>
      <p:regular r:id="rId18"/>
    </p:embeddedFont>
    <p:embeddedFont>
      <p:font typeface="Proxima Nova" panose="020B060402020202020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5C5BB4-D5F2-4BBA-A6BF-0F550402D68A}" v="14" dt="2023-06-29T10:49:02.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Enoaica" userId="051a3efddcaa3c34" providerId="LiveId" clId="{CB5C5BB4-D5F2-4BBA-A6BF-0F550402D68A}"/>
    <pc:docChg chg="undo custSel addSld modSld sldOrd">
      <pc:chgData name="Stefania Enoaica" userId="051a3efddcaa3c34" providerId="LiveId" clId="{CB5C5BB4-D5F2-4BBA-A6BF-0F550402D68A}" dt="2023-06-29T10:58:13.951" v="844" actId="1076"/>
      <pc:docMkLst>
        <pc:docMk/>
      </pc:docMkLst>
      <pc:sldChg chg="addSp modSp mod">
        <pc:chgData name="Stefania Enoaica" userId="051a3efddcaa3c34" providerId="LiveId" clId="{CB5C5BB4-D5F2-4BBA-A6BF-0F550402D68A}" dt="2023-06-29T10:57:30.860" v="840" actId="14100"/>
        <pc:sldMkLst>
          <pc:docMk/>
          <pc:sldMk cId="0" sldId="256"/>
        </pc:sldMkLst>
        <pc:spChg chg="add mod">
          <ac:chgData name="Stefania Enoaica" userId="051a3efddcaa3c34" providerId="LiveId" clId="{CB5C5BB4-D5F2-4BBA-A6BF-0F550402D68A}" dt="2023-06-29T10:57:30.860" v="840" actId="14100"/>
          <ac:spMkLst>
            <pc:docMk/>
            <pc:sldMk cId="0" sldId="256"/>
            <ac:spMk id="3" creationId="{8C7EAB8E-30CC-37BF-BAF2-5763EC32D38C}"/>
          </ac:spMkLst>
        </pc:spChg>
        <pc:picChg chg="mod">
          <ac:chgData name="Stefania Enoaica" userId="051a3efddcaa3c34" providerId="LiveId" clId="{CB5C5BB4-D5F2-4BBA-A6BF-0F550402D68A}" dt="2023-06-29T10:57:22.023" v="838" actId="1076"/>
          <ac:picMkLst>
            <pc:docMk/>
            <pc:sldMk cId="0" sldId="256"/>
            <ac:picMk id="57" creationId="{00000000-0000-0000-0000-000000000000}"/>
          </ac:picMkLst>
        </pc:picChg>
      </pc:sldChg>
      <pc:sldChg chg="addSp delSp modSp mod ord">
        <pc:chgData name="Stefania Enoaica" userId="051a3efddcaa3c34" providerId="LiveId" clId="{CB5C5BB4-D5F2-4BBA-A6BF-0F550402D68A}" dt="2023-06-29T10:58:13.951" v="844" actId="1076"/>
        <pc:sldMkLst>
          <pc:docMk/>
          <pc:sldMk cId="0" sldId="257"/>
        </pc:sldMkLst>
        <pc:spChg chg="add mod">
          <ac:chgData name="Stefania Enoaica" userId="051a3efddcaa3c34" providerId="LiveId" clId="{CB5C5BB4-D5F2-4BBA-A6BF-0F550402D68A}" dt="2023-06-29T10:58:01.792" v="842" actId="255"/>
          <ac:spMkLst>
            <pc:docMk/>
            <pc:sldMk cId="0" sldId="257"/>
            <ac:spMk id="2" creationId="{E1434BB7-46E6-CB56-A081-ACE5B5581C07}"/>
          </ac:spMkLst>
        </pc:spChg>
        <pc:spChg chg="add mod">
          <ac:chgData name="Stefania Enoaica" userId="051a3efddcaa3c34" providerId="LiveId" clId="{CB5C5BB4-D5F2-4BBA-A6BF-0F550402D68A}" dt="2023-06-29T10:58:09.681" v="843" actId="14100"/>
          <ac:spMkLst>
            <pc:docMk/>
            <pc:sldMk cId="0" sldId="257"/>
            <ac:spMk id="4" creationId="{3C08BD2C-7A0F-2227-A79B-0E7985AF26C2}"/>
          </ac:spMkLst>
        </pc:spChg>
        <pc:spChg chg="del">
          <ac:chgData name="Stefania Enoaica" userId="051a3efddcaa3c34" providerId="LiveId" clId="{CB5C5BB4-D5F2-4BBA-A6BF-0F550402D68A}" dt="2023-06-29T10:39:06.180" v="726" actId="478"/>
          <ac:spMkLst>
            <pc:docMk/>
            <pc:sldMk cId="0" sldId="257"/>
            <ac:spMk id="62" creationId="{00000000-0000-0000-0000-000000000000}"/>
          </ac:spMkLst>
        </pc:spChg>
        <pc:spChg chg="del mod">
          <ac:chgData name="Stefania Enoaica" userId="051a3efddcaa3c34" providerId="LiveId" clId="{CB5C5BB4-D5F2-4BBA-A6BF-0F550402D68A}" dt="2023-06-29T10:34:16.874" v="607"/>
          <ac:spMkLst>
            <pc:docMk/>
            <pc:sldMk cId="0" sldId="257"/>
            <ac:spMk id="63" creationId="{00000000-0000-0000-0000-000000000000}"/>
          </ac:spMkLst>
        </pc:spChg>
        <pc:picChg chg="mod">
          <ac:chgData name="Stefania Enoaica" userId="051a3efddcaa3c34" providerId="LiveId" clId="{CB5C5BB4-D5F2-4BBA-A6BF-0F550402D68A}" dt="2023-06-29T10:58:13.951" v="844" actId="1076"/>
          <ac:picMkLst>
            <pc:docMk/>
            <pc:sldMk cId="0" sldId="257"/>
            <ac:picMk id="64" creationId="{00000000-0000-0000-0000-000000000000}"/>
          </ac:picMkLst>
        </pc:picChg>
      </pc:sldChg>
      <pc:sldChg chg="modSp mod">
        <pc:chgData name="Stefania Enoaica" userId="051a3efddcaa3c34" providerId="LiveId" clId="{CB5C5BB4-D5F2-4BBA-A6BF-0F550402D68A}" dt="2023-06-24T13:34:16.563" v="327" actId="2711"/>
        <pc:sldMkLst>
          <pc:docMk/>
          <pc:sldMk cId="0" sldId="258"/>
        </pc:sldMkLst>
        <pc:spChg chg="mod">
          <ac:chgData name="Stefania Enoaica" userId="051a3efddcaa3c34" providerId="LiveId" clId="{CB5C5BB4-D5F2-4BBA-A6BF-0F550402D68A}" dt="2023-06-24T13:34:16.563" v="327" actId="2711"/>
          <ac:spMkLst>
            <pc:docMk/>
            <pc:sldMk cId="0" sldId="258"/>
            <ac:spMk id="70" creationId="{00000000-0000-0000-0000-000000000000}"/>
          </ac:spMkLst>
        </pc:spChg>
      </pc:sldChg>
      <pc:sldChg chg="modSp mod">
        <pc:chgData name="Stefania Enoaica" userId="051a3efddcaa3c34" providerId="LiveId" clId="{CB5C5BB4-D5F2-4BBA-A6BF-0F550402D68A}" dt="2023-06-29T10:49:59.857" v="820" actId="12"/>
        <pc:sldMkLst>
          <pc:docMk/>
          <pc:sldMk cId="0" sldId="259"/>
        </pc:sldMkLst>
        <pc:spChg chg="mod">
          <ac:chgData name="Stefania Enoaica" userId="051a3efddcaa3c34" providerId="LiveId" clId="{CB5C5BB4-D5F2-4BBA-A6BF-0F550402D68A}" dt="2023-06-29T10:49:59.857" v="820" actId="12"/>
          <ac:spMkLst>
            <pc:docMk/>
            <pc:sldMk cId="0" sldId="259"/>
            <ac:spMk id="77" creationId="{00000000-0000-0000-0000-000000000000}"/>
          </ac:spMkLst>
        </pc:spChg>
      </pc:sldChg>
      <pc:sldChg chg="modSp mod">
        <pc:chgData name="Stefania Enoaica" userId="051a3efddcaa3c34" providerId="LiveId" clId="{CB5C5BB4-D5F2-4BBA-A6BF-0F550402D68A}" dt="2023-06-29T10:50:12.594" v="822" actId="12"/>
        <pc:sldMkLst>
          <pc:docMk/>
          <pc:sldMk cId="0" sldId="260"/>
        </pc:sldMkLst>
        <pc:spChg chg="mod">
          <ac:chgData name="Stefania Enoaica" userId="051a3efddcaa3c34" providerId="LiveId" clId="{CB5C5BB4-D5F2-4BBA-A6BF-0F550402D68A}" dt="2023-06-29T10:50:12.594" v="822" actId="12"/>
          <ac:spMkLst>
            <pc:docMk/>
            <pc:sldMk cId="0" sldId="260"/>
            <ac:spMk id="84" creationId="{00000000-0000-0000-0000-000000000000}"/>
          </ac:spMkLst>
        </pc:spChg>
      </pc:sldChg>
      <pc:sldChg chg="modSp mod ord">
        <pc:chgData name="Stefania Enoaica" userId="051a3efddcaa3c34" providerId="LiveId" clId="{CB5C5BB4-D5F2-4BBA-A6BF-0F550402D68A}" dt="2023-06-29T10:50:26.801" v="824" actId="12"/>
        <pc:sldMkLst>
          <pc:docMk/>
          <pc:sldMk cId="0" sldId="261"/>
        </pc:sldMkLst>
        <pc:spChg chg="mod">
          <ac:chgData name="Stefania Enoaica" userId="051a3efddcaa3c34" providerId="LiveId" clId="{CB5C5BB4-D5F2-4BBA-A6BF-0F550402D68A}" dt="2023-06-29T10:50:26.801" v="824" actId="12"/>
          <ac:spMkLst>
            <pc:docMk/>
            <pc:sldMk cId="0" sldId="261"/>
            <ac:spMk id="91" creationId="{00000000-0000-0000-0000-000000000000}"/>
          </ac:spMkLst>
        </pc:spChg>
      </pc:sldChg>
      <pc:sldChg chg="modSp mod ord">
        <pc:chgData name="Stefania Enoaica" userId="051a3efddcaa3c34" providerId="LiveId" clId="{CB5C5BB4-D5F2-4BBA-A6BF-0F550402D68A}" dt="2023-06-29T10:50:43.214" v="827" actId="12"/>
        <pc:sldMkLst>
          <pc:docMk/>
          <pc:sldMk cId="0" sldId="262"/>
        </pc:sldMkLst>
        <pc:spChg chg="mod">
          <ac:chgData name="Stefania Enoaica" userId="051a3efddcaa3c34" providerId="LiveId" clId="{CB5C5BB4-D5F2-4BBA-A6BF-0F550402D68A}" dt="2023-06-29T10:50:43.214" v="827" actId="12"/>
          <ac:spMkLst>
            <pc:docMk/>
            <pc:sldMk cId="0" sldId="262"/>
            <ac:spMk id="98" creationId="{00000000-0000-0000-0000-000000000000}"/>
          </ac:spMkLst>
        </pc:spChg>
      </pc:sldChg>
      <pc:sldChg chg="modSp mod">
        <pc:chgData name="Stefania Enoaica" userId="051a3efddcaa3c34" providerId="LiveId" clId="{CB5C5BB4-D5F2-4BBA-A6BF-0F550402D68A}" dt="2023-06-24T15:05:33.395" v="597" actId="27636"/>
        <pc:sldMkLst>
          <pc:docMk/>
          <pc:sldMk cId="0" sldId="263"/>
        </pc:sldMkLst>
        <pc:spChg chg="mod">
          <ac:chgData name="Stefania Enoaica" userId="051a3efddcaa3c34" providerId="LiveId" clId="{CB5C5BB4-D5F2-4BBA-A6BF-0F550402D68A}" dt="2023-06-24T15:05:33.395" v="597" actId="27636"/>
          <ac:spMkLst>
            <pc:docMk/>
            <pc:sldMk cId="0" sldId="263"/>
            <ac:spMk id="105" creationId="{00000000-0000-0000-0000-000000000000}"/>
          </ac:spMkLst>
        </pc:spChg>
      </pc:sldChg>
      <pc:sldChg chg="modSp mod ord">
        <pc:chgData name="Stefania Enoaica" userId="051a3efddcaa3c34" providerId="LiveId" clId="{CB5C5BB4-D5F2-4BBA-A6BF-0F550402D68A}" dt="2023-06-29T10:51:14.864" v="828" actId="12"/>
        <pc:sldMkLst>
          <pc:docMk/>
          <pc:sldMk cId="0" sldId="264"/>
        </pc:sldMkLst>
        <pc:spChg chg="mod">
          <ac:chgData name="Stefania Enoaica" userId="051a3efddcaa3c34" providerId="LiveId" clId="{CB5C5BB4-D5F2-4BBA-A6BF-0F550402D68A}" dt="2023-06-29T10:51:14.864" v="828" actId="12"/>
          <ac:spMkLst>
            <pc:docMk/>
            <pc:sldMk cId="0" sldId="264"/>
            <ac:spMk id="112" creationId="{00000000-0000-0000-0000-000000000000}"/>
          </ac:spMkLst>
        </pc:spChg>
      </pc:sldChg>
      <pc:sldChg chg="modSp mod">
        <pc:chgData name="Stefania Enoaica" userId="051a3efddcaa3c34" providerId="LiveId" clId="{CB5C5BB4-D5F2-4BBA-A6BF-0F550402D68A}" dt="2023-06-29T10:51:24.635" v="829" actId="12"/>
        <pc:sldMkLst>
          <pc:docMk/>
          <pc:sldMk cId="0" sldId="265"/>
        </pc:sldMkLst>
        <pc:spChg chg="mod">
          <ac:chgData name="Stefania Enoaica" userId="051a3efddcaa3c34" providerId="LiveId" clId="{CB5C5BB4-D5F2-4BBA-A6BF-0F550402D68A}" dt="2023-06-29T10:51:24.635" v="829" actId="12"/>
          <ac:spMkLst>
            <pc:docMk/>
            <pc:sldMk cId="0" sldId="265"/>
            <ac:spMk id="119" creationId="{00000000-0000-0000-0000-000000000000}"/>
          </ac:spMkLst>
        </pc:spChg>
      </pc:sldChg>
      <pc:sldChg chg="modSp mod">
        <pc:chgData name="Stefania Enoaica" userId="051a3efddcaa3c34" providerId="LiveId" clId="{CB5C5BB4-D5F2-4BBA-A6BF-0F550402D68A}" dt="2023-06-29T10:51:37.141" v="830" actId="12"/>
        <pc:sldMkLst>
          <pc:docMk/>
          <pc:sldMk cId="0" sldId="266"/>
        </pc:sldMkLst>
        <pc:spChg chg="mod">
          <ac:chgData name="Stefania Enoaica" userId="051a3efddcaa3c34" providerId="LiveId" clId="{CB5C5BB4-D5F2-4BBA-A6BF-0F550402D68A}" dt="2023-06-29T10:51:37.141" v="830" actId="12"/>
          <ac:spMkLst>
            <pc:docMk/>
            <pc:sldMk cId="0" sldId="266"/>
            <ac:spMk id="126" creationId="{00000000-0000-0000-0000-000000000000}"/>
          </ac:spMkLst>
        </pc:spChg>
      </pc:sldChg>
      <pc:sldChg chg="addSp delSp modSp new mod modClrScheme chgLayout">
        <pc:chgData name="Stefania Enoaica" userId="051a3efddcaa3c34" providerId="LiveId" clId="{CB5C5BB4-D5F2-4BBA-A6BF-0F550402D68A}" dt="2023-06-29T10:49:16.824" v="819" actId="962"/>
        <pc:sldMkLst>
          <pc:docMk/>
          <pc:sldMk cId="733122946" sldId="269"/>
        </pc:sldMkLst>
        <pc:spChg chg="mod">
          <ac:chgData name="Stefania Enoaica" userId="051a3efddcaa3c34" providerId="LiveId" clId="{CB5C5BB4-D5F2-4BBA-A6BF-0F550402D68A}" dt="2023-06-29T10:45:46.193" v="803" actId="27636"/>
          <ac:spMkLst>
            <pc:docMk/>
            <pc:sldMk cId="733122946" sldId="269"/>
            <ac:spMk id="2" creationId="{BECE70F4-97A5-05B2-B942-4C61DCD87894}"/>
          </ac:spMkLst>
        </pc:spChg>
        <pc:spChg chg="mod">
          <ac:chgData name="Stefania Enoaica" userId="051a3efddcaa3c34" providerId="LiveId" clId="{CB5C5BB4-D5F2-4BBA-A6BF-0F550402D68A}" dt="2023-06-29T10:46:26.810" v="812" actId="207"/>
          <ac:spMkLst>
            <pc:docMk/>
            <pc:sldMk cId="733122946" sldId="269"/>
            <ac:spMk id="3" creationId="{C6E9F438-7B28-9471-9D9B-8426A86E63B1}"/>
          </ac:spMkLst>
        </pc:spChg>
        <pc:spChg chg="add del mod">
          <ac:chgData name="Stefania Enoaica" userId="051a3efddcaa3c34" providerId="LiveId" clId="{CB5C5BB4-D5F2-4BBA-A6BF-0F550402D68A}" dt="2023-06-29T10:45:32.526" v="792" actId="26606"/>
          <ac:spMkLst>
            <pc:docMk/>
            <pc:sldMk cId="733122946" sldId="269"/>
            <ac:spMk id="5" creationId="{C014F373-39D0-BBB6-B702-D2F3B8C69A4A}"/>
          </ac:spMkLst>
        </pc:spChg>
        <pc:spChg chg="add mod">
          <ac:chgData name="Stefania Enoaica" userId="051a3efddcaa3c34" providerId="LiveId" clId="{CB5C5BB4-D5F2-4BBA-A6BF-0F550402D68A}" dt="2023-06-29T10:45:46.177" v="802" actId="26606"/>
          <ac:spMkLst>
            <pc:docMk/>
            <pc:sldMk cId="733122946" sldId="269"/>
            <ac:spMk id="6" creationId="{C014F373-39D0-BBB6-B702-D2F3B8C69A4A}"/>
          </ac:spMkLst>
        </pc:spChg>
        <pc:spChg chg="add del mod">
          <ac:chgData name="Stefania Enoaica" userId="051a3efddcaa3c34" providerId="LiveId" clId="{CB5C5BB4-D5F2-4BBA-A6BF-0F550402D68A}" dt="2023-06-29T10:45:14.616" v="781" actId="26606"/>
          <ac:spMkLst>
            <pc:docMk/>
            <pc:sldMk cId="733122946" sldId="269"/>
            <ac:spMk id="8" creationId="{C014F373-39D0-BBB6-B702-D2F3B8C69A4A}"/>
          </ac:spMkLst>
        </pc:spChg>
        <pc:spChg chg="add mod">
          <ac:chgData name="Stefania Enoaica" userId="051a3efddcaa3c34" providerId="LiveId" clId="{CB5C5BB4-D5F2-4BBA-A6BF-0F550402D68A}" dt="2023-06-29T10:49:09.308" v="816" actId="14100"/>
          <ac:spMkLst>
            <pc:docMk/>
            <pc:sldMk cId="733122946" sldId="269"/>
            <ac:spMk id="9" creationId="{E6CB51D9-89D5-0EE2-CE2A-4571CA83935F}"/>
          </ac:spMkLst>
        </pc:spChg>
        <pc:picChg chg="add mod">
          <ac:chgData name="Stefania Enoaica" userId="051a3efddcaa3c34" providerId="LiveId" clId="{CB5C5BB4-D5F2-4BBA-A6BF-0F550402D68A}" dt="2023-06-29T10:49:16.824" v="819" actId="962"/>
          <ac:picMkLst>
            <pc:docMk/>
            <pc:sldMk cId="733122946" sldId="269"/>
            <ac:picMk id="7" creationId="{4FE939DB-CC82-5A2C-3348-10284867688B}"/>
          </ac:picMkLst>
        </pc:picChg>
      </pc:sldChg>
    </pc:docChg>
  </pc:docChgLst>
  <pc:docChgLst>
    <pc:chgData name="Stefania Enoaica" userId="051a3efddcaa3c34" providerId="LiveId" clId="{F17ECD20-F4AF-4B76-B28D-6CB66B3A8C4C}"/>
    <pc:docChg chg="custSel modSld">
      <pc:chgData name="Stefania Enoaica" userId="051a3efddcaa3c34" providerId="LiveId" clId="{F17ECD20-F4AF-4B76-B28D-6CB66B3A8C4C}" dt="2023-06-24T11:16:02.328" v="9" actId="27636"/>
      <pc:docMkLst>
        <pc:docMk/>
      </pc:docMkLst>
      <pc:sldChg chg="modSp mod">
        <pc:chgData name="Stefania Enoaica" userId="051a3efddcaa3c34" providerId="LiveId" clId="{F17ECD20-F4AF-4B76-B28D-6CB66B3A8C4C}" dt="2023-06-24T11:16:02.251" v="0" actId="27636"/>
        <pc:sldMkLst>
          <pc:docMk/>
          <pc:sldMk cId="0" sldId="256"/>
        </pc:sldMkLst>
        <pc:spChg chg="mod">
          <ac:chgData name="Stefania Enoaica" userId="051a3efddcaa3c34" providerId="LiveId" clId="{F17ECD20-F4AF-4B76-B28D-6CB66B3A8C4C}" dt="2023-06-24T11:16:02.251" v="0" actId="27636"/>
          <ac:spMkLst>
            <pc:docMk/>
            <pc:sldMk cId="0" sldId="256"/>
            <ac:spMk id="56" creationId="{00000000-0000-0000-0000-000000000000}"/>
          </ac:spMkLst>
        </pc:spChg>
      </pc:sldChg>
      <pc:sldChg chg="modSp mod">
        <pc:chgData name="Stefania Enoaica" userId="051a3efddcaa3c34" providerId="LiveId" clId="{F17ECD20-F4AF-4B76-B28D-6CB66B3A8C4C}" dt="2023-06-24T11:16:02.288" v="2" actId="27636"/>
        <pc:sldMkLst>
          <pc:docMk/>
          <pc:sldMk cId="0" sldId="257"/>
        </pc:sldMkLst>
        <pc:spChg chg="mod">
          <ac:chgData name="Stefania Enoaica" userId="051a3efddcaa3c34" providerId="LiveId" clId="{F17ECD20-F4AF-4B76-B28D-6CB66B3A8C4C}" dt="2023-06-24T11:16:02.288" v="2" actId="27636"/>
          <ac:spMkLst>
            <pc:docMk/>
            <pc:sldMk cId="0" sldId="257"/>
            <ac:spMk id="62" creationId="{00000000-0000-0000-0000-000000000000}"/>
          </ac:spMkLst>
        </pc:spChg>
        <pc:spChg chg="mod">
          <ac:chgData name="Stefania Enoaica" userId="051a3efddcaa3c34" providerId="LiveId" clId="{F17ECD20-F4AF-4B76-B28D-6CB66B3A8C4C}" dt="2023-06-24T11:16:02.283" v="1" actId="27636"/>
          <ac:spMkLst>
            <pc:docMk/>
            <pc:sldMk cId="0" sldId="257"/>
            <ac:spMk id="63" creationId="{00000000-0000-0000-0000-000000000000}"/>
          </ac:spMkLst>
        </pc:spChg>
      </pc:sldChg>
      <pc:sldChg chg="modSp mod">
        <pc:chgData name="Stefania Enoaica" userId="051a3efddcaa3c34" providerId="LiveId" clId="{F17ECD20-F4AF-4B76-B28D-6CB66B3A8C4C}" dt="2023-06-24T11:16:02.291" v="3" actId="27636"/>
        <pc:sldMkLst>
          <pc:docMk/>
          <pc:sldMk cId="0" sldId="258"/>
        </pc:sldMkLst>
        <pc:spChg chg="mod">
          <ac:chgData name="Stefania Enoaica" userId="051a3efddcaa3c34" providerId="LiveId" clId="{F17ECD20-F4AF-4B76-B28D-6CB66B3A8C4C}" dt="2023-06-24T11:16:02.291" v="3" actId="27636"/>
          <ac:spMkLst>
            <pc:docMk/>
            <pc:sldMk cId="0" sldId="258"/>
            <ac:spMk id="69" creationId="{00000000-0000-0000-0000-000000000000}"/>
          </ac:spMkLst>
        </pc:spChg>
      </pc:sldChg>
      <pc:sldChg chg="modSp mod">
        <pc:chgData name="Stefania Enoaica" userId="051a3efddcaa3c34" providerId="LiveId" clId="{F17ECD20-F4AF-4B76-B28D-6CB66B3A8C4C}" dt="2023-06-24T11:16:02.295" v="4" actId="27636"/>
        <pc:sldMkLst>
          <pc:docMk/>
          <pc:sldMk cId="0" sldId="259"/>
        </pc:sldMkLst>
        <pc:spChg chg="mod">
          <ac:chgData name="Stefania Enoaica" userId="051a3efddcaa3c34" providerId="LiveId" clId="{F17ECD20-F4AF-4B76-B28D-6CB66B3A8C4C}" dt="2023-06-24T11:16:02.295" v="4" actId="27636"/>
          <ac:spMkLst>
            <pc:docMk/>
            <pc:sldMk cId="0" sldId="259"/>
            <ac:spMk id="77" creationId="{00000000-0000-0000-0000-000000000000}"/>
          </ac:spMkLst>
        </pc:spChg>
      </pc:sldChg>
      <pc:sldChg chg="modSp mod">
        <pc:chgData name="Stefania Enoaica" userId="051a3efddcaa3c34" providerId="LiveId" clId="{F17ECD20-F4AF-4B76-B28D-6CB66B3A8C4C}" dt="2023-06-24T11:16:02.297" v="5" actId="27636"/>
        <pc:sldMkLst>
          <pc:docMk/>
          <pc:sldMk cId="0" sldId="260"/>
        </pc:sldMkLst>
        <pc:spChg chg="mod">
          <ac:chgData name="Stefania Enoaica" userId="051a3efddcaa3c34" providerId="LiveId" clId="{F17ECD20-F4AF-4B76-B28D-6CB66B3A8C4C}" dt="2023-06-24T11:16:02.297" v="5" actId="27636"/>
          <ac:spMkLst>
            <pc:docMk/>
            <pc:sldMk cId="0" sldId="260"/>
            <ac:spMk id="83" creationId="{00000000-0000-0000-0000-000000000000}"/>
          </ac:spMkLst>
        </pc:spChg>
      </pc:sldChg>
      <pc:sldChg chg="modSp mod">
        <pc:chgData name="Stefania Enoaica" userId="051a3efddcaa3c34" providerId="LiveId" clId="{F17ECD20-F4AF-4B76-B28D-6CB66B3A8C4C}" dt="2023-06-24T11:16:02.302" v="6" actId="27636"/>
        <pc:sldMkLst>
          <pc:docMk/>
          <pc:sldMk cId="0" sldId="262"/>
        </pc:sldMkLst>
        <pc:spChg chg="mod">
          <ac:chgData name="Stefania Enoaica" userId="051a3efddcaa3c34" providerId="LiveId" clId="{F17ECD20-F4AF-4B76-B28D-6CB66B3A8C4C}" dt="2023-06-24T11:16:02.302" v="6" actId="27636"/>
          <ac:spMkLst>
            <pc:docMk/>
            <pc:sldMk cId="0" sldId="262"/>
            <ac:spMk id="97" creationId="{00000000-0000-0000-0000-000000000000}"/>
          </ac:spMkLst>
        </pc:spChg>
      </pc:sldChg>
      <pc:sldChg chg="modSp mod">
        <pc:chgData name="Stefania Enoaica" userId="051a3efddcaa3c34" providerId="LiveId" clId="{F17ECD20-F4AF-4B76-B28D-6CB66B3A8C4C}" dt="2023-06-24T11:16:02.313" v="7" actId="27636"/>
        <pc:sldMkLst>
          <pc:docMk/>
          <pc:sldMk cId="0" sldId="263"/>
        </pc:sldMkLst>
        <pc:spChg chg="mod">
          <ac:chgData name="Stefania Enoaica" userId="051a3efddcaa3c34" providerId="LiveId" clId="{F17ECD20-F4AF-4B76-B28D-6CB66B3A8C4C}" dt="2023-06-24T11:16:02.313" v="7" actId="27636"/>
          <ac:spMkLst>
            <pc:docMk/>
            <pc:sldMk cId="0" sldId="263"/>
            <ac:spMk id="105" creationId="{00000000-0000-0000-0000-000000000000}"/>
          </ac:spMkLst>
        </pc:spChg>
      </pc:sldChg>
      <pc:sldChg chg="modSp mod">
        <pc:chgData name="Stefania Enoaica" userId="051a3efddcaa3c34" providerId="LiveId" clId="{F17ECD20-F4AF-4B76-B28D-6CB66B3A8C4C}" dt="2023-06-24T11:16:02.328" v="9" actId="27636"/>
        <pc:sldMkLst>
          <pc:docMk/>
          <pc:sldMk cId="0" sldId="266"/>
        </pc:sldMkLst>
        <pc:spChg chg="mod">
          <ac:chgData name="Stefania Enoaica" userId="051a3efddcaa3c34" providerId="LiveId" clId="{F17ECD20-F4AF-4B76-B28D-6CB66B3A8C4C}" dt="2023-06-24T11:16:02.319" v="8" actId="27636"/>
          <ac:spMkLst>
            <pc:docMk/>
            <pc:sldMk cId="0" sldId="266"/>
            <ac:spMk id="125" creationId="{00000000-0000-0000-0000-000000000000}"/>
          </ac:spMkLst>
        </pc:spChg>
        <pc:spChg chg="mod">
          <ac:chgData name="Stefania Enoaica" userId="051a3efddcaa3c34" providerId="LiveId" clId="{F17ECD20-F4AF-4B76-B28D-6CB66B3A8C4C}" dt="2023-06-24T11:16:02.328" v="9" actId="27636"/>
          <ac:spMkLst>
            <pc:docMk/>
            <pc:sldMk cId="0" sldId="266"/>
            <ac:spMk id="12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2545faf1674_1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2545faf1674_1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highlight>
                  <a:srgbClr val="FFFFFF"/>
                </a:highlight>
                <a:latin typeface="Times New Roman"/>
                <a:ea typeface="Times New Roman"/>
                <a:cs typeface="Times New Roman"/>
                <a:sym typeface="Times New Roman"/>
              </a:rPr>
              <a:t>The presentation will be discussing the concept of employee motivation relative to which the different motivational theories will be analysed. The comparison between extrinsic and intrinsic types of motivation will be visualised. Further benefits and limitations of the most used type of motivation will be examined. </a:t>
            </a:r>
            <a:endParaRPr sz="1200" dirty="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545faf1674_1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545faf1674_1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highlight>
                  <a:srgbClr val="FFFFFF"/>
                </a:highlight>
                <a:latin typeface="Times New Roman"/>
                <a:ea typeface="Times New Roman"/>
                <a:cs typeface="Times New Roman"/>
                <a:sym typeface="Times New Roman"/>
              </a:rPr>
              <a:t>Employee Motivation can be defined as the level of commitment and energy an individual puts in their job role to achieve the desired goals. It is mainly the inspiration of an employee that drives the environment within an organisation. Employee motivation is the main concern of an organisation because the employees are the valuable asset of a company who supports the organisation in times of uncertainty.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545faf1674_1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545faf1674_1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highlight>
                  <a:srgbClr val="FFFFFF"/>
                </a:highlight>
                <a:latin typeface="Times New Roman"/>
                <a:ea typeface="Times New Roman"/>
                <a:cs typeface="Times New Roman"/>
                <a:sym typeface="Times New Roman"/>
              </a:rPr>
              <a:t> It is an important factor that needs to be considered before incorporating a project because it can help to administer the success level. Without employee motivation, an organisation may face issues such as a reduction in overall productivity, lower levels of output production, and so on due to which the company may fall short of achieving its goals. </a:t>
            </a:r>
            <a:endParaRPr sz="1200" dirty="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545faf1674_1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545faf1674_1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b="1" dirty="0">
                <a:highlight>
                  <a:srgbClr val="FFFFFF"/>
                </a:highlight>
                <a:latin typeface="Times New Roman"/>
                <a:ea typeface="Times New Roman"/>
                <a:cs typeface="Times New Roman"/>
                <a:sym typeface="Times New Roman"/>
              </a:rPr>
              <a:t>Extrinsic motivation</a:t>
            </a:r>
            <a:endParaRPr sz="1200" b="1" dirty="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highlight>
                  <a:srgbClr val="FFFFFF"/>
                </a:highlight>
                <a:latin typeface="Times New Roman"/>
                <a:ea typeface="Times New Roman"/>
                <a:cs typeface="Times New Roman"/>
                <a:sym typeface="Times New Roman"/>
              </a:rPr>
              <a:t>It refers to the manner in which a person does something and develops new skills mainly to earn rewards or avoid punishments.</a:t>
            </a:r>
            <a:endParaRPr sz="1200" dirty="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highlight>
                  <a:srgbClr val="FFFFFF"/>
                </a:highlight>
                <a:latin typeface="Times New Roman"/>
                <a:ea typeface="Times New Roman"/>
                <a:cs typeface="Times New Roman"/>
                <a:sym typeface="Times New Roman"/>
              </a:rPr>
              <a:t>This type of motivation depends on the status, financial incentives and other related aspects.</a:t>
            </a:r>
            <a:endParaRPr sz="1200" dirty="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highlight>
                  <a:srgbClr val="FFFFFF"/>
                </a:highlight>
                <a:latin typeface="Times New Roman"/>
                <a:ea typeface="Times New Roman"/>
                <a:cs typeface="Times New Roman"/>
                <a:sym typeface="Times New Roman"/>
              </a:rPr>
              <a:t>It arises from external factors because of which a person performs certain activity to achieve a certain goal or gain a reward.</a:t>
            </a:r>
            <a:endParaRPr sz="1200" dirty="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highlight>
                  <a:srgbClr val="FFFFFF"/>
                </a:highlight>
                <a:latin typeface="Times New Roman"/>
                <a:ea typeface="Times New Roman"/>
                <a:cs typeface="Times New Roman"/>
                <a:sym typeface="Times New Roman"/>
              </a:rPr>
              <a:t>This type of motivation does not satisfy the psychological needs of an individual because it mainly focuses on obtaining an outcome (Aubret </a:t>
            </a:r>
            <a:r>
              <a:rPr lang="en" sz="1200" i="1" dirty="0">
                <a:highlight>
                  <a:srgbClr val="FFFFFF"/>
                </a:highlight>
                <a:latin typeface="Times New Roman"/>
                <a:ea typeface="Times New Roman"/>
                <a:cs typeface="Times New Roman"/>
                <a:sym typeface="Times New Roman"/>
              </a:rPr>
              <a:t>et al., </a:t>
            </a:r>
            <a:r>
              <a:rPr lang="en" sz="1200" dirty="0">
                <a:highlight>
                  <a:srgbClr val="FFFFFF"/>
                </a:highlight>
                <a:latin typeface="Times New Roman"/>
                <a:ea typeface="Times New Roman"/>
                <a:cs typeface="Times New Roman"/>
                <a:sym typeface="Times New Roman"/>
              </a:rPr>
              <a:t>2019).</a:t>
            </a:r>
            <a:endParaRPr sz="1200" dirty="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dirty="0">
                <a:highlight>
                  <a:srgbClr val="FFFFFF"/>
                </a:highlight>
                <a:latin typeface="Times New Roman"/>
                <a:ea typeface="Times New Roman"/>
                <a:cs typeface="Times New Roman"/>
                <a:sym typeface="Times New Roman"/>
              </a:rPr>
              <a:t>For instance, when a person takes on more responsibility at work to receive promotion it is referred to as extrinsic motivation.</a:t>
            </a:r>
            <a:endParaRPr sz="1200" dirty="0">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545faf1674_1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545faf1674_1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b="1">
                <a:highlight>
                  <a:srgbClr val="FFFFFF"/>
                </a:highlight>
                <a:latin typeface="Times New Roman"/>
                <a:ea typeface="Times New Roman"/>
                <a:cs typeface="Times New Roman"/>
                <a:sym typeface="Times New Roman"/>
              </a:rPr>
              <a:t>Intrinsic motivation</a:t>
            </a:r>
            <a:endParaRPr sz="1200" b="1">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highlight>
                  <a:srgbClr val="FFFFFF"/>
                </a:highlight>
                <a:latin typeface="Times New Roman"/>
                <a:ea typeface="Times New Roman"/>
                <a:cs typeface="Times New Roman"/>
                <a:sym typeface="Times New Roman"/>
              </a:rPr>
              <a:t>It refers to the act of performing something which does not involve any type of external rewards (Ryan and Deci, 2020).</a:t>
            </a:r>
            <a:endParaRPr sz="120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highlight>
                  <a:srgbClr val="FFFFFF"/>
                </a:highlight>
                <a:latin typeface="Times New Roman"/>
                <a:ea typeface="Times New Roman"/>
                <a:cs typeface="Times New Roman"/>
                <a:sym typeface="Times New Roman"/>
              </a:rPr>
              <a:t>This type of motivation is more about a sense of duty, and growth of an individual.</a:t>
            </a:r>
            <a:endParaRPr sz="120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highlight>
                  <a:srgbClr val="FFFFFF"/>
                </a:highlight>
                <a:latin typeface="Times New Roman"/>
                <a:ea typeface="Times New Roman"/>
                <a:cs typeface="Times New Roman"/>
                <a:sym typeface="Times New Roman"/>
              </a:rPr>
              <a:t>It arises from within which makes a person to engage in an activity and achieve personal satisfaction.</a:t>
            </a:r>
            <a:endParaRPr sz="120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highlight>
                  <a:srgbClr val="FFFFFF"/>
                </a:highlight>
                <a:latin typeface="Times New Roman"/>
                <a:ea typeface="Times New Roman"/>
                <a:cs typeface="Times New Roman"/>
                <a:sym typeface="Times New Roman"/>
              </a:rPr>
              <a:t>This type of motivation satisfies the psychological needs of an individual because a person performs an activity for fun or enjoyment purpose.</a:t>
            </a:r>
            <a:endParaRPr sz="1200">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highlight>
                  <a:srgbClr val="FFFFFF"/>
                </a:highlight>
                <a:latin typeface="Times New Roman"/>
                <a:ea typeface="Times New Roman"/>
                <a:cs typeface="Times New Roman"/>
                <a:sym typeface="Times New Roman"/>
              </a:rPr>
              <a:t>For example, when an individual takes on more responsibility at work as they enjoy taking challenges, it is referred to as intrinsic motivation.</a:t>
            </a:r>
            <a:endParaRPr sz="1200">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545faf1674_1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545faf1674_1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The type of motivation which I mostly practise at work is </a:t>
            </a:r>
            <a:r>
              <a:rPr lang="en" sz="1200" b="1" i="1">
                <a:solidFill>
                  <a:schemeClr val="dk1"/>
                </a:solidFill>
                <a:highlight>
                  <a:srgbClr val="FFFFFF"/>
                </a:highlight>
                <a:latin typeface="Times New Roman"/>
                <a:ea typeface="Times New Roman"/>
                <a:cs typeface="Times New Roman"/>
                <a:sym typeface="Times New Roman"/>
              </a:rPr>
              <a:t>extrinsic motivation </a:t>
            </a:r>
            <a:r>
              <a:rPr lang="en" sz="1200">
                <a:solidFill>
                  <a:schemeClr val="dk1"/>
                </a:solidFill>
                <a:highlight>
                  <a:srgbClr val="FFFFFF"/>
                </a:highlight>
                <a:latin typeface="Times New Roman"/>
                <a:ea typeface="Times New Roman"/>
                <a:cs typeface="Times New Roman"/>
                <a:sym typeface="Times New Roman"/>
              </a:rPr>
              <a:t>by performing activities that involve gaining a reward. The extrinsic motivation helps to stay motivated and continue performing roles and responsibilities even though sometimes it does not offer reward. </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According to David </a:t>
            </a:r>
            <a:r>
              <a:rPr lang="en" sz="1200" i="1">
                <a:solidFill>
                  <a:schemeClr val="dk1"/>
                </a:solidFill>
                <a:highlight>
                  <a:srgbClr val="FFFFFF"/>
                </a:highlight>
                <a:latin typeface="Times New Roman"/>
                <a:ea typeface="Times New Roman"/>
                <a:cs typeface="Times New Roman"/>
                <a:sym typeface="Times New Roman"/>
              </a:rPr>
              <a:t>et al. </a:t>
            </a:r>
            <a:r>
              <a:rPr lang="en" sz="1200">
                <a:solidFill>
                  <a:schemeClr val="dk1"/>
                </a:solidFill>
                <a:highlight>
                  <a:srgbClr val="FFFFFF"/>
                </a:highlight>
                <a:latin typeface="Times New Roman"/>
                <a:ea typeface="Times New Roman"/>
                <a:cs typeface="Times New Roman"/>
                <a:sym typeface="Times New Roman"/>
              </a:rPr>
              <a:t>(2020), extrinsic motivation type helps to develop individual benefits as it involves specific motivational factors which apply at the individual level. Thus it helps to remain inspired and act in a certain way to achieve a desired goal. It creates the foundation for survival and there are three core needs that people need to have such as water, shelter and food. The need to achieve something helps to find solutions even in times of uncertainties. Extrinsic motivation helps to achieve an outcome which may be psychological or tangible in nature but is very beneficial in life.</a:t>
            </a:r>
            <a:endParaRPr sz="120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545faf1674_1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545faf1674_1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highlight>
                  <a:srgbClr val="FFFFFF"/>
                </a:highlight>
                <a:latin typeface="Times New Roman"/>
                <a:ea typeface="Times New Roman"/>
                <a:cs typeface="Times New Roman"/>
                <a:sym typeface="Times New Roman"/>
              </a:rPr>
              <a:t>On the other hand, as per Aubret</a:t>
            </a:r>
            <a:r>
              <a:rPr lang="en" sz="1200" i="1" dirty="0">
                <a:solidFill>
                  <a:schemeClr val="dk1"/>
                </a:solidFill>
                <a:highlight>
                  <a:srgbClr val="FFFFFF"/>
                </a:highlight>
                <a:latin typeface="Times New Roman"/>
                <a:ea typeface="Times New Roman"/>
                <a:cs typeface="Times New Roman"/>
                <a:sym typeface="Times New Roman"/>
              </a:rPr>
              <a:t> et al. </a:t>
            </a:r>
            <a:r>
              <a:rPr lang="en" sz="1200" dirty="0">
                <a:solidFill>
                  <a:schemeClr val="dk1"/>
                </a:solidFill>
                <a:highlight>
                  <a:srgbClr val="FFFFFF"/>
                </a:highlight>
                <a:latin typeface="Times New Roman"/>
                <a:ea typeface="Times New Roman"/>
                <a:cs typeface="Times New Roman"/>
                <a:sym typeface="Times New Roman"/>
              </a:rPr>
              <a:t>(2019), extrinsic motivation represses the intrinsic motivation of a person which one has for what they do each day in their life. This type of motivation does not last long because it only gains rewards and does not help to satisfy the psychological needs of an individual. This is because of which one often regrets making such decisions. It includes diminishing returns when one continues to receive the same reward without variation, the extrinsic motivation tends to reduce to influence the life of a person.</a:t>
            </a:r>
            <a:endParaRPr sz="1200" dirty="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dirty="0">
                <a:solidFill>
                  <a:schemeClr val="dk1"/>
                </a:solidFill>
                <a:highlight>
                  <a:srgbClr val="FFFFFF"/>
                </a:highlight>
                <a:latin typeface="Times New Roman"/>
                <a:ea typeface="Times New Roman"/>
                <a:cs typeface="Times New Roman"/>
                <a:sym typeface="Times New Roman"/>
              </a:rPr>
              <a:t>For example, when I was working in a firm as sales manager I fulfilled the target within the first half of the month. This helped me to earn incentives and also fetched me a reward at the end of the month for being the best employee. I worked during the month to complete my target and also as an aim to not get punished for my inability to perform the task.</a:t>
            </a:r>
            <a:endParaRPr sz="1200" dirty="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2ad8e01a0d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2ad8e01a0d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There are several factors which influences the motivation level of a person as can be explained from the theories of motivation such as-</a:t>
            </a:r>
            <a:endParaRPr sz="1200" dirty="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highlight>
                  <a:srgbClr val="FFFFFF"/>
                </a:highlight>
                <a:latin typeface="Times New Roman"/>
                <a:ea typeface="Times New Roman"/>
                <a:cs typeface="Times New Roman"/>
                <a:sym typeface="Times New Roman"/>
              </a:rPr>
              <a:t>Hertzberg's two factor theory- </a:t>
            </a:r>
            <a:r>
              <a:rPr lang="en" sz="1200">
                <a:solidFill>
                  <a:schemeClr val="dk1"/>
                </a:solidFill>
                <a:highlight>
                  <a:srgbClr val="FFFFFF"/>
                </a:highlight>
                <a:latin typeface="Times New Roman"/>
                <a:ea typeface="Times New Roman"/>
                <a:cs typeface="Times New Roman"/>
                <a:sym typeface="Times New Roman"/>
              </a:rPr>
              <a:t>This theory suggests that the motivation of an individual influences or depends on two factors such as poor hygiene factors and hygiene factors. Poor hygiene factors reduce the motivation level of a person and even though an organisation tries to improve this factor at a certain level (Siruri and Cheche, 2021). This may not inspire the group of people or a team. While the hygiene factors are not sufficient enough to improve the motivation of an individual because it requires some motivators such as job security to increase the motivation level.</a:t>
            </a:r>
            <a:endParaRPr sz="1200" dirty="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545faf1674_1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545faf1674_1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i="1" dirty="0">
                <a:solidFill>
                  <a:schemeClr val="dk1"/>
                </a:solidFill>
                <a:highlight>
                  <a:srgbClr val="FFFFFF"/>
                </a:highlight>
                <a:latin typeface="Times New Roman"/>
                <a:ea typeface="Times New Roman"/>
                <a:cs typeface="Times New Roman"/>
                <a:sym typeface="Times New Roman"/>
              </a:rPr>
              <a:t>Mc Gregor's motivation theory: </a:t>
            </a:r>
            <a:r>
              <a:rPr lang="en" sz="1200" dirty="0">
                <a:solidFill>
                  <a:schemeClr val="dk1"/>
                </a:solidFill>
                <a:highlight>
                  <a:srgbClr val="FFFFFF"/>
                </a:highlight>
                <a:latin typeface="Times New Roman"/>
                <a:ea typeface="Times New Roman"/>
                <a:cs typeface="Times New Roman"/>
                <a:sym typeface="Times New Roman"/>
              </a:rPr>
              <a:t>This theory is based on two factors and adheres to the two different types of leadership styles namely, authoritarian and participative.</a:t>
            </a:r>
            <a:endParaRPr sz="1200" dirty="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dirty="0">
                <a:solidFill>
                  <a:schemeClr val="dk1"/>
                </a:solidFill>
                <a:highlight>
                  <a:srgbClr val="FFFFFF"/>
                </a:highlight>
                <a:latin typeface="Times New Roman"/>
                <a:ea typeface="Times New Roman"/>
                <a:cs typeface="Times New Roman"/>
                <a:sym typeface="Times New Roman"/>
              </a:rPr>
              <a:t>Theory X: </a:t>
            </a:r>
            <a:r>
              <a:rPr lang="en" sz="1200" dirty="0">
                <a:solidFill>
                  <a:schemeClr val="dk1"/>
                </a:solidFill>
                <a:highlight>
                  <a:srgbClr val="FFFFFF"/>
                </a:highlight>
                <a:latin typeface="Times New Roman"/>
                <a:ea typeface="Times New Roman"/>
                <a:cs typeface="Times New Roman"/>
                <a:sym typeface="Times New Roman"/>
              </a:rPr>
              <a:t>This is the first factor which is based on the authoritative leadership style. The managers need to guide the employees in every action they take if they feel that the employees need assistance as a motivational factor. </a:t>
            </a:r>
            <a:endParaRPr sz="1200" dirty="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b="1" i="1" dirty="0">
                <a:solidFill>
                  <a:schemeClr val="dk1"/>
                </a:solidFill>
                <a:highlight>
                  <a:srgbClr val="FFFFFF"/>
                </a:highlight>
                <a:latin typeface="Times New Roman"/>
                <a:ea typeface="Times New Roman"/>
                <a:cs typeface="Times New Roman"/>
                <a:sym typeface="Times New Roman"/>
              </a:rPr>
              <a:t>Theory Y: </a:t>
            </a:r>
            <a:r>
              <a:rPr lang="en" sz="1200" dirty="0">
                <a:solidFill>
                  <a:schemeClr val="dk1"/>
                </a:solidFill>
                <a:highlight>
                  <a:srgbClr val="FFFFFF"/>
                </a:highlight>
                <a:latin typeface="Times New Roman"/>
                <a:ea typeface="Times New Roman"/>
                <a:cs typeface="Times New Roman"/>
                <a:sym typeface="Times New Roman"/>
              </a:rPr>
              <a:t>This factor follows the participative leadership style. This factor suggests that the managers to increase the motivation of employees need to follow the participative leadership style by allowing employees to share their opinions and performing certain roles with their understanding (Galani and Galanakis, 2022). This will make them feel valued and recognised and gain trust in the organisation's policies.</a:t>
            </a:r>
            <a:endParaRPr sz="1200" dirty="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545faf1674_1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545faf1674_1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It can be concluded that motivation is the important aspect in an individual's life which helps them to gain certain results for their benefits. Organisations should therefore make use of the motivation theories and styles according to the structure they follow. Employees should be ensured that they are getting both intrinsic and extrinsic motivation so that they are able to maintain their personal and professional life.</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545faf1674_1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545faf1674_1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2ad8e01a0d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22ad8e01a0d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4278300" y="2751163"/>
            <a:ext cx="587400" cy="0"/>
          </a:xfrm>
          <a:prstGeom prst="straightConnector1">
            <a:avLst/>
          </a:prstGeom>
          <a:noFill/>
          <a:ln w="76200" cap="flat" cmpd="sng">
            <a:solidFill>
              <a:schemeClr val="dk1"/>
            </a:solidFill>
            <a:prstDash val="solid"/>
            <a:round/>
            <a:headEnd type="none" w="sm" len="sm"/>
            <a:tailEnd type="none" w="sm" len="sm"/>
          </a:ln>
        </p:spPr>
      </p:cxnSp>
      <p:sp>
        <p:nvSpPr>
          <p:cNvPr id="11" name="Google Shape;11;p2"/>
          <p:cNvSpPr txBox="1">
            <a:spLocks noGrp="1"/>
          </p:cNvSpPr>
          <p:nvPr>
            <p:ph type="ctrTitle"/>
          </p:nvPr>
        </p:nvSpPr>
        <p:spPr>
          <a:xfrm>
            <a:off x="311700" y="595975"/>
            <a:ext cx="8520600" cy="1957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2" name="Google Shape;12;p2"/>
          <p:cNvSpPr txBox="1">
            <a:spLocks noGrp="1"/>
          </p:cNvSpPr>
          <p:nvPr>
            <p:ph type="subTitle" idx="1"/>
          </p:nvPr>
        </p:nvSpPr>
        <p:spPr>
          <a:xfrm>
            <a:off x="311700" y="3165823"/>
            <a:ext cx="8520600" cy="733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11700" y="2480550"/>
            <a:ext cx="8114400" cy="24459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6800"/>
              <a:buNone/>
              <a:defRPr sz="6800">
                <a:solidFill>
                  <a:schemeClr val="lt1"/>
                </a:solidFill>
              </a:defRPr>
            </a:lvl1pPr>
            <a:lvl2pPr lvl="1">
              <a:spcBef>
                <a:spcPts val="0"/>
              </a:spcBef>
              <a:spcAft>
                <a:spcPts val="0"/>
              </a:spcAft>
              <a:buClr>
                <a:schemeClr val="lt1"/>
              </a:buClr>
              <a:buSzPts val="6800"/>
              <a:buNone/>
              <a:defRPr sz="6800">
                <a:solidFill>
                  <a:schemeClr val="lt1"/>
                </a:solidFill>
              </a:defRPr>
            </a:lvl2pPr>
            <a:lvl3pPr lvl="2">
              <a:spcBef>
                <a:spcPts val="0"/>
              </a:spcBef>
              <a:spcAft>
                <a:spcPts val="0"/>
              </a:spcAft>
              <a:buClr>
                <a:schemeClr val="lt1"/>
              </a:buClr>
              <a:buSzPts val="6800"/>
              <a:buNone/>
              <a:defRPr sz="6800">
                <a:solidFill>
                  <a:schemeClr val="lt1"/>
                </a:solidFill>
              </a:defRPr>
            </a:lvl3pPr>
            <a:lvl4pPr lvl="3">
              <a:spcBef>
                <a:spcPts val="0"/>
              </a:spcBef>
              <a:spcAft>
                <a:spcPts val="0"/>
              </a:spcAft>
              <a:buClr>
                <a:schemeClr val="lt1"/>
              </a:buClr>
              <a:buSzPts val="6800"/>
              <a:buNone/>
              <a:defRPr sz="6800">
                <a:solidFill>
                  <a:schemeClr val="lt1"/>
                </a:solidFill>
              </a:defRPr>
            </a:lvl4pPr>
            <a:lvl5pPr lvl="4">
              <a:spcBef>
                <a:spcPts val="0"/>
              </a:spcBef>
              <a:spcAft>
                <a:spcPts val="0"/>
              </a:spcAft>
              <a:buClr>
                <a:schemeClr val="lt1"/>
              </a:buClr>
              <a:buSzPts val="6800"/>
              <a:buNone/>
              <a:defRPr sz="6800">
                <a:solidFill>
                  <a:schemeClr val="lt1"/>
                </a:solidFill>
              </a:defRPr>
            </a:lvl5pPr>
            <a:lvl6pPr lvl="5">
              <a:spcBef>
                <a:spcPts val="0"/>
              </a:spcBef>
              <a:spcAft>
                <a:spcPts val="0"/>
              </a:spcAft>
              <a:buClr>
                <a:schemeClr val="lt1"/>
              </a:buClr>
              <a:buSzPts val="6800"/>
              <a:buNone/>
              <a:defRPr sz="6800">
                <a:solidFill>
                  <a:schemeClr val="lt1"/>
                </a:solidFill>
              </a:defRPr>
            </a:lvl6pPr>
            <a:lvl7pPr lvl="6">
              <a:spcBef>
                <a:spcPts val="0"/>
              </a:spcBef>
              <a:spcAft>
                <a:spcPts val="0"/>
              </a:spcAft>
              <a:buClr>
                <a:schemeClr val="lt1"/>
              </a:buClr>
              <a:buSzPts val="6800"/>
              <a:buNone/>
              <a:defRPr sz="6800">
                <a:solidFill>
                  <a:schemeClr val="lt1"/>
                </a:solidFill>
              </a:defRPr>
            </a:lvl7pPr>
            <a:lvl8pPr lvl="7">
              <a:spcBef>
                <a:spcPts val="0"/>
              </a:spcBef>
              <a:spcAft>
                <a:spcPts val="0"/>
              </a:spcAft>
              <a:buClr>
                <a:schemeClr val="lt1"/>
              </a:buClr>
              <a:buSzPts val="6800"/>
              <a:buNone/>
              <a:defRPr sz="6800">
                <a:solidFill>
                  <a:schemeClr val="lt1"/>
                </a:solidFill>
              </a:defRPr>
            </a:lvl8pPr>
            <a:lvl9pPr lvl="8">
              <a:spcBef>
                <a:spcPts val="0"/>
              </a:spcBef>
              <a:spcAft>
                <a:spcPts val="0"/>
              </a:spcAft>
              <a:buClr>
                <a:schemeClr val="lt1"/>
              </a:buClr>
              <a:buSzPts val="6800"/>
              <a:buNone/>
              <a:defRPr sz="6800">
                <a:solidFill>
                  <a:schemeClr val="lt1"/>
                </a:solidFill>
              </a:defRPr>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9" name="Google Shape;19;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1" name="Google Shape;31;p7"/>
          <p:cNvSpPr txBox="1">
            <a:spLocks noGrp="1"/>
          </p:cNvSpPr>
          <p:nvPr>
            <p:ph type="body" idx="1"/>
          </p:nvPr>
        </p:nvSpPr>
        <p:spPr>
          <a:xfrm>
            <a:off x="311700" y="1490875"/>
            <a:ext cx="2808000" cy="30780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838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38" name="Google Shape;3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375599"/>
            <a:ext cx="4045200" cy="15519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0" name="Google Shape;40;p9"/>
          <p:cNvSpPr txBox="1">
            <a:spLocks noGrp="1"/>
          </p:cNvSpPr>
          <p:nvPr>
            <p:ph type="subTitle" idx="1"/>
          </p:nvPr>
        </p:nvSpPr>
        <p:spPr>
          <a:xfrm>
            <a:off x="265500" y="2981125"/>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3"/>
              </a:buClr>
              <a:buSzPts val="1800"/>
              <a:buFont typeface="Alfa Slab One"/>
              <a:buNone/>
              <a:defRPr>
                <a:solidFill>
                  <a:schemeClr val="accent3"/>
                </a:solidFill>
                <a:latin typeface="Alfa Slab One"/>
                <a:ea typeface="Alfa Slab One"/>
                <a:cs typeface="Alfa Slab One"/>
                <a:sym typeface="Alfa Slab One"/>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167925"/>
            <a:ext cx="8520600" cy="19800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1"/>
              </a:buClr>
              <a:buSzPts val="11000"/>
              <a:buNone/>
              <a:defRPr sz="11000">
                <a:solidFill>
                  <a:schemeClr val="dk1"/>
                </a:solidFill>
              </a:defRPr>
            </a:lvl1pPr>
            <a:lvl2pPr lvl="1" algn="ctr">
              <a:spcBef>
                <a:spcPts val="0"/>
              </a:spcBef>
              <a:spcAft>
                <a:spcPts val="0"/>
              </a:spcAft>
              <a:buClr>
                <a:schemeClr val="dk1"/>
              </a:buClr>
              <a:buSzPts val="11000"/>
              <a:buNone/>
              <a:defRPr sz="11000">
                <a:solidFill>
                  <a:schemeClr val="dk1"/>
                </a:solidFill>
              </a:defRPr>
            </a:lvl2pPr>
            <a:lvl3pPr lvl="2" algn="ctr">
              <a:spcBef>
                <a:spcPts val="0"/>
              </a:spcBef>
              <a:spcAft>
                <a:spcPts val="0"/>
              </a:spcAft>
              <a:buClr>
                <a:schemeClr val="dk1"/>
              </a:buClr>
              <a:buSzPts val="11000"/>
              <a:buNone/>
              <a:defRPr sz="11000">
                <a:solidFill>
                  <a:schemeClr val="dk1"/>
                </a:solidFill>
              </a:defRPr>
            </a:lvl3pPr>
            <a:lvl4pPr lvl="3" algn="ctr">
              <a:spcBef>
                <a:spcPts val="0"/>
              </a:spcBef>
              <a:spcAft>
                <a:spcPts val="0"/>
              </a:spcAft>
              <a:buClr>
                <a:schemeClr val="dk1"/>
              </a:buClr>
              <a:buSzPts val="11000"/>
              <a:buNone/>
              <a:defRPr sz="11000">
                <a:solidFill>
                  <a:schemeClr val="dk1"/>
                </a:solidFill>
              </a:defRPr>
            </a:lvl4pPr>
            <a:lvl5pPr lvl="4" algn="ctr">
              <a:spcBef>
                <a:spcPts val="0"/>
              </a:spcBef>
              <a:spcAft>
                <a:spcPts val="0"/>
              </a:spcAft>
              <a:buClr>
                <a:schemeClr val="dk1"/>
              </a:buClr>
              <a:buSzPts val="11000"/>
              <a:buNone/>
              <a:defRPr sz="11000">
                <a:solidFill>
                  <a:schemeClr val="dk1"/>
                </a:solidFill>
              </a:defRPr>
            </a:lvl5pPr>
            <a:lvl6pPr lvl="5" algn="ctr">
              <a:spcBef>
                <a:spcPts val="0"/>
              </a:spcBef>
              <a:spcAft>
                <a:spcPts val="0"/>
              </a:spcAft>
              <a:buClr>
                <a:schemeClr val="dk1"/>
              </a:buClr>
              <a:buSzPts val="11000"/>
              <a:buNone/>
              <a:defRPr sz="11000">
                <a:solidFill>
                  <a:schemeClr val="dk1"/>
                </a:solidFill>
              </a:defRPr>
            </a:lvl6pPr>
            <a:lvl7pPr lvl="6" algn="ctr">
              <a:spcBef>
                <a:spcPts val="0"/>
              </a:spcBef>
              <a:spcAft>
                <a:spcPts val="0"/>
              </a:spcAft>
              <a:buClr>
                <a:schemeClr val="dk1"/>
              </a:buClr>
              <a:buSzPts val="11000"/>
              <a:buNone/>
              <a:defRPr sz="11000">
                <a:solidFill>
                  <a:schemeClr val="dk1"/>
                </a:solidFill>
              </a:defRPr>
            </a:lvl7pPr>
            <a:lvl8pPr lvl="7" algn="ctr">
              <a:spcBef>
                <a:spcPts val="0"/>
              </a:spcBef>
              <a:spcAft>
                <a:spcPts val="0"/>
              </a:spcAft>
              <a:buClr>
                <a:schemeClr val="dk1"/>
              </a:buClr>
              <a:buSzPts val="11000"/>
              <a:buNone/>
              <a:defRPr sz="11000">
                <a:solidFill>
                  <a:schemeClr val="dk1"/>
                </a:solidFill>
              </a:defRPr>
            </a:lvl8pPr>
            <a:lvl9pPr lvl="8" algn="ctr">
              <a:spcBef>
                <a:spcPts val="0"/>
              </a:spcBef>
              <a:spcAft>
                <a:spcPts val="0"/>
              </a:spcAft>
              <a:buClr>
                <a:schemeClr val="dk1"/>
              </a:buClr>
              <a:buSzPts val="11000"/>
              <a:buNone/>
              <a:defRPr sz="11000">
                <a:solidFill>
                  <a:schemeClr val="dk1"/>
                </a:solidFill>
              </a:defRPr>
            </a:lvl9pPr>
          </a:lstStyle>
          <a:p>
            <a:r>
              <a:t>xx%</a:t>
            </a:r>
          </a:p>
        </p:txBody>
      </p:sp>
      <p:sp>
        <p:nvSpPr>
          <p:cNvPr id="48" name="Google Shape;48;p11"/>
          <p:cNvSpPr txBox="1">
            <a:spLocks noGrp="1"/>
          </p:cNvSpPr>
          <p:nvPr>
            <p:ph type="body" idx="1"/>
          </p:nvPr>
        </p:nvSpPr>
        <p:spPr>
          <a:xfrm>
            <a:off x="311700" y="32242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ame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1pPr>
            <a:lvl2pPr lvl="1">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2pPr>
            <a:lvl3pPr lvl="2">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3pPr>
            <a:lvl4pPr lvl="3">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4pPr>
            <a:lvl5pPr lvl="4">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5pPr>
            <a:lvl6pPr lvl="5">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6pPr>
            <a:lvl7pPr lvl="6">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7pPr>
            <a:lvl8pPr lvl="7">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8pPr>
            <a:lvl9pPr lvl="8">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roxima Nova"/>
              <a:buChar char="●"/>
              <a:defRPr sz="1800">
                <a:solidFill>
                  <a:schemeClr val="dk2"/>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roxima Nova"/>
                <a:ea typeface="Proxima Nova"/>
                <a:cs typeface="Proxima Nova"/>
                <a:sym typeface="Proxima Nova"/>
              </a:defRPr>
            </a:lvl1pPr>
            <a:lvl2pPr lvl="1" algn="r">
              <a:buNone/>
              <a:defRPr sz="1000">
                <a:solidFill>
                  <a:schemeClr val="dk2"/>
                </a:solidFill>
                <a:latin typeface="Proxima Nova"/>
                <a:ea typeface="Proxima Nova"/>
                <a:cs typeface="Proxima Nova"/>
                <a:sym typeface="Proxima Nova"/>
              </a:defRPr>
            </a:lvl2pPr>
            <a:lvl3pPr lvl="2" algn="r">
              <a:buNone/>
              <a:defRPr sz="1000">
                <a:solidFill>
                  <a:schemeClr val="dk2"/>
                </a:solidFill>
                <a:latin typeface="Proxima Nova"/>
                <a:ea typeface="Proxima Nova"/>
                <a:cs typeface="Proxima Nova"/>
                <a:sym typeface="Proxima Nova"/>
              </a:defRPr>
            </a:lvl3pPr>
            <a:lvl4pPr lvl="3" algn="r">
              <a:buNone/>
              <a:defRPr sz="1000">
                <a:solidFill>
                  <a:schemeClr val="dk2"/>
                </a:solidFill>
                <a:latin typeface="Proxima Nova"/>
                <a:ea typeface="Proxima Nova"/>
                <a:cs typeface="Proxima Nova"/>
                <a:sym typeface="Proxima Nova"/>
              </a:defRPr>
            </a:lvl4pPr>
            <a:lvl5pPr lvl="4" algn="r">
              <a:buNone/>
              <a:defRPr sz="1000">
                <a:solidFill>
                  <a:schemeClr val="dk2"/>
                </a:solidFill>
                <a:latin typeface="Proxima Nova"/>
                <a:ea typeface="Proxima Nova"/>
                <a:cs typeface="Proxima Nova"/>
                <a:sym typeface="Proxima Nova"/>
              </a:defRPr>
            </a:lvl5pPr>
            <a:lvl6pPr lvl="5" algn="r">
              <a:buNone/>
              <a:defRPr sz="1000">
                <a:solidFill>
                  <a:schemeClr val="dk2"/>
                </a:solidFill>
                <a:latin typeface="Proxima Nova"/>
                <a:ea typeface="Proxima Nova"/>
                <a:cs typeface="Proxima Nova"/>
                <a:sym typeface="Proxima Nova"/>
              </a:defRPr>
            </a:lvl6pPr>
            <a:lvl7pPr lvl="6" algn="r">
              <a:buNone/>
              <a:defRPr sz="1000">
                <a:solidFill>
                  <a:schemeClr val="dk2"/>
                </a:solidFill>
                <a:latin typeface="Proxima Nova"/>
                <a:ea typeface="Proxima Nova"/>
                <a:cs typeface="Proxima Nova"/>
                <a:sym typeface="Proxima Nova"/>
              </a:defRPr>
            </a:lvl7pPr>
            <a:lvl8pPr lvl="7" algn="r">
              <a:buNone/>
              <a:defRPr sz="1000">
                <a:solidFill>
                  <a:schemeClr val="dk2"/>
                </a:solidFill>
                <a:latin typeface="Proxima Nova"/>
                <a:ea typeface="Proxima Nova"/>
                <a:cs typeface="Proxima Nova"/>
                <a:sym typeface="Proxima Nova"/>
              </a:defRPr>
            </a:lvl8pPr>
            <a:lvl9pPr lvl="8" algn="r">
              <a:buNone/>
              <a:defRPr sz="1000">
                <a:solidFill>
                  <a:schemeClr val="dk2"/>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server.org/highway-signs2/m/motivation.html" TargetMode="External"/><Relationship Id="rId2" Type="http://schemas.openxmlformats.org/officeDocument/2006/relationships/image" Target="../media/image9.jp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853150"/>
            <a:ext cx="8520600" cy="873600"/>
          </a:xfrm>
          <a:prstGeom prst="rect">
            <a:avLst/>
          </a:prstGeom>
        </p:spPr>
        <p:txBody>
          <a:bodyPr spcFirstLastPara="1" wrap="square" lIns="91425" tIns="91425" rIns="91425" bIns="91425" anchor="b" anchorCtr="0">
            <a:normAutofit/>
          </a:bodyPr>
          <a:lstStyle/>
          <a:p>
            <a:pPr marL="0" lvl="0" indent="0" algn="ctr" rtl="0">
              <a:lnSpc>
                <a:spcPct val="150000"/>
              </a:lnSpc>
              <a:spcBef>
                <a:spcPts val="0"/>
              </a:spcBef>
              <a:spcAft>
                <a:spcPts val="0"/>
              </a:spcAft>
              <a:buNone/>
            </a:pPr>
            <a:r>
              <a:rPr lang="en" sz="2400" b="1" u="sng" dirty="0">
                <a:solidFill>
                  <a:srgbClr val="000000"/>
                </a:solidFill>
                <a:highlight>
                  <a:srgbClr val="FFFFFF"/>
                </a:highlight>
                <a:latin typeface="Times New Roman"/>
                <a:ea typeface="Times New Roman"/>
                <a:cs typeface="Times New Roman"/>
                <a:sym typeface="Times New Roman"/>
              </a:rPr>
              <a:t>Developing Relationships and Workplace Achievement </a:t>
            </a:r>
            <a:endParaRPr sz="2400" b="1" u="sng" dirty="0">
              <a:solidFill>
                <a:srgbClr val="000000"/>
              </a:solidFill>
              <a:highlight>
                <a:srgbClr val="FFFFFF"/>
              </a:highlight>
              <a:latin typeface="Times New Roman"/>
              <a:ea typeface="Times New Roman"/>
              <a:cs typeface="Times New Roman"/>
              <a:sym typeface="Times New Roman"/>
            </a:endParaRPr>
          </a:p>
          <a:p>
            <a:pPr marL="0" lvl="0" indent="0" algn="ctr" rtl="0">
              <a:spcBef>
                <a:spcPts val="0"/>
              </a:spcBef>
              <a:spcAft>
                <a:spcPts val="0"/>
              </a:spcAft>
              <a:buNone/>
            </a:pPr>
            <a:endParaRPr sz="6200" dirty="0"/>
          </a:p>
        </p:txBody>
      </p:sp>
      <p:pic>
        <p:nvPicPr>
          <p:cNvPr id="57" name="Google Shape;57;p13"/>
          <p:cNvPicPr preferRelativeResize="0"/>
          <p:nvPr/>
        </p:nvPicPr>
        <p:blipFill>
          <a:blip r:embed="rId3">
            <a:alphaModFix/>
          </a:blip>
          <a:stretch>
            <a:fillRect/>
          </a:stretch>
        </p:blipFill>
        <p:spPr>
          <a:xfrm>
            <a:off x="-115760" y="-59473"/>
            <a:ext cx="10787606" cy="5756958"/>
          </a:xfrm>
          <a:prstGeom prst="rect">
            <a:avLst/>
          </a:prstGeom>
          <a:noFill/>
          <a:ln>
            <a:noFill/>
          </a:ln>
        </p:spPr>
      </p:pic>
      <p:sp>
        <p:nvSpPr>
          <p:cNvPr id="3" name="TextBox 2">
            <a:extLst>
              <a:ext uri="{FF2B5EF4-FFF2-40B4-BE49-F238E27FC236}">
                <a16:creationId xmlns:a16="http://schemas.microsoft.com/office/drawing/2014/main" id="{8C7EAB8E-30CC-37BF-BAF2-5763EC32D38C}"/>
              </a:ext>
            </a:extLst>
          </p:cNvPr>
          <p:cNvSpPr txBox="1"/>
          <p:nvPr/>
        </p:nvSpPr>
        <p:spPr>
          <a:xfrm>
            <a:off x="2260599" y="-148682"/>
            <a:ext cx="5225585" cy="3107069"/>
          </a:xfrm>
          <a:prstGeom prst="rect">
            <a:avLst/>
          </a:prstGeom>
          <a:noFill/>
        </p:spPr>
        <p:txBody>
          <a:bodyPr wrap="square">
            <a:spAutoFit/>
          </a:bodyPr>
          <a:lstStyle/>
          <a:p>
            <a:pPr algn="ctr">
              <a:lnSpc>
                <a:spcPct val="150000"/>
              </a:lnSpc>
            </a:pPr>
            <a:r>
              <a:rPr lang="en-GB" sz="2400" b="1" dirty="0">
                <a:effectLst/>
                <a:latin typeface="+mn-lt"/>
                <a:ea typeface="Times New Roman" panose="02020603050405020304" pitchFamily="18" charset="0"/>
              </a:rPr>
              <a:t>Developing relationships and workplace achievement</a:t>
            </a:r>
            <a:endParaRPr lang="en-IN" sz="2400" b="1" dirty="0">
              <a:effectLst/>
              <a:latin typeface="+mn-lt"/>
              <a:ea typeface="Arial" panose="020B0604020202020204" pitchFamily="34" charset="0"/>
            </a:endParaRPr>
          </a:p>
          <a:p>
            <a:pPr algn="ctr">
              <a:lnSpc>
                <a:spcPct val="150000"/>
              </a:lnSpc>
            </a:pPr>
            <a:r>
              <a:rPr lang="en-IN" sz="1400" b="1" dirty="0">
                <a:effectLst/>
                <a:latin typeface="Algerian" panose="04020705040A02060702" pitchFamily="82" charset="0"/>
                <a:ea typeface="Arial" panose="020B0604020202020204" pitchFamily="34" charset="0"/>
              </a:rPr>
              <a:t>Student </a:t>
            </a:r>
            <a:r>
              <a:rPr lang="en-IN" sz="1400" b="1" dirty="0" err="1">
                <a:effectLst/>
                <a:latin typeface="Algerian" panose="04020705040A02060702" pitchFamily="82" charset="0"/>
                <a:ea typeface="Arial" panose="020B0604020202020204" pitchFamily="34" charset="0"/>
              </a:rPr>
              <a:t>Name:STEFANIA</a:t>
            </a:r>
            <a:r>
              <a:rPr lang="en-IN" sz="1400" b="1" dirty="0">
                <a:effectLst/>
                <a:latin typeface="Algerian" panose="04020705040A02060702" pitchFamily="82" charset="0"/>
                <a:ea typeface="Arial" panose="020B0604020202020204" pitchFamily="34" charset="0"/>
              </a:rPr>
              <a:t> FLORENTINA ENOAICA</a:t>
            </a:r>
            <a:endParaRPr lang="en-GB" sz="1050" dirty="0">
              <a:effectLst/>
              <a:latin typeface="Arial" panose="020B0604020202020204" pitchFamily="34" charset="0"/>
              <a:ea typeface="Arial" panose="020B0604020202020204" pitchFamily="34" charset="0"/>
            </a:endParaRPr>
          </a:p>
          <a:p>
            <a:pPr algn="ctr">
              <a:lnSpc>
                <a:spcPct val="115000"/>
              </a:lnSpc>
              <a:spcBef>
                <a:spcPts val="600"/>
              </a:spcBef>
              <a:spcAft>
                <a:spcPts val="600"/>
              </a:spcAft>
            </a:pPr>
            <a:r>
              <a:rPr lang="en-IN" sz="1400" b="1" dirty="0">
                <a:effectLst/>
                <a:latin typeface="Algerian" panose="04020705040A02060702" pitchFamily="82" charset="0"/>
                <a:ea typeface="Arial" panose="020B0604020202020204" pitchFamily="34" charset="0"/>
              </a:rPr>
              <a:t>Lecturer’s </a:t>
            </a:r>
            <a:r>
              <a:rPr lang="en-IN" sz="1400" b="1" dirty="0" err="1">
                <a:effectLst/>
                <a:latin typeface="Algerian" panose="04020705040A02060702" pitchFamily="82" charset="0"/>
                <a:ea typeface="Arial" panose="020B0604020202020204" pitchFamily="34" charset="0"/>
              </a:rPr>
              <a:t>Name:DR</a:t>
            </a:r>
            <a:r>
              <a:rPr lang="en-IN" sz="1400" b="1" dirty="0">
                <a:effectLst/>
                <a:latin typeface="Algerian" panose="04020705040A02060702" pitchFamily="82" charset="0"/>
                <a:ea typeface="Arial" panose="020B0604020202020204" pitchFamily="34" charset="0"/>
              </a:rPr>
              <a:t>. DOREEN NYAA AMUNDAM</a:t>
            </a:r>
            <a:endParaRPr lang="en-GB" sz="1050" dirty="0">
              <a:effectLst/>
              <a:latin typeface="Arial" panose="020B0604020202020204" pitchFamily="34" charset="0"/>
              <a:ea typeface="Arial" panose="020B0604020202020204" pitchFamily="34" charset="0"/>
            </a:endParaRPr>
          </a:p>
          <a:p>
            <a:pPr algn="ctr">
              <a:lnSpc>
                <a:spcPct val="150000"/>
              </a:lnSpc>
            </a:pPr>
            <a:r>
              <a:rPr lang="en-IN" sz="1400" b="1" dirty="0">
                <a:effectLst/>
                <a:latin typeface="Algerian" panose="04020705040A02060702" pitchFamily="82" charset="0"/>
                <a:ea typeface="Arial" panose="020B0604020202020204" pitchFamily="34" charset="0"/>
              </a:rPr>
              <a:t>Student ID Number:2124107</a:t>
            </a:r>
            <a:endParaRPr lang="en-GB" sz="1050" dirty="0">
              <a:effectLst/>
              <a:latin typeface="Arial" panose="020B0604020202020204" pitchFamily="34" charset="0"/>
              <a:ea typeface="Arial" panose="020B0604020202020204" pitchFamily="34" charset="0"/>
            </a:endParaRPr>
          </a:p>
          <a:p>
            <a:pPr algn="ctr">
              <a:lnSpc>
                <a:spcPct val="150000"/>
              </a:lnSpc>
            </a:pPr>
            <a:r>
              <a:rPr lang="en-IN" sz="1400" b="1" dirty="0">
                <a:effectLst/>
                <a:latin typeface="Algerian" panose="04020705040A02060702" pitchFamily="82" charset="0"/>
                <a:ea typeface="Arial" panose="020B0604020202020204" pitchFamily="34" charset="0"/>
              </a:rPr>
              <a:t>Course </a:t>
            </a:r>
            <a:r>
              <a:rPr lang="en-IN" sz="1400" b="1" dirty="0" err="1">
                <a:effectLst/>
                <a:latin typeface="Algerian" panose="04020705040A02060702" pitchFamily="82" charset="0"/>
                <a:ea typeface="Arial" panose="020B0604020202020204" pitchFamily="34" charset="0"/>
              </a:rPr>
              <a:t>Name:DEVELOPING</a:t>
            </a:r>
            <a:r>
              <a:rPr lang="en-IN" sz="1400" b="1" dirty="0">
                <a:effectLst/>
                <a:latin typeface="Algerian" panose="04020705040A02060702" pitchFamily="82" charset="0"/>
                <a:ea typeface="Arial" panose="020B0604020202020204" pitchFamily="34" charset="0"/>
              </a:rPr>
              <a:t> RELATIONSHIP AND WORKPLACE ACHIEVEMENT</a:t>
            </a:r>
            <a:r>
              <a:rPr lang="en-IN" sz="1400" b="1" dirty="0">
                <a:effectLst/>
                <a:latin typeface="Arial" panose="020B0604020202020204" pitchFamily="34" charset="0"/>
                <a:ea typeface="Arial" panose="020B0604020202020204" pitchFamily="34" charset="0"/>
              </a:rPr>
              <a:t> </a:t>
            </a:r>
            <a:br>
              <a:rPr lang="en-IN" sz="1050" dirty="0">
                <a:effectLst/>
                <a:latin typeface="Arial" panose="020B0604020202020204" pitchFamily="34" charset="0"/>
                <a:ea typeface="Arial" panose="020B0604020202020204" pitchFamily="34" charset="0"/>
              </a:rPr>
            </a:br>
            <a:endParaRPr lang="en-GB" sz="1050" dirty="0">
              <a:effectLst/>
              <a:latin typeface="Arial" panose="020B0604020202020204" pitchFamily="34" charset="0"/>
              <a:ea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pic>
        <p:nvPicPr>
          <p:cNvPr id="64" name="Google Shape;64;p14"/>
          <p:cNvPicPr preferRelativeResize="0"/>
          <p:nvPr/>
        </p:nvPicPr>
        <p:blipFill>
          <a:blip r:embed="rId3">
            <a:alphaModFix/>
          </a:blip>
          <a:stretch>
            <a:fillRect/>
          </a:stretch>
        </p:blipFill>
        <p:spPr>
          <a:xfrm>
            <a:off x="2705100" y="416563"/>
            <a:ext cx="3086100" cy="1476375"/>
          </a:xfrm>
          <a:prstGeom prst="rect">
            <a:avLst/>
          </a:prstGeom>
          <a:noFill/>
          <a:ln>
            <a:noFill/>
          </a:ln>
        </p:spPr>
      </p:pic>
      <p:sp>
        <p:nvSpPr>
          <p:cNvPr id="2" name="Text Placeholder 1">
            <a:extLst>
              <a:ext uri="{FF2B5EF4-FFF2-40B4-BE49-F238E27FC236}">
                <a16:creationId xmlns:a16="http://schemas.microsoft.com/office/drawing/2014/main" id="{E1434BB7-46E6-CB56-A081-ACE5B5581C07}"/>
              </a:ext>
            </a:extLst>
          </p:cNvPr>
          <p:cNvSpPr>
            <a:spLocks noGrp="1" noChangeArrowheads="1"/>
          </p:cNvSpPr>
          <p:nvPr>
            <p:ph type="body" idx="1"/>
          </p:nvPr>
        </p:nvSpPr>
        <p:spPr bwMode="auto">
          <a:xfrm>
            <a:off x="0" y="1138772"/>
            <a:ext cx="57912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2800" b="0" i="0" u="none" strike="noStrike" cap="none" normalizeH="0" baseline="0" dirty="0">
              <a:ln>
                <a:noFill/>
              </a:ln>
              <a:solidFill>
                <a:schemeClr val="tx1"/>
              </a:solidFill>
              <a:effectLst/>
            </a:endParaRPr>
          </a:p>
          <a:p>
            <a:pPr indent="-457200">
              <a:lnSpc>
                <a:spcPct val="100000"/>
              </a:lnSpc>
              <a:buClrTx/>
              <a:buSzTx/>
              <a:buFont typeface="Wingdings" panose="05000000000000000000" pitchFamily="2" charset="2"/>
              <a:buChar char="Ø"/>
            </a:pPr>
            <a:endParaRPr lang="en-US" altLang="en-US" sz="28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endParaRPr>
          </a:p>
          <a:p>
            <a:pPr indent="-457200">
              <a:lnSpc>
                <a:spcPct val="100000"/>
              </a:lnSpc>
              <a:buClrTx/>
              <a:buSzTx/>
              <a:buFont typeface="Wingdings" panose="05000000000000000000" pitchFamily="2" charset="2"/>
              <a:buChar char="Ø"/>
            </a:pPr>
            <a:r>
              <a:rPr lang="en-US" altLang="en-US" sz="20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rPr>
              <a:t>The Meaning of employee motivation</a:t>
            </a:r>
            <a:endParaRPr kumimoji="0" lang="en-GB" altLang="en-US" sz="2000" i="0" strike="noStrike" cap="none" normalizeH="0" baseline="0" dirty="0">
              <a:ln>
                <a:noFill/>
              </a:ln>
              <a:solidFill>
                <a:schemeClr val="bg2">
                  <a:lumMod val="50000"/>
                </a:schemeClr>
              </a:solidFill>
              <a:effectLst/>
            </a:endParaRPr>
          </a:p>
          <a:p>
            <a:pPr indent="-457200">
              <a:lnSpc>
                <a:spcPct val="100000"/>
              </a:lnSpc>
              <a:buClrTx/>
              <a:buSzTx/>
              <a:buFont typeface="Wingdings" panose="05000000000000000000" pitchFamily="2" charset="2"/>
              <a:buChar char="Ø"/>
            </a:pPr>
            <a:r>
              <a:rPr lang="en-US" altLang="en-US" sz="20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rPr>
              <a:t>Key difference between extrinsic and intrinsic motivation.</a:t>
            </a:r>
            <a:endParaRPr kumimoji="0" lang="en-GB" altLang="en-US" sz="2000" i="0" strike="noStrike" cap="none" normalizeH="0" baseline="0" dirty="0">
              <a:ln>
                <a:noFill/>
              </a:ln>
              <a:solidFill>
                <a:schemeClr val="bg2">
                  <a:lumMod val="50000"/>
                </a:schemeClr>
              </a:solidFill>
              <a:effectLst/>
            </a:endParaRPr>
          </a:p>
          <a:p>
            <a:pPr indent="-457200">
              <a:lnSpc>
                <a:spcPct val="100000"/>
              </a:lnSpc>
              <a:buClrTx/>
              <a:buSzTx/>
              <a:buFont typeface="Wingdings" panose="05000000000000000000" pitchFamily="2" charset="2"/>
              <a:buChar char="Ø"/>
            </a:pPr>
            <a:r>
              <a:rPr lang="en-US" altLang="en-US" sz="20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rPr>
              <a:t>Critically evaluate the advantages and disadvantages of each motivation.</a:t>
            </a:r>
            <a:endParaRPr kumimoji="0" lang="en-GB" altLang="en-US" sz="2000" i="0" strike="noStrike" cap="none" normalizeH="0" baseline="0" dirty="0">
              <a:ln>
                <a:noFill/>
              </a:ln>
              <a:solidFill>
                <a:schemeClr val="bg2">
                  <a:lumMod val="50000"/>
                </a:schemeClr>
              </a:solidFill>
              <a:effectLst/>
            </a:endParaRPr>
          </a:p>
          <a:p>
            <a:pPr indent="-457200">
              <a:lnSpc>
                <a:spcPct val="100000"/>
              </a:lnSpc>
              <a:buClrTx/>
              <a:buSzTx/>
              <a:buFont typeface="Wingdings" panose="05000000000000000000" pitchFamily="2" charset="2"/>
              <a:buChar char="Ø"/>
            </a:pPr>
            <a:r>
              <a:rPr lang="en-US" altLang="en-US" sz="20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rPr>
              <a:t>Key motivation theories.</a:t>
            </a:r>
            <a:endParaRPr kumimoji="0" lang="en-GB" altLang="en-US" sz="2000" i="0" strike="noStrike" cap="none" normalizeH="0" baseline="0" dirty="0">
              <a:ln>
                <a:noFill/>
              </a:ln>
              <a:solidFill>
                <a:schemeClr val="bg2">
                  <a:lumMod val="50000"/>
                </a:schemeClr>
              </a:solidFill>
              <a:effectLst/>
            </a:endParaRPr>
          </a:p>
          <a:p>
            <a:pPr indent="-457200">
              <a:lnSpc>
                <a:spcPct val="100000"/>
              </a:lnSpc>
              <a:buClrTx/>
              <a:buSzTx/>
              <a:buFont typeface="Wingdings" panose="05000000000000000000" pitchFamily="2" charset="2"/>
              <a:buChar char="Ø"/>
            </a:pPr>
            <a:r>
              <a:rPr lang="en-US" altLang="en-US" sz="20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rPr>
              <a:t>Conclusion.</a:t>
            </a:r>
            <a:endParaRPr kumimoji="0" lang="en-GB" altLang="en-US" sz="2000" i="0" strike="noStrike" cap="none" normalizeH="0" baseline="0" dirty="0">
              <a:ln>
                <a:noFill/>
              </a:ln>
              <a:solidFill>
                <a:schemeClr val="bg2">
                  <a:lumMod val="50000"/>
                </a:schemeClr>
              </a:solidFill>
              <a:effectLst/>
            </a:endParaRPr>
          </a:p>
          <a:p>
            <a:pPr indent="-457200">
              <a:lnSpc>
                <a:spcPct val="100000"/>
              </a:lnSpc>
              <a:buClrTx/>
              <a:buSzTx/>
              <a:buFont typeface="Wingdings" panose="05000000000000000000" pitchFamily="2" charset="2"/>
              <a:buChar char="Ø"/>
            </a:pPr>
            <a:r>
              <a:rPr lang="en-US" altLang="en-US" sz="2000" dirty="0">
                <a:solidFill>
                  <a:schemeClr val="bg2">
                    <a:lumMod val="50000"/>
                  </a:schemeClr>
                </a:solidFill>
                <a:latin typeface="Times New Roman" panose="02020603050405020304" pitchFamily="18" charset="0"/>
                <a:ea typeface="Arial" panose="020B0604020202020204" pitchFamily="34" charset="0"/>
                <a:cs typeface="Times New Roman" panose="02020603050405020304" pitchFamily="18" charset="0"/>
              </a:rPr>
              <a:t>Reference.</a:t>
            </a:r>
            <a:endParaRPr kumimoji="0" lang="en-US" altLang="en-US" sz="2000" i="0" strike="noStrike" cap="none" normalizeH="0" baseline="0" dirty="0">
              <a:ln>
                <a:noFill/>
              </a:ln>
              <a:solidFill>
                <a:schemeClr val="bg2">
                  <a:lumMod val="50000"/>
                </a:schemeClr>
              </a:solidFill>
              <a:effectLst/>
              <a:latin typeface="Arial" panose="020B0604020202020204" pitchFamily="34" charset="0"/>
            </a:endParaRPr>
          </a:p>
        </p:txBody>
      </p:sp>
      <p:sp>
        <p:nvSpPr>
          <p:cNvPr id="4" name="Title 3">
            <a:extLst>
              <a:ext uri="{FF2B5EF4-FFF2-40B4-BE49-F238E27FC236}">
                <a16:creationId xmlns:a16="http://schemas.microsoft.com/office/drawing/2014/main" id="{3C08BD2C-7A0F-2227-A79B-0E7985AF26C2}"/>
              </a:ext>
            </a:extLst>
          </p:cNvPr>
          <p:cNvSpPr>
            <a:spLocks noGrp="1"/>
          </p:cNvSpPr>
          <p:nvPr>
            <p:ph type="title"/>
          </p:nvPr>
        </p:nvSpPr>
        <p:spPr>
          <a:xfrm flipV="1">
            <a:off x="311700" y="1017724"/>
            <a:ext cx="8520600" cy="121047"/>
          </a:xfrm>
        </p:spPr>
        <p:txBody>
          <a:bodyPr>
            <a:normAutofit fontScale="90000"/>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228600" lvl="0" indent="-228600" algn="ctr" rtl="0">
              <a:lnSpc>
                <a:spcPct val="150000"/>
              </a:lnSpc>
              <a:spcBef>
                <a:spcPts val="1200"/>
              </a:spcBef>
              <a:spcAft>
                <a:spcPts val="1200"/>
              </a:spcAft>
              <a:buNone/>
            </a:pPr>
            <a:r>
              <a:rPr lang="en" sz="1900" b="1">
                <a:solidFill>
                  <a:srgbClr val="000000"/>
                </a:solidFill>
                <a:highlight>
                  <a:srgbClr val="FFFFFF"/>
                </a:highlight>
                <a:latin typeface="Times New Roman"/>
                <a:ea typeface="Times New Roman"/>
                <a:cs typeface="Times New Roman"/>
                <a:sym typeface="Times New Roman"/>
              </a:rPr>
              <a:t>The meaning of employee motivation</a:t>
            </a:r>
            <a:endParaRPr sz="3700"/>
          </a:p>
        </p:txBody>
      </p:sp>
      <p:sp>
        <p:nvSpPr>
          <p:cNvPr id="70" name="Google Shape;70;p15"/>
          <p:cNvSpPr txBox="1">
            <a:spLocks noGrp="1"/>
          </p:cNvSpPr>
          <p:nvPr>
            <p:ph type="body" idx="1"/>
          </p:nvPr>
        </p:nvSpPr>
        <p:spPr>
          <a:xfrm>
            <a:off x="311700" y="1152475"/>
            <a:ext cx="5111200" cy="3438575"/>
          </a:xfrm>
          <a:prstGeom prst="rect">
            <a:avLst/>
          </a:prstGeom>
        </p:spPr>
        <p:txBody>
          <a:bodyPr spcFirstLastPara="1" wrap="square" lIns="91425" tIns="91425" rIns="91425" bIns="91425" anchor="t" anchorCtr="0">
            <a:noAutofit/>
          </a:bodyPr>
          <a:lstStyle/>
          <a:p>
            <a:pPr marL="368300" indent="-285750" algn="just">
              <a:lnSpc>
                <a:spcPct val="150000"/>
              </a:lnSpc>
              <a:spcBef>
                <a:spcPts val="1200"/>
              </a:spcBef>
              <a:buClr>
                <a:srgbClr val="000000"/>
              </a:buClr>
              <a:buSzPts val="2300"/>
              <a:buFont typeface="Wingdings" panose="05000000000000000000" pitchFamily="2" charset="2"/>
              <a:buChar char="Ø"/>
            </a:pPr>
            <a:r>
              <a:rPr lang="en" sz="1600" dirty="0">
                <a:solidFill>
                  <a:schemeClr val="tx2">
                    <a:lumMod val="10000"/>
                  </a:schemeClr>
                </a:solidFill>
                <a:highlight>
                  <a:srgbClr val="FFFFFF"/>
                </a:highlight>
                <a:latin typeface="Times New Roman" panose="02020603050405020304" pitchFamily="18" charset="0"/>
                <a:ea typeface="Times New Roman"/>
                <a:cs typeface="Times New Roman" panose="02020603050405020304" pitchFamily="18" charset="0"/>
                <a:sym typeface="Times New Roman"/>
              </a:rPr>
              <a:t>Employee Motivation is the level of commitment and energy of an individual.</a:t>
            </a:r>
            <a:endParaRPr sz="1600" dirty="0">
              <a:solidFill>
                <a:schemeClr val="tx2">
                  <a:lumMod val="10000"/>
                </a:schemeClr>
              </a:solidFill>
              <a:highlight>
                <a:srgbClr val="FFFFFF"/>
              </a:highlight>
              <a:latin typeface="Times New Roman" panose="02020603050405020304" pitchFamily="18" charset="0"/>
              <a:ea typeface="Times New Roman"/>
              <a:cs typeface="Times New Roman" panose="02020603050405020304" pitchFamily="18" charset="0"/>
              <a:sym typeface="Times New Roman"/>
            </a:endParaRPr>
          </a:p>
          <a:p>
            <a:pPr marL="368300" indent="-285750" algn="just">
              <a:lnSpc>
                <a:spcPct val="150000"/>
              </a:lnSpc>
              <a:buClr>
                <a:srgbClr val="000000"/>
              </a:buClr>
              <a:buSzPts val="2300"/>
              <a:buFont typeface="Wingdings" panose="05000000000000000000" pitchFamily="2" charset="2"/>
              <a:buChar char="Ø"/>
            </a:pPr>
            <a:r>
              <a:rPr lang="en" sz="1600" dirty="0">
                <a:solidFill>
                  <a:schemeClr val="tx2">
                    <a:lumMod val="10000"/>
                  </a:schemeClr>
                </a:solidFill>
                <a:highlight>
                  <a:srgbClr val="FFFFFF"/>
                </a:highlight>
                <a:latin typeface="Times New Roman" panose="02020603050405020304" pitchFamily="18" charset="0"/>
                <a:ea typeface="Times New Roman"/>
                <a:cs typeface="Times New Roman" panose="02020603050405020304" pitchFamily="18" charset="0"/>
                <a:sym typeface="Times New Roman"/>
              </a:rPr>
              <a:t>It is the inspiration of an employee.</a:t>
            </a:r>
            <a:endParaRPr sz="1600" dirty="0">
              <a:solidFill>
                <a:schemeClr val="tx2">
                  <a:lumMod val="10000"/>
                </a:schemeClr>
              </a:solidFill>
              <a:highlight>
                <a:srgbClr val="FFFFFF"/>
              </a:highlight>
              <a:latin typeface="Times New Roman" panose="02020603050405020304" pitchFamily="18" charset="0"/>
              <a:ea typeface="Times New Roman"/>
              <a:cs typeface="Times New Roman" panose="02020603050405020304" pitchFamily="18" charset="0"/>
              <a:sym typeface="Times New Roman"/>
            </a:endParaRPr>
          </a:p>
          <a:p>
            <a:pPr marL="368300" indent="-285750" algn="just">
              <a:lnSpc>
                <a:spcPct val="150000"/>
              </a:lnSpc>
              <a:buClr>
                <a:srgbClr val="000000"/>
              </a:buClr>
              <a:buSzPts val="2300"/>
              <a:buFont typeface="Wingdings" panose="05000000000000000000" pitchFamily="2" charset="2"/>
              <a:buChar char="Ø"/>
            </a:pPr>
            <a:r>
              <a:rPr lang="en" sz="1600" dirty="0">
                <a:solidFill>
                  <a:schemeClr val="tx2">
                    <a:lumMod val="10000"/>
                  </a:schemeClr>
                </a:solidFill>
                <a:highlight>
                  <a:srgbClr val="FFFFFF"/>
                </a:highlight>
                <a:latin typeface="Times New Roman" panose="02020603050405020304" pitchFamily="18" charset="0"/>
                <a:ea typeface="Times New Roman"/>
                <a:cs typeface="Times New Roman" panose="02020603050405020304" pitchFamily="18" charset="0"/>
                <a:sym typeface="Times New Roman"/>
              </a:rPr>
              <a:t>It drives the environment within an organisation. </a:t>
            </a:r>
          </a:p>
          <a:p>
            <a:pPr marL="285750" indent="-285750">
              <a:buFont typeface="Wingdings" panose="05000000000000000000" pitchFamily="2" charset="2"/>
              <a:buChar char="Ø"/>
            </a:pPr>
            <a:r>
              <a:rPr lang="en-GB" sz="1600" dirty="0">
                <a:solidFill>
                  <a:schemeClr val="tx2">
                    <a:lumMod val="10000"/>
                  </a:schemeClr>
                </a:solidFill>
                <a:latin typeface="Times New Roman" panose="02020603050405020304" pitchFamily="18" charset="0"/>
                <a:cs typeface="Times New Roman" panose="02020603050405020304" pitchFamily="18" charset="0"/>
              </a:rPr>
              <a:t>It entails the synthesis of psychological, emotional, and behavioural processes that have an impact on a worker's level of dedication, zeal, and engagement with their work and employer.</a:t>
            </a:r>
          </a:p>
          <a:p>
            <a:pPr marL="285750" indent="-285750">
              <a:buFont typeface="Wingdings" panose="05000000000000000000" pitchFamily="2" charset="2"/>
              <a:buChar char="Ø"/>
            </a:pPr>
            <a:r>
              <a:rPr lang="en-GB" sz="1600" dirty="0">
                <a:solidFill>
                  <a:schemeClr val="tx2">
                    <a:lumMod val="10000"/>
                  </a:schemeClr>
                </a:solidFill>
                <a:latin typeface="Times New Roman" panose="02020603050405020304" pitchFamily="18" charset="0"/>
                <a:cs typeface="Times New Roman" panose="02020603050405020304" pitchFamily="18" charset="0"/>
              </a:rPr>
              <a:t>Proactive, productive, and content with their work are all traits of motivated workers.</a:t>
            </a:r>
          </a:p>
          <a:p>
            <a:pPr marL="457200" lvl="0" indent="-374650" algn="just" rtl="0">
              <a:lnSpc>
                <a:spcPct val="150000"/>
              </a:lnSpc>
              <a:spcBef>
                <a:spcPts val="0"/>
              </a:spcBef>
              <a:spcAft>
                <a:spcPts val="0"/>
              </a:spcAft>
              <a:buClr>
                <a:srgbClr val="000000"/>
              </a:buClr>
              <a:buSzPts val="2300"/>
              <a:buFont typeface="Times New Roman"/>
              <a:buChar char="●"/>
            </a:pPr>
            <a:endParaRPr lang="en" sz="2000" dirty="0">
              <a:solidFill>
                <a:srgbClr val="000000"/>
              </a:solidFill>
              <a:highlight>
                <a:srgbClr val="FFFFFF"/>
              </a:highlight>
              <a:latin typeface="Times New Roman"/>
              <a:ea typeface="Times New Roman"/>
              <a:cs typeface="Times New Roman"/>
              <a:sym typeface="Times New Roman"/>
            </a:endParaRPr>
          </a:p>
          <a:p>
            <a:pPr marL="457200" lvl="0" indent="-374650" algn="just" rtl="0">
              <a:lnSpc>
                <a:spcPct val="150000"/>
              </a:lnSpc>
              <a:spcBef>
                <a:spcPts val="0"/>
              </a:spcBef>
              <a:spcAft>
                <a:spcPts val="0"/>
              </a:spcAft>
              <a:buClr>
                <a:srgbClr val="000000"/>
              </a:buClr>
              <a:buSzPts val="2300"/>
              <a:buFont typeface="Times New Roman"/>
              <a:buChar char="●"/>
            </a:pPr>
            <a:endParaRPr sz="2000" dirty="0"/>
          </a:p>
        </p:txBody>
      </p:sp>
      <p:pic>
        <p:nvPicPr>
          <p:cNvPr id="71" name="Google Shape;71;p15"/>
          <p:cNvPicPr preferRelativeResize="0"/>
          <p:nvPr/>
        </p:nvPicPr>
        <p:blipFill>
          <a:blip r:embed="rId3">
            <a:alphaModFix/>
          </a:blip>
          <a:stretch>
            <a:fillRect/>
          </a:stretch>
        </p:blipFill>
        <p:spPr>
          <a:xfrm>
            <a:off x="5832300" y="2084388"/>
            <a:ext cx="2943225" cy="15525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solidFill>
                  <a:srgbClr val="000000"/>
                </a:solidFill>
                <a:latin typeface="Times New Roman"/>
                <a:ea typeface="Times New Roman"/>
                <a:cs typeface="Times New Roman"/>
                <a:sym typeface="Times New Roman"/>
              </a:rPr>
              <a:t>Continuation</a:t>
            </a:r>
            <a:endParaRPr b="1">
              <a:solidFill>
                <a:srgbClr val="000000"/>
              </a:solidFill>
              <a:latin typeface="Times New Roman"/>
              <a:ea typeface="Times New Roman"/>
              <a:cs typeface="Times New Roman"/>
              <a:sym typeface="Times New Roman"/>
            </a:endParaRPr>
          </a:p>
        </p:txBody>
      </p:sp>
      <p:sp>
        <p:nvSpPr>
          <p:cNvPr id="77" name="Google Shape;77;p16"/>
          <p:cNvSpPr txBox="1">
            <a:spLocks noGrp="1"/>
          </p:cNvSpPr>
          <p:nvPr>
            <p:ph type="body" idx="1"/>
          </p:nvPr>
        </p:nvSpPr>
        <p:spPr>
          <a:xfrm>
            <a:off x="311700" y="1152475"/>
            <a:ext cx="4627800" cy="3416400"/>
          </a:xfrm>
          <a:prstGeom prst="rect">
            <a:avLst/>
          </a:prstGeom>
        </p:spPr>
        <p:txBody>
          <a:bodyPr spcFirstLastPara="1" wrap="square" lIns="91425" tIns="91425" rIns="91425" bIns="91425" anchor="t" anchorCtr="0">
            <a:normAutofit lnSpcReduction="10000"/>
          </a:bodyPr>
          <a:lstStyle/>
          <a:p>
            <a:pPr marL="514350" lvl="0" indent="-457200" algn="just" rtl="0">
              <a:lnSpc>
                <a:spcPct val="150000"/>
              </a:lnSpc>
              <a:spcBef>
                <a:spcPts val="1200"/>
              </a:spcBef>
              <a:spcAft>
                <a:spcPts val="0"/>
              </a:spcAft>
              <a:buClr>
                <a:srgbClr val="000000"/>
              </a:buClr>
              <a:buSzPts val="2700"/>
              <a:buFont typeface="Wingdings" panose="05000000000000000000" pitchFamily="2" charset="2"/>
              <a:buChar char="Ø"/>
            </a:pPr>
            <a:r>
              <a:rPr lang="en" sz="2700" dirty="0">
                <a:solidFill>
                  <a:srgbClr val="000000"/>
                </a:solidFill>
                <a:highlight>
                  <a:srgbClr val="FFFFFF"/>
                </a:highlight>
                <a:latin typeface="Times New Roman"/>
                <a:ea typeface="Times New Roman"/>
                <a:cs typeface="Times New Roman"/>
                <a:sym typeface="Times New Roman"/>
              </a:rPr>
              <a:t>It helps to administer the success level. </a:t>
            </a:r>
            <a:endParaRPr sz="2700" dirty="0">
              <a:solidFill>
                <a:srgbClr val="000000"/>
              </a:solidFill>
              <a:highlight>
                <a:srgbClr val="FFFFFF"/>
              </a:highlight>
              <a:latin typeface="Times New Roman"/>
              <a:ea typeface="Times New Roman"/>
              <a:cs typeface="Times New Roman"/>
              <a:sym typeface="Times New Roman"/>
            </a:endParaRPr>
          </a:p>
          <a:p>
            <a:pPr marL="514350" lvl="0" indent="-457200" algn="just" rtl="0">
              <a:lnSpc>
                <a:spcPct val="150000"/>
              </a:lnSpc>
              <a:spcBef>
                <a:spcPts val="0"/>
              </a:spcBef>
              <a:spcAft>
                <a:spcPts val="0"/>
              </a:spcAft>
              <a:buClr>
                <a:srgbClr val="000000"/>
              </a:buClr>
              <a:buSzPts val="2700"/>
              <a:buFont typeface="Wingdings" panose="05000000000000000000" pitchFamily="2" charset="2"/>
              <a:buChar char="Ø"/>
            </a:pPr>
            <a:r>
              <a:rPr lang="en" sz="2700" dirty="0">
                <a:solidFill>
                  <a:srgbClr val="000000"/>
                </a:solidFill>
                <a:highlight>
                  <a:srgbClr val="FFFFFF"/>
                </a:highlight>
                <a:latin typeface="Times New Roman"/>
                <a:ea typeface="Times New Roman"/>
                <a:cs typeface="Times New Roman"/>
                <a:sym typeface="Times New Roman"/>
              </a:rPr>
              <a:t>Without employee motivation, an organisation may face issues.</a:t>
            </a:r>
            <a:endParaRPr sz="3300" dirty="0"/>
          </a:p>
        </p:txBody>
      </p:sp>
      <p:pic>
        <p:nvPicPr>
          <p:cNvPr id="78" name="Google Shape;78;p16"/>
          <p:cNvPicPr preferRelativeResize="0"/>
          <p:nvPr/>
        </p:nvPicPr>
        <p:blipFill>
          <a:blip r:embed="rId3">
            <a:alphaModFix/>
          </a:blip>
          <a:stretch>
            <a:fillRect/>
          </a:stretch>
        </p:blipFill>
        <p:spPr>
          <a:xfrm>
            <a:off x="5865175" y="2060575"/>
            <a:ext cx="2857500" cy="1600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11700" y="238250"/>
            <a:ext cx="8520600" cy="572700"/>
          </a:xfrm>
          <a:prstGeom prst="rect">
            <a:avLst/>
          </a:prstGeom>
        </p:spPr>
        <p:txBody>
          <a:bodyPr spcFirstLastPara="1" wrap="square" lIns="91425" tIns="91425" rIns="91425" bIns="91425" anchor="t" anchorCtr="0">
            <a:normAutofit fontScale="90000"/>
          </a:bodyPr>
          <a:lstStyle/>
          <a:p>
            <a:pPr marL="228600" lvl="0" indent="-228600" algn="just" rtl="0">
              <a:lnSpc>
                <a:spcPct val="150000"/>
              </a:lnSpc>
              <a:spcBef>
                <a:spcPts val="1200"/>
              </a:spcBef>
              <a:spcAft>
                <a:spcPts val="1200"/>
              </a:spcAft>
              <a:buNone/>
            </a:pPr>
            <a:r>
              <a:rPr lang="en" sz="1700" b="1">
                <a:solidFill>
                  <a:srgbClr val="000000"/>
                </a:solidFill>
                <a:highlight>
                  <a:srgbClr val="FFFFFF"/>
                </a:highlight>
                <a:latin typeface="Times New Roman"/>
                <a:ea typeface="Times New Roman"/>
                <a:cs typeface="Times New Roman"/>
                <a:sym typeface="Times New Roman"/>
              </a:rPr>
              <a:t>Key difference between extrinsic and intrinsic motivation types as a development vehicle</a:t>
            </a:r>
            <a:endParaRPr sz="3500"/>
          </a:p>
        </p:txBody>
      </p:sp>
      <p:sp>
        <p:nvSpPr>
          <p:cNvPr id="84" name="Google Shape;84;p17"/>
          <p:cNvSpPr txBox="1">
            <a:spLocks noGrp="1"/>
          </p:cNvSpPr>
          <p:nvPr>
            <p:ph type="body" idx="1"/>
          </p:nvPr>
        </p:nvSpPr>
        <p:spPr>
          <a:xfrm>
            <a:off x="311700" y="1409258"/>
            <a:ext cx="5327100" cy="3416400"/>
          </a:xfrm>
          <a:prstGeom prst="rect">
            <a:avLst/>
          </a:prstGeom>
        </p:spPr>
        <p:txBody>
          <a:bodyPr spcFirstLastPara="1" wrap="square" lIns="91425" tIns="91425" rIns="91425" bIns="91425" anchor="t" anchorCtr="0">
            <a:noAutofit/>
          </a:bodyPr>
          <a:lstStyle/>
          <a:p>
            <a:pPr marL="457200" lvl="0" indent="-361950" algn="just" rtl="0">
              <a:lnSpc>
                <a:spcPct val="150000"/>
              </a:lnSpc>
              <a:spcBef>
                <a:spcPts val="0"/>
              </a:spcBef>
              <a:spcAft>
                <a:spcPts val="0"/>
              </a:spcAft>
              <a:buClr>
                <a:srgbClr val="000000"/>
              </a:buClr>
              <a:buSzPts val="2100"/>
              <a:buFont typeface="Wingdings" panose="05000000000000000000" pitchFamily="2" charset="2"/>
              <a:buChar char="Ø"/>
            </a:pPr>
            <a:r>
              <a:rPr lang="en" sz="2000" dirty="0">
                <a:solidFill>
                  <a:srgbClr val="000000"/>
                </a:solidFill>
                <a:highlight>
                  <a:srgbClr val="FFFFFF"/>
                </a:highlight>
                <a:latin typeface="Times New Roman"/>
                <a:ea typeface="Times New Roman"/>
                <a:cs typeface="Times New Roman"/>
                <a:sym typeface="Times New Roman"/>
              </a:rPr>
              <a:t>Extrinsic motivation arises from external factors.</a:t>
            </a:r>
            <a:endParaRPr sz="2000" dirty="0">
              <a:solidFill>
                <a:srgbClr val="000000"/>
              </a:solidFill>
              <a:highlight>
                <a:srgbClr val="FFFFFF"/>
              </a:highlight>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rgbClr val="000000"/>
              </a:buClr>
              <a:buSzPts val="2100"/>
              <a:buFont typeface="Wingdings" panose="05000000000000000000" pitchFamily="2" charset="2"/>
              <a:buChar char="Ø"/>
            </a:pPr>
            <a:r>
              <a:rPr lang="en" sz="2000" dirty="0">
                <a:solidFill>
                  <a:srgbClr val="000000"/>
                </a:solidFill>
                <a:highlight>
                  <a:srgbClr val="FFFFFF"/>
                </a:highlight>
                <a:latin typeface="Times New Roman"/>
                <a:ea typeface="Times New Roman"/>
                <a:cs typeface="Times New Roman"/>
                <a:sym typeface="Times New Roman"/>
              </a:rPr>
              <a:t>This type of motivation does not satisfy the psychological needs of an individual.</a:t>
            </a:r>
            <a:endParaRPr sz="2000" dirty="0">
              <a:solidFill>
                <a:srgbClr val="000000"/>
              </a:solidFill>
              <a:highlight>
                <a:srgbClr val="FFFFFF"/>
              </a:highlight>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rgbClr val="000000"/>
              </a:buClr>
              <a:buSzPts val="2100"/>
              <a:buFont typeface="Wingdings" panose="05000000000000000000" pitchFamily="2" charset="2"/>
              <a:buChar char="Ø"/>
            </a:pPr>
            <a:r>
              <a:rPr lang="en" sz="2000" dirty="0">
                <a:solidFill>
                  <a:srgbClr val="000000"/>
                </a:solidFill>
                <a:highlight>
                  <a:srgbClr val="FFFFFF"/>
                </a:highlight>
                <a:latin typeface="Times New Roman"/>
                <a:ea typeface="Times New Roman"/>
                <a:cs typeface="Times New Roman"/>
                <a:sym typeface="Times New Roman"/>
              </a:rPr>
              <a:t>It depends on the status, financial incentives and other related aspects</a:t>
            </a:r>
            <a:r>
              <a:rPr lang="en" sz="2100" dirty="0">
                <a:solidFill>
                  <a:srgbClr val="000000"/>
                </a:solidFill>
                <a:highlight>
                  <a:srgbClr val="FFFFFF"/>
                </a:highlight>
                <a:latin typeface="Times New Roman"/>
                <a:ea typeface="Times New Roman"/>
                <a:cs typeface="Times New Roman"/>
                <a:sym typeface="Times New Roman"/>
              </a:rPr>
              <a:t>.</a:t>
            </a:r>
            <a:endParaRPr sz="2100" dirty="0">
              <a:solidFill>
                <a:srgbClr val="000000"/>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sz="2100" dirty="0">
              <a:solidFill>
                <a:srgbClr val="000000"/>
              </a:solidFill>
              <a:highlight>
                <a:srgbClr val="FFFFFF"/>
              </a:highlight>
              <a:latin typeface="Times New Roman"/>
              <a:ea typeface="Times New Roman"/>
              <a:cs typeface="Times New Roman"/>
              <a:sym typeface="Times New Roman"/>
            </a:endParaRPr>
          </a:p>
        </p:txBody>
      </p:sp>
      <p:pic>
        <p:nvPicPr>
          <p:cNvPr id="85" name="Google Shape;85;p17"/>
          <p:cNvPicPr preferRelativeResize="0"/>
          <p:nvPr/>
        </p:nvPicPr>
        <p:blipFill>
          <a:blip r:embed="rId3">
            <a:alphaModFix/>
          </a:blip>
          <a:stretch>
            <a:fillRect/>
          </a:stretch>
        </p:blipFill>
        <p:spPr>
          <a:xfrm>
            <a:off x="5623200" y="2154388"/>
            <a:ext cx="3095625" cy="14763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solidFill>
                  <a:srgbClr val="000000"/>
                </a:solidFill>
                <a:latin typeface="Times New Roman"/>
                <a:ea typeface="Times New Roman"/>
                <a:cs typeface="Times New Roman"/>
                <a:sym typeface="Times New Roman"/>
              </a:rPr>
              <a:t>Continuation</a:t>
            </a:r>
            <a:endParaRPr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91" name="Google Shape;91;p18"/>
          <p:cNvSpPr txBox="1">
            <a:spLocks noGrp="1"/>
          </p:cNvSpPr>
          <p:nvPr>
            <p:ph type="body" idx="1"/>
          </p:nvPr>
        </p:nvSpPr>
        <p:spPr>
          <a:xfrm>
            <a:off x="311700" y="1152475"/>
            <a:ext cx="4895700" cy="3416400"/>
          </a:xfrm>
          <a:prstGeom prst="rect">
            <a:avLst/>
          </a:prstGeom>
        </p:spPr>
        <p:txBody>
          <a:bodyPr spcFirstLastPara="1" wrap="square" lIns="91425" tIns="91425" rIns="91425" bIns="91425" anchor="t" anchorCtr="0">
            <a:normAutofit/>
          </a:bodyPr>
          <a:lstStyle/>
          <a:p>
            <a:pPr marL="450850" lvl="0" algn="just" rtl="0">
              <a:lnSpc>
                <a:spcPct val="150000"/>
              </a:lnSpc>
              <a:spcBef>
                <a:spcPts val="0"/>
              </a:spcBef>
              <a:spcAft>
                <a:spcPts val="0"/>
              </a:spcAft>
              <a:buClr>
                <a:srgbClr val="000000"/>
              </a:buClr>
              <a:buSzPts val="1900"/>
              <a:buFont typeface="Wingdings" panose="05000000000000000000" pitchFamily="2" charset="2"/>
              <a:buChar char="Ø"/>
            </a:pPr>
            <a:r>
              <a:rPr lang="en" sz="1900" dirty="0">
                <a:solidFill>
                  <a:srgbClr val="000000"/>
                </a:solidFill>
                <a:highlight>
                  <a:srgbClr val="FFFFFF"/>
                </a:highlight>
                <a:latin typeface="Times New Roman"/>
                <a:ea typeface="Times New Roman"/>
                <a:cs typeface="Times New Roman"/>
                <a:sym typeface="Times New Roman"/>
              </a:rPr>
              <a:t>Intrinsic motivation is more about a sense of duty, and growth of an individual.</a:t>
            </a:r>
            <a:endParaRPr sz="1900" dirty="0">
              <a:solidFill>
                <a:srgbClr val="000000"/>
              </a:solidFill>
              <a:highlight>
                <a:srgbClr val="FFFFFF"/>
              </a:highlight>
              <a:latin typeface="Times New Roman"/>
              <a:ea typeface="Times New Roman"/>
              <a:cs typeface="Times New Roman"/>
              <a:sym typeface="Times New Roman"/>
            </a:endParaRPr>
          </a:p>
          <a:p>
            <a:pPr marL="450850" lvl="0" algn="just" rtl="0">
              <a:lnSpc>
                <a:spcPct val="150000"/>
              </a:lnSpc>
              <a:spcBef>
                <a:spcPts val="0"/>
              </a:spcBef>
              <a:spcAft>
                <a:spcPts val="0"/>
              </a:spcAft>
              <a:buClr>
                <a:srgbClr val="000000"/>
              </a:buClr>
              <a:buSzPts val="1900"/>
              <a:buFont typeface="Wingdings" panose="05000000000000000000" pitchFamily="2" charset="2"/>
              <a:buChar char="Ø"/>
            </a:pPr>
            <a:r>
              <a:rPr lang="en" sz="1900" dirty="0">
                <a:solidFill>
                  <a:srgbClr val="000000"/>
                </a:solidFill>
                <a:highlight>
                  <a:srgbClr val="FFFFFF"/>
                </a:highlight>
                <a:latin typeface="Times New Roman"/>
                <a:ea typeface="Times New Roman"/>
                <a:cs typeface="Times New Roman"/>
                <a:sym typeface="Times New Roman"/>
              </a:rPr>
              <a:t>It arises from within which makes a person to engage in an activity and achieve personal satisfaction.</a:t>
            </a:r>
            <a:endParaRPr sz="1900" dirty="0">
              <a:solidFill>
                <a:srgbClr val="000000"/>
              </a:solidFill>
              <a:highlight>
                <a:srgbClr val="FFFFFF"/>
              </a:highlight>
              <a:latin typeface="Times New Roman"/>
              <a:ea typeface="Times New Roman"/>
              <a:cs typeface="Times New Roman"/>
              <a:sym typeface="Times New Roman"/>
            </a:endParaRPr>
          </a:p>
          <a:p>
            <a:pPr marL="450850" lvl="0" algn="just" rtl="0">
              <a:lnSpc>
                <a:spcPct val="150000"/>
              </a:lnSpc>
              <a:spcBef>
                <a:spcPts val="0"/>
              </a:spcBef>
              <a:spcAft>
                <a:spcPts val="0"/>
              </a:spcAft>
              <a:buClr>
                <a:srgbClr val="000000"/>
              </a:buClr>
              <a:buSzPts val="1900"/>
              <a:buFont typeface="Wingdings" panose="05000000000000000000" pitchFamily="2" charset="2"/>
              <a:buChar char="Ø"/>
            </a:pPr>
            <a:r>
              <a:rPr lang="en" sz="1900" dirty="0">
                <a:solidFill>
                  <a:srgbClr val="000000"/>
                </a:solidFill>
                <a:highlight>
                  <a:srgbClr val="FFFFFF"/>
                </a:highlight>
                <a:latin typeface="Times New Roman"/>
                <a:ea typeface="Times New Roman"/>
                <a:cs typeface="Times New Roman"/>
                <a:sym typeface="Times New Roman"/>
              </a:rPr>
              <a:t>This type of motivation satisfies the psychological needs of an individual.</a:t>
            </a:r>
          </a:p>
        </p:txBody>
      </p:sp>
      <p:pic>
        <p:nvPicPr>
          <p:cNvPr id="92" name="Google Shape;92;p18"/>
          <p:cNvPicPr preferRelativeResize="0"/>
          <p:nvPr/>
        </p:nvPicPr>
        <p:blipFill>
          <a:blip r:embed="rId3">
            <a:alphaModFix/>
          </a:blip>
          <a:stretch>
            <a:fillRect/>
          </a:stretch>
        </p:blipFill>
        <p:spPr>
          <a:xfrm>
            <a:off x="5816750" y="1814550"/>
            <a:ext cx="2619375" cy="1743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1200"/>
              </a:spcAft>
              <a:buNone/>
            </a:pPr>
            <a:r>
              <a:rPr lang="en" sz="1800" b="1">
                <a:solidFill>
                  <a:srgbClr val="000000"/>
                </a:solidFill>
                <a:highlight>
                  <a:srgbClr val="FFFFFF"/>
                </a:highlight>
                <a:latin typeface="Times New Roman"/>
                <a:ea typeface="Times New Roman"/>
                <a:cs typeface="Times New Roman"/>
                <a:sym typeface="Times New Roman"/>
              </a:rPr>
              <a:t>advantages and disadvantages of each motivation type</a:t>
            </a:r>
            <a:endParaRPr sz="3600"/>
          </a:p>
        </p:txBody>
      </p:sp>
      <p:sp>
        <p:nvSpPr>
          <p:cNvPr id="98" name="Google Shape;98;p19"/>
          <p:cNvSpPr txBox="1">
            <a:spLocks noGrp="1"/>
          </p:cNvSpPr>
          <p:nvPr>
            <p:ph type="body" idx="1"/>
          </p:nvPr>
        </p:nvSpPr>
        <p:spPr>
          <a:xfrm>
            <a:off x="311700" y="1152475"/>
            <a:ext cx="4757400" cy="3416400"/>
          </a:xfrm>
          <a:prstGeom prst="rect">
            <a:avLst/>
          </a:prstGeom>
        </p:spPr>
        <p:txBody>
          <a:bodyPr spcFirstLastPara="1" wrap="square" lIns="91425" tIns="91425" rIns="91425" bIns="91425" anchor="t" anchorCtr="0">
            <a:normAutofit/>
          </a:bodyPr>
          <a:lstStyle/>
          <a:p>
            <a:pPr marL="457200" lvl="0" indent="-361950" algn="just" rtl="0">
              <a:lnSpc>
                <a:spcPct val="150000"/>
              </a:lnSpc>
              <a:spcBef>
                <a:spcPts val="1200"/>
              </a:spcBef>
              <a:spcAft>
                <a:spcPts val="0"/>
              </a:spcAft>
              <a:buClr>
                <a:srgbClr val="000000"/>
              </a:buClr>
              <a:buSzPts val="2100"/>
              <a:buFont typeface="Wingdings" panose="05000000000000000000" pitchFamily="2" charset="2"/>
              <a:buChar char="Ø"/>
            </a:pPr>
            <a:r>
              <a:rPr lang="en" sz="2100" dirty="0">
                <a:solidFill>
                  <a:srgbClr val="000000"/>
                </a:solidFill>
                <a:highlight>
                  <a:srgbClr val="FFFFFF"/>
                </a:highlight>
                <a:latin typeface="Times New Roman"/>
                <a:ea typeface="Times New Roman"/>
                <a:cs typeface="Times New Roman"/>
                <a:sym typeface="Times New Roman"/>
              </a:rPr>
              <a:t>According to David </a:t>
            </a:r>
            <a:r>
              <a:rPr lang="en" sz="2100" i="1" dirty="0">
                <a:solidFill>
                  <a:srgbClr val="000000"/>
                </a:solidFill>
                <a:highlight>
                  <a:srgbClr val="FFFFFF"/>
                </a:highlight>
                <a:latin typeface="Times New Roman"/>
                <a:ea typeface="Times New Roman"/>
                <a:cs typeface="Times New Roman"/>
                <a:sym typeface="Times New Roman"/>
              </a:rPr>
              <a:t>et al. </a:t>
            </a:r>
            <a:r>
              <a:rPr lang="en" sz="2100" dirty="0">
                <a:solidFill>
                  <a:srgbClr val="000000"/>
                </a:solidFill>
                <a:highlight>
                  <a:srgbClr val="FFFFFF"/>
                </a:highlight>
                <a:latin typeface="Times New Roman"/>
                <a:ea typeface="Times New Roman"/>
                <a:cs typeface="Times New Roman"/>
                <a:sym typeface="Times New Roman"/>
              </a:rPr>
              <a:t>(2020), extrinsic motivation type helps to develop individual benefits.</a:t>
            </a:r>
            <a:endParaRPr sz="2100" dirty="0">
              <a:solidFill>
                <a:srgbClr val="000000"/>
              </a:solidFill>
              <a:highlight>
                <a:srgbClr val="FFFFFF"/>
              </a:highlight>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rgbClr val="000000"/>
              </a:buClr>
              <a:buSzPts val="2100"/>
              <a:buFont typeface="Wingdings" panose="05000000000000000000" pitchFamily="2" charset="2"/>
              <a:buChar char="Ø"/>
            </a:pPr>
            <a:r>
              <a:rPr lang="en" sz="2100" dirty="0">
                <a:solidFill>
                  <a:srgbClr val="000000"/>
                </a:solidFill>
                <a:highlight>
                  <a:srgbClr val="FFFFFF"/>
                </a:highlight>
                <a:latin typeface="Times New Roman"/>
                <a:ea typeface="Times New Roman"/>
                <a:cs typeface="Times New Roman"/>
                <a:sym typeface="Times New Roman"/>
              </a:rPr>
              <a:t>It helps to remain inspired and act in a certain way to achieve a desired goal. </a:t>
            </a:r>
            <a:endParaRPr sz="2100" dirty="0">
              <a:solidFill>
                <a:srgbClr val="000000"/>
              </a:solidFill>
              <a:highlight>
                <a:srgbClr val="FFFFFF"/>
              </a:highlight>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rgbClr val="000000"/>
              </a:buClr>
              <a:buSzPts val="2100"/>
              <a:buFont typeface="Wingdings" panose="05000000000000000000" pitchFamily="2" charset="2"/>
              <a:buChar char="Ø"/>
            </a:pPr>
            <a:r>
              <a:rPr lang="en" sz="2100" dirty="0">
                <a:solidFill>
                  <a:srgbClr val="000000"/>
                </a:solidFill>
                <a:highlight>
                  <a:srgbClr val="FFFFFF"/>
                </a:highlight>
                <a:latin typeface="Times New Roman"/>
                <a:ea typeface="Times New Roman"/>
                <a:cs typeface="Times New Roman"/>
                <a:sym typeface="Times New Roman"/>
              </a:rPr>
              <a:t>It creates the foundation for survival.</a:t>
            </a:r>
            <a:endParaRPr sz="2700" dirty="0"/>
          </a:p>
        </p:txBody>
      </p:sp>
      <p:pic>
        <p:nvPicPr>
          <p:cNvPr id="99" name="Google Shape;99;p19"/>
          <p:cNvPicPr preferRelativeResize="0"/>
          <p:nvPr/>
        </p:nvPicPr>
        <p:blipFill>
          <a:blip r:embed="rId3">
            <a:alphaModFix/>
          </a:blip>
          <a:stretch>
            <a:fillRect/>
          </a:stretch>
        </p:blipFill>
        <p:spPr>
          <a:xfrm>
            <a:off x="5760450" y="1638775"/>
            <a:ext cx="2619375" cy="1743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solidFill>
                  <a:srgbClr val="000000"/>
                </a:solidFill>
                <a:latin typeface="Times New Roman"/>
                <a:ea typeface="Times New Roman"/>
                <a:cs typeface="Times New Roman"/>
                <a:sym typeface="Times New Roman"/>
              </a:rPr>
              <a:t>Continuation</a:t>
            </a:r>
            <a:endParaRPr b="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dirty="0"/>
          </a:p>
          <a:p>
            <a:pPr marL="228600" lvl="0" indent="-228600" algn="ctr" rtl="0">
              <a:lnSpc>
                <a:spcPct val="150000"/>
              </a:lnSpc>
              <a:spcBef>
                <a:spcPts val="1200"/>
              </a:spcBef>
              <a:spcAft>
                <a:spcPts val="1200"/>
              </a:spcAft>
              <a:buNone/>
            </a:pPr>
            <a:endParaRPr sz="3700" dirty="0"/>
          </a:p>
        </p:txBody>
      </p:sp>
      <p:sp>
        <p:nvSpPr>
          <p:cNvPr id="105" name="Google Shape;105;p20"/>
          <p:cNvSpPr txBox="1">
            <a:spLocks noGrp="1"/>
          </p:cNvSpPr>
          <p:nvPr>
            <p:ph type="body" idx="1"/>
          </p:nvPr>
        </p:nvSpPr>
        <p:spPr>
          <a:xfrm>
            <a:off x="311699" y="1152475"/>
            <a:ext cx="5439375" cy="3416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200"/>
              </a:spcBef>
              <a:spcAft>
                <a:spcPts val="0"/>
              </a:spcAft>
              <a:buClr>
                <a:srgbClr val="000000"/>
              </a:buClr>
              <a:buSzPts val="1800"/>
              <a:buFont typeface="Times New Roman"/>
              <a:buChar char="●"/>
            </a:pPr>
            <a:r>
              <a:rPr lang="en" dirty="0">
                <a:solidFill>
                  <a:srgbClr val="000000"/>
                </a:solidFill>
                <a:highlight>
                  <a:srgbClr val="FFFFFF"/>
                </a:highlight>
                <a:latin typeface="Times New Roman"/>
                <a:ea typeface="Times New Roman"/>
                <a:cs typeface="Times New Roman"/>
                <a:sym typeface="Times New Roman"/>
              </a:rPr>
              <a:t>On the other hand, as per Aubret</a:t>
            </a:r>
            <a:r>
              <a:rPr lang="en" i="1" dirty="0">
                <a:solidFill>
                  <a:srgbClr val="000000"/>
                </a:solidFill>
                <a:highlight>
                  <a:srgbClr val="FFFFFF"/>
                </a:highlight>
                <a:latin typeface="Times New Roman"/>
                <a:ea typeface="Times New Roman"/>
                <a:cs typeface="Times New Roman"/>
                <a:sym typeface="Times New Roman"/>
              </a:rPr>
              <a:t> et al. </a:t>
            </a:r>
            <a:r>
              <a:rPr lang="en" dirty="0">
                <a:solidFill>
                  <a:srgbClr val="000000"/>
                </a:solidFill>
                <a:highlight>
                  <a:srgbClr val="FFFFFF"/>
                </a:highlight>
                <a:latin typeface="Times New Roman"/>
                <a:ea typeface="Times New Roman"/>
                <a:cs typeface="Times New Roman"/>
                <a:sym typeface="Times New Roman"/>
              </a:rPr>
              <a:t>(2019), extrinsic motivation represses the intrinsic motivation of a person. </a:t>
            </a:r>
            <a:endParaRPr dirty="0">
              <a:solidFill>
                <a:srgbClr val="000000"/>
              </a:solidFill>
              <a:highlight>
                <a:srgbClr val="FFFFFF"/>
              </a:highlight>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dirty="0">
                <a:solidFill>
                  <a:srgbClr val="000000"/>
                </a:solidFill>
                <a:highlight>
                  <a:srgbClr val="FFFFFF"/>
                </a:highlight>
                <a:latin typeface="Times New Roman"/>
                <a:ea typeface="Times New Roman"/>
                <a:cs typeface="Times New Roman"/>
                <a:sym typeface="Times New Roman"/>
              </a:rPr>
              <a:t>This type of motivation does not last long.</a:t>
            </a:r>
            <a:endParaRPr dirty="0">
              <a:solidFill>
                <a:srgbClr val="000000"/>
              </a:solidFill>
              <a:highlight>
                <a:srgbClr val="FFFFFF"/>
              </a:highlight>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dirty="0">
                <a:solidFill>
                  <a:srgbClr val="000000"/>
                </a:solidFill>
                <a:highlight>
                  <a:srgbClr val="FFFFFF"/>
                </a:highlight>
                <a:latin typeface="Times New Roman"/>
                <a:ea typeface="Times New Roman"/>
                <a:cs typeface="Times New Roman"/>
                <a:sym typeface="Times New Roman"/>
              </a:rPr>
              <a:t>It includes diminishing returns when one continues to receive the same reward without variation.</a:t>
            </a:r>
          </a:p>
          <a:p>
            <a:pPr marL="457200" lvl="0" indent="-342900" algn="just" rtl="0">
              <a:lnSpc>
                <a:spcPct val="150000"/>
              </a:lnSpc>
              <a:spcBef>
                <a:spcPts val="0"/>
              </a:spcBef>
              <a:spcAft>
                <a:spcPts val="0"/>
              </a:spcAft>
              <a:buClr>
                <a:srgbClr val="000000"/>
              </a:buClr>
              <a:buSzPts val="1800"/>
              <a:buFont typeface="Times New Roman"/>
              <a:buChar char="●"/>
            </a:pPr>
            <a:endParaRPr lang="en" sz="1500" dirty="0">
              <a:solidFill>
                <a:srgbClr val="000000"/>
              </a:solidFill>
              <a:highlight>
                <a:srgbClr val="FFFFFF"/>
              </a:highlight>
              <a:latin typeface="Arial" panose="020B0604020202020204" pitchFamily="34" charset="0"/>
              <a:ea typeface="Times New Roman"/>
              <a:cs typeface="Arial" panose="020B0604020202020204" pitchFamily="34" charset="0"/>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endParaRPr sz="2400" dirty="0"/>
          </a:p>
        </p:txBody>
      </p:sp>
      <p:pic>
        <p:nvPicPr>
          <p:cNvPr id="106" name="Google Shape;106;p20"/>
          <p:cNvPicPr preferRelativeResize="0"/>
          <p:nvPr/>
        </p:nvPicPr>
        <p:blipFill>
          <a:blip r:embed="rId3">
            <a:alphaModFix/>
          </a:blip>
          <a:stretch>
            <a:fillRect/>
          </a:stretch>
        </p:blipFill>
        <p:spPr>
          <a:xfrm>
            <a:off x="5751075" y="2224600"/>
            <a:ext cx="2857500" cy="1600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E70F4-97A5-05B2-B942-4C61DCD87894}"/>
              </a:ext>
            </a:extLst>
          </p:cNvPr>
          <p:cNvSpPr>
            <a:spLocks noGrp="1"/>
          </p:cNvSpPr>
          <p:nvPr>
            <p:ph type="title"/>
          </p:nvPr>
        </p:nvSpPr>
        <p:spPr>
          <a:xfrm>
            <a:off x="265500" y="1375599"/>
            <a:ext cx="4045200" cy="1551900"/>
          </a:xfrm>
        </p:spPr>
        <p:txBody>
          <a:bodyPr wrap="square" anchor="b">
            <a:normAutofit fontScale="90000"/>
          </a:bodyPr>
          <a:lstStyle/>
          <a:p>
            <a:r>
              <a:rPr lang="en-GB" sz="3500" b="1" dirty="0"/>
              <a:t>		</a:t>
            </a:r>
            <a:r>
              <a:rPr lang="en-GB" sz="3500" dirty="0"/>
              <a:t>Example  </a:t>
            </a:r>
            <a:r>
              <a:rPr lang="en-US" sz="3500" dirty="0">
                <a:effectLst/>
                <a:highlight>
                  <a:srgbClr val="FFFFFF"/>
                </a:highlight>
              </a:rPr>
              <a:t>extrinsic motivation </a:t>
            </a:r>
            <a:endParaRPr lang="en-GB" sz="3500" dirty="0"/>
          </a:p>
        </p:txBody>
      </p:sp>
      <p:sp>
        <p:nvSpPr>
          <p:cNvPr id="6" name="Subtitle 2">
            <a:extLst>
              <a:ext uri="{FF2B5EF4-FFF2-40B4-BE49-F238E27FC236}">
                <a16:creationId xmlns:a16="http://schemas.microsoft.com/office/drawing/2014/main" id="{C014F373-39D0-BBB6-B702-D2F3B8C69A4A}"/>
              </a:ext>
            </a:extLst>
          </p:cNvPr>
          <p:cNvSpPr>
            <a:spLocks noGrp="1"/>
          </p:cNvSpPr>
          <p:nvPr>
            <p:ph type="subTitle" idx="1"/>
          </p:nvPr>
        </p:nvSpPr>
        <p:spPr>
          <a:xfrm>
            <a:off x="265500" y="2981125"/>
            <a:ext cx="4045200" cy="1345500"/>
          </a:xfrm>
        </p:spPr>
        <p:txBody>
          <a:bodyPr/>
          <a:lstStyle/>
          <a:p>
            <a:endParaRPr lang="en-US" dirty="0"/>
          </a:p>
        </p:txBody>
      </p:sp>
      <p:sp>
        <p:nvSpPr>
          <p:cNvPr id="3" name="Text Placeholder 2">
            <a:extLst>
              <a:ext uri="{FF2B5EF4-FFF2-40B4-BE49-F238E27FC236}">
                <a16:creationId xmlns:a16="http://schemas.microsoft.com/office/drawing/2014/main" id="{C6E9F438-7B28-9471-9D9B-8426A86E63B1}"/>
              </a:ext>
            </a:extLst>
          </p:cNvPr>
          <p:cNvSpPr>
            <a:spLocks noGrp="1"/>
          </p:cNvSpPr>
          <p:nvPr>
            <p:ph type="body" idx="2"/>
          </p:nvPr>
        </p:nvSpPr>
        <p:spPr>
          <a:xfrm>
            <a:off x="4939500" y="724200"/>
            <a:ext cx="3837000" cy="3695100"/>
          </a:xfrm>
        </p:spPr>
        <p:txBody>
          <a:bodyPr wrap="square" anchor="ctr">
            <a:normAutofit/>
          </a:bodyPr>
          <a:lstStyle/>
          <a:p>
            <a:pPr>
              <a:lnSpc>
                <a:spcPct val="105000"/>
              </a:lnSpc>
              <a:spcAft>
                <a:spcPts val="600"/>
              </a:spcAft>
            </a:pPr>
            <a:r>
              <a:rPr lang="en-US" sz="1700" dirty="0">
                <a:solidFill>
                  <a:schemeClr val="tx2">
                    <a:lumMod val="10000"/>
                  </a:schemeClr>
                </a:solidFill>
                <a:effectLst/>
                <a:highlight>
                  <a:srgbClr val="FFFFFF"/>
                </a:highlight>
              </a:rPr>
              <a:t>For example, when I was working in a firm as a sales manager, I fulfilled the target within the first half of the month. This helped me to earn incentives and gave me a reward at the end of the month for being the best employee. I worked during the month to achieve my target and as aim to not get punished for my inability to perform the task.</a:t>
            </a:r>
            <a:endParaRPr lang="en-GB" sz="1700" dirty="0">
              <a:solidFill>
                <a:schemeClr val="tx2">
                  <a:lumMod val="10000"/>
                </a:schemeClr>
              </a:solidFill>
              <a:effectLst/>
            </a:endParaRPr>
          </a:p>
          <a:p>
            <a:pPr>
              <a:lnSpc>
                <a:spcPct val="105000"/>
              </a:lnSpc>
              <a:spcAft>
                <a:spcPts val="600"/>
              </a:spcAft>
            </a:pPr>
            <a:endParaRPr lang="en-GB" sz="1700" dirty="0"/>
          </a:p>
        </p:txBody>
      </p:sp>
      <p:pic>
        <p:nvPicPr>
          <p:cNvPr id="7" name="Picture 6" descr="A green sign with white text">
            <a:extLst>
              <a:ext uri="{FF2B5EF4-FFF2-40B4-BE49-F238E27FC236}">
                <a16:creationId xmlns:a16="http://schemas.microsoft.com/office/drawing/2014/main" id="{4FE939DB-CC82-5A2C-3348-10284867688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4375" y="2981124"/>
            <a:ext cx="3243563" cy="1248905"/>
          </a:xfrm>
          <a:prstGeom prst="rect">
            <a:avLst/>
          </a:prstGeom>
        </p:spPr>
      </p:pic>
      <p:sp>
        <p:nvSpPr>
          <p:cNvPr id="9" name="TextBox 8">
            <a:extLst>
              <a:ext uri="{FF2B5EF4-FFF2-40B4-BE49-F238E27FC236}">
                <a16:creationId xmlns:a16="http://schemas.microsoft.com/office/drawing/2014/main" id="{E6CB51D9-89D5-0EE2-CE2A-4571CA83935F}"/>
              </a:ext>
            </a:extLst>
          </p:cNvPr>
          <p:cNvSpPr txBox="1"/>
          <p:nvPr/>
        </p:nvSpPr>
        <p:spPr>
          <a:xfrm>
            <a:off x="714375" y="5277288"/>
            <a:ext cx="1984220" cy="369332"/>
          </a:xfrm>
          <a:prstGeom prst="rect">
            <a:avLst/>
          </a:prstGeom>
          <a:noFill/>
        </p:spPr>
        <p:txBody>
          <a:bodyPr wrap="square" rtlCol="0">
            <a:spAutoFit/>
          </a:bodyPr>
          <a:lstStyle/>
          <a:p>
            <a:r>
              <a:rPr lang="en-GB" sz="900">
                <a:hlinkClick r:id="rId3" tooltip="https://www.picserver.org/highway-signs2/m/motivation.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733122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228600" lvl="0" indent="-228600" algn="ctr" rtl="0">
              <a:lnSpc>
                <a:spcPct val="150000"/>
              </a:lnSpc>
              <a:spcBef>
                <a:spcPts val="1200"/>
              </a:spcBef>
              <a:spcAft>
                <a:spcPts val="0"/>
              </a:spcAft>
              <a:buNone/>
            </a:pPr>
            <a:r>
              <a:rPr lang="en" sz="1900" b="1">
                <a:solidFill>
                  <a:srgbClr val="000000"/>
                </a:solidFill>
                <a:highlight>
                  <a:schemeClr val="lt1"/>
                </a:highlight>
                <a:latin typeface="Times New Roman"/>
                <a:ea typeface="Times New Roman"/>
                <a:cs typeface="Times New Roman"/>
                <a:sym typeface="Times New Roman"/>
              </a:rPr>
              <a:t>Key motivation theories</a:t>
            </a:r>
            <a:endParaRPr sz="3700" dirty="0"/>
          </a:p>
          <a:p>
            <a:pPr marL="0" lvl="0" indent="0" algn="l" rtl="0">
              <a:spcBef>
                <a:spcPts val="1200"/>
              </a:spcBef>
              <a:spcAft>
                <a:spcPts val="0"/>
              </a:spcAft>
              <a:buNone/>
            </a:pPr>
            <a:endParaRPr dirty="0"/>
          </a:p>
        </p:txBody>
      </p:sp>
      <p:sp>
        <p:nvSpPr>
          <p:cNvPr id="112" name="Google Shape;112;p21"/>
          <p:cNvSpPr txBox="1">
            <a:spLocks noGrp="1"/>
          </p:cNvSpPr>
          <p:nvPr>
            <p:ph type="body" idx="1"/>
          </p:nvPr>
        </p:nvSpPr>
        <p:spPr>
          <a:xfrm>
            <a:off x="311700" y="1152475"/>
            <a:ext cx="4343100" cy="3416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1200"/>
              </a:spcBef>
              <a:spcAft>
                <a:spcPts val="0"/>
              </a:spcAft>
              <a:buClr>
                <a:srgbClr val="000000"/>
              </a:buClr>
              <a:buSzPts val="1500"/>
              <a:buFont typeface="Wingdings" panose="05000000000000000000" pitchFamily="2" charset="2"/>
              <a:buChar char="Ø"/>
            </a:pPr>
            <a:r>
              <a:rPr lang="en" sz="1500" b="1" i="1" dirty="0">
                <a:solidFill>
                  <a:srgbClr val="000000"/>
                </a:solidFill>
                <a:highlight>
                  <a:srgbClr val="FFFFFF"/>
                </a:highlight>
                <a:latin typeface="Times New Roman"/>
                <a:ea typeface="Times New Roman"/>
                <a:cs typeface="Times New Roman"/>
                <a:sym typeface="Times New Roman"/>
              </a:rPr>
              <a:t>Herzberg's two factor theory</a:t>
            </a:r>
            <a:r>
              <a:rPr lang="en" sz="1500" dirty="0">
                <a:solidFill>
                  <a:srgbClr val="000000"/>
                </a:solidFill>
                <a:highlight>
                  <a:srgbClr val="FFFFFF"/>
                </a:highlight>
                <a:latin typeface="Times New Roman"/>
                <a:ea typeface="Times New Roman"/>
                <a:cs typeface="Times New Roman"/>
                <a:sym typeface="Times New Roman"/>
              </a:rPr>
              <a:t> suggests that the motivation of an individual depends on two factors.</a:t>
            </a:r>
            <a:endParaRPr sz="1500" dirty="0">
              <a:solidFill>
                <a:srgbClr val="000000"/>
              </a:solidFill>
              <a:highlight>
                <a:srgbClr val="FFFFFF"/>
              </a:highlight>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Wingdings" panose="05000000000000000000" pitchFamily="2" charset="2"/>
              <a:buChar char="Ø"/>
            </a:pPr>
            <a:r>
              <a:rPr lang="en" sz="1500" dirty="0">
                <a:solidFill>
                  <a:srgbClr val="000000"/>
                </a:solidFill>
                <a:highlight>
                  <a:srgbClr val="FFFFFF"/>
                </a:highlight>
                <a:latin typeface="Times New Roman"/>
                <a:ea typeface="Times New Roman"/>
                <a:cs typeface="Times New Roman"/>
                <a:sym typeface="Times New Roman"/>
              </a:rPr>
              <a:t>The factors are Poor hygiene factors and hygiene factors. </a:t>
            </a:r>
            <a:endParaRPr sz="1500" dirty="0">
              <a:solidFill>
                <a:srgbClr val="000000"/>
              </a:solidFill>
              <a:highlight>
                <a:srgbClr val="FFFFFF"/>
              </a:highlight>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Wingdings" panose="05000000000000000000" pitchFamily="2" charset="2"/>
              <a:buChar char="Ø"/>
            </a:pPr>
            <a:r>
              <a:rPr lang="en" sz="1500" dirty="0">
                <a:solidFill>
                  <a:srgbClr val="000000"/>
                </a:solidFill>
                <a:highlight>
                  <a:srgbClr val="FFFFFF"/>
                </a:highlight>
                <a:latin typeface="Times New Roman"/>
                <a:ea typeface="Times New Roman"/>
                <a:cs typeface="Times New Roman"/>
                <a:sym typeface="Times New Roman"/>
              </a:rPr>
              <a:t>Poor hygiene factors reduce the motivation level of a person.</a:t>
            </a:r>
            <a:endParaRPr sz="1500" dirty="0">
              <a:solidFill>
                <a:srgbClr val="000000"/>
              </a:solidFill>
              <a:highlight>
                <a:srgbClr val="FFFFFF"/>
              </a:highlight>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Wingdings" panose="05000000000000000000" pitchFamily="2" charset="2"/>
              <a:buChar char="Ø"/>
            </a:pPr>
            <a:r>
              <a:rPr lang="en" sz="1500" dirty="0">
                <a:solidFill>
                  <a:srgbClr val="000000"/>
                </a:solidFill>
                <a:highlight>
                  <a:srgbClr val="FFFFFF"/>
                </a:highlight>
                <a:latin typeface="Times New Roman"/>
                <a:ea typeface="Times New Roman"/>
                <a:cs typeface="Times New Roman"/>
                <a:sym typeface="Times New Roman"/>
              </a:rPr>
              <a:t>Hygiene factors are not sufficient enough to improve the motivation of an individual because it requires some motivators.</a:t>
            </a:r>
            <a:endParaRPr sz="2100" dirty="0"/>
          </a:p>
        </p:txBody>
      </p:sp>
      <p:pic>
        <p:nvPicPr>
          <p:cNvPr id="113" name="Google Shape;113;p21"/>
          <p:cNvPicPr preferRelativeResize="0"/>
          <p:nvPr/>
        </p:nvPicPr>
        <p:blipFill>
          <a:blip r:embed="rId3">
            <a:alphaModFix/>
          </a:blip>
          <a:stretch>
            <a:fillRect/>
          </a:stretch>
        </p:blipFill>
        <p:spPr>
          <a:xfrm>
            <a:off x="5662500" y="2002000"/>
            <a:ext cx="2828925" cy="16192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00" y="272700"/>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solidFill>
                  <a:srgbClr val="000000"/>
                </a:solidFill>
                <a:latin typeface="Times New Roman"/>
                <a:ea typeface="Times New Roman"/>
                <a:cs typeface="Times New Roman"/>
                <a:sym typeface="Times New Roman"/>
              </a:rPr>
              <a:t>Continuation</a:t>
            </a:r>
            <a:endParaRPr b="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119" name="Google Shape;119;p22"/>
          <p:cNvSpPr txBox="1">
            <a:spLocks noGrp="1"/>
          </p:cNvSpPr>
          <p:nvPr>
            <p:ph type="body" idx="1"/>
          </p:nvPr>
        </p:nvSpPr>
        <p:spPr>
          <a:xfrm>
            <a:off x="311700" y="1152475"/>
            <a:ext cx="4656000" cy="3416400"/>
          </a:xfrm>
          <a:prstGeom prst="rect">
            <a:avLst/>
          </a:prstGeom>
        </p:spPr>
        <p:txBody>
          <a:bodyPr spcFirstLastPara="1" wrap="square" lIns="91425" tIns="91425" rIns="91425" bIns="91425" anchor="t" anchorCtr="0">
            <a:noAutofit/>
          </a:bodyPr>
          <a:lstStyle/>
          <a:p>
            <a:pPr marL="457200" lvl="0" indent="-349250" algn="just" rtl="0">
              <a:lnSpc>
                <a:spcPct val="150000"/>
              </a:lnSpc>
              <a:spcBef>
                <a:spcPts val="1200"/>
              </a:spcBef>
              <a:spcAft>
                <a:spcPts val="0"/>
              </a:spcAft>
              <a:buClr>
                <a:srgbClr val="000000"/>
              </a:buClr>
              <a:buSzPts val="1900"/>
              <a:buFont typeface="Wingdings" panose="05000000000000000000" pitchFamily="2" charset="2"/>
              <a:buChar char="Ø"/>
            </a:pPr>
            <a:r>
              <a:rPr lang="en" sz="1900" b="1" i="1" dirty="0">
                <a:solidFill>
                  <a:srgbClr val="000000"/>
                </a:solidFill>
                <a:highlight>
                  <a:srgbClr val="FFFFFF"/>
                </a:highlight>
                <a:latin typeface="Times New Roman"/>
                <a:ea typeface="Times New Roman"/>
                <a:cs typeface="Times New Roman"/>
                <a:sym typeface="Times New Roman"/>
              </a:rPr>
              <a:t>Mcgregor's motivation theory</a:t>
            </a:r>
            <a:r>
              <a:rPr lang="en" sz="1900" dirty="0">
                <a:solidFill>
                  <a:srgbClr val="000000"/>
                </a:solidFill>
                <a:highlight>
                  <a:srgbClr val="FFFFFF"/>
                </a:highlight>
                <a:latin typeface="Times New Roman"/>
                <a:ea typeface="Times New Roman"/>
                <a:cs typeface="Times New Roman"/>
                <a:sym typeface="Times New Roman"/>
              </a:rPr>
              <a:t> is based on two factors and adheres to the two different types of leadership styles.</a:t>
            </a:r>
            <a:endParaRPr sz="1900" dirty="0">
              <a:solidFill>
                <a:srgbClr val="000000"/>
              </a:solidFill>
              <a:highlight>
                <a:srgbClr val="FFFFFF"/>
              </a:highlight>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000000"/>
              </a:buClr>
              <a:buSzPts val="1900"/>
              <a:buFont typeface="Wingdings" panose="05000000000000000000" pitchFamily="2" charset="2"/>
              <a:buChar char="Ø"/>
            </a:pPr>
            <a:r>
              <a:rPr lang="en" sz="1900" b="1" i="1" dirty="0">
                <a:solidFill>
                  <a:srgbClr val="000000"/>
                </a:solidFill>
                <a:highlight>
                  <a:srgbClr val="FFFFFF"/>
                </a:highlight>
                <a:latin typeface="Times New Roman"/>
                <a:ea typeface="Times New Roman"/>
                <a:cs typeface="Times New Roman"/>
                <a:sym typeface="Times New Roman"/>
              </a:rPr>
              <a:t>Theory X </a:t>
            </a:r>
            <a:r>
              <a:rPr lang="en" sz="1900" dirty="0">
                <a:solidFill>
                  <a:srgbClr val="000000"/>
                </a:solidFill>
                <a:highlight>
                  <a:srgbClr val="FFFFFF"/>
                </a:highlight>
                <a:latin typeface="Times New Roman"/>
                <a:ea typeface="Times New Roman"/>
                <a:cs typeface="Times New Roman"/>
                <a:sym typeface="Times New Roman"/>
              </a:rPr>
              <a:t>is the first factor which is based on the authoritative leadership style. </a:t>
            </a:r>
            <a:endParaRPr sz="1900" dirty="0">
              <a:solidFill>
                <a:srgbClr val="000000"/>
              </a:solidFill>
              <a:highlight>
                <a:srgbClr val="FFFFFF"/>
              </a:highlight>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000000"/>
              </a:buClr>
              <a:buSzPts val="1900"/>
              <a:buFont typeface="Wingdings" panose="05000000000000000000" pitchFamily="2" charset="2"/>
              <a:buChar char="Ø"/>
            </a:pPr>
            <a:r>
              <a:rPr lang="en" sz="1900" b="1" i="1" dirty="0">
                <a:solidFill>
                  <a:srgbClr val="000000"/>
                </a:solidFill>
                <a:highlight>
                  <a:srgbClr val="FFFFFF"/>
                </a:highlight>
                <a:latin typeface="Times New Roman"/>
                <a:ea typeface="Times New Roman"/>
                <a:cs typeface="Times New Roman"/>
                <a:sym typeface="Times New Roman"/>
              </a:rPr>
              <a:t>Theory Y</a:t>
            </a:r>
            <a:r>
              <a:rPr lang="en" sz="1900" dirty="0">
                <a:solidFill>
                  <a:srgbClr val="000000"/>
                </a:solidFill>
                <a:highlight>
                  <a:srgbClr val="FFFFFF"/>
                </a:highlight>
                <a:latin typeface="Times New Roman"/>
                <a:ea typeface="Times New Roman"/>
                <a:cs typeface="Times New Roman"/>
                <a:sym typeface="Times New Roman"/>
              </a:rPr>
              <a:t> factor follows the participative leadership style. </a:t>
            </a:r>
            <a:endParaRPr sz="2500" dirty="0"/>
          </a:p>
        </p:txBody>
      </p:sp>
      <p:pic>
        <p:nvPicPr>
          <p:cNvPr id="120" name="Google Shape;120;p22"/>
          <p:cNvPicPr preferRelativeResize="0"/>
          <p:nvPr/>
        </p:nvPicPr>
        <p:blipFill>
          <a:blip r:embed="rId3">
            <a:alphaModFix/>
          </a:blip>
          <a:stretch>
            <a:fillRect/>
          </a:stretch>
        </p:blipFill>
        <p:spPr>
          <a:xfrm>
            <a:off x="5916800" y="1888250"/>
            <a:ext cx="2686050" cy="17049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228600" lvl="0" indent="-228600" algn="ctr" rtl="0">
              <a:lnSpc>
                <a:spcPct val="150000"/>
              </a:lnSpc>
              <a:spcBef>
                <a:spcPts val="1200"/>
              </a:spcBef>
              <a:spcAft>
                <a:spcPts val="1200"/>
              </a:spcAft>
              <a:buNone/>
            </a:pPr>
            <a:r>
              <a:rPr lang="en" sz="2400" b="1" dirty="0">
                <a:solidFill>
                  <a:srgbClr val="000000"/>
                </a:solidFill>
                <a:highlight>
                  <a:srgbClr val="FFFFFF"/>
                </a:highlight>
                <a:latin typeface="Times New Roman"/>
                <a:ea typeface="Times New Roman"/>
                <a:cs typeface="Times New Roman"/>
                <a:sym typeface="Times New Roman"/>
              </a:rPr>
              <a:t>Conclusion </a:t>
            </a:r>
            <a:endParaRPr sz="4200" dirty="0"/>
          </a:p>
        </p:txBody>
      </p:sp>
      <p:sp>
        <p:nvSpPr>
          <p:cNvPr id="126" name="Google Shape;126;p23"/>
          <p:cNvSpPr txBox="1">
            <a:spLocks noGrp="1"/>
          </p:cNvSpPr>
          <p:nvPr>
            <p:ph type="body" idx="1"/>
          </p:nvPr>
        </p:nvSpPr>
        <p:spPr>
          <a:xfrm>
            <a:off x="311700" y="1166123"/>
            <a:ext cx="4808400" cy="3416400"/>
          </a:xfrm>
          <a:prstGeom prst="rect">
            <a:avLst/>
          </a:prstGeom>
        </p:spPr>
        <p:txBody>
          <a:bodyPr spcFirstLastPara="1" wrap="square" lIns="91425" tIns="91425" rIns="91425" bIns="91425" anchor="t" anchorCtr="0">
            <a:normAutofit lnSpcReduction="10000"/>
          </a:bodyPr>
          <a:lstStyle/>
          <a:p>
            <a:pPr marL="457200" lvl="0" indent="-374650" algn="just" rtl="0">
              <a:lnSpc>
                <a:spcPct val="150000"/>
              </a:lnSpc>
              <a:spcBef>
                <a:spcPts val="1200"/>
              </a:spcBef>
              <a:spcAft>
                <a:spcPts val="0"/>
              </a:spcAft>
              <a:buClr>
                <a:srgbClr val="000000"/>
              </a:buClr>
              <a:buSzPts val="2300"/>
              <a:buFont typeface="Wingdings" panose="05000000000000000000" pitchFamily="2" charset="2"/>
              <a:buChar char="Ø"/>
            </a:pPr>
            <a:r>
              <a:rPr lang="en" dirty="0">
                <a:solidFill>
                  <a:srgbClr val="000000"/>
                </a:solidFill>
                <a:highlight>
                  <a:srgbClr val="FFFFFF"/>
                </a:highlight>
                <a:latin typeface="Times New Roman"/>
                <a:ea typeface="Times New Roman"/>
                <a:cs typeface="Times New Roman"/>
                <a:sym typeface="Times New Roman"/>
              </a:rPr>
              <a:t>It can be concluded that motivation is the importantt aspect in an individual s life . </a:t>
            </a:r>
            <a:endParaRPr dirty="0">
              <a:solidFill>
                <a:srgbClr val="000000"/>
              </a:solidFill>
              <a:highlight>
                <a:srgbClr val="FFFFFF"/>
              </a:highlight>
              <a:latin typeface="Times New Roman"/>
              <a:ea typeface="Times New Roman"/>
              <a:cs typeface="Times New Roman"/>
              <a:sym typeface="Times New Roman"/>
            </a:endParaRPr>
          </a:p>
          <a:p>
            <a:pPr lvl="0" algn="just" rtl="0">
              <a:lnSpc>
                <a:spcPct val="150000"/>
              </a:lnSpc>
              <a:spcBef>
                <a:spcPts val="0"/>
              </a:spcBef>
              <a:spcAft>
                <a:spcPts val="0"/>
              </a:spcAft>
              <a:buClr>
                <a:srgbClr val="000000"/>
              </a:buClr>
              <a:buSzPts val="1800"/>
              <a:buFont typeface="Wingdings" panose="05000000000000000000" pitchFamily="2" charset="2"/>
              <a:buChar char="Ø"/>
            </a:pPr>
            <a:r>
              <a:rPr lang="en" dirty="0">
                <a:solidFill>
                  <a:srgbClr val="000000"/>
                </a:solidFill>
                <a:highlight>
                  <a:srgbClr val="FFFFFF"/>
                </a:highlight>
                <a:latin typeface="Times New Roman"/>
                <a:ea typeface="Times New Roman"/>
                <a:cs typeface="Times New Roman"/>
                <a:sym typeface="Times New Roman"/>
              </a:rPr>
              <a:t>Organisations should therefore make use of the motivation theories and styles according to the structure they follow. </a:t>
            </a:r>
            <a:endParaRPr dirty="0">
              <a:solidFill>
                <a:srgbClr val="000000"/>
              </a:solidFill>
              <a:highlight>
                <a:srgbClr val="FFFFFF"/>
              </a:highlight>
              <a:latin typeface="Times New Roman"/>
              <a:ea typeface="Times New Roman"/>
              <a:cs typeface="Times New Roman"/>
              <a:sym typeface="Times New Roman"/>
            </a:endParaRPr>
          </a:p>
          <a:p>
            <a:pPr lvl="0" algn="just" rtl="0">
              <a:lnSpc>
                <a:spcPct val="150000"/>
              </a:lnSpc>
              <a:spcBef>
                <a:spcPts val="0"/>
              </a:spcBef>
              <a:spcAft>
                <a:spcPts val="0"/>
              </a:spcAft>
              <a:buClr>
                <a:srgbClr val="000000"/>
              </a:buClr>
              <a:buSzPts val="1800"/>
              <a:buFont typeface="Wingdings" panose="05000000000000000000" pitchFamily="2" charset="2"/>
              <a:buChar char="Ø"/>
            </a:pPr>
            <a:r>
              <a:rPr lang="en" dirty="0">
                <a:solidFill>
                  <a:srgbClr val="000000"/>
                </a:solidFill>
                <a:highlight>
                  <a:srgbClr val="FFFFFF"/>
                </a:highlight>
                <a:latin typeface="Times New Roman"/>
                <a:ea typeface="Times New Roman"/>
                <a:cs typeface="Times New Roman"/>
                <a:sym typeface="Times New Roman"/>
              </a:rPr>
              <a:t>Employees should be ensured that they are getting both intrinsic and extrinsic motivation.</a:t>
            </a:r>
            <a:endParaRPr sz="2400" dirty="0"/>
          </a:p>
        </p:txBody>
      </p:sp>
      <p:pic>
        <p:nvPicPr>
          <p:cNvPr id="127" name="Google Shape;127;p23"/>
          <p:cNvPicPr preferRelativeResize="0"/>
          <p:nvPr/>
        </p:nvPicPr>
        <p:blipFill>
          <a:blip r:embed="rId3">
            <a:alphaModFix/>
          </a:blip>
          <a:stretch>
            <a:fillRect/>
          </a:stretch>
        </p:blipFill>
        <p:spPr>
          <a:xfrm>
            <a:off x="5647425" y="1521625"/>
            <a:ext cx="2381250" cy="19240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4"/>
          <p:cNvSpPr txBox="1">
            <a:spLocks noGrp="1"/>
          </p:cNvSpPr>
          <p:nvPr>
            <p:ph type="title"/>
          </p:nvPr>
        </p:nvSpPr>
        <p:spPr>
          <a:xfrm>
            <a:off x="311700" y="100400"/>
            <a:ext cx="8520600" cy="324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3200" b="1">
                <a:solidFill>
                  <a:srgbClr val="000000"/>
                </a:solidFill>
                <a:latin typeface="Times New Roman"/>
                <a:ea typeface="Times New Roman"/>
                <a:cs typeface="Times New Roman"/>
                <a:sym typeface="Times New Roman"/>
              </a:rPr>
              <a:t>Reference</a:t>
            </a:r>
            <a:endParaRPr sz="3200" b="1" dirty="0">
              <a:solidFill>
                <a:srgbClr val="000000"/>
              </a:solidFill>
              <a:latin typeface="Times New Roman"/>
              <a:ea typeface="Times New Roman"/>
              <a:cs typeface="Times New Roman"/>
              <a:sym typeface="Times New Roman"/>
            </a:endParaRPr>
          </a:p>
        </p:txBody>
      </p:sp>
      <p:sp>
        <p:nvSpPr>
          <p:cNvPr id="133" name="Google Shape;133;p2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just" rtl="0">
              <a:lnSpc>
                <a:spcPct val="140000"/>
              </a:lnSpc>
              <a:spcBef>
                <a:spcPts val="1200"/>
              </a:spcBef>
              <a:spcAft>
                <a:spcPts val="0"/>
              </a:spcAft>
              <a:buSzPts val="770"/>
              <a:buNone/>
            </a:pPr>
            <a:r>
              <a:rPr lang="en" sz="1040" b="1">
                <a:solidFill>
                  <a:srgbClr val="000000"/>
                </a:solidFill>
                <a:highlight>
                  <a:srgbClr val="FFFFFF"/>
                </a:highlight>
                <a:latin typeface="Times New Roman"/>
                <a:ea typeface="Times New Roman"/>
                <a:cs typeface="Times New Roman"/>
                <a:sym typeface="Times New Roman"/>
              </a:rPr>
              <a:t> </a:t>
            </a:r>
            <a:r>
              <a:rPr lang="en" sz="1040">
                <a:solidFill>
                  <a:srgbClr val="000000"/>
                </a:solidFill>
                <a:highlight>
                  <a:srgbClr val="FFFFFF"/>
                </a:highlight>
                <a:latin typeface="Times New Roman"/>
                <a:ea typeface="Times New Roman"/>
                <a:cs typeface="Times New Roman"/>
                <a:sym typeface="Times New Roman"/>
              </a:rPr>
              <a:t>Ali, B.J. and Anwar, G., (2021). An empirical study of employees’ motivation and its influence job satisfaction. Ali, BJ, &amp; Anwar, G.(2021). An Empirical Study of Employees’ Motivation and its Influence Job Satisfaction. </a:t>
            </a:r>
            <a:r>
              <a:rPr lang="en" sz="1040" i="1">
                <a:solidFill>
                  <a:srgbClr val="000000"/>
                </a:solidFill>
                <a:highlight>
                  <a:srgbClr val="FFFFFF"/>
                </a:highlight>
                <a:latin typeface="Times New Roman"/>
                <a:ea typeface="Times New Roman"/>
                <a:cs typeface="Times New Roman"/>
                <a:sym typeface="Times New Roman"/>
              </a:rPr>
              <a:t>International Journal of Engineering, Business and Management,</a:t>
            </a:r>
            <a:r>
              <a:rPr lang="en" sz="1040">
                <a:solidFill>
                  <a:srgbClr val="000000"/>
                </a:solidFill>
                <a:highlight>
                  <a:srgbClr val="FFFFFF"/>
                </a:highlight>
                <a:latin typeface="Times New Roman"/>
                <a:ea typeface="Times New Roman"/>
                <a:cs typeface="Times New Roman"/>
                <a:sym typeface="Times New Roman"/>
              </a:rPr>
              <a:t> 5(2), pp.21-30.</a:t>
            </a:r>
            <a:endParaRPr sz="1040" dirty="0">
              <a:solidFill>
                <a:srgbClr val="000000"/>
              </a:solidFill>
              <a:highlight>
                <a:srgbClr val="FFFFFF"/>
              </a:highlight>
              <a:latin typeface="Times New Roman"/>
              <a:ea typeface="Times New Roman"/>
              <a:cs typeface="Times New Roman"/>
              <a:sym typeface="Times New Roman"/>
            </a:endParaRPr>
          </a:p>
          <a:p>
            <a:pPr marL="0" lvl="0" indent="0" algn="just" rtl="0">
              <a:lnSpc>
                <a:spcPct val="140000"/>
              </a:lnSpc>
              <a:spcBef>
                <a:spcPts val="1200"/>
              </a:spcBef>
              <a:spcAft>
                <a:spcPts val="0"/>
              </a:spcAft>
              <a:buSzPts val="770"/>
              <a:buNone/>
            </a:pPr>
            <a:r>
              <a:rPr lang="en" sz="1040">
                <a:solidFill>
                  <a:srgbClr val="000000"/>
                </a:solidFill>
                <a:highlight>
                  <a:srgbClr val="FFFFFF"/>
                </a:highlight>
                <a:latin typeface="Times New Roman"/>
                <a:ea typeface="Times New Roman"/>
                <a:cs typeface="Times New Roman"/>
                <a:sym typeface="Times New Roman"/>
              </a:rPr>
              <a:t>Aubret, A., Matignon, L. and Hassas, S., (2019). </a:t>
            </a:r>
            <a:r>
              <a:rPr lang="en" sz="1040" i="1">
                <a:solidFill>
                  <a:srgbClr val="000000"/>
                </a:solidFill>
                <a:highlight>
                  <a:srgbClr val="FFFFFF"/>
                </a:highlight>
                <a:latin typeface="Times New Roman"/>
                <a:ea typeface="Times New Roman"/>
                <a:cs typeface="Times New Roman"/>
                <a:sym typeface="Times New Roman"/>
              </a:rPr>
              <a:t>A survey on intrinsic motivation in reinforcement learning.</a:t>
            </a:r>
            <a:r>
              <a:rPr lang="en" sz="1040">
                <a:solidFill>
                  <a:srgbClr val="000000"/>
                </a:solidFill>
                <a:highlight>
                  <a:srgbClr val="FFFFFF"/>
                </a:highlight>
                <a:latin typeface="Times New Roman"/>
                <a:ea typeface="Times New Roman"/>
                <a:cs typeface="Times New Roman"/>
                <a:sym typeface="Times New Roman"/>
              </a:rPr>
              <a:t> arXiv preprint arXiv:1908.06976.</a:t>
            </a:r>
            <a:endParaRPr sz="1040" dirty="0">
              <a:solidFill>
                <a:srgbClr val="000000"/>
              </a:solidFill>
              <a:highlight>
                <a:srgbClr val="FFFFFF"/>
              </a:highlight>
              <a:latin typeface="Times New Roman"/>
              <a:ea typeface="Times New Roman"/>
              <a:cs typeface="Times New Roman"/>
              <a:sym typeface="Times New Roman"/>
            </a:endParaRPr>
          </a:p>
          <a:p>
            <a:pPr marL="0" lvl="0" indent="0" algn="just" rtl="0">
              <a:lnSpc>
                <a:spcPct val="140000"/>
              </a:lnSpc>
              <a:spcBef>
                <a:spcPts val="1200"/>
              </a:spcBef>
              <a:spcAft>
                <a:spcPts val="0"/>
              </a:spcAft>
              <a:buSzPts val="770"/>
              <a:buNone/>
            </a:pPr>
            <a:r>
              <a:rPr lang="en" sz="1040">
                <a:solidFill>
                  <a:srgbClr val="000000"/>
                </a:solidFill>
                <a:highlight>
                  <a:srgbClr val="FFFFFF"/>
                </a:highlight>
                <a:latin typeface="Times New Roman"/>
                <a:ea typeface="Times New Roman"/>
                <a:cs typeface="Times New Roman"/>
                <a:sym typeface="Times New Roman"/>
              </a:rPr>
              <a:t>David, N., Brennecke, J. and Rank, O., (2020). Extrinsic motivation as a determinant of knowledge exchange in sales teams: A social network approach. </a:t>
            </a:r>
            <a:r>
              <a:rPr lang="en" sz="1040" i="1">
                <a:solidFill>
                  <a:srgbClr val="000000"/>
                </a:solidFill>
                <a:highlight>
                  <a:srgbClr val="FFFFFF"/>
                </a:highlight>
                <a:latin typeface="Times New Roman"/>
                <a:ea typeface="Times New Roman"/>
                <a:cs typeface="Times New Roman"/>
                <a:sym typeface="Times New Roman"/>
              </a:rPr>
              <a:t>Human resource management</a:t>
            </a:r>
            <a:r>
              <a:rPr lang="en" sz="1040">
                <a:solidFill>
                  <a:srgbClr val="000000"/>
                </a:solidFill>
                <a:highlight>
                  <a:srgbClr val="FFFFFF"/>
                </a:highlight>
                <a:latin typeface="Times New Roman"/>
                <a:ea typeface="Times New Roman"/>
                <a:cs typeface="Times New Roman"/>
                <a:sym typeface="Times New Roman"/>
              </a:rPr>
              <a:t>, 59(4), pp.339-358.</a:t>
            </a:r>
            <a:endParaRPr sz="1040" dirty="0">
              <a:solidFill>
                <a:srgbClr val="000000"/>
              </a:solidFill>
              <a:highlight>
                <a:srgbClr val="FFFFFF"/>
              </a:highlight>
              <a:latin typeface="Times New Roman"/>
              <a:ea typeface="Times New Roman"/>
              <a:cs typeface="Times New Roman"/>
              <a:sym typeface="Times New Roman"/>
            </a:endParaRPr>
          </a:p>
          <a:p>
            <a:pPr marL="0" lvl="0" indent="0" algn="just" rtl="0">
              <a:lnSpc>
                <a:spcPct val="140000"/>
              </a:lnSpc>
              <a:spcBef>
                <a:spcPts val="1200"/>
              </a:spcBef>
              <a:spcAft>
                <a:spcPts val="0"/>
              </a:spcAft>
              <a:buSzPts val="770"/>
              <a:buNone/>
            </a:pPr>
            <a:r>
              <a:rPr lang="en" sz="1040">
                <a:solidFill>
                  <a:srgbClr val="000000"/>
                </a:solidFill>
                <a:highlight>
                  <a:srgbClr val="FFFFFF"/>
                </a:highlight>
                <a:latin typeface="Times New Roman"/>
                <a:ea typeface="Times New Roman"/>
                <a:cs typeface="Times New Roman"/>
                <a:sym typeface="Times New Roman"/>
              </a:rPr>
              <a:t>Galani, A. and Galanakis, M., 2022. Organizational Psychology on the Rise—McGregor’s X and Y Theory:</a:t>
            </a:r>
            <a:r>
              <a:rPr lang="en" sz="1040" i="1">
                <a:solidFill>
                  <a:srgbClr val="000000"/>
                </a:solidFill>
                <a:highlight>
                  <a:srgbClr val="FFFFFF"/>
                </a:highlight>
                <a:latin typeface="Times New Roman"/>
                <a:ea typeface="Times New Roman"/>
                <a:cs typeface="Times New Roman"/>
                <a:sym typeface="Times New Roman"/>
              </a:rPr>
              <a:t> A Systematic Literature Review. Psychology,</a:t>
            </a:r>
            <a:r>
              <a:rPr lang="en" sz="1040">
                <a:solidFill>
                  <a:srgbClr val="000000"/>
                </a:solidFill>
                <a:highlight>
                  <a:srgbClr val="FFFFFF"/>
                </a:highlight>
                <a:latin typeface="Times New Roman"/>
                <a:ea typeface="Times New Roman"/>
                <a:cs typeface="Times New Roman"/>
                <a:sym typeface="Times New Roman"/>
              </a:rPr>
              <a:t> 13(5), pp.782-789.</a:t>
            </a:r>
            <a:endParaRPr sz="1040" dirty="0">
              <a:solidFill>
                <a:srgbClr val="000000"/>
              </a:solidFill>
              <a:highlight>
                <a:srgbClr val="FFFFFF"/>
              </a:highlight>
              <a:latin typeface="Times New Roman"/>
              <a:ea typeface="Times New Roman"/>
              <a:cs typeface="Times New Roman"/>
              <a:sym typeface="Times New Roman"/>
            </a:endParaRPr>
          </a:p>
          <a:p>
            <a:pPr marL="0" lvl="0" indent="0" algn="just" rtl="0">
              <a:lnSpc>
                <a:spcPct val="140000"/>
              </a:lnSpc>
              <a:spcBef>
                <a:spcPts val="1200"/>
              </a:spcBef>
              <a:spcAft>
                <a:spcPts val="0"/>
              </a:spcAft>
              <a:buSzPts val="770"/>
              <a:buNone/>
            </a:pPr>
            <a:r>
              <a:rPr lang="en" sz="1040">
                <a:solidFill>
                  <a:srgbClr val="000000"/>
                </a:solidFill>
                <a:highlight>
                  <a:srgbClr val="FFFFFF"/>
                </a:highlight>
                <a:latin typeface="Times New Roman"/>
                <a:ea typeface="Times New Roman"/>
                <a:cs typeface="Times New Roman"/>
                <a:sym typeface="Times New Roman"/>
              </a:rPr>
              <a:t>Ryan, R.M. and Deci, E.L., (2020). Intrinsic and extrinsic motivation from a self-determination theory perspective: Definitions, theory, practices, and future directions. </a:t>
            </a:r>
            <a:r>
              <a:rPr lang="en" sz="1040" i="1">
                <a:solidFill>
                  <a:srgbClr val="000000"/>
                </a:solidFill>
                <a:highlight>
                  <a:srgbClr val="FFFFFF"/>
                </a:highlight>
                <a:latin typeface="Times New Roman"/>
                <a:ea typeface="Times New Roman"/>
                <a:cs typeface="Times New Roman"/>
                <a:sym typeface="Times New Roman"/>
              </a:rPr>
              <a:t>Contemporary educational psychology</a:t>
            </a:r>
            <a:r>
              <a:rPr lang="en" sz="1040">
                <a:solidFill>
                  <a:srgbClr val="000000"/>
                </a:solidFill>
                <a:highlight>
                  <a:srgbClr val="FFFFFF"/>
                </a:highlight>
                <a:latin typeface="Times New Roman"/>
                <a:ea typeface="Times New Roman"/>
                <a:cs typeface="Times New Roman"/>
                <a:sym typeface="Times New Roman"/>
              </a:rPr>
              <a:t>, 61, p.101860.</a:t>
            </a:r>
            <a:endParaRPr sz="1040" dirty="0">
              <a:solidFill>
                <a:srgbClr val="000000"/>
              </a:solidFill>
              <a:highlight>
                <a:srgbClr val="FFFFFF"/>
              </a:highlight>
              <a:latin typeface="Times New Roman"/>
              <a:ea typeface="Times New Roman"/>
              <a:cs typeface="Times New Roman"/>
              <a:sym typeface="Times New Roman"/>
            </a:endParaRPr>
          </a:p>
          <a:p>
            <a:pPr marL="0" lvl="0" indent="0" algn="just" rtl="0">
              <a:lnSpc>
                <a:spcPct val="140000"/>
              </a:lnSpc>
              <a:spcBef>
                <a:spcPts val="1200"/>
              </a:spcBef>
              <a:spcAft>
                <a:spcPts val="0"/>
              </a:spcAft>
              <a:buSzPts val="770"/>
              <a:buNone/>
            </a:pPr>
            <a:r>
              <a:rPr lang="en" sz="1040">
                <a:solidFill>
                  <a:srgbClr val="000000"/>
                </a:solidFill>
                <a:highlight>
                  <a:srgbClr val="FFFFFF"/>
                </a:highlight>
                <a:latin typeface="Times New Roman"/>
                <a:ea typeface="Times New Roman"/>
                <a:cs typeface="Times New Roman"/>
                <a:sym typeface="Times New Roman"/>
              </a:rPr>
              <a:t>Siruri, M.M. and Cheche, S., (2021). Revisiting the Hackman and Oldham job characteristics model and Herzberg’s two factor theory: Propositions on how to make job enrichment effective in today’s organizations. </a:t>
            </a:r>
            <a:r>
              <a:rPr lang="en" sz="1040" i="1">
                <a:solidFill>
                  <a:srgbClr val="000000"/>
                </a:solidFill>
                <a:highlight>
                  <a:srgbClr val="FFFFFF"/>
                </a:highlight>
                <a:latin typeface="Times New Roman"/>
                <a:ea typeface="Times New Roman"/>
                <a:cs typeface="Times New Roman"/>
                <a:sym typeface="Times New Roman"/>
              </a:rPr>
              <a:t>European Journal of Business and Management Research</a:t>
            </a:r>
            <a:r>
              <a:rPr lang="en" sz="1040">
                <a:solidFill>
                  <a:srgbClr val="000000"/>
                </a:solidFill>
                <a:highlight>
                  <a:srgbClr val="FFFFFF"/>
                </a:highlight>
                <a:latin typeface="Times New Roman"/>
                <a:ea typeface="Times New Roman"/>
                <a:cs typeface="Times New Roman"/>
                <a:sym typeface="Times New Roman"/>
              </a:rPr>
              <a:t>, 6(2), pp.162-167.</a:t>
            </a:r>
            <a:endParaRPr sz="1040" dirty="0">
              <a:solidFill>
                <a:srgbClr val="000000"/>
              </a:solidFill>
              <a:highlight>
                <a:srgbClr val="FFFFFF"/>
              </a:highlight>
              <a:latin typeface="Times New Roman"/>
              <a:ea typeface="Times New Roman"/>
              <a:cs typeface="Times New Roman"/>
              <a:sym typeface="Times New Roman"/>
            </a:endParaRPr>
          </a:p>
          <a:p>
            <a:pPr marL="0" lvl="0" indent="0" algn="l" rtl="0">
              <a:lnSpc>
                <a:spcPct val="105000"/>
              </a:lnSpc>
              <a:spcBef>
                <a:spcPts val="1200"/>
              </a:spcBef>
              <a:spcAft>
                <a:spcPts val="1200"/>
              </a:spcAft>
              <a:buSzPts val="770"/>
              <a:buNone/>
            </a:pPr>
            <a:endParaRPr sz="146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pic>
        <p:nvPicPr>
          <p:cNvPr id="138" name="Google Shape;138;p25"/>
          <p:cNvPicPr preferRelativeResize="0"/>
          <p:nvPr/>
        </p:nvPicPr>
        <p:blipFill>
          <a:blip r:embed="rId3">
            <a:alphaModFix/>
          </a:blip>
          <a:stretch>
            <a:fillRect/>
          </a:stretch>
        </p:blipFill>
        <p:spPr>
          <a:xfrm>
            <a:off x="421775" y="281563"/>
            <a:ext cx="8142900" cy="4580375"/>
          </a:xfrm>
          <a:prstGeom prst="rect">
            <a:avLst/>
          </a:prstGeom>
          <a:noFill/>
          <a:ln>
            <a:noFill/>
          </a:ln>
        </p:spPr>
      </p:pic>
    </p:spTree>
  </p:cSld>
  <p:clrMapOvr>
    <a:masterClrMapping/>
  </p:clrMapOvr>
</p:sld>
</file>

<file path=ppt/theme/theme1.xml><?xml version="1.0" encoding="utf-8"?>
<a:theme xmlns:a="http://schemas.openxmlformats.org/drawingml/2006/main" name="Gameday">
  <a:themeElements>
    <a:clrScheme name="Gameday">
      <a:dk1>
        <a:srgbClr val="4285F4"/>
      </a:dk1>
      <a:lt1>
        <a:srgbClr val="FFFFFF"/>
      </a:lt1>
      <a:dk2>
        <a:srgbClr val="666666"/>
      </a:dk2>
      <a:lt2>
        <a:srgbClr val="D9D9D9"/>
      </a:lt2>
      <a:accent1>
        <a:srgbClr val="455A64"/>
      </a:accent1>
      <a:accent2>
        <a:srgbClr val="607D8B"/>
      </a:accent2>
      <a:accent3>
        <a:srgbClr val="FF5722"/>
      </a:accent3>
      <a:accent4>
        <a:srgbClr val="D84315"/>
      </a:accent4>
      <a:accent5>
        <a:srgbClr val="1C3AA9"/>
      </a:accent5>
      <a:accent6>
        <a:srgbClr val="FFAB40"/>
      </a:accent6>
      <a:hlink>
        <a:srgbClr val="1C3AA9"/>
      </a:hlink>
      <a:folHlink>
        <a:srgbClr val="1C3A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1951</Words>
  <Application>Microsoft Office PowerPoint</Application>
  <PresentationFormat>On-screen Show (16:9)</PresentationFormat>
  <Paragraphs>87</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Times New Roman</vt:lpstr>
      <vt:lpstr>Algerian</vt:lpstr>
      <vt:lpstr>Proxima Nova</vt:lpstr>
      <vt:lpstr>Arial</vt:lpstr>
      <vt:lpstr>Wingdings</vt:lpstr>
      <vt:lpstr>Alfa Slab One</vt:lpstr>
      <vt:lpstr>Gameday</vt:lpstr>
      <vt:lpstr>Developing Relationships and Workplace Achievement  </vt:lpstr>
      <vt:lpstr>PowerPoint Presentation</vt:lpstr>
      <vt:lpstr>The meaning of employee motivation</vt:lpstr>
      <vt:lpstr>Continuation</vt:lpstr>
      <vt:lpstr>Key difference between extrinsic and intrinsic motivation types as a development vehicle</vt:lpstr>
      <vt:lpstr>Continuation </vt:lpstr>
      <vt:lpstr>advantages and disadvantages of each motivation type</vt:lpstr>
      <vt:lpstr>Continuation  </vt:lpstr>
      <vt:lpstr>  Example  extrinsic motivation </vt:lpstr>
      <vt:lpstr>Key motivation theories </vt:lpstr>
      <vt:lpstr>Continuation  </vt:lpstr>
      <vt:lpstr>Conclusion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mac</dc:creator>
  <cp:lastModifiedBy>Stefania Enoaica</cp:lastModifiedBy>
  <cp:revision>2</cp:revision>
  <dcterms:modified xsi:type="dcterms:W3CDTF">2023-06-29T10:58:19Z</dcterms:modified>
</cp:coreProperties>
</file>