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7" r:id="rId2"/>
    <p:sldId id="263" r:id="rId3"/>
    <p:sldId id="273" r:id="rId4"/>
    <p:sldId id="311" r:id="rId5"/>
    <p:sldId id="313" r:id="rId6"/>
    <p:sldId id="314" r:id="rId7"/>
    <p:sldId id="315" r:id="rId8"/>
    <p:sldId id="316" r:id="rId9"/>
    <p:sldId id="317" r:id="rId10"/>
    <p:sldId id="319" r:id="rId11"/>
    <p:sldId id="322" r:id="rId12"/>
    <p:sldId id="320" r:id="rId13"/>
    <p:sldId id="323" r:id="rId14"/>
    <p:sldId id="325" r:id="rId15"/>
    <p:sldId id="331" r:id="rId16"/>
    <p:sldId id="328" r:id="rId17"/>
    <p:sldId id="333" r:id="rId18"/>
    <p:sldId id="258" r:id="rId19"/>
    <p:sldId id="259" r:id="rId20"/>
    <p:sldId id="332" r:id="rId21"/>
    <p:sldId id="329" r:id="rId22"/>
    <p:sldId id="324" r:id="rId23"/>
    <p:sldId id="326" r:id="rId24"/>
    <p:sldId id="330" r:id="rId25"/>
    <p:sldId id="260" r:id="rId26"/>
    <p:sldId id="262" r:id="rId27"/>
    <p:sldId id="327" r:id="rId28"/>
    <p:sldId id="318" r:id="rId29"/>
    <p:sldId id="256" r:id="rId30"/>
    <p:sldId id="32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1565"/>
  </p:normalViewPr>
  <p:slideViewPr>
    <p:cSldViewPr snapToGrid="0" snapToObjects="1">
      <p:cViewPr varScale="1">
        <p:scale>
          <a:sx n="117" d="100"/>
          <a:sy n="117" d="100"/>
        </p:scale>
        <p:origin x="90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7ACC2-2C89-EF42-8A37-41573A2A9C48}" type="datetimeFigureOut">
              <a:rPr lang="en-US" smtClean="0"/>
              <a:t>4/21/21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3A1495-A75B-1945-A934-0714538591FF}" type="slidenum">
              <a:rPr lang="en-US" smtClean="0"/>
              <a:t>‹#›</a:t>
            </a:fld>
            <a:endParaRPr lang="en-US"/>
          </a:p>
        </p:txBody>
      </p:sp>
    </p:spTree>
    <p:extLst>
      <p:ext uri="{BB962C8B-B14F-4D97-AF65-F5344CB8AC3E}">
        <p14:creationId xmlns:p14="http://schemas.microsoft.com/office/powerpoint/2010/main" val="3503689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45FECC-E093-454B-9601-A0078F1AC297}" type="slidenum">
              <a:rPr lang="en-US" smtClean="0"/>
              <a:t>1</a:t>
            </a:fld>
            <a:endParaRPr lang="en-US"/>
          </a:p>
        </p:txBody>
      </p:sp>
    </p:spTree>
    <p:extLst>
      <p:ext uri="{BB962C8B-B14F-4D97-AF65-F5344CB8AC3E}">
        <p14:creationId xmlns:p14="http://schemas.microsoft.com/office/powerpoint/2010/main" val="2682175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3</a:t>
            </a:fld>
            <a:endParaRPr lang="en-US"/>
          </a:p>
        </p:txBody>
      </p:sp>
    </p:spTree>
    <p:extLst>
      <p:ext uri="{BB962C8B-B14F-4D97-AF65-F5344CB8AC3E}">
        <p14:creationId xmlns:p14="http://schemas.microsoft.com/office/powerpoint/2010/main" val="1558202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4</a:t>
            </a:fld>
            <a:endParaRPr lang="en-US"/>
          </a:p>
        </p:txBody>
      </p:sp>
    </p:spTree>
    <p:extLst>
      <p:ext uri="{BB962C8B-B14F-4D97-AF65-F5344CB8AC3E}">
        <p14:creationId xmlns:p14="http://schemas.microsoft.com/office/powerpoint/2010/main" val="425384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5</a:t>
            </a:fld>
            <a:endParaRPr lang="en-US"/>
          </a:p>
        </p:txBody>
      </p:sp>
    </p:spTree>
    <p:extLst>
      <p:ext uri="{BB962C8B-B14F-4D97-AF65-F5344CB8AC3E}">
        <p14:creationId xmlns:p14="http://schemas.microsoft.com/office/powerpoint/2010/main" val="1935337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6</a:t>
            </a:fld>
            <a:endParaRPr lang="en-US"/>
          </a:p>
        </p:txBody>
      </p:sp>
    </p:spTree>
    <p:extLst>
      <p:ext uri="{BB962C8B-B14F-4D97-AF65-F5344CB8AC3E}">
        <p14:creationId xmlns:p14="http://schemas.microsoft.com/office/powerpoint/2010/main" val="1871493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7</a:t>
            </a:fld>
            <a:endParaRPr lang="en-US"/>
          </a:p>
        </p:txBody>
      </p:sp>
    </p:spTree>
    <p:extLst>
      <p:ext uri="{BB962C8B-B14F-4D97-AF65-F5344CB8AC3E}">
        <p14:creationId xmlns:p14="http://schemas.microsoft.com/office/powerpoint/2010/main" val="3649950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8</a:t>
            </a:fld>
            <a:endParaRPr lang="en-US"/>
          </a:p>
        </p:txBody>
      </p:sp>
    </p:spTree>
    <p:extLst>
      <p:ext uri="{BB962C8B-B14F-4D97-AF65-F5344CB8AC3E}">
        <p14:creationId xmlns:p14="http://schemas.microsoft.com/office/powerpoint/2010/main" val="2119734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41A74-236D-D546-A4DE-09254F2578C9}" type="slidenum">
              <a:rPr lang="en-US" smtClean="0"/>
              <a:t>9</a:t>
            </a:fld>
            <a:endParaRPr lang="en-US"/>
          </a:p>
        </p:txBody>
      </p:sp>
    </p:spTree>
    <p:extLst>
      <p:ext uri="{BB962C8B-B14F-4D97-AF65-F5344CB8AC3E}">
        <p14:creationId xmlns:p14="http://schemas.microsoft.com/office/powerpoint/2010/main" val="2710063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A1495-A75B-1945-A934-0714538591FF}" type="slidenum">
              <a:rPr lang="en-US" smtClean="0"/>
              <a:t>16</a:t>
            </a:fld>
            <a:endParaRPr lang="en-US"/>
          </a:p>
        </p:txBody>
      </p:sp>
    </p:spTree>
    <p:extLst>
      <p:ext uri="{BB962C8B-B14F-4D97-AF65-F5344CB8AC3E}">
        <p14:creationId xmlns:p14="http://schemas.microsoft.com/office/powerpoint/2010/main" val="2044648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A1495-A75B-1945-A934-0714538591FF}" type="slidenum">
              <a:rPr lang="en-US" smtClean="0"/>
              <a:t>20</a:t>
            </a:fld>
            <a:endParaRPr lang="en-US"/>
          </a:p>
        </p:txBody>
      </p:sp>
    </p:spTree>
    <p:extLst>
      <p:ext uri="{BB962C8B-B14F-4D97-AF65-F5344CB8AC3E}">
        <p14:creationId xmlns:p14="http://schemas.microsoft.com/office/powerpoint/2010/main" val="31923896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A1495-A75B-1945-A934-0714538591FF}" type="slidenum">
              <a:rPr lang="en-US" smtClean="0"/>
              <a:t>21</a:t>
            </a:fld>
            <a:endParaRPr lang="en-US"/>
          </a:p>
        </p:txBody>
      </p:sp>
    </p:spTree>
    <p:extLst>
      <p:ext uri="{BB962C8B-B14F-4D97-AF65-F5344CB8AC3E}">
        <p14:creationId xmlns:p14="http://schemas.microsoft.com/office/powerpoint/2010/main" val="1061009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are not creating a foley performance – distinct sound effect that can be used in different applications. </a:t>
            </a:r>
          </a:p>
        </p:txBody>
      </p:sp>
      <p:sp>
        <p:nvSpPr>
          <p:cNvPr id="4" name="Slide Number Placeholder 3"/>
          <p:cNvSpPr>
            <a:spLocks noGrp="1"/>
          </p:cNvSpPr>
          <p:nvPr>
            <p:ph type="sldNum" sz="quarter" idx="5"/>
          </p:nvPr>
        </p:nvSpPr>
        <p:spPr/>
        <p:txBody>
          <a:bodyPr/>
          <a:lstStyle/>
          <a:p>
            <a:fld id="{8D3A1495-A75B-1945-A934-0714538591FF}" type="slidenum">
              <a:rPr lang="en-US" smtClean="0"/>
              <a:t>25</a:t>
            </a:fld>
            <a:endParaRPr lang="en-US"/>
          </a:p>
        </p:txBody>
      </p:sp>
    </p:spTree>
    <p:extLst>
      <p:ext uri="{BB962C8B-B14F-4D97-AF65-F5344CB8AC3E}">
        <p14:creationId xmlns:p14="http://schemas.microsoft.com/office/powerpoint/2010/main" val="3762214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A1495-A75B-1945-A934-0714538591FF}" type="slidenum">
              <a:rPr lang="en-US" smtClean="0"/>
              <a:t>26</a:t>
            </a:fld>
            <a:endParaRPr lang="en-US"/>
          </a:p>
        </p:txBody>
      </p:sp>
    </p:spTree>
    <p:extLst>
      <p:ext uri="{BB962C8B-B14F-4D97-AF65-F5344CB8AC3E}">
        <p14:creationId xmlns:p14="http://schemas.microsoft.com/office/powerpoint/2010/main" val="1919392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A1495-A75B-1945-A934-0714538591FF}" type="slidenum">
              <a:rPr lang="en-US" smtClean="0"/>
              <a:t>28</a:t>
            </a:fld>
            <a:endParaRPr lang="en-US"/>
          </a:p>
        </p:txBody>
      </p:sp>
    </p:spTree>
    <p:extLst>
      <p:ext uri="{BB962C8B-B14F-4D97-AF65-F5344CB8AC3E}">
        <p14:creationId xmlns:p14="http://schemas.microsoft.com/office/powerpoint/2010/main" val="34495383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A1495-A75B-1945-A934-0714538591FF}" type="slidenum">
              <a:rPr lang="en-US" smtClean="0"/>
              <a:t>30</a:t>
            </a:fld>
            <a:endParaRPr lang="en-US"/>
          </a:p>
        </p:txBody>
      </p:sp>
    </p:spTree>
    <p:extLst>
      <p:ext uri="{BB962C8B-B14F-4D97-AF65-F5344CB8AC3E}">
        <p14:creationId xmlns:p14="http://schemas.microsoft.com/office/powerpoint/2010/main" val="269580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35F0C-992E-8A40-8C4F-0332B709F37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ED68FFA-40B9-BB4D-A29C-E7D272281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3C9CF0C-5E3F-004B-87AB-275200BE8D46}"/>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5" name="Footer Placeholder 4">
            <a:extLst>
              <a:ext uri="{FF2B5EF4-FFF2-40B4-BE49-F238E27FC236}">
                <a16:creationId xmlns:a16="http://schemas.microsoft.com/office/drawing/2014/main" id="{CD908E8F-FBC5-4543-9D8A-290521BF34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52BEBB-8959-8140-9F85-2E1C8931EC6B}"/>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3627433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B0B6D-36AC-134F-8B09-1F318D895C0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2779C83-4A06-7D42-AA4A-5CB7CDFF485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86ADAB-2FBA-8249-831E-5B86ED7759BF}"/>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5" name="Footer Placeholder 4">
            <a:extLst>
              <a:ext uri="{FF2B5EF4-FFF2-40B4-BE49-F238E27FC236}">
                <a16:creationId xmlns:a16="http://schemas.microsoft.com/office/drawing/2014/main" id="{056D8CAC-48F0-A64F-BED6-1ACAD6871D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78B02D-64F3-6240-A6D0-0A7F04418D8E}"/>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1254530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EA866-A0E7-8043-AF25-0D645CC0ADE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770B670-456B-A240-BB9D-ECF9071D09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65F97A9-108B-8941-8593-C80A43264021}"/>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5" name="Footer Placeholder 4">
            <a:extLst>
              <a:ext uri="{FF2B5EF4-FFF2-40B4-BE49-F238E27FC236}">
                <a16:creationId xmlns:a16="http://schemas.microsoft.com/office/drawing/2014/main" id="{1B6043FE-7FC5-A044-935E-20B5BA4059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F8CB1F-9911-604E-8C9E-D6947CB75546}"/>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6470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17F17-B336-AE49-A516-201057C56CF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9E6D5A6-9BDD-D344-BC91-FE3F192ACBF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56DDD9C-F34A-E447-A310-D2FEE082547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CCAA9E9-2BB3-674C-AD08-CEBB6D11CAB3}"/>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6" name="Footer Placeholder 5">
            <a:extLst>
              <a:ext uri="{FF2B5EF4-FFF2-40B4-BE49-F238E27FC236}">
                <a16:creationId xmlns:a16="http://schemas.microsoft.com/office/drawing/2014/main" id="{6EE9C96C-D561-FA41-9B92-7290D6ED15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E36C72-8B1C-9A41-8705-E94F41CC62E3}"/>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2787337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F5AB3-34EC-FF40-8393-9A51701AA31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719680-D0ED-B54C-9322-59D9F52432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00549B7-517D-CC49-B420-81C2CA41DDA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2192616-5E37-294C-A202-1D396B3AFC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AE1A130-8594-6147-B394-F7FE7DDE7C9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D12EB7C-6B67-3B4C-BC00-B26536850DEB}"/>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8" name="Footer Placeholder 7">
            <a:extLst>
              <a:ext uri="{FF2B5EF4-FFF2-40B4-BE49-F238E27FC236}">
                <a16:creationId xmlns:a16="http://schemas.microsoft.com/office/drawing/2014/main" id="{0B54227C-DC62-D34C-A04D-CAF39768B4B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4CB27B-FA44-DF43-9EF8-6B2CD2DE4EDB}"/>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996453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95875-FF15-144C-8633-863882C8DB7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8624CF3-3307-0845-97B4-654ECBE9B030}"/>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4" name="Footer Placeholder 3">
            <a:extLst>
              <a:ext uri="{FF2B5EF4-FFF2-40B4-BE49-F238E27FC236}">
                <a16:creationId xmlns:a16="http://schemas.microsoft.com/office/drawing/2014/main" id="{893E6319-905C-6B4B-B8C8-DCEBFF3EB1C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C13E08-7AB4-4A4C-88D3-BBDC5C6D9F19}"/>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2480690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6F9DBD-7E33-1A45-9EAD-9C0258C01AD1}"/>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3" name="Footer Placeholder 2">
            <a:extLst>
              <a:ext uri="{FF2B5EF4-FFF2-40B4-BE49-F238E27FC236}">
                <a16:creationId xmlns:a16="http://schemas.microsoft.com/office/drawing/2014/main" id="{709F559C-A18D-3348-A384-33603E6085F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81D003-C20E-034D-B83F-8D7E0EED7CF9}"/>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1434449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0BD06-C9FF-754C-9E48-07061681C45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C8A7417-0067-9748-823E-0A757100F4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C90BBDC-E978-1D4C-A83F-F528081994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31EC6FF-5F96-6A44-B760-382B9EC72905}"/>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6" name="Footer Placeholder 5">
            <a:extLst>
              <a:ext uri="{FF2B5EF4-FFF2-40B4-BE49-F238E27FC236}">
                <a16:creationId xmlns:a16="http://schemas.microsoft.com/office/drawing/2014/main" id="{5BCDD5F5-9753-4648-A60D-37C1457853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148F78-3126-3543-AFD5-7ADD377E6DB7}"/>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1144768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BBD2E-E34D-A049-B75F-8B57FF2A1B6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867C9D8-13F3-5A40-8E4F-8C5AB6015D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7C29965-9CA7-124C-9914-A80E32A27F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1B821C-D812-7C4F-88F4-64E8A2A7D275}"/>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6" name="Footer Placeholder 5">
            <a:extLst>
              <a:ext uri="{FF2B5EF4-FFF2-40B4-BE49-F238E27FC236}">
                <a16:creationId xmlns:a16="http://schemas.microsoft.com/office/drawing/2014/main" id="{8BC3BF60-43E6-BC41-886C-BDE4E8AB65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A4B0924-AC7B-A74E-AC28-A4F547795BAB}"/>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417839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AF232-2ABD-C349-835A-032897F9DC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1C628CC-0D0D-C649-9CC3-21594207F0F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C3B87B2-310E-B648-83D1-348ABB44972C}"/>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5" name="Footer Placeholder 4">
            <a:extLst>
              <a:ext uri="{FF2B5EF4-FFF2-40B4-BE49-F238E27FC236}">
                <a16:creationId xmlns:a16="http://schemas.microsoft.com/office/drawing/2014/main" id="{3AAE3A51-9FA1-9946-A817-66FEBF97B7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C03BB3-705C-F343-B6FA-60F497DC0BAD}"/>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106782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141A13-6F9C-D94A-9B38-0C085FAD03D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BBF99B5-9CA2-E149-8BCF-3150D940E5E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94D93C0-C475-DF40-B2C6-8A54159634F9}"/>
              </a:ext>
            </a:extLst>
          </p:cNvPr>
          <p:cNvSpPr>
            <a:spLocks noGrp="1"/>
          </p:cNvSpPr>
          <p:nvPr>
            <p:ph type="dt" sz="half" idx="10"/>
          </p:nvPr>
        </p:nvSpPr>
        <p:spPr/>
        <p:txBody>
          <a:bodyPr/>
          <a:lstStyle/>
          <a:p>
            <a:fld id="{D3CB0123-3B9D-D447-93AE-AF35A1E5E9E9}" type="datetimeFigureOut">
              <a:rPr lang="en-US" smtClean="0"/>
              <a:t>4/21/21</a:t>
            </a:fld>
            <a:endParaRPr lang="en-US"/>
          </a:p>
        </p:txBody>
      </p:sp>
      <p:sp>
        <p:nvSpPr>
          <p:cNvPr id="5" name="Footer Placeholder 4">
            <a:extLst>
              <a:ext uri="{FF2B5EF4-FFF2-40B4-BE49-F238E27FC236}">
                <a16:creationId xmlns:a16="http://schemas.microsoft.com/office/drawing/2014/main" id="{D50775DA-646E-6E47-8B57-4C629B445B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922F55-9B6C-4141-8FE8-D364CF0DD058}"/>
              </a:ext>
            </a:extLst>
          </p:cNvPr>
          <p:cNvSpPr>
            <a:spLocks noGrp="1"/>
          </p:cNvSpPr>
          <p:nvPr>
            <p:ph type="sldNum" sz="quarter" idx="12"/>
          </p:nvPr>
        </p:nvSpPr>
        <p:spPr/>
        <p:txBody>
          <a:bodyPr/>
          <a:lstStyle/>
          <a:p>
            <a:fld id="{4AF6D6C3-1506-FE4E-BCD3-6788E07C19D8}" type="slidenum">
              <a:rPr lang="en-US" smtClean="0"/>
              <a:t>‹#›</a:t>
            </a:fld>
            <a:endParaRPr lang="en-US"/>
          </a:p>
        </p:txBody>
      </p:sp>
    </p:spTree>
    <p:extLst>
      <p:ext uri="{BB962C8B-B14F-4D97-AF65-F5344CB8AC3E}">
        <p14:creationId xmlns:p14="http://schemas.microsoft.com/office/powerpoint/2010/main" val="3766703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45C227-9A26-714B-B298-E7CC049F88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7358AB0-0741-BB44-A99E-BB6652C651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453845-EB78-034C-9AE9-D44399B690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CB0123-3B9D-D447-93AE-AF35A1E5E9E9}" type="datetimeFigureOut">
              <a:rPr lang="en-US" smtClean="0"/>
              <a:t>4/21/21</a:t>
            </a:fld>
            <a:endParaRPr lang="en-US"/>
          </a:p>
        </p:txBody>
      </p:sp>
      <p:sp>
        <p:nvSpPr>
          <p:cNvPr id="5" name="Footer Placeholder 4">
            <a:extLst>
              <a:ext uri="{FF2B5EF4-FFF2-40B4-BE49-F238E27FC236}">
                <a16:creationId xmlns:a16="http://schemas.microsoft.com/office/drawing/2014/main" id="{36D42AC9-7678-5446-A807-EEA40FE2C0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4C4E942-F0A8-C84F-9583-9166204E13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F6D6C3-1506-FE4E-BCD3-6788E07C19D8}" type="slidenum">
              <a:rPr lang="en-US" smtClean="0"/>
              <a:t>‹#›</a:t>
            </a:fld>
            <a:endParaRPr lang="en-US"/>
          </a:p>
        </p:txBody>
      </p:sp>
    </p:spTree>
    <p:extLst>
      <p:ext uri="{BB962C8B-B14F-4D97-AF65-F5344CB8AC3E}">
        <p14:creationId xmlns:p14="http://schemas.microsoft.com/office/powerpoint/2010/main" val="2923864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udiojungle.net/popular_item/by_category?category=sound"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s://www.boredpanda.com/movie-sound-effects-charlie-cooke-tiktok/?utm_source=google&amp;utm_medium=organic&amp;utm_campaign=organic" TargetMode="External"/><Relationship Id="rId3" Type="http://schemas.openxmlformats.org/officeDocument/2006/relationships/image" Target="../media/image23.jpeg"/><Relationship Id="rId7" Type="http://schemas.openxmlformats.org/officeDocument/2006/relationships/hyperlink" Target="https://www.empireonline.com/movies/features/cinema-sound-secrets-foley-artist/"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www.marblehead.net/foley/specifics.html" TargetMode="External"/><Relationship Id="rId5" Type="http://schemas.openxmlformats.org/officeDocument/2006/relationships/hyperlink" Target="https://www.videomaker.com/article/c9/3186-homemade-sound-effects-with-big-budget-impact" TargetMode="External"/><Relationship Id="rId4" Type="http://schemas.openxmlformats.org/officeDocument/2006/relationships/hyperlink" Target="https://www.epicsound.com/sfx/" TargetMode="External"/><Relationship Id="rId9" Type="http://schemas.openxmlformats.org/officeDocument/2006/relationships/hyperlink" Target="https://www.izotope.com/en/learn/how-to-record-foley-at-home.html"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ideo 3">
            <a:extLst>
              <a:ext uri="{FF2B5EF4-FFF2-40B4-BE49-F238E27FC236}">
                <a16:creationId xmlns:a16="http://schemas.microsoft.com/office/drawing/2014/main" id="{0CF7F9B4-45BC-41AA-8A52-6B178065DD3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t="284" r="-1" b="-1"/>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 name="Title 1">
            <a:extLst>
              <a:ext uri="{FF2B5EF4-FFF2-40B4-BE49-F238E27FC236}">
                <a16:creationId xmlns:a16="http://schemas.microsoft.com/office/drawing/2014/main" id="{74DE0BC8-68E2-0E41-9FD5-38D6D56DE5DD}"/>
              </a:ext>
            </a:extLst>
          </p:cNvPr>
          <p:cNvSpPr>
            <a:spLocks noGrp="1"/>
          </p:cNvSpPr>
          <p:nvPr>
            <p:ph type="ctrTitle"/>
          </p:nvPr>
        </p:nvSpPr>
        <p:spPr>
          <a:xfrm>
            <a:off x="0" y="5144434"/>
            <a:ext cx="4457690" cy="1332000"/>
          </a:xfrm>
        </p:spPr>
        <p:txBody>
          <a:bodyPr anchor="ctr">
            <a:normAutofit/>
          </a:bodyPr>
          <a:lstStyle/>
          <a:p>
            <a:pPr algn="l"/>
            <a:r>
              <a:rPr lang="en-US" sz="4400" b="1" cap="none" spc="0" dirty="0">
                <a:latin typeface="Open Sans SemiBold" panose="020B0606030504020204" pitchFamily="34" charset="0"/>
                <a:ea typeface="Open Sans SemiBold" panose="020B0606030504020204" pitchFamily="34" charset="0"/>
                <a:cs typeface="Open Sans SemiBold" panose="020B0606030504020204" pitchFamily="34" charset="0"/>
              </a:rPr>
              <a:t>Sustainable Studio </a:t>
            </a:r>
          </a:p>
        </p:txBody>
      </p:sp>
      <p:sp>
        <p:nvSpPr>
          <p:cNvPr id="3" name="Subtitle 2">
            <a:extLst>
              <a:ext uri="{FF2B5EF4-FFF2-40B4-BE49-F238E27FC236}">
                <a16:creationId xmlns:a16="http://schemas.microsoft.com/office/drawing/2014/main" id="{1DECD4A1-F62C-A246-9DD4-50BAD517012C}"/>
              </a:ext>
            </a:extLst>
          </p:cNvPr>
          <p:cNvSpPr>
            <a:spLocks noGrp="1"/>
          </p:cNvSpPr>
          <p:nvPr>
            <p:ph type="subTitle" idx="1"/>
          </p:nvPr>
        </p:nvSpPr>
        <p:spPr>
          <a:xfrm>
            <a:off x="6343" y="6001217"/>
            <a:ext cx="4451347" cy="1332000"/>
          </a:xfrm>
        </p:spPr>
        <p:txBody>
          <a:bodyPr anchor="ctr">
            <a:normAutofit/>
          </a:bodyPr>
          <a:lstStyle/>
          <a:p>
            <a:pPr algn="l"/>
            <a:r>
              <a:rPr lang="en-US" i="0" dirty="0">
                <a:latin typeface="Open Sans Light" panose="020B0306030504020204" pitchFamily="34" charset="0"/>
                <a:ea typeface="Open Sans Light" panose="020B0306030504020204" pitchFamily="34" charset="0"/>
                <a:cs typeface="Open Sans Light" panose="020B0306030504020204" pitchFamily="34" charset="0"/>
              </a:rPr>
              <a:t>Week 4</a:t>
            </a:r>
          </a:p>
        </p:txBody>
      </p:sp>
    </p:spTree>
    <p:extLst>
      <p:ext uri="{BB962C8B-B14F-4D97-AF65-F5344CB8AC3E}">
        <p14:creationId xmlns:p14="http://schemas.microsoft.com/office/powerpoint/2010/main" val="170562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9B387-1B66-A44B-8F1E-61D95044A552}"/>
              </a:ext>
            </a:extLst>
          </p:cNvPr>
          <p:cNvSpPr>
            <a:spLocks noGrp="1"/>
          </p:cNvSpPr>
          <p:nvPr>
            <p:ph type="title"/>
          </p:nvPr>
        </p:nvSpPr>
        <p:spPr/>
        <p:txBody>
          <a:bodyPr/>
          <a:lstStyle/>
          <a:p>
            <a:endParaRPr lang="en-US"/>
          </a:p>
        </p:txBody>
      </p:sp>
      <p:pic>
        <p:nvPicPr>
          <p:cNvPr id="5" name="Content Placeholder 4" descr="A screenshot of a computer&#10;&#10;Description automatically generated with medium confidence">
            <a:extLst>
              <a:ext uri="{FF2B5EF4-FFF2-40B4-BE49-F238E27FC236}">
                <a16:creationId xmlns:a16="http://schemas.microsoft.com/office/drawing/2014/main" id="{18B7A29C-F41C-F842-89DE-D4E7166E3534}"/>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2935141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908222" y="-568411"/>
            <a:ext cx="9144000" cy="2900518"/>
          </a:xfrm>
        </p:spPr>
        <p:txBody>
          <a:bodyPr>
            <a:normAutofit/>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1 (70%)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908222" y="3428999"/>
            <a:ext cx="10375556" cy="1854496"/>
          </a:xfrm>
        </p:spPr>
        <p:txBody>
          <a:bodyPr>
            <a:normAutofit/>
          </a:bodyPr>
          <a:lstStyle/>
          <a:p>
            <a:pPr algn="l"/>
            <a:r>
              <a:rPr lang="en-GB" sz="35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Create an original portfolio of library music (Option A) or sound effects (Option B).  </a:t>
            </a:r>
          </a:p>
          <a:p>
            <a:r>
              <a:rPr lang="en-GB" sz="20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 </a:t>
            </a:r>
          </a:p>
          <a:p>
            <a:endParaRPr lang="en-US" sz="2000" dirty="0">
              <a:solidFill>
                <a:srgbClr val="FFFFFF"/>
              </a:solidFill>
            </a:endParaRPr>
          </a:p>
        </p:txBody>
      </p:sp>
    </p:spTree>
    <p:extLst>
      <p:ext uri="{BB962C8B-B14F-4D97-AF65-F5344CB8AC3E}">
        <p14:creationId xmlns:p14="http://schemas.microsoft.com/office/powerpoint/2010/main" val="374874891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832021" y="161554"/>
            <a:ext cx="9144000" cy="1694979"/>
          </a:xfrm>
        </p:spPr>
        <p:txBody>
          <a:bodyPr>
            <a:normAutofit fontScale="90000"/>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1 (70%)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832021" y="2147444"/>
            <a:ext cx="11079893" cy="4419643"/>
          </a:xfrm>
        </p:spPr>
        <p:txBody>
          <a:bodyPr>
            <a:noAutofit/>
          </a:bodyPr>
          <a:lstStyle/>
          <a:p>
            <a:pPr algn="l"/>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Option A: Library Music Portfolio</a:t>
            </a:r>
          </a:p>
          <a:p>
            <a:pPr lvl="0" algn="l"/>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The Portfolio must explore a theme or concept defined by the portfolio title. </a:t>
            </a:r>
          </a:p>
          <a:p>
            <a:pPr lvl="0" algn="l"/>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Each composition must be no longer than 3-minutes in duration. </a:t>
            </a:r>
          </a:p>
          <a:p>
            <a:pPr lvl="0" algn="l"/>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Each composition must be presented in the following formats: </a:t>
            </a:r>
          </a:p>
          <a:p>
            <a:pPr marL="342900" lvl="0" indent="-342900" algn="l">
              <a:buClr>
                <a:schemeClr val="bg1"/>
              </a:buClr>
              <a:buFont typeface="Arial" panose="020B0604020202020204" pitchFamily="34" charset="0"/>
              <a:buChar char="•"/>
            </a:pPr>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Full Track</a:t>
            </a:r>
          </a:p>
          <a:p>
            <a:pPr marL="342900" lvl="0" indent="-342900" algn="l">
              <a:buClr>
                <a:schemeClr val="bg1"/>
              </a:buClr>
              <a:buFont typeface="Arial" panose="020B0604020202020204" pitchFamily="34" charset="0"/>
              <a:buChar char="•"/>
            </a:pPr>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Alt Version (i.e. stripped back version without melody) </a:t>
            </a:r>
          </a:p>
          <a:p>
            <a:pPr marL="342900" lvl="0" indent="-342900" algn="l">
              <a:buClr>
                <a:schemeClr val="bg1"/>
              </a:buClr>
              <a:buFont typeface="Arial" panose="020B0604020202020204" pitchFamily="34" charset="0"/>
              <a:buChar char="•"/>
            </a:pPr>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Stinger (i.e. last bar or hit of the song). </a:t>
            </a:r>
          </a:p>
          <a:p>
            <a:pPr marL="342900" lvl="0" indent="-342900" algn="l">
              <a:buClr>
                <a:schemeClr val="bg1"/>
              </a:buClr>
              <a:buFont typeface="Arial" panose="020B0604020202020204" pitchFamily="34" charset="0"/>
              <a:buChar char="•"/>
            </a:pPr>
            <a:endPar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endParaRPr>
          </a:p>
          <a:p>
            <a:pPr lvl="0" algn="l"/>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The total duration of the portfolio must be longer than 15 minutes.  </a:t>
            </a:r>
          </a:p>
          <a:p>
            <a:pPr algn="l"/>
            <a:endParaRPr lang="en-US" sz="18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81191338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832021" y="161554"/>
            <a:ext cx="9144000" cy="1694979"/>
          </a:xfrm>
        </p:spPr>
        <p:txBody>
          <a:bodyPr>
            <a:normAutofit fontScale="90000"/>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1 (70%)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832021" y="2599909"/>
            <a:ext cx="11079893" cy="4419643"/>
          </a:xfrm>
        </p:spPr>
        <p:txBody>
          <a:bodyPr>
            <a:noAutofit/>
          </a:bodyPr>
          <a:lstStyle/>
          <a:p>
            <a:pPr algn="l"/>
            <a:r>
              <a:rPr lang="en-GB" b="1" dirty="0">
                <a:latin typeface="Open Sans SemiBold" panose="020B0606030504020204" pitchFamily="34" charset="0"/>
                <a:ea typeface="Open Sans SemiBold" panose="020B0606030504020204" pitchFamily="34" charset="0"/>
                <a:cs typeface="Open Sans SemiBold" panose="020B0606030504020204" pitchFamily="34" charset="0"/>
              </a:rPr>
              <a:t>Option B: Sound Effects Library </a:t>
            </a:r>
          </a:p>
          <a:p>
            <a:pPr lvl="0" algn="l"/>
            <a:r>
              <a:rPr lang="en-GB" dirty="0">
                <a:latin typeface="Open Sans Light" panose="020B0306030504020204" pitchFamily="34" charset="0"/>
                <a:ea typeface="Open Sans Light" panose="020B0306030504020204" pitchFamily="34" charset="0"/>
                <a:cs typeface="Open Sans Light" panose="020B0306030504020204" pitchFamily="34" charset="0"/>
              </a:rPr>
              <a:t>The sound effects library must consist of a wide variety of original recordings relating to an overarching theme.  The category of sound effects explored can include Spot Effects, Ambiences or Design Sound Effects.</a:t>
            </a:r>
          </a:p>
          <a:p>
            <a:pPr lvl="0" algn="l"/>
            <a:endParaRPr lang="en-GB" dirty="0">
              <a:latin typeface="Open Sans Light" panose="020B0306030504020204" pitchFamily="34" charset="0"/>
              <a:ea typeface="Open Sans Light" panose="020B0306030504020204" pitchFamily="34" charset="0"/>
              <a:cs typeface="Open Sans Light" panose="020B0306030504020204" pitchFamily="34" charset="0"/>
            </a:endParaRPr>
          </a:p>
          <a:p>
            <a:pPr lvl="0" algn="l"/>
            <a:r>
              <a:rPr lang="en-GB" dirty="0">
                <a:latin typeface="Open Sans Light" panose="020B0306030504020204" pitchFamily="34" charset="0"/>
                <a:ea typeface="Open Sans Light" panose="020B0306030504020204" pitchFamily="34" charset="0"/>
                <a:cs typeface="Open Sans Light" panose="020B0306030504020204" pitchFamily="34" charset="0"/>
              </a:rPr>
              <a:t>The total duration of the sound effects library must be more than 15-minutes or include more than 50 assets (equivalent). </a:t>
            </a:r>
          </a:p>
          <a:p>
            <a:endParaRPr lang="en-US" dirty="0"/>
          </a:p>
        </p:txBody>
      </p:sp>
    </p:spTree>
    <p:extLst>
      <p:ext uri="{BB962C8B-B14F-4D97-AF65-F5344CB8AC3E}">
        <p14:creationId xmlns:p14="http://schemas.microsoft.com/office/powerpoint/2010/main" val="397476486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832021" y="161554"/>
            <a:ext cx="9144000" cy="1694979"/>
          </a:xfrm>
        </p:spPr>
        <p:txBody>
          <a:bodyPr>
            <a:normAutofit fontScale="90000"/>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1 (70%)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832021" y="2438356"/>
            <a:ext cx="11079893" cy="4419643"/>
          </a:xfrm>
        </p:spPr>
        <p:txBody>
          <a:bodyPr>
            <a:noAutofit/>
          </a:bodyPr>
          <a:lstStyle/>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The portfolio submission (option A or B) must be accompanied by a supporting document (XLS) outlining the following metadata: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Title for each individual composition or sound effect.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Brief description of each individual composition (Option A).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Key Signature (Option A).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BPM (Option A).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Primary key words and tags.</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Duration.</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Metadata: Universal Category System (Option B). </a:t>
            </a:r>
          </a:p>
          <a:p>
            <a:pPr algn="l">
              <a:buClr>
                <a:schemeClr val="bg1"/>
              </a:buClr>
            </a:pPr>
            <a:endParaRPr lang="en-GB"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a:p>
            <a:endParaRPr lang="en-US" dirty="0"/>
          </a:p>
        </p:txBody>
      </p:sp>
    </p:spTree>
    <p:extLst>
      <p:ext uri="{BB962C8B-B14F-4D97-AF65-F5344CB8AC3E}">
        <p14:creationId xmlns:p14="http://schemas.microsoft.com/office/powerpoint/2010/main" val="739487662"/>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832021" y="161554"/>
            <a:ext cx="9144000" cy="1694979"/>
          </a:xfrm>
        </p:spPr>
        <p:txBody>
          <a:bodyPr>
            <a:normAutofit fontScale="90000"/>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1 (70%)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832021" y="2438356"/>
            <a:ext cx="11079893" cy="4419643"/>
          </a:xfrm>
        </p:spPr>
        <p:txBody>
          <a:bodyPr>
            <a:noAutofit/>
          </a:bodyPr>
          <a:lstStyle/>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Minimum Duration (Option A and B): 15 Minutes or equivalent of 50 assets. </a:t>
            </a:r>
          </a:p>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 </a:t>
            </a:r>
          </a:p>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Assignment Portfolios (Option A and B) must be submitted using appropriate naming conventions in both uncompressed (e.g. AIFF or WAV) and compressed (i.e. MP3) formats via a file transfer service (e.g. OneDrive or WeTransfer). </a:t>
            </a:r>
          </a:p>
          <a:p>
            <a:pPr algn="l"/>
            <a:endParaRPr lang="en-GB" dirty="0">
              <a:latin typeface="Open Sans Light" panose="020B0306030504020204" pitchFamily="34" charset="0"/>
              <a:ea typeface="Open Sans Light" panose="020B0306030504020204" pitchFamily="34" charset="0"/>
              <a:cs typeface="Open Sans Light" panose="020B0306030504020204" pitchFamily="34" charset="0"/>
            </a:endParaRPr>
          </a:p>
          <a:p>
            <a:pPr algn="l"/>
            <a:r>
              <a:rPr lang="en-GB" b="1" dirty="0">
                <a:latin typeface="Open Sans SemiBold" panose="020B0606030504020204" pitchFamily="34" charset="0"/>
                <a:ea typeface="Open Sans SemiBold" panose="020B0606030504020204" pitchFamily="34" charset="0"/>
                <a:cs typeface="Open Sans SemiBold" panose="020B0606030504020204" pitchFamily="34" charset="0"/>
              </a:rPr>
              <a:t>Deadline: 19</a:t>
            </a:r>
            <a:r>
              <a:rPr lang="en-GB" b="1" baseline="30000" dirty="0">
                <a:latin typeface="Open Sans SemiBold" panose="020B0606030504020204" pitchFamily="34" charset="0"/>
                <a:ea typeface="Open Sans SemiBold" panose="020B0606030504020204" pitchFamily="34" charset="0"/>
                <a:cs typeface="Open Sans SemiBold" panose="020B0606030504020204" pitchFamily="34" charset="0"/>
              </a:rPr>
              <a:t>th</a:t>
            </a:r>
            <a:r>
              <a:rPr lang="en-GB" b="1" dirty="0">
                <a:latin typeface="Open Sans SemiBold" panose="020B0606030504020204" pitchFamily="34" charset="0"/>
                <a:ea typeface="Open Sans SemiBold" panose="020B0606030504020204" pitchFamily="34" charset="0"/>
                <a:cs typeface="Open Sans SemiBold" panose="020B0606030504020204" pitchFamily="34" charset="0"/>
              </a:rPr>
              <a:t> May 2021.</a:t>
            </a:r>
          </a:p>
          <a:p>
            <a:pPr algn="l">
              <a:buClr>
                <a:schemeClr val="bg1"/>
              </a:buClr>
            </a:pPr>
            <a:endParaRPr lang="en-GB" dirty="0">
              <a:latin typeface="Open Sans Light" panose="020B0306030504020204" pitchFamily="34" charset="0"/>
              <a:ea typeface="Open Sans Light" panose="020B0306030504020204" pitchFamily="34" charset="0"/>
              <a:cs typeface="Open Sans Light" panose="020B0306030504020204" pitchFamily="34" charset="0"/>
            </a:endParaRPr>
          </a:p>
          <a:p>
            <a:endParaRPr lang="en-US" dirty="0"/>
          </a:p>
          <a:p>
            <a:pPr algn="l">
              <a:buClr>
                <a:schemeClr val="bg1"/>
              </a:buClr>
            </a:pPr>
            <a:endParaRPr lang="en-GB"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a:p>
            <a:endParaRPr lang="en-US" dirty="0"/>
          </a:p>
        </p:txBody>
      </p:sp>
    </p:spTree>
    <p:extLst>
      <p:ext uri="{BB962C8B-B14F-4D97-AF65-F5344CB8AC3E}">
        <p14:creationId xmlns:p14="http://schemas.microsoft.com/office/powerpoint/2010/main" val="303408547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832021" y="161554"/>
            <a:ext cx="9144000" cy="1694979"/>
          </a:xfrm>
        </p:spPr>
        <p:txBody>
          <a:bodyPr>
            <a:normAutofit fontScale="90000"/>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2 (30%)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832021" y="2920270"/>
            <a:ext cx="11079893" cy="4419643"/>
          </a:xfrm>
        </p:spPr>
        <p:txBody>
          <a:bodyPr>
            <a:noAutofit/>
          </a:bodyPr>
          <a:lstStyle/>
          <a:p>
            <a:pPr algn="l"/>
            <a:r>
              <a:rPr lang="en-GB" sz="3200" dirty="0">
                <a:latin typeface="Open Sans Light" panose="020B0306030504020204" pitchFamily="34" charset="0"/>
                <a:ea typeface="Open Sans Light" panose="020B0306030504020204" pitchFamily="34" charset="0"/>
                <a:cs typeface="Open Sans Light" panose="020B0306030504020204" pitchFamily="34" charset="0"/>
              </a:rPr>
              <a:t>Presentation that analyses and critically reflects on the compositional techniques and approaches explored through the portfolio of work (10-15 minutes).  </a:t>
            </a:r>
          </a:p>
          <a:p>
            <a:pPr algn="l"/>
            <a:r>
              <a:rPr lang="en-GB"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 </a:t>
            </a:r>
          </a:p>
          <a:p>
            <a:pPr algn="l">
              <a:buClr>
                <a:schemeClr val="bg1"/>
              </a:buClr>
            </a:pPr>
            <a:endParaRPr lang="en-GB" dirty="0">
              <a:latin typeface="Open Sans Light" panose="020B0306030504020204" pitchFamily="34" charset="0"/>
              <a:ea typeface="Open Sans Light" panose="020B0306030504020204" pitchFamily="34" charset="0"/>
              <a:cs typeface="Open Sans Light" panose="020B0306030504020204" pitchFamily="34" charset="0"/>
            </a:endParaRPr>
          </a:p>
          <a:p>
            <a:endParaRPr lang="en-US" dirty="0"/>
          </a:p>
          <a:p>
            <a:pPr algn="l">
              <a:buClr>
                <a:schemeClr val="bg1"/>
              </a:buClr>
            </a:pPr>
            <a:endParaRPr lang="en-GB"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a:p>
            <a:endParaRPr lang="en-US" dirty="0"/>
          </a:p>
        </p:txBody>
      </p:sp>
    </p:spTree>
    <p:extLst>
      <p:ext uri="{BB962C8B-B14F-4D97-AF65-F5344CB8AC3E}">
        <p14:creationId xmlns:p14="http://schemas.microsoft.com/office/powerpoint/2010/main" val="897496641"/>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3" descr="Abstract blurred public library with bookshelves">
            <a:extLst>
              <a:ext uri="{FF2B5EF4-FFF2-40B4-BE49-F238E27FC236}">
                <a16:creationId xmlns:a16="http://schemas.microsoft.com/office/drawing/2014/main" id="{731F28FC-4E33-46BC-8B0B-BD2C143F9AA8}"/>
              </a:ext>
            </a:extLst>
          </p:cNvPr>
          <p:cNvPicPr>
            <a:picLocks noChangeAspect="1"/>
          </p:cNvPicPr>
          <p:nvPr/>
        </p:nvPicPr>
        <p:blipFill rotWithShape="1">
          <a:blip r:embed="rId3">
            <a:alphaModFix amt="50000"/>
          </a:blip>
          <a:srcRect t="1765" b="13965"/>
          <a:stretch/>
        </p:blipFill>
        <p:spPr>
          <a:xfrm>
            <a:off x="20" y="1"/>
            <a:ext cx="12191980" cy="6857999"/>
          </a:xfrm>
          <a:prstGeom prst="rect">
            <a:avLst/>
          </a:prstGeom>
        </p:spPr>
      </p:pic>
      <p:sp>
        <p:nvSpPr>
          <p:cNvPr id="2" name="Title 1">
            <a:extLst>
              <a:ext uri="{FF2B5EF4-FFF2-40B4-BE49-F238E27FC236}">
                <a16:creationId xmlns:a16="http://schemas.microsoft.com/office/drawing/2014/main" id="{1DC14D7F-B56D-374C-BDE4-2E824D35D61C}"/>
              </a:ext>
            </a:extLst>
          </p:cNvPr>
          <p:cNvSpPr>
            <a:spLocks noGrp="1"/>
          </p:cNvSpPr>
          <p:nvPr>
            <p:ph type="ctrTitle"/>
          </p:nvPr>
        </p:nvSpPr>
        <p:spPr>
          <a:xfrm>
            <a:off x="832021" y="161554"/>
            <a:ext cx="9144000" cy="1694979"/>
          </a:xfrm>
        </p:spPr>
        <p:txBody>
          <a:bodyPr>
            <a:normAutofit fontScale="90000"/>
          </a:bodyPr>
          <a:lstStyle/>
          <a:p>
            <a:pPr algn="l"/>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Assignment Part 2 (30%) Brief</a:t>
            </a:r>
          </a:p>
        </p:txBody>
      </p:sp>
      <p:sp>
        <p:nvSpPr>
          <p:cNvPr id="5" name="Subtitle 4">
            <a:extLst>
              <a:ext uri="{FF2B5EF4-FFF2-40B4-BE49-F238E27FC236}">
                <a16:creationId xmlns:a16="http://schemas.microsoft.com/office/drawing/2014/main" id="{3331B929-DDC9-9841-8009-E3265CA44339}"/>
              </a:ext>
            </a:extLst>
          </p:cNvPr>
          <p:cNvSpPr>
            <a:spLocks noGrp="1"/>
          </p:cNvSpPr>
          <p:nvPr>
            <p:ph type="subTitle" idx="1"/>
          </p:nvPr>
        </p:nvSpPr>
        <p:spPr>
          <a:xfrm>
            <a:off x="832021" y="1856533"/>
            <a:ext cx="11079893" cy="4419643"/>
          </a:xfrm>
        </p:spPr>
        <p:txBody>
          <a:bodyPr>
            <a:noAutofit/>
          </a:bodyPr>
          <a:lstStyle/>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 The presentation should include: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The overarching themes explored in the portfolio. </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Key techniques and approaches.</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Reference to the DAW sessions.</a:t>
            </a:r>
          </a:p>
          <a:p>
            <a:pPr marL="342900" lvl="0" indent="-342900" algn="l">
              <a:buClr>
                <a:schemeClr val="bg1"/>
              </a:buClr>
              <a:buFont typeface="Arial" panose="020B0604020202020204" pitchFamily="34" charset="0"/>
              <a:buChar char="•"/>
            </a:pPr>
            <a:r>
              <a:rPr lang="en-GB" dirty="0">
                <a:latin typeface="Open Sans Light" panose="020B0306030504020204" pitchFamily="34" charset="0"/>
                <a:ea typeface="Open Sans Light" panose="020B0306030504020204" pitchFamily="34" charset="0"/>
                <a:cs typeface="Open Sans Light" panose="020B0306030504020204" pitchFamily="34" charset="0"/>
              </a:rPr>
              <a:t>Summary on how the music or sound effects could be used within the Creative Media Industry.</a:t>
            </a:r>
          </a:p>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There will be an opportunity for the internal examiner (and class members) to ask questions at the end of the presentation.  The presentation will be given during the class and will be documented (i.e. video/audio).  </a:t>
            </a:r>
          </a:p>
          <a:p>
            <a:pPr algn="l"/>
            <a:endParaRPr lang="en-GB" dirty="0">
              <a:latin typeface="Open Sans Light" panose="020B0306030504020204" pitchFamily="34" charset="0"/>
              <a:ea typeface="Open Sans Light" panose="020B0306030504020204" pitchFamily="34" charset="0"/>
              <a:cs typeface="Open Sans Light" panose="020B0306030504020204" pitchFamily="34" charset="0"/>
            </a:endParaRPr>
          </a:p>
          <a:p>
            <a:pPr algn="l"/>
            <a:r>
              <a:rPr lang="en-GB" dirty="0">
                <a:latin typeface="Open Sans Light" panose="020B0306030504020204" pitchFamily="34" charset="0"/>
                <a:ea typeface="Open Sans Light" panose="020B0306030504020204" pitchFamily="34" charset="0"/>
                <a:cs typeface="Open Sans Light" panose="020B0306030504020204" pitchFamily="34" charset="0"/>
              </a:rPr>
              <a:t>  </a:t>
            </a:r>
            <a:r>
              <a:rPr lang="en-GB" b="1" dirty="0">
                <a:latin typeface="Open Sans SemiBold" panose="020B0606030504020204" pitchFamily="34" charset="0"/>
                <a:ea typeface="Open Sans SemiBold" panose="020B0606030504020204" pitchFamily="34" charset="0"/>
                <a:cs typeface="Open Sans SemiBold" panose="020B0606030504020204" pitchFamily="34" charset="0"/>
              </a:rPr>
              <a:t>Assignment Part 2 Deadline: 19</a:t>
            </a:r>
            <a:r>
              <a:rPr lang="en-GB" b="1" baseline="30000" dirty="0">
                <a:latin typeface="Open Sans SemiBold" panose="020B0606030504020204" pitchFamily="34" charset="0"/>
                <a:ea typeface="Open Sans SemiBold" panose="020B0606030504020204" pitchFamily="34" charset="0"/>
                <a:cs typeface="Open Sans SemiBold" panose="020B0606030504020204" pitchFamily="34" charset="0"/>
              </a:rPr>
              <a:t>th</a:t>
            </a:r>
            <a:r>
              <a:rPr lang="en-GB" b="1" dirty="0">
                <a:latin typeface="Open Sans SemiBold" panose="020B0606030504020204" pitchFamily="34" charset="0"/>
                <a:ea typeface="Open Sans SemiBold" panose="020B0606030504020204" pitchFamily="34" charset="0"/>
                <a:cs typeface="Open Sans SemiBold" panose="020B0606030504020204" pitchFamily="34" charset="0"/>
              </a:rPr>
              <a:t> May 2021</a:t>
            </a:r>
          </a:p>
        </p:txBody>
      </p:sp>
    </p:spTree>
    <p:extLst>
      <p:ext uri="{BB962C8B-B14F-4D97-AF65-F5344CB8AC3E}">
        <p14:creationId xmlns:p14="http://schemas.microsoft.com/office/powerpoint/2010/main" val="301572749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F2800B-ABBF-B349-A5FE-CE7EC14D56FB}"/>
              </a:ext>
            </a:extLst>
          </p:cNvPr>
          <p:cNvSpPr>
            <a:spLocks noGrp="1"/>
          </p:cNvSpPr>
          <p:nvPr>
            <p:ph idx="1"/>
          </p:nvPr>
        </p:nvSpPr>
        <p:spPr>
          <a:xfrm>
            <a:off x="838200" y="1961549"/>
            <a:ext cx="10515600" cy="4351338"/>
          </a:xfrm>
        </p:spPr>
        <p:txBody>
          <a:bodyPr/>
          <a:lstStyle/>
          <a:p>
            <a:endParaRPr lang="en-US" dirty="0"/>
          </a:p>
        </p:txBody>
      </p:sp>
      <p:pic>
        <p:nvPicPr>
          <p:cNvPr id="5" name="Picture 4" descr="A picture containing object, indoor, sandglass, wall&#10;&#10;Description automatically generated">
            <a:extLst>
              <a:ext uri="{FF2B5EF4-FFF2-40B4-BE49-F238E27FC236}">
                <a16:creationId xmlns:a16="http://schemas.microsoft.com/office/drawing/2014/main" id="{57EB7D52-1EB6-FC45-A98B-327163BB4D19}"/>
              </a:ext>
            </a:extLst>
          </p:cNvPr>
          <p:cNvPicPr>
            <a:picLocks noChangeAspect="1"/>
          </p:cNvPicPr>
          <p:nvPr/>
        </p:nvPicPr>
        <p:blipFill rotWithShape="1">
          <a:blip r:embed="rId2"/>
          <a:srcRect t="7812" b="7812"/>
          <a:stretch/>
        </p:blipFill>
        <p:spPr>
          <a:xfrm>
            <a:off x="0" y="0"/>
            <a:ext cx="12192000" cy="6858000"/>
          </a:xfrm>
          <a:prstGeom prst="rect">
            <a:avLst/>
          </a:prstGeom>
        </p:spPr>
      </p:pic>
      <p:sp>
        <p:nvSpPr>
          <p:cNvPr id="2" name="Title 1">
            <a:extLst>
              <a:ext uri="{FF2B5EF4-FFF2-40B4-BE49-F238E27FC236}">
                <a16:creationId xmlns:a16="http://schemas.microsoft.com/office/drawing/2014/main" id="{D7E19A07-4345-7047-A667-E10E17E6CCAD}"/>
              </a:ext>
            </a:extLst>
          </p:cNvPr>
          <p:cNvSpPr>
            <a:spLocks noGrp="1"/>
          </p:cNvSpPr>
          <p:nvPr>
            <p:ph type="title"/>
          </p:nvPr>
        </p:nvSpPr>
        <p:spPr>
          <a:xfrm>
            <a:off x="208005" y="5259880"/>
            <a:ext cx="10515600" cy="1325563"/>
          </a:xfrm>
        </p:spPr>
        <p:txBody>
          <a:bodyPr/>
          <a:lstStyle/>
          <a:p>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Deadline </a:t>
            </a:r>
            <a:b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br>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4 Weeks </a:t>
            </a:r>
          </a:p>
        </p:txBody>
      </p:sp>
    </p:spTree>
    <p:extLst>
      <p:ext uri="{BB962C8B-B14F-4D97-AF65-F5344CB8AC3E}">
        <p14:creationId xmlns:p14="http://schemas.microsoft.com/office/powerpoint/2010/main" val="1430599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lendar&#10;&#10;Description automatically generated">
            <a:extLst>
              <a:ext uri="{FF2B5EF4-FFF2-40B4-BE49-F238E27FC236}">
                <a16:creationId xmlns:a16="http://schemas.microsoft.com/office/drawing/2014/main" id="{91C74DA2-E4A3-F54C-BD0F-A7ABDC8ED67D}"/>
              </a:ext>
            </a:extLst>
          </p:cNvPr>
          <p:cNvPicPr>
            <a:picLocks noChangeAspect="1"/>
          </p:cNvPicPr>
          <p:nvPr/>
        </p:nvPicPr>
        <p:blipFill rotWithShape="1">
          <a:blip r:embed="rId2"/>
          <a:srcRect t="7812" b="7812"/>
          <a:stretch/>
        </p:blipFill>
        <p:spPr>
          <a:xfrm>
            <a:off x="0" y="0"/>
            <a:ext cx="12192000" cy="6858000"/>
          </a:xfrm>
          <a:prstGeom prst="rect">
            <a:avLst/>
          </a:prstGeom>
        </p:spPr>
      </p:pic>
      <p:sp>
        <p:nvSpPr>
          <p:cNvPr id="2" name="Title 1">
            <a:extLst>
              <a:ext uri="{FF2B5EF4-FFF2-40B4-BE49-F238E27FC236}">
                <a16:creationId xmlns:a16="http://schemas.microsoft.com/office/drawing/2014/main" id="{35D7D028-30A7-1B46-8540-752D75CF364E}"/>
              </a:ext>
            </a:extLst>
          </p:cNvPr>
          <p:cNvSpPr>
            <a:spLocks noGrp="1"/>
          </p:cNvSpPr>
          <p:nvPr>
            <p:ph type="title"/>
          </p:nvPr>
        </p:nvSpPr>
        <p:spPr>
          <a:xfrm>
            <a:off x="1443680" y="5344898"/>
            <a:ext cx="10515600" cy="1325563"/>
          </a:xfrm>
        </p:spPr>
        <p:txBody>
          <a:bodyPr/>
          <a:lstStyle/>
          <a:p>
            <a:pPr algn="r"/>
            <a:r>
              <a:rPr lang="en-US" sz="6000"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Progress Review</a:t>
            </a:r>
            <a:endPar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endParaRPr>
          </a:p>
        </p:txBody>
      </p:sp>
    </p:spTree>
    <p:extLst>
      <p:ext uri="{BB962C8B-B14F-4D97-AF65-F5344CB8AC3E}">
        <p14:creationId xmlns:p14="http://schemas.microsoft.com/office/powerpoint/2010/main" val="2716442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person, indoor&#10;&#10;Description automatically generated">
            <a:extLst>
              <a:ext uri="{FF2B5EF4-FFF2-40B4-BE49-F238E27FC236}">
                <a16:creationId xmlns:a16="http://schemas.microsoft.com/office/drawing/2014/main" id="{340CC813-7588-FA46-B2FF-2EA7D00996BC}"/>
              </a:ext>
            </a:extLst>
          </p:cNvPr>
          <p:cNvPicPr>
            <a:picLocks noChangeAspect="1"/>
          </p:cNvPicPr>
          <p:nvPr/>
        </p:nvPicPr>
        <p:blipFill rotWithShape="1">
          <a:blip r:embed="rId2"/>
          <a:srcRect r="13420"/>
          <a:stretch/>
        </p:blipFill>
        <p:spPr>
          <a:xfrm>
            <a:off x="0" y="1658"/>
            <a:ext cx="12192000" cy="6856342"/>
          </a:xfrm>
          <a:prstGeom prst="rect">
            <a:avLst/>
          </a:prstGeom>
        </p:spPr>
      </p:pic>
      <p:sp>
        <p:nvSpPr>
          <p:cNvPr id="2" name="Title 1">
            <a:extLst>
              <a:ext uri="{FF2B5EF4-FFF2-40B4-BE49-F238E27FC236}">
                <a16:creationId xmlns:a16="http://schemas.microsoft.com/office/drawing/2014/main" id="{6984A910-9C8B-8745-8366-3176F200A098}"/>
              </a:ext>
            </a:extLst>
          </p:cNvPr>
          <p:cNvSpPr>
            <a:spLocks noGrp="1"/>
          </p:cNvSpPr>
          <p:nvPr>
            <p:ph type="title"/>
          </p:nvPr>
        </p:nvSpPr>
        <p:spPr>
          <a:xfrm>
            <a:off x="1480752" y="5765027"/>
            <a:ext cx="10515600" cy="1325563"/>
          </a:xfrm>
        </p:spPr>
        <p:txBody>
          <a:bodyPr/>
          <a:lstStyle/>
          <a:p>
            <a:pPr algn="r"/>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How do you Record Effects? </a:t>
            </a:r>
          </a:p>
        </p:txBody>
      </p:sp>
    </p:spTree>
    <p:extLst>
      <p:ext uri="{BB962C8B-B14F-4D97-AF65-F5344CB8AC3E}">
        <p14:creationId xmlns:p14="http://schemas.microsoft.com/office/powerpoint/2010/main" val="3610876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2E497A-0C5C-B34D-A970-1926C28802EE}"/>
              </a:ext>
            </a:extLst>
          </p:cNvPr>
          <p:cNvSpPr>
            <a:spLocks noGrp="1"/>
          </p:cNvSpPr>
          <p:nvPr>
            <p:ph idx="1"/>
          </p:nvPr>
        </p:nvSpPr>
        <p:spPr/>
        <p:txBody>
          <a:bodyPr/>
          <a:lstStyle/>
          <a:p>
            <a:endParaRPr lang="en-US" dirty="0"/>
          </a:p>
        </p:txBody>
      </p:sp>
      <p:pic>
        <p:nvPicPr>
          <p:cNvPr id="5" name="Picture 4" descr="A picture containing text, indoor, shelf, cluttered&#10;&#10;Description automatically generated">
            <a:extLst>
              <a:ext uri="{FF2B5EF4-FFF2-40B4-BE49-F238E27FC236}">
                <a16:creationId xmlns:a16="http://schemas.microsoft.com/office/drawing/2014/main" id="{F972AD6F-B465-8A4D-B404-24E8F071DC22}"/>
              </a:ext>
            </a:extLst>
          </p:cNvPr>
          <p:cNvPicPr>
            <a:picLocks noChangeAspect="1"/>
          </p:cNvPicPr>
          <p:nvPr/>
        </p:nvPicPr>
        <p:blipFill rotWithShape="1">
          <a:blip r:embed="rId2"/>
          <a:srcRect l="6790" r="6790"/>
          <a:stretch/>
        </p:blipFill>
        <p:spPr>
          <a:xfrm>
            <a:off x="-1" y="0"/>
            <a:ext cx="12192001" cy="6858000"/>
          </a:xfrm>
          <a:prstGeom prst="rect">
            <a:avLst/>
          </a:prstGeom>
        </p:spPr>
      </p:pic>
      <p:sp>
        <p:nvSpPr>
          <p:cNvPr id="2" name="Title 1">
            <a:extLst>
              <a:ext uri="{FF2B5EF4-FFF2-40B4-BE49-F238E27FC236}">
                <a16:creationId xmlns:a16="http://schemas.microsoft.com/office/drawing/2014/main" id="{9750F7B9-4433-234F-B39E-B0F2A76614CE}"/>
              </a:ext>
            </a:extLst>
          </p:cNvPr>
          <p:cNvSpPr>
            <a:spLocks noGrp="1"/>
          </p:cNvSpPr>
          <p:nvPr>
            <p:ph type="title"/>
          </p:nvPr>
        </p:nvSpPr>
        <p:spPr>
          <a:xfrm>
            <a:off x="158578" y="5703244"/>
            <a:ext cx="10515600" cy="1325563"/>
          </a:xfrm>
        </p:spPr>
        <p:txBody>
          <a:bodyPr/>
          <a:lstStyle/>
          <a:p>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Choose The Source </a:t>
            </a:r>
          </a:p>
        </p:txBody>
      </p:sp>
    </p:spTree>
    <p:extLst>
      <p:ext uri="{BB962C8B-B14F-4D97-AF65-F5344CB8AC3E}">
        <p14:creationId xmlns:p14="http://schemas.microsoft.com/office/powerpoint/2010/main" val="3752653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5" name="Picture 4" descr="A picture containing indoor, wall, person&#10;&#10;Description automatically generated">
            <a:extLst>
              <a:ext uri="{FF2B5EF4-FFF2-40B4-BE49-F238E27FC236}">
                <a16:creationId xmlns:a16="http://schemas.microsoft.com/office/drawing/2014/main" id="{CA0305F5-D2F2-A54C-99D4-B41180DA2273}"/>
              </a:ext>
            </a:extLst>
          </p:cNvPr>
          <p:cNvPicPr>
            <a:picLocks noChangeAspect="1"/>
          </p:cNvPicPr>
          <p:nvPr/>
        </p:nvPicPr>
        <p:blipFill rotWithShape="1">
          <a:blip r:embed="rId2">
            <a:alphaModFix amt="60000"/>
          </a:blip>
          <a:srcRect b="15730"/>
          <a:stretch/>
        </p:blipFill>
        <p:spPr>
          <a:xfrm>
            <a:off x="0" y="0"/>
            <a:ext cx="12192000" cy="6858000"/>
          </a:xfrm>
          <a:prstGeom prst="rect">
            <a:avLst/>
          </a:prstGeom>
        </p:spPr>
      </p:pic>
      <p:sp>
        <p:nvSpPr>
          <p:cNvPr id="2" name="Title 1">
            <a:extLst>
              <a:ext uri="{FF2B5EF4-FFF2-40B4-BE49-F238E27FC236}">
                <a16:creationId xmlns:a16="http://schemas.microsoft.com/office/drawing/2014/main" id="{9089399E-2607-B44E-9A60-5DDB090A0494}"/>
              </a:ext>
            </a:extLst>
          </p:cNvPr>
          <p:cNvSpPr>
            <a:spLocks noGrp="1"/>
          </p:cNvSpPr>
          <p:nvPr>
            <p:ph type="title"/>
          </p:nvPr>
        </p:nvSpPr>
        <p:spPr>
          <a:xfrm>
            <a:off x="1196656" y="4508114"/>
            <a:ext cx="9795637" cy="2220775"/>
          </a:xfrm>
        </p:spPr>
        <p:txBody>
          <a:bodyPr vert="horz" lIns="91440" tIns="45720" rIns="91440" bIns="45720" rtlCol="0" anchor="b">
            <a:normAutofit/>
          </a:bodyPr>
          <a:lstStyle/>
          <a:p>
            <a:pPr algn="ctr"/>
            <a:r>
              <a:rPr lang="en-US" sz="3600"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The Question is not ‘What does this object sound like?’, rather, ‘What could this object sound like?’</a:t>
            </a:r>
          </a:p>
        </p:txBody>
      </p:sp>
    </p:spTree>
    <p:extLst>
      <p:ext uri="{BB962C8B-B14F-4D97-AF65-F5344CB8AC3E}">
        <p14:creationId xmlns:p14="http://schemas.microsoft.com/office/powerpoint/2010/main" val="301892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0"/>
                                  </p:stCondLst>
                                  <p:iterate>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person&#10;&#10;Description automatically generated">
            <a:extLst>
              <a:ext uri="{FF2B5EF4-FFF2-40B4-BE49-F238E27FC236}">
                <a16:creationId xmlns:a16="http://schemas.microsoft.com/office/drawing/2014/main" id="{E308DFB2-044C-C245-B816-5199DD34F01E}"/>
              </a:ext>
            </a:extLst>
          </p:cNvPr>
          <p:cNvPicPr>
            <a:picLocks noGrp="1" noChangeAspect="1"/>
          </p:cNvPicPr>
          <p:nvPr>
            <p:ph idx="1"/>
          </p:nvPr>
        </p:nvPicPr>
        <p:blipFill rotWithShape="1">
          <a:blip r:embed="rId2"/>
          <a:srcRect l="17014" r="17014"/>
          <a:stretch/>
        </p:blipFill>
        <p:spPr>
          <a:xfrm>
            <a:off x="1" y="0"/>
            <a:ext cx="12192000" cy="6858000"/>
          </a:xfrm>
        </p:spPr>
      </p:pic>
      <p:sp>
        <p:nvSpPr>
          <p:cNvPr id="2" name="Title 1">
            <a:extLst>
              <a:ext uri="{FF2B5EF4-FFF2-40B4-BE49-F238E27FC236}">
                <a16:creationId xmlns:a16="http://schemas.microsoft.com/office/drawing/2014/main" id="{05667E8C-A908-EB45-9B6B-F6D62490587C}"/>
              </a:ext>
            </a:extLst>
          </p:cNvPr>
          <p:cNvSpPr>
            <a:spLocks noGrp="1"/>
          </p:cNvSpPr>
          <p:nvPr>
            <p:ph type="title"/>
          </p:nvPr>
        </p:nvSpPr>
        <p:spPr>
          <a:xfrm>
            <a:off x="343931" y="5532437"/>
            <a:ext cx="10515600" cy="1325563"/>
          </a:xfrm>
        </p:spPr>
        <p:txBody>
          <a:bodyPr/>
          <a:lstStyle/>
          <a:p>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Found Sound</a:t>
            </a:r>
          </a:p>
        </p:txBody>
      </p:sp>
    </p:spTree>
    <p:extLst>
      <p:ext uri="{BB962C8B-B14F-4D97-AF65-F5344CB8AC3E}">
        <p14:creationId xmlns:p14="http://schemas.microsoft.com/office/powerpoint/2010/main" val="2747098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E4CC7E-D3D5-4A5F-8D07-29DA1CD3C6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63FD33C-F836-4A02-B497-41519F0608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A picture containing indoor, metalware, chain&#10;&#10;Description automatically generated">
            <a:extLst>
              <a:ext uri="{FF2B5EF4-FFF2-40B4-BE49-F238E27FC236}">
                <a16:creationId xmlns:a16="http://schemas.microsoft.com/office/drawing/2014/main" id="{A7D18950-2594-A444-8D8E-53BED5D202E1}"/>
              </a:ext>
            </a:extLst>
          </p:cNvPr>
          <p:cNvPicPr>
            <a:picLocks noChangeAspect="1"/>
          </p:cNvPicPr>
          <p:nvPr/>
        </p:nvPicPr>
        <p:blipFill rotWithShape="1">
          <a:blip r:embed="rId3">
            <a:alphaModFix amt="60000"/>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7075A3D-7403-2F4E-A9F7-54C72EFD0426}"/>
              </a:ext>
            </a:extLst>
          </p:cNvPr>
          <p:cNvSpPr>
            <a:spLocks noGrp="1"/>
          </p:cNvSpPr>
          <p:nvPr>
            <p:ph type="title"/>
          </p:nvPr>
        </p:nvSpPr>
        <p:spPr>
          <a:xfrm>
            <a:off x="7456502" y="-2"/>
            <a:ext cx="4732450" cy="2057045"/>
          </a:xfrm>
        </p:spPr>
        <p:txBody>
          <a:bodyPr>
            <a:normAutofit/>
          </a:bodyPr>
          <a:lstStyle/>
          <a:p>
            <a:pPr algn="r"/>
            <a:r>
              <a:rPr lang="en-US" sz="5400"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Sound Effects Sources</a:t>
            </a:r>
          </a:p>
        </p:txBody>
      </p:sp>
      <p:graphicFrame>
        <p:nvGraphicFramePr>
          <p:cNvPr id="7" name="Table 7">
            <a:extLst>
              <a:ext uri="{FF2B5EF4-FFF2-40B4-BE49-F238E27FC236}">
                <a16:creationId xmlns:a16="http://schemas.microsoft.com/office/drawing/2014/main" id="{20DFF391-3B0B-D64A-8733-60D9943374DC}"/>
              </a:ext>
            </a:extLst>
          </p:cNvPr>
          <p:cNvGraphicFramePr>
            <a:graphicFrameLocks noGrp="1"/>
          </p:cNvGraphicFramePr>
          <p:nvPr>
            <p:extLst>
              <p:ext uri="{D42A27DB-BD31-4B8C-83A1-F6EECF244321}">
                <p14:modId xmlns:p14="http://schemas.microsoft.com/office/powerpoint/2010/main" val="3204484526"/>
              </p:ext>
            </p:extLst>
          </p:nvPr>
        </p:nvGraphicFramePr>
        <p:xfrm>
          <a:off x="131641" y="43179"/>
          <a:ext cx="6074046" cy="6771640"/>
        </p:xfrm>
        <a:graphic>
          <a:graphicData uri="http://schemas.openxmlformats.org/drawingml/2006/table">
            <a:tbl>
              <a:tblPr firstRow="1" bandRow="1">
                <a:tableStyleId>{5C22544A-7EE6-4342-B048-85BDC9FD1C3A}</a:tableStyleId>
              </a:tblPr>
              <a:tblGrid>
                <a:gridCol w="3797808">
                  <a:extLst>
                    <a:ext uri="{9D8B030D-6E8A-4147-A177-3AD203B41FA5}">
                      <a16:colId xmlns:a16="http://schemas.microsoft.com/office/drawing/2014/main" val="825444424"/>
                    </a:ext>
                  </a:extLst>
                </a:gridCol>
                <a:gridCol w="2276238">
                  <a:extLst>
                    <a:ext uri="{9D8B030D-6E8A-4147-A177-3AD203B41FA5}">
                      <a16:colId xmlns:a16="http://schemas.microsoft.com/office/drawing/2014/main" val="3276702016"/>
                    </a:ext>
                  </a:extLst>
                </a:gridCol>
              </a:tblGrid>
              <a:tr h="370840">
                <a:tc>
                  <a:txBody>
                    <a:bodyPr/>
                    <a:lstStyle/>
                    <a:p>
                      <a:r>
                        <a:rPr lang="en-US" dirty="0">
                          <a:solidFill>
                            <a:schemeClr val="bg1"/>
                          </a:solidFill>
                        </a:rPr>
                        <a:t>Sound Source </a:t>
                      </a:r>
                    </a:p>
                  </a:txBody>
                  <a:tcPr>
                    <a:noFill/>
                  </a:tcPr>
                </a:tc>
                <a:tc>
                  <a:txBody>
                    <a:bodyPr/>
                    <a:lstStyle/>
                    <a:p>
                      <a:r>
                        <a:rPr lang="en-US" dirty="0">
                          <a:solidFill>
                            <a:schemeClr val="bg1"/>
                          </a:solidFill>
                        </a:rPr>
                        <a:t>Sound Effect</a:t>
                      </a:r>
                    </a:p>
                  </a:txBody>
                  <a:tcPr>
                    <a:noFill/>
                  </a:tcPr>
                </a:tc>
                <a:extLst>
                  <a:ext uri="{0D108BD9-81ED-4DB2-BD59-A6C34878D82A}">
                    <a16:rowId xmlns:a16="http://schemas.microsoft.com/office/drawing/2014/main" val="2063604654"/>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Stapler, Cassette and Corkscrew</a:t>
                      </a:r>
                      <a:endParaRPr lang="en-US" sz="1400" dirty="0">
                        <a:solidFill>
                          <a:schemeClr val="bg1"/>
                        </a:solidFill>
                      </a:endParaRPr>
                    </a:p>
                  </a:txBody>
                  <a:tcPr>
                    <a:noFill/>
                  </a:tcPr>
                </a:tc>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Gun Sounds </a:t>
                      </a:r>
                      <a:endParaRPr lang="en-US" sz="1400" dirty="0">
                        <a:solidFill>
                          <a:schemeClr val="bg1"/>
                        </a:solidFill>
                      </a:endParaRPr>
                    </a:p>
                  </a:txBody>
                  <a:tcPr>
                    <a:noFill/>
                  </a:tcPr>
                </a:tc>
                <a:extLst>
                  <a:ext uri="{0D108BD9-81ED-4DB2-BD59-A6C34878D82A}">
                    <a16:rowId xmlns:a16="http://schemas.microsoft.com/office/drawing/2014/main" val="4112918121"/>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Old Chairs and Stools</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Controlled Creaking</a:t>
                      </a:r>
                    </a:p>
                  </a:txBody>
                  <a:tcPr>
                    <a:noFill/>
                  </a:tcPr>
                </a:tc>
                <a:extLst>
                  <a:ext uri="{0D108BD9-81ED-4DB2-BD59-A6C34878D82A}">
                    <a16:rowId xmlns:a16="http://schemas.microsoft.com/office/drawing/2014/main" val="2731322944"/>
                  </a:ext>
                </a:extLst>
              </a:tr>
              <a:tr h="139701">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Large Books (Phone Book) or Meat</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Realistic Body Punches</a:t>
                      </a:r>
                    </a:p>
                  </a:txBody>
                  <a:tcPr>
                    <a:noFill/>
                  </a:tcPr>
                </a:tc>
                <a:extLst>
                  <a:ext uri="{0D108BD9-81ED-4DB2-BD59-A6C34878D82A}">
                    <a16:rowId xmlns:a16="http://schemas.microsoft.com/office/drawing/2014/main" val="524298784"/>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Twisting Celery and Breaking Carrots</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Bones Breaking</a:t>
                      </a:r>
                    </a:p>
                  </a:txBody>
                  <a:tcPr>
                    <a:noFill/>
                  </a:tcPr>
                </a:tc>
                <a:extLst>
                  <a:ext uri="{0D108BD9-81ED-4DB2-BD59-A6C34878D82A}">
                    <a16:rowId xmlns:a16="http://schemas.microsoft.com/office/drawing/2014/main" val="1625398044"/>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Coconuts</a:t>
                      </a:r>
                      <a:endParaRPr lang="en-US" sz="1400" dirty="0">
                        <a:solidFill>
                          <a:schemeClr val="bg1"/>
                        </a:solidFill>
                      </a:endParaRPr>
                    </a:p>
                  </a:txBody>
                  <a:tcPr>
                    <a:noFill/>
                  </a:tcPr>
                </a:tc>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A Walking Horse </a:t>
                      </a:r>
                      <a:endParaRPr lang="en-US" sz="1400" dirty="0">
                        <a:solidFill>
                          <a:schemeClr val="bg1"/>
                        </a:solidFill>
                      </a:endParaRPr>
                    </a:p>
                  </a:txBody>
                  <a:tcPr>
                    <a:noFill/>
                  </a:tcPr>
                </a:tc>
                <a:extLst>
                  <a:ext uri="{0D108BD9-81ED-4DB2-BD59-A6C34878D82A}">
                    <a16:rowId xmlns:a16="http://schemas.microsoft.com/office/drawing/2014/main" val="1960381691"/>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Frying Bacon</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Rain </a:t>
                      </a:r>
                    </a:p>
                  </a:txBody>
                  <a:tcPr>
                    <a:noFill/>
                  </a:tcPr>
                </a:tc>
                <a:extLst>
                  <a:ext uri="{0D108BD9-81ED-4DB2-BD59-A6C34878D82A}">
                    <a16:rowId xmlns:a16="http://schemas.microsoft.com/office/drawing/2014/main" val="3922243654"/>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Large Sheet of Metal</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Thunder </a:t>
                      </a:r>
                    </a:p>
                  </a:txBody>
                  <a:tcPr>
                    <a:noFill/>
                  </a:tcPr>
                </a:tc>
                <a:extLst>
                  <a:ext uri="{0D108BD9-81ED-4DB2-BD59-A6C34878D82A}">
                    <a16:rowId xmlns:a16="http://schemas.microsoft.com/office/drawing/2014/main" val="3775617621"/>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Bamboo</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Arrow Whoosh</a:t>
                      </a:r>
                    </a:p>
                  </a:txBody>
                  <a:tcPr>
                    <a:noFill/>
                  </a:tcPr>
                </a:tc>
                <a:extLst>
                  <a:ext uri="{0D108BD9-81ED-4DB2-BD59-A6C34878D82A}">
                    <a16:rowId xmlns:a16="http://schemas.microsoft.com/office/drawing/2014/main" val="1370886565"/>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Shredded Newspaper</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Grass (For Footsteps) </a:t>
                      </a:r>
                    </a:p>
                  </a:txBody>
                  <a:tcPr>
                    <a:noFill/>
                  </a:tcPr>
                </a:tc>
                <a:extLst>
                  <a:ext uri="{0D108BD9-81ED-4DB2-BD59-A6C34878D82A}">
                    <a16:rowId xmlns:a16="http://schemas.microsoft.com/office/drawing/2014/main" val="1826434512"/>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Cling Film, Crisp Packet or Steel Wool</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Fire</a:t>
                      </a:r>
                    </a:p>
                  </a:txBody>
                  <a:tcPr>
                    <a:noFill/>
                  </a:tcPr>
                </a:tc>
                <a:extLst>
                  <a:ext uri="{0D108BD9-81ED-4DB2-BD59-A6C34878D82A}">
                    <a16:rowId xmlns:a16="http://schemas.microsoft.com/office/drawing/2014/main" val="2777666354"/>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Rusty Hinge</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Swing </a:t>
                      </a:r>
                    </a:p>
                  </a:txBody>
                  <a:tcPr>
                    <a:noFill/>
                  </a:tcPr>
                </a:tc>
                <a:extLst>
                  <a:ext uri="{0D108BD9-81ED-4DB2-BD59-A6C34878D82A}">
                    <a16:rowId xmlns:a16="http://schemas.microsoft.com/office/drawing/2014/main" val="2496877201"/>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Crushing Walnuts</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Cracking Skulls </a:t>
                      </a:r>
                    </a:p>
                  </a:txBody>
                  <a:tcPr>
                    <a:noFill/>
                  </a:tcPr>
                </a:tc>
                <a:extLst>
                  <a:ext uri="{0D108BD9-81ED-4DB2-BD59-A6C34878D82A}">
                    <a16:rowId xmlns:a16="http://schemas.microsoft.com/office/drawing/2014/main" val="151773208"/>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Smashing Head</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Watermelon or Pumpkin</a:t>
                      </a:r>
                    </a:p>
                  </a:txBody>
                  <a:tcPr>
                    <a:noFill/>
                  </a:tcPr>
                </a:tc>
                <a:extLst>
                  <a:ext uri="{0D108BD9-81ED-4DB2-BD59-A6C34878D82A}">
                    <a16:rowId xmlns:a16="http://schemas.microsoft.com/office/drawing/2014/main" val="82414188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Playing Cards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Stack of Cash</a:t>
                      </a:r>
                    </a:p>
                  </a:txBody>
                  <a:tcPr>
                    <a:noFill/>
                  </a:tcPr>
                </a:tc>
                <a:extLst>
                  <a:ext uri="{0D108BD9-81ED-4DB2-BD59-A6C34878D82A}">
                    <a16:rowId xmlns:a16="http://schemas.microsoft.com/office/drawing/2014/main" val="2708311307"/>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Gloves</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Bird Wings</a:t>
                      </a:r>
                    </a:p>
                  </a:txBody>
                  <a:tcPr>
                    <a:noFill/>
                  </a:tcPr>
                </a:tc>
                <a:extLst>
                  <a:ext uri="{0D108BD9-81ED-4DB2-BD59-A6C34878D82A}">
                    <a16:rowId xmlns:a16="http://schemas.microsoft.com/office/drawing/2014/main" val="1827495963"/>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Tomato</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Oozing Wound</a:t>
                      </a:r>
                    </a:p>
                  </a:txBody>
                  <a:tcPr>
                    <a:noFill/>
                  </a:tcPr>
                </a:tc>
                <a:extLst>
                  <a:ext uri="{0D108BD9-81ED-4DB2-BD59-A6C34878D82A}">
                    <a16:rowId xmlns:a16="http://schemas.microsoft.com/office/drawing/2014/main" val="2826838607"/>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Spoons or Kitchen Knifes</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Sword Scrape</a:t>
                      </a:r>
                    </a:p>
                  </a:txBody>
                  <a:tcPr>
                    <a:noFill/>
                  </a:tcPr>
                </a:tc>
                <a:extLst>
                  <a:ext uri="{0D108BD9-81ED-4DB2-BD59-A6C34878D82A}">
                    <a16:rowId xmlns:a16="http://schemas.microsoft.com/office/drawing/2014/main" val="361432878"/>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Cardboard Tube</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Grenade Launcher</a:t>
                      </a:r>
                    </a:p>
                  </a:txBody>
                  <a:tcPr>
                    <a:noFill/>
                  </a:tcPr>
                </a:tc>
                <a:extLst>
                  <a:ext uri="{0D108BD9-81ED-4DB2-BD59-A6C34878D82A}">
                    <a16:rowId xmlns:a16="http://schemas.microsoft.com/office/drawing/2014/main" val="1186924769"/>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Dowl Rods or Sticks, Cable or Skipping Rope</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Whoosh</a:t>
                      </a:r>
                    </a:p>
                  </a:txBody>
                  <a:tcPr>
                    <a:noFill/>
                  </a:tcPr>
                </a:tc>
                <a:extLst>
                  <a:ext uri="{0D108BD9-81ED-4DB2-BD59-A6C34878D82A}">
                    <a16:rowId xmlns:a16="http://schemas.microsoft.com/office/drawing/2014/main" val="3015072282"/>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Large Fan </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Airplane Engine</a:t>
                      </a:r>
                    </a:p>
                  </a:txBody>
                  <a:tcPr>
                    <a:noFill/>
                  </a:tcPr>
                </a:tc>
                <a:extLst>
                  <a:ext uri="{0D108BD9-81ED-4DB2-BD59-A6C34878D82A}">
                    <a16:rowId xmlns:a16="http://schemas.microsoft.com/office/drawing/2014/main" val="353189536"/>
                  </a:ext>
                </a:extLst>
              </a:tr>
              <a:tr h="0">
                <a:tc>
                  <a:txBody>
                    <a:bodyPr/>
                    <a:lstStyle/>
                    <a:p>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Umbrella</a:t>
                      </a:r>
                      <a:endParaRPr lang="en-US" sz="1400" dirty="0">
                        <a:solidFill>
                          <a:schemeClr val="bg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Bat wings or Cape</a:t>
                      </a:r>
                    </a:p>
                  </a:txBody>
                  <a:tcPr>
                    <a:noFill/>
                  </a:tcPr>
                </a:tc>
                <a:extLst>
                  <a:ext uri="{0D108BD9-81ED-4DB2-BD59-A6C34878D82A}">
                    <a16:rowId xmlns:a16="http://schemas.microsoft.com/office/drawing/2014/main" val="806964539"/>
                  </a:ext>
                </a:extLst>
              </a:tr>
            </a:tbl>
          </a:graphicData>
        </a:graphic>
      </p:graphicFrame>
    </p:spTree>
    <p:extLst>
      <p:ext uri="{BB962C8B-B14F-4D97-AF65-F5344CB8AC3E}">
        <p14:creationId xmlns:p14="http://schemas.microsoft.com/office/powerpoint/2010/main" val="23636681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with medium confidence">
            <a:extLst>
              <a:ext uri="{FF2B5EF4-FFF2-40B4-BE49-F238E27FC236}">
                <a16:creationId xmlns:a16="http://schemas.microsoft.com/office/drawing/2014/main" id="{AA6B743F-5BF4-F542-B985-7032311A470A}"/>
              </a:ext>
            </a:extLst>
          </p:cNvPr>
          <p:cNvPicPr>
            <a:picLocks noGrp="1" noChangeAspect="1"/>
          </p:cNvPicPr>
          <p:nvPr>
            <p:ph idx="1"/>
          </p:nvPr>
        </p:nvPicPr>
        <p:blipFill rotWithShape="1">
          <a:blip r:embed="rId2"/>
          <a:srcRect t="6324" b="3676"/>
          <a:stretch/>
        </p:blipFill>
        <p:spPr>
          <a:xfrm>
            <a:off x="0" y="-1"/>
            <a:ext cx="12192000" cy="6858001"/>
          </a:xfrm>
        </p:spPr>
      </p:pic>
      <p:sp>
        <p:nvSpPr>
          <p:cNvPr id="2" name="Title 1">
            <a:extLst>
              <a:ext uri="{FF2B5EF4-FFF2-40B4-BE49-F238E27FC236}">
                <a16:creationId xmlns:a16="http://schemas.microsoft.com/office/drawing/2014/main" id="{E32A13D5-FA38-254A-BBD3-7097ECD1FA41}"/>
              </a:ext>
            </a:extLst>
          </p:cNvPr>
          <p:cNvSpPr>
            <a:spLocks noGrp="1"/>
          </p:cNvSpPr>
          <p:nvPr>
            <p:ph type="title"/>
          </p:nvPr>
        </p:nvSpPr>
        <p:spPr>
          <a:xfrm>
            <a:off x="1542535" y="958249"/>
            <a:ext cx="10515600" cy="1325563"/>
          </a:xfrm>
        </p:spPr>
        <p:txBody>
          <a:bodyPr/>
          <a:lstStyle/>
          <a:p>
            <a:pPr algn="r"/>
            <a:r>
              <a:rPr lang="en-US" b="1" dirty="0">
                <a:latin typeface="Open Sans SemiBold" panose="020B0606030504020204" pitchFamily="34" charset="0"/>
                <a:ea typeface="Open Sans SemiBold" panose="020B0606030504020204" pitchFamily="34" charset="0"/>
                <a:cs typeface="Open Sans SemiBold" panose="020B0606030504020204" pitchFamily="34" charset="0"/>
              </a:rPr>
              <a:t>Further Ideas</a:t>
            </a:r>
          </a:p>
        </p:txBody>
      </p:sp>
      <p:sp>
        <p:nvSpPr>
          <p:cNvPr id="6" name="Rectangle 5">
            <a:extLst>
              <a:ext uri="{FF2B5EF4-FFF2-40B4-BE49-F238E27FC236}">
                <a16:creationId xmlns:a16="http://schemas.microsoft.com/office/drawing/2014/main" id="{2581D3BD-79C7-DD48-8261-28F1DF306D6C}"/>
              </a:ext>
            </a:extLst>
          </p:cNvPr>
          <p:cNvSpPr/>
          <p:nvPr/>
        </p:nvSpPr>
        <p:spPr>
          <a:xfrm>
            <a:off x="2769973" y="6442160"/>
            <a:ext cx="6652054" cy="646331"/>
          </a:xfrm>
          <a:prstGeom prst="rect">
            <a:avLst/>
          </a:prstGeom>
        </p:spPr>
        <p:txBody>
          <a:bodyPr wrap="square">
            <a:spAutoFit/>
          </a:bodyPr>
          <a:lstStyle/>
          <a:p>
            <a:pPr algn="ctr"/>
            <a:r>
              <a:rPr lang="en-US" dirty="0">
                <a:hlinkClick r:id="rId3"/>
              </a:rPr>
              <a:t>https://audiojungle.net/popular_item/by_category?category=sound</a:t>
            </a:r>
            <a:endParaRPr lang="en-US" dirty="0"/>
          </a:p>
          <a:p>
            <a:endParaRPr lang="en-US" dirty="0"/>
          </a:p>
        </p:txBody>
      </p:sp>
    </p:spTree>
    <p:extLst>
      <p:ext uri="{BB962C8B-B14F-4D97-AF65-F5344CB8AC3E}">
        <p14:creationId xmlns:p14="http://schemas.microsoft.com/office/powerpoint/2010/main" val="1490976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fabric&#10;&#10;Description automatically generated">
            <a:extLst>
              <a:ext uri="{FF2B5EF4-FFF2-40B4-BE49-F238E27FC236}">
                <a16:creationId xmlns:a16="http://schemas.microsoft.com/office/drawing/2014/main" id="{E6135565-60D7-B14C-8141-27D58FFD4292}"/>
              </a:ext>
            </a:extLst>
          </p:cNvPr>
          <p:cNvPicPr>
            <a:picLocks noChangeAspect="1"/>
          </p:cNvPicPr>
          <p:nvPr/>
        </p:nvPicPr>
        <p:blipFill rotWithShape="1">
          <a:blip r:embed="rId2"/>
          <a:srcRect t="10135" b="14865"/>
          <a:stretch/>
        </p:blipFill>
        <p:spPr>
          <a:xfrm>
            <a:off x="0" y="-1"/>
            <a:ext cx="12192000" cy="6858001"/>
          </a:xfrm>
          <a:prstGeom prst="rect">
            <a:avLst/>
          </a:prstGeom>
        </p:spPr>
      </p:pic>
      <p:sp>
        <p:nvSpPr>
          <p:cNvPr id="17" name="Rectangle 16">
            <a:extLst>
              <a:ext uri="{FF2B5EF4-FFF2-40B4-BE49-F238E27FC236}">
                <a16:creationId xmlns:a16="http://schemas.microsoft.com/office/drawing/2014/main" id="{A4206507-76F5-4316-AAF5-4EAFEE5EBD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3BC2B61-D77E-45AB-8722-15BC6A7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blipFill dpi="0" rotWithShape="1">
            <a:blip r:embed="rId3">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91AFE74-E7F5-4D45-948E-2261E86A067B}"/>
              </a:ext>
            </a:extLst>
          </p:cNvPr>
          <p:cNvSpPr>
            <a:spLocks noGrp="1"/>
          </p:cNvSpPr>
          <p:nvPr>
            <p:ph type="title"/>
          </p:nvPr>
        </p:nvSpPr>
        <p:spPr>
          <a:xfrm>
            <a:off x="428161" y="143518"/>
            <a:ext cx="9951720" cy="1616710"/>
          </a:xfrm>
        </p:spPr>
        <p:txBody>
          <a:bodyPr anchor="ctr">
            <a:normAutofit/>
          </a:bodyPr>
          <a:lstStyle/>
          <a:p>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Room Acoustics </a:t>
            </a:r>
          </a:p>
        </p:txBody>
      </p:sp>
      <p:sp>
        <p:nvSpPr>
          <p:cNvPr id="3" name="Content Placeholder 2">
            <a:extLst>
              <a:ext uri="{FF2B5EF4-FFF2-40B4-BE49-F238E27FC236}">
                <a16:creationId xmlns:a16="http://schemas.microsoft.com/office/drawing/2014/main" id="{6656B86A-2480-B44D-9CC4-9838A4D1DB8E}"/>
              </a:ext>
            </a:extLst>
          </p:cNvPr>
          <p:cNvSpPr>
            <a:spLocks noGrp="1"/>
          </p:cNvSpPr>
          <p:nvPr>
            <p:ph idx="1"/>
          </p:nvPr>
        </p:nvSpPr>
        <p:spPr>
          <a:xfrm>
            <a:off x="428161" y="3154276"/>
            <a:ext cx="11508466" cy="3234373"/>
          </a:xfrm>
        </p:spPr>
        <p:txBody>
          <a:bodyPr>
            <a:normAutofit/>
          </a:bodyPr>
          <a:lstStyle/>
          <a:p>
            <a:pPr marL="0" indent="0">
              <a:buNone/>
            </a:pPr>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Room acoustics are essential to capturing a good recording, it is important that your sound has sonic depth, width, and height. </a:t>
            </a:r>
          </a:p>
          <a:p>
            <a:pPr marL="0" indent="0">
              <a:buNone/>
            </a:pPr>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Spatial attributes such as these make all the difference between hi-fi and lo-fi recordings. </a:t>
            </a:r>
          </a:p>
          <a:p>
            <a:pPr marL="0" indent="0">
              <a:buNone/>
            </a:pPr>
            <a:r>
              <a:rPr lang="en-GB"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Predictably, a typical room in an average sized home is going to be acoustically inferior to a larger room in a professional studio, designed with acoustics in mind.</a:t>
            </a:r>
            <a:endParaRPr lang="en-US"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192630672"/>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bunch, several&#10;&#10;Description automatically generated">
            <a:extLst>
              <a:ext uri="{FF2B5EF4-FFF2-40B4-BE49-F238E27FC236}">
                <a16:creationId xmlns:a16="http://schemas.microsoft.com/office/drawing/2014/main" id="{89F3D866-B333-9041-82C1-5BBE5D9CE3ED}"/>
              </a:ext>
            </a:extLst>
          </p:cNvPr>
          <p:cNvPicPr>
            <a:picLocks noChangeAspect="1"/>
          </p:cNvPicPr>
          <p:nvPr/>
        </p:nvPicPr>
        <p:blipFill rotWithShape="1">
          <a:blip r:embed="rId2"/>
          <a:srcRect l="3671" r="17018"/>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8D42C74-5D46-2B4A-85B5-15D0177FD0CE}"/>
              </a:ext>
            </a:extLst>
          </p:cNvPr>
          <p:cNvSpPr>
            <a:spLocks noGrp="1"/>
          </p:cNvSpPr>
          <p:nvPr>
            <p:ph type="title"/>
          </p:nvPr>
        </p:nvSpPr>
        <p:spPr>
          <a:xfrm>
            <a:off x="121505" y="-516054"/>
            <a:ext cx="5772665" cy="1899912"/>
          </a:xfrm>
        </p:spPr>
        <p:txBody>
          <a:bodyPr>
            <a:normAutofit/>
          </a:bodyPr>
          <a:lstStyle/>
          <a:p>
            <a:r>
              <a:rPr lang="en-US" sz="4000" b="1" dirty="0">
                <a:latin typeface="Open Sans SemiBold" panose="020B0606030504020204" pitchFamily="34" charset="0"/>
                <a:ea typeface="Open Sans SemiBold" panose="020B0606030504020204" pitchFamily="34" charset="0"/>
                <a:cs typeface="Open Sans SemiBold" panose="020B0606030504020204" pitchFamily="34" charset="0"/>
              </a:rPr>
              <a:t>Microphone Selection</a:t>
            </a:r>
          </a:p>
        </p:txBody>
      </p:sp>
      <p:sp>
        <p:nvSpPr>
          <p:cNvPr id="3" name="Content Placeholder 2">
            <a:extLst>
              <a:ext uri="{FF2B5EF4-FFF2-40B4-BE49-F238E27FC236}">
                <a16:creationId xmlns:a16="http://schemas.microsoft.com/office/drawing/2014/main" id="{3F3DE197-CD3C-F841-BEE4-06051EC146B9}"/>
              </a:ext>
            </a:extLst>
          </p:cNvPr>
          <p:cNvSpPr>
            <a:spLocks noGrp="1"/>
          </p:cNvSpPr>
          <p:nvPr>
            <p:ph idx="1"/>
          </p:nvPr>
        </p:nvSpPr>
        <p:spPr>
          <a:xfrm>
            <a:off x="121502" y="963828"/>
            <a:ext cx="5612030" cy="6079523"/>
          </a:xfrm>
        </p:spPr>
        <p:txBody>
          <a:bodyPr>
            <a:normAutofit fontScale="92500" lnSpcReduction="20000"/>
          </a:bodyPr>
          <a:lstStyle/>
          <a:p>
            <a:pPr marL="0" indent="0">
              <a:lnSpc>
                <a:spcPct val="110000"/>
              </a:lnSpc>
              <a:buNone/>
            </a:pPr>
            <a:r>
              <a:rPr lang="en-GB" sz="2600" dirty="0">
                <a:latin typeface="Open Sans Light" panose="020B0306030504020204" pitchFamily="34" charset="0"/>
                <a:ea typeface="Open Sans Light" panose="020B0306030504020204" pitchFamily="34" charset="0"/>
                <a:cs typeface="Open Sans Light" panose="020B0306030504020204" pitchFamily="34" charset="0"/>
              </a:rPr>
              <a:t>Proximity and placement of the microphone in relation to the source of sound greatly affects how the sound effects are recorded. </a:t>
            </a:r>
          </a:p>
          <a:p>
            <a:pPr marL="0" indent="0">
              <a:lnSpc>
                <a:spcPct val="110000"/>
              </a:lnSpc>
              <a:buNone/>
            </a:pPr>
            <a:r>
              <a:rPr lang="en-GB" sz="2600" dirty="0">
                <a:latin typeface="Open Sans Light" panose="020B0306030504020204" pitchFamily="34" charset="0"/>
                <a:ea typeface="Open Sans Light" panose="020B0306030504020204" pitchFamily="34" charset="0"/>
                <a:cs typeface="Open Sans Light" panose="020B0306030504020204" pitchFamily="34" charset="0"/>
              </a:rPr>
              <a:t>Close-up shots may require closer microphone placement or put distance between the mic and sound source if you desire more room sound. </a:t>
            </a:r>
          </a:p>
          <a:p>
            <a:pPr marL="0" indent="0">
              <a:lnSpc>
                <a:spcPct val="110000"/>
              </a:lnSpc>
              <a:buNone/>
            </a:pPr>
            <a:r>
              <a:rPr lang="en-GB" sz="2600" dirty="0">
                <a:effectLst/>
                <a:latin typeface="Open Sans Light" panose="020B0306030504020204" pitchFamily="34" charset="0"/>
                <a:ea typeface="Open Sans Light" panose="020B0306030504020204" pitchFamily="34" charset="0"/>
                <a:cs typeface="Open Sans Light" panose="020B0306030504020204" pitchFamily="34" charset="0"/>
              </a:rPr>
              <a:t>Always remember to experiment with different microphone positions and choose the placement and preamp levels that best represent the visual in the film. </a:t>
            </a:r>
          </a:p>
          <a:p>
            <a:pPr marL="0" indent="0">
              <a:lnSpc>
                <a:spcPct val="110000"/>
              </a:lnSpc>
              <a:buNone/>
            </a:pPr>
            <a:r>
              <a:rPr lang="en-GB" sz="2600" dirty="0">
                <a:latin typeface="Open Sans Light" panose="020B0306030504020204" pitchFamily="34" charset="0"/>
                <a:ea typeface="Open Sans Light" panose="020B0306030504020204" pitchFamily="34" charset="0"/>
                <a:cs typeface="Open Sans Light" panose="020B0306030504020204" pitchFamily="34" charset="0"/>
              </a:rPr>
              <a:t>If you’ve miked a drum, you can mic a punch, and if you’ve miked a singer, you can mic a zombie's voice.</a:t>
            </a:r>
            <a:br>
              <a:rPr lang="en-GB" sz="2600" dirty="0">
                <a:latin typeface="Open Sans Light" panose="020B0306030504020204" pitchFamily="34" charset="0"/>
                <a:ea typeface="Open Sans Light" panose="020B0306030504020204" pitchFamily="34" charset="0"/>
                <a:cs typeface="Open Sans Light" panose="020B0306030504020204" pitchFamily="34" charset="0"/>
              </a:rPr>
            </a:br>
            <a:endParaRPr lang="en-US" sz="2600" dirty="0">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520858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828D28-8E09-41CC-8229-3070B5467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fan&#10;&#10;Description automatically generated">
            <a:extLst>
              <a:ext uri="{FF2B5EF4-FFF2-40B4-BE49-F238E27FC236}">
                <a16:creationId xmlns:a16="http://schemas.microsoft.com/office/drawing/2014/main" id="{A3E58AE8-D73B-7E48-A8BB-612BE38B72F1}"/>
              </a:ext>
            </a:extLst>
          </p:cNvPr>
          <p:cNvPicPr>
            <a:picLocks noChangeAspect="1"/>
          </p:cNvPicPr>
          <p:nvPr/>
        </p:nvPicPr>
        <p:blipFill rotWithShape="1">
          <a:blip r:embed="rId3"/>
          <a:srcRect l="50" t="3838" r="-50" b="6162"/>
          <a:stretch/>
        </p:blipFill>
        <p:spPr>
          <a:xfrm>
            <a:off x="0" y="-1"/>
            <a:ext cx="12192000" cy="6858001"/>
          </a:xfrm>
          <a:prstGeom prst="rect">
            <a:avLst/>
          </a:prstGeom>
        </p:spPr>
      </p:pic>
      <p:sp>
        <p:nvSpPr>
          <p:cNvPr id="12" name="Rectangle 11">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27C525-69C9-D842-A8A5-5E92E92D17D6}"/>
              </a:ext>
            </a:extLst>
          </p:cNvPr>
          <p:cNvSpPr>
            <a:spLocks noGrp="1"/>
          </p:cNvSpPr>
          <p:nvPr>
            <p:ph type="title"/>
          </p:nvPr>
        </p:nvSpPr>
        <p:spPr>
          <a:xfrm>
            <a:off x="101448" y="123567"/>
            <a:ext cx="4037610" cy="1532230"/>
          </a:xfrm>
          <a:solidFill>
            <a:schemeClr val="tx1">
              <a:alpha val="49000"/>
            </a:schemeClr>
          </a:solidFill>
          <a:ln w="25400">
            <a:solidFill>
              <a:schemeClr val="bg1"/>
            </a:solidFill>
          </a:ln>
        </p:spPr>
        <p:txBody>
          <a:bodyPr vert="horz" lIns="91440" tIns="45720" rIns="91440" bIns="45720" rtlCol="0" anchor="t">
            <a:normAutofit/>
          </a:bodyPr>
          <a:lstStyle/>
          <a:p>
            <a:r>
              <a:rPr lang="en-US" sz="5200"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Microphone Perspective</a:t>
            </a:r>
          </a:p>
        </p:txBody>
      </p:sp>
      <p:sp>
        <p:nvSpPr>
          <p:cNvPr id="14" name="Rectangle 13">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291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oat looking at a person&#10;&#10;Description automatically generated with low confidence">
            <a:extLst>
              <a:ext uri="{FF2B5EF4-FFF2-40B4-BE49-F238E27FC236}">
                <a16:creationId xmlns:a16="http://schemas.microsoft.com/office/drawing/2014/main" id="{A6168FA1-4DC7-0546-9361-C0964A8DF567}"/>
              </a:ext>
            </a:extLst>
          </p:cNvPr>
          <p:cNvPicPr>
            <a:picLocks noGrp="1" noChangeAspect="1"/>
          </p:cNvPicPr>
          <p:nvPr>
            <p:ph idx="1"/>
          </p:nvPr>
        </p:nvPicPr>
        <p:blipFill rotWithShape="1">
          <a:blip r:embed="rId3"/>
          <a:srcRect r="8100"/>
          <a:stretch/>
        </p:blipFill>
        <p:spPr>
          <a:xfrm>
            <a:off x="0" y="0"/>
            <a:ext cx="12192000" cy="6858000"/>
          </a:xfrm>
        </p:spPr>
      </p:pic>
      <p:sp>
        <p:nvSpPr>
          <p:cNvPr id="2" name="Title 1">
            <a:extLst>
              <a:ext uri="{FF2B5EF4-FFF2-40B4-BE49-F238E27FC236}">
                <a16:creationId xmlns:a16="http://schemas.microsoft.com/office/drawing/2014/main" id="{417C7227-8477-A448-8B12-F27C6145173D}"/>
              </a:ext>
            </a:extLst>
          </p:cNvPr>
          <p:cNvSpPr>
            <a:spLocks noGrp="1"/>
          </p:cNvSpPr>
          <p:nvPr>
            <p:ph type="title"/>
          </p:nvPr>
        </p:nvSpPr>
        <p:spPr>
          <a:xfrm>
            <a:off x="838200" y="2210164"/>
            <a:ext cx="10515600" cy="1325563"/>
          </a:xfrm>
        </p:spPr>
        <p:txBody>
          <a:bodyPr/>
          <a:lstStyle/>
          <a:p>
            <a:pPr algn="ctr"/>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The Sound Stage Setup </a:t>
            </a:r>
          </a:p>
        </p:txBody>
      </p:sp>
    </p:spTree>
    <p:extLst>
      <p:ext uri="{BB962C8B-B14F-4D97-AF65-F5344CB8AC3E}">
        <p14:creationId xmlns:p14="http://schemas.microsoft.com/office/powerpoint/2010/main" val="33682914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person, outdoor&#10;&#10;Description automatically generated">
            <a:extLst>
              <a:ext uri="{FF2B5EF4-FFF2-40B4-BE49-F238E27FC236}">
                <a16:creationId xmlns:a16="http://schemas.microsoft.com/office/drawing/2014/main" id="{1457AC51-5941-8F42-8B28-651695D3B1A2}"/>
              </a:ext>
            </a:extLst>
          </p:cNvPr>
          <p:cNvPicPr>
            <a:picLocks noChangeAspect="1"/>
          </p:cNvPicPr>
          <p:nvPr/>
        </p:nvPicPr>
        <p:blipFill rotWithShape="1">
          <a:blip r:embed="rId2"/>
          <a:srcRect t="1368" b="14235"/>
          <a:stretch/>
        </p:blipFill>
        <p:spPr>
          <a:xfrm>
            <a:off x="0" y="-1"/>
            <a:ext cx="12192000" cy="6858001"/>
          </a:xfrm>
          <a:prstGeom prst="rect">
            <a:avLst/>
          </a:prstGeom>
        </p:spPr>
      </p:pic>
      <p:sp>
        <p:nvSpPr>
          <p:cNvPr id="2" name="Title 1">
            <a:extLst>
              <a:ext uri="{FF2B5EF4-FFF2-40B4-BE49-F238E27FC236}">
                <a16:creationId xmlns:a16="http://schemas.microsoft.com/office/drawing/2014/main" id="{C8AD3313-D183-3746-92F3-1791E2D73F69}"/>
              </a:ext>
            </a:extLst>
          </p:cNvPr>
          <p:cNvSpPr>
            <a:spLocks noGrp="1"/>
          </p:cNvSpPr>
          <p:nvPr>
            <p:ph type="title"/>
          </p:nvPr>
        </p:nvSpPr>
        <p:spPr>
          <a:xfrm>
            <a:off x="170936" y="18255"/>
            <a:ext cx="10515600" cy="1325563"/>
          </a:xfrm>
        </p:spPr>
        <p:txBody>
          <a:bodyPr/>
          <a:lstStyle/>
          <a:p>
            <a:r>
              <a:rPr lang="en-US" b="1" dirty="0">
                <a:latin typeface="Open Sans SemiBold" panose="020B0606030504020204" pitchFamily="34" charset="0"/>
                <a:ea typeface="Open Sans SemiBold" panose="020B0606030504020204" pitchFamily="34" charset="0"/>
                <a:cs typeface="Open Sans SemiBold" panose="020B0606030504020204" pitchFamily="34" charset="0"/>
              </a:rPr>
              <a:t>Sounds on Location</a:t>
            </a:r>
          </a:p>
        </p:txBody>
      </p:sp>
      <p:sp>
        <p:nvSpPr>
          <p:cNvPr id="3" name="Content Placeholder 2">
            <a:extLst>
              <a:ext uri="{FF2B5EF4-FFF2-40B4-BE49-F238E27FC236}">
                <a16:creationId xmlns:a16="http://schemas.microsoft.com/office/drawing/2014/main" id="{A6C36CA0-93D2-1D46-8526-D78A848C8DC6}"/>
              </a:ext>
            </a:extLst>
          </p:cNvPr>
          <p:cNvSpPr>
            <a:spLocks noGrp="1"/>
          </p:cNvSpPr>
          <p:nvPr>
            <p:ph idx="1"/>
          </p:nvPr>
        </p:nvSpPr>
        <p:spPr>
          <a:xfrm>
            <a:off x="0" y="3088084"/>
            <a:ext cx="8674443" cy="3572208"/>
          </a:xfrm>
          <a:solidFill>
            <a:schemeClr val="bg1">
              <a:alpha val="47000"/>
            </a:schemeClr>
          </a:solidFill>
        </p:spPr>
        <p:txBody>
          <a:bodyPr/>
          <a:lstStyle/>
          <a:p>
            <a:r>
              <a:rPr lang="en-US" sz="3200" dirty="0"/>
              <a:t>Doors</a:t>
            </a:r>
          </a:p>
          <a:p>
            <a:r>
              <a:rPr lang="en-US" sz="3200" dirty="0"/>
              <a:t>Ambiences </a:t>
            </a:r>
          </a:p>
          <a:p>
            <a:r>
              <a:rPr lang="en-US" sz="3200" dirty="0"/>
              <a:t>Vehicles </a:t>
            </a:r>
          </a:p>
          <a:p>
            <a:r>
              <a:rPr lang="en-US" sz="3200" dirty="0"/>
              <a:t>Office Equipment and Supplies (e.g. photocopier)</a:t>
            </a:r>
          </a:p>
          <a:p>
            <a:r>
              <a:rPr lang="en-US" sz="3200" dirty="0"/>
              <a:t>Electrical Sources (e.g. exchange boxes)</a:t>
            </a:r>
          </a:p>
          <a:p>
            <a:r>
              <a:rPr lang="en-US" sz="3200" dirty="0"/>
              <a:t>Extended Microphone Techniques</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073664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ky, outdoor, person, sport&#10;&#10;Description automatically generated">
            <a:extLst>
              <a:ext uri="{FF2B5EF4-FFF2-40B4-BE49-F238E27FC236}">
                <a16:creationId xmlns:a16="http://schemas.microsoft.com/office/drawing/2014/main" id="{84653600-B35A-654C-83AB-34326DE240BA}"/>
              </a:ext>
            </a:extLst>
          </p:cNvPr>
          <p:cNvPicPr>
            <a:picLocks noChangeAspect="1"/>
          </p:cNvPicPr>
          <p:nvPr/>
        </p:nvPicPr>
        <p:blipFill rotWithShape="1">
          <a:blip r:embed="rId2"/>
          <a:srcRect t="8430" b="8430"/>
          <a:stretch/>
        </p:blipFill>
        <p:spPr>
          <a:xfrm>
            <a:off x="0" y="-1"/>
            <a:ext cx="12192000" cy="6858001"/>
          </a:xfrm>
          <a:prstGeom prst="rect">
            <a:avLst/>
          </a:prstGeom>
        </p:spPr>
      </p:pic>
      <p:sp>
        <p:nvSpPr>
          <p:cNvPr id="2" name="Title 1">
            <a:extLst>
              <a:ext uri="{FF2B5EF4-FFF2-40B4-BE49-F238E27FC236}">
                <a16:creationId xmlns:a16="http://schemas.microsoft.com/office/drawing/2014/main" id="{571F90C2-EF1D-FD49-85A1-50C8854225B9}"/>
              </a:ext>
            </a:extLst>
          </p:cNvPr>
          <p:cNvSpPr>
            <a:spLocks noGrp="1"/>
          </p:cNvSpPr>
          <p:nvPr>
            <p:ph type="title"/>
          </p:nvPr>
        </p:nvSpPr>
        <p:spPr>
          <a:xfrm>
            <a:off x="146222" y="402195"/>
            <a:ext cx="10515600" cy="1325563"/>
          </a:xfrm>
        </p:spPr>
        <p:txBody>
          <a:bodyPr>
            <a:normAutofit fontScale="90000"/>
          </a:bodyPr>
          <a:lstStyle/>
          <a:p>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Ben Burtt</a:t>
            </a:r>
            <a:b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br>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Start Wars </a:t>
            </a:r>
            <a:b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br>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Sound Blaster</a:t>
            </a:r>
          </a:p>
        </p:txBody>
      </p:sp>
    </p:spTree>
    <p:extLst>
      <p:ext uri="{BB962C8B-B14F-4D97-AF65-F5344CB8AC3E}">
        <p14:creationId xmlns:p14="http://schemas.microsoft.com/office/powerpoint/2010/main" val="20282336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cell phone next to a pile of raw meat on a table&#10;&#10;Description automatically generated with low confidence">
            <a:extLst>
              <a:ext uri="{FF2B5EF4-FFF2-40B4-BE49-F238E27FC236}">
                <a16:creationId xmlns:a16="http://schemas.microsoft.com/office/drawing/2014/main" id="{7489040B-ED70-0A40-B656-AEEA753DC0CF}"/>
              </a:ext>
            </a:extLst>
          </p:cNvPr>
          <p:cNvPicPr>
            <a:picLocks noGrp="1" noChangeAspect="1"/>
          </p:cNvPicPr>
          <p:nvPr>
            <p:ph idx="1"/>
          </p:nvPr>
        </p:nvPicPr>
        <p:blipFill rotWithShape="1">
          <a:blip r:embed="rId2"/>
          <a:srcRect t="24763"/>
          <a:stretch/>
        </p:blipFill>
        <p:spPr>
          <a:xfrm>
            <a:off x="20" y="1282"/>
            <a:ext cx="12191980" cy="6856718"/>
          </a:xfrm>
          <a:prstGeom prst="rect">
            <a:avLst/>
          </a:prstGeom>
        </p:spPr>
      </p:pic>
      <p:sp>
        <p:nvSpPr>
          <p:cNvPr id="7" name="Title 1">
            <a:extLst>
              <a:ext uri="{FF2B5EF4-FFF2-40B4-BE49-F238E27FC236}">
                <a16:creationId xmlns:a16="http://schemas.microsoft.com/office/drawing/2014/main" id="{1DED4C4F-EBA5-A042-B949-6F06EEFD7B58}"/>
              </a:ext>
            </a:extLst>
          </p:cNvPr>
          <p:cNvSpPr>
            <a:spLocks noGrp="1"/>
          </p:cNvSpPr>
          <p:nvPr>
            <p:ph type="title"/>
          </p:nvPr>
        </p:nvSpPr>
        <p:spPr>
          <a:xfrm>
            <a:off x="1530178" y="0"/>
            <a:ext cx="10515600" cy="1325563"/>
          </a:xfrm>
        </p:spPr>
        <p:txBody>
          <a:bodyPr/>
          <a:lstStyle/>
          <a:p>
            <a:pPr algn="r"/>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The Sound Stage Setup </a:t>
            </a:r>
          </a:p>
        </p:txBody>
      </p:sp>
    </p:spTree>
    <p:extLst>
      <p:ext uri="{BB962C8B-B14F-4D97-AF65-F5344CB8AC3E}">
        <p14:creationId xmlns:p14="http://schemas.microsoft.com/office/powerpoint/2010/main" val="1208935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person, indoor, person, putting&#10;&#10;Description automatically generated">
            <a:extLst>
              <a:ext uri="{FF2B5EF4-FFF2-40B4-BE49-F238E27FC236}">
                <a16:creationId xmlns:a16="http://schemas.microsoft.com/office/drawing/2014/main" id="{D771207E-4F9A-FD43-AE00-ADDEC418FB42}"/>
              </a:ext>
            </a:extLst>
          </p:cNvPr>
          <p:cNvPicPr>
            <a:picLocks noChangeAspect="1"/>
          </p:cNvPicPr>
          <p:nvPr/>
        </p:nvPicPr>
        <p:blipFill rotWithShape="1">
          <a:blip r:embed="rId3"/>
          <a:srcRect l="17038"/>
          <a:stretch/>
        </p:blipFill>
        <p:spPr>
          <a:xfrm>
            <a:off x="0" y="0"/>
            <a:ext cx="12192001" cy="6858000"/>
          </a:xfrm>
          <a:prstGeom prst="rect">
            <a:avLst/>
          </a:prstGeom>
        </p:spPr>
      </p:pic>
      <p:sp>
        <p:nvSpPr>
          <p:cNvPr id="2" name="Title 1">
            <a:extLst>
              <a:ext uri="{FF2B5EF4-FFF2-40B4-BE49-F238E27FC236}">
                <a16:creationId xmlns:a16="http://schemas.microsoft.com/office/drawing/2014/main" id="{9D339FD5-5C4D-7D42-B4D3-702D544BEDE4}"/>
              </a:ext>
            </a:extLst>
          </p:cNvPr>
          <p:cNvSpPr>
            <a:spLocks noGrp="1"/>
          </p:cNvSpPr>
          <p:nvPr>
            <p:ph type="title"/>
          </p:nvPr>
        </p:nvSpPr>
        <p:spPr>
          <a:xfrm>
            <a:off x="838199" y="0"/>
            <a:ext cx="10515600" cy="1325563"/>
          </a:xfrm>
        </p:spPr>
        <p:txBody>
          <a:bodyPr/>
          <a:lstStyle/>
          <a:p>
            <a:pPr algn="ctr"/>
            <a:r>
              <a:rPr lang="en-US" b="1" dirty="0">
                <a:latin typeface="Open Sans SemiBold" panose="020B0606030504020204" pitchFamily="34" charset="0"/>
                <a:ea typeface="Open Sans SemiBold" panose="020B0606030504020204" pitchFamily="34" charset="0"/>
                <a:cs typeface="Open Sans SemiBold" panose="020B0606030504020204" pitchFamily="34" charset="0"/>
              </a:rPr>
              <a:t>Recording Process </a:t>
            </a:r>
          </a:p>
        </p:txBody>
      </p:sp>
    </p:spTree>
    <p:extLst>
      <p:ext uri="{BB962C8B-B14F-4D97-AF65-F5344CB8AC3E}">
        <p14:creationId xmlns:p14="http://schemas.microsoft.com/office/powerpoint/2010/main" val="3157185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Shape, arrow&#10;&#10;Description automatically generated">
            <a:extLst>
              <a:ext uri="{FF2B5EF4-FFF2-40B4-BE49-F238E27FC236}">
                <a16:creationId xmlns:a16="http://schemas.microsoft.com/office/drawing/2014/main" id="{9676B3AC-226D-4C46-BD75-9CE3F50990F5}"/>
              </a:ext>
            </a:extLst>
          </p:cNvPr>
          <p:cNvPicPr>
            <a:picLocks noChangeAspect="1"/>
          </p:cNvPicPr>
          <p:nvPr/>
        </p:nvPicPr>
        <p:blipFill rotWithShape="1">
          <a:blip r:embed="rId3"/>
          <a:srcRect l="17964" r="21591" b="-1"/>
          <a:stretch/>
        </p:blipFill>
        <p:spPr>
          <a:xfrm>
            <a:off x="20" y="-2"/>
            <a:ext cx="12191980" cy="6857989"/>
          </a:xfrm>
          <a:prstGeom prst="rect">
            <a:avLst/>
          </a:prstGeom>
        </p:spPr>
      </p:pic>
      <p:sp>
        <p:nvSpPr>
          <p:cNvPr id="10" name="Rectangle 9">
            <a:extLst>
              <a:ext uri="{FF2B5EF4-FFF2-40B4-BE49-F238E27FC236}">
                <a16:creationId xmlns:a16="http://schemas.microsoft.com/office/drawing/2014/main" id="{A4206507-76F5-4316-AAF5-4EAFEE5EBD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3BC2B61-D77E-45AB-8722-15BC6A7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blipFill dpi="0" rotWithShape="1">
            <a:blip r:embed="rId4">
              <a:alphaModFix amt="30000"/>
              <a:duotone>
                <a:prstClr val="black"/>
                <a:schemeClr val="accent1">
                  <a:tint val="45000"/>
                  <a:satMod val="400000"/>
                </a:schemeClr>
              </a:duotone>
              <a:extLst>
                <a:ext uri="{BEBA8EAE-BF5A-486C-A8C5-ECC9F3942E4B}">
                  <a14:imgProps xmlns:a14="http://schemas.microsoft.com/office/drawing/2010/main">
                    <a14:imgLayer r:embed="rId5">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AA295B1-AA37-B84D-BA7B-EABA4AA16DBE}"/>
              </a:ext>
            </a:extLst>
          </p:cNvPr>
          <p:cNvSpPr>
            <a:spLocks noGrp="1"/>
          </p:cNvSpPr>
          <p:nvPr>
            <p:ph type="title"/>
          </p:nvPr>
        </p:nvSpPr>
        <p:spPr>
          <a:xfrm>
            <a:off x="0" y="-335116"/>
            <a:ext cx="9951720" cy="1616710"/>
          </a:xfrm>
        </p:spPr>
        <p:txBody>
          <a:bodyPr anchor="ctr">
            <a:normAutofit/>
          </a:bodyPr>
          <a:lstStyle/>
          <a:p>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Post-Production</a:t>
            </a:r>
          </a:p>
        </p:txBody>
      </p:sp>
      <p:sp>
        <p:nvSpPr>
          <p:cNvPr id="3" name="Content Placeholder 2">
            <a:extLst>
              <a:ext uri="{FF2B5EF4-FFF2-40B4-BE49-F238E27FC236}">
                <a16:creationId xmlns:a16="http://schemas.microsoft.com/office/drawing/2014/main" id="{E5AA4619-7D7D-6247-A3B4-6E0189A92CF5}"/>
              </a:ext>
            </a:extLst>
          </p:cNvPr>
          <p:cNvSpPr>
            <a:spLocks noGrp="1"/>
          </p:cNvSpPr>
          <p:nvPr>
            <p:ph idx="1"/>
          </p:nvPr>
        </p:nvSpPr>
        <p:spPr>
          <a:xfrm>
            <a:off x="3048" y="4278742"/>
            <a:ext cx="12188952" cy="3234373"/>
          </a:xfrm>
          <a:solidFill>
            <a:schemeClr val="bg1">
              <a:alpha val="55941"/>
            </a:schemeClr>
          </a:solidFill>
        </p:spPr>
        <p:txBody>
          <a:bodyPr>
            <a:normAutofit fontScale="92500" lnSpcReduction="20000"/>
          </a:bodyPr>
          <a:lstStyle/>
          <a:p>
            <a:pPr marL="0" indent="0">
              <a:lnSpc>
                <a:spcPct val="110000"/>
              </a:lnSpc>
              <a:buNone/>
            </a:pPr>
            <a:r>
              <a:rPr lang="en-GB" sz="30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Slowing down the time, dropping the pitch, experimenting with ambiances, and adding subtle harmonic distortion can go a long way in securing otherworldly tones or big cinematic quality. </a:t>
            </a:r>
          </a:p>
          <a:p>
            <a:pPr marL="0" indent="0">
              <a:lnSpc>
                <a:spcPct val="110000"/>
              </a:lnSpc>
              <a:buNone/>
            </a:pPr>
            <a:r>
              <a:rPr lang="en-GB" sz="30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The processing you apply and the effects you are able to achieve are, to a large extent, dependent on the DAW you are using as a recording platform and it’s extra functionalities. </a:t>
            </a:r>
          </a:p>
          <a:p>
            <a:pPr marL="0" indent="0">
              <a:buNone/>
            </a:pPr>
            <a:br>
              <a:rPr lang="en-GB" sz="2400" dirty="0">
                <a:solidFill>
                  <a:srgbClr val="FFFFFF"/>
                </a:solidFill>
              </a:rPr>
            </a:br>
            <a:endParaRPr lang="en-US" sz="2400" dirty="0">
              <a:solidFill>
                <a:srgbClr val="FFFFFF"/>
              </a:solidFill>
            </a:endParaRPr>
          </a:p>
        </p:txBody>
      </p:sp>
    </p:spTree>
    <p:extLst>
      <p:ext uri="{BB962C8B-B14F-4D97-AF65-F5344CB8AC3E}">
        <p14:creationId xmlns:p14="http://schemas.microsoft.com/office/powerpoint/2010/main" val="3140286686"/>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person, indoor, black, hand&#10;&#10;Description automatically generated">
            <a:extLst>
              <a:ext uri="{FF2B5EF4-FFF2-40B4-BE49-F238E27FC236}">
                <a16:creationId xmlns:a16="http://schemas.microsoft.com/office/drawing/2014/main" id="{ECB76070-EBF2-B64C-9BC3-126293B1C820}"/>
              </a:ext>
            </a:extLst>
          </p:cNvPr>
          <p:cNvPicPr>
            <a:picLocks noChangeAspect="1"/>
          </p:cNvPicPr>
          <p:nvPr/>
        </p:nvPicPr>
        <p:blipFill rotWithShape="1">
          <a:blip r:embed="rId2"/>
          <a:srcRect l="6077" t="7" r="27696" b="-7"/>
          <a:stretch/>
        </p:blipFill>
        <p:spPr>
          <a:xfrm>
            <a:off x="4117521" y="10"/>
            <a:ext cx="8074479" cy="6857990"/>
          </a:xfrm>
          <a:prstGeom prst="rect">
            <a:avLst/>
          </a:prstGeom>
        </p:spPr>
      </p:pic>
      <p:sp>
        <p:nvSpPr>
          <p:cNvPr id="10" name="Freeform: Shape 9">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F71EAF3-1080-764D-B7B7-A6F56510F2D6}"/>
              </a:ext>
            </a:extLst>
          </p:cNvPr>
          <p:cNvSpPr>
            <a:spLocks noGrp="1"/>
          </p:cNvSpPr>
          <p:nvPr>
            <p:ph type="title"/>
          </p:nvPr>
        </p:nvSpPr>
        <p:spPr>
          <a:xfrm>
            <a:off x="174478" y="34013"/>
            <a:ext cx="6745306" cy="1325563"/>
          </a:xfrm>
        </p:spPr>
        <p:txBody>
          <a:bodyPr>
            <a:normAutofit/>
          </a:bodyPr>
          <a:lstStyle/>
          <a:p>
            <a:r>
              <a:rPr lang="en-US" b="1" dirty="0">
                <a:latin typeface="Open Sans SemiBold" panose="020B0606030504020204" pitchFamily="34" charset="0"/>
                <a:ea typeface="Open Sans SemiBold" panose="020B0606030504020204" pitchFamily="34" charset="0"/>
                <a:cs typeface="Open Sans SemiBold" panose="020B0606030504020204" pitchFamily="34" charset="0"/>
              </a:rPr>
              <a:t>Test Your Sound Effects</a:t>
            </a:r>
          </a:p>
        </p:txBody>
      </p:sp>
      <p:sp>
        <p:nvSpPr>
          <p:cNvPr id="3" name="Content Placeholder 2">
            <a:extLst>
              <a:ext uri="{FF2B5EF4-FFF2-40B4-BE49-F238E27FC236}">
                <a16:creationId xmlns:a16="http://schemas.microsoft.com/office/drawing/2014/main" id="{CA54FC13-6B75-6849-B016-45F8E7B086E1}"/>
              </a:ext>
            </a:extLst>
          </p:cNvPr>
          <p:cNvSpPr>
            <a:spLocks noGrp="1"/>
          </p:cNvSpPr>
          <p:nvPr>
            <p:ph idx="1"/>
          </p:nvPr>
        </p:nvSpPr>
        <p:spPr>
          <a:xfrm>
            <a:off x="174478" y="2031607"/>
            <a:ext cx="5151284" cy="4154361"/>
          </a:xfrm>
        </p:spPr>
        <p:txBody>
          <a:bodyPr>
            <a:normAutofit/>
          </a:bodyPr>
          <a:lstStyle/>
          <a:p>
            <a:pPr marL="0" indent="0">
              <a:buNone/>
            </a:pPr>
            <a:r>
              <a:rPr lang="en-US" sz="3200" dirty="0">
                <a:latin typeface="Open Sans Light" panose="020B0306030504020204" pitchFamily="34" charset="0"/>
                <a:ea typeface="Open Sans Light" panose="020B0306030504020204" pitchFamily="34" charset="0"/>
                <a:cs typeface="Open Sans Light" panose="020B0306030504020204" pitchFamily="34" charset="0"/>
              </a:rPr>
              <a:t>Play the sound effect to your nearest and dearest to see if they can guess what you were trying to create with the sound effect recording. </a:t>
            </a:r>
          </a:p>
        </p:txBody>
      </p:sp>
    </p:spTree>
    <p:extLst>
      <p:ext uri="{BB962C8B-B14F-4D97-AF65-F5344CB8AC3E}">
        <p14:creationId xmlns:p14="http://schemas.microsoft.com/office/powerpoint/2010/main" val="629198096"/>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3FDB9BD-464B-974A-B777-8F540559F7EC}"/>
              </a:ext>
            </a:extLst>
          </p:cNvPr>
          <p:cNvPicPr>
            <a:picLocks noChangeAspect="1"/>
          </p:cNvPicPr>
          <p:nvPr/>
        </p:nvPicPr>
        <p:blipFill>
          <a:blip r:embed="rId3"/>
          <a:stretch>
            <a:fillRect/>
          </a:stretch>
        </p:blipFill>
        <p:spPr>
          <a:xfrm>
            <a:off x="1886465" y="0"/>
            <a:ext cx="10305535" cy="6859622"/>
          </a:xfrm>
          <a:prstGeom prst="rect">
            <a:avLst/>
          </a:prstGeom>
        </p:spPr>
      </p:pic>
      <p:sp>
        <p:nvSpPr>
          <p:cNvPr id="3" name="Content Placeholder 2">
            <a:extLst>
              <a:ext uri="{FF2B5EF4-FFF2-40B4-BE49-F238E27FC236}">
                <a16:creationId xmlns:a16="http://schemas.microsoft.com/office/drawing/2014/main" id="{BB64B07D-6FCA-A44E-82C8-54026F8BEC04}"/>
              </a:ext>
            </a:extLst>
          </p:cNvPr>
          <p:cNvSpPr>
            <a:spLocks noGrp="1"/>
          </p:cNvSpPr>
          <p:nvPr>
            <p:ph idx="1"/>
          </p:nvPr>
        </p:nvSpPr>
        <p:spPr>
          <a:xfrm>
            <a:off x="96794" y="1307628"/>
            <a:ext cx="7762103" cy="5321171"/>
          </a:xfrm>
        </p:spPr>
        <p:txBody>
          <a:bodyPr>
            <a:normAutofit fontScale="85000" lnSpcReduction="10000"/>
          </a:bodyPr>
          <a:lstStyle/>
          <a:p>
            <a:pPr>
              <a:lnSpc>
                <a:spcPct val="110000"/>
              </a:lnSpc>
            </a:pPr>
            <a:r>
              <a:rPr lang="en-US" dirty="0">
                <a:latin typeface="Open Sans Light" panose="020B0306030504020204" pitchFamily="34" charset="0"/>
                <a:ea typeface="Open Sans Light" panose="020B0306030504020204" pitchFamily="34" charset="0"/>
                <a:cs typeface="Open Sans Light" panose="020B0306030504020204" pitchFamily="34" charset="0"/>
                <a:hlinkClick r:id="rId4"/>
              </a:rPr>
              <a:t>https://www.epicsound.com/sfx/</a:t>
            </a:r>
            <a:endParaRPr lang="en-US" dirty="0">
              <a:latin typeface="Open Sans Light" panose="020B0306030504020204" pitchFamily="34" charset="0"/>
              <a:ea typeface="Open Sans Light" panose="020B0306030504020204" pitchFamily="34" charset="0"/>
              <a:cs typeface="Open Sans Light" panose="020B0306030504020204" pitchFamily="34" charset="0"/>
            </a:endParaRPr>
          </a:p>
          <a:p>
            <a:pPr>
              <a:lnSpc>
                <a:spcPct val="110000"/>
              </a:lnSpc>
            </a:pPr>
            <a:r>
              <a:rPr lang="en-US" dirty="0">
                <a:latin typeface="Open Sans Light" panose="020B0306030504020204" pitchFamily="34" charset="0"/>
                <a:ea typeface="Open Sans Light" panose="020B0306030504020204" pitchFamily="34" charset="0"/>
                <a:cs typeface="Open Sans Light" panose="020B0306030504020204" pitchFamily="34" charset="0"/>
                <a:hlinkClick r:id="rId5"/>
              </a:rPr>
              <a:t>https://www.videomaker.com/article/c9/3186-homemade-sound-effects-with-big-budget-impact</a:t>
            </a:r>
            <a:endParaRPr lang="en-US" dirty="0">
              <a:latin typeface="Open Sans Light" panose="020B0306030504020204" pitchFamily="34" charset="0"/>
              <a:ea typeface="Open Sans Light" panose="020B0306030504020204" pitchFamily="34" charset="0"/>
              <a:cs typeface="Open Sans Light" panose="020B0306030504020204" pitchFamily="34" charset="0"/>
            </a:endParaRPr>
          </a:p>
          <a:p>
            <a:pPr>
              <a:lnSpc>
                <a:spcPct val="110000"/>
              </a:lnSpc>
            </a:pPr>
            <a:r>
              <a:rPr lang="en-US" dirty="0">
                <a:latin typeface="Open Sans Light" panose="020B0306030504020204" pitchFamily="34" charset="0"/>
                <a:ea typeface="Open Sans Light" panose="020B0306030504020204" pitchFamily="34" charset="0"/>
                <a:cs typeface="Open Sans Light" panose="020B0306030504020204" pitchFamily="34" charset="0"/>
                <a:hlinkClick r:id="rId6"/>
              </a:rPr>
              <a:t>http://www.marblehead.net/foley/specifics.html</a:t>
            </a:r>
            <a:endParaRPr lang="en-US" dirty="0">
              <a:latin typeface="Open Sans Light" panose="020B0306030504020204" pitchFamily="34" charset="0"/>
              <a:ea typeface="Open Sans Light" panose="020B0306030504020204" pitchFamily="34" charset="0"/>
              <a:cs typeface="Open Sans Light" panose="020B0306030504020204" pitchFamily="34" charset="0"/>
            </a:endParaRPr>
          </a:p>
          <a:p>
            <a:pPr>
              <a:lnSpc>
                <a:spcPct val="110000"/>
              </a:lnSpc>
            </a:pPr>
            <a:r>
              <a:rPr lang="en-US" dirty="0">
                <a:latin typeface="Open Sans Light" panose="020B0306030504020204" pitchFamily="34" charset="0"/>
                <a:ea typeface="Open Sans Light" panose="020B0306030504020204" pitchFamily="34" charset="0"/>
                <a:cs typeface="Open Sans Light" panose="020B0306030504020204" pitchFamily="34" charset="0"/>
                <a:hlinkClick r:id="rId7"/>
              </a:rPr>
              <a:t>https://www.empireonline.com/movies/features/cinema-sound-secrets-foley-artist/</a:t>
            </a:r>
            <a:endParaRPr lang="en-US" dirty="0">
              <a:latin typeface="Open Sans Light" panose="020B0306030504020204" pitchFamily="34" charset="0"/>
              <a:ea typeface="Open Sans Light" panose="020B0306030504020204" pitchFamily="34" charset="0"/>
              <a:cs typeface="Open Sans Light" panose="020B0306030504020204" pitchFamily="34" charset="0"/>
            </a:endParaRPr>
          </a:p>
          <a:p>
            <a:pPr>
              <a:lnSpc>
                <a:spcPct val="110000"/>
              </a:lnSpc>
            </a:pPr>
            <a:r>
              <a:rPr lang="en-US" dirty="0">
                <a:latin typeface="Open Sans Light" panose="020B0306030504020204" pitchFamily="34" charset="0"/>
                <a:ea typeface="Open Sans Light" panose="020B0306030504020204" pitchFamily="34" charset="0"/>
                <a:cs typeface="Open Sans Light" panose="020B0306030504020204" pitchFamily="34" charset="0"/>
                <a:hlinkClick r:id="rId8"/>
              </a:rPr>
              <a:t>https://www.boredpanda.com/movie-sound-effects-charlie-cooke-tiktok/?utm_source=google&amp;utm_medium=organic&amp;utm_campaign=organic</a:t>
            </a:r>
            <a:endParaRPr lang="en-US" dirty="0">
              <a:latin typeface="Open Sans Light" panose="020B0306030504020204" pitchFamily="34" charset="0"/>
              <a:ea typeface="Open Sans Light" panose="020B0306030504020204" pitchFamily="34" charset="0"/>
              <a:cs typeface="Open Sans Light" panose="020B0306030504020204" pitchFamily="34" charset="0"/>
            </a:endParaRPr>
          </a:p>
          <a:p>
            <a:pPr>
              <a:lnSpc>
                <a:spcPct val="110000"/>
              </a:lnSpc>
            </a:pPr>
            <a:r>
              <a:rPr lang="en-US" dirty="0">
                <a:latin typeface="Open Sans Light" panose="020B0306030504020204" pitchFamily="34" charset="0"/>
                <a:ea typeface="Open Sans Light" panose="020B0306030504020204" pitchFamily="34" charset="0"/>
                <a:cs typeface="Open Sans Light" panose="020B0306030504020204" pitchFamily="34" charset="0"/>
                <a:hlinkClick r:id="rId9"/>
              </a:rPr>
              <a:t>https://www.izotope.com/en/learn/how-to-record-foley-at-home.html</a:t>
            </a:r>
            <a:endParaRPr lang="en-US" dirty="0"/>
          </a:p>
          <a:p>
            <a:endParaRPr lang="en-US" dirty="0"/>
          </a:p>
          <a:p>
            <a:endParaRPr lang="en-US" dirty="0"/>
          </a:p>
        </p:txBody>
      </p:sp>
      <p:sp>
        <p:nvSpPr>
          <p:cNvPr id="2" name="Title 1">
            <a:extLst>
              <a:ext uri="{FF2B5EF4-FFF2-40B4-BE49-F238E27FC236}">
                <a16:creationId xmlns:a16="http://schemas.microsoft.com/office/drawing/2014/main" id="{9EF6BB1D-4545-CA46-9B0D-3C43EE53A661}"/>
              </a:ext>
            </a:extLst>
          </p:cNvPr>
          <p:cNvSpPr>
            <a:spLocks noGrp="1"/>
          </p:cNvSpPr>
          <p:nvPr>
            <p:ph type="title"/>
          </p:nvPr>
        </p:nvSpPr>
        <p:spPr>
          <a:xfrm>
            <a:off x="96794" y="0"/>
            <a:ext cx="10515600" cy="1325563"/>
          </a:xfrm>
        </p:spPr>
        <p:txBody>
          <a:bodyPr/>
          <a:lstStyle/>
          <a:p>
            <a:r>
              <a:rPr lang="en-US" b="1" dirty="0">
                <a:latin typeface="Open Sans SemiBold" panose="020B0606030504020204" pitchFamily="34" charset="0"/>
                <a:ea typeface="Open Sans SemiBold" panose="020B0606030504020204" pitchFamily="34" charset="0"/>
                <a:cs typeface="Open Sans SemiBold" panose="020B0606030504020204" pitchFamily="34" charset="0"/>
              </a:rPr>
              <a:t>Further Reading</a:t>
            </a:r>
          </a:p>
        </p:txBody>
      </p:sp>
    </p:spTree>
    <p:extLst>
      <p:ext uri="{BB962C8B-B14F-4D97-AF65-F5344CB8AC3E}">
        <p14:creationId xmlns:p14="http://schemas.microsoft.com/office/powerpoint/2010/main" val="1655668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33AF6B-C548-BD49-8B88-05BECCB9BBE8}"/>
              </a:ext>
            </a:extLst>
          </p:cNvPr>
          <p:cNvSpPr>
            <a:spLocks noGrp="1"/>
          </p:cNvSpPr>
          <p:nvPr>
            <p:ph type="subTitle" idx="1"/>
          </p:nvPr>
        </p:nvSpPr>
        <p:spPr/>
        <p:txBody>
          <a:bodyPr/>
          <a:lstStyle/>
          <a:p>
            <a:endParaRPr lang="en-US"/>
          </a:p>
        </p:txBody>
      </p:sp>
      <p:pic>
        <p:nvPicPr>
          <p:cNvPr id="6" name="Picture 5" descr="A picture containing indoor&#10;&#10;Description automatically generated">
            <a:extLst>
              <a:ext uri="{FF2B5EF4-FFF2-40B4-BE49-F238E27FC236}">
                <a16:creationId xmlns:a16="http://schemas.microsoft.com/office/drawing/2014/main" id="{8A9B5D94-7101-CC49-B530-D4F461361712}"/>
              </a:ext>
            </a:extLst>
          </p:cNvPr>
          <p:cNvPicPr>
            <a:picLocks noChangeAspect="1"/>
          </p:cNvPicPr>
          <p:nvPr/>
        </p:nvPicPr>
        <p:blipFill rotWithShape="1">
          <a:blip r:embed="rId2"/>
          <a:srcRect l="5702" r="5702"/>
          <a:stretch/>
        </p:blipFill>
        <p:spPr>
          <a:xfrm>
            <a:off x="0" y="-11327"/>
            <a:ext cx="12192000" cy="6880654"/>
          </a:xfrm>
          <a:prstGeom prst="rect">
            <a:avLst/>
          </a:prstGeom>
        </p:spPr>
      </p:pic>
      <p:sp>
        <p:nvSpPr>
          <p:cNvPr id="2" name="Title 1">
            <a:extLst>
              <a:ext uri="{FF2B5EF4-FFF2-40B4-BE49-F238E27FC236}">
                <a16:creationId xmlns:a16="http://schemas.microsoft.com/office/drawing/2014/main" id="{E4189584-3A36-5448-ABEC-6640000EB311}"/>
              </a:ext>
            </a:extLst>
          </p:cNvPr>
          <p:cNvSpPr>
            <a:spLocks noGrp="1"/>
          </p:cNvSpPr>
          <p:nvPr>
            <p:ph type="ctrTitle"/>
          </p:nvPr>
        </p:nvSpPr>
        <p:spPr>
          <a:xfrm>
            <a:off x="1524000" y="4429919"/>
            <a:ext cx="9144000" cy="2387600"/>
          </a:xfrm>
        </p:spPr>
        <p:txBody>
          <a:bodyPr/>
          <a:lstStyle/>
          <a:p>
            <a:r>
              <a:rPr lang="en-US" b="1" dirty="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rPr>
              <a:t>Sound Effects Recording Workshop</a:t>
            </a:r>
          </a:p>
        </p:txBody>
      </p:sp>
    </p:spTree>
    <p:extLst>
      <p:ext uri="{BB962C8B-B14F-4D97-AF65-F5344CB8AC3E}">
        <p14:creationId xmlns:p14="http://schemas.microsoft.com/office/powerpoint/2010/main" val="11742758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set of headphones on a stage&#10;&#10;Description automatically generated with low confidence">
            <a:extLst>
              <a:ext uri="{FF2B5EF4-FFF2-40B4-BE49-F238E27FC236}">
                <a16:creationId xmlns:a16="http://schemas.microsoft.com/office/drawing/2014/main" id="{993F78C5-8E1D-D84E-B155-F54A22E97371}"/>
              </a:ext>
            </a:extLst>
          </p:cNvPr>
          <p:cNvPicPr>
            <a:picLocks noChangeAspect="1"/>
          </p:cNvPicPr>
          <p:nvPr/>
        </p:nvPicPr>
        <p:blipFill rotWithShape="1">
          <a:blip r:embed="rId3"/>
          <a:srcRect b="3846"/>
          <a:stretch/>
        </p:blipFill>
        <p:spPr>
          <a:xfrm>
            <a:off x="0" y="0"/>
            <a:ext cx="12192000" cy="6858000"/>
          </a:xfrm>
          <a:prstGeom prst="rect">
            <a:avLst/>
          </a:prstGeom>
        </p:spPr>
      </p:pic>
      <p:sp>
        <p:nvSpPr>
          <p:cNvPr id="10" name="Rectangle 9">
            <a:extLst>
              <a:ext uri="{FF2B5EF4-FFF2-40B4-BE49-F238E27FC236}">
                <a16:creationId xmlns:a16="http://schemas.microsoft.com/office/drawing/2014/main" id="{A4206507-76F5-4316-AAF5-4EAFEE5EBD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3BC2B61-D77E-45AB-8722-15BC6A7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blipFill dpi="0" rotWithShape="1">
            <a:blip r:embed="rId4">
              <a:alphaModFix amt="30000"/>
              <a:duotone>
                <a:prstClr val="black"/>
                <a:schemeClr val="accent1">
                  <a:tint val="45000"/>
                  <a:satMod val="400000"/>
                </a:schemeClr>
              </a:duotone>
              <a:extLst>
                <a:ext uri="{BEBA8EAE-BF5A-486C-A8C5-ECC9F3942E4B}">
                  <a14:imgProps xmlns:a14="http://schemas.microsoft.com/office/drawing/2010/main">
                    <a14:imgLayer r:embed="rId5">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16197AE-3E5D-9A4B-BB06-B8CDC9791B2D}"/>
              </a:ext>
            </a:extLst>
          </p:cNvPr>
          <p:cNvSpPr>
            <a:spLocks noGrp="1"/>
          </p:cNvSpPr>
          <p:nvPr>
            <p:ph type="title"/>
          </p:nvPr>
        </p:nvSpPr>
        <p:spPr>
          <a:xfrm>
            <a:off x="106885" y="-234778"/>
            <a:ext cx="9951720" cy="1616710"/>
          </a:xfrm>
        </p:spPr>
        <p:txBody>
          <a:bodyPr anchor="ctr">
            <a:normAutofit/>
          </a:bodyPr>
          <a:lstStyle/>
          <a:p>
            <a:r>
              <a:rPr lang="en-US" b="1" dirty="0">
                <a:solidFill>
                  <a:srgbClr val="FFFFFF"/>
                </a:solidFill>
                <a:latin typeface="Open Sans SemiBold" panose="020B0606030504020204" pitchFamily="34" charset="0"/>
                <a:ea typeface="Open Sans SemiBold" panose="020B0606030504020204" pitchFamily="34" charset="0"/>
                <a:cs typeface="Open Sans SemiBold" panose="020B0606030504020204" pitchFamily="34" charset="0"/>
              </a:rPr>
              <a:t>Creative Task: Week 4</a:t>
            </a:r>
          </a:p>
        </p:txBody>
      </p:sp>
      <p:sp>
        <p:nvSpPr>
          <p:cNvPr id="3" name="Content Placeholder 2">
            <a:extLst>
              <a:ext uri="{FF2B5EF4-FFF2-40B4-BE49-F238E27FC236}">
                <a16:creationId xmlns:a16="http://schemas.microsoft.com/office/drawing/2014/main" id="{54102E1C-A9A8-154C-93BA-988B7E549C58}"/>
              </a:ext>
            </a:extLst>
          </p:cNvPr>
          <p:cNvSpPr>
            <a:spLocks noGrp="1"/>
          </p:cNvSpPr>
          <p:nvPr>
            <p:ph idx="1"/>
          </p:nvPr>
        </p:nvSpPr>
        <p:spPr>
          <a:xfrm>
            <a:off x="117821" y="3240566"/>
            <a:ext cx="11953310" cy="3234373"/>
          </a:xfrm>
        </p:spPr>
        <p:txBody>
          <a:bodyPr>
            <a:normAutofit/>
          </a:bodyPr>
          <a:lstStyle/>
          <a:p>
            <a:r>
              <a:rPr lang="en-US" sz="32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Create a Sound Effects Library using the recordings made during the Class. </a:t>
            </a:r>
          </a:p>
          <a:p>
            <a:r>
              <a:rPr lang="en-US" sz="32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Make clean edits of the sound sources explored.</a:t>
            </a:r>
          </a:p>
          <a:p>
            <a:r>
              <a:rPr lang="en-US" sz="32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Use the Universal Category System (USC) via Soundly to embed Metadata into the Sound Files.</a:t>
            </a:r>
          </a:p>
          <a:p>
            <a:r>
              <a:rPr lang="en-US" sz="32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Aim to create at least 10 original sound effects. </a:t>
            </a:r>
          </a:p>
          <a:p>
            <a:endParaRPr lang="en-US" sz="2400" dirty="0">
              <a:solidFill>
                <a:srgbClr val="FFFFFF"/>
              </a:solidFill>
            </a:endParaRPr>
          </a:p>
        </p:txBody>
      </p:sp>
    </p:spTree>
    <p:extLst>
      <p:ext uri="{BB962C8B-B14F-4D97-AF65-F5344CB8AC3E}">
        <p14:creationId xmlns:p14="http://schemas.microsoft.com/office/powerpoint/2010/main" val="285812259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3834</TotalTime>
  <Words>1169</Words>
  <Application>Microsoft Macintosh PowerPoint</Application>
  <PresentationFormat>Widescreen</PresentationFormat>
  <Paragraphs>162</Paragraphs>
  <Slides>30</Slides>
  <Notes>15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Open Sans Light</vt:lpstr>
      <vt:lpstr>Open Sans SemiBold</vt:lpstr>
      <vt:lpstr>Office Theme</vt:lpstr>
      <vt:lpstr>Sustainable Studio </vt:lpstr>
      <vt:lpstr>PowerPoint Presentation</vt:lpstr>
      <vt:lpstr>Assignment Part 1 (70%) Brief</vt:lpstr>
      <vt:lpstr>Assignment Part 1 (70%) Brief</vt:lpstr>
      <vt:lpstr>Assignment Part 1 (70%) Brief</vt:lpstr>
      <vt:lpstr>Assignment Part 1 (70%) Brief</vt:lpstr>
      <vt:lpstr>Assignment Part 1 (70%) Brief</vt:lpstr>
      <vt:lpstr>Assignment Part 2 (30%) Brief</vt:lpstr>
      <vt:lpstr>Assignment Part 2 (30%) Brief</vt:lpstr>
      <vt:lpstr>Deadline  4 Weeks </vt:lpstr>
      <vt:lpstr>Progress Review</vt:lpstr>
      <vt:lpstr>How do you Record Effects? </vt:lpstr>
      <vt:lpstr>Choose The Source </vt:lpstr>
      <vt:lpstr>The Question is not ‘What does this object sound like?’, rather, ‘What could this object sound like?’</vt:lpstr>
      <vt:lpstr>Found Sound</vt:lpstr>
      <vt:lpstr>Sound Effects Sources</vt:lpstr>
      <vt:lpstr>Further Ideas</vt:lpstr>
      <vt:lpstr>Room Acoustics </vt:lpstr>
      <vt:lpstr>Microphone Selection</vt:lpstr>
      <vt:lpstr>Microphone Perspective</vt:lpstr>
      <vt:lpstr>The Sound Stage Setup </vt:lpstr>
      <vt:lpstr>Sounds on Location</vt:lpstr>
      <vt:lpstr>Ben Burtt Start Wars  Sound Blaster</vt:lpstr>
      <vt:lpstr>The Sound Stage Setup </vt:lpstr>
      <vt:lpstr>Recording Process </vt:lpstr>
      <vt:lpstr>Post-Production</vt:lpstr>
      <vt:lpstr>Test Your Sound Effects</vt:lpstr>
      <vt:lpstr>Further Reading</vt:lpstr>
      <vt:lpstr>Sound Effects Recording Workshop</vt:lpstr>
      <vt:lpstr>Creative Task: Week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studio </dc:title>
  <dc:creator>David Bird</dc:creator>
  <cp:lastModifiedBy>David Bird</cp:lastModifiedBy>
  <cp:revision>92</cp:revision>
  <dcterms:created xsi:type="dcterms:W3CDTF">2021-04-17T12:22:53Z</dcterms:created>
  <dcterms:modified xsi:type="dcterms:W3CDTF">2021-04-21T15:24:09Z</dcterms:modified>
</cp:coreProperties>
</file>