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9" r:id="rId5"/>
    <p:sldId id="258"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1/22/2020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1/22/2020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1/22/2020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1/22/2020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1/22/2020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ppuk.idlsgroup.com/#/login" TargetMode="Externa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e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idlsgroup.com/resources" TargetMode="External"/><Relationship Id="rId2" Type="http://schemas.openxmlformats.org/officeDocument/2006/relationships/hyperlink" Target="https://hwb.gov.wales/curriculum-for-wales-2008/national-literacy-and-numeracy-framework-curriculum-for-wales-2008-version/" TargetMode="External"/><Relationship Id="rId1" Type="http://schemas.openxmlformats.org/officeDocument/2006/relationships/slideLayout" Target="../slideLayouts/slideLayout7.xml"/><Relationship Id="rId4" Type="http://schemas.openxmlformats.org/officeDocument/2006/relationships/hyperlink" Target="http://www.aft.org/sites/default/files/periodicals/Roshenshinepdf"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178D5-C928-47CA-8EAE-D98DB236ADF9}"/>
              </a:ext>
            </a:extLst>
          </p:cNvPr>
          <p:cNvSpPr>
            <a:spLocks noGrp="1"/>
          </p:cNvSpPr>
          <p:nvPr>
            <p:ph type="ctrTitle"/>
          </p:nvPr>
        </p:nvSpPr>
        <p:spPr/>
        <p:txBody>
          <a:bodyPr/>
          <a:lstStyle/>
          <a:p>
            <a:r>
              <a:rPr lang="en-GB" i="1" dirty="0"/>
              <a:t>NUMBERS COUNT</a:t>
            </a:r>
          </a:p>
        </p:txBody>
      </p:sp>
      <p:sp>
        <p:nvSpPr>
          <p:cNvPr id="3" name="Subtitle 2">
            <a:extLst>
              <a:ext uri="{FF2B5EF4-FFF2-40B4-BE49-F238E27FC236}">
                <a16:creationId xmlns:a16="http://schemas.microsoft.com/office/drawing/2014/main" id="{599F7C41-DEA8-4103-9E3F-10DFDEEEEF28}"/>
              </a:ext>
            </a:extLst>
          </p:cNvPr>
          <p:cNvSpPr>
            <a:spLocks noGrp="1"/>
          </p:cNvSpPr>
          <p:nvPr>
            <p:ph type="subTitle" idx="1"/>
          </p:nvPr>
        </p:nvSpPr>
        <p:spPr/>
        <p:txBody>
          <a:bodyPr/>
          <a:lstStyle/>
          <a:p>
            <a:r>
              <a:rPr lang="en-GB" dirty="0"/>
              <a:t>By Sarah Hill</a:t>
            </a:r>
          </a:p>
        </p:txBody>
      </p:sp>
    </p:spTree>
    <p:extLst>
      <p:ext uri="{BB962C8B-B14F-4D97-AF65-F5344CB8AC3E}">
        <p14:creationId xmlns:p14="http://schemas.microsoft.com/office/powerpoint/2010/main" val="2232663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C8BF-1960-4763-8337-98993819F679}"/>
              </a:ext>
            </a:extLst>
          </p:cNvPr>
          <p:cNvSpPr>
            <a:spLocks noGrp="1"/>
          </p:cNvSpPr>
          <p:nvPr>
            <p:ph type="title"/>
          </p:nvPr>
        </p:nvSpPr>
        <p:spPr>
          <a:xfrm>
            <a:off x="1371599" y="782526"/>
            <a:ext cx="9601200" cy="1854424"/>
          </a:xfrm>
        </p:spPr>
        <p:txBody>
          <a:bodyPr>
            <a:normAutofit fontScale="90000"/>
          </a:bodyPr>
          <a:lstStyle/>
          <a:p>
            <a:pPr algn="ctr"/>
            <a:r>
              <a:rPr lang="en-GB" b="1" i="1" dirty="0">
                <a:effectLst>
                  <a:outerShdw blurRad="38100" dist="38100" dir="2700000" algn="tl">
                    <a:srgbClr val="000000">
                      <a:alpha val="43137"/>
                    </a:srgbClr>
                  </a:outerShdw>
                </a:effectLst>
                <a:latin typeface="Baskerville Old Face" panose="02020602080505020303" pitchFamily="18" charset="0"/>
              </a:rPr>
              <a:t>IDL</a:t>
            </a:r>
            <a:br>
              <a:rPr lang="en-GB" b="1" i="1" dirty="0">
                <a:effectLst>
                  <a:outerShdw blurRad="38100" dist="38100" dir="2700000" algn="tl">
                    <a:srgbClr val="000000">
                      <a:alpha val="43137"/>
                    </a:srgbClr>
                  </a:outerShdw>
                </a:effectLst>
                <a:latin typeface="Baskerville Old Face" panose="02020602080505020303" pitchFamily="18" charset="0"/>
              </a:rPr>
            </a:br>
            <a:r>
              <a:rPr lang="en-GB" b="1" i="1" dirty="0">
                <a:effectLst>
                  <a:outerShdw blurRad="38100" dist="38100" dir="2700000" algn="tl">
                    <a:srgbClr val="000000">
                      <a:alpha val="43137"/>
                    </a:srgbClr>
                  </a:outerShdw>
                </a:effectLst>
                <a:latin typeface="Baskerville Old Face" panose="02020602080505020303" pitchFamily="18" charset="0"/>
              </a:rPr>
              <a:t>Numeracy</a:t>
            </a:r>
            <a:br>
              <a:rPr lang="en-GB" b="1" i="1" dirty="0">
                <a:effectLst>
                  <a:outerShdw blurRad="38100" dist="38100" dir="2700000" algn="tl">
                    <a:srgbClr val="000000">
                      <a:alpha val="43137"/>
                    </a:srgbClr>
                  </a:outerShdw>
                </a:effectLst>
                <a:latin typeface="Baskerville Old Face" panose="02020602080505020303" pitchFamily="18" charset="0"/>
              </a:rPr>
            </a:br>
            <a:r>
              <a:rPr lang="en-GB" dirty="0">
                <a:hlinkClick r:id="rId3"/>
              </a:rPr>
              <a:t>https://appuk.idlsgroup.com/#/login</a:t>
            </a:r>
            <a:endParaRPr lang="en-GB" b="1" i="1" dirty="0">
              <a:effectLst>
                <a:outerShdw blurRad="38100" dist="38100" dir="2700000" algn="tl">
                  <a:srgbClr val="000000">
                    <a:alpha val="43137"/>
                  </a:srgbClr>
                </a:outerShdw>
              </a:effectLst>
              <a:latin typeface="Baskerville Old Face" panose="02020602080505020303" pitchFamily="18" charset="0"/>
            </a:endParaRPr>
          </a:p>
        </p:txBody>
      </p:sp>
      <p:sp>
        <p:nvSpPr>
          <p:cNvPr id="3" name="TextBox 2">
            <a:extLst>
              <a:ext uri="{FF2B5EF4-FFF2-40B4-BE49-F238E27FC236}">
                <a16:creationId xmlns:a16="http://schemas.microsoft.com/office/drawing/2014/main" id="{ADE1E347-62E3-4477-98AC-EB48D37D9592}"/>
              </a:ext>
            </a:extLst>
          </p:cNvPr>
          <p:cNvSpPr txBox="1"/>
          <p:nvPr/>
        </p:nvSpPr>
        <p:spPr>
          <a:xfrm>
            <a:off x="2969111" y="6218350"/>
            <a:ext cx="1918987" cy="369332"/>
          </a:xfrm>
          <a:prstGeom prst="rect">
            <a:avLst/>
          </a:prstGeom>
          <a:noFill/>
        </p:spPr>
        <p:txBody>
          <a:bodyPr wrap="none" rtlCol="0">
            <a:spAutoFit/>
          </a:bodyPr>
          <a:lstStyle/>
          <a:p>
            <a:r>
              <a:rPr lang="en-GB" dirty="0"/>
              <a:t>Idlsgroup, (2012).</a:t>
            </a:r>
          </a:p>
        </p:txBody>
      </p:sp>
      <p:graphicFrame>
        <p:nvGraphicFramePr>
          <p:cNvPr id="6" name="Content Placeholder 5">
            <a:extLst>
              <a:ext uri="{FF2B5EF4-FFF2-40B4-BE49-F238E27FC236}">
                <a16:creationId xmlns:a16="http://schemas.microsoft.com/office/drawing/2014/main" id="{5AE6DE7C-C081-437B-9C2B-088B9780F7B4}"/>
              </a:ext>
            </a:extLst>
          </p:cNvPr>
          <p:cNvGraphicFramePr>
            <a:graphicFrameLocks noGrp="1" noChangeAspect="1"/>
          </p:cNvGraphicFramePr>
          <p:nvPr>
            <p:ph idx="1"/>
            <p:extLst>
              <p:ext uri="{D42A27DB-BD31-4B8C-83A1-F6EECF244321}">
                <p14:modId xmlns:p14="http://schemas.microsoft.com/office/powerpoint/2010/main" val="2933519230"/>
              </p:ext>
            </p:extLst>
          </p:nvPr>
        </p:nvGraphicFramePr>
        <p:xfrm>
          <a:off x="4314268" y="2494074"/>
          <a:ext cx="3563463" cy="3581400"/>
        </p:xfrm>
        <a:graphic>
          <a:graphicData uri="http://schemas.openxmlformats.org/presentationml/2006/ole">
            <mc:AlternateContent xmlns:mc="http://schemas.openxmlformats.org/markup-compatibility/2006">
              <mc:Choice xmlns:v="urn:schemas-microsoft-com:vml" Requires="v">
                <p:oleObj spid="_x0000_s3078" name="Acrobat Document" r:id="rId4" imgW="5676676" imgH="5705251" progId="AcroExch.Document.DC">
                  <p:embed/>
                </p:oleObj>
              </mc:Choice>
              <mc:Fallback>
                <p:oleObj name="Acrobat Document" r:id="rId4" imgW="5676676" imgH="5705251" progId="AcroExch.Document.DC">
                  <p:embed/>
                  <p:pic>
                    <p:nvPicPr>
                      <p:cNvPr id="2" name="Object 1">
                        <a:extLst>
                          <a:ext uri="{FF2B5EF4-FFF2-40B4-BE49-F238E27FC236}">
                            <a16:creationId xmlns:a16="http://schemas.microsoft.com/office/drawing/2014/main" id="{A3FA142B-743E-4AAF-96EC-5C45E3564B55}"/>
                          </a:ext>
                        </a:extLst>
                      </p:cNvPr>
                      <p:cNvPicPr/>
                      <p:nvPr/>
                    </p:nvPicPr>
                    <p:blipFill>
                      <a:blip r:embed="rId5"/>
                      <a:stretch>
                        <a:fillRect/>
                      </a:stretch>
                    </p:blipFill>
                    <p:spPr>
                      <a:xfrm>
                        <a:off x="4314268" y="2494074"/>
                        <a:ext cx="3563463" cy="3581400"/>
                      </a:xfrm>
                      <a:prstGeom prst="rect">
                        <a:avLst/>
                      </a:prstGeom>
                    </p:spPr>
                  </p:pic>
                </p:oleObj>
              </mc:Fallback>
            </mc:AlternateContent>
          </a:graphicData>
        </a:graphic>
      </p:graphicFrame>
    </p:spTree>
    <p:extLst>
      <p:ext uri="{BB962C8B-B14F-4D97-AF65-F5344CB8AC3E}">
        <p14:creationId xmlns:p14="http://schemas.microsoft.com/office/powerpoint/2010/main" val="2491448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7E8B0F-5311-421A-ADFD-092B2C5C48EB}"/>
              </a:ext>
            </a:extLst>
          </p:cNvPr>
          <p:cNvSpPr txBox="1"/>
          <p:nvPr/>
        </p:nvSpPr>
        <p:spPr>
          <a:xfrm>
            <a:off x="2013856" y="2505670"/>
            <a:ext cx="6665671" cy="2585323"/>
          </a:xfrm>
          <a:prstGeom prst="rect">
            <a:avLst/>
          </a:prstGeom>
          <a:noFill/>
        </p:spPr>
        <p:txBody>
          <a:bodyPr wrap="none" rtlCol="0">
            <a:spAutoFit/>
          </a:bodyPr>
          <a:lstStyle/>
          <a:p>
            <a:pPr marL="285750" indent="-285750">
              <a:buFont typeface="Wingdings" panose="05000000000000000000" pitchFamily="2" charset="2"/>
              <a:buChar char="v"/>
            </a:pPr>
            <a:r>
              <a:rPr lang="en-GB" sz="5400" dirty="0"/>
              <a:t>Steven Chinn </a:t>
            </a:r>
          </a:p>
          <a:p>
            <a:pPr marL="285750" indent="-285750">
              <a:buFont typeface="Wingdings" panose="05000000000000000000" pitchFamily="2" charset="2"/>
              <a:buChar char="v"/>
            </a:pPr>
            <a:r>
              <a:rPr lang="en-GB" sz="5400" dirty="0"/>
              <a:t>Barrack Rosenshine</a:t>
            </a:r>
          </a:p>
          <a:p>
            <a:pPr marL="285750" indent="-285750">
              <a:buFont typeface="Wingdings" panose="05000000000000000000" pitchFamily="2" charset="2"/>
              <a:buChar char="v"/>
            </a:pPr>
            <a:r>
              <a:rPr lang="en-GB" sz="5400" dirty="0"/>
              <a:t>Jean Piaget</a:t>
            </a:r>
          </a:p>
        </p:txBody>
      </p:sp>
      <p:sp>
        <p:nvSpPr>
          <p:cNvPr id="6" name="TextBox 5">
            <a:extLst>
              <a:ext uri="{FF2B5EF4-FFF2-40B4-BE49-F238E27FC236}">
                <a16:creationId xmlns:a16="http://schemas.microsoft.com/office/drawing/2014/main" id="{7150D670-83FD-4A85-9C86-67D0EC17FF63}"/>
              </a:ext>
            </a:extLst>
          </p:cNvPr>
          <p:cNvSpPr txBox="1"/>
          <p:nvPr/>
        </p:nvSpPr>
        <p:spPr>
          <a:xfrm>
            <a:off x="2948875" y="519162"/>
            <a:ext cx="6623929" cy="1107996"/>
          </a:xfrm>
          <a:prstGeom prst="rect">
            <a:avLst/>
          </a:prstGeom>
          <a:noFill/>
        </p:spPr>
        <p:txBody>
          <a:bodyPr wrap="none" rtlCol="0">
            <a:spAutoFit/>
          </a:bodyPr>
          <a:lstStyle/>
          <a:p>
            <a:r>
              <a:rPr lang="en-GB" sz="6600" i="1" dirty="0"/>
              <a:t>Learning Theories</a:t>
            </a:r>
          </a:p>
        </p:txBody>
      </p:sp>
      <p:sp>
        <p:nvSpPr>
          <p:cNvPr id="7" name="TextBox 6">
            <a:extLst>
              <a:ext uri="{FF2B5EF4-FFF2-40B4-BE49-F238E27FC236}">
                <a16:creationId xmlns:a16="http://schemas.microsoft.com/office/drawing/2014/main" id="{168C59FC-B8EF-4626-8F2E-E95DDF54CCF9}"/>
              </a:ext>
            </a:extLst>
          </p:cNvPr>
          <p:cNvSpPr txBox="1"/>
          <p:nvPr/>
        </p:nvSpPr>
        <p:spPr>
          <a:xfrm>
            <a:off x="785308" y="5260490"/>
            <a:ext cx="2417970" cy="923330"/>
          </a:xfrm>
          <a:prstGeom prst="rect">
            <a:avLst/>
          </a:prstGeom>
          <a:noFill/>
        </p:spPr>
        <p:txBody>
          <a:bodyPr wrap="none" rtlCol="0">
            <a:spAutoFit/>
          </a:bodyPr>
          <a:lstStyle/>
          <a:p>
            <a:r>
              <a:rPr lang="en-GB" dirty="0"/>
              <a:t>Chinn, S, (2019)</a:t>
            </a:r>
          </a:p>
          <a:p>
            <a:r>
              <a:rPr lang="en-GB" dirty="0"/>
              <a:t>Piaget, J. (1998)</a:t>
            </a:r>
          </a:p>
          <a:p>
            <a:r>
              <a:rPr lang="en-GB" dirty="0"/>
              <a:t>Rosenshine, B. (2012).</a:t>
            </a:r>
          </a:p>
        </p:txBody>
      </p:sp>
    </p:spTree>
    <p:extLst>
      <p:ext uri="{BB962C8B-B14F-4D97-AF65-F5344CB8AC3E}">
        <p14:creationId xmlns:p14="http://schemas.microsoft.com/office/powerpoint/2010/main" val="2774329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110B82-1A62-431C-9D4B-19932F83DAE2}"/>
              </a:ext>
            </a:extLst>
          </p:cNvPr>
          <p:cNvPicPr>
            <a:picLocks noChangeAspect="1"/>
          </p:cNvPicPr>
          <p:nvPr/>
        </p:nvPicPr>
        <p:blipFill>
          <a:blip r:embed="rId2"/>
          <a:stretch>
            <a:fillRect/>
          </a:stretch>
        </p:blipFill>
        <p:spPr>
          <a:xfrm>
            <a:off x="3182670" y="987014"/>
            <a:ext cx="5335793" cy="4883971"/>
          </a:xfrm>
          <a:prstGeom prst="rect">
            <a:avLst/>
          </a:prstGeom>
        </p:spPr>
      </p:pic>
      <p:sp>
        <p:nvSpPr>
          <p:cNvPr id="2" name="TextBox 1">
            <a:extLst>
              <a:ext uri="{FF2B5EF4-FFF2-40B4-BE49-F238E27FC236}">
                <a16:creationId xmlns:a16="http://schemas.microsoft.com/office/drawing/2014/main" id="{8B2A3B40-754D-46B1-8DC5-D234290C7369}"/>
              </a:ext>
            </a:extLst>
          </p:cNvPr>
          <p:cNvSpPr txBox="1"/>
          <p:nvPr/>
        </p:nvSpPr>
        <p:spPr>
          <a:xfrm>
            <a:off x="3428103" y="5782235"/>
            <a:ext cx="1918987" cy="369332"/>
          </a:xfrm>
          <a:prstGeom prst="rect">
            <a:avLst/>
          </a:prstGeom>
          <a:noFill/>
        </p:spPr>
        <p:txBody>
          <a:bodyPr wrap="none" rtlCol="0">
            <a:spAutoFit/>
          </a:bodyPr>
          <a:lstStyle/>
          <a:p>
            <a:r>
              <a:rPr lang="en-GB" dirty="0"/>
              <a:t>Idlsgroup, (2012).</a:t>
            </a:r>
          </a:p>
        </p:txBody>
      </p:sp>
      <p:sp>
        <p:nvSpPr>
          <p:cNvPr id="4" name="TextBox 3">
            <a:extLst>
              <a:ext uri="{FF2B5EF4-FFF2-40B4-BE49-F238E27FC236}">
                <a16:creationId xmlns:a16="http://schemas.microsoft.com/office/drawing/2014/main" id="{FA1009CA-F5AA-45E7-92B8-BAFF050F12B3}"/>
              </a:ext>
            </a:extLst>
          </p:cNvPr>
          <p:cNvSpPr txBox="1"/>
          <p:nvPr/>
        </p:nvSpPr>
        <p:spPr>
          <a:xfrm>
            <a:off x="4430627" y="251933"/>
            <a:ext cx="2839880" cy="646331"/>
          </a:xfrm>
          <a:prstGeom prst="rect">
            <a:avLst/>
          </a:prstGeom>
          <a:noFill/>
        </p:spPr>
        <p:txBody>
          <a:bodyPr wrap="none" rtlCol="0">
            <a:spAutoFit/>
          </a:bodyPr>
          <a:lstStyle/>
          <a:p>
            <a:r>
              <a:rPr lang="en-GB" sz="3600" dirty="0"/>
              <a:t>Behaviourism</a:t>
            </a:r>
          </a:p>
        </p:txBody>
      </p:sp>
      <p:sp>
        <p:nvSpPr>
          <p:cNvPr id="5" name="TextBox 4">
            <a:extLst>
              <a:ext uri="{FF2B5EF4-FFF2-40B4-BE49-F238E27FC236}">
                <a16:creationId xmlns:a16="http://schemas.microsoft.com/office/drawing/2014/main" id="{290DB97B-5DD5-4E66-8F94-0DE72080A527}"/>
              </a:ext>
            </a:extLst>
          </p:cNvPr>
          <p:cNvSpPr txBox="1"/>
          <p:nvPr/>
        </p:nvSpPr>
        <p:spPr>
          <a:xfrm>
            <a:off x="9757186" y="6336254"/>
            <a:ext cx="2110706" cy="369332"/>
          </a:xfrm>
          <a:prstGeom prst="rect">
            <a:avLst/>
          </a:prstGeom>
          <a:noFill/>
        </p:spPr>
        <p:txBody>
          <a:bodyPr wrap="none" rtlCol="0">
            <a:spAutoFit/>
          </a:bodyPr>
          <a:lstStyle/>
          <a:p>
            <a:r>
              <a:rPr lang="en-GB" dirty="0"/>
              <a:t>Skinner,B. F. (1948)</a:t>
            </a:r>
          </a:p>
        </p:txBody>
      </p:sp>
    </p:spTree>
    <p:extLst>
      <p:ext uri="{BB962C8B-B14F-4D97-AF65-F5344CB8AC3E}">
        <p14:creationId xmlns:p14="http://schemas.microsoft.com/office/powerpoint/2010/main" val="3120982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2D95AC-785A-43F9-BEE0-088D515E5482}"/>
              </a:ext>
            </a:extLst>
          </p:cNvPr>
          <p:cNvSpPr txBox="1"/>
          <p:nvPr/>
        </p:nvSpPr>
        <p:spPr>
          <a:xfrm>
            <a:off x="1162220" y="628233"/>
            <a:ext cx="10855985" cy="5078313"/>
          </a:xfrm>
          <a:prstGeom prst="rect">
            <a:avLst/>
          </a:prstGeom>
          <a:noFill/>
        </p:spPr>
        <p:txBody>
          <a:bodyPr wrap="none" rtlCol="0">
            <a:spAutoFit/>
          </a:bodyPr>
          <a:lstStyle/>
          <a:p>
            <a:r>
              <a:rPr lang="en-GB" sz="3200" i="1" dirty="0"/>
              <a:t>Reference List </a:t>
            </a:r>
            <a:r>
              <a:rPr lang="en-GB" sz="3200" i="1"/>
              <a:t>for presentation and notes.</a:t>
            </a:r>
            <a:endParaRPr lang="en-GB" sz="3200" i="1" dirty="0"/>
          </a:p>
          <a:p>
            <a:endParaRPr lang="en-GB" sz="3200" i="1" dirty="0"/>
          </a:p>
          <a:p>
            <a:r>
              <a:rPr lang="en-GB" sz="1400" dirty="0"/>
              <a:t>Appuk.idlsgroup.com. (2012). </a:t>
            </a:r>
            <a:r>
              <a:rPr lang="en-GB" sz="1400" i="1" dirty="0"/>
              <a:t>Your IDL web app</a:t>
            </a:r>
            <a:r>
              <a:rPr lang="en-GB" sz="1400" dirty="0"/>
              <a:t>. [online] Available at: https://appuk.idlsgroup.com/#/login [Accessed 13 Jan. 2020].</a:t>
            </a:r>
          </a:p>
          <a:p>
            <a:r>
              <a:rPr lang="en-GB" sz="1400" dirty="0"/>
              <a:t>Skinner, B. F. (1948). </a:t>
            </a:r>
            <a:r>
              <a:rPr lang="en-GB" sz="1400" i="1" dirty="0"/>
              <a:t>Science and Human Behaviour</a:t>
            </a:r>
            <a:r>
              <a:rPr lang="en-GB" sz="1400" dirty="0"/>
              <a:t>. [ebook] Pearson Education, Inc.</a:t>
            </a:r>
          </a:p>
          <a:p>
            <a:r>
              <a:rPr lang="en-GB" sz="1400" dirty="0"/>
              <a:t> Available at: http://file:///N:/ScienceHumanBehavior.pdf [Accessed 16 Jan. 2020]</a:t>
            </a:r>
            <a:r>
              <a:rPr lang="en-GB" dirty="0"/>
              <a:t>.</a:t>
            </a:r>
            <a:endParaRPr lang="en-GB" sz="1400" dirty="0"/>
          </a:p>
          <a:p>
            <a:r>
              <a:rPr lang="en-GB" sz="1400" dirty="0"/>
              <a:t>Dabell, J. (2019). </a:t>
            </a:r>
            <a:r>
              <a:rPr lang="en-GB" sz="1400" i="1" dirty="0"/>
              <a:t>Teachwire | Teaching Resources, School News, Latest Products, Magazine &amp; more!</a:t>
            </a:r>
            <a:r>
              <a:rPr lang="en-GB" sz="1400" dirty="0"/>
              <a:t>. [online] Teachwire.</a:t>
            </a:r>
          </a:p>
          <a:p>
            <a:r>
              <a:rPr lang="en-GB" sz="1400" dirty="0"/>
              <a:t> Available at: https://www.teachwire.net/ [Accessed 13 Jan. 2020].</a:t>
            </a:r>
          </a:p>
          <a:p>
            <a:r>
              <a:rPr lang="en-GB" sz="1400" dirty="0" err="1"/>
              <a:t>Hwb.gov.wales</a:t>
            </a:r>
            <a:r>
              <a:rPr lang="en-GB" sz="1400" dirty="0"/>
              <a:t>. (2020). </a:t>
            </a:r>
            <a:r>
              <a:rPr lang="en-GB" sz="1400" i="1" dirty="0"/>
              <a:t>National Literacy and Numeracy Framework: Curriculum for Wales 2008 version - </a:t>
            </a:r>
            <a:r>
              <a:rPr lang="en-GB" sz="1400" i="1" dirty="0" err="1"/>
              <a:t>Hwb</a:t>
            </a:r>
            <a:r>
              <a:rPr lang="en-GB" sz="1400" dirty="0"/>
              <a:t>. [online] </a:t>
            </a:r>
          </a:p>
          <a:p>
            <a:r>
              <a:rPr lang="en-GB" sz="1400" dirty="0"/>
              <a:t>Available at: </a:t>
            </a:r>
            <a:r>
              <a:rPr lang="en-GB" sz="1400" dirty="0">
                <a:hlinkClick r:id="rId2"/>
              </a:rPr>
              <a:t>https://hwb.gov.wales/curriculum-for-wales-2008/national-literacy-and-numeracy-framework-curriculum-for-wales-2008-version/</a:t>
            </a:r>
            <a:endParaRPr lang="en-GB" sz="1400" dirty="0"/>
          </a:p>
          <a:p>
            <a:r>
              <a:rPr lang="en-GB" sz="1400" dirty="0"/>
              <a:t> [Accessed 22 Jan. 2020].</a:t>
            </a:r>
          </a:p>
          <a:p>
            <a:r>
              <a:rPr lang="en-GB" sz="1400" dirty="0"/>
              <a:t>IDL (2012). </a:t>
            </a:r>
            <a:r>
              <a:rPr lang="en-GB" sz="1400" i="1" dirty="0"/>
              <a:t>Certificate</a:t>
            </a:r>
            <a:r>
              <a:rPr lang="en-GB" sz="1400" dirty="0"/>
              <a:t>. [image] Available at: IDL (2012).</a:t>
            </a:r>
          </a:p>
          <a:p>
            <a:r>
              <a:rPr lang="en-GB" sz="1400" dirty="0"/>
              <a:t>Available at: https://www.idlsgroup.com/about-idl [Accessed 14 Jan. 2020]. [Accessed 14 Jan. 2020].</a:t>
            </a:r>
          </a:p>
          <a:p>
            <a:r>
              <a:rPr lang="en-GB" sz="1400" dirty="0"/>
              <a:t>IDL(2012). Handout [online] Available at </a:t>
            </a:r>
            <a:r>
              <a:rPr lang="en-GB" sz="1400" dirty="0">
                <a:hlinkClick r:id="rId3"/>
              </a:rPr>
              <a:t>https://idlsgroup.com/resources</a:t>
            </a:r>
            <a:r>
              <a:rPr lang="en-GB" sz="1400" dirty="0"/>
              <a:t> [Accessed 21 Jan. 2020].</a:t>
            </a:r>
          </a:p>
          <a:p>
            <a:r>
              <a:rPr lang="en-GB" sz="1400" dirty="0"/>
              <a:t>IDL (2012). </a:t>
            </a:r>
            <a:r>
              <a:rPr lang="en-GB" sz="1400" i="1" dirty="0"/>
              <a:t>IDL logo</a:t>
            </a:r>
            <a:r>
              <a:rPr lang="en-GB" sz="1400" dirty="0"/>
              <a:t>. [image] Available at: https://www.idlsgroup.com/about-idl [Accessed 14 Jan. 2020].</a:t>
            </a:r>
          </a:p>
          <a:p>
            <a:r>
              <a:rPr lang="en-GB" sz="1400" dirty="0"/>
              <a:t>Literacy and Numeracy Framework</a:t>
            </a:r>
          </a:p>
          <a:p>
            <a:r>
              <a:rPr lang="en-GB" sz="1400" dirty="0"/>
              <a:t>Piaget, J. and Cook, M. (1998). </a:t>
            </a:r>
            <a:r>
              <a:rPr lang="en-GB" sz="1400" i="1" dirty="0"/>
              <a:t>The origins of intelligence in children</a:t>
            </a:r>
            <a:r>
              <a:rPr lang="en-GB" sz="1400" dirty="0"/>
              <a:t>. Madison, Conn.: International Universities Press</a:t>
            </a:r>
            <a:r>
              <a:rPr lang="en-GB" dirty="0"/>
              <a:t>.</a:t>
            </a:r>
            <a:endParaRPr lang="en-GB" sz="1400" dirty="0"/>
          </a:p>
          <a:p>
            <a:r>
              <a:rPr lang="en-GB" sz="1400" dirty="0"/>
              <a:t>Rosenshine, B (2012), Principles of Instruction. </a:t>
            </a:r>
            <a:r>
              <a:rPr lang="en-GB" sz="1400" i="1" dirty="0"/>
              <a:t>American Educator </a:t>
            </a:r>
            <a:r>
              <a:rPr lang="en-GB" sz="1400" dirty="0"/>
              <a:t>[online]</a:t>
            </a:r>
          </a:p>
          <a:p>
            <a:r>
              <a:rPr lang="en-GB" sz="1400" dirty="0"/>
              <a:t> Available at </a:t>
            </a:r>
            <a:r>
              <a:rPr lang="en-GB" sz="1400" dirty="0">
                <a:hlinkClick r:id="rId4"/>
              </a:rPr>
              <a:t>www.aft.org/sites/default/files/periodicals/Roshenshinepdf</a:t>
            </a:r>
            <a:r>
              <a:rPr lang="en-GB" sz="1400" dirty="0"/>
              <a:t>. [Accessed 16 January 2020].</a:t>
            </a:r>
          </a:p>
          <a:p>
            <a:r>
              <a:rPr lang="en-GB" sz="1400" dirty="0"/>
              <a:t>Stevechinn.co.uk. (2019). </a:t>
            </a:r>
            <a:r>
              <a:rPr lang="en-GB" sz="1400" i="1" dirty="0"/>
              <a:t>Key Principles for Teaching Maths — Steve Chinn</a:t>
            </a:r>
            <a:r>
              <a:rPr lang="en-GB" sz="1400" dirty="0"/>
              <a:t>. [online]</a:t>
            </a:r>
          </a:p>
          <a:p>
            <a:r>
              <a:rPr lang="en-GB" sz="1400" dirty="0"/>
              <a:t> Available at: http://www.stevechinn.co.uk/articles/key-principles-for-teaching-maths [Accessed 16 Jan. 2020].</a:t>
            </a:r>
          </a:p>
        </p:txBody>
      </p:sp>
    </p:spTree>
    <p:extLst>
      <p:ext uri="{BB962C8B-B14F-4D97-AF65-F5344CB8AC3E}">
        <p14:creationId xmlns:p14="http://schemas.microsoft.com/office/powerpoint/2010/main" val="1088144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9E954F-0DCD-4E90-929E-D30D28B3FB4B}"/>
              </a:ext>
            </a:extLst>
          </p:cNvPr>
          <p:cNvSpPr txBox="1"/>
          <p:nvPr/>
        </p:nvSpPr>
        <p:spPr>
          <a:xfrm>
            <a:off x="805544" y="0"/>
            <a:ext cx="26194968" cy="6740307"/>
          </a:xfrm>
          <a:prstGeom prst="rect">
            <a:avLst/>
          </a:prstGeom>
          <a:noFill/>
        </p:spPr>
        <p:txBody>
          <a:bodyPr wrap="square" rtlCol="0">
            <a:spAutoFit/>
          </a:bodyPr>
          <a:lstStyle/>
          <a:p>
            <a:r>
              <a:rPr lang="en-GB" sz="900" dirty="0"/>
              <a:t>Numeracy Resource notes.</a:t>
            </a:r>
          </a:p>
          <a:p>
            <a:r>
              <a:rPr lang="en-GB" sz="900" dirty="0"/>
              <a:t>Hi, my name is Sarah Hill, I am here today to present to you my numeracy resource. I will present it via PowerPoint and I also have a handout that shows how my resource works.</a:t>
            </a:r>
          </a:p>
          <a:p>
            <a:r>
              <a:rPr lang="en-GB" sz="900" dirty="0"/>
              <a:t>The name of my resource is IDL Numeracy, IDL stands for international dyslexia learning. Primarily IDL was set up my educators in the mid 1980’s. In 2012 the programme</a:t>
            </a:r>
          </a:p>
          <a:p>
            <a:r>
              <a:rPr lang="en-GB" sz="900" dirty="0"/>
              <a:t> was funded by the lottery and placed in primary and secondary schools across the northwest to improve and boost the reading and spelling ages of children with dyslexia</a:t>
            </a:r>
          </a:p>
          <a:p>
            <a:r>
              <a:rPr lang="en-GB" sz="900" dirty="0"/>
              <a:t> or dyslexic type difficulties.</a:t>
            </a:r>
          </a:p>
          <a:p>
            <a:r>
              <a:rPr lang="en-GB" sz="900" dirty="0"/>
              <a:t>In September 2018 they launched IDL numeracy, IDL numeracy is a maths software resource that is multi-sensory with the intention to improve outcomes for low attaining </a:t>
            </a:r>
          </a:p>
          <a:p>
            <a:r>
              <a:rPr lang="en-GB" sz="900" dirty="0"/>
              <a:t>pupils, in particular by reducing the stress that those with low level maths ability or dyscalculia would ordinarily feel when faced with mathematical problems.</a:t>
            </a:r>
          </a:p>
          <a:p>
            <a:r>
              <a:rPr lang="en-GB" sz="900" dirty="0"/>
              <a:t> The package includes over 2200 lessons, each lesson is set out in a fun way with puzzles and pictures.</a:t>
            </a:r>
          </a:p>
          <a:p>
            <a:r>
              <a:rPr lang="en-GB" sz="900" dirty="0"/>
              <a:t>There are clear in-built auditory instructions so children can follow what to do, which is essential with the pupils this is aimed at, they are also given options to simplify a puzzle</a:t>
            </a:r>
          </a:p>
          <a:p>
            <a:r>
              <a:rPr lang="en-GB" sz="900" dirty="0"/>
              <a:t> or to seek help. </a:t>
            </a:r>
          </a:p>
          <a:p>
            <a:r>
              <a:rPr lang="en-GB" sz="900" dirty="0"/>
              <a:t>In a review by John Dabell in Teach Primary, he states:</a:t>
            </a:r>
          </a:p>
          <a:p>
            <a:r>
              <a:rPr lang="en-GB" sz="900" dirty="0"/>
              <a:t>The chief USP of IDL numeracy is that it is highly inclusive and addresses the needs of children with specific learning needs in maths at the right level.</a:t>
            </a:r>
          </a:p>
          <a:p>
            <a:r>
              <a:rPr lang="en-GB" sz="900" dirty="0"/>
              <a:t>This resource is used with the pupils we have for intervention that have been identified as having a low maths ability and the pupils that are in what we call the small class.</a:t>
            </a:r>
          </a:p>
          <a:p>
            <a:r>
              <a:rPr lang="en-GB" sz="900" dirty="0"/>
              <a:t> The small class has pupils that have specific learning difficulties and low maths and literacy attainment.</a:t>
            </a:r>
          </a:p>
          <a:p>
            <a:r>
              <a:rPr lang="en-GB" sz="900" dirty="0"/>
              <a:t>Once we have inputted the pupil’s data and they are on the system, they are ready to go. When they log on for the first time they are given a test. A typical test will go through</a:t>
            </a:r>
          </a:p>
          <a:p>
            <a:r>
              <a:rPr lang="en-GB" sz="900" dirty="0"/>
              <a:t> various mathematical questions, starting off with simple adding building steadily to harder questions. There or over 100 questions in total but the test will automatically </a:t>
            </a:r>
          </a:p>
          <a:p>
            <a:r>
              <a:rPr lang="en-GB" sz="900" dirty="0"/>
              <a:t>cease once a pupil has answered 3 consecutive questions incorrectly. This test will then identify the ability of the pupil and the right level of lessons are generated for the</a:t>
            </a:r>
          </a:p>
          <a:p>
            <a:r>
              <a:rPr lang="en-GB" sz="900" dirty="0"/>
              <a:t> pupil to work on, the better the pupil does in the test the further up the lesson modules they will be. All the lessons are within the Literacy and Numeracy framework</a:t>
            </a:r>
          </a:p>
          <a:p>
            <a:r>
              <a:rPr lang="en-GB" sz="900" dirty="0"/>
              <a:t> (</a:t>
            </a:r>
            <a:r>
              <a:rPr lang="en-GB" sz="900" dirty="0" err="1"/>
              <a:t>Hwb.gov.wales</a:t>
            </a:r>
            <a:r>
              <a:rPr lang="en-GB" sz="900" dirty="0"/>
              <a:t>, 2020)</a:t>
            </a:r>
          </a:p>
          <a:p>
            <a:r>
              <a:rPr lang="en-GB" sz="900" dirty="0"/>
              <a:t> for KS1 and KS2, including bonds, counting, sequencing, shapes and patterns, number value place value and arithmetic</a:t>
            </a:r>
          </a:p>
          <a:p>
            <a:r>
              <a:rPr lang="en-GB" sz="900" dirty="0"/>
              <a:t>. The most frequently used number patterns are Chinn patterns, Steve Chinn has written several books about difficulties in maths and dyscalculia. He has key principles for teaching</a:t>
            </a:r>
          </a:p>
          <a:p>
            <a:r>
              <a:rPr lang="en-GB" sz="900" dirty="0"/>
              <a:t> maths, one of these principles is to frequent re-visits, refreshing is needed to keep new learning upper most in the brain, this helps secure the knowledge then build on new</a:t>
            </a:r>
          </a:p>
          <a:p>
            <a:r>
              <a:rPr lang="en-GB" sz="900" dirty="0"/>
              <a:t> knowledge, this gives the new knowledge a cognitive foundation to support the memory. </a:t>
            </a:r>
          </a:p>
          <a:p>
            <a:r>
              <a:rPr lang="en-GB" sz="900" dirty="0"/>
              <a:t> There are different levels and modules, once a module has been completed by a pupil they are rewarded with a certificate, this is in line with Skinner’s behaviourism theory.</a:t>
            </a:r>
          </a:p>
          <a:p>
            <a:r>
              <a:rPr lang="en-GB" sz="900" dirty="0"/>
              <a:t>Progress is easily monitored, teachers are able to log on to the programme to check pupil’s progress, once a module is completed the pupil is automatically put on to the next</a:t>
            </a:r>
          </a:p>
          <a:p>
            <a:r>
              <a:rPr lang="en-GB" sz="900" dirty="0"/>
              <a:t> module. Teachers are able to generate tests to check if the pupil is actually benefitting from the programme. The progress of the pupil is then measured from their initial test</a:t>
            </a:r>
          </a:p>
          <a:p>
            <a:r>
              <a:rPr lang="en-GB" sz="900" dirty="0"/>
              <a:t> and from their latest one using a graph and standardised scores.</a:t>
            </a:r>
          </a:p>
          <a:p>
            <a:r>
              <a:rPr lang="en-GB" sz="900" dirty="0"/>
              <a:t>Pupil’s will quite often find that they have jumped back one or two lessons to their previous module, this is a revision session. Once they have answered a certain amount of</a:t>
            </a:r>
          </a:p>
          <a:p>
            <a:r>
              <a:rPr lang="en-GB" sz="900" dirty="0"/>
              <a:t> questions in their present module they are given a few revision lessons from their last module, this allows pupils to use it as a self-assessment tool. Measuring their progress</a:t>
            </a:r>
          </a:p>
          <a:p>
            <a:r>
              <a:rPr lang="en-GB" sz="900" dirty="0"/>
              <a:t> and also allowing them to revisit the work they have already done to help secure their knowledge, as with the theory of Steve Chinn and Barrack Rosenshine’s principles of learning</a:t>
            </a:r>
          </a:p>
          <a:p>
            <a:r>
              <a:rPr lang="en-GB" sz="900" dirty="0"/>
              <a:t>. This also has links with Piaget’s constructivist approach, this allows the pupil to make sense of what they have previously learned otherwise known as “Assimilation”.</a:t>
            </a:r>
          </a:p>
          <a:p>
            <a:r>
              <a:rPr lang="en-GB" sz="900" dirty="0"/>
              <a:t>Although this is a useful resource to be used in intervention lessons, it is not used in maths lessons. It is only used with the pupils that we have flagged up through their</a:t>
            </a:r>
          </a:p>
          <a:p>
            <a:r>
              <a:rPr lang="en-GB" sz="900" dirty="0"/>
              <a:t> national numeracy test. The pupil’s that have use of this are in KS 3, this resource is specific to KS1 and 2, even though it is mapped to the numeracy framework, it may </a:t>
            </a:r>
          </a:p>
          <a:p>
            <a:r>
              <a:rPr lang="en-GB" sz="900" dirty="0"/>
              <a:t>not include the strands specific to KS3. It is beneficial to the pupils in KS3 that use it, it boosts their maths and also their confidence with certain mathematical problems</a:t>
            </a:r>
          </a:p>
          <a:p>
            <a:r>
              <a:rPr lang="en-GB" sz="900" dirty="0"/>
              <a:t> but it is not a resource used in addition to their current maths lesson, it is a resource that focusses on the mathematical areas where the pupils need assistance.</a:t>
            </a:r>
          </a:p>
          <a:p>
            <a:r>
              <a:rPr lang="en-GB" sz="900" dirty="0"/>
              <a:t>Although this is advantageous to those pupils that need assistance with the areas they have problems, it can also have its disadvantages, the pupils that have use of this</a:t>
            </a:r>
          </a:p>
          <a:p>
            <a:r>
              <a:rPr lang="en-GB" sz="900" dirty="0"/>
              <a:t> are picked through their national numeracy test which is scored by averaging the age group and what their attainment level should be. We would look at a pupil that has a score </a:t>
            </a:r>
          </a:p>
          <a:p>
            <a:r>
              <a:rPr lang="en-GB" sz="900" dirty="0"/>
              <a:t>of 85 or below, they would then be offered intervention where this resource will be used. They will sit their initial test to have their lessons generated, this will then give their score </a:t>
            </a:r>
          </a:p>
          <a:p>
            <a:r>
              <a:rPr lang="en-GB" sz="900" dirty="0"/>
              <a:t>based on how many questions they answered correctly. When they have subsequent tests, their current score is then identified, again by the amount of questions answered correctly,</a:t>
            </a:r>
          </a:p>
          <a:p>
            <a:r>
              <a:rPr lang="en-GB" sz="900" dirty="0"/>
              <a:t> unfortunately this will only show for pupils in KS1 and 2. It shows from the results of the test whether a child is “below emerging, emerging, expected, exceeding or above exceeding”.</a:t>
            </a:r>
          </a:p>
          <a:p>
            <a:r>
              <a:rPr lang="en-GB" sz="900" dirty="0"/>
              <a:t> This does not show up for the pupils in KS3 that are using it, because it is age specific. This does not then allow us to measure the pupil’s progress correctly. </a:t>
            </a:r>
          </a:p>
          <a:p>
            <a:r>
              <a:rPr lang="en-GB" sz="900" dirty="0"/>
              <a:t>There is a graph that we are able to view which shows which level they are on and how many questions they have answered, however, it is not a clear indicator of progress. </a:t>
            </a:r>
          </a:p>
          <a:p>
            <a:r>
              <a:rPr lang="en-GB" sz="900" dirty="0"/>
              <a:t>There are many other factors to take in to account with the use of this resource such as having the use of computers, and the pupil’s ability to use a computer. Many pupils require</a:t>
            </a:r>
          </a:p>
          <a:p>
            <a:r>
              <a:rPr lang="en-GB" sz="900" dirty="0"/>
              <a:t> extra time just to log on to the system, there have also been problems with my ability to get on the system to check if the pupils have used the resource and if they have done the</a:t>
            </a:r>
          </a:p>
          <a:p>
            <a:r>
              <a:rPr lang="en-GB" sz="900" dirty="0"/>
              <a:t> required amount of work. Some pupils find it boring and that poses a problem with getting them to use it, they sometimes find that it is too childish. The resource itself is a valuable</a:t>
            </a:r>
          </a:p>
          <a:p>
            <a:r>
              <a:rPr lang="en-GB" sz="900" dirty="0"/>
              <a:t> tool to help pupils that have a real problem with maths and dyscalculia but it is aimed at primary school children, in particular KS1 and KS2.In a secondary school we are limited with</a:t>
            </a:r>
          </a:p>
          <a:p>
            <a:r>
              <a:rPr lang="en-GB" sz="900" dirty="0"/>
              <a:t> the use to possibly only years 7 and 8 in KS3 as it may be too child like for pupils in Year 9.</a:t>
            </a:r>
          </a:p>
          <a:p>
            <a:r>
              <a:rPr lang="en-GB" sz="900" dirty="0"/>
              <a:t>Thank you for listening, any questions?.</a:t>
            </a:r>
          </a:p>
        </p:txBody>
      </p:sp>
    </p:spTree>
    <p:extLst>
      <p:ext uri="{BB962C8B-B14F-4D97-AF65-F5344CB8AC3E}">
        <p14:creationId xmlns:p14="http://schemas.microsoft.com/office/powerpoint/2010/main" val="268350380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199</TotalTime>
  <Words>1830</Words>
  <Application>Microsoft Office PowerPoint</Application>
  <PresentationFormat>Widescreen</PresentationFormat>
  <Paragraphs>82</Paragraphs>
  <Slides>6</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6</vt:i4>
      </vt:variant>
    </vt:vector>
  </HeadingPairs>
  <TitlesOfParts>
    <vt:vector size="11" baseType="lpstr">
      <vt:lpstr>Baskerville Old Face</vt:lpstr>
      <vt:lpstr>Franklin Gothic Book</vt:lpstr>
      <vt:lpstr>Wingdings</vt:lpstr>
      <vt:lpstr>Crop</vt:lpstr>
      <vt:lpstr>Acrobat Document</vt:lpstr>
      <vt:lpstr>NUMBERS COUNT</vt:lpstr>
      <vt:lpstr>IDL Numeracy https://appuk.idlsgroup.com/#/login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NUMBERS COUNT</dc:title>
  <dc:creator>Sarah Hill</dc:creator>
  <cp:lastModifiedBy>Sarah Hill</cp:lastModifiedBy>
  <cp:revision>18</cp:revision>
  <dcterms:created xsi:type="dcterms:W3CDTF">2020-01-06T13:36:39Z</dcterms:created>
  <dcterms:modified xsi:type="dcterms:W3CDTF">2020-01-22T09:45:30Z</dcterms:modified>
</cp:coreProperties>
</file>