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8288000" cy="10287000"/>
  <p:notesSz cx="6858000" cy="9144000"/>
  <p:embeddedFontLst>
    <p:embeddedFont>
      <p:font typeface="Montserrat" pitchFamily="2" charset="0"/>
      <p:regular r:id="rId18"/>
    </p:embeddedFont>
    <p:embeddedFont>
      <p:font typeface="Montserrat Bold" pitchFamily="2" charset="0"/>
      <p:regular r:id="rId19"/>
    </p:embeddedFont>
    <p:embeddedFont>
      <p:font typeface="Montserrat Italics" pitchFamily="2" charset="0"/>
      <p:regular r:id="rId20"/>
    </p:embeddedFont>
    <p:embeddedFont>
      <p:font typeface="Montserrat Medium" pitchFamily="2" charset="0"/>
      <p:regular r:id="rId21"/>
    </p:embeddedFont>
    <p:embeddedFont>
      <p:font typeface="Montserrat Semi-Bold" pitchFamily="2" charset="0"/>
      <p:regular r:id="rId22"/>
    </p:embeddedFont>
    <p:embeddedFont>
      <p:font typeface="Open Sans Extra Bold" panose="020B0906030804020204" pitchFamily="34" charset="0"/>
      <p:regular r:id="rId23"/>
    </p:embeddedFont>
    <p:embeddedFont>
      <p:font typeface="TAN Pearl" pitchFamily="2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font" Target="fonts/font1.fntdata" /><Relationship Id="rId26" Type="http://schemas.openxmlformats.org/officeDocument/2006/relationships/viewProps" Target="viewProps.xml" /><Relationship Id="rId3" Type="http://schemas.openxmlformats.org/officeDocument/2006/relationships/slide" Target="slides/slide2.xml" /><Relationship Id="rId21" Type="http://schemas.openxmlformats.org/officeDocument/2006/relationships/font" Target="fonts/font4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font" Target="fonts/font3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7.fntdata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font" Target="fonts/font6.fntdata" /><Relationship Id="rId28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font" Target="fonts/font2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5.fntdata" /><Relationship Id="rId27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png" /><Relationship Id="rId7" Type="http://schemas.openxmlformats.org/officeDocument/2006/relationships/image" Target="../media/image6.png" /><Relationship Id="rId12" Type="http://schemas.openxmlformats.org/officeDocument/2006/relationships/image" Target="../media/image11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11" Type="http://schemas.openxmlformats.org/officeDocument/2006/relationships/image" Target="../media/image10.png" /><Relationship Id="rId5" Type="http://schemas.openxmlformats.org/officeDocument/2006/relationships/image" Target="../media/image4.png" /><Relationship Id="rId10" Type="http://schemas.openxmlformats.org/officeDocument/2006/relationships/image" Target="../media/image9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13" Type="http://schemas.openxmlformats.org/officeDocument/2006/relationships/image" Target="../media/image12.jpeg" /><Relationship Id="rId3" Type="http://schemas.openxmlformats.org/officeDocument/2006/relationships/image" Target="../media/image2.png" /><Relationship Id="rId7" Type="http://schemas.openxmlformats.org/officeDocument/2006/relationships/image" Target="../media/image6.png" /><Relationship Id="rId12" Type="http://schemas.openxmlformats.org/officeDocument/2006/relationships/image" Target="../media/image11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11" Type="http://schemas.openxmlformats.org/officeDocument/2006/relationships/image" Target="../media/image10.png" /><Relationship Id="rId5" Type="http://schemas.openxmlformats.org/officeDocument/2006/relationships/image" Target="../media/image4.png" /><Relationship Id="rId10" Type="http://schemas.openxmlformats.org/officeDocument/2006/relationships/image" Target="../media/image9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forms/d/e/1FAIpQLSc6vld3qPh9XxvRcPE29DspABjCVDHa6-JnaUlW3UGJIAkNCg/viewform?usp=sf_link" TargetMode="External" /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png" /><Relationship Id="rId7" Type="http://schemas.openxmlformats.org/officeDocument/2006/relationships/image" Target="../media/image6.png" /><Relationship Id="rId12" Type="http://schemas.openxmlformats.org/officeDocument/2006/relationships/image" Target="../media/image11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11" Type="http://schemas.openxmlformats.org/officeDocument/2006/relationships/image" Target="../media/image10.png" /><Relationship Id="rId5" Type="http://schemas.openxmlformats.org/officeDocument/2006/relationships/image" Target="../media/image4.png" /><Relationship Id="rId10" Type="http://schemas.openxmlformats.org/officeDocument/2006/relationships/image" Target="../media/image9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535194" y="-733671"/>
            <a:ext cx="5355572" cy="5877171"/>
          </a:xfrm>
          <a:custGeom>
            <a:avLst/>
            <a:gdLst/>
            <a:ahLst/>
            <a:cxnLst/>
            <a:rect l="l" t="t" r="r" b="b"/>
            <a:pathLst>
              <a:path w="5355572" h="5877171">
                <a:moveTo>
                  <a:pt x="0" y="0"/>
                </a:moveTo>
                <a:lnTo>
                  <a:pt x="5355572" y="0"/>
                </a:lnTo>
                <a:lnTo>
                  <a:pt x="5355572" y="5877171"/>
                </a:lnTo>
                <a:lnTo>
                  <a:pt x="0" y="58771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0332582" y="-1537984"/>
            <a:ext cx="6597249" cy="3075967"/>
          </a:xfrm>
          <a:custGeom>
            <a:avLst/>
            <a:gdLst/>
            <a:ahLst/>
            <a:cxnLst/>
            <a:rect l="l" t="t" r="r" b="b"/>
            <a:pathLst>
              <a:path w="6597249" h="3075967">
                <a:moveTo>
                  <a:pt x="0" y="0"/>
                </a:moveTo>
                <a:lnTo>
                  <a:pt x="6597249" y="0"/>
                </a:lnTo>
                <a:lnTo>
                  <a:pt x="6597249" y="3075968"/>
                </a:lnTo>
                <a:lnTo>
                  <a:pt x="0" y="30759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6929831" y="2362275"/>
            <a:ext cx="7499556" cy="4199751"/>
          </a:xfrm>
          <a:custGeom>
            <a:avLst/>
            <a:gdLst/>
            <a:ahLst/>
            <a:cxnLst/>
            <a:rect l="l" t="t" r="r" b="b"/>
            <a:pathLst>
              <a:path w="7499556" h="4199751">
                <a:moveTo>
                  <a:pt x="0" y="0"/>
                </a:moveTo>
                <a:lnTo>
                  <a:pt x="7499556" y="0"/>
                </a:lnTo>
                <a:lnTo>
                  <a:pt x="7499556" y="4199751"/>
                </a:lnTo>
                <a:lnTo>
                  <a:pt x="0" y="41997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2836415" y="6352306"/>
            <a:ext cx="5059689" cy="5741491"/>
          </a:xfrm>
          <a:custGeom>
            <a:avLst/>
            <a:gdLst/>
            <a:ahLst/>
            <a:cxnLst/>
            <a:rect l="l" t="t" r="r" b="b"/>
            <a:pathLst>
              <a:path w="5059689" h="5741491">
                <a:moveTo>
                  <a:pt x="0" y="0"/>
                </a:moveTo>
                <a:lnTo>
                  <a:pt x="5059688" y="0"/>
                </a:lnTo>
                <a:lnTo>
                  <a:pt x="5059688" y="5741490"/>
                </a:lnTo>
                <a:lnTo>
                  <a:pt x="0" y="57414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152436" y="-1865322"/>
            <a:ext cx="6150745" cy="5766324"/>
          </a:xfrm>
          <a:custGeom>
            <a:avLst/>
            <a:gdLst/>
            <a:ahLst/>
            <a:cxnLst/>
            <a:rect l="l" t="t" r="r" b="b"/>
            <a:pathLst>
              <a:path w="6150745" h="5766324">
                <a:moveTo>
                  <a:pt x="0" y="0"/>
                </a:moveTo>
                <a:lnTo>
                  <a:pt x="6150746" y="0"/>
                </a:lnTo>
                <a:lnTo>
                  <a:pt x="6150746" y="5766323"/>
                </a:lnTo>
                <a:lnTo>
                  <a:pt x="0" y="576632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5400000">
            <a:off x="1511658" y="-3227374"/>
            <a:ext cx="4085368" cy="5586827"/>
          </a:xfrm>
          <a:custGeom>
            <a:avLst/>
            <a:gdLst/>
            <a:ahLst/>
            <a:cxnLst/>
            <a:rect l="l" t="t" r="r" b="b"/>
            <a:pathLst>
              <a:path w="4085368" h="5586827">
                <a:moveTo>
                  <a:pt x="0" y="0"/>
                </a:moveTo>
                <a:lnTo>
                  <a:pt x="4085367" y="0"/>
                </a:lnTo>
                <a:lnTo>
                  <a:pt x="4085367" y="5586827"/>
                </a:lnTo>
                <a:lnTo>
                  <a:pt x="0" y="558682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5893830" y="5310391"/>
            <a:ext cx="4667958" cy="6941201"/>
          </a:xfrm>
          <a:custGeom>
            <a:avLst/>
            <a:gdLst/>
            <a:ahLst/>
            <a:cxnLst/>
            <a:rect l="l" t="t" r="r" b="b"/>
            <a:pathLst>
              <a:path w="4667958" h="6941201">
                <a:moveTo>
                  <a:pt x="0" y="0"/>
                </a:moveTo>
                <a:lnTo>
                  <a:pt x="4667958" y="0"/>
                </a:lnTo>
                <a:lnTo>
                  <a:pt x="4667958" y="6941201"/>
                </a:lnTo>
                <a:lnTo>
                  <a:pt x="0" y="694120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-2836415" y="3901001"/>
            <a:ext cx="4656793" cy="5322050"/>
          </a:xfrm>
          <a:custGeom>
            <a:avLst/>
            <a:gdLst/>
            <a:ahLst/>
            <a:cxnLst/>
            <a:rect l="l" t="t" r="r" b="b"/>
            <a:pathLst>
              <a:path w="4656793" h="5322050">
                <a:moveTo>
                  <a:pt x="0" y="0"/>
                </a:moveTo>
                <a:lnTo>
                  <a:pt x="4656793" y="0"/>
                </a:lnTo>
                <a:lnTo>
                  <a:pt x="4656793" y="5322050"/>
                </a:lnTo>
                <a:lnTo>
                  <a:pt x="0" y="532205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631207" y="8338429"/>
            <a:ext cx="4656793" cy="5322050"/>
          </a:xfrm>
          <a:custGeom>
            <a:avLst/>
            <a:gdLst/>
            <a:ahLst/>
            <a:cxnLst/>
            <a:rect l="l" t="t" r="r" b="b"/>
            <a:pathLst>
              <a:path w="4656793" h="5322050">
                <a:moveTo>
                  <a:pt x="0" y="0"/>
                </a:moveTo>
                <a:lnTo>
                  <a:pt x="4656793" y="0"/>
                </a:lnTo>
                <a:lnTo>
                  <a:pt x="4656793" y="5322049"/>
                </a:lnTo>
                <a:lnTo>
                  <a:pt x="0" y="532204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848023" y="-4053683"/>
            <a:ext cx="6591954" cy="5710280"/>
          </a:xfrm>
          <a:custGeom>
            <a:avLst/>
            <a:gdLst/>
            <a:ahLst/>
            <a:cxnLst/>
            <a:rect l="l" t="t" r="r" b="b"/>
            <a:pathLst>
              <a:path w="6591954" h="5710280">
                <a:moveTo>
                  <a:pt x="0" y="0"/>
                </a:moveTo>
                <a:lnTo>
                  <a:pt x="6591954" y="0"/>
                </a:lnTo>
                <a:lnTo>
                  <a:pt x="6591954" y="5710280"/>
                </a:lnTo>
                <a:lnTo>
                  <a:pt x="0" y="571028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3194310">
            <a:off x="8409323" y="7829528"/>
            <a:ext cx="6128048" cy="5913567"/>
          </a:xfrm>
          <a:custGeom>
            <a:avLst/>
            <a:gdLst/>
            <a:ahLst/>
            <a:cxnLst/>
            <a:rect l="l" t="t" r="r" b="b"/>
            <a:pathLst>
              <a:path w="6128048" h="5913567">
                <a:moveTo>
                  <a:pt x="0" y="0"/>
                </a:moveTo>
                <a:lnTo>
                  <a:pt x="6128049" y="0"/>
                </a:lnTo>
                <a:lnTo>
                  <a:pt x="6128049" y="5913566"/>
                </a:lnTo>
                <a:lnTo>
                  <a:pt x="0" y="591356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-10800000">
            <a:off x="1202696" y="9223051"/>
            <a:ext cx="7941304" cy="4030212"/>
          </a:xfrm>
          <a:custGeom>
            <a:avLst/>
            <a:gdLst/>
            <a:ahLst/>
            <a:cxnLst/>
            <a:rect l="l" t="t" r="r" b="b"/>
            <a:pathLst>
              <a:path w="7941304" h="4030212">
                <a:moveTo>
                  <a:pt x="0" y="0"/>
                </a:moveTo>
                <a:lnTo>
                  <a:pt x="7941304" y="0"/>
                </a:lnTo>
                <a:lnTo>
                  <a:pt x="7941304" y="4030212"/>
                </a:lnTo>
                <a:lnTo>
                  <a:pt x="0" y="403021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10800000">
            <a:off x="5058632" y="8780991"/>
            <a:ext cx="4085368" cy="5586827"/>
          </a:xfrm>
          <a:custGeom>
            <a:avLst/>
            <a:gdLst/>
            <a:ahLst/>
            <a:cxnLst/>
            <a:rect l="l" t="t" r="r" b="b"/>
            <a:pathLst>
              <a:path w="4085368" h="5586827">
                <a:moveTo>
                  <a:pt x="0" y="0"/>
                </a:moveTo>
                <a:lnTo>
                  <a:pt x="4085368" y="0"/>
                </a:lnTo>
                <a:lnTo>
                  <a:pt x="4085368" y="5586828"/>
                </a:lnTo>
                <a:lnTo>
                  <a:pt x="0" y="55868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03563" y="3475623"/>
            <a:ext cx="11680874" cy="3126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15"/>
              </a:lnSpc>
            </a:pPr>
            <a:r>
              <a:rPr lang="en-US" sz="9109" spc="-519">
                <a:solidFill>
                  <a:srgbClr val="494949"/>
                </a:solidFill>
                <a:latin typeface="TAN Pearl"/>
              </a:rPr>
              <a:t>INDIVIDUL </a:t>
            </a:r>
          </a:p>
          <a:p>
            <a:pPr algn="ctr">
              <a:lnSpc>
                <a:spcPts val="12115"/>
              </a:lnSpc>
            </a:pPr>
            <a:r>
              <a:rPr lang="en-US" sz="9109" spc="-519">
                <a:solidFill>
                  <a:srgbClr val="494949"/>
                </a:solidFill>
                <a:latin typeface="TAN Pearl"/>
              </a:rPr>
              <a:t>PRESENTATION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303563" y="6670552"/>
            <a:ext cx="11680874" cy="477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24"/>
              </a:lnSpc>
            </a:pPr>
            <a:r>
              <a:rPr lang="en-US" sz="2800" spc="-159">
                <a:solidFill>
                  <a:srgbClr val="494949"/>
                </a:solidFill>
                <a:latin typeface="TAN Pearl"/>
              </a:rPr>
              <a:t>By Aliaa Nabhan  Danouni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535194" y="-733671"/>
            <a:ext cx="5355572" cy="5877171"/>
          </a:xfrm>
          <a:custGeom>
            <a:avLst/>
            <a:gdLst/>
            <a:ahLst/>
            <a:cxnLst/>
            <a:rect l="l" t="t" r="r" b="b"/>
            <a:pathLst>
              <a:path w="5355572" h="5877171">
                <a:moveTo>
                  <a:pt x="0" y="0"/>
                </a:moveTo>
                <a:lnTo>
                  <a:pt x="5355572" y="0"/>
                </a:lnTo>
                <a:lnTo>
                  <a:pt x="5355572" y="5877171"/>
                </a:lnTo>
                <a:lnTo>
                  <a:pt x="0" y="58771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0332582" y="-1537984"/>
            <a:ext cx="6597249" cy="3075967"/>
          </a:xfrm>
          <a:custGeom>
            <a:avLst/>
            <a:gdLst/>
            <a:ahLst/>
            <a:cxnLst/>
            <a:rect l="l" t="t" r="r" b="b"/>
            <a:pathLst>
              <a:path w="6597249" h="3075967">
                <a:moveTo>
                  <a:pt x="0" y="0"/>
                </a:moveTo>
                <a:lnTo>
                  <a:pt x="6597249" y="0"/>
                </a:lnTo>
                <a:lnTo>
                  <a:pt x="6597249" y="3075968"/>
                </a:lnTo>
                <a:lnTo>
                  <a:pt x="0" y="30759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6929831" y="2362275"/>
            <a:ext cx="7499556" cy="4199751"/>
          </a:xfrm>
          <a:custGeom>
            <a:avLst/>
            <a:gdLst/>
            <a:ahLst/>
            <a:cxnLst/>
            <a:rect l="l" t="t" r="r" b="b"/>
            <a:pathLst>
              <a:path w="7499556" h="4199751">
                <a:moveTo>
                  <a:pt x="0" y="0"/>
                </a:moveTo>
                <a:lnTo>
                  <a:pt x="7499556" y="0"/>
                </a:lnTo>
                <a:lnTo>
                  <a:pt x="7499556" y="4199751"/>
                </a:lnTo>
                <a:lnTo>
                  <a:pt x="0" y="41997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2836415" y="6352306"/>
            <a:ext cx="5059689" cy="5741491"/>
          </a:xfrm>
          <a:custGeom>
            <a:avLst/>
            <a:gdLst/>
            <a:ahLst/>
            <a:cxnLst/>
            <a:rect l="l" t="t" r="r" b="b"/>
            <a:pathLst>
              <a:path w="5059689" h="5741491">
                <a:moveTo>
                  <a:pt x="0" y="0"/>
                </a:moveTo>
                <a:lnTo>
                  <a:pt x="5059688" y="0"/>
                </a:lnTo>
                <a:lnTo>
                  <a:pt x="5059688" y="5741490"/>
                </a:lnTo>
                <a:lnTo>
                  <a:pt x="0" y="57414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152436" y="-1865322"/>
            <a:ext cx="6150745" cy="5766324"/>
          </a:xfrm>
          <a:custGeom>
            <a:avLst/>
            <a:gdLst/>
            <a:ahLst/>
            <a:cxnLst/>
            <a:rect l="l" t="t" r="r" b="b"/>
            <a:pathLst>
              <a:path w="6150745" h="5766324">
                <a:moveTo>
                  <a:pt x="0" y="0"/>
                </a:moveTo>
                <a:lnTo>
                  <a:pt x="6150746" y="0"/>
                </a:lnTo>
                <a:lnTo>
                  <a:pt x="6150746" y="5766323"/>
                </a:lnTo>
                <a:lnTo>
                  <a:pt x="0" y="576632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5400000">
            <a:off x="1511658" y="-3227374"/>
            <a:ext cx="4085368" cy="5586827"/>
          </a:xfrm>
          <a:custGeom>
            <a:avLst/>
            <a:gdLst/>
            <a:ahLst/>
            <a:cxnLst/>
            <a:rect l="l" t="t" r="r" b="b"/>
            <a:pathLst>
              <a:path w="4085368" h="5586827">
                <a:moveTo>
                  <a:pt x="0" y="0"/>
                </a:moveTo>
                <a:lnTo>
                  <a:pt x="4085367" y="0"/>
                </a:lnTo>
                <a:lnTo>
                  <a:pt x="4085367" y="5586827"/>
                </a:lnTo>
                <a:lnTo>
                  <a:pt x="0" y="558682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5893830" y="5310391"/>
            <a:ext cx="4667958" cy="6941201"/>
          </a:xfrm>
          <a:custGeom>
            <a:avLst/>
            <a:gdLst/>
            <a:ahLst/>
            <a:cxnLst/>
            <a:rect l="l" t="t" r="r" b="b"/>
            <a:pathLst>
              <a:path w="4667958" h="6941201">
                <a:moveTo>
                  <a:pt x="0" y="0"/>
                </a:moveTo>
                <a:lnTo>
                  <a:pt x="4667958" y="0"/>
                </a:lnTo>
                <a:lnTo>
                  <a:pt x="4667958" y="6941201"/>
                </a:lnTo>
                <a:lnTo>
                  <a:pt x="0" y="694120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-2836415" y="3901001"/>
            <a:ext cx="4656793" cy="5322050"/>
          </a:xfrm>
          <a:custGeom>
            <a:avLst/>
            <a:gdLst/>
            <a:ahLst/>
            <a:cxnLst/>
            <a:rect l="l" t="t" r="r" b="b"/>
            <a:pathLst>
              <a:path w="4656793" h="5322050">
                <a:moveTo>
                  <a:pt x="0" y="0"/>
                </a:moveTo>
                <a:lnTo>
                  <a:pt x="4656793" y="0"/>
                </a:lnTo>
                <a:lnTo>
                  <a:pt x="4656793" y="5322050"/>
                </a:lnTo>
                <a:lnTo>
                  <a:pt x="0" y="532205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631207" y="8338429"/>
            <a:ext cx="4656793" cy="5322050"/>
          </a:xfrm>
          <a:custGeom>
            <a:avLst/>
            <a:gdLst/>
            <a:ahLst/>
            <a:cxnLst/>
            <a:rect l="l" t="t" r="r" b="b"/>
            <a:pathLst>
              <a:path w="4656793" h="5322050">
                <a:moveTo>
                  <a:pt x="0" y="0"/>
                </a:moveTo>
                <a:lnTo>
                  <a:pt x="4656793" y="0"/>
                </a:lnTo>
                <a:lnTo>
                  <a:pt x="4656793" y="5322049"/>
                </a:lnTo>
                <a:lnTo>
                  <a:pt x="0" y="532204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848023" y="-4053683"/>
            <a:ext cx="6591954" cy="5710280"/>
          </a:xfrm>
          <a:custGeom>
            <a:avLst/>
            <a:gdLst/>
            <a:ahLst/>
            <a:cxnLst/>
            <a:rect l="l" t="t" r="r" b="b"/>
            <a:pathLst>
              <a:path w="6591954" h="5710280">
                <a:moveTo>
                  <a:pt x="0" y="0"/>
                </a:moveTo>
                <a:lnTo>
                  <a:pt x="6591954" y="0"/>
                </a:lnTo>
                <a:lnTo>
                  <a:pt x="6591954" y="5710280"/>
                </a:lnTo>
                <a:lnTo>
                  <a:pt x="0" y="571028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3194310">
            <a:off x="8409323" y="7829528"/>
            <a:ext cx="6128048" cy="5913567"/>
          </a:xfrm>
          <a:custGeom>
            <a:avLst/>
            <a:gdLst/>
            <a:ahLst/>
            <a:cxnLst/>
            <a:rect l="l" t="t" r="r" b="b"/>
            <a:pathLst>
              <a:path w="6128048" h="5913567">
                <a:moveTo>
                  <a:pt x="0" y="0"/>
                </a:moveTo>
                <a:lnTo>
                  <a:pt x="6128049" y="0"/>
                </a:lnTo>
                <a:lnTo>
                  <a:pt x="6128049" y="5913566"/>
                </a:lnTo>
                <a:lnTo>
                  <a:pt x="0" y="591356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-10800000">
            <a:off x="1202696" y="9223051"/>
            <a:ext cx="7941304" cy="4030212"/>
          </a:xfrm>
          <a:custGeom>
            <a:avLst/>
            <a:gdLst/>
            <a:ahLst/>
            <a:cxnLst/>
            <a:rect l="l" t="t" r="r" b="b"/>
            <a:pathLst>
              <a:path w="7941304" h="4030212">
                <a:moveTo>
                  <a:pt x="0" y="0"/>
                </a:moveTo>
                <a:lnTo>
                  <a:pt x="7941304" y="0"/>
                </a:lnTo>
                <a:lnTo>
                  <a:pt x="7941304" y="4030212"/>
                </a:lnTo>
                <a:lnTo>
                  <a:pt x="0" y="403021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10800000">
            <a:off x="5058632" y="8780991"/>
            <a:ext cx="4085368" cy="5586827"/>
          </a:xfrm>
          <a:custGeom>
            <a:avLst/>
            <a:gdLst/>
            <a:ahLst/>
            <a:cxnLst/>
            <a:rect l="l" t="t" r="r" b="b"/>
            <a:pathLst>
              <a:path w="4085368" h="5586827">
                <a:moveTo>
                  <a:pt x="0" y="0"/>
                </a:moveTo>
                <a:lnTo>
                  <a:pt x="4085368" y="0"/>
                </a:lnTo>
                <a:lnTo>
                  <a:pt x="4085368" y="5586828"/>
                </a:lnTo>
                <a:lnTo>
                  <a:pt x="0" y="55868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558861" y="2889445"/>
            <a:ext cx="6700439" cy="6745668"/>
          </a:xfrm>
          <a:custGeom>
            <a:avLst/>
            <a:gdLst/>
            <a:ahLst/>
            <a:cxnLst/>
            <a:rect l="l" t="t" r="r" b="b"/>
            <a:pathLst>
              <a:path w="6700439" h="6745668">
                <a:moveTo>
                  <a:pt x="0" y="0"/>
                </a:moveTo>
                <a:lnTo>
                  <a:pt x="6700439" y="0"/>
                </a:lnTo>
                <a:lnTo>
                  <a:pt x="6700439" y="6745668"/>
                </a:lnTo>
                <a:lnTo>
                  <a:pt x="0" y="674566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242353" y="1772225"/>
            <a:ext cx="18552319" cy="92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47"/>
              </a:lnSpc>
            </a:pPr>
            <a:r>
              <a:rPr lang="en-US" sz="5599" spc="-319">
                <a:solidFill>
                  <a:srgbClr val="494949"/>
                </a:solidFill>
                <a:latin typeface="Open Sans Extra Bold"/>
              </a:rPr>
              <a:t>MANAGING ENTERPRISES IN THE 21 CENTURY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52991" y="3545572"/>
            <a:ext cx="13915740" cy="5235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43"/>
              </a:lnSpc>
            </a:pPr>
            <a:r>
              <a:rPr lang="en-US" sz="3491" spc="-198">
                <a:solidFill>
                  <a:srgbClr val="494949"/>
                </a:solidFill>
                <a:latin typeface="Open Sans Extra Bold"/>
              </a:rPr>
              <a:t>Module Code: BMSW4011</a:t>
            </a:r>
          </a:p>
          <a:p>
            <a:pPr algn="l">
              <a:lnSpc>
                <a:spcPts val="4643"/>
              </a:lnSpc>
            </a:pPr>
            <a:endParaRPr lang="en-US" sz="3491" spc="-198">
              <a:solidFill>
                <a:srgbClr val="494949"/>
              </a:solidFill>
              <a:latin typeface="Open Sans Extra Bold"/>
            </a:endParaRPr>
          </a:p>
          <a:p>
            <a:pPr algn="l">
              <a:lnSpc>
                <a:spcPts val="4643"/>
              </a:lnSpc>
            </a:pPr>
            <a:r>
              <a:rPr lang="en-US" sz="3491" spc="-198">
                <a:solidFill>
                  <a:srgbClr val="494949"/>
                </a:solidFill>
                <a:latin typeface="Open Sans Extra Bold"/>
              </a:rPr>
              <a:t>STUDENT NAME : ALIAA NABHAN DANOUNI </a:t>
            </a:r>
          </a:p>
          <a:p>
            <a:pPr algn="l">
              <a:lnSpc>
                <a:spcPts val="4643"/>
              </a:lnSpc>
            </a:pPr>
            <a:endParaRPr lang="en-US" sz="3491" spc="-198">
              <a:solidFill>
                <a:srgbClr val="494949"/>
              </a:solidFill>
              <a:latin typeface="Open Sans Extra Bold"/>
            </a:endParaRPr>
          </a:p>
          <a:p>
            <a:pPr algn="l">
              <a:lnSpc>
                <a:spcPts val="4643"/>
              </a:lnSpc>
            </a:pPr>
            <a:r>
              <a:rPr lang="en-US" sz="3491" spc="-198">
                <a:solidFill>
                  <a:srgbClr val="494949"/>
                </a:solidFill>
                <a:latin typeface="Open Sans Extra Bold"/>
              </a:rPr>
              <a:t>student id: 2309830</a:t>
            </a:r>
          </a:p>
          <a:p>
            <a:pPr algn="l">
              <a:lnSpc>
                <a:spcPts val="4643"/>
              </a:lnSpc>
            </a:pPr>
            <a:endParaRPr lang="en-US" sz="3491" spc="-198">
              <a:solidFill>
                <a:srgbClr val="494949"/>
              </a:solidFill>
              <a:latin typeface="Open Sans Extra Bold"/>
            </a:endParaRPr>
          </a:p>
          <a:p>
            <a:pPr algn="l">
              <a:lnSpc>
                <a:spcPts val="4643"/>
              </a:lnSpc>
            </a:pPr>
            <a:r>
              <a:rPr lang="en-US" sz="3491" spc="-198">
                <a:solidFill>
                  <a:srgbClr val="494949"/>
                </a:solidFill>
                <a:latin typeface="Open Sans Extra Bold"/>
              </a:rPr>
              <a:t>Date: 1st June 2024</a:t>
            </a:r>
          </a:p>
          <a:p>
            <a:pPr algn="l">
              <a:lnSpc>
                <a:spcPts val="4643"/>
              </a:lnSpc>
            </a:pPr>
            <a:endParaRPr lang="en-US" sz="3491" spc="-198">
              <a:solidFill>
                <a:srgbClr val="494949"/>
              </a:solidFill>
              <a:latin typeface="Open Sans Extra Bold"/>
            </a:endParaRPr>
          </a:p>
          <a:p>
            <a:pPr algn="l">
              <a:lnSpc>
                <a:spcPts val="4643"/>
              </a:lnSpc>
            </a:pPr>
            <a:r>
              <a:rPr lang="en-US" sz="3491" spc="-198">
                <a:solidFill>
                  <a:srgbClr val="494949"/>
                </a:solidFill>
                <a:latin typeface="Open Sans Extra Bold"/>
              </a:rPr>
              <a:t> Lecturer: Mel Squire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171822">
            <a:off x="7853583" y="-1405179"/>
            <a:ext cx="13970515" cy="13097357"/>
          </a:xfrm>
          <a:custGeom>
            <a:avLst/>
            <a:gdLst/>
            <a:ahLst/>
            <a:cxnLst/>
            <a:rect l="l" t="t" r="r" b="b"/>
            <a:pathLst>
              <a:path w="13970515" h="13097357">
                <a:moveTo>
                  <a:pt x="0" y="0"/>
                </a:moveTo>
                <a:lnTo>
                  <a:pt x="13970515" y="0"/>
                </a:lnTo>
                <a:lnTo>
                  <a:pt x="13970515" y="13097358"/>
                </a:lnTo>
                <a:lnTo>
                  <a:pt x="0" y="130973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64780" y="373380"/>
            <a:ext cx="13442118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Overview content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64780" y="-19050"/>
            <a:ext cx="8089948" cy="977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92"/>
              </a:lnSpc>
            </a:pPr>
            <a:endParaRPr/>
          </a:p>
          <a:p>
            <a:pPr algn="l">
              <a:lnSpc>
                <a:spcPts val="5384"/>
              </a:lnSpc>
            </a:pPr>
            <a:endParaRPr/>
          </a:p>
          <a:p>
            <a:pPr algn="l">
              <a:lnSpc>
                <a:spcPts val="6376"/>
              </a:lnSpc>
            </a:pPr>
            <a:endParaRPr/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*product description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*mission statement  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*Aims and objectives 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*Business Location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*HRM Strategy 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*financial overview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*Marketing Strategy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*Marketing research</a:t>
            </a:r>
          </a:p>
          <a:p>
            <a:pPr algn="l">
              <a:lnSpc>
                <a:spcPts val="6376"/>
              </a:lnSpc>
            </a:pPr>
            <a:r>
              <a:rPr lang="en-US" sz="4723" spc="283">
                <a:solidFill>
                  <a:srgbClr val="494949"/>
                </a:solidFill>
                <a:latin typeface="Montserrat"/>
              </a:rPr>
              <a:t>*References List</a:t>
            </a:r>
          </a:p>
          <a:p>
            <a:pPr marL="0" lvl="0" indent="0" algn="l">
              <a:lnSpc>
                <a:spcPts val="6376"/>
              </a:lnSpc>
              <a:spcBef>
                <a:spcPct val="0"/>
              </a:spcBef>
            </a:pPr>
            <a:endParaRPr lang="en-US" sz="4723" spc="283">
              <a:solidFill>
                <a:srgbClr val="494949"/>
              </a:solidFill>
              <a:latin typeface="Montserr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171822">
            <a:off x="7853583" y="-1405179"/>
            <a:ext cx="13970515" cy="13097357"/>
          </a:xfrm>
          <a:custGeom>
            <a:avLst/>
            <a:gdLst/>
            <a:ahLst/>
            <a:cxnLst/>
            <a:rect l="l" t="t" r="r" b="b"/>
            <a:pathLst>
              <a:path w="13970515" h="13097357">
                <a:moveTo>
                  <a:pt x="0" y="0"/>
                </a:moveTo>
                <a:lnTo>
                  <a:pt x="13970515" y="0"/>
                </a:lnTo>
                <a:lnTo>
                  <a:pt x="13970515" y="13097358"/>
                </a:lnTo>
                <a:lnTo>
                  <a:pt x="0" y="130973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144000" y="2449678"/>
            <a:ext cx="6689831" cy="6808622"/>
          </a:xfrm>
          <a:custGeom>
            <a:avLst/>
            <a:gdLst/>
            <a:ahLst/>
            <a:cxnLst/>
            <a:rect l="l" t="t" r="r" b="b"/>
            <a:pathLst>
              <a:path w="6689831" h="6808622">
                <a:moveTo>
                  <a:pt x="0" y="0"/>
                </a:moveTo>
                <a:lnTo>
                  <a:pt x="6689831" y="0"/>
                </a:lnTo>
                <a:lnTo>
                  <a:pt x="6689831" y="6808622"/>
                </a:lnTo>
                <a:lnTo>
                  <a:pt x="0" y="68086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64780" y="373380"/>
            <a:ext cx="13442118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Product  description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64780" y="1992630"/>
            <a:ext cx="7707571" cy="62731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4"/>
              </a:lnSpc>
            </a:pPr>
            <a:endParaRPr/>
          </a:p>
          <a:p>
            <a:pPr algn="l">
              <a:lnSpc>
                <a:spcPts val="5129"/>
              </a:lnSpc>
            </a:pPr>
            <a:endParaRPr/>
          </a:p>
          <a:p>
            <a:pPr algn="l">
              <a:lnSpc>
                <a:spcPts val="6074"/>
              </a:lnSpc>
            </a:pPr>
            <a:endParaRPr/>
          </a:p>
          <a:p>
            <a:pPr algn="l">
              <a:lnSpc>
                <a:spcPts val="6074"/>
              </a:lnSpc>
            </a:pPr>
            <a:r>
              <a:rPr lang="en-US" sz="4499" spc="269">
                <a:solidFill>
                  <a:srgbClr val="494949"/>
                </a:solidFill>
                <a:latin typeface="Montserrat"/>
              </a:rPr>
              <a:t>*Natural Ingredient</a:t>
            </a:r>
          </a:p>
          <a:p>
            <a:pPr algn="l">
              <a:lnSpc>
                <a:spcPts val="6074"/>
              </a:lnSpc>
            </a:pPr>
            <a:r>
              <a:rPr lang="en-US" sz="4499" spc="269">
                <a:solidFill>
                  <a:srgbClr val="494949"/>
                </a:solidFill>
                <a:latin typeface="Montserrat"/>
              </a:rPr>
              <a:t>*Aromatherapy Benefit </a:t>
            </a:r>
          </a:p>
          <a:p>
            <a:pPr algn="l">
              <a:lnSpc>
                <a:spcPts val="6074"/>
              </a:lnSpc>
            </a:pPr>
            <a:r>
              <a:rPr lang="en-US" sz="4499" spc="269">
                <a:solidFill>
                  <a:srgbClr val="494949"/>
                </a:solidFill>
                <a:latin typeface="Montserrat"/>
              </a:rPr>
              <a:t>*Poured Quality</a:t>
            </a:r>
          </a:p>
          <a:p>
            <a:pPr algn="l">
              <a:lnSpc>
                <a:spcPts val="6074"/>
              </a:lnSpc>
            </a:pPr>
            <a:r>
              <a:rPr lang="en-US" sz="4499" spc="269">
                <a:solidFill>
                  <a:srgbClr val="494949"/>
                </a:solidFill>
                <a:latin typeface="Montserrat"/>
              </a:rPr>
              <a:t>*ECO-Friendly</a:t>
            </a:r>
          </a:p>
          <a:p>
            <a:pPr algn="l">
              <a:lnSpc>
                <a:spcPts val="6074"/>
              </a:lnSpc>
            </a:pPr>
            <a:r>
              <a:rPr lang="en-US" sz="4499" spc="269">
                <a:solidFill>
                  <a:srgbClr val="494949"/>
                </a:solidFill>
                <a:latin typeface="Montserrat"/>
              </a:rPr>
              <a:t>*Long-Lasting Burn</a:t>
            </a:r>
          </a:p>
          <a:p>
            <a:pPr marL="0" lvl="0" indent="0" algn="l">
              <a:lnSpc>
                <a:spcPts val="6074"/>
              </a:lnSpc>
              <a:spcBef>
                <a:spcPct val="0"/>
              </a:spcBef>
            </a:pPr>
            <a:endParaRPr lang="en-US" sz="4499" spc="269">
              <a:solidFill>
                <a:srgbClr val="494949"/>
              </a:solidFill>
              <a:latin typeface="Montserra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46689" y="9433084"/>
            <a:ext cx="8797005" cy="515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28"/>
              </a:lnSpc>
            </a:pPr>
            <a:r>
              <a:rPr lang="en-US" sz="3200" spc="-182">
                <a:solidFill>
                  <a:srgbClr val="494949"/>
                </a:solidFill>
                <a:latin typeface="Montserrat"/>
              </a:rPr>
              <a:t>(Vandic, D., Frasincar, F. and Kaymak ,U., 2018)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1987" y="2361384"/>
            <a:ext cx="10325435" cy="1644892"/>
            <a:chOff x="0" y="0"/>
            <a:chExt cx="3456524" cy="55064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56524" cy="550641"/>
            </a:xfrm>
            <a:custGeom>
              <a:avLst/>
              <a:gdLst/>
              <a:ahLst/>
              <a:cxnLst/>
              <a:rect l="l" t="t" r="r" b="b"/>
              <a:pathLst>
                <a:path w="3456524" h="550641">
                  <a:moveTo>
                    <a:pt x="11247" y="0"/>
                  </a:moveTo>
                  <a:lnTo>
                    <a:pt x="3445277" y="0"/>
                  </a:lnTo>
                  <a:cubicBezTo>
                    <a:pt x="3448260" y="0"/>
                    <a:pt x="3451121" y="1185"/>
                    <a:pt x="3453230" y="3294"/>
                  </a:cubicBezTo>
                  <a:cubicBezTo>
                    <a:pt x="3455339" y="5403"/>
                    <a:pt x="3456524" y="8264"/>
                    <a:pt x="3456524" y="11247"/>
                  </a:cubicBezTo>
                  <a:lnTo>
                    <a:pt x="3456524" y="539394"/>
                  </a:lnTo>
                  <a:cubicBezTo>
                    <a:pt x="3456524" y="545606"/>
                    <a:pt x="3451489" y="550641"/>
                    <a:pt x="3445277" y="550641"/>
                  </a:cubicBezTo>
                  <a:lnTo>
                    <a:pt x="11247" y="550641"/>
                  </a:lnTo>
                  <a:cubicBezTo>
                    <a:pt x="5035" y="550641"/>
                    <a:pt x="0" y="545606"/>
                    <a:pt x="0" y="539394"/>
                  </a:cubicBezTo>
                  <a:lnTo>
                    <a:pt x="0" y="11247"/>
                  </a:lnTo>
                  <a:cubicBezTo>
                    <a:pt x="0" y="5035"/>
                    <a:pt x="5035" y="0"/>
                    <a:pt x="11247" y="0"/>
                  </a:cubicBezTo>
                  <a:close/>
                </a:path>
              </a:pathLst>
            </a:custGeom>
            <a:solidFill>
              <a:srgbClr val="F7CEB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85725"/>
              <a:ext cx="3456524" cy="4649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165148" y="4436163"/>
            <a:ext cx="11644595" cy="1587262"/>
            <a:chOff x="0" y="0"/>
            <a:chExt cx="3898124" cy="53134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898124" cy="531349"/>
            </a:xfrm>
            <a:custGeom>
              <a:avLst/>
              <a:gdLst/>
              <a:ahLst/>
              <a:cxnLst/>
              <a:rect l="l" t="t" r="r" b="b"/>
              <a:pathLst>
                <a:path w="3898124" h="531349">
                  <a:moveTo>
                    <a:pt x="9973" y="0"/>
                  </a:moveTo>
                  <a:lnTo>
                    <a:pt x="3888151" y="0"/>
                  </a:lnTo>
                  <a:cubicBezTo>
                    <a:pt x="3893659" y="0"/>
                    <a:pt x="3898124" y="4465"/>
                    <a:pt x="3898124" y="9973"/>
                  </a:cubicBezTo>
                  <a:lnTo>
                    <a:pt x="3898124" y="521376"/>
                  </a:lnTo>
                  <a:cubicBezTo>
                    <a:pt x="3898124" y="524021"/>
                    <a:pt x="3897073" y="526558"/>
                    <a:pt x="3895203" y="528428"/>
                  </a:cubicBezTo>
                  <a:cubicBezTo>
                    <a:pt x="3893333" y="530298"/>
                    <a:pt x="3890796" y="531349"/>
                    <a:pt x="3888151" y="531349"/>
                  </a:cubicBezTo>
                  <a:lnTo>
                    <a:pt x="9973" y="531349"/>
                  </a:lnTo>
                  <a:cubicBezTo>
                    <a:pt x="4465" y="531349"/>
                    <a:pt x="0" y="526884"/>
                    <a:pt x="0" y="521376"/>
                  </a:cubicBezTo>
                  <a:lnTo>
                    <a:pt x="0" y="9973"/>
                  </a:lnTo>
                  <a:cubicBezTo>
                    <a:pt x="0" y="4465"/>
                    <a:pt x="4465" y="0"/>
                    <a:pt x="9973" y="0"/>
                  </a:cubicBezTo>
                  <a:close/>
                </a:path>
              </a:pathLst>
            </a:custGeom>
            <a:solidFill>
              <a:srgbClr val="CBCFB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85725"/>
              <a:ext cx="3898124" cy="4456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796506" y="2436469"/>
            <a:ext cx="5462794" cy="6821831"/>
          </a:xfrm>
          <a:custGeom>
            <a:avLst/>
            <a:gdLst/>
            <a:ahLst/>
            <a:cxnLst/>
            <a:rect l="l" t="t" r="r" b="b"/>
            <a:pathLst>
              <a:path w="5462794" h="6821831">
                <a:moveTo>
                  <a:pt x="0" y="0"/>
                </a:moveTo>
                <a:lnTo>
                  <a:pt x="5462794" y="0"/>
                </a:lnTo>
                <a:lnTo>
                  <a:pt x="5462794" y="6821831"/>
                </a:lnTo>
                <a:lnTo>
                  <a:pt x="0" y="68218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51987" y="441271"/>
            <a:ext cx="11114911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Mission statement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1987" y="2766631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01.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961385" y="4930201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02.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53549" y="3093757"/>
            <a:ext cx="10613378" cy="52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320"/>
              </a:lnSpc>
              <a:spcBef>
                <a:spcPct val="0"/>
              </a:spcBef>
            </a:pPr>
            <a:r>
              <a:rPr lang="en-US" sz="3200" spc="51">
                <a:solidFill>
                  <a:srgbClr val="494949"/>
                </a:solidFill>
                <a:latin typeface="Montserrat Medium"/>
              </a:rPr>
              <a:t>The Favourite for all occasion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75441" y="5020693"/>
            <a:ext cx="4769593" cy="605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994"/>
              </a:lnSpc>
              <a:spcBef>
                <a:spcPct val="0"/>
              </a:spcBef>
            </a:pPr>
            <a:r>
              <a:rPr lang="en-US" sz="3699" spc="59">
                <a:solidFill>
                  <a:srgbClr val="494949"/>
                </a:solidFill>
                <a:latin typeface="Montserrat"/>
              </a:rPr>
              <a:t>Light of life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96506" y="9392836"/>
            <a:ext cx="4769593" cy="605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994"/>
              </a:lnSpc>
              <a:spcBef>
                <a:spcPct val="0"/>
              </a:spcBef>
            </a:pPr>
            <a:r>
              <a:rPr lang="en-US" sz="3699" spc="59">
                <a:solidFill>
                  <a:srgbClr val="494949"/>
                </a:solidFill>
                <a:latin typeface="Montserrat"/>
              </a:rPr>
              <a:t>(Dermol, V., 2012).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61239" y="1170261"/>
            <a:ext cx="6998061" cy="1784516"/>
            <a:chOff x="0" y="0"/>
            <a:chExt cx="2342659" cy="59738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2659" cy="597381"/>
            </a:xfrm>
            <a:custGeom>
              <a:avLst/>
              <a:gdLst/>
              <a:ahLst/>
              <a:cxnLst/>
              <a:rect l="l" t="t" r="r" b="b"/>
              <a:pathLst>
                <a:path w="2342659" h="597381">
                  <a:moveTo>
                    <a:pt x="16594" y="0"/>
                  </a:moveTo>
                  <a:lnTo>
                    <a:pt x="2326064" y="0"/>
                  </a:lnTo>
                  <a:cubicBezTo>
                    <a:pt x="2335229" y="0"/>
                    <a:pt x="2342659" y="7430"/>
                    <a:pt x="2342659" y="16594"/>
                  </a:cubicBezTo>
                  <a:lnTo>
                    <a:pt x="2342659" y="580787"/>
                  </a:lnTo>
                  <a:cubicBezTo>
                    <a:pt x="2342659" y="585188"/>
                    <a:pt x="2340910" y="589409"/>
                    <a:pt x="2337798" y="592521"/>
                  </a:cubicBezTo>
                  <a:cubicBezTo>
                    <a:pt x="2334686" y="595633"/>
                    <a:pt x="2330465" y="597381"/>
                    <a:pt x="2326064" y="597381"/>
                  </a:cubicBezTo>
                  <a:lnTo>
                    <a:pt x="16594" y="597381"/>
                  </a:lnTo>
                  <a:cubicBezTo>
                    <a:pt x="7430" y="597381"/>
                    <a:pt x="0" y="589952"/>
                    <a:pt x="0" y="580787"/>
                  </a:cubicBezTo>
                  <a:lnTo>
                    <a:pt x="0" y="16594"/>
                  </a:lnTo>
                  <a:cubicBezTo>
                    <a:pt x="0" y="7430"/>
                    <a:pt x="7430" y="0"/>
                    <a:pt x="16594" y="0"/>
                  </a:cubicBezTo>
                  <a:close/>
                </a:path>
              </a:pathLst>
            </a:custGeom>
            <a:solidFill>
              <a:srgbClr val="F7CEB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85725"/>
              <a:ext cx="2342659" cy="5116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61239" y="3253642"/>
            <a:ext cx="6998061" cy="1889858"/>
            <a:chOff x="0" y="0"/>
            <a:chExt cx="2342659" cy="63264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42659" cy="632646"/>
            </a:xfrm>
            <a:custGeom>
              <a:avLst/>
              <a:gdLst/>
              <a:ahLst/>
              <a:cxnLst/>
              <a:rect l="l" t="t" r="r" b="b"/>
              <a:pathLst>
                <a:path w="2342659" h="632646">
                  <a:moveTo>
                    <a:pt x="16594" y="0"/>
                  </a:moveTo>
                  <a:lnTo>
                    <a:pt x="2326064" y="0"/>
                  </a:lnTo>
                  <a:cubicBezTo>
                    <a:pt x="2335229" y="0"/>
                    <a:pt x="2342659" y="7430"/>
                    <a:pt x="2342659" y="16594"/>
                  </a:cubicBezTo>
                  <a:lnTo>
                    <a:pt x="2342659" y="616051"/>
                  </a:lnTo>
                  <a:cubicBezTo>
                    <a:pt x="2342659" y="620452"/>
                    <a:pt x="2340910" y="624673"/>
                    <a:pt x="2337798" y="627785"/>
                  </a:cubicBezTo>
                  <a:cubicBezTo>
                    <a:pt x="2334686" y="630897"/>
                    <a:pt x="2330465" y="632646"/>
                    <a:pt x="2326064" y="632646"/>
                  </a:cubicBezTo>
                  <a:lnTo>
                    <a:pt x="16594" y="632646"/>
                  </a:lnTo>
                  <a:cubicBezTo>
                    <a:pt x="7430" y="632646"/>
                    <a:pt x="0" y="625216"/>
                    <a:pt x="0" y="616051"/>
                  </a:cubicBezTo>
                  <a:lnTo>
                    <a:pt x="0" y="16594"/>
                  </a:lnTo>
                  <a:cubicBezTo>
                    <a:pt x="0" y="7430"/>
                    <a:pt x="7430" y="0"/>
                    <a:pt x="16594" y="0"/>
                  </a:cubicBezTo>
                  <a:close/>
                </a:path>
              </a:pathLst>
            </a:custGeom>
            <a:solidFill>
              <a:srgbClr val="CBCFB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85725"/>
              <a:ext cx="2342659" cy="5469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61239" y="5438775"/>
            <a:ext cx="6998061" cy="1888463"/>
            <a:chOff x="0" y="0"/>
            <a:chExt cx="2342659" cy="63217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42659" cy="632178"/>
            </a:xfrm>
            <a:custGeom>
              <a:avLst/>
              <a:gdLst/>
              <a:ahLst/>
              <a:cxnLst/>
              <a:rect l="l" t="t" r="r" b="b"/>
              <a:pathLst>
                <a:path w="2342659" h="632178">
                  <a:moveTo>
                    <a:pt x="16594" y="0"/>
                  </a:moveTo>
                  <a:lnTo>
                    <a:pt x="2326064" y="0"/>
                  </a:lnTo>
                  <a:cubicBezTo>
                    <a:pt x="2335229" y="0"/>
                    <a:pt x="2342659" y="7430"/>
                    <a:pt x="2342659" y="16594"/>
                  </a:cubicBezTo>
                  <a:lnTo>
                    <a:pt x="2342659" y="615584"/>
                  </a:lnTo>
                  <a:cubicBezTo>
                    <a:pt x="2342659" y="624749"/>
                    <a:pt x="2335229" y="632178"/>
                    <a:pt x="2326064" y="632178"/>
                  </a:cubicBezTo>
                  <a:lnTo>
                    <a:pt x="16594" y="632178"/>
                  </a:lnTo>
                  <a:cubicBezTo>
                    <a:pt x="7430" y="632178"/>
                    <a:pt x="0" y="624749"/>
                    <a:pt x="0" y="615584"/>
                  </a:cubicBezTo>
                  <a:lnTo>
                    <a:pt x="0" y="16594"/>
                  </a:lnTo>
                  <a:cubicBezTo>
                    <a:pt x="0" y="7430"/>
                    <a:pt x="7430" y="0"/>
                    <a:pt x="16594" y="0"/>
                  </a:cubicBezTo>
                  <a:close/>
                </a:path>
              </a:pathLst>
            </a:custGeom>
            <a:solidFill>
              <a:srgbClr val="A6B49C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85725"/>
              <a:ext cx="2342659" cy="5464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61239" y="7517738"/>
            <a:ext cx="6998061" cy="1888463"/>
            <a:chOff x="0" y="0"/>
            <a:chExt cx="2342659" cy="63217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342659" cy="632178"/>
            </a:xfrm>
            <a:custGeom>
              <a:avLst/>
              <a:gdLst/>
              <a:ahLst/>
              <a:cxnLst/>
              <a:rect l="l" t="t" r="r" b="b"/>
              <a:pathLst>
                <a:path w="2342659" h="632178">
                  <a:moveTo>
                    <a:pt x="16594" y="0"/>
                  </a:moveTo>
                  <a:lnTo>
                    <a:pt x="2326064" y="0"/>
                  </a:lnTo>
                  <a:cubicBezTo>
                    <a:pt x="2335229" y="0"/>
                    <a:pt x="2342659" y="7430"/>
                    <a:pt x="2342659" y="16594"/>
                  </a:cubicBezTo>
                  <a:lnTo>
                    <a:pt x="2342659" y="615584"/>
                  </a:lnTo>
                  <a:cubicBezTo>
                    <a:pt x="2342659" y="624749"/>
                    <a:pt x="2335229" y="632178"/>
                    <a:pt x="2326064" y="632178"/>
                  </a:cubicBezTo>
                  <a:lnTo>
                    <a:pt x="16594" y="632178"/>
                  </a:lnTo>
                  <a:cubicBezTo>
                    <a:pt x="7430" y="632178"/>
                    <a:pt x="0" y="624749"/>
                    <a:pt x="0" y="615584"/>
                  </a:cubicBezTo>
                  <a:lnTo>
                    <a:pt x="0" y="16594"/>
                  </a:lnTo>
                  <a:cubicBezTo>
                    <a:pt x="0" y="7430"/>
                    <a:pt x="7430" y="0"/>
                    <a:pt x="16594" y="0"/>
                  </a:cubicBezTo>
                  <a:close/>
                </a:path>
              </a:pathLst>
            </a:custGeom>
            <a:solidFill>
              <a:srgbClr val="A6B49C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85725"/>
              <a:ext cx="2342659" cy="5464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859805" y="2742511"/>
            <a:ext cx="7284195" cy="6663690"/>
          </a:xfrm>
          <a:custGeom>
            <a:avLst/>
            <a:gdLst/>
            <a:ahLst/>
            <a:cxnLst/>
            <a:rect l="l" t="t" r="r" b="b"/>
            <a:pathLst>
              <a:path w="7284195" h="6663690">
                <a:moveTo>
                  <a:pt x="0" y="0"/>
                </a:moveTo>
                <a:lnTo>
                  <a:pt x="7284195" y="0"/>
                </a:lnTo>
                <a:lnTo>
                  <a:pt x="7284195" y="6663689"/>
                </a:lnTo>
                <a:lnTo>
                  <a:pt x="0" y="666368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465389" y="697132"/>
            <a:ext cx="4318962" cy="1026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39"/>
              </a:lnSpc>
            </a:pPr>
            <a:r>
              <a:rPr lang="en-US" sz="5999" spc="-341">
                <a:solidFill>
                  <a:srgbClr val="494949"/>
                </a:solidFill>
                <a:latin typeface="TAN Pearl"/>
              </a:rPr>
              <a:t>The Aims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589018" y="1600094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01.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77422" y="3781372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02.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77422" y="6115658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03.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053799" y="1676302"/>
            <a:ext cx="5783342" cy="52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320"/>
              </a:lnSpc>
              <a:spcBef>
                <a:spcPct val="0"/>
              </a:spcBef>
            </a:pPr>
            <a:r>
              <a:rPr lang="en-US" sz="3200" spc="51">
                <a:solidFill>
                  <a:srgbClr val="494949"/>
                </a:solidFill>
                <a:latin typeface="Montserrat Medium"/>
              </a:rPr>
              <a:t>Innovation In Design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356375" y="5920750"/>
            <a:ext cx="5555307" cy="52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320"/>
              </a:lnSpc>
              <a:spcBef>
                <a:spcPct val="0"/>
              </a:spcBef>
            </a:pPr>
            <a:r>
              <a:rPr lang="en-US" sz="3200" spc="51">
                <a:solidFill>
                  <a:srgbClr val="494949"/>
                </a:solidFill>
                <a:latin typeface="Montserrat Medium"/>
              </a:rPr>
              <a:t>Brand Recognation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777422" y="7813013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03.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504658" y="7932378"/>
            <a:ext cx="4132127" cy="529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319"/>
              </a:lnSpc>
              <a:spcBef>
                <a:spcPct val="0"/>
              </a:spcBef>
            </a:pPr>
            <a:r>
              <a:rPr lang="en-US" sz="3199" spc="51">
                <a:solidFill>
                  <a:srgbClr val="494949"/>
                </a:solidFill>
                <a:latin typeface="Montserrat Medium"/>
              </a:rPr>
              <a:t>Financial Stability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356375" y="3968176"/>
            <a:ext cx="4769593" cy="443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645"/>
              </a:lnSpc>
              <a:spcBef>
                <a:spcPct val="0"/>
              </a:spcBef>
            </a:pPr>
            <a:r>
              <a:rPr lang="en-US" sz="2700" spc="43">
                <a:solidFill>
                  <a:srgbClr val="494949"/>
                </a:solidFill>
                <a:latin typeface="Montserrat Medium"/>
              </a:rPr>
              <a:t>Community Engagement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51687" y="1050664"/>
            <a:ext cx="8320165" cy="8207636"/>
          </a:xfrm>
          <a:custGeom>
            <a:avLst/>
            <a:gdLst/>
            <a:ahLst/>
            <a:cxnLst/>
            <a:rect l="l" t="t" r="r" b="b"/>
            <a:pathLst>
              <a:path w="8320165" h="8207636">
                <a:moveTo>
                  <a:pt x="0" y="0"/>
                </a:moveTo>
                <a:lnTo>
                  <a:pt x="8320165" y="0"/>
                </a:lnTo>
                <a:lnTo>
                  <a:pt x="8320165" y="8207636"/>
                </a:lnTo>
                <a:lnTo>
                  <a:pt x="0" y="820763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346850" y="1205600"/>
            <a:ext cx="7405831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Objectives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98860" y="2779661"/>
            <a:ext cx="7987080" cy="5699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8"/>
              </a:lnSpc>
            </a:pPr>
            <a:endParaRPr/>
          </a:p>
          <a:p>
            <a:pPr algn="ctr">
              <a:lnSpc>
                <a:spcPts val="3248"/>
              </a:lnSpc>
            </a:pPr>
            <a:r>
              <a:rPr lang="en-US" sz="2498">
                <a:solidFill>
                  <a:srgbClr val="957F69"/>
                </a:solidFill>
                <a:latin typeface="Montserrat Bold"/>
              </a:rPr>
              <a:t>() Expand Prouduct Range</a:t>
            </a:r>
          </a:p>
          <a:p>
            <a:pPr algn="ctr">
              <a:lnSpc>
                <a:spcPts val="3248"/>
              </a:lnSpc>
            </a:pPr>
            <a:endParaRPr lang="en-US" sz="2498">
              <a:solidFill>
                <a:srgbClr val="957F69"/>
              </a:solidFill>
              <a:latin typeface="Montserrat Bold"/>
            </a:endParaRPr>
          </a:p>
          <a:p>
            <a:pPr algn="ctr">
              <a:lnSpc>
                <a:spcPts val="3248"/>
              </a:lnSpc>
            </a:pPr>
            <a:r>
              <a:rPr lang="en-US" sz="2498">
                <a:solidFill>
                  <a:srgbClr val="957F69"/>
                </a:solidFill>
                <a:latin typeface="Montserrat Bold"/>
              </a:rPr>
              <a:t>()High-quality products </a:t>
            </a:r>
          </a:p>
          <a:p>
            <a:pPr algn="ctr">
              <a:lnSpc>
                <a:spcPts val="3248"/>
              </a:lnSpc>
            </a:pPr>
            <a:endParaRPr lang="en-US" sz="2498">
              <a:solidFill>
                <a:srgbClr val="957F69"/>
              </a:solidFill>
              <a:latin typeface="Montserrat Bold"/>
            </a:endParaRPr>
          </a:p>
          <a:p>
            <a:pPr algn="ctr">
              <a:lnSpc>
                <a:spcPts val="3248"/>
              </a:lnSpc>
            </a:pPr>
            <a:r>
              <a:rPr lang="en-US" sz="2498">
                <a:solidFill>
                  <a:srgbClr val="957F69"/>
                </a:solidFill>
                <a:latin typeface="Montserrat Bold"/>
              </a:rPr>
              <a:t>() Handcrafted Uniqueness </a:t>
            </a:r>
          </a:p>
          <a:p>
            <a:pPr algn="ctr">
              <a:lnSpc>
                <a:spcPts val="3248"/>
              </a:lnSpc>
            </a:pPr>
            <a:endParaRPr lang="en-US" sz="2498">
              <a:solidFill>
                <a:srgbClr val="957F69"/>
              </a:solidFill>
              <a:latin typeface="Montserrat Bold"/>
            </a:endParaRPr>
          </a:p>
          <a:p>
            <a:pPr algn="ctr">
              <a:lnSpc>
                <a:spcPts val="3248"/>
              </a:lnSpc>
            </a:pPr>
            <a:r>
              <a:rPr lang="en-US" sz="2498">
                <a:solidFill>
                  <a:srgbClr val="957F69"/>
                </a:solidFill>
                <a:latin typeface="Montserrat Bold"/>
              </a:rPr>
              <a:t>()Diverse Offerings</a:t>
            </a:r>
          </a:p>
          <a:p>
            <a:pPr algn="ctr">
              <a:lnSpc>
                <a:spcPts val="3248"/>
              </a:lnSpc>
            </a:pPr>
            <a:endParaRPr lang="en-US" sz="2498">
              <a:solidFill>
                <a:srgbClr val="957F69"/>
              </a:solidFill>
              <a:latin typeface="Montserrat Bold"/>
            </a:endParaRPr>
          </a:p>
          <a:p>
            <a:pPr algn="ctr">
              <a:lnSpc>
                <a:spcPts val="3248"/>
              </a:lnSpc>
            </a:pPr>
            <a:r>
              <a:rPr lang="en-US" sz="2498">
                <a:solidFill>
                  <a:srgbClr val="957F69"/>
                </a:solidFill>
                <a:latin typeface="Montserrat Bold"/>
              </a:rPr>
              <a:t>() Customer -Centric Appoch</a:t>
            </a:r>
          </a:p>
          <a:p>
            <a:pPr algn="ctr">
              <a:lnSpc>
                <a:spcPts val="3248"/>
              </a:lnSpc>
            </a:pPr>
            <a:endParaRPr lang="en-US" sz="2498">
              <a:solidFill>
                <a:srgbClr val="957F69"/>
              </a:solidFill>
              <a:latin typeface="Montserrat Bold"/>
            </a:endParaRPr>
          </a:p>
          <a:p>
            <a:pPr algn="ctr">
              <a:lnSpc>
                <a:spcPts val="3248"/>
              </a:lnSpc>
            </a:pPr>
            <a:r>
              <a:rPr lang="en-US" sz="2498">
                <a:solidFill>
                  <a:srgbClr val="957F69"/>
                </a:solidFill>
                <a:latin typeface="Montserrat Bold"/>
              </a:rPr>
              <a:t>()Achieve high sales and increase profits</a:t>
            </a:r>
          </a:p>
          <a:p>
            <a:pPr algn="ctr">
              <a:lnSpc>
                <a:spcPts val="3248"/>
              </a:lnSpc>
            </a:pPr>
            <a:endParaRPr lang="en-US" sz="2498">
              <a:solidFill>
                <a:srgbClr val="957F69"/>
              </a:solidFill>
              <a:latin typeface="Montserrat Bold"/>
            </a:endParaRPr>
          </a:p>
          <a:p>
            <a:pPr algn="ctr">
              <a:lnSpc>
                <a:spcPts val="3248"/>
              </a:lnSpc>
              <a:spcBef>
                <a:spcPct val="0"/>
              </a:spcBef>
            </a:pPr>
            <a:r>
              <a:rPr lang="en-US" sz="2498">
                <a:solidFill>
                  <a:srgbClr val="957F69"/>
                </a:solidFill>
                <a:latin typeface="Montserrat"/>
              </a:rPr>
              <a:t>(DOYLE, P., 1994)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436113" y="255524"/>
            <a:ext cx="6980641" cy="9775953"/>
          </a:xfrm>
          <a:custGeom>
            <a:avLst/>
            <a:gdLst/>
            <a:ahLst/>
            <a:cxnLst/>
            <a:rect l="l" t="t" r="r" b="b"/>
            <a:pathLst>
              <a:path w="6980641" h="9775953">
                <a:moveTo>
                  <a:pt x="0" y="0"/>
                </a:moveTo>
                <a:lnTo>
                  <a:pt x="6980641" y="0"/>
                </a:lnTo>
                <a:lnTo>
                  <a:pt x="6980641" y="9775952"/>
                </a:lnTo>
                <a:lnTo>
                  <a:pt x="0" y="97759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36429" y="3956685"/>
            <a:ext cx="7707571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Location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62883" y="1142623"/>
            <a:ext cx="13562234" cy="1026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40"/>
              </a:lnSpc>
            </a:pPr>
            <a:r>
              <a:rPr lang="en-US" sz="6000" spc="-342">
                <a:solidFill>
                  <a:srgbClr val="494949"/>
                </a:solidFill>
                <a:latin typeface="TAN Pearl"/>
              </a:rPr>
              <a:t>HRM Strategy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801458" y="2471907"/>
            <a:ext cx="6251691" cy="1396853"/>
            <a:chOff x="0" y="0"/>
            <a:chExt cx="836585" cy="18692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36585" cy="186923"/>
            </a:xfrm>
            <a:custGeom>
              <a:avLst/>
              <a:gdLst/>
              <a:ahLst/>
              <a:cxnLst/>
              <a:rect l="l" t="t" r="r" b="b"/>
              <a:pathLst>
                <a:path w="836585" h="186923">
                  <a:moveTo>
                    <a:pt x="18576" y="0"/>
                  </a:moveTo>
                  <a:lnTo>
                    <a:pt x="818009" y="0"/>
                  </a:lnTo>
                  <a:cubicBezTo>
                    <a:pt x="822936" y="0"/>
                    <a:pt x="827661" y="1957"/>
                    <a:pt x="831144" y="5441"/>
                  </a:cubicBezTo>
                  <a:cubicBezTo>
                    <a:pt x="834628" y="8924"/>
                    <a:pt x="836585" y="13649"/>
                    <a:pt x="836585" y="18576"/>
                  </a:cubicBezTo>
                  <a:lnTo>
                    <a:pt x="836585" y="168348"/>
                  </a:lnTo>
                  <a:cubicBezTo>
                    <a:pt x="836585" y="173274"/>
                    <a:pt x="834628" y="177999"/>
                    <a:pt x="831144" y="181483"/>
                  </a:cubicBezTo>
                  <a:cubicBezTo>
                    <a:pt x="827661" y="184966"/>
                    <a:pt x="822936" y="186923"/>
                    <a:pt x="818009" y="186923"/>
                  </a:cubicBezTo>
                  <a:lnTo>
                    <a:pt x="18576" y="186923"/>
                  </a:lnTo>
                  <a:cubicBezTo>
                    <a:pt x="13649" y="186923"/>
                    <a:pt x="8924" y="184966"/>
                    <a:pt x="5441" y="181483"/>
                  </a:cubicBezTo>
                  <a:cubicBezTo>
                    <a:pt x="1957" y="177999"/>
                    <a:pt x="0" y="173274"/>
                    <a:pt x="0" y="168348"/>
                  </a:cubicBezTo>
                  <a:lnTo>
                    <a:pt x="0" y="18576"/>
                  </a:lnTo>
                  <a:cubicBezTo>
                    <a:pt x="0" y="13649"/>
                    <a:pt x="1957" y="8924"/>
                    <a:pt x="5441" y="5441"/>
                  </a:cubicBezTo>
                  <a:cubicBezTo>
                    <a:pt x="8924" y="1957"/>
                    <a:pt x="13649" y="0"/>
                    <a:pt x="18576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836585" cy="205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MANAGER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673280" y="5705167"/>
            <a:ext cx="2773325" cy="1320685"/>
            <a:chOff x="0" y="0"/>
            <a:chExt cx="371119" cy="17673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71119" cy="176731"/>
            </a:xfrm>
            <a:custGeom>
              <a:avLst/>
              <a:gdLst/>
              <a:ahLst/>
              <a:cxnLst/>
              <a:rect l="l" t="t" r="r" b="b"/>
              <a:pathLst>
                <a:path w="371119" h="176731">
                  <a:moveTo>
                    <a:pt x="41873" y="0"/>
                  </a:moveTo>
                  <a:lnTo>
                    <a:pt x="329246" y="0"/>
                  </a:lnTo>
                  <a:cubicBezTo>
                    <a:pt x="340351" y="0"/>
                    <a:pt x="351002" y="4412"/>
                    <a:pt x="358855" y="12264"/>
                  </a:cubicBezTo>
                  <a:cubicBezTo>
                    <a:pt x="366707" y="20117"/>
                    <a:pt x="371119" y="30768"/>
                    <a:pt x="371119" y="41873"/>
                  </a:cubicBezTo>
                  <a:lnTo>
                    <a:pt x="371119" y="134857"/>
                  </a:lnTo>
                  <a:cubicBezTo>
                    <a:pt x="371119" y="145963"/>
                    <a:pt x="366707" y="156613"/>
                    <a:pt x="358855" y="164466"/>
                  </a:cubicBezTo>
                  <a:cubicBezTo>
                    <a:pt x="351002" y="172319"/>
                    <a:pt x="340351" y="176731"/>
                    <a:pt x="329246" y="176731"/>
                  </a:cubicBezTo>
                  <a:lnTo>
                    <a:pt x="41873" y="176731"/>
                  </a:lnTo>
                  <a:cubicBezTo>
                    <a:pt x="30768" y="176731"/>
                    <a:pt x="20117" y="172319"/>
                    <a:pt x="12264" y="164466"/>
                  </a:cubicBezTo>
                  <a:cubicBezTo>
                    <a:pt x="4412" y="156613"/>
                    <a:pt x="0" y="145963"/>
                    <a:pt x="0" y="134857"/>
                  </a:cubicBezTo>
                  <a:lnTo>
                    <a:pt x="0" y="41873"/>
                  </a:lnTo>
                  <a:cubicBezTo>
                    <a:pt x="0" y="30768"/>
                    <a:pt x="4412" y="20117"/>
                    <a:pt x="12264" y="12264"/>
                  </a:cubicBezTo>
                  <a:cubicBezTo>
                    <a:pt x="20117" y="4412"/>
                    <a:pt x="30768" y="0"/>
                    <a:pt x="41873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371119" cy="195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ACCOUNTANT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801458" y="5623094"/>
            <a:ext cx="2773325" cy="1320685"/>
            <a:chOff x="0" y="0"/>
            <a:chExt cx="371119" cy="17673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71119" cy="176731"/>
            </a:xfrm>
            <a:custGeom>
              <a:avLst/>
              <a:gdLst/>
              <a:ahLst/>
              <a:cxnLst/>
              <a:rect l="l" t="t" r="r" b="b"/>
              <a:pathLst>
                <a:path w="371119" h="176731">
                  <a:moveTo>
                    <a:pt x="41873" y="0"/>
                  </a:moveTo>
                  <a:lnTo>
                    <a:pt x="329246" y="0"/>
                  </a:lnTo>
                  <a:cubicBezTo>
                    <a:pt x="340351" y="0"/>
                    <a:pt x="351002" y="4412"/>
                    <a:pt x="358855" y="12264"/>
                  </a:cubicBezTo>
                  <a:cubicBezTo>
                    <a:pt x="366707" y="20117"/>
                    <a:pt x="371119" y="30768"/>
                    <a:pt x="371119" y="41873"/>
                  </a:cubicBezTo>
                  <a:lnTo>
                    <a:pt x="371119" y="134857"/>
                  </a:lnTo>
                  <a:cubicBezTo>
                    <a:pt x="371119" y="145963"/>
                    <a:pt x="366707" y="156613"/>
                    <a:pt x="358855" y="164466"/>
                  </a:cubicBezTo>
                  <a:cubicBezTo>
                    <a:pt x="351002" y="172319"/>
                    <a:pt x="340351" y="176731"/>
                    <a:pt x="329246" y="176731"/>
                  </a:cubicBezTo>
                  <a:lnTo>
                    <a:pt x="41873" y="176731"/>
                  </a:lnTo>
                  <a:cubicBezTo>
                    <a:pt x="30768" y="176731"/>
                    <a:pt x="20117" y="172319"/>
                    <a:pt x="12264" y="164466"/>
                  </a:cubicBezTo>
                  <a:cubicBezTo>
                    <a:pt x="4412" y="156613"/>
                    <a:pt x="0" y="145963"/>
                    <a:pt x="0" y="134857"/>
                  </a:cubicBezTo>
                  <a:lnTo>
                    <a:pt x="0" y="41873"/>
                  </a:lnTo>
                  <a:cubicBezTo>
                    <a:pt x="0" y="30768"/>
                    <a:pt x="4412" y="20117"/>
                    <a:pt x="12264" y="12264"/>
                  </a:cubicBezTo>
                  <a:cubicBezTo>
                    <a:pt x="20117" y="4412"/>
                    <a:pt x="30768" y="0"/>
                    <a:pt x="41873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371119" cy="195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SUPERVISOR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801458" y="7634150"/>
            <a:ext cx="2773325" cy="1320685"/>
            <a:chOff x="0" y="0"/>
            <a:chExt cx="371119" cy="17673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71119" cy="176731"/>
            </a:xfrm>
            <a:custGeom>
              <a:avLst/>
              <a:gdLst/>
              <a:ahLst/>
              <a:cxnLst/>
              <a:rect l="l" t="t" r="r" b="b"/>
              <a:pathLst>
                <a:path w="371119" h="176731">
                  <a:moveTo>
                    <a:pt x="41873" y="0"/>
                  </a:moveTo>
                  <a:lnTo>
                    <a:pt x="329246" y="0"/>
                  </a:lnTo>
                  <a:cubicBezTo>
                    <a:pt x="340351" y="0"/>
                    <a:pt x="351002" y="4412"/>
                    <a:pt x="358855" y="12264"/>
                  </a:cubicBezTo>
                  <a:cubicBezTo>
                    <a:pt x="366707" y="20117"/>
                    <a:pt x="371119" y="30768"/>
                    <a:pt x="371119" y="41873"/>
                  </a:cubicBezTo>
                  <a:lnTo>
                    <a:pt x="371119" y="134857"/>
                  </a:lnTo>
                  <a:cubicBezTo>
                    <a:pt x="371119" y="145963"/>
                    <a:pt x="366707" y="156613"/>
                    <a:pt x="358855" y="164466"/>
                  </a:cubicBezTo>
                  <a:cubicBezTo>
                    <a:pt x="351002" y="172319"/>
                    <a:pt x="340351" y="176731"/>
                    <a:pt x="329246" y="176731"/>
                  </a:cubicBezTo>
                  <a:lnTo>
                    <a:pt x="41873" y="176731"/>
                  </a:lnTo>
                  <a:cubicBezTo>
                    <a:pt x="30768" y="176731"/>
                    <a:pt x="20117" y="172319"/>
                    <a:pt x="12264" y="164466"/>
                  </a:cubicBezTo>
                  <a:cubicBezTo>
                    <a:pt x="4412" y="156613"/>
                    <a:pt x="0" y="145963"/>
                    <a:pt x="0" y="134857"/>
                  </a:cubicBezTo>
                  <a:lnTo>
                    <a:pt x="0" y="41873"/>
                  </a:lnTo>
                  <a:cubicBezTo>
                    <a:pt x="0" y="30768"/>
                    <a:pt x="4412" y="20117"/>
                    <a:pt x="12264" y="12264"/>
                  </a:cubicBezTo>
                  <a:cubicBezTo>
                    <a:pt x="20117" y="4412"/>
                    <a:pt x="30768" y="0"/>
                    <a:pt x="41873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371119" cy="195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WORKER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151792" y="7760604"/>
            <a:ext cx="2773325" cy="1320685"/>
            <a:chOff x="0" y="0"/>
            <a:chExt cx="371119" cy="17673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371119" cy="176731"/>
            </a:xfrm>
            <a:custGeom>
              <a:avLst/>
              <a:gdLst/>
              <a:ahLst/>
              <a:cxnLst/>
              <a:rect l="l" t="t" r="r" b="b"/>
              <a:pathLst>
                <a:path w="371119" h="176731">
                  <a:moveTo>
                    <a:pt x="41873" y="0"/>
                  </a:moveTo>
                  <a:lnTo>
                    <a:pt x="329246" y="0"/>
                  </a:lnTo>
                  <a:cubicBezTo>
                    <a:pt x="340351" y="0"/>
                    <a:pt x="351002" y="4412"/>
                    <a:pt x="358855" y="12264"/>
                  </a:cubicBezTo>
                  <a:cubicBezTo>
                    <a:pt x="366707" y="20117"/>
                    <a:pt x="371119" y="30768"/>
                    <a:pt x="371119" y="41873"/>
                  </a:cubicBezTo>
                  <a:lnTo>
                    <a:pt x="371119" y="134857"/>
                  </a:lnTo>
                  <a:cubicBezTo>
                    <a:pt x="371119" y="145963"/>
                    <a:pt x="366707" y="156613"/>
                    <a:pt x="358855" y="164466"/>
                  </a:cubicBezTo>
                  <a:cubicBezTo>
                    <a:pt x="351002" y="172319"/>
                    <a:pt x="340351" y="176731"/>
                    <a:pt x="329246" y="176731"/>
                  </a:cubicBezTo>
                  <a:lnTo>
                    <a:pt x="41873" y="176731"/>
                  </a:lnTo>
                  <a:cubicBezTo>
                    <a:pt x="30768" y="176731"/>
                    <a:pt x="20117" y="172319"/>
                    <a:pt x="12264" y="164466"/>
                  </a:cubicBezTo>
                  <a:cubicBezTo>
                    <a:pt x="4412" y="156613"/>
                    <a:pt x="0" y="145963"/>
                    <a:pt x="0" y="134857"/>
                  </a:cubicBezTo>
                  <a:lnTo>
                    <a:pt x="0" y="41873"/>
                  </a:lnTo>
                  <a:cubicBezTo>
                    <a:pt x="0" y="30768"/>
                    <a:pt x="4412" y="20117"/>
                    <a:pt x="12264" y="12264"/>
                  </a:cubicBezTo>
                  <a:cubicBezTo>
                    <a:pt x="20117" y="4412"/>
                    <a:pt x="30768" y="0"/>
                    <a:pt x="41873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371119" cy="195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DELIVERY</a:t>
              </a:r>
            </a:p>
          </p:txBody>
        </p:sp>
      </p:grpSp>
      <p:sp>
        <p:nvSpPr>
          <p:cNvPr id="18" name="AutoShape 18"/>
          <p:cNvSpPr/>
          <p:nvPr/>
        </p:nvSpPr>
        <p:spPr>
          <a:xfrm flipH="1">
            <a:off x="7188120" y="3868761"/>
            <a:ext cx="1243948" cy="1754334"/>
          </a:xfrm>
          <a:prstGeom prst="line">
            <a:avLst/>
          </a:prstGeom>
          <a:ln w="19050" cap="flat">
            <a:solidFill>
              <a:srgbClr val="494949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9" name="AutoShape 19"/>
          <p:cNvSpPr/>
          <p:nvPr/>
        </p:nvSpPr>
        <p:spPr>
          <a:xfrm>
            <a:off x="8927303" y="3868761"/>
            <a:ext cx="2132639" cy="1836406"/>
          </a:xfrm>
          <a:prstGeom prst="line">
            <a:avLst/>
          </a:prstGeom>
          <a:ln w="19050" cap="flat">
            <a:solidFill>
              <a:srgbClr val="494949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20" name="Group 20"/>
          <p:cNvGrpSpPr/>
          <p:nvPr/>
        </p:nvGrpSpPr>
        <p:grpSpPr>
          <a:xfrm>
            <a:off x="9632058" y="7760604"/>
            <a:ext cx="2773325" cy="1320685"/>
            <a:chOff x="0" y="0"/>
            <a:chExt cx="371119" cy="176731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71119" cy="176731"/>
            </a:xfrm>
            <a:custGeom>
              <a:avLst/>
              <a:gdLst/>
              <a:ahLst/>
              <a:cxnLst/>
              <a:rect l="l" t="t" r="r" b="b"/>
              <a:pathLst>
                <a:path w="371119" h="176731">
                  <a:moveTo>
                    <a:pt x="41873" y="0"/>
                  </a:moveTo>
                  <a:lnTo>
                    <a:pt x="329246" y="0"/>
                  </a:lnTo>
                  <a:cubicBezTo>
                    <a:pt x="340351" y="0"/>
                    <a:pt x="351002" y="4412"/>
                    <a:pt x="358855" y="12264"/>
                  </a:cubicBezTo>
                  <a:cubicBezTo>
                    <a:pt x="366707" y="20117"/>
                    <a:pt x="371119" y="30768"/>
                    <a:pt x="371119" y="41873"/>
                  </a:cubicBezTo>
                  <a:lnTo>
                    <a:pt x="371119" y="134857"/>
                  </a:lnTo>
                  <a:cubicBezTo>
                    <a:pt x="371119" y="145963"/>
                    <a:pt x="366707" y="156613"/>
                    <a:pt x="358855" y="164466"/>
                  </a:cubicBezTo>
                  <a:cubicBezTo>
                    <a:pt x="351002" y="172319"/>
                    <a:pt x="340351" y="176731"/>
                    <a:pt x="329246" y="176731"/>
                  </a:cubicBezTo>
                  <a:lnTo>
                    <a:pt x="41873" y="176731"/>
                  </a:lnTo>
                  <a:cubicBezTo>
                    <a:pt x="30768" y="176731"/>
                    <a:pt x="20117" y="172319"/>
                    <a:pt x="12264" y="164466"/>
                  </a:cubicBezTo>
                  <a:cubicBezTo>
                    <a:pt x="4412" y="156613"/>
                    <a:pt x="0" y="145963"/>
                    <a:pt x="0" y="134857"/>
                  </a:cubicBezTo>
                  <a:lnTo>
                    <a:pt x="0" y="41873"/>
                  </a:lnTo>
                  <a:cubicBezTo>
                    <a:pt x="0" y="30768"/>
                    <a:pt x="4412" y="20117"/>
                    <a:pt x="12264" y="12264"/>
                  </a:cubicBezTo>
                  <a:cubicBezTo>
                    <a:pt x="20117" y="4412"/>
                    <a:pt x="30768" y="0"/>
                    <a:pt x="41873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371119" cy="195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CLEANER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974456" y="7634150"/>
            <a:ext cx="2773325" cy="1320685"/>
            <a:chOff x="0" y="0"/>
            <a:chExt cx="371119" cy="176731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71119" cy="176731"/>
            </a:xfrm>
            <a:custGeom>
              <a:avLst/>
              <a:gdLst/>
              <a:ahLst/>
              <a:cxnLst/>
              <a:rect l="l" t="t" r="r" b="b"/>
              <a:pathLst>
                <a:path w="371119" h="176731">
                  <a:moveTo>
                    <a:pt x="41873" y="0"/>
                  </a:moveTo>
                  <a:lnTo>
                    <a:pt x="329246" y="0"/>
                  </a:lnTo>
                  <a:cubicBezTo>
                    <a:pt x="340351" y="0"/>
                    <a:pt x="351002" y="4412"/>
                    <a:pt x="358855" y="12264"/>
                  </a:cubicBezTo>
                  <a:cubicBezTo>
                    <a:pt x="366707" y="20117"/>
                    <a:pt x="371119" y="30768"/>
                    <a:pt x="371119" y="41873"/>
                  </a:cubicBezTo>
                  <a:lnTo>
                    <a:pt x="371119" y="134857"/>
                  </a:lnTo>
                  <a:cubicBezTo>
                    <a:pt x="371119" y="145963"/>
                    <a:pt x="366707" y="156613"/>
                    <a:pt x="358855" y="164466"/>
                  </a:cubicBezTo>
                  <a:cubicBezTo>
                    <a:pt x="351002" y="172319"/>
                    <a:pt x="340351" y="176731"/>
                    <a:pt x="329246" y="176731"/>
                  </a:cubicBezTo>
                  <a:lnTo>
                    <a:pt x="41873" y="176731"/>
                  </a:lnTo>
                  <a:cubicBezTo>
                    <a:pt x="30768" y="176731"/>
                    <a:pt x="20117" y="172319"/>
                    <a:pt x="12264" y="164466"/>
                  </a:cubicBezTo>
                  <a:cubicBezTo>
                    <a:pt x="4412" y="156613"/>
                    <a:pt x="0" y="145963"/>
                    <a:pt x="0" y="134857"/>
                  </a:cubicBezTo>
                  <a:lnTo>
                    <a:pt x="0" y="41873"/>
                  </a:lnTo>
                  <a:cubicBezTo>
                    <a:pt x="0" y="30768"/>
                    <a:pt x="4412" y="20117"/>
                    <a:pt x="12264" y="12264"/>
                  </a:cubicBezTo>
                  <a:cubicBezTo>
                    <a:pt x="20117" y="4412"/>
                    <a:pt x="30768" y="0"/>
                    <a:pt x="41873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371119" cy="195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WORKER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4540772" y="9444489"/>
            <a:ext cx="3251498" cy="842511"/>
            <a:chOff x="0" y="0"/>
            <a:chExt cx="435107" cy="112743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435107" cy="112743"/>
            </a:xfrm>
            <a:custGeom>
              <a:avLst/>
              <a:gdLst/>
              <a:ahLst/>
              <a:cxnLst/>
              <a:rect l="l" t="t" r="r" b="b"/>
              <a:pathLst>
                <a:path w="435107" h="112743">
                  <a:moveTo>
                    <a:pt x="35715" y="0"/>
                  </a:moveTo>
                  <a:lnTo>
                    <a:pt x="399392" y="0"/>
                  </a:lnTo>
                  <a:cubicBezTo>
                    <a:pt x="408864" y="0"/>
                    <a:pt x="417948" y="3763"/>
                    <a:pt x="424646" y="10461"/>
                  </a:cubicBezTo>
                  <a:cubicBezTo>
                    <a:pt x="431344" y="17159"/>
                    <a:pt x="435107" y="26243"/>
                    <a:pt x="435107" y="35715"/>
                  </a:cubicBezTo>
                  <a:lnTo>
                    <a:pt x="435107" y="77027"/>
                  </a:lnTo>
                  <a:cubicBezTo>
                    <a:pt x="435107" y="86500"/>
                    <a:pt x="431344" y="95584"/>
                    <a:pt x="424646" y="102282"/>
                  </a:cubicBezTo>
                  <a:cubicBezTo>
                    <a:pt x="417948" y="108980"/>
                    <a:pt x="408864" y="112743"/>
                    <a:pt x="399392" y="112743"/>
                  </a:cubicBezTo>
                  <a:lnTo>
                    <a:pt x="35715" y="112743"/>
                  </a:lnTo>
                  <a:cubicBezTo>
                    <a:pt x="26243" y="112743"/>
                    <a:pt x="17159" y="108980"/>
                    <a:pt x="10461" y="102282"/>
                  </a:cubicBezTo>
                  <a:cubicBezTo>
                    <a:pt x="3763" y="95584"/>
                    <a:pt x="0" y="86500"/>
                    <a:pt x="0" y="77027"/>
                  </a:cubicBezTo>
                  <a:lnTo>
                    <a:pt x="0" y="35715"/>
                  </a:lnTo>
                  <a:cubicBezTo>
                    <a:pt x="0" y="26243"/>
                    <a:pt x="3763" y="17159"/>
                    <a:pt x="10461" y="10461"/>
                  </a:cubicBezTo>
                  <a:cubicBezTo>
                    <a:pt x="17159" y="3763"/>
                    <a:pt x="26243" y="0"/>
                    <a:pt x="35715" y="0"/>
                  </a:cubicBezTo>
                  <a:close/>
                </a:path>
              </a:pathLst>
            </a:custGeom>
            <a:solidFill>
              <a:srgbClr val="F7CEB5"/>
            </a:solidFill>
            <a:ln w="19050" cap="sq">
              <a:solidFill>
                <a:srgbClr val="494949"/>
              </a:solidFill>
              <a:prstDash val="solid"/>
              <a:miter/>
            </a:ln>
          </p:spPr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435107" cy="131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29"/>
                </a:lnSpc>
              </a:pPr>
              <a:r>
                <a:rPr lang="en-US" sz="2099">
                  <a:solidFill>
                    <a:srgbClr val="494949"/>
                  </a:solidFill>
                  <a:latin typeface="Montserrat Bold"/>
                </a:rPr>
                <a:t>(SHEEHAN, C., 2005).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37074" y="2451786"/>
            <a:ext cx="14774148" cy="6879213"/>
          </a:xfrm>
          <a:custGeom>
            <a:avLst/>
            <a:gdLst/>
            <a:ahLst/>
            <a:cxnLst/>
            <a:rect l="l" t="t" r="r" b="b"/>
            <a:pathLst>
              <a:path w="14774148" h="6879213">
                <a:moveTo>
                  <a:pt x="0" y="0"/>
                </a:moveTo>
                <a:lnTo>
                  <a:pt x="14774148" y="0"/>
                </a:lnTo>
                <a:lnTo>
                  <a:pt x="14774148" y="6879212"/>
                </a:lnTo>
                <a:lnTo>
                  <a:pt x="0" y="68792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00" y="904875"/>
            <a:ext cx="7707571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Cash Flow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37750" y="9454616"/>
            <a:ext cx="11587455" cy="1636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54"/>
              </a:lnSpc>
            </a:pPr>
            <a:r>
              <a:rPr lang="en-US" sz="3375" spc="-192">
                <a:solidFill>
                  <a:srgbClr val="494949"/>
                </a:solidFill>
                <a:latin typeface="Montserrat"/>
              </a:rPr>
              <a:t>(Gilchrist, S. and Himmelberg, C.P., 1995). </a:t>
            </a:r>
          </a:p>
          <a:p>
            <a:pPr algn="l">
              <a:lnSpc>
                <a:spcPts val="8840"/>
              </a:lnSpc>
            </a:pPr>
            <a:endParaRPr lang="en-US" sz="3375" spc="-192">
              <a:solidFill>
                <a:srgbClr val="494949"/>
              </a:solidFill>
              <a:latin typeface="Montserra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1987" y="2361384"/>
            <a:ext cx="10325435" cy="1644892"/>
            <a:chOff x="0" y="0"/>
            <a:chExt cx="3456524" cy="55064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56524" cy="550641"/>
            </a:xfrm>
            <a:custGeom>
              <a:avLst/>
              <a:gdLst/>
              <a:ahLst/>
              <a:cxnLst/>
              <a:rect l="l" t="t" r="r" b="b"/>
              <a:pathLst>
                <a:path w="3456524" h="550641">
                  <a:moveTo>
                    <a:pt x="11247" y="0"/>
                  </a:moveTo>
                  <a:lnTo>
                    <a:pt x="3445277" y="0"/>
                  </a:lnTo>
                  <a:cubicBezTo>
                    <a:pt x="3448260" y="0"/>
                    <a:pt x="3451121" y="1185"/>
                    <a:pt x="3453230" y="3294"/>
                  </a:cubicBezTo>
                  <a:cubicBezTo>
                    <a:pt x="3455339" y="5403"/>
                    <a:pt x="3456524" y="8264"/>
                    <a:pt x="3456524" y="11247"/>
                  </a:cubicBezTo>
                  <a:lnTo>
                    <a:pt x="3456524" y="539394"/>
                  </a:lnTo>
                  <a:cubicBezTo>
                    <a:pt x="3456524" y="545606"/>
                    <a:pt x="3451489" y="550641"/>
                    <a:pt x="3445277" y="550641"/>
                  </a:cubicBezTo>
                  <a:lnTo>
                    <a:pt x="11247" y="550641"/>
                  </a:lnTo>
                  <a:cubicBezTo>
                    <a:pt x="5035" y="550641"/>
                    <a:pt x="0" y="545606"/>
                    <a:pt x="0" y="539394"/>
                  </a:cubicBezTo>
                  <a:lnTo>
                    <a:pt x="0" y="11247"/>
                  </a:lnTo>
                  <a:cubicBezTo>
                    <a:pt x="0" y="5035"/>
                    <a:pt x="5035" y="0"/>
                    <a:pt x="11247" y="0"/>
                  </a:cubicBezTo>
                  <a:close/>
                </a:path>
              </a:pathLst>
            </a:custGeom>
            <a:solidFill>
              <a:srgbClr val="F7CEB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85725"/>
              <a:ext cx="3456524" cy="4649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3587" y="4228351"/>
            <a:ext cx="6978852" cy="1620877"/>
            <a:chOff x="0" y="0"/>
            <a:chExt cx="2336228" cy="54260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36228" cy="542602"/>
            </a:xfrm>
            <a:custGeom>
              <a:avLst/>
              <a:gdLst/>
              <a:ahLst/>
              <a:cxnLst/>
              <a:rect l="l" t="t" r="r" b="b"/>
              <a:pathLst>
                <a:path w="2336228" h="542602">
                  <a:moveTo>
                    <a:pt x="16640" y="0"/>
                  </a:moveTo>
                  <a:lnTo>
                    <a:pt x="2319588" y="0"/>
                  </a:lnTo>
                  <a:cubicBezTo>
                    <a:pt x="2328778" y="0"/>
                    <a:pt x="2336228" y="7450"/>
                    <a:pt x="2336228" y="16640"/>
                  </a:cubicBezTo>
                  <a:lnTo>
                    <a:pt x="2336228" y="525962"/>
                  </a:lnTo>
                  <a:cubicBezTo>
                    <a:pt x="2336228" y="530375"/>
                    <a:pt x="2334475" y="534608"/>
                    <a:pt x="2331354" y="537728"/>
                  </a:cubicBezTo>
                  <a:cubicBezTo>
                    <a:pt x="2328234" y="540849"/>
                    <a:pt x="2324001" y="542602"/>
                    <a:pt x="2319588" y="542602"/>
                  </a:cubicBezTo>
                  <a:lnTo>
                    <a:pt x="16640" y="542602"/>
                  </a:lnTo>
                  <a:cubicBezTo>
                    <a:pt x="12227" y="542602"/>
                    <a:pt x="7994" y="540849"/>
                    <a:pt x="4874" y="537728"/>
                  </a:cubicBezTo>
                  <a:cubicBezTo>
                    <a:pt x="1753" y="534608"/>
                    <a:pt x="0" y="530375"/>
                    <a:pt x="0" y="525962"/>
                  </a:cubicBezTo>
                  <a:lnTo>
                    <a:pt x="0" y="16640"/>
                  </a:lnTo>
                  <a:cubicBezTo>
                    <a:pt x="0" y="12227"/>
                    <a:pt x="1753" y="7994"/>
                    <a:pt x="4874" y="4874"/>
                  </a:cubicBezTo>
                  <a:cubicBezTo>
                    <a:pt x="7994" y="1753"/>
                    <a:pt x="12227" y="0"/>
                    <a:pt x="16640" y="0"/>
                  </a:cubicBezTo>
                  <a:close/>
                </a:path>
              </a:pathLst>
            </a:custGeom>
            <a:solidFill>
              <a:srgbClr val="CBCFB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85725"/>
              <a:ext cx="2336228" cy="4568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8082439" y="3791529"/>
            <a:ext cx="10291367" cy="6335623"/>
          </a:xfrm>
          <a:custGeom>
            <a:avLst/>
            <a:gdLst/>
            <a:ahLst/>
            <a:cxnLst/>
            <a:rect l="l" t="t" r="r" b="b"/>
            <a:pathLst>
              <a:path w="10291367" h="6335623">
                <a:moveTo>
                  <a:pt x="0" y="0"/>
                </a:moveTo>
                <a:lnTo>
                  <a:pt x="10291367" y="0"/>
                </a:lnTo>
                <a:lnTo>
                  <a:pt x="10291367" y="6335623"/>
                </a:lnTo>
                <a:lnTo>
                  <a:pt x="0" y="63356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51987" y="441271"/>
            <a:ext cx="11114911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Marketing strategy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1987" y="2766631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01.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41463" y="4726301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02.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775750" y="4777740"/>
            <a:ext cx="3696121" cy="67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5534"/>
              </a:lnSpc>
              <a:spcBef>
                <a:spcPct val="0"/>
              </a:spcBef>
            </a:pPr>
            <a:r>
              <a:rPr lang="en-US" sz="4099" spc="65">
                <a:solidFill>
                  <a:srgbClr val="494949"/>
                </a:solidFill>
                <a:latin typeface="Montserrat Medium"/>
              </a:rPr>
              <a:t>Social media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9900" y="2818133"/>
            <a:ext cx="10613378" cy="67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5534"/>
              </a:lnSpc>
              <a:spcBef>
                <a:spcPct val="0"/>
              </a:spcBef>
            </a:pPr>
            <a:r>
              <a:rPr lang="en-US" sz="4099" spc="65">
                <a:solidFill>
                  <a:srgbClr val="494949"/>
                </a:solidFill>
                <a:latin typeface="Montserrat Medium"/>
              </a:rPr>
              <a:t>Local marketing and fairs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0423" y="6554078"/>
            <a:ext cx="6982016" cy="451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779"/>
              </a:lnSpc>
              <a:spcBef>
                <a:spcPct val="0"/>
              </a:spcBef>
            </a:pPr>
            <a:r>
              <a:rPr lang="en-US" sz="2799" spc="44">
                <a:solidFill>
                  <a:srgbClr val="494949"/>
                </a:solidFill>
                <a:latin typeface="Montserrat Medium"/>
              </a:rPr>
              <a:t>(Grizane, T. and Jurgelane, I., 2017)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1987" y="2452388"/>
            <a:ext cx="8258338" cy="1553889"/>
            <a:chOff x="0" y="0"/>
            <a:chExt cx="2764547" cy="52017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64547" cy="520177"/>
            </a:xfrm>
            <a:custGeom>
              <a:avLst/>
              <a:gdLst/>
              <a:ahLst/>
              <a:cxnLst/>
              <a:rect l="l" t="t" r="r" b="b"/>
              <a:pathLst>
                <a:path w="2764547" h="520177">
                  <a:moveTo>
                    <a:pt x="14062" y="0"/>
                  </a:moveTo>
                  <a:lnTo>
                    <a:pt x="2750485" y="0"/>
                  </a:lnTo>
                  <a:cubicBezTo>
                    <a:pt x="2754214" y="0"/>
                    <a:pt x="2757791" y="1482"/>
                    <a:pt x="2760428" y="4119"/>
                  </a:cubicBezTo>
                  <a:cubicBezTo>
                    <a:pt x="2763065" y="6756"/>
                    <a:pt x="2764547" y="10333"/>
                    <a:pt x="2764547" y="14062"/>
                  </a:cubicBezTo>
                  <a:lnTo>
                    <a:pt x="2764547" y="506115"/>
                  </a:lnTo>
                  <a:cubicBezTo>
                    <a:pt x="2764547" y="513881"/>
                    <a:pt x="2758251" y="520177"/>
                    <a:pt x="2750485" y="520177"/>
                  </a:cubicBezTo>
                  <a:lnTo>
                    <a:pt x="14062" y="520177"/>
                  </a:lnTo>
                  <a:cubicBezTo>
                    <a:pt x="10333" y="520177"/>
                    <a:pt x="6756" y="518695"/>
                    <a:pt x="4119" y="516058"/>
                  </a:cubicBezTo>
                  <a:cubicBezTo>
                    <a:pt x="1482" y="513421"/>
                    <a:pt x="0" y="509845"/>
                    <a:pt x="0" y="506115"/>
                  </a:cubicBezTo>
                  <a:lnTo>
                    <a:pt x="0" y="14062"/>
                  </a:lnTo>
                  <a:cubicBezTo>
                    <a:pt x="0" y="10333"/>
                    <a:pt x="1482" y="6756"/>
                    <a:pt x="4119" y="4119"/>
                  </a:cubicBezTo>
                  <a:cubicBezTo>
                    <a:pt x="6756" y="1482"/>
                    <a:pt x="10333" y="0"/>
                    <a:pt x="14062" y="0"/>
                  </a:cubicBezTo>
                  <a:close/>
                </a:path>
              </a:pathLst>
            </a:custGeom>
            <a:solidFill>
              <a:srgbClr val="F7CEB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85725"/>
              <a:ext cx="2764547" cy="4344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049399" y="1587884"/>
            <a:ext cx="7716453" cy="2571616"/>
            <a:chOff x="0" y="0"/>
            <a:chExt cx="2583146" cy="8608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83146" cy="860870"/>
            </a:xfrm>
            <a:custGeom>
              <a:avLst/>
              <a:gdLst/>
              <a:ahLst/>
              <a:cxnLst/>
              <a:rect l="l" t="t" r="r" b="b"/>
              <a:pathLst>
                <a:path w="2583146" h="860870">
                  <a:moveTo>
                    <a:pt x="15050" y="0"/>
                  </a:moveTo>
                  <a:lnTo>
                    <a:pt x="2568097" y="0"/>
                  </a:lnTo>
                  <a:cubicBezTo>
                    <a:pt x="2572088" y="0"/>
                    <a:pt x="2575916" y="1586"/>
                    <a:pt x="2578738" y="4408"/>
                  </a:cubicBezTo>
                  <a:cubicBezTo>
                    <a:pt x="2581561" y="7230"/>
                    <a:pt x="2583146" y="11058"/>
                    <a:pt x="2583146" y="15050"/>
                  </a:cubicBezTo>
                  <a:lnTo>
                    <a:pt x="2583146" y="845820"/>
                  </a:lnTo>
                  <a:cubicBezTo>
                    <a:pt x="2583146" y="849811"/>
                    <a:pt x="2581561" y="853639"/>
                    <a:pt x="2578738" y="856462"/>
                  </a:cubicBezTo>
                  <a:cubicBezTo>
                    <a:pt x="2575916" y="859284"/>
                    <a:pt x="2572088" y="860870"/>
                    <a:pt x="2568097" y="860870"/>
                  </a:cubicBezTo>
                  <a:lnTo>
                    <a:pt x="15050" y="860870"/>
                  </a:lnTo>
                  <a:cubicBezTo>
                    <a:pt x="11058" y="860870"/>
                    <a:pt x="7230" y="859284"/>
                    <a:pt x="4408" y="856462"/>
                  </a:cubicBezTo>
                  <a:cubicBezTo>
                    <a:pt x="1586" y="853639"/>
                    <a:pt x="0" y="849811"/>
                    <a:pt x="0" y="845820"/>
                  </a:cubicBezTo>
                  <a:lnTo>
                    <a:pt x="0" y="15050"/>
                  </a:lnTo>
                  <a:cubicBezTo>
                    <a:pt x="0" y="11058"/>
                    <a:pt x="1586" y="7230"/>
                    <a:pt x="4408" y="4408"/>
                  </a:cubicBezTo>
                  <a:cubicBezTo>
                    <a:pt x="7230" y="1586"/>
                    <a:pt x="11058" y="0"/>
                    <a:pt x="15050" y="0"/>
                  </a:cubicBezTo>
                  <a:close/>
                </a:path>
              </a:pathLst>
            </a:custGeom>
            <a:solidFill>
              <a:srgbClr val="CBCFB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85725"/>
              <a:ext cx="2583146" cy="7751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5287459" y="4521449"/>
            <a:ext cx="10109647" cy="4997455"/>
          </a:xfrm>
          <a:custGeom>
            <a:avLst/>
            <a:gdLst/>
            <a:ahLst/>
            <a:cxnLst/>
            <a:rect l="l" t="t" r="r" b="b"/>
            <a:pathLst>
              <a:path w="10109647" h="4997455">
                <a:moveTo>
                  <a:pt x="0" y="0"/>
                </a:moveTo>
                <a:lnTo>
                  <a:pt x="10109647" y="0"/>
                </a:lnTo>
                <a:lnTo>
                  <a:pt x="10109647" y="4997455"/>
                </a:lnTo>
                <a:lnTo>
                  <a:pt x="0" y="49974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601471" y="373380"/>
            <a:ext cx="11114911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Market Research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1987" y="2766631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01.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408850" y="2035189"/>
            <a:ext cx="1578952" cy="102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sz="8000" spc="-656">
                <a:solidFill>
                  <a:srgbClr val="494949"/>
                </a:solidFill>
                <a:latin typeface="Montserrat"/>
              </a:rPr>
              <a:t>02.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53549" y="3093757"/>
            <a:ext cx="10613378" cy="52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4320"/>
              </a:lnSpc>
              <a:spcBef>
                <a:spcPct val="0"/>
              </a:spcBef>
            </a:pPr>
            <a:r>
              <a:rPr lang="en-US" sz="3200" spc="51">
                <a:solidFill>
                  <a:srgbClr val="494949"/>
                </a:solidFill>
                <a:latin typeface="Montserrat Medium"/>
              </a:rPr>
              <a:t>Questionnaire in google form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987802" y="1897410"/>
            <a:ext cx="5577731" cy="2030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240"/>
              </a:lnSpc>
              <a:spcBef>
                <a:spcPct val="0"/>
              </a:spcBef>
            </a:pPr>
            <a:r>
              <a:rPr lang="en-US" sz="2400" u="sng" spc="38">
                <a:solidFill>
                  <a:srgbClr val="494949"/>
                </a:solidFill>
                <a:latin typeface="Montserrat Medium"/>
                <a:hlinkClick r:id="rId3" tooltip="https://docs.google.com/forms/d/e/1FAIpQLSc6vld3qPh9XxvRcPE29DspABjCVDHa6-JnaUlW3UGJIAkNCg/viewform?usp=sf_link"/>
              </a:rPr>
              <a:t>https://docs.google.com/forms/d/e/1FAIpQLSc6vld3qPh9XxvRcPE29DspABjCVDHa6-JnaUlW3UGJIAkNCg/viewform?usp=sf_link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5593" y="9726930"/>
            <a:ext cx="10613378" cy="1072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20"/>
              </a:lnSpc>
            </a:pPr>
            <a:r>
              <a:rPr lang="en-US" sz="3200" spc="51">
                <a:solidFill>
                  <a:srgbClr val="494949"/>
                </a:solidFill>
                <a:latin typeface="Montserrat Medium"/>
              </a:rPr>
              <a:t>(Hair, J.F., Bush, R.P. and Ortinau, D.J., 2008).</a:t>
            </a:r>
          </a:p>
          <a:p>
            <a:pPr marL="0" lvl="0" indent="0" algn="just">
              <a:lnSpc>
                <a:spcPts val="4320"/>
              </a:lnSpc>
              <a:spcBef>
                <a:spcPct val="0"/>
              </a:spcBef>
            </a:pPr>
            <a:endParaRPr lang="en-US" sz="3200" spc="51">
              <a:solidFill>
                <a:srgbClr val="494949"/>
              </a:solidFill>
              <a:latin typeface="Montserrat Medium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247637" y="3622511"/>
            <a:ext cx="13742421" cy="6360129"/>
          </a:xfrm>
          <a:custGeom>
            <a:avLst/>
            <a:gdLst/>
            <a:ahLst/>
            <a:cxnLst/>
            <a:rect l="l" t="t" r="r" b="b"/>
            <a:pathLst>
              <a:path w="13742421" h="6360129">
                <a:moveTo>
                  <a:pt x="0" y="0"/>
                </a:moveTo>
                <a:lnTo>
                  <a:pt x="13742421" y="0"/>
                </a:lnTo>
                <a:lnTo>
                  <a:pt x="13742421" y="6360128"/>
                </a:lnTo>
                <a:lnTo>
                  <a:pt x="0" y="63601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243810" y="1370573"/>
            <a:ext cx="7707571" cy="1229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9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Results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886757" y="4785930"/>
            <a:ext cx="20061513" cy="0"/>
          </a:xfrm>
          <a:prstGeom prst="line">
            <a:avLst/>
          </a:prstGeom>
          <a:ln w="28575" cap="flat">
            <a:solidFill>
              <a:srgbClr val="494949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5930165" y="4534902"/>
            <a:ext cx="502056" cy="502056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40616" y="82374"/>
                  </a:lnTo>
                  <a:lnTo>
                    <a:pt x="693768" y="119032"/>
                  </a:lnTo>
                  <a:lnTo>
                    <a:pt x="730427" y="272184"/>
                  </a:lnTo>
                  <a:lnTo>
                    <a:pt x="812800" y="406400"/>
                  </a:lnTo>
                  <a:lnTo>
                    <a:pt x="730427" y="540616"/>
                  </a:lnTo>
                  <a:lnTo>
                    <a:pt x="693768" y="693768"/>
                  </a:lnTo>
                  <a:lnTo>
                    <a:pt x="540616" y="730427"/>
                  </a:lnTo>
                  <a:lnTo>
                    <a:pt x="406400" y="812800"/>
                  </a:lnTo>
                  <a:lnTo>
                    <a:pt x="272184" y="730427"/>
                  </a:lnTo>
                  <a:lnTo>
                    <a:pt x="119032" y="693768"/>
                  </a:lnTo>
                  <a:lnTo>
                    <a:pt x="82374" y="540616"/>
                  </a:lnTo>
                  <a:lnTo>
                    <a:pt x="0" y="406400"/>
                  </a:lnTo>
                  <a:lnTo>
                    <a:pt x="82374" y="272184"/>
                  </a:lnTo>
                  <a:lnTo>
                    <a:pt x="119032" y="119032"/>
                  </a:lnTo>
                  <a:lnTo>
                    <a:pt x="272184" y="82374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494949"/>
            </a:solidFill>
            <a:ln cap="sq">
              <a:noFill/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139700" y="177800"/>
              <a:ext cx="533400" cy="495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227066" y="4534902"/>
            <a:ext cx="502056" cy="502056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40616" y="82374"/>
                  </a:lnTo>
                  <a:lnTo>
                    <a:pt x="693768" y="119032"/>
                  </a:lnTo>
                  <a:lnTo>
                    <a:pt x="730427" y="272184"/>
                  </a:lnTo>
                  <a:lnTo>
                    <a:pt x="812800" y="406400"/>
                  </a:lnTo>
                  <a:lnTo>
                    <a:pt x="730427" y="540616"/>
                  </a:lnTo>
                  <a:lnTo>
                    <a:pt x="693768" y="693768"/>
                  </a:lnTo>
                  <a:lnTo>
                    <a:pt x="540616" y="730427"/>
                  </a:lnTo>
                  <a:lnTo>
                    <a:pt x="406400" y="812800"/>
                  </a:lnTo>
                  <a:lnTo>
                    <a:pt x="272184" y="730427"/>
                  </a:lnTo>
                  <a:lnTo>
                    <a:pt x="119032" y="693768"/>
                  </a:lnTo>
                  <a:lnTo>
                    <a:pt x="82374" y="540616"/>
                  </a:lnTo>
                  <a:lnTo>
                    <a:pt x="0" y="406400"/>
                  </a:lnTo>
                  <a:lnTo>
                    <a:pt x="82374" y="272184"/>
                  </a:lnTo>
                  <a:lnTo>
                    <a:pt x="119032" y="119032"/>
                  </a:lnTo>
                  <a:lnTo>
                    <a:pt x="272184" y="82374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494949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139700" y="177800"/>
              <a:ext cx="533400" cy="495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653627" y="4534902"/>
            <a:ext cx="502056" cy="502056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40616" y="82374"/>
                  </a:lnTo>
                  <a:lnTo>
                    <a:pt x="693768" y="119032"/>
                  </a:lnTo>
                  <a:lnTo>
                    <a:pt x="730427" y="272184"/>
                  </a:lnTo>
                  <a:lnTo>
                    <a:pt x="812800" y="406400"/>
                  </a:lnTo>
                  <a:lnTo>
                    <a:pt x="730427" y="540616"/>
                  </a:lnTo>
                  <a:lnTo>
                    <a:pt x="693768" y="693768"/>
                  </a:lnTo>
                  <a:lnTo>
                    <a:pt x="540616" y="730427"/>
                  </a:lnTo>
                  <a:lnTo>
                    <a:pt x="406400" y="812800"/>
                  </a:lnTo>
                  <a:lnTo>
                    <a:pt x="272184" y="730427"/>
                  </a:lnTo>
                  <a:lnTo>
                    <a:pt x="119032" y="693768"/>
                  </a:lnTo>
                  <a:lnTo>
                    <a:pt x="82374" y="540616"/>
                  </a:lnTo>
                  <a:lnTo>
                    <a:pt x="0" y="406400"/>
                  </a:lnTo>
                  <a:lnTo>
                    <a:pt x="82374" y="272184"/>
                  </a:lnTo>
                  <a:lnTo>
                    <a:pt x="119032" y="119032"/>
                  </a:lnTo>
                  <a:lnTo>
                    <a:pt x="272184" y="82374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494949"/>
            </a:solidFill>
            <a:ln cap="sq">
              <a:noFill/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139700" y="177800"/>
              <a:ext cx="533400" cy="495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396139" y="4534902"/>
            <a:ext cx="502056" cy="502056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40616" y="82374"/>
                  </a:lnTo>
                  <a:lnTo>
                    <a:pt x="693768" y="119032"/>
                  </a:lnTo>
                  <a:lnTo>
                    <a:pt x="730427" y="272184"/>
                  </a:lnTo>
                  <a:lnTo>
                    <a:pt x="812800" y="406400"/>
                  </a:lnTo>
                  <a:lnTo>
                    <a:pt x="730427" y="540616"/>
                  </a:lnTo>
                  <a:lnTo>
                    <a:pt x="693768" y="693768"/>
                  </a:lnTo>
                  <a:lnTo>
                    <a:pt x="540616" y="730427"/>
                  </a:lnTo>
                  <a:lnTo>
                    <a:pt x="406400" y="812800"/>
                  </a:lnTo>
                  <a:lnTo>
                    <a:pt x="272184" y="730427"/>
                  </a:lnTo>
                  <a:lnTo>
                    <a:pt x="119032" y="693768"/>
                  </a:lnTo>
                  <a:lnTo>
                    <a:pt x="82374" y="540616"/>
                  </a:lnTo>
                  <a:lnTo>
                    <a:pt x="0" y="406400"/>
                  </a:lnTo>
                  <a:lnTo>
                    <a:pt x="82374" y="272184"/>
                  </a:lnTo>
                  <a:lnTo>
                    <a:pt x="119032" y="119032"/>
                  </a:lnTo>
                  <a:lnTo>
                    <a:pt x="272184" y="82374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494949"/>
            </a:solidFill>
            <a:ln cap="sq">
              <a:noFill/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139700" y="177800"/>
              <a:ext cx="533400" cy="495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 rot="2451906">
            <a:off x="-1305279" y="-3069758"/>
            <a:ext cx="4667958" cy="6941201"/>
          </a:xfrm>
          <a:custGeom>
            <a:avLst/>
            <a:gdLst/>
            <a:ahLst/>
            <a:cxnLst/>
            <a:rect l="l" t="t" r="r" b="b"/>
            <a:pathLst>
              <a:path w="4667958" h="6941201">
                <a:moveTo>
                  <a:pt x="0" y="0"/>
                </a:moveTo>
                <a:lnTo>
                  <a:pt x="4667958" y="0"/>
                </a:lnTo>
                <a:lnTo>
                  <a:pt x="4667958" y="6941201"/>
                </a:lnTo>
                <a:lnTo>
                  <a:pt x="0" y="69412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-5916672">
            <a:off x="15200433" y="6753364"/>
            <a:ext cx="5059689" cy="5741491"/>
          </a:xfrm>
          <a:custGeom>
            <a:avLst/>
            <a:gdLst/>
            <a:ahLst/>
            <a:cxnLst/>
            <a:rect l="l" t="t" r="r" b="b"/>
            <a:pathLst>
              <a:path w="5059689" h="5741491">
                <a:moveTo>
                  <a:pt x="0" y="0"/>
                </a:moveTo>
                <a:lnTo>
                  <a:pt x="5059689" y="0"/>
                </a:lnTo>
                <a:lnTo>
                  <a:pt x="5059689" y="5741491"/>
                </a:lnTo>
                <a:lnTo>
                  <a:pt x="0" y="57414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817199" y="1928862"/>
            <a:ext cx="14653603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30"/>
              </a:lnSpc>
            </a:pPr>
            <a:r>
              <a:rPr lang="en-US" sz="7000" spc="-399">
                <a:solidFill>
                  <a:srgbClr val="494949"/>
                </a:solidFill>
                <a:latin typeface="TAN Pearl"/>
              </a:rPr>
              <a:t>SWOT    ANALYSIS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52505" y="5200650"/>
            <a:ext cx="2753235" cy="487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7"/>
              </a:lnSpc>
            </a:pPr>
            <a:r>
              <a:rPr lang="en-US" sz="3599">
                <a:solidFill>
                  <a:srgbClr val="494949"/>
                </a:solidFill>
                <a:latin typeface="Montserrat Semi-Bold"/>
              </a:rPr>
              <a:t>Strengths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064522" y="5200650"/>
            <a:ext cx="3479076" cy="487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7"/>
              </a:lnSpc>
            </a:pPr>
            <a:r>
              <a:rPr lang="en-US" sz="3599">
                <a:solidFill>
                  <a:srgbClr val="494949"/>
                </a:solidFill>
                <a:latin typeface="Montserrat Semi-Bold"/>
              </a:rPr>
              <a:t>Weakness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87269" y="5721821"/>
            <a:ext cx="3981651" cy="35364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0"/>
              </a:lnSpc>
            </a:pPr>
            <a:r>
              <a:rPr lang="en-US" sz="2256">
                <a:solidFill>
                  <a:srgbClr val="494949"/>
                </a:solidFill>
                <a:latin typeface="Montserrat Medium"/>
                <a:ea typeface="Montserrat Medium"/>
              </a:rPr>
              <a:t>▪︎Unique and customized </a:t>
            </a:r>
          </a:p>
          <a:p>
            <a:pPr algn="l">
              <a:lnSpc>
                <a:spcPts val="3520"/>
              </a:lnSpc>
            </a:pPr>
            <a:r>
              <a:rPr lang="en-US" sz="2256">
                <a:solidFill>
                  <a:srgbClr val="494949"/>
                </a:solidFill>
                <a:latin typeface="Montserrat Medium"/>
                <a:ea typeface="Montserrat Medium"/>
              </a:rPr>
              <a:t>■High-Quality ingredients </a:t>
            </a:r>
          </a:p>
          <a:p>
            <a:pPr algn="l">
              <a:lnSpc>
                <a:spcPts val="3520"/>
              </a:lnSpc>
            </a:pPr>
            <a:r>
              <a:rPr lang="en-US" sz="2256">
                <a:solidFill>
                  <a:srgbClr val="494949"/>
                </a:solidFill>
                <a:latin typeface="Montserrat Medium"/>
                <a:ea typeface="Montserrat Medium"/>
              </a:rPr>
              <a:t>■Artisanal Appeal</a:t>
            </a:r>
          </a:p>
          <a:p>
            <a:pPr algn="l">
              <a:lnSpc>
                <a:spcPts val="3520"/>
              </a:lnSpc>
            </a:pPr>
            <a:r>
              <a:rPr lang="en-US" sz="2256">
                <a:solidFill>
                  <a:srgbClr val="494949"/>
                </a:solidFill>
                <a:latin typeface="Montserrat Medium"/>
                <a:ea typeface="Montserrat Medium"/>
              </a:rPr>
              <a:t>■Flexibility and creativity </a:t>
            </a:r>
          </a:p>
          <a:p>
            <a:pPr algn="l">
              <a:lnSpc>
                <a:spcPts val="3520"/>
              </a:lnSpc>
            </a:pPr>
            <a:r>
              <a:rPr lang="en-US" sz="2256">
                <a:solidFill>
                  <a:srgbClr val="494949"/>
                </a:solidFill>
                <a:latin typeface="Montserrat Medium"/>
                <a:ea typeface="Montserrat Medium"/>
              </a:rPr>
              <a:t>■Strong Customer Relationship </a:t>
            </a:r>
          </a:p>
          <a:p>
            <a:pPr algn="l">
              <a:lnSpc>
                <a:spcPts val="3520"/>
              </a:lnSpc>
            </a:pPr>
            <a:r>
              <a:rPr lang="en-US" sz="2256">
                <a:solidFill>
                  <a:srgbClr val="494949"/>
                </a:solidFill>
                <a:latin typeface="Montserrat Medium"/>
                <a:ea typeface="Montserrat Medium"/>
              </a:rPr>
              <a:t>■ECO-friendly options</a:t>
            </a:r>
          </a:p>
          <a:p>
            <a:pPr algn="l">
              <a:lnSpc>
                <a:spcPts val="3520"/>
              </a:lnSpc>
            </a:pPr>
            <a:endParaRPr lang="en-US" sz="2256">
              <a:solidFill>
                <a:srgbClr val="494949"/>
              </a:solidFill>
              <a:latin typeface="Montserrat Medium"/>
              <a:ea typeface="Montserrat Medium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284428" y="5200650"/>
            <a:ext cx="3742512" cy="487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8"/>
              </a:lnSpc>
            </a:pPr>
            <a:r>
              <a:rPr lang="en-US" sz="3600">
                <a:solidFill>
                  <a:srgbClr val="494949"/>
                </a:solidFill>
                <a:latin typeface="Montserrat Semi-Bold"/>
              </a:rPr>
              <a:t>Opportunities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149580" y="5706999"/>
            <a:ext cx="4012207" cy="2942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5"/>
              </a:lnSpc>
            </a:pPr>
            <a:r>
              <a:rPr lang="en-US" sz="2516">
                <a:solidFill>
                  <a:srgbClr val="494949"/>
                </a:solidFill>
                <a:latin typeface="Montserrat Medium"/>
                <a:ea typeface="Montserrat Medium"/>
              </a:rPr>
              <a:t>■Growing Market</a:t>
            </a:r>
          </a:p>
          <a:p>
            <a:pPr algn="l">
              <a:lnSpc>
                <a:spcPts val="3925"/>
              </a:lnSpc>
            </a:pPr>
            <a:r>
              <a:rPr lang="en-US" sz="2516">
                <a:solidFill>
                  <a:srgbClr val="494949"/>
                </a:solidFill>
                <a:latin typeface="Montserrat Medium"/>
                <a:ea typeface="Montserrat Medium"/>
              </a:rPr>
              <a:t>■Online Sales Channels</a:t>
            </a:r>
          </a:p>
          <a:p>
            <a:pPr algn="l">
              <a:lnSpc>
                <a:spcPts val="3925"/>
              </a:lnSpc>
            </a:pPr>
            <a:r>
              <a:rPr lang="en-US" sz="2516">
                <a:solidFill>
                  <a:srgbClr val="494949"/>
                </a:solidFill>
                <a:latin typeface="Montserrat Medium"/>
                <a:ea typeface="Montserrat Medium"/>
              </a:rPr>
              <a:t>■Seadonal and Custom order </a:t>
            </a:r>
          </a:p>
          <a:p>
            <a:pPr algn="l">
              <a:lnSpc>
                <a:spcPts val="3925"/>
              </a:lnSpc>
            </a:pPr>
            <a:r>
              <a:rPr lang="en-US" sz="2516">
                <a:solidFill>
                  <a:srgbClr val="494949"/>
                </a:solidFill>
                <a:latin typeface="Montserrat Medium"/>
                <a:ea typeface="Montserrat Medium"/>
              </a:rPr>
              <a:t>■workshops and Events</a:t>
            </a:r>
          </a:p>
          <a:p>
            <a:pPr algn="l">
              <a:lnSpc>
                <a:spcPts val="3925"/>
              </a:lnSpc>
            </a:pPr>
            <a:endParaRPr lang="en-US" sz="2516">
              <a:solidFill>
                <a:srgbClr val="494949"/>
              </a:solidFill>
              <a:latin typeface="Montserrat Medium"/>
              <a:ea typeface="Montserrat Medium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799534" y="5200650"/>
            <a:ext cx="2197323" cy="487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8"/>
              </a:lnSpc>
            </a:pPr>
            <a:r>
              <a:rPr lang="en-US" sz="3600">
                <a:solidFill>
                  <a:srgbClr val="494949"/>
                </a:solidFill>
                <a:latin typeface="Montserrat Semi-Bold"/>
              </a:rPr>
              <a:t>Threats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418962" y="5697474"/>
            <a:ext cx="4546238" cy="2513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9"/>
              </a:lnSpc>
            </a:pPr>
            <a:r>
              <a:rPr lang="en-US" sz="2576">
                <a:solidFill>
                  <a:srgbClr val="494949"/>
                </a:solidFill>
                <a:latin typeface="Montserrat Medium"/>
                <a:ea typeface="Montserrat Medium"/>
              </a:rPr>
              <a:t>■Competition </a:t>
            </a:r>
          </a:p>
          <a:p>
            <a:pPr algn="l">
              <a:lnSpc>
                <a:spcPts val="4019"/>
              </a:lnSpc>
            </a:pPr>
            <a:r>
              <a:rPr lang="en-US" sz="2576">
                <a:solidFill>
                  <a:srgbClr val="494949"/>
                </a:solidFill>
                <a:latin typeface="Montserrat Medium"/>
                <a:ea typeface="Montserrat Medium"/>
              </a:rPr>
              <a:t>■Market Trends</a:t>
            </a:r>
          </a:p>
          <a:p>
            <a:pPr algn="l">
              <a:lnSpc>
                <a:spcPts val="4019"/>
              </a:lnSpc>
            </a:pPr>
            <a:r>
              <a:rPr lang="en-US" sz="2576">
                <a:solidFill>
                  <a:srgbClr val="494949"/>
                </a:solidFill>
                <a:latin typeface="Montserrat Medium"/>
                <a:ea typeface="Montserrat Medium"/>
              </a:rPr>
              <a:t>■Economic Downturn </a:t>
            </a:r>
          </a:p>
          <a:p>
            <a:pPr algn="l">
              <a:lnSpc>
                <a:spcPts val="4019"/>
              </a:lnSpc>
            </a:pPr>
            <a:r>
              <a:rPr lang="en-US" sz="2576">
                <a:solidFill>
                  <a:srgbClr val="494949"/>
                </a:solidFill>
                <a:latin typeface="Montserrat Medium"/>
                <a:ea typeface="Montserrat Medium"/>
              </a:rPr>
              <a:t>■Lack of the raw materials</a:t>
            </a:r>
          </a:p>
          <a:p>
            <a:pPr algn="l">
              <a:lnSpc>
                <a:spcPts val="4019"/>
              </a:lnSpc>
            </a:pPr>
            <a:endParaRPr lang="en-US" sz="2576">
              <a:solidFill>
                <a:srgbClr val="494949"/>
              </a:solidFill>
              <a:latin typeface="Montserrat Medium"/>
              <a:ea typeface="Montserrat Medium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728091" y="5983224"/>
            <a:ext cx="3230989" cy="2318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05"/>
              </a:lnSpc>
            </a:pPr>
            <a:r>
              <a:rPr lang="en-US" sz="2218">
                <a:solidFill>
                  <a:srgbClr val="000000"/>
                </a:solidFill>
                <a:latin typeface="Montserrat Medium"/>
                <a:ea typeface="Montserrat Medium"/>
              </a:rPr>
              <a:t>■Higher Cost</a:t>
            </a:r>
          </a:p>
          <a:p>
            <a:pPr algn="l">
              <a:lnSpc>
                <a:spcPts val="3105"/>
              </a:lnSpc>
            </a:pPr>
            <a:r>
              <a:rPr lang="en-US" sz="2218">
                <a:solidFill>
                  <a:srgbClr val="000000"/>
                </a:solidFill>
                <a:latin typeface="Montserrat Medium"/>
                <a:ea typeface="Montserrat Medium"/>
              </a:rPr>
              <a:t>■Limited production Capacity </a:t>
            </a:r>
          </a:p>
          <a:p>
            <a:pPr algn="l">
              <a:lnSpc>
                <a:spcPts val="3105"/>
              </a:lnSpc>
            </a:pPr>
            <a:r>
              <a:rPr lang="en-US" sz="2218">
                <a:solidFill>
                  <a:srgbClr val="000000"/>
                </a:solidFill>
                <a:latin typeface="Montserrat Medium"/>
                <a:ea typeface="Montserrat Medium"/>
              </a:rPr>
              <a:t>■Time -Intensive</a:t>
            </a:r>
          </a:p>
          <a:p>
            <a:pPr algn="l">
              <a:lnSpc>
                <a:spcPts val="3105"/>
              </a:lnSpc>
            </a:pPr>
            <a:r>
              <a:rPr lang="en-US" sz="2218">
                <a:solidFill>
                  <a:srgbClr val="000000"/>
                </a:solidFill>
                <a:latin typeface="Montserrat Medium"/>
                <a:ea typeface="Montserrat Medium"/>
              </a:rPr>
              <a:t>■Market Reach</a:t>
            </a:r>
          </a:p>
          <a:p>
            <a:pPr algn="l">
              <a:lnSpc>
                <a:spcPts val="3105"/>
              </a:lnSpc>
            </a:pPr>
            <a:endParaRPr lang="en-US" sz="2218">
              <a:solidFill>
                <a:srgbClr val="000000"/>
              </a:solidFill>
              <a:latin typeface="Montserrat Medium"/>
              <a:ea typeface="Montserrat Medium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3295640" y="9681260"/>
            <a:ext cx="9984720" cy="954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8"/>
              </a:lnSpc>
            </a:pPr>
            <a:r>
              <a:rPr lang="en-US" sz="3600">
                <a:solidFill>
                  <a:srgbClr val="494949"/>
                </a:solidFill>
                <a:latin typeface="Montserrat Semi-Bold"/>
              </a:rPr>
              <a:t>(Leigh, D., 2009).</a:t>
            </a:r>
          </a:p>
          <a:p>
            <a:pPr algn="l">
              <a:lnSpc>
                <a:spcPts val="3708"/>
              </a:lnSpc>
            </a:pPr>
            <a:endParaRPr lang="en-US" sz="3600">
              <a:solidFill>
                <a:srgbClr val="494949"/>
              </a:solidFill>
              <a:latin typeface="Montserrat Semi-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094014" y="458152"/>
            <a:ext cx="13562234" cy="1026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40"/>
              </a:lnSpc>
            </a:pPr>
            <a:r>
              <a:rPr lang="en-US" sz="6000" spc="-342">
                <a:solidFill>
                  <a:srgbClr val="494949"/>
                </a:solidFill>
                <a:latin typeface="TAN Pearl"/>
              </a:rPr>
              <a:t>Reference List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974078" y="1484948"/>
            <a:ext cx="14339845" cy="8503364"/>
            <a:chOff x="0" y="0"/>
            <a:chExt cx="2093027" cy="124114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93027" cy="1241141"/>
            </a:xfrm>
            <a:custGeom>
              <a:avLst/>
              <a:gdLst/>
              <a:ahLst/>
              <a:cxnLst/>
              <a:rect l="l" t="t" r="r" b="b"/>
              <a:pathLst>
                <a:path w="2093027" h="1241141">
                  <a:moveTo>
                    <a:pt x="0" y="0"/>
                  </a:moveTo>
                  <a:lnTo>
                    <a:pt x="2093027" y="0"/>
                  </a:lnTo>
                  <a:lnTo>
                    <a:pt x="2093027" y="1241141"/>
                  </a:lnTo>
                  <a:lnTo>
                    <a:pt x="0" y="1241141"/>
                  </a:lnTo>
                  <a:close/>
                </a:path>
              </a:pathLst>
            </a:custGeom>
            <a:solidFill>
              <a:srgbClr val="F5EDE6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093027" cy="1269716"/>
            </a:xfrm>
            <a:prstGeom prst="rect">
              <a:avLst/>
            </a:prstGeom>
          </p:spPr>
          <p:txBody>
            <a:bodyPr lIns="15688" tIns="15688" rIns="15688" bIns="15688" rtlCol="0" anchor="ctr"/>
            <a:lstStyle/>
            <a:p>
              <a:pPr algn="ctr">
                <a:lnSpc>
                  <a:spcPts val="250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709990" y="1902764"/>
            <a:ext cx="15603932" cy="7648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Dermol, V., 2012. Relationship between mission statement and company performance. Analele Ştiinţifice ale Universităţii» Alexandru Ioan Cuza «din Iaşi. Ştiinţe economice, 59(1), pp.325-341.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Doyle, P., 1994. Setting business objectives and measuring performance.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European Management Journal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12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(2), pp.123-132.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Grizane, T. and Jurgelane, I., 2017. Social media impact on business evaluation.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Procedia Computer Science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104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pp.190-196.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Gilchrist, S. and Himmelberg, C.P., 1995. Evidence on the role of cash flow for investment. Journal of monetary Economics, 36(3), pp.541-572.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Grizane, T. and Jurgelane, I., 2017. Social media impact on business evaluation.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Procedia Computer Science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104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pp.190-196.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Hair, J.F., Bush, R.P. and Ortinau, D.J., 2008.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Marketing research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. New York, NY: McGraw-Hill Higher Education.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Laugwitz, B., Held, T. and Schrepp, M., 2008. Construction and evaluation of a user experience questionnaire. In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HCI and Usability for Education and Work: 4th Symposium of the Workgroup Human-Computer Interaction and Usability Engineering of the Austrian Computer Society, USAB 2008, Graz, Austria, November 20-21, 2008. Proceedings 4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 (pp. 63-76). Springer Berlin Heidelberg.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Leigh, D., 2009. SWOT analysis.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Handbook of Improving Performance in the Workplace: Volumes 1‐3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pp.115-140.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Sheehan, C., 2005. A model for HRM strategic integration.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Personnel review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34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(2), pp.192-209.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Vallance, E., 1993. What is business for? Ethics and the aim of business.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Business Strategy Review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4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(1), pp.45-52.</a:t>
            </a:r>
          </a:p>
          <a:p>
            <a:pPr marL="430607" lvl="1" indent="-215304" algn="just">
              <a:lnSpc>
                <a:spcPts val="2692"/>
              </a:lnSpc>
              <a:buFont typeface="Arial"/>
              <a:buChar char="•"/>
            </a:pPr>
            <a:r>
              <a:rPr lang="en-US" sz="1994" spc="119">
                <a:solidFill>
                  <a:srgbClr val="494949"/>
                </a:solidFill>
                <a:latin typeface="Montserrat"/>
              </a:rPr>
              <a:t>Vandic, D., Frasincar, F. and Kaymak, U., 2018. A Framework for Product Description Classification in E-commerce.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J. Web Eng.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, </a:t>
            </a:r>
            <a:r>
              <a:rPr lang="en-US" sz="1994" spc="119">
                <a:solidFill>
                  <a:srgbClr val="494949"/>
                </a:solidFill>
                <a:latin typeface="Montserrat Italics"/>
              </a:rPr>
              <a:t>17</a:t>
            </a:r>
            <a:r>
              <a:rPr lang="en-US" sz="1994" spc="119">
                <a:solidFill>
                  <a:srgbClr val="494949"/>
                </a:solidFill>
                <a:latin typeface="Montserrat"/>
              </a:rPr>
              <a:t>(1&amp;2), pp.1-27.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132299" y="-566780"/>
            <a:ext cx="5355572" cy="5877171"/>
          </a:xfrm>
          <a:custGeom>
            <a:avLst/>
            <a:gdLst/>
            <a:ahLst/>
            <a:cxnLst/>
            <a:rect l="l" t="t" r="r" b="b"/>
            <a:pathLst>
              <a:path w="5355572" h="5877171">
                <a:moveTo>
                  <a:pt x="0" y="0"/>
                </a:moveTo>
                <a:lnTo>
                  <a:pt x="5355572" y="0"/>
                </a:lnTo>
                <a:lnTo>
                  <a:pt x="5355572" y="5877171"/>
                </a:lnTo>
                <a:lnTo>
                  <a:pt x="0" y="58771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0332582" y="-1537984"/>
            <a:ext cx="6597249" cy="3075967"/>
          </a:xfrm>
          <a:custGeom>
            <a:avLst/>
            <a:gdLst/>
            <a:ahLst/>
            <a:cxnLst/>
            <a:rect l="l" t="t" r="r" b="b"/>
            <a:pathLst>
              <a:path w="6597249" h="3075967">
                <a:moveTo>
                  <a:pt x="0" y="0"/>
                </a:moveTo>
                <a:lnTo>
                  <a:pt x="6597249" y="0"/>
                </a:lnTo>
                <a:lnTo>
                  <a:pt x="6597249" y="3075968"/>
                </a:lnTo>
                <a:lnTo>
                  <a:pt x="0" y="30759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6929831" y="2362275"/>
            <a:ext cx="7499556" cy="4199751"/>
          </a:xfrm>
          <a:custGeom>
            <a:avLst/>
            <a:gdLst/>
            <a:ahLst/>
            <a:cxnLst/>
            <a:rect l="l" t="t" r="r" b="b"/>
            <a:pathLst>
              <a:path w="7499556" h="4199751">
                <a:moveTo>
                  <a:pt x="0" y="0"/>
                </a:moveTo>
                <a:lnTo>
                  <a:pt x="7499556" y="0"/>
                </a:lnTo>
                <a:lnTo>
                  <a:pt x="7499556" y="4199751"/>
                </a:lnTo>
                <a:lnTo>
                  <a:pt x="0" y="41997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2836415" y="6352306"/>
            <a:ext cx="5059689" cy="5741491"/>
          </a:xfrm>
          <a:custGeom>
            <a:avLst/>
            <a:gdLst/>
            <a:ahLst/>
            <a:cxnLst/>
            <a:rect l="l" t="t" r="r" b="b"/>
            <a:pathLst>
              <a:path w="5059689" h="5741491">
                <a:moveTo>
                  <a:pt x="0" y="0"/>
                </a:moveTo>
                <a:lnTo>
                  <a:pt x="5059688" y="0"/>
                </a:lnTo>
                <a:lnTo>
                  <a:pt x="5059688" y="5741490"/>
                </a:lnTo>
                <a:lnTo>
                  <a:pt x="0" y="57414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411042" y="-2067382"/>
            <a:ext cx="6150745" cy="5766324"/>
          </a:xfrm>
          <a:custGeom>
            <a:avLst/>
            <a:gdLst/>
            <a:ahLst/>
            <a:cxnLst/>
            <a:rect l="l" t="t" r="r" b="b"/>
            <a:pathLst>
              <a:path w="6150745" h="5766324">
                <a:moveTo>
                  <a:pt x="0" y="0"/>
                </a:moveTo>
                <a:lnTo>
                  <a:pt x="6150746" y="0"/>
                </a:lnTo>
                <a:lnTo>
                  <a:pt x="6150746" y="5766323"/>
                </a:lnTo>
                <a:lnTo>
                  <a:pt x="0" y="576632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5400000">
            <a:off x="1779430" y="-3179500"/>
            <a:ext cx="4085368" cy="5586827"/>
          </a:xfrm>
          <a:custGeom>
            <a:avLst/>
            <a:gdLst/>
            <a:ahLst/>
            <a:cxnLst/>
            <a:rect l="l" t="t" r="r" b="b"/>
            <a:pathLst>
              <a:path w="4085368" h="5586827">
                <a:moveTo>
                  <a:pt x="0" y="0"/>
                </a:moveTo>
                <a:lnTo>
                  <a:pt x="4085367" y="0"/>
                </a:lnTo>
                <a:lnTo>
                  <a:pt x="4085367" y="5586827"/>
                </a:lnTo>
                <a:lnTo>
                  <a:pt x="0" y="558682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5893830" y="5310391"/>
            <a:ext cx="4667958" cy="6941201"/>
          </a:xfrm>
          <a:custGeom>
            <a:avLst/>
            <a:gdLst/>
            <a:ahLst/>
            <a:cxnLst/>
            <a:rect l="l" t="t" r="r" b="b"/>
            <a:pathLst>
              <a:path w="4667958" h="6941201">
                <a:moveTo>
                  <a:pt x="0" y="0"/>
                </a:moveTo>
                <a:lnTo>
                  <a:pt x="4667958" y="0"/>
                </a:lnTo>
                <a:lnTo>
                  <a:pt x="4667958" y="6941201"/>
                </a:lnTo>
                <a:lnTo>
                  <a:pt x="0" y="694120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-2836415" y="3901001"/>
            <a:ext cx="4656793" cy="5322050"/>
          </a:xfrm>
          <a:custGeom>
            <a:avLst/>
            <a:gdLst/>
            <a:ahLst/>
            <a:cxnLst/>
            <a:rect l="l" t="t" r="r" b="b"/>
            <a:pathLst>
              <a:path w="4656793" h="5322050">
                <a:moveTo>
                  <a:pt x="0" y="0"/>
                </a:moveTo>
                <a:lnTo>
                  <a:pt x="4656793" y="0"/>
                </a:lnTo>
                <a:lnTo>
                  <a:pt x="4656793" y="5322050"/>
                </a:lnTo>
                <a:lnTo>
                  <a:pt x="0" y="532205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631207" y="8338429"/>
            <a:ext cx="4656793" cy="5322050"/>
          </a:xfrm>
          <a:custGeom>
            <a:avLst/>
            <a:gdLst/>
            <a:ahLst/>
            <a:cxnLst/>
            <a:rect l="l" t="t" r="r" b="b"/>
            <a:pathLst>
              <a:path w="4656793" h="5322050">
                <a:moveTo>
                  <a:pt x="0" y="0"/>
                </a:moveTo>
                <a:lnTo>
                  <a:pt x="4656793" y="0"/>
                </a:lnTo>
                <a:lnTo>
                  <a:pt x="4656793" y="5322049"/>
                </a:lnTo>
                <a:lnTo>
                  <a:pt x="0" y="532204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848023" y="-4053683"/>
            <a:ext cx="6591954" cy="5710280"/>
          </a:xfrm>
          <a:custGeom>
            <a:avLst/>
            <a:gdLst/>
            <a:ahLst/>
            <a:cxnLst/>
            <a:rect l="l" t="t" r="r" b="b"/>
            <a:pathLst>
              <a:path w="6591954" h="5710280">
                <a:moveTo>
                  <a:pt x="0" y="0"/>
                </a:moveTo>
                <a:lnTo>
                  <a:pt x="6591954" y="0"/>
                </a:lnTo>
                <a:lnTo>
                  <a:pt x="6591954" y="5710280"/>
                </a:lnTo>
                <a:lnTo>
                  <a:pt x="0" y="571028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3194310">
            <a:off x="8409323" y="7829528"/>
            <a:ext cx="6128048" cy="5913567"/>
          </a:xfrm>
          <a:custGeom>
            <a:avLst/>
            <a:gdLst/>
            <a:ahLst/>
            <a:cxnLst/>
            <a:rect l="l" t="t" r="r" b="b"/>
            <a:pathLst>
              <a:path w="6128048" h="5913567">
                <a:moveTo>
                  <a:pt x="0" y="0"/>
                </a:moveTo>
                <a:lnTo>
                  <a:pt x="6128049" y="0"/>
                </a:lnTo>
                <a:lnTo>
                  <a:pt x="6128049" y="5913566"/>
                </a:lnTo>
                <a:lnTo>
                  <a:pt x="0" y="591356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-10800000">
            <a:off x="1202696" y="9223051"/>
            <a:ext cx="7941304" cy="4030212"/>
          </a:xfrm>
          <a:custGeom>
            <a:avLst/>
            <a:gdLst/>
            <a:ahLst/>
            <a:cxnLst/>
            <a:rect l="l" t="t" r="r" b="b"/>
            <a:pathLst>
              <a:path w="7941304" h="4030212">
                <a:moveTo>
                  <a:pt x="0" y="0"/>
                </a:moveTo>
                <a:lnTo>
                  <a:pt x="7941304" y="0"/>
                </a:lnTo>
                <a:lnTo>
                  <a:pt x="7941304" y="4030212"/>
                </a:lnTo>
                <a:lnTo>
                  <a:pt x="0" y="403021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10800000">
            <a:off x="5058632" y="8780991"/>
            <a:ext cx="4085368" cy="5586827"/>
          </a:xfrm>
          <a:custGeom>
            <a:avLst/>
            <a:gdLst/>
            <a:ahLst/>
            <a:cxnLst/>
            <a:rect l="l" t="t" r="r" b="b"/>
            <a:pathLst>
              <a:path w="4085368" h="5586827">
                <a:moveTo>
                  <a:pt x="0" y="0"/>
                </a:moveTo>
                <a:lnTo>
                  <a:pt x="4085368" y="0"/>
                </a:lnTo>
                <a:lnTo>
                  <a:pt x="4085368" y="5586828"/>
                </a:lnTo>
                <a:lnTo>
                  <a:pt x="0" y="55868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303563" y="3475623"/>
            <a:ext cx="11680874" cy="3126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15"/>
              </a:lnSpc>
            </a:pPr>
            <a:r>
              <a:rPr lang="en-US" sz="9109" spc="-519">
                <a:solidFill>
                  <a:srgbClr val="494949"/>
                </a:solidFill>
                <a:latin typeface="TAN Pearl"/>
              </a:rPr>
              <a:t>THANK YOU VERY MUCH!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مخصص</PresentationFormat>
  <Paragraphs>0</Paragraphs>
  <Slides>16</Slides>
  <Notes>0</Notes>
  <HiddenSlides>0</HiddenSlides>
  <MMClips>0</MMClips>
  <ScaleCrop>false</ScaleCrop>
  <HeadingPairs>
    <vt:vector size="4" baseType="variant">
      <vt:variant>
        <vt:lpstr>نسق</vt:lpstr>
      </vt:variant>
      <vt:variant>
        <vt:i4>1</vt:i4>
      </vt:variant>
      <vt:variant>
        <vt:lpstr>عناوين الشرائح</vt:lpstr>
      </vt:variant>
      <vt:variant>
        <vt:i4>16</vt:i4>
      </vt:variant>
    </vt:vector>
  </HeadingPairs>
  <TitlesOfParts>
    <vt:vector size="17" baseType="lpstr"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Pink Purple Cute Pastel Style Project Presentation </dc:title>
  <cp:lastModifiedBy>Aliaa Nabih Nabhan Danouni (2309830)</cp:lastModifiedBy>
  <cp:revision>2</cp:revision>
  <dcterms:created xsi:type="dcterms:W3CDTF">2006-08-16T00:00:00Z</dcterms:created>
  <dcterms:modified xsi:type="dcterms:W3CDTF">2024-06-28T01:39:27Z</dcterms:modified>
  <dc:identifier>DAGIVqxWUm4</dc:identifier>
</cp:coreProperties>
</file>