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A33602-83F0-3497-D4CF-519D5630D4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B7C05F-0F59-5B17-0CCD-707AFBF89F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F6D306-BFE3-FBE7-DE2C-568F0EB669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96252-3C7A-564B-8080-D144EA08D45C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C98556-2BB1-A35C-2AF4-10FD97DD02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27FB25-5F4A-EF98-63FA-18A017C6DC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251142-3420-634F-83D8-23A90A1524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75996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79AA3D-0637-B0C1-4714-7AAA3A2AF8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258B14-5DEF-DC25-281E-5D6E54308D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5F429F-EE14-AC15-725A-A5C3CA6672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96252-3C7A-564B-8080-D144EA08D45C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C9C5FF-D910-E785-5E56-47F0DDD2CF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D74FBB-029B-E96F-E9F9-4CCE8F6470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251142-3420-634F-83D8-23A90A1524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5736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64C7F-FA0A-65D2-41ED-2F2D43587D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161E9B-3276-9CE4-9C35-3DE4959818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8D99C5-D2A9-C3FC-46FB-C21BF539E9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96252-3C7A-564B-8080-D144EA08D45C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521CF8-264C-4FBE-2AA8-FB8418EBF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F0996B-EB91-9D37-40CA-26706D46CA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251142-3420-634F-83D8-23A90A1524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94255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53868D-3966-BD51-5E34-9B5834F4A6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678E0F-A000-7AA9-9B49-EF317EC7AB2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5E0DB5-44E0-A7DD-6079-A17870D760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485AEA-EB13-C85E-B065-F59D3765E1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96252-3C7A-564B-8080-D144EA08D45C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6E99C2-11BD-CFF8-4EBC-8434D055C0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B6C507-1232-23C3-0611-BCA287A354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251142-3420-634F-83D8-23A90A1524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14928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BE6E9A-1F0B-4B2B-49CD-8163322951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B763D3-FC0C-EDF4-6BD6-68A9FF8912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0E4F2D-6037-63B9-05CB-C5FC132C83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89F7AFC-E299-8E9E-0A8D-E798AA02E1E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3C414A-C75B-1891-E2FF-B7B471EEC65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0D89198-3E65-7CC0-59FE-136C14A55F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96252-3C7A-564B-8080-D144EA08D45C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CEF71C9-E211-7AE0-2F7E-2E8E0F5C71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7582D1F-9D1C-6C74-2B20-893D541127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251142-3420-634F-83D8-23A90A1524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72312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CD1113-E28E-F6C5-2A29-8B352CB771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96301AB-EE21-49FF-67E6-8A7B45355C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96252-3C7A-564B-8080-D144EA08D45C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CF593F-0D6A-29B3-9338-9C53F1A8E3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8176D8-D9BA-3EB4-271D-7AAEB9D48A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251142-3420-634F-83D8-23A90A1524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94400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9AEAA7-E4F3-DBA3-47DC-817C95B070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96252-3C7A-564B-8080-D144EA08D45C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886AD95-E0E2-C7B6-4965-D2AC25C6F5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DA6FEF-0BFE-B8F8-A025-674E8AFBF9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251142-3420-634F-83D8-23A90A1524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430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0A5AD-3A67-6BB5-2C00-EFB581078A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8BF268-5F2E-EF78-B563-DE2477144D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0000F3-821C-52E8-8DDB-73922774096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CC956F-75B3-9888-8E40-CD661EC8D7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96252-3C7A-564B-8080-D144EA08D45C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180330-00EE-3D9C-D3D5-9E114131E6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092FF9-10C2-CCA7-C904-0BAE325ACA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251142-3420-634F-83D8-23A90A1524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19337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C5EC10-A826-3147-D07B-C2240D7FE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C7C75B-CE44-82D0-9CB6-8621D5AD9AE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8B21434-BB9D-7CB6-CF45-E7887C0987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145209-2D80-DD91-74AE-FB8A29BA54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96252-3C7A-564B-8080-D144EA08D45C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3F8FB7-3E4C-4B19-8D74-536A39D519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9F1265-6FD6-2E68-7F36-2D08930D9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251142-3420-634F-83D8-23A90A1524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52671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43AEBD-3260-0DA8-8657-696AAA4B44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65F3A0-69D2-A0B1-2160-B0E966679F9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9DF25F-C95D-2562-B71E-60E48A8A00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96252-3C7A-564B-8080-D144EA08D45C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A91458-E765-5F69-04EC-18901CCD2F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F64E60-255C-BB43-7CA7-55EE6F6B27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251142-3420-634F-83D8-23A90A1524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9991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82B2729-2B2E-3837-D77E-44F4AB19338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B9161CD-CE05-4178-4B69-45C84F07B50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A85154-FB46-020E-4B46-45E23184DE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96252-3C7A-564B-8080-D144EA08D45C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A59571-A266-8A94-EB8D-E51B1FB3DB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409BF2-A7B1-F95B-5A2E-9A17F8D77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251142-3420-634F-83D8-23A90A1524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19180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2464F1B-7DB7-0659-5272-FCCC805208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C6EBCA-58EC-6C3D-E137-89493EDF7D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0A2251-3AC2-3F98-242C-5E2D0C0FE2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7F96252-3C7A-564B-8080-D144EA08D45C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D73502-BB03-43F7-3641-85B7867DB7C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964255-BC4A-B559-C150-C5B1D0509C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A251142-3420-634F-83D8-23A90A1524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0482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429F292-38D9-445E-CE37-CCB3E4848D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436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1F7FA7-3C87-8EFC-AE2C-498C39B994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000"/>
              <a:t>Component 1: Presentation – Basil’s Bakery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643A00F-3C1B-8D9F-9068-A13382289740}"/>
              </a:ext>
            </a:extLst>
          </p:cNvPr>
          <p:cNvSpPr txBox="1"/>
          <p:nvPr/>
        </p:nvSpPr>
        <p:spPr>
          <a:xfrm>
            <a:off x="838200" y="2434201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Course: Business Skills for the Workplace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Module: Problem Solving &amp; Decision Making – LCLM4004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Student Name: Iacov Izdrael Stoican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Student Number: 2506768</a:t>
            </a:r>
          </a:p>
        </p:txBody>
      </p:sp>
    </p:spTree>
    <p:extLst>
      <p:ext uri="{BB962C8B-B14F-4D97-AF65-F5344CB8AC3E}">
        <p14:creationId xmlns:p14="http://schemas.microsoft.com/office/powerpoint/2010/main" val="20247828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9427AF5F-9A0E-42B7-A252-FD64C9885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552877-DB5E-3DB2-25E4-91DF28B1CE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0644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/>
              <a:t>Background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3D2B719-D4B7-B875-E290-E8AD4C37FBC5}"/>
              </a:ext>
            </a:extLst>
          </p:cNvPr>
          <p:cNvSpPr txBox="1"/>
          <p:nvPr/>
        </p:nvSpPr>
        <p:spPr>
          <a:xfrm>
            <a:off x="838200" y="1825625"/>
            <a:ext cx="4152774" cy="43034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Opened in 2015 at Coventry retail park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Makes organic bread, cakes and pastries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Sales grew every year until 2019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After COVID, sales rose a little but never returned to normal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2023–2025: sales 25 % lower than before (Baker, 2023)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83D7638-9B71-6AAC-6C8E-47AB49CCF2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12" r="-2" b="-2"/>
          <a:stretch>
            <a:fillRect/>
          </a:stretch>
        </p:blipFill>
        <p:spPr>
          <a:xfrm>
            <a:off x="5183500" y="1904282"/>
            <a:ext cx="6170299" cy="4224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61815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4" name="Arc 13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5CC48F-5A78-4FEC-DFFF-DEA8058A7B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Main Problems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0EF0EDF-EB19-EB7F-6B3D-5C66EE6172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182" y="582635"/>
            <a:ext cx="4777381" cy="5522986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CDBAEB0-1C07-51A4-8F1A-AF5558F22508}"/>
              </a:ext>
            </a:extLst>
          </p:cNvPr>
          <p:cNvSpPr txBox="1"/>
          <p:nvPr/>
        </p:nvSpPr>
        <p:spPr>
          <a:xfrm>
            <a:off x="5894962" y="1984443"/>
            <a:ext cx="5458838" cy="41925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✅ Fewer visitors: shops closing, some customers lost jobs or work from home (Mintel, 2023)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✅ What customers want: pre‑ordering and delivery – not available yet (Dennis et al., 2022)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✅ Higher costs: rent, electricity, rates and organic ingredients cost much more (Cotterill, 2021)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Result: profit is falling – the current business model is risky</a:t>
            </a:r>
          </a:p>
        </p:txBody>
      </p:sp>
    </p:spTree>
    <p:extLst>
      <p:ext uri="{BB962C8B-B14F-4D97-AF65-F5344CB8AC3E}">
        <p14:creationId xmlns:p14="http://schemas.microsoft.com/office/powerpoint/2010/main" val="35959849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427AF5F-9A0E-42B7-A252-FD64C9885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46865C-2D1B-79AC-579B-C6345D0A71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0644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/>
              <a:t>What is PESTEL?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3F01903-1258-2C13-38E5-359DFF099A77}"/>
              </a:ext>
            </a:extLst>
          </p:cNvPr>
          <p:cNvSpPr txBox="1"/>
          <p:nvPr/>
        </p:nvSpPr>
        <p:spPr>
          <a:xfrm>
            <a:off x="838200" y="1825625"/>
            <a:ext cx="4152774" cy="43034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• Tool to look at outside things affecting the business (Johnson et al., 2022)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• Stands for: Political• Economical • Social • Tech • Environment • Laws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✔ Good: shows risks and chances Basil cannot control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✘ Limitation: does not say which factor matters most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B701B48-B93D-AB99-C592-E2B7E85428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12" r="-2" b="-2"/>
          <a:stretch>
            <a:fillRect/>
          </a:stretch>
        </p:blipFill>
        <p:spPr>
          <a:xfrm>
            <a:off x="5183500" y="1904282"/>
            <a:ext cx="6170299" cy="4224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5739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2A3D88-EA51-9156-F549-1795F0E5C6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PESTEL for Basil’s Bakery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49975EB-547D-B35E-8853-3881F4ED19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182" y="1910915"/>
            <a:ext cx="4777381" cy="2866426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24C12B8-BD0F-CA7C-4B00-DF0A78A63198}"/>
              </a:ext>
            </a:extLst>
          </p:cNvPr>
          <p:cNvSpPr txBox="1"/>
          <p:nvPr/>
        </p:nvSpPr>
        <p:spPr>
          <a:xfrm>
            <a:off x="5894962" y="1984443"/>
            <a:ext cx="5458838" cy="41925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• Political: changes to business rates and help for shops (Gov.uk, 2024)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• Economical: prices going up; energy and food more expensive (ONS, 2025)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• Social: people work from home; like getting food delivered (Mintel, 2023)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• Tech: cheap apps for ordering and delivery (Dennis et al., 2022)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• Environment: bad weather affects organic crops and prices (Cotterill, 2021)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• Laws: food safety rules and higher minimum wage (FSA, 2023)</a:t>
            </a:r>
          </a:p>
        </p:txBody>
      </p:sp>
    </p:spTree>
    <p:extLst>
      <p:ext uri="{BB962C8B-B14F-4D97-AF65-F5344CB8AC3E}">
        <p14:creationId xmlns:p14="http://schemas.microsoft.com/office/powerpoint/2010/main" val="31411119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288C6B4-AFC3-407F-A595-EFFD38D4C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CF236821-17FE-429B-8D2C-08E13A64E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7" name="Freeform: Shape 16">
            <a:extLst>
              <a:ext uri="{FF2B5EF4-FFF2-40B4-BE49-F238E27FC236}">
                <a16:creationId xmlns:a16="http://schemas.microsoft.com/office/drawing/2014/main" id="{C0BDBCD2-E081-43AB-9119-C55465E59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8BB57E-8FC4-44EA-5B03-10ECA53E41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2390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is Fishbone Diagram?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8E79BE4-34FE-485A-98A5-92CE8F7C4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26546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5893" y="2443480"/>
            <a:ext cx="33832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F110050-1B25-AD6C-9F19-1529C6F6B89C}"/>
              </a:ext>
            </a:extLst>
          </p:cNvPr>
          <p:cNvSpPr txBox="1"/>
          <p:nvPr/>
        </p:nvSpPr>
        <p:spPr>
          <a:xfrm>
            <a:off x="371094" y="2718054"/>
            <a:ext cx="3438906" cy="3207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• Also called Cause‑and‑Effect – shows why a problem happens (Ishikawa, 1990)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✔ Good: groups reasons clearly; tells real causes apart from just signs of trouble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✘ Limitation: works best when you have facts to use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C4FD128-8520-D32A-7E5F-0AF72AFF970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1184" y="883539"/>
            <a:ext cx="6922008" cy="5191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22502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F94AA2BD-2E3F-4B1D-8127-5744B8115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12AAA6-BB0E-EA9B-CF45-E46080A80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87552"/>
            <a:ext cx="4485861" cy="108813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400"/>
              <a:t>Fishbone: Why sales are down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BD02261-2DC8-4AA8-9E16-7751AE892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D752CF2-2291-40B5-B462-C17B174C1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6000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EB4A05-7F53-2BA3-8A5C-467B06C4D2C8}"/>
              </a:ext>
            </a:extLst>
          </p:cNvPr>
          <p:cNvSpPr txBox="1"/>
          <p:nvPr/>
        </p:nvSpPr>
        <p:spPr>
          <a:xfrm>
            <a:off x="411479" y="2688336"/>
            <a:ext cx="4498848" cy="35844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Main Problem: Sales 25 % below 2019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Reasons: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• Customers: fewer visitors; work from home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• Place: empty shops; less passing trade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• Work: no pre‑order or delivery; long waits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• Costs: bills rising; organic prices hard to predict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(Source: Case study + Baker, 2023)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CAC6C83-22AB-2DE2-8A30-A85BC3E1DF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26" r="2973" b="-2"/>
          <a:stretch>
            <a:fillRect/>
          </a:stretch>
        </p:blipFill>
        <p:spPr>
          <a:xfrm>
            <a:off x="5308052" y="10"/>
            <a:ext cx="6883948" cy="6857990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707285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!!Rectangle">
            <a:extLst>
              <a:ext uri="{FF2B5EF4-FFF2-40B4-BE49-F238E27FC236}">
                <a16:creationId xmlns:a16="http://schemas.microsoft.com/office/drawing/2014/main" id="{7C432AFE-B3D2-4BFF-BF8F-96C27AFF1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29D5A18-09FD-1837-67FD-ACA580B4458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46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4FD1E7D-9B41-DC29-535D-3A38227F3A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9" y="941832"/>
            <a:ext cx="10506456" cy="20574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>
                <a:solidFill>
                  <a:schemeClr val="bg1"/>
                </a:solidFill>
              </a:rPr>
              <a:t>Key Findings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0140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3241202"/>
            <a:ext cx="10506456" cy="18288"/>
          </a:xfrm>
          <a:prstGeom prst="rect">
            <a:avLst/>
          </a:prstGeom>
          <a:solidFill>
            <a:schemeClr val="bg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95434ED-1E84-E566-F1B2-45F80CB8D3D6}"/>
              </a:ext>
            </a:extLst>
          </p:cNvPr>
          <p:cNvSpPr txBox="1"/>
          <p:nvPr/>
        </p:nvSpPr>
        <p:spPr>
          <a:xfrm>
            <a:off x="841248" y="3502152"/>
            <a:ext cx="10506456" cy="26700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bg1"/>
                </a:solidFill>
              </a:rPr>
              <a:t>• These changes are here to stay, not just temporary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bg1"/>
                </a:solidFill>
              </a:rPr>
              <a:t>• Customers ask most for pre‑order and delivery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bg1"/>
                </a:solidFill>
              </a:rPr>
              <a:t>• Using apps is cheap and low‑risk to reach more people (Dennis et al., 2022)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bg1"/>
                </a:solidFill>
              </a:rPr>
              <a:t>• Making changes now is the best way to keep the bakery safe</a:t>
            </a:r>
          </a:p>
        </p:txBody>
      </p:sp>
    </p:spTree>
    <p:extLst>
      <p:ext uri="{BB962C8B-B14F-4D97-AF65-F5344CB8AC3E}">
        <p14:creationId xmlns:p14="http://schemas.microsoft.com/office/powerpoint/2010/main" val="22433395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47DB2B-66DD-58B2-E7FA-6220DAFFD2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References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085A5C2-1DA1-0325-FACE-66F8025C5693}"/>
              </a:ext>
            </a:extLst>
          </p:cNvPr>
          <p:cNvSpPr txBox="1"/>
          <p:nvPr/>
        </p:nvSpPr>
        <p:spPr>
          <a:xfrm>
            <a:off x="793661" y="2599509"/>
            <a:ext cx="4530898" cy="36394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Baker, M. (2023) Small Business Survival Post‑Pandemic. London: Kogan Page.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Cotterill, S. (2021) ‘Food waste reduction in small bakeries’, Journal of Foodservice Business Research, 24(3), pp. 247‑264.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Dennis, C., Fenech, A. and Merrilees, B. (2022) E‑Retailing and Logistics (3rd ed.). London: Routledge.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Food Standards Agency (2023) Food Hygiene and Business Guidance. Available at: https://www.food.gov.uk (Accessed 12 June 2026).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Gov.uk (2024) Business Rates Relief Schemes. Available at: https://www.gov.uk/business‑rates (Accessed 10 June 2026).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Ishikawa, K. (1990) Introduction to Quality Control. Tokyo: Asian Productivity Organisation.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Johnson, G., Whittington, R., Scholes, K., Angwin, D. and Regnér, P. (2022) Exploring Strategy (13th ed.). Harlow: Pearson Education.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 Mintel (2023) Eating Out and Food to Go – UK. London: Mintel Group Ltd.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 Office for National Statistics (2025) Consumer Price Inflation: Food and Energy. Available at: https://www.ons.gov.uk (Accessed 11 June 2026).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C006524-CFDD-76B5-44E3-5B73653BCA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9" r="15219" b="-1"/>
          <a:stretch>
            <a:fillRect/>
          </a:stretch>
        </p:blipFill>
        <p:spPr>
          <a:xfrm>
            <a:off x="5911532" y="2484255"/>
            <a:ext cx="5150277" cy="3714244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74107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Component 1: Presentation – Basil’s Bakery</vt:lpstr>
      <vt:lpstr>Background</vt:lpstr>
      <vt:lpstr>Main Problems</vt:lpstr>
      <vt:lpstr>What is PESTEL?</vt:lpstr>
      <vt:lpstr> PESTEL for Basil’s Bakery</vt:lpstr>
      <vt:lpstr>What is Fishbone Diagram?</vt:lpstr>
      <vt:lpstr>Fishbone: Why sales are down</vt:lpstr>
      <vt:lpstr>Key Findings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Component 1: Presentation – Basil’s Bakery</dc:title>
  <dc:creator>Iacov Izdrael Stoican (2506768)</dc:creator>
  <cp:lastModifiedBy>Iacov Izdrael Stoican (2506768)</cp:lastModifiedBy>
  <cp:revision>2</cp:revision>
  <dcterms:created xsi:type="dcterms:W3CDTF">2026-06-16T10:47:00Z</dcterms:created>
  <dcterms:modified xsi:type="dcterms:W3CDTF">2026-06-21T13:55:06Z</dcterms:modified>
</cp:coreProperties>
</file>