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9144000" cy="5143500" type="screen16x9"/>
  <p:notesSz cx="6858000" cy="9144000"/>
  <p:embeddedFontLst>
    <p:embeddedFont>
      <p:font typeface="Roboto" panose="02000000000000000000" pitchFamily="2" charset="0"/>
      <p:regular r:id="rId17"/>
      <p:bold r:id="rId18"/>
      <p:italic r:id="rId19"/>
      <p:boldItalic r:id="rId2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5" roundtripDataSignature="AMtx7miOQ6KicKjFz6KNeRTKe8EW0u/BUA=="/>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470037D-CF4F-8D70-7E6D-B4BEBC669D43}" v="4" dt="2026-06-17T06:46:58.957"/>
  </p1510:revLst>
</p1510:revInfo>
</file>

<file path=ppt/tableStyles.xml><?xml version="1.0" encoding="utf-8"?>
<a:tblStyleLst xmlns:a="http://schemas.openxmlformats.org/drawingml/2006/main" def="{195BF980-801E-475B-9114-14F81283AE54}">
  <a:tblStyle styleId="{195BF980-801E-475B-9114-14F81283AE54}" styleName="Table_0">
    <a:wholeTbl>
      <a:tcTxStyle b="off" i="off">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b="off" i="off"/>
      <a:tcStyle>
        <a:tcBdr/>
      </a:tcStyle>
    </a:band1H>
    <a:band2H>
      <a:tcTxStyle b="off" i="off"/>
      <a:tcStyle>
        <a:tcBdr/>
      </a:tcStyle>
    </a:band2H>
    <a:band1V>
      <a:tcTxStyle b="off" i="off"/>
      <a:tcStyle>
        <a:tcBdr/>
      </a:tcStyle>
    </a:band1V>
    <a:band2V>
      <a:tcTxStyle b="off" i="off"/>
      <a:tcStyle>
        <a:tcBdr/>
      </a:tcStyle>
    </a:band2V>
    <a:lastCol>
      <a:tcTxStyle b="off" i="off"/>
      <a:tcStyle>
        <a:tcBdr/>
      </a:tcStyle>
    </a:lastCol>
    <a:firstCol>
      <a:tcTxStyle b="off" i="off"/>
      <a:tcStyle>
        <a:tcBdr/>
      </a:tcStyle>
    </a:firstCol>
    <a:lastRow>
      <a:tcTxStyle b="off" i="off"/>
      <a:tcStyle>
        <a:tcBdr/>
      </a:tcStyle>
    </a:lastRow>
    <a:seCell>
      <a:tcTxStyle b="off" i="off"/>
      <a:tcStyle>
        <a:tcBdr/>
      </a:tcStyle>
    </a:seCell>
    <a:swCell>
      <a:tcTxStyle b="off" i="off"/>
      <a:tcStyle>
        <a:tcBdr/>
      </a:tcStyle>
    </a:swCell>
    <a:firstRow>
      <a:tcTxStyle b="off" i="off"/>
      <a:tcStyle>
        <a:tcBdr/>
      </a:tcStyle>
    </a:firstRow>
    <a:neCell>
      <a:tcTxStyle b="off" i="off"/>
      <a:tcStyle>
        <a:tcBdr/>
      </a:tcStyle>
    </a:neCell>
    <a:nwCell>
      <a:tcTxStyle b="off" i="off"/>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varScale="1">
        <p:scale>
          <a:sx n="100" d="100"/>
          <a:sy n="100" d="100"/>
        </p:scale>
        <p:origin x="0" y="0"/>
      </p:cViewPr>
      <p:guideLst>
        <p:guide orient="horz" pos="162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26"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customschemas.google.com/relationships/presentationmetadata" Target="metadata"/><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3.fntdata"/><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shua Ryan Wilson (2436962)" userId="S::2436962@student.uwtsd.ac.uk::96380df5-0132-48b4-8f6a-a7c62e2dafa5" providerId="AD" clId="Web-{3470037D-CF4F-8D70-7E6D-B4BEBC669D43}"/>
    <pc:docChg chg="modSld">
      <pc:chgData name="Joshua Ryan Wilson (2436962)" userId="S::2436962@student.uwtsd.ac.uk::96380df5-0132-48b4-8f6a-a7c62e2dafa5" providerId="AD" clId="Web-{3470037D-CF4F-8D70-7E6D-B4BEBC669D43}" dt="2026-06-17T06:46:58.957" v="2" actId="20577"/>
      <pc:docMkLst>
        <pc:docMk/>
      </pc:docMkLst>
      <pc:sldChg chg="modSp">
        <pc:chgData name="Joshua Ryan Wilson (2436962)" userId="S::2436962@student.uwtsd.ac.uk::96380df5-0132-48b4-8f6a-a7c62e2dafa5" providerId="AD" clId="Web-{3470037D-CF4F-8D70-7E6D-B4BEBC669D43}" dt="2026-06-17T06:46:58.957" v="2" actId="20577"/>
        <pc:sldMkLst>
          <pc:docMk/>
          <pc:sldMk cId="0" sldId="256"/>
        </pc:sldMkLst>
        <pc:spChg chg="mod">
          <ac:chgData name="Joshua Ryan Wilson (2436962)" userId="S::2436962@student.uwtsd.ac.uk::96380df5-0132-48b4-8f6a-a7c62e2dafa5" providerId="AD" clId="Web-{3470037D-CF4F-8D70-7E6D-B4BEBC669D43}" dt="2026-06-17T06:46:58.957" v="2" actId="20577"/>
          <ac:spMkLst>
            <pc:docMk/>
            <pc:sldMk cId="0" sldId="256"/>
            <ac:spMk id="54"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2" name="Google Shape;52;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
        <p:cNvGrpSpPr/>
        <p:nvPr/>
      </p:nvGrpSpPr>
      <p:grpSpPr>
        <a:xfrm>
          <a:off x="0" y="0"/>
          <a:ext cx="0" cy="0"/>
          <a:chOff x="0" y="0"/>
          <a:chExt cx="0" cy="0"/>
        </a:xfrm>
      </p:grpSpPr>
      <p:sp>
        <p:nvSpPr>
          <p:cNvPr id="56" name="Google Shape;56;p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7" name="Google Shape;57;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
        <p:cNvGrpSpPr/>
        <p:nvPr/>
      </p:nvGrpSpPr>
      <p:grpSpPr>
        <a:xfrm>
          <a:off x="0" y="0"/>
          <a:ext cx="0" cy="0"/>
          <a:chOff x="0" y="0"/>
          <a:chExt cx="0" cy="0"/>
        </a:xfrm>
      </p:grpSpPr>
      <p:sp>
        <p:nvSpPr>
          <p:cNvPr id="62" name="Google Shape;62;p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63" name="Google Shape;63;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
        <p:cNvGrpSpPr/>
        <p:nvPr/>
      </p:nvGrpSpPr>
      <p:grpSpPr>
        <a:xfrm>
          <a:off x="0" y="0"/>
          <a:ext cx="0" cy="0"/>
          <a:chOff x="0" y="0"/>
          <a:chExt cx="0" cy="0"/>
        </a:xfrm>
      </p:grpSpPr>
      <p:sp>
        <p:nvSpPr>
          <p:cNvPr id="69" name="Google Shape;69;p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70" name="Google Shape;70;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6"/>
        <p:cNvGrpSpPr/>
        <p:nvPr/>
      </p:nvGrpSpPr>
      <p:grpSpPr>
        <a:xfrm>
          <a:off x="0" y="0"/>
          <a:ext cx="0" cy="0"/>
          <a:chOff x="0" y="0"/>
          <a:chExt cx="0" cy="0"/>
        </a:xfrm>
      </p:grpSpPr>
      <p:sp>
        <p:nvSpPr>
          <p:cNvPr id="77" name="Google Shape;77;p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78" name="Google Shape;78;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
        <p:cNvGrpSpPr/>
        <p:nvPr/>
      </p:nvGrpSpPr>
      <p:grpSpPr>
        <a:xfrm>
          <a:off x="0" y="0"/>
          <a:ext cx="0" cy="0"/>
          <a:chOff x="0" y="0"/>
          <a:chExt cx="0" cy="0"/>
        </a:xfrm>
      </p:grpSpPr>
      <p:sp>
        <p:nvSpPr>
          <p:cNvPr id="84" name="Google Shape;84;p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85" name="Google Shape;85;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
        <p:cNvGrpSpPr/>
        <p:nvPr/>
      </p:nvGrpSpPr>
      <p:grpSpPr>
        <a:xfrm>
          <a:off x="0" y="0"/>
          <a:ext cx="0" cy="0"/>
          <a:chOff x="0" y="0"/>
          <a:chExt cx="0" cy="0"/>
        </a:xfrm>
      </p:grpSpPr>
      <p:sp>
        <p:nvSpPr>
          <p:cNvPr id="89" name="Google Shape;89;p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90" name="Google Shape;90;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p:cNvGrpSpPr/>
        <p:nvPr/>
      </p:nvGrpSpPr>
      <p:grpSpPr>
        <a:xfrm>
          <a:off x="0" y="0"/>
          <a:ext cx="0" cy="0"/>
          <a:chOff x="0" y="0"/>
          <a:chExt cx="0" cy="0"/>
        </a:xfrm>
      </p:grpSpPr>
      <p:sp>
        <p:nvSpPr>
          <p:cNvPr id="96" name="Google Shape;96;p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97" name="Google Shape;97;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
        <p:cNvGrpSpPr/>
        <p:nvPr/>
      </p:nvGrpSpPr>
      <p:grpSpPr>
        <a:xfrm>
          <a:off x="0" y="0"/>
          <a:ext cx="0" cy="0"/>
          <a:chOff x="0" y="0"/>
          <a:chExt cx="0" cy="0"/>
        </a:xfrm>
      </p:grpSpPr>
      <p:sp>
        <p:nvSpPr>
          <p:cNvPr id="103" name="Google Shape;103;p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4" name="Google Shape;104;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
        <p:cNvGrpSpPr/>
        <p:nvPr/>
      </p:nvGrpSpPr>
      <p:grpSpPr>
        <a:xfrm>
          <a:off x="0" y="0"/>
          <a:ext cx="0" cy="0"/>
          <a:chOff x="0" y="0"/>
          <a:chExt cx="0" cy="0"/>
        </a:xfrm>
      </p:grpSpPr>
      <p:sp>
        <p:nvSpPr>
          <p:cNvPr id="110" name="Google Shape;110;p1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1" name="Google Shape;111;p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7"/>
        <p:cNvGrpSpPr/>
        <p:nvPr/>
      </p:nvGrpSpPr>
      <p:grpSpPr>
        <a:xfrm>
          <a:off x="0" y="0"/>
          <a:ext cx="0" cy="0"/>
          <a:chOff x="0" y="0"/>
          <a:chExt cx="0" cy="0"/>
        </a:xfrm>
      </p:grpSpPr>
      <p:sp>
        <p:nvSpPr>
          <p:cNvPr id="118" name="Google Shape;118;p1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9" name="Google Shape;119;p1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
        <p:cNvGrpSpPr/>
        <p:nvPr/>
      </p:nvGrpSpPr>
      <p:grpSpPr>
        <a:xfrm>
          <a:off x="0" y="0"/>
          <a:ext cx="0" cy="0"/>
          <a:chOff x="0" y="0"/>
          <a:chExt cx="0" cy="0"/>
        </a:xfrm>
      </p:grpSpPr>
      <p:sp>
        <p:nvSpPr>
          <p:cNvPr id="123" name="Google Shape;123;p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4" name="Google Shape;124;p1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
        <p:cNvGrpSpPr/>
        <p:nvPr/>
      </p:nvGrpSpPr>
      <p:grpSpPr>
        <a:xfrm>
          <a:off x="0" y="0"/>
          <a:ext cx="0" cy="0"/>
          <a:chOff x="0" y="0"/>
          <a:chExt cx="0" cy="0"/>
        </a:xfrm>
      </p:grpSpPr>
      <p:sp>
        <p:nvSpPr>
          <p:cNvPr id="129" name="Google Shape;129;p1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0" name="Google Shape;130;p1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5"/>
        <p:cNvGrpSpPr/>
        <p:nvPr/>
      </p:nvGrpSpPr>
      <p:grpSpPr>
        <a:xfrm>
          <a:off x="0" y="0"/>
          <a:ext cx="0" cy="0"/>
          <a:chOff x="0" y="0"/>
          <a:chExt cx="0" cy="0"/>
        </a:xfrm>
      </p:grpSpPr>
      <p:sp>
        <p:nvSpPr>
          <p:cNvPr id="136" name="Google Shape;136;p1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37" name="Google Shape;137;p1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16"/>
          <p:cNvSpPr txBox="1">
            <a:spLocks noGrp="1"/>
          </p:cNvSpPr>
          <p:nvPr>
            <p:ph type="ctrTitle"/>
          </p:nvPr>
        </p:nvSpPr>
        <p:spPr>
          <a:xfrm>
            <a:off x="311708" y="744575"/>
            <a:ext cx="8520600" cy="20526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5200"/>
              <a:buNone/>
              <a:defRPr sz="5200"/>
            </a:lvl1pPr>
            <a:lvl2pPr lvl="1" algn="ctr">
              <a:lnSpc>
                <a:spcPct val="100000"/>
              </a:lnSpc>
              <a:spcBef>
                <a:spcPts val="0"/>
              </a:spcBef>
              <a:spcAft>
                <a:spcPts val="0"/>
              </a:spcAft>
              <a:buSzPts val="5200"/>
              <a:buNone/>
              <a:defRPr sz="5200"/>
            </a:lvl2pPr>
            <a:lvl3pPr lvl="2" algn="ctr">
              <a:lnSpc>
                <a:spcPct val="100000"/>
              </a:lnSpc>
              <a:spcBef>
                <a:spcPts val="0"/>
              </a:spcBef>
              <a:spcAft>
                <a:spcPts val="0"/>
              </a:spcAft>
              <a:buSzPts val="5200"/>
              <a:buNone/>
              <a:defRPr sz="5200"/>
            </a:lvl3pPr>
            <a:lvl4pPr lvl="3" algn="ctr">
              <a:lnSpc>
                <a:spcPct val="100000"/>
              </a:lnSpc>
              <a:spcBef>
                <a:spcPts val="0"/>
              </a:spcBef>
              <a:spcAft>
                <a:spcPts val="0"/>
              </a:spcAft>
              <a:buSzPts val="5200"/>
              <a:buNone/>
              <a:defRPr sz="5200"/>
            </a:lvl4pPr>
            <a:lvl5pPr lvl="4" algn="ctr">
              <a:lnSpc>
                <a:spcPct val="100000"/>
              </a:lnSpc>
              <a:spcBef>
                <a:spcPts val="0"/>
              </a:spcBef>
              <a:spcAft>
                <a:spcPts val="0"/>
              </a:spcAft>
              <a:buSzPts val="5200"/>
              <a:buNone/>
              <a:defRPr sz="5200"/>
            </a:lvl5pPr>
            <a:lvl6pPr lvl="5" algn="ctr">
              <a:lnSpc>
                <a:spcPct val="100000"/>
              </a:lnSpc>
              <a:spcBef>
                <a:spcPts val="0"/>
              </a:spcBef>
              <a:spcAft>
                <a:spcPts val="0"/>
              </a:spcAft>
              <a:buSzPts val="5200"/>
              <a:buNone/>
              <a:defRPr sz="5200"/>
            </a:lvl6pPr>
            <a:lvl7pPr lvl="6" algn="ctr">
              <a:lnSpc>
                <a:spcPct val="100000"/>
              </a:lnSpc>
              <a:spcBef>
                <a:spcPts val="0"/>
              </a:spcBef>
              <a:spcAft>
                <a:spcPts val="0"/>
              </a:spcAft>
              <a:buSzPts val="5200"/>
              <a:buNone/>
              <a:defRPr sz="5200"/>
            </a:lvl7pPr>
            <a:lvl8pPr lvl="7" algn="ctr">
              <a:lnSpc>
                <a:spcPct val="100000"/>
              </a:lnSpc>
              <a:spcBef>
                <a:spcPts val="0"/>
              </a:spcBef>
              <a:spcAft>
                <a:spcPts val="0"/>
              </a:spcAft>
              <a:buSzPts val="5200"/>
              <a:buNone/>
              <a:defRPr sz="5200"/>
            </a:lvl8pPr>
            <a:lvl9pPr lvl="8" algn="ctr">
              <a:lnSpc>
                <a:spcPct val="100000"/>
              </a:lnSpc>
              <a:spcBef>
                <a:spcPts val="0"/>
              </a:spcBef>
              <a:spcAft>
                <a:spcPts val="0"/>
              </a:spcAft>
              <a:buSzPts val="5200"/>
              <a:buNone/>
              <a:defRPr sz="5200"/>
            </a:lvl9pPr>
          </a:lstStyle>
          <a:p>
            <a:endParaRPr/>
          </a:p>
        </p:txBody>
      </p:sp>
      <p:sp>
        <p:nvSpPr>
          <p:cNvPr id="11" name="Google Shape;11;p16"/>
          <p:cNvSpPr txBox="1">
            <a:spLocks noGrp="1"/>
          </p:cNvSpPr>
          <p:nvPr>
            <p:ph type="subTitle" idx="1"/>
          </p:nvPr>
        </p:nvSpPr>
        <p:spPr>
          <a:xfrm>
            <a:off x="311700" y="2834125"/>
            <a:ext cx="8520600" cy="7926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16"/>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3"/>
        <p:cNvGrpSpPr/>
        <p:nvPr/>
      </p:nvGrpSpPr>
      <p:grpSpPr>
        <a:xfrm>
          <a:off x="0" y="0"/>
          <a:ext cx="0" cy="0"/>
          <a:chOff x="0" y="0"/>
          <a:chExt cx="0" cy="0"/>
        </a:xfrm>
      </p:grpSpPr>
      <p:sp>
        <p:nvSpPr>
          <p:cNvPr id="14" name="Google Shape;14;p17"/>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15" name="Google Shape;15;p17"/>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0"/>
              </a:spcBef>
              <a:spcAft>
                <a:spcPts val="0"/>
              </a:spcAft>
              <a:buSzPts val="1400"/>
              <a:buChar char="○"/>
              <a:defRPr/>
            </a:lvl2pPr>
            <a:lvl3pPr marL="1371600" lvl="2" indent="-317500" algn="l">
              <a:lnSpc>
                <a:spcPct val="115000"/>
              </a:lnSpc>
              <a:spcBef>
                <a:spcPts val="0"/>
              </a:spcBef>
              <a:spcAft>
                <a:spcPts val="0"/>
              </a:spcAft>
              <a:buSzPts val="1400"/>
              <a:buChar char="■"/>
              <a:defRPr/>
            </a:lvl3pPr>
            <a:lvl4pPr marL="1828800" lvl="3" indent="-317500" algn="l">
              <a:lnSpc>
                <a:spcPct val="115000"/>
              </a:lnSpc>
              <a:spcBef>
                <a:spcPts val="0"/>
              </a:spcBef>
              <a:spcAft>
                <a:spcPts val="0"/>
              </a:spcAft>
              <a:buSzPts val="1400"/>
              <a:buChar char="●"/>
              <a:defRPr/>
            </a:lvl4pPr>
            <a:lvl5pPr marL="2286000" lvl="4" indent="-317500" algn="l">
              <a:lnSpc>
                <a:spcPct val="115000"/>
              </a:lnSpc>
              <a:spcBef>
                <a:spcPts val="0"/>
              </a:spcBef>
              <a:spcAft>
                <a:spcPts val="0"/>
              </a:spcAft>
              <a:buSzPts val="1400"/>
              <a:buChar char="○"/>
              <a:defRPr/>
            </a:lvl5pPr>
            <a:lvl6pPr marL="2743200" lvl="5" indent="-317500" algn="l">
              <a:lnSpc>
                <a:spcPct val="115000"/>
              </a:lnSpc>
              <a:spcBef>
                <a:spcPts val="0"/>
              </a:spcBef>
              <a:spcAft>
                <a:spcPts val="0"/>
              </a:spcAft>
              <a:buSzPts val="1400"/>
              <a:buChar char="■"/>
              <a:defRPr/>
            </a:lvl6pPr>
            <a:lvl7pPr marL="3200400" lvl="6" indent="-317500" algn="l">
              <a:lnSpc>
                <a:spcPct val="115000"/>
              </a:lnSpc>
              <a:spcBef>
                <a:spcPts val="0"/>
              </a:spcBef>
              <a:spcAft>
                <a:spcPts val="0"/>
              </a:spcAft>
              <a:buSzPts val="1400"/>
              <a:buChar char="●"/>
              <a:defRPr/>
            </a:lvl7pPr>
            <a:lvl8pPr marL="3657600" lvl="7" indent="-317500" algn="l">
              <a:lnSpc>
                <a:spcPct val="115000"/>
              </a:lnSpc>
              <a:spcBef>
                <a:spcPts val="0"/>
              </a:spcBef>
              <a:spcAft>
                <a:spcPts val="0"/>
              </a:spcAft>
              <a:buSzPts val="1400"/>
              <a:buChar char="○"/>
              <a:defRPr/>
            </a:lvl8pPr>
            <a:lvl9pPr marL="4114800" lvl="8" indent="-317500" algn="l">
              <a:lnSpc>
                <a:spcPct val="115000"/>
              </a:lnSpc>
              <a:spcBef>
                <a:spcPts val="0"/>
              </a:spcBef>
              <a:spcAft>
                <a:spcPts val="0"/>
              </a:spcAft>
              <a:buSzPts val="1400"/>
              <a:buChar char="■"/>
              <a:defRPr/>
            </a:lvl9pPr>
          </a:lstStyle>
          <a:p>
            <a:endParaRPr/>
          </a:p>
        </p:txBody>
      </p:sp>
      <p:sp>
        <p:nvSpPr>
          <p:cNvPr id="16" name="Google Shape;16;p17"/>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7"/>
        <p:cNvGrpSpPr/>
        <p:nvPr/>
      </p:nvGrpSpPr>
      <p:grpSpPr>
        <a:xfrm>
          <a:off x="0" y="0"/>
          <a:ext cx="0" cy="0"/>
          <a:chOff x="0" y="0"/>
          <a:chExt cx="0" cy="0"/>
        </a:xfrm>
      </p:grpSpPr>
      <p:sp>
        <p:nvSpPr>
          <p:cNvPr id="18" name="Google Shape;18;p18"/>
          <p:cNvSpPr txBox="1">
            <a:spLocks noGrp="1"/>
          </p:cNvSpPr>
          <p:nvPr>
            <p:ph type="title"/>
          </p:nvPr>
        </p:nvSpPr>
        <p:spPr>
          <a:xfrm>
            <a:off x="311700" y="2150850"/>
            <a:ext cx="8520600" cy="8418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SzPts val="3600"/>
              <a:buNone/>
              <a:defRPr sz="3600"/>
            </a:lvl1pPr>
            <a:lvl2pPr lvl="1" algn="ctr">
              <a:lnSpc>
                <a:spcPct val="100000"/>
              </a:lnSpc>
              <a:spcBef>
                <a:spcPts val="0"/>
              </a:spcBef>
              <a:spcAft>
                <a:spcPts val="0"/>
              </a:spcAft>
              <a:buSzPts val="3600"/>
              <a:buNone/>
              <a:defRPr sz="3600"/>
            </a:lvl2pPr>
            <a:lvl3pPr lvl="2" algn="ctr">
              <a:lnSpc>
                <a:spcPct val="100000"/>
              </a:lnSpc>
              <a:spcBef>
                <a:spcPts val="0"/>
              </a:spcBef>
              <a:spcAft>
                <a:spcPts val="0"/>
              </a:spcAft>
              <a:buSzPts val="3600"/>
              <a:buNone/>
              <a:defRPr sz="3600"/>
            </a:lvl3pPr>
            <a:lvl4pPr lvl="3" algn="ctr">
              <a:lnSpc>
                <a:spcPct val="100000"/>
              </a:lnSpc>
              <a:spcBef>
                <a:spcPts val="0"/>
              </a:spcBef>
              <a:spcAft>
                <a:spcPts val="0"/>
              </a:spcAft>
              <a:buSzPts val="3600"/>
              <a:buNone/>
              <a:defRPr sz="3600"/>
            </a:lvl4pPr>
            <a:lvl5pPr lvl="4" algn="ctr">
              <a:lnSpc>
                <a:spcPct val="100000"/>
              </a:lnSpc>
              <a:spcBef>
                <a:spcPts val="0"/>
              </a:spcBef>
              <a:spcAft>
                <a:spcPts val="0"/>
              </a:spcAft>
              <a:buSzPts val="3600"/>
              <a:buNone/>
              <a:defRPr sz="3600"/>
            </a:lvl5pPr>
            <a:lvl6pPr lvl="5" algn="ctr">
              <a:lnSpc>
                <a:spcPct val="100000"/>
              </a:lnSpc>
              <a:spcBef>
                <a:spcPts val="0"/>
              </a:spcBef>
              <a:spcAft>
                <a:spcPts val="0"/>
              </a:spcAft>
              <a:buSzPts val="3600"/>
              <a:buNone/>
              <a:defRPr sz="3600"/>
            </a:lvl6pPr>
            <a:lvl7pPr lvl="6" algn="ctr">
              <a:lnSpc>
                <a:spcPct val="100000"/>
              </a:lnSpc>
              <a:spcBef>
                <a:spcPts val="0"/>
              </a:spcBef>
              <a:spcAft>
                <a:spcPts val="0"/>
              </a:spcAft>
              <a:buSzPts val="3600"/>
              <a:buNone/>
              <a:defRPr sz="3600"/>
            </a:lvl7pPr>
            <a:lvl8pPr lvl="7" algn="ctr">
              <a:lnSpc>
                <a:spcPct val="100000"/>
              </a:lnSpc>
              <a:spcBef>
                <a:spcPts val="0"/>
              </a:spcBef>
              <a:spcAft>
                <a:spcPts val="0"/>
              </a:spcAft>
              <a:buSzPts val="3600"/>
              <a:buNone/>
              <a:defRPr sz="3600"/>
            </a:lvl8pPr>
            <a:lvl9pPr lvl="8" algn="ctr">
              <a:lnSpc>
                <a:spcPct val="100000"/>
              </a:lnSpc>
              <a:spcBef>
                <a:spcPts val="0"/>
              </a:spcBef>
              <a:spcAft>
                <a:spcPts val="0"/>
              </a:spcAft>
              <a:buSzPts val="3600"/>
              <a:buNone/>
              <a:defRPr sz="3600"/>
            </a:lvl9pPr>
          </a:lstStyle>
          <a:p>
            <a:endParaRPr/>
          </a:p>
        </p:txBody>
      </p:sp>
      <p:sp>
        <p:nvSpPr>
          <p:cNvPr id="19" name="Google Shape;19;p18"/>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19"/>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22" name="Google Shape;22;p19"/>
          <p:cNvSpPr txBox="1">
            <a:spLocks noGrp="1"/>
          </p:cNvSpPr>
          <p:nvPr>
            <p:ph type="body" idx="1"/>
          </p:nvPr>
        </p:nvSpPr>
        <p:spPr>
          <a:xfrm>
            <a:off x="311700" y="1152475"/>
            <a:ext cx="3999900" cy="3416400"/>
          </a:xfrm>
          <a:prstGeom prst="rect">
            <a:avLst/>
          </a:prstGeom>
          <a:noFill/>
          <a:ln>
            <a:noFill/>
          </a:ln>
        </p:spPr>
        <p:txBody>
          <a:bodyPr spcFirstLastPara="1" wrap="square" lIns="91425" tIns="91425" rIns="91425" bIns="91425" anchor="t" anchorCtr="0">
            <a:norm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23" name="Google Shape;23;p19"/>
          <p:cNvSpPr txBox="1">
            <a:spLocks noGrp="1"/>
          </p:cNvSpPr>
          <p:nvPr>
            <p:ph type="body" idx="2"/>
          </p:nvPr>
        </p:nvSpPr>
        <p:spPr>
          <a:xfrm>
            <a:off x="4832400" y="1152475"/>
            <a:ext cx="3999900" cy="3416400"/>
          </a:xfrm>
          <a:prstGeom prst="rect">
            <a:avLst/>
          </a:prstGeom>
          <a:noFill/>
          <a:ln>
            <a:noFill/>
          </a:ln>
        </p:spPr>
        <p:txBody>
          <a:bodyPr spcFirstLastPara="1" wrap="square" lIns="91425" tIns="91425" rIns="91425" bIns="91425" anchor="t" anchorCtr="0">
            <a:norm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24" name="Google Shape;24;p19"/>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20"/>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27" name="Google Shape;27;p20"/>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21"/>
          <p:cNvSpPr txBox="1">
            <a:spLocks noGrp="1"/>
          </p:cNvSpPr>
          <p:nvPr>
            <p:ph type="title"/>
          </p:nvPr>
        </p:nvSpPr>
        <p:spPr>
          <a:xfrm>
            <a:off x="311700" y="555600"/>
            <a:ext cx="2808000" cy="755700"/>
          </a:xfrm>
          <a:prstGeom prst="rect">
            <a:avLst/>
          </a:prstGeom>
          <a:noFill/>
          <a:ln>
            <a:noFill/>
          </a:ln>
        </p:spPr>
        <p:txBody>
          <a:bodyPr spcFirstLastPara="1" wrap="square" lIns="91425" tIns="91425" rIns="91425" bIns="91425" anchor="b" anchorCtr="0">
            <a:normAutofit/>
          </a:bodyPr>
          <a:lstStyle>
            <a:lvl1pPr lvl="0" algn="l">
              <a:lnSpc>
                <a:spcPct val="100000"/>
              </a:lnSpc>
              <a:spcBef>
                <a:spcPts val="0"/>
              </a:spcBef>
              <a:spcAft>
                <a:spcPts val="0"/>
              </a:spcAft>
              <a:buSzPts val="2400"/>
              <a:buNone/>
              <a:defRPr sz="2400"/>
            </a:lvl1pPr>
            <a:lvl2pPr lvl="1" algn="l">
              <a:lnSpc>
                <a:spcPct val="100000"/>
              </a:lnSpc>
              <a:spcBef>
                <a:spcPts val="0"/>
              </a:spcBef>
              <a:spcAft>
                <a:spcPts val="0"/>
              </a:spcAft>
              <a:buSzPts val="2400"/>
              <a:buNone/>
              <a:defRPr sz="2400"/>
            </a:lvl2pPr>
            <a:lvl3pPr lvl="2" algn="l">
              <a:lnSpc>
                <a:spcPct val="100000"/>
              </a:lnSpc>
              <a:spcBef>
                <a:spcPts val="0"/>
              </a:spcBef>
              <a:spcAft>
                <a:spcPts val="0"/>
              </a:spcAft>
              <a:buSzPts val="2400"/>
              <a:buNone/>
              <a:defRPr sz="2400"/>
            </a:lvl3pPr>
            <a:lvl4pPr lvl="3" algn="l">
              <a:lnSpc>
                <a:spcPct val="100000"/>
              </a:lnSpc>
              <a:spcBef>
                <a:spcPts val="0"/>
              </a:spcBef>
              <a:spcAft>
                <a:spcPts val="0"/>
              </a:spcAft>
              <a:buSzPts val="2400"/>
              <a:buNone/>
              <a:defRPr sz="2400"/>
            </a:lvl4pPr>
            <a:lvl5pPr lvl="4" algn="l">
              <a:lnSpc>
                <a:spcPct val="100000"/>
              </a:lnSpc>
              <a:spcBef>
                <a:spcPts val="0"/>
              </a:spcBef>
              <a:spcAft>
                <a:spcPts val="0"/>
              </a:spcAft>
              <a:buSzPts val="2400"/>
              <a:buNone/>
              <a:defRPr sz="2400"/>
            </a:lvl5pPr>
            <a:lvl6pPr lvl="5" algn="l">
              <a:lnSpc>
                <a:spcPct val="100000"/>
              </a:lnSpc>
              <a:spcBef>
                <a:spcPts val="0"/>
              </a:spcBef>
              <a:spcAft>
                <a:spcPts val="0"/>
              </a:spcAft>
              <a:buSzPts val="2400"/>
              <a:buNone/>
              <a:defRPr sz="2400"/>
            </a:lvl6pPr>
            <a:lvl7pPr lvl="6" algn="l">
              <a:lnSpc>
                <a:spcPct val="100000"/>
              </a:lnSpc>
              <a:spcBef>
                <a:spcPts val="0"/>
              </a:spcBef>
              <a:spcAft>
                <a:spcPts val="0"/>
              </a:spcAft>
              <a:buSzPts val="2400"/>
              <a:buNone/>
              <a:defRPr sz="2400"/>
            </a:lvl7pPr>
            <a:lvl8pPr lvl="7" algn="l">
              <a:lnSpc>
                <a:spcPct val="100000"/>
              </a:lnSpc>
              <a:spcBef>
                <a:spcPts val="0"/>
              </a:spcBef>
              <a:spcAft>
                <a:spcPts val="0"/>
              </a:spcAft>
              <a:buSzPts val="2400"/>
              <a:buNone/>
              <a:defRPr sz="2400"/>
            </a:lvl8pPr>
            <a:lvl9pPr lvl="8" algn="l">
              <a:lnSpc>
                <a:spcPct val="100000"/>
              </a:lnSpc>
              <a:spcBef>
                <a:spcPts val="0"/>
              </a:spcBef>
              <a:spcAft>
                <a:spcPts val="0"/>
              </a:spcAft>
              <a:buSzPts val="2400"/>
              <a:buNone/>
              <a:defRPr sz="2400"/>
            </a:lvl9pPr>
          </a:lstStyle>
          <a:p>
            <a:endParaRPr/>
          </a:p>
        </p:txBody>
      </p:sp>
      <p:sp>
        <p:nvSpPr>
          <p:cNvPr id="30" name="Google Shape;30;p21"/>
          <p:cNvSpPr txBox="1">
            <a:spLocks noGrp="1"/>
          </p:cNvSpPr>
          <p:nvPr>
            <p:ph type="body" idx="1"/>
          </p:nvPr>
        </p:nvSpPr>
        <p:spPr>
          <a:xfrm>
            <a:off x="311700" y="1389600"/>
            <a:ext cx="2808000" cy="3179400"/>
          </a:xfrm>
          <a:prstGeom prst="rect">
            <a:avLst/>
          </a:prstGeom>
          <a:noFill/>
          <a:ln>
            <a:noFill/>
          </a:ln>
        </p:spPr>
        <p:txBody>
          <a:bodyPr spcFirstLastPara="1" wrap="square" lIns="91425" tIns="91425" rIns="91425" bIns="91425" anchor="t" anchorCtr="0">
            <a:normAutofit/>
          </a:bodyPr>
          <a:lstStyle>
            <a:lvl1pPr marL="457200" lvl="0" indent="-304800" algn="l">
              <a:lnSpc>
                <a:spcPct val="115000"/>
              </a:lnSpc>
              <a:spcBef>
                <a:spcPts val="0"/>
              </a:spcBef>
              <a:spcAft>
                <a:spcPts val="0"/>
              </a:spcAft>
              <a:buSzPts val="1200"/>
              <a:buChar char="●"/>
              <a:defRPr sz="12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31" name="Google Shape;31;p2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22"/>
          <p:cNvSpPr txBox="1">
            <a:spLocks noGrp="1"/>
          </p:cNvSpPr>
          <p:nvPr>
            <p:ph type="title"/>
          </p:nvPr>
        </p:nvSpPr>
        <p:spPr>
          <a:xfrm>
            <a:off x="490250" y="450150"/>
            <a:ext cx="6367800" cy="4090800"/>
          </a:xfrm>
          <a:prstGeom prst="rect">
            <a:avLst/>
          </a:prstGeom>
          <a:noFill/>
          <a:ln>
            <a:noFill/>
          </a:ln>
        </p:spPr>
        <p:txBody>
          <a:bodyPr spcFirstLastPara="1" wrap="square" lIns="91425" tIns="91425" rIns="91425" bIns="91425" anchor="ctr" anchorCtr="0">
            <a:normAutofit/>
          </a:bodyPr>
          <a:lstStyle>
            <a:lvl1pPr lvl="0" algn="l">
              <a:lnSpc>
                <a:spcPct val="100000"/>
              </a:lnSpc>
              <a:spcBef>
                <a:spcPts val="0"/>
              </a:spcBef>
              <a:spcAft>
                <a:spcPts val="0"/>
              </a:spcAft>
              <a:buSzPts val="4800"/>
              <a:buNone/>
              <a:defRPr sz="4800"/>
            </a:lvl1pPr>
            <a:lvl2pPr lvl="1" algn="l">
              <a:lnSpc>
                <a:spcPct val="100000"/>
              </a:lnSpc>
              <a:spcBef>
                <a:spcPts val="0"/>
              </a:spcBef>
              <a:spcAft>
                <a:spcPts val="0"/>
              </a:spcAft>
              <a:buSzPts val="4800"/>
              <a:buNone/>
              <a:defRPr sz="4800"/>
            </a:lvl2pPr>
            <a:lvl3pPr lvl="2" algn="l">
              <a:lnSpc>
                <a:spcPct val="100000"/>
              </a:lnSpc>
              <a:spcBef>
                <a:spcPts val="0"/>
              </a:spcBef>
              <a:spcAft>
                <a:spcPts val="0"/>
              </a:spcAft>
              <a:buSzPts val="4800"/>
              <a:buNone/>
              <a:defRPr sz="4800"/>
            </a:lvl3pPr>
            <a:lvl4pPr lvl="3" algn="l">
              <a:lnSpc>
                <a:spcPct val="100000"/>
              </a:lnSpc>
              <a:spcBef>
                <a:spcPts val="0"/>
              </a:spcBef>
              <a:spcAft>
                <a:spcPts val="0"/>
              </a:spcAft>
              <a:buSzPts val="4800"/>
              <a:buNone/>
              <a:defRPr sz="4800"/>
            </a:lvl4pPr>
            <a:lvl5pPr lvl="4" algn="l">
              <a:lnSpc>
                <a:spcPct val="100000"/>
              </a:lnSpc>
              <a:spcBef>
                <a:spcPts val="0"/>
              </a:spcBef>
              <a:spcAft>
                <a:spcPts val="0"/>
              </a:spcAft>
              <a:buSzPts val="4800"/>
              <a:buNone/>
              <a:defRPr sz="4800"/>
            </a:lvl5pPr>
            <a:lvl6pPr lvl="5" algn="l">
              <a:lnSpc>
                <a:spcPct val="100000"/>
              </a:lnSpc>
              <a:spcBef>
                <a:spcPts val="0"/>
              </a:spcBef>
              <a:spcAft>
                <a:spcPts val="0"/>
              </a:spcAft>
              <a:buSzPts val="4800"/>
              <a:buNone/>
              <a:defRPr sz="4800"/>
            </a:lvl6pPr>
            <a:lvl7pPr lvl="6" algn="l">
              <a:lnSpc>
                <a:spcPct val="100000"/>
              </a:lnSpc>
              <a:spcBef>
                <a:spcPts val="0"/>
              </a:spcBef>
              <a:spcAft>
                <a:spcPts val="0"/>
              </a:spcAft>
              <a:buSzPts val="4800"/>
              <a:buNone/>
              <a:defRPr sz="4800"/>
            </a:lvl7pPr>
            <a:lvl8pPr lvl="7" algn="l">
              <a:lnSpc>
                <a:spcPct val="100000"/>
              </a:lnSpc>
              <a:spcBef>
                <a:spcPts val="0"/>
              </a:spcBef>
              <a:spcAft>
                <a:spcPts val="0"/>
              </a:spcAft>
              <a:buSzPts val="4800"/>
              <a:buNone/>
              <a:defRPr sz="4800"/>
            </a:lvl8pPr>
            <a:lvl9pPr lvl="8" algn="l">
              <a:lnSpc>
                <a:spcPct val="100000"/>
              </a:lnSpc>
              <a:spcBef>
                <a:spcPts val="0"/>
              </a:spcBef>
              <a:spcAft>
                <a:spcPts val="0"/>
              </a:spcAft>
              <a:buSzPts val="4800"/>
              <a:buNone/>
              <a:defRPr sz="4800"/>
            </a:lvl9pPr>
          </a:lstStyle>
          <a:p>
            <a:endParaRPr/>
          </a:p>
        </p:txBody>
      </p:sp>
      <p:sp>
        <p:nvSpPr>
          <p:cNvPr id="34" name="Google Shape;34;p22"/>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23"/>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 name="Google Shape;37;p23"/>
          <p:cNvSpPr txBox="1">
            <a:spLocks noGrp="1"/>
          </p:cNvSpPr>
          <p:nvPr>
            <p:ph type="title"/>
          </p:nvPr>
        </p:nvSpPr>
        <p:spPr>
          <a:xfrm>
            <a:off x="265500" y="1233175"/>
            <a:ext cx="4045200" cy="14823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4200"/>
              <a:buNone/>
              <a:defRPr sz="4200"/>
            </a:lvl1pPr>
            <a:lvl2pPr lvl="1" algn="ctr">
              <a:lnSpc>
                <a:spcPct val="100000"/>
              </a:lnSpc>
              <a:spcBef>
                <a:spcPts val="0"/>
              </a:spcBef>
              <a:spcAft>
                <a:spcPts val="0"/>
              </a:spcAft>
              <a:buSzPts val="4200"/>
              <a:buNone/>
              <a:defRPr sz="4200"/>
            </a:lvl2pPr>
            <a:lvl3pPr lvl="2" algn="ctr">
              <a:lnSpc>
                <a:spcPct val="100000"/>
              </a:lnSpc>
              <a:spcBef>
                <a:spcPts val="0"/>
              </a:spcBef>
              <a:spcAft>
                <a:spcPts val="0"/>
              </a:spcAft>
              <a:buSzPts val="4200"/>
              <a:buNone/>
              <a:defRPr sz="4200"/>
            </a:lvl3pPr>
            <a:lvl4pPr lvl="3" algn="ctr">
              <a:lnSpc>
                <a:spcPct val="100000"/>
              </a:lnSpc>
              <a:spcBef>
                <a:spcPts val="0"/>
              </a:spcBef>
              <a:spcAft>
                <a:spcPts val="0"/>
              </a:spcAft>
              <a:buSzPts val="4200"/>
              <a:buNone/>
              <a:defRPr sz="4200"/>
            </a:lvl4pPr>
            <a:lvl5pPr lvl="4" algn="ctr">
              <a:lnSpc>
                <a:spcPct val="100000"/>
              </a:lnSpc>
              <a:spcBef>
                <a:spcPts val="0"/>
              </a:spcBef>
              <a:spcAft>
                <a:spcPts val="0"/>
              </a:spcAft>
              <a:buSzPts val="4200"/>
              <a:buNone/>
              <a:defRPr sz="4200"/>
            </a:lvl5pPr>
            <a:lvl6pPr lvl="5" algn="ctr">
              <a:lnSpc>
                <a:spcPct val="100000"/>
              </a:lnSpc>
              <a:spcBef>
                <a:spcPts val="0"/>
              </a:spcBef>
              <a:spcAft>
                <a:spcPts val="0"/>
              </a:spcAft>
              <a:buSzPts val="4200"/>
              <a:buNone/>
              <a:defRPr sz="4200"/>
            </a:lvl6pPr>
            <a:lvl7pPr lvl="6" algn="ctr">
              <a:lnSpc>
                <a:spcPct val="100000"/>
              </a:lnSpc>
              <a:spcBef>
                <a:spcPts val="0"/>
              </a:spcBef>
              <a:spcAft>
                <a:spcPts val="0"/>
              </a:spcAft>
              <a:buSzPts val="4200"/>
              <a:buNone/>
              <a:defRPr sz="4200"/>
            </a:lvl7pPr>
            <a:lvl8pPr lvl="7" algn="ctr">
              <a:lnSpc>
                <a:spcPct val="100000"/>
              </a:lnSpc>
              <a:spcBef>
                <a:spcPts val="0"/>
              </a:spcBef>
              <a:spcAft>
                <a:spcPts val="0"/>
              </a:spcAft>
              <a:buSzPts val="4200"/>
              <a:buNone/>
              <a:defRPr sz="4200"/>
            </a:lvl8pPr>
            <a:lvl9pPr lvl="8" algn="ctr">
              <a:lnSpc>
                <a:spcPct val="100000"/>
              </a:lnSpc>
              <a:spcBef>
                <a:spcPts val="0"/>
              </a:spcBef>
              <a:spcAft>
                <a:spcPts val="0"/>
              </a:spcAft>
              <a:buSzPts val="4200"/>
              <a:buNone/>
              <a:defRPr sz="4200"/>
            </a:lvl9pPr>
          </a:lstStyle>
          <a:p>
            <a:endParaRPr/>
          </a:p>
        </p:txBody>
      </p:sp>
      <p:sp>
        <p:nvSpPr>
          <p:cNvPr id="38" name="Google Shape;38;p23"/>
          <p:cNvSpPr txBox="1">
            <a:spLocks noGrp="1"/>
          </p:cNvSpPr>
          <p:nvPr>
            <p:ph type="subTitle" idx="1"/>
          </p:nvPr>
        </p:nvSpPr>
        <p:spPr>
          <a:xfrm>
            <a:off x="265500" y="2803075"/>
            <a:ext cx="4045200" cy="12351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23"/>
          <p:cNvSpPr txBox="1">
            <a:spLocks noGrp="1"/>
          </p:cNvSpPr>
          <p:nvPr>
            <p:ph type="body" idx="2"/>
          </p:nvPr>
        </p:nvSpPr>
        <p:spPr>
          <a:xfrm>
            <a:off x="4939500" y="724075"/>
            <a:ext cx="3837000" cy="3695100"/>
          </a:xfrm>
          <a:prstGeom prst="rect">
            <a:avLst/>
          </a:prstGeom>
          <a:noFill/>
          <a:ln>
            <a:noFill/>
          </a:ln>
        </p:spPr>
        <p:txBody>
          <a:bodyPr spcFirstLastPara="1" wrap="square" lIns="91425" tIns="91425" rIns="91425" bIns="91425" anchor="ctr" anchorCtr="0">
            <a:norm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0"/>
              </a:spcBef>
              <a:spcAft>
                <a:spcPts val="0"/>
              </a:spcAft>
              <a:buSzPts val="1400"/>
              <a:buChar char="○"/>
              <a:defRPr/>
            </a:lvl2pPr>
            <a:lvl3pPr marL="1371600" lvl="2" indent="-317500" algn="l">
              <a:lnSpc>
                <a:spcPct val="115000"/>
              </a:lnSpc>
              <a:spcBef>
                <a:spcPts val="0"/>
              </a:spcBef>
              <a:spcAft>
                <a:spcPts val="0"/>
              </a:spcAft>
              <a:buSzPts val="1400"/>
              <a:buChar char="■"/>
              <a:defRPr/>
            </a:lvl3pPr>
            <a:lvl4pPr marL="1828800" lvl="3" indent="-317500" algn="l">
              <a:lnSpc>
                <a:spcPct val="115000"/>
              </a:lnSpc>
              <a:spcBef>
                <a:spcPts val="0"/>
              </a:spcBef>
              <a:spcAft>
                <a:spcPts val="0"/>
              </a:spcAft>
              <a:buSzPts val="1400"/>
              <a:buChar char="●"/>
              <a:defRPr/>
            </a:lvl4pPr>
            <a:lvl5pPr marL="2286000" lvl="4" indent="-317500" algn="l">
              <a:lnSpc>
                <a:spcPct val="115000"/>
              </a:lnSpc>
              <a:spcBef>
                <a:spcPts val="0"/>
              </a:spcBef>
              <a:spcAft>
                <a:spcPts val="0"/>
              </a:spcAft>
              <a:buSzPts val="1400"/>
              <a:buChar char="○"/>
              <a:defRPr/>
            </a:lvl5pPr>
            <a:lvl6pPr marL="2743200" lvl="5" indent="-317500" algn="l">
              <a:lnSpc>
                <a:spcPct val="115000"/>
              </a:lnSpc>
              <a:spcBef>
                <a:spcPts val="0"/>
              </a:spcBef>
              <a:spcAft>
                <a:spcPts val="0"/>
              </a:spcAft>
              <a:buSzPts val="1400"/>
              <a:buChar char="■"/>
              <a:defRPr/>
            </a:lvl6pPr>
            <a:lvl7pPr marL="3200400" lvl="6" indent="-317500" algn="l">
              <a:lnSpc>
                <a:spcPct val="115000"/>
              </a:lnSpc>
              <a:spcBef>
                <a:spcPts val="0"/>
              </a:spcBef>
              <a:spcAft>
                <a:spcPts val="0"/>
              </a:spcAft>
              <a:buSzPts val="1400"/>
              <a:buChar char="●"/>
              <a:defRPr/>
            </a:lvl7pPr>
            <a:lvl8pPr marL="3657600" lvl="7" indent="-317500" algn="l">
              <a:lnSpc>
                <a:spcPct val="115000"/>
              </a:lnSpc>
              <a:spcBef>
                <a:spcPts val="0"/>
              </a:spcBef>
              <a:spcAft>
                <a:spcPts val="0"/>
              </a:spcAft>
              <a:buSzPts val="1400"/>
              <a:buChar char="○"/>
              <a:defRPr/>
            </a:lvl8pPr>
            <a:lvl9pPr marL="4114800" lvl="8" indent="-317500" algn="l">
              <a:lnSpc>
                <a:spcPct val="115000"/>
              </a:lnSpc>
              <a:spcBef>
                <a:spcPts val="0"/>
              </a:spcBef>
              <a:spcAft>
                <a:spcPts val="0"/>
              </a:spcAft>
              <a:buSzPts val="1400"/>
              <a:buChar char="■"/>
              <a:defRPr/>
            </a:lvl9pPr>
          </a:lstStyle>
          <a:p>
            <a:endParaRPr/>
          </a:p>
        </p:txBody>
      </p:sp>
      <p:sp>
        <p:nvSpPr>
          <p:cNvPr id="40" name="Google Shape;40;p23"/>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24"/>
          <p:cNvSpPr txBox="1">
            <a:spLocks noGrp="1"/>
          </p:cNvSpPr>
          <p:nvPr>
            <p:ph type="body" idx="1"/>
          </p:nvPr>
        </p:nvSpPr>
        <p:spPr>
          <a:xfrm>
            <a:off x="311700" y="4230575"/>
            <a:ext cx="5998800" cy="605100"/>
          </a:xfrm>
          <a:prstGeom prst="rect">
            <a:avLst/>
          </a:prstGeom>
          <a:noFill/>
          <a:ln>
            <a:noFill/>
          </a:ln>
        </p:spPr>
        <p:txBody>
          <a:bodyPr spcFirstLastPara="1" wrap="square" lIns="91425" tIns="91425" rIns="91425" bIns="91425" anchor="ctr" anchorCtr="0">
            <a:normAutofit/>
          </a:bodyPr>
          <a:lstStyle>
            <a:lvl1pPr marL="457200" lvl="0" indent="-228600" algn="l">
              <a:lnSpc>
                <a:spcPct val="100000"/>
              </a:lnSpc>
              <a:spcBef>
                <a:spcPts val="0"/>
              </a:spcBef>
              <a:spcAft>
                <a:spcPts val="0"/>
              </a:spcAft>
              <a:buSzPts val="1800"/>
              <a:buNone/>
              <a:defRPr/>
            </a:lvl1pPr>
          </a:lstStyle>
          <a:p>
            <a:endParaRPr/>
          </a:p>
        </p:txBody>
      </p:sp>
      <p:sp>
        <p:nvSpPr>
          <p:cNvPr id="43" name="Google Shape;43;p24"/>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25"/>
          <p:cNvSpPr txBox="1">
            <a:spLocks noGrp="1"/>
          </p:cNvSpPr>
          <p:nvPr>
            <p:ph type="title" hasCustomPrompt="1"/>
          </p:nvPr>
        </p:nvSpPr>
        <p:spPr>
          <a:xfrm>
            <a:off x="311700" y="1106125"/>
            <a:ext cx="8520600" cy="19635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12000"/>
              <a:buNone/>
              <a:defRPr sz="12000"/>
            </a:lvl1pPr>
            <a:lvl2pPr lvl="1" algn="ctr">
              <a:lnSpc>
                <a:spcPct val="100000"/>
              </a:lnSpc>
              <a:spcBef>
                <a:spcPts val="0"/>
              </a:spcBef>
              <a:spcAft>
                <a:spcPts val="0"/>
              </a:spcAft>
              <a:buSzPts val="12000"/>
              <a:buNone/>
              <a:defRPr sz="12000"/>
            </a:lvl2pPr>
            <a:lvl3pPr lvl="2" algn="ctr">
              <a:lnSpc>
                <a:spcPct val="100000"/>
              </a:lnSpc>
              <a:spcBef>
                <a:spcPts val="0"/>
              </a:spcBef>
              <a:spcAft>
                <a:spcPts val="0"/>
              </a:spcAft>
              <a:buSzPts val="12000"/>
              <a:buNone/>
              <a:defRPr sz="12000"/>
            </a:lvl3pPr>
            <a:lvl4pPr lvl="3" algn="ctr">
              <a:lnSpc>
                <a:spcPct val="100000"/>
              </a:lnSpc>
              <a:spcBef>
                <a:spcPts val="0"/>
              </a:spcBef>
              <a:spcAft>
                <a:spcPts val="0"/>
              </a:spcAft>
              <a:buSzPts val="12000"/>
              <a:buNone/>
              <a:defRPr sz="12000"/>
            </a:lvl4pPr>
            <a:lvl5pPr lvl="4" algn="ctr">
              <a:lnSpc>
                <a:spcPct val="100000"/>
              </a:lnSpc>
              <a:spcBef>
                <a:spcPts val="0"/>
              </a:spcBef>
              <a:spcAft>
                <a:spcPts val="0"/>
              </a:spcAft>
              <a:buSzPts val="12000"/>
              <a:buNone/>
              <a:defRPr sz="12000"/>
            </a:lvl5pPr>
            <a:lvl6pPr lvl="5" algn="ctr">
              <a:lnSpc>
                <a:spcPct val="100000"/>
              </a:lnSpc>
              <a:spcBef>
                <a:spcPts val="0"/>
              </a:spcBef>
              <a:spcAft>
                <a:spcPts val="0"/>
              </a:spcAft>
              <a:buSzPts val="12000"/>
              <a:buNone/>
              <a:defRPr sz="12000"/>
            </a:lvl6pPr>
            <a:lvl7pPr lvl="6" algn="ctr">
              <a:lnSpc>
                <a:spcPct val="100000"/>
              </a:lnSpc>
              <a:spcBef>
                <a:spcPts val="0"/>
              </a:spcBef>
              <a:spcAft>
                <a:spcPts val="0"/>
              </a:spcAft>
              <a:buSzPts val="12000"/>
              <a:buNone/>
              <a:defRPr sz="12000"/>
            </a:lvl7pPr>
            <a:lvl8pPr lvl="7" algn="ctr">
              <a:lnSpc>
                <a:spcPct val="100000"/>
              </a:lnSpc>
              <a:spcBef>
                <a:spcPts val="0"/>
              </a:spcBef>
              <a:spcAft>
                <a:spcPts val="0"/>
              </a:spcAft>
              <a:buSzPts val="12000"/>
              <a:buNone/>
              <a:defRPr sz="12000"/>
            </a:lvl8pPr>
            <a:lvl9pPr lvl="8" algn="ctr">
              <a:lnSpc>
                <a:spcPct val="100000"/>
              </a:lnSpc>
              <a:spcBef>
                <a:spcPts val="0"/>
              </a:spcBef>
              <a:spcAft>
                <a:spcPts val="0"/>
              </a:spcAft>
              <a:buSzPts val="12000"/>
              <a:buNone/>
              <a:defRPr sz="12000"/>
            </a:lvl9pPr>
          </a:lstStyle>
          <a:p>
            <a:r>
              <a:t>xx%</a:t>
            </a:r>
          </a:p>
        </p:txBody>
      </p:sp>
      <p:sp>
        <p:nvSpPr>
          <p:cNvPr id="46" name="Google Shape;46;p25"/>
          <p:cNvSpPr txBox="1">
            <a:spLocks noGrp="1"/>
          </p:cNvSpPr>
          <p:nvPr>
            <p:ph type="body" idx="1"/>
          </p:nvPr>
        </p:nvSpPr>
        <p:spPr>
          <a:xfrm>
            <a:off x="311700" y="3152225"/>
            <a:ext cx="8520600" cy="1300800"/>
          </a:xfrm>
          <a:prstGeom prst="rect">
            <a:avLst/>
          </a:prstGeom>
          <a:noFill/>
          <a:ln>
            <a:noFill/>
          </a:ln>
        </p:spPr>
        <p:txBody>
          <a:bodyPr spcFirstLastPara="1" wrap="square" lIns="91425" tIns="91425" rIns="91425" bIns="91425" anchor="t" anchorCtr="0">
            <a:normAutofit/>
          </a:bodyPr>
          <a:lstStyle>
            <a:lvl1pPr marL="457200" lvl="0" indent="-342900" algn="ctr">
              <a:lnSpc>
                <a:spcPct val="115000"/>
              </a:lnSpc>
              <a:spcBef>
                <a:spcPts val="0"/>
              </a:spcBef>
              <a:spcAft>
                <a:spcPts val="0"/>
              </a:spcAft>
              <a:buSzPts val="1800"/>
              <a:buChar char="●"/>
              <a:defRPr/>
            </a:lvl1pPr>
            <a:lvl2pPr marL="914400" lvl="1" indent="-317500" algn="ctr">
              <a:lnSpc>
                <a:spcPct val="115000"/>
              </a:lnSpc>
              <a:spcBef>
                <a:spcPts val="0"/>
              </a:spcBef>
              <a:spcAft>
                <a:spcPts val="0"/>
              </a:spcAft>
              <a:buSzPts val="1400"/>
              <a:buChar char="○"/>
              <a:defRPr/>
            </a:lvl2pPr>
            <a:lvl3pPr marL="1371600" lvl="2" indent="-317500" algn="ctr">
              <a:lnSpc>
                <a:spcPct val="115000"/>
              </a:lnSpc>
              <a:spcBef>
                <a:spcPts val="0"/>
              </a:spcBef>
              <a:spcAft>
                <a:spcPts val="0"/>
              </a:spcAft>
              <a:buSzPts val="1400"/>
              <a:buChar char="■"/>
              <a:defRPr/>
            </a:lvl3pPr>
            <a:lvl4pPr marL="1828800" lvl="3" indent="-317500" algn="ctr">
              <a:lnSpc>
                <a:spcPct val="115000"/>
              </a:lnSpc>
              <a:spcBef>
                <a:spcPts val="0"/>
              </a:spcBef>
              <a:spcAft>
                <a:spcPts val="0"/>
              </a:spcAft>
              <a:buSzPts val="1400"/>
              <a:buChar char="●"/>
              <a:defRPr/>
            </a:lvl4pPr>
            <a:lvl5pPr marL="2286000" lvl="4" indent="-317500" algn="ctr">
              <a:lnSpc>
                <a:spcPct val="115000"/>
              </a:lnSpc>
              <a:spcBef>
                <a:spcPts val="0"/>
              </a:spcBef>
              <a:spcAft>
                <a:spcPts val="0"/>
              </a:spcAft>
              <a:buSzPts val="1400"/>
              <a:buChar char="○"/>
              <a:defRPr/>
            </a:lvl5pPr>
            <a:lvl6pPr marL="2743200" lvl="5" indent="-317500" algn="ctr">
              <a:lnSpc>
                <a:spcPct val="115000"/>
              </a:lnSpc>
              <a:spcBef>
                <a:spcPts val="0"/>
              </a:spcBef>
              <a:spcAft>
                <a:spcPts val="0"/>
              </a:spcAft>
              <a:buSzPts val="1400"/>
              <a:buChar char="■"/>
              <a:defRPr/>
            </a:lvl6pPr>
            <a:lvl7pPr marL="3200400" lvl="6" indent="-317500" algn="ctr">
              <a:lnSpc>
                <a:spcPct val="115000"/>
              </a:lnSpc>
              <a:spcBef>
                <a:spcPts val="0"/>
              </a:spcBef>
              <a:spcAft>
                <a:spcPts val="0"/>
              </a:spcAft>
              <a:buSzPts val="1400"/>
              <a:buChar char="●"/>
              <a:defRPr/>
            </a:lvl7pPr>
            <a:lvl8pPr marL="3657600" lvl="7" indent="-317500" algn="ctr">
              <a:lnSpc>
                <a:spcPct val="115000"/>
              </a:lnSpc>
              <a:spcBef>
                <a:spcPts val="0"/>
              </a:spcBef>
              <a:spcAft>
                <a:spcPts val="0"/>
              </a:spcAft>
              <a:buSzPts val="1400"/>
              <a:buChar char="○"/>
              <a:defRPr/>
            </a:lvl8pPr>
            <a:lvl9pPr marL="4114800" lvl="8" indent="-317500" algn="ctr">
              <a:lnSpc>
                <a:spcPct val="115000"/>
              </a:lnSpc>
              <a:spcBef>
                <a:spcPts val="0"/>
              </a:spcBef>
              <a:spcAft>
                <a:spcPts val="0"/>
              </a:spcAft>
              <a:buSzPts val="1400"/>
              <a:buChar char="■"/>
              <a:defRPr/>
            </a:lvl9pPr>
          </a:lstStyle>
          <a:p>
            <a:endParaRPr/>
          </a:p>
        </p:txBody>
      </p:sp>
      <p:sp>
        <p:nvSpPr>
          <p:cNvPr id="47" name="Google Shape;47;p25"/>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26"/>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5"/>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marR="0" lvl="0"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endParaRPr/>
          </a:p>
        </p:txBody>
      </p:sp>
      <p:sp>
        <p:nvSpPr>
          <p:cNvPr id="7" name="Google Shape;7;p15"/>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marR="0" lvl="0" indent="-342900" algn="l" rtl="0">
              <a:lnSpc>
                <a:spcPct val="115000"/>
              </a:lnSpc>
              <a:spcBef>
                <a:spcPts val="0"/>
              </a:spcBef>
              <a:spcAft>
                <a:spcPts val="0"/>
              </a:spcAft>
              <a:buClr>
                <a:schemeClr val="dk2"/>
              </a:buClr>
              <a:buSzPts val="1800"/>
              <a:buFont typeface="Arial"/>
              <a:buChar char="●"/>
              <a:defRPr sz="1800" b="0" i="0" u="none" strike="noStrike" cap="none">
                <a:solidFill>
                  <a:schemeClr val="dk2"/>
                </a:solidFill>
                <a:latin typeface="Arial"/>
                <a:ea typeface="Arial"/>
                <a:cs typeface="Arial"/>
                <a:sym typeface="Arial"/>
              </a:defRPr>
            </a:lvl1pPr>
            <a:lvl2pPr marL="914400" marR="0" lvl="1"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2pPr>
            <a:lvl3pPr marL="1371600" marR="0" lvl="2"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3pPr>
            <a:lvl4pPr marL="1828800" marR="0" lvl="3"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4pPr>
            <a:lvl5pPr marL="2286000" marR="0" lvl="4"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5pPr>
            <a:lvl6pPr marL="2743200" marR="0" lvl="5"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6pPr>
            <a:lvl7pPr marL="3200400" marR="0" lvl="6"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7pPr>
            <a:lvl8pPr marL="3657600" marR="0" lvl="7"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8pPr>
            <a:lvl9pPr marL="4114800" marR="0" lvl="8"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9pPr>
          </a:lstStyle>
          <a:p>
            <a:endParaRPr/>
          </a:p>
        </p:txBody>
      </p:sp>
      <p:sp>
        <p:nvSpPr>
          <p:cNvPr id="8" name="Google Shape;8;p15"/>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doi.org/10.1177/00031348251367047" TargetMode="External"/><Relationship Id="rId3" Type="http://schemas.openxmlformats.org/officeDocument/2006/relationships/hyperlink" Target="https://doi.org/10.1111/ijsa.12428" TargetMode="External"/><Relationship Id="rId7" Type="http://schemas.openxmlformats.org/officeDocument/2006/relationships/hyperlink" Target="https://doi.org/10.3390/app14062601"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hyperlink" Target="https://doi.org/10.1145/3442381.3450077" TargetMode="External"/><Relationship Id="rId5" Type="http://schemas.openxmlformats.org/officeDocument/2006/relationships/hyperlink" Target="https://doi.org/10.1038/s41598-025-29072-5" TargetMode="External"/><Relationship Id="rId4" Type="http://schemas.openxmlformats.org/officeDocument/2006/relationships/hyperlink" Target="https://doi.org/10.1016/j.jjimei.2022.100109" TargetMode="External"/><Relationship Id="rId9" Type="http://schemas.openxmlformats.org/officeDocument/2006/relationships/hyperlink" Target="https://doi.org/10.3390/foods1318294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
          <p:cNvSpPr txBox="1"/>
          <p:nvPr/>
        </p:nvSpPr>
        <p:spPr>
          <a:xfrm>
            <a:off x="915625" y="776425"/>
            <a:ext cx="5978700" cy="3641992"/>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Clr>
                <a:srgbClr val="000000"/>
              </a:buClr>
              <a:buSzPts val="1800"/>
              <a:buFont typeface="Arial"/>
              <a:buNone/>
            </a:pPr>
            <a:r>
              <a:rPr lang="en-GB" sz="1800" b="0" i="0" u="none" strike="noStrike" cap="none" dirty="0">
                <a:solidFill>
                  <a:schemeClr val="dk1"/>
                </a:solidFill>
                <a:latin typeface="Arial"/>
                <a:ea typeface="Arial"/>
                <a:cs typeface="Arial"/>
                <a:sym typeface="Arial"/>
              </a:rPr>
              <a:t>Joshua </a:t>
            </a:r>
            <a:r>
              <a:rPr lang="en-GB" sz="1800" b="0" i="0" u="none" strike="noStrike" cap="none" dirty="0" err="1">
                <a:solidFill>
                  <a:schemeClr val="dk1"/>
                </a:solidFill>
                <a:latin typeface="Arial"/>
                <a:ea typeface="Arial"/>
                <a:cs typeface="Arial"/>
                <a:sym typeface="Arial"/>
              </a:rPr>
              <a:t>wilson</a:t>
            </a:r>
            <a:endParaRPr sz="1800" b="0" i="0" u="none" strike="noStrike" cap="none" dirty="0" err="1">
              <a:solidFill>
                <a:schemeClr val="dk1"/>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1800"/>
              <a:buFont typeface="Arial"/>
              <a:buNone/>
            </a:pPr>
            <a:r>
              <a:rPr lang="en-GB" sz="1800">
                <a:solidFill>
                  <a:srgbClr val="242130"/>
                </a:solidFill>
                <a:highlight>
                  <a:srgbClr val="FFFFFF"/>
                </a:highlight>
              </a:rPr>
              <a:t>2436962</a:t>
            </a:r>
            <a:endParaRPr sz="1800">
              <a:solidFill>
                <a:schemeClr val="dk1"/>
              </a:solidFill>
            </a:endParaRPr>
          </a:p>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1800"/>
              <a:buFont typeface="Arial"/>
              <a:buNone/>
            </a:pPr>
            <a:r>
              <a:rPr lang="en-GB" sz="1800" b="0" i="0" u="none" strike="noStrike" cap="none">
                <a:solidFill>
                  <a:schemeClr val="dk1"/>
                </a:solidFill>
                <a:latin typeface="Arial"/>
                <a:ea typeface="Arial"/>
                <a:cs typeface="Arial"/>
                <a:sym typeface="Arial"/>
              </a:rPr>
              <a:t>Module LCLM5002</a:t>
            </a:r>
            <a:endParaRPr sz="1800" b="0" i="0" u="none" strike="noStrike" cap="none">
              <a:solidFill>
                <a:schemeClr val="dk1"/>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Times New Roman"/>
              <a:ea typeface="Times New Roman"/>
              <a:cs typeface="Times New Roman"/>
              <a:sym typeface="Times New Roman"/>
            </a:endParaRPr>
          </a:p>
          <a:p>
            <a:pPr marL="0" marR="0" lvl="0" indent="0" algn="l" rtl="0">
              <a:lnSpc>
                <a:spcPct val="100000"/>
              </a:lnSpc>
              <a:spcBef>
                <a:spcPts val="800"/>
              </a:spcBef>
              <a:spcAft>
                <a:spcPts val="0"/>
              </a:spcAft>
              <a:buClr>
                <a:schemeClr val="dk1"/>
              </a:buClr>
              <a:buSzPts val="1100"/>
              <a:buFont typeface="Arial"/>
              <a:buNone/>
            </a:pPr>
            <a:r>
              <a:rPr lang="en-GB" sz="1800" b="0" i="0" u="none" strike="noStrike" cap="none">
                <a:solidFill>
                  <a:schemeClr val="dk1"/>
                </a:solidFill>
                <a:latin typeface="Times New Roman"/>
                <a:ea typeface="Times New Roman"/>
                <a:cs typeface="Times New Roman"/>
                <a:sym typeface="Times New Roman"/>
              </a:rPr>
              <a:t>Developing and Managing Individuals and Teams </a:t>
            </a:r>
            <a:endParaRPr sz="1800" b="0" i="0" u="none" strike="noStrike" cap="none">
              <a:solidFill>
                <a:schemeClr val="dk1"/>
              </a:solidFill>
              <a:latin typeface="Arial"/>
              <a:ea typeface="Arial"/>
              <a:cs typeface="Arial"/>
              <a:sym typeface="Arial"/>
            </a:endParaRPr>
          </a:p>
          <a:p>
            <a:pPr marL="0" marR="0" lvl="0" indent="0" algn="l" rtl="0">
              <a:lnSpc>
                <a:spcPct val="100000"/>
              </a:lnSpc>
              <a:spcBef>
                <a:spcPts val="800"/>
              </a:spcBef>
              <a:spcAft>
                <a:spcPts val="0"/>
              </a:spcAft>
              <a:buClr>
                <a:srgbClr val="000000"/>
              </a:buClr>
              <a:buSzPts val="1800"/>
              <a:buFont typeface="Arial"/>
              <a:buNone/>
            </a:pPr>
            <a:endParaRPr sz="1800" b="0" i="0" u="none" strike="noStrike" cap="none">
              <a:solidFill>
                <a:schemeClr val="dk1"/>
              </a:solidFill>
              <a:highlight>
                <a:srgbClr val="FFFFFF"/>
              </a:highlight>
              <a:latin typeface="Roboto"/>
              <a:ea typeface="Roboto"/>
              <a:cs typeface="Roboto"/>
              <a:sym typeface="Roboto"/>
            </a:endParaRPr>
          </a:p>
          <a:p>
            <a:pPr marL="0" marR="0" lvl="0" indent="0" algn="l" rtl="0">
              <a:lnSpc>
                <a:spcPct val="100000"/>
              </a:lnSpc>
              <a:spcBef>
                <a:spcPts val="0"/>
              </a:spcBef>
              <a:spcAft>
                <a:spcPts val="0"/>
              </a:spcAft>
              <a:buClr>
                <a:srgbClr val="000000"/>
              </a:buClr>
              <a:buSzPts val="1800"/>
              <a:buFont typeface="Arial"/>
              <a:buNone/>
            </a:pPr>
            <a:r>
              <a:rPr lang="en-GB" sz="1800" b="0" i="0" u="none" strike="noStrike" cap="none">
                <a:solidFill>
                  <a:schemeClr val="dk1"/>
                </a:solidFill>
                <a:highlight>
                  <a:srgbClr val="FFFFFF"/>
                </a:highlight>
                <a:latin typeface="Roboto"/>
                <a:ea typeface="Roboto"/>
                <a:cs typeface="Roboto"/>
                <a:sym typeface="Roboto"/>
              </a:rPr>
              <a:t>Dr Samson Oladejo</a:t>
            </a:r>
            <a:endParaRPr sz="1800" b="0" i="0" u="none" strike="noStrike" cap="none">
              <a:solidFill>
                <a:schemeClr val="dk1"/>
              </a:solidFill>
              <a:highlight>
                <a:srgbClr val="FFFFFF"/>
              </a:highlight>
              <a:latin typeface="Roboto"/>
              <a:ea typeface="Roboto"/>
              <a:cs typeface="Roboto"/>
              <a:sym typeface="Roboto"/>
            </a:endParaRPr>
          </a:p>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dk1"/>
              </a:solidFill>
              <a:latin typeface="Times New Roman"/>
              <a:ea typeface="Times New Roman"/>
              <a:cs typeface="Times New Roman"/>
              <a:sym typeface="Times New Roman"/>
            </a:endParaRPr>
          </a:p>
          <a:p>
            <a:pPr marL="0" marR="0" lvl="0" indent="0" algn="l" rtl="0">
              <a:lnSpc>
                <a:spcPct val="100000"/>
              </a:lnSpc>
              <a:spcBef>
                <a:spcPts val="800"/>
              </a:spcBef>
              <a:spcAft>
                <a:spcPts val="800"/>
              </a:spcAft>
              <a:buClr>
                <a:schemeClr val="dk1"/>
              </a:buClr>
              <a:buSzPts val="1100"/>
              <a:buFont typeface="Arial"/>
              <a:buNone/>
            </a:pPr>
            <a:r>
              <a:rPr lang="en-GB" sz="1800" b="0" i="0" u="none" strike="noStrike" cap="none">
                <a:solidFill>
                  <a:schemeClr val="dk1"/>
                </a:solidFill>
                <a:latin typeface="Times New Roman"/>
                <a:ea typeface="Times New Roman"/>
                <a:cs typeface="Times New Roman"/>
                <a:sym typeface="Times New Roman"/>
              </a:rPr>
              <a:t>Component 1- Individual Presentation</a:t>
            </a:r>
            <a:r>
              <a:rPr lang="en-GB" sz="1800">
                <a:solidFill>
                  <a:schemeClr val="dk1"/>
                </a:solidFill>
                <a:latin typeface="Times New Roman"/>
                <a:ea typeface="Times New Roman"/>
                <a:cs typeface="Times New Roman"/>
                <a:sym typeface="Times New Roman"/>
              </a:rPr>
              <a:t>.</a:t>
            </a:r>
            <a:r>
              <a:rPr lang="en-GB" sz="1800" b="0" i="0" u="none" strike="noStrike" cap="none">
                <a:solidFill>
                  <a:schemeClr val="dk1"/>
                </a:solidFill>
                <a:latin typeface="Times New Roman"/>
                <a:ea typeface="Times New Roman"/>
                <a:cs typeface="Times New Roman"/>
                <a:sym typeface="Times New Roman"/>
              </a:rPr>
              <a:t> </a:t>
            </a:r>
            <a:endParaRPr sz="1800" b="0" i="0" u="none" strike="noStrike" cap="none">
              <a:solidFill>
                <a:schemeClr val="dk1"/>
              </a:solidFill>
              <a:highlight>
                <a:srgbClr val="FFFFFF"/>
              </a:highlight>
              <a:latin typeface="Roboto"/>
              <a:ea typeface="Roboto"/>
              <a:cs typeface="Roboto"/>
              <a:sym typeface="Roboto"/>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8"/>
        <p:cNvGrpSpPr/>
        <p:nvPr/>
      </p:nvGrpSpPr>
      <p:grpSpPr>
        <a:xfrm>
          <a:off x="0" y="0"/>
          <a:ext cx="0" cy="0"/>
          <a:chOff x="0" y="0"/>
          <a:chExt cx="0" cy="0"/>
        </a:xfrm>
      </p:grpSpPr>
      <p:sp>
        <p:nvSpPr>
          <p:cNvPr id="59" name="Google Shape;59;p2"/>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r>
              <a:rPr lang="en-GB"/>
              <a:t>Table of Contents</a:t>
            </a:r>
            <a:endParaRPr/>
          </a:p>
        </p:txBody>
      </p:sp>
      <p:sp>
        <p:nvSpPr>
          <p:cNvPr id="60" name="Google Shape;60;p2"/>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p>
            <a:pPr marL="457200" lvl="0" indent="-317500" algn="l" rtl="0">
              <a:lnSpc>
                <a:spcPct val="100000"/>
              </a:lnSpc>
              <a:spcBef>
                <a:spcPts val="0"/>
              </a:spcBef>
              <a:spcAft>
                <a:spcPts val="0"/>
              </a:spcAft>
              <a:buClr>
                <a:schemeClr val="dk1"/>
              </a:buClr>
              <a:buSzPts val="1400"/>
              <a:buAutoNum type="arabicPeriod"/>
            </a:pPr>
            <a:r>
              <a:rPr lang="en-GB" sz="1400">
                <a:solidFill>
                  <a:schemeClr val="dk1"/>
                </a:solidFill>
              </a:rPr>
              <a:t>Morrisons &amp; Its Digital Transformation</a:t>
            </a:r>
            <a:endParaRPr sz="1400">
              <a:solidFill>
                <a:schemeClr val="dk1"/>
              </a:solidFill>
            </a:endParaRPr>
          </a:p>
          <a:p>
            <a:pPr marL="457200" lvl="0" indent="-317500" algn="l" rtl="0">
              <a:lnSpc>
                <a:spcPct val="100000"/>
              </a:lnSpc>
              <a:spcBef>
                <a:spcPts val="0"/>
              </a:spcBef>
              <a:spcAft>
                <a:spcPts val="0"/>
              </a:spcAft>
              <a:buClr>
                <a:schemeClr val="dk1"/>
              </a:buClr>
              <a:buSzPts val="1400"/>
              <a:buAutoNum type="arabicPeriod"/>
            </a:pPr>
            <a:r>
              <a:rPr lang="en-GB" sz="1400">
                <a:solidFill>
                  <a:schemeClr val="dk1"/>
                </a:solidFill>
              </a:rPr>
              <a:t>Recruitment process </a:t>
            </a:r>
            <a:endParaRPr sz="1400">
              <a:solidFill>
                <a:schemeClr val="dk1"/>
              </a:solidFill>
            </a:endParaRPr>
          </a:p>
          <a:p>
            <a:pPr marL="457200" lvl="0" indent="-317500" algn="l" rtl="0">
              <a:lnSpc>
                <a:spcPct val="100000"/>
              </a:lnSpc>
              <a:spcBef>
                <a:spcPts val="0"/>
              </a:spcBef>
              <a:spcAft>
                <a:spcPts val="0"/>
              </a:spcAft>
              <a:buClr>
                <a:schemeClr val="dk1"/>
              </a:buClr>
              <a:buSzPts val="1400"/>
              <a:buAutoNum type="arabicPeriod"/>
            </a:pPr>
            <a:r>
              <a:rPr lang="en-GB" sz="1400">
                <a:solidFill>
                  <a:schemeClr val="dk1"/>
                </a:solidFill>
              </a:rPr>
              <a:t>Job description, person specification &amp; advertisement example</a:t>
            </a:r>
            <a:endParaRPr sz="1400">
              <a:solidFill>
                <a:schemeClr val="dk1"/>
              </a:solidFill>
            </a:endParaRPr>
          </a:p>
          <a:p>
            <a:pPr marL="457200" lvl="0" indent="-317500" algn="l" rtl="0">
              <a:lnSpc>
                <a:spcPct val="115000"/>
              </a:lnSpc>
              <a:spcBef>
                <a:spcPts val="0"/>
              </a:spcBef>
              <a:spcAft>
                <a:spcPts val="0"/>
              </a:spcAft>
              <a:buClr>
                <a:schemeClr val="dk1"/>
              </a:buClr>
              <a:buSzPts val="1400"/>
              <a:buAutoNum type="arabicPeriod"/>
            </a:pPr>
            <a:r>
              <a:rPr lang="en-GB" sz="1400">
                <a:solidFill>
                  <a:schemeClr val="dk1"/>
                </a:solidFill>
              </a:rPr>
              <a:t>Interview  types </a:t>
            </a:r>
            <a:endParaRPr sz="1400">
              <a:solidFill>
                <a:schemeClr val="dk1"/>
              </a:solidFill>
            </a:endParaRPr>
          </a:p>
          <a:p>
            <a:pPr marL="0" lvl="0" indent="0" algn="l" rtl="0">
              <a:lnSpc>
                <a:spcPct val="115000"/>
              </a:lnSpc>
              <a:spcBef>
                <a:spcPts val="1200"/>
              </a:spcBef>
              <a:spcAft>
                <a:spcPts val="0"/>
              </a:spcAft>
              <a:buSzPts val="1800"/>
              <a:buNone/>
            </a:pPr>
            <a:r>
              <a:rPr lang="en-GB" sz="1400">
                <a:solidFill>
                  <a:schemeClr val="dk1"/>
                </a:solidFill>
              </a:rPr>
              <a:t>Behavioural interview </a:t>
            </a:r>
            <a:endParaRPr sz="1400">
              <a:solidFill>
                <a:schemeClr val="dk1"/>
              </a:solidFill>
            </a:endParaRPr>
          </a:p>
          <a:p>
            <a:pPr marL="0" lvl="0" indent="0" algn="l" rtl="0">
              <a:lnSpc>
                <a:spcPct val="115000"/>
              </a:lnSpc>
              <a:spcBef>
                <a:spcPts val="1200"/>
              </a:spcBef>
              <a:spcAft>
                <a:spcPts val="0"/>
              </a:spcAft>
              <a:buSzPts val="1800"/>
              <a:buNone/>
            </a:pPr>
            <a:r>
              <a:rPr lang="en-GB" sz="1400">
                <a:solidFill>
                  <a:schemeClr val="dk1"/>
                </a:solidFill>
              </a:rPr>
              <a:t>Skilled based interview</a:t>
            </a:r>
            <a:endParaRPr sz="1400">
              <a:solidFill>
                <a:schemeClr val="dk1"/>
              </a:solidFill>
            </a:endParaRPr>
          </a:p>
          <a:p>
            <a:pPr marL="0" lvl="0" indent="0" algn="l" rtl="0">
              <a:lnSpc>
                <a:spcPct val="115000"/>
              </a:lnSpc>
              <a:spcBef>
                <a:spcPts val="1200"/>
              </a:spcBef>
              <a:spcAft>
                <a:spcPts val="0"/>
              </a:spcAft>
              <a:buSzPts val="1800"/>
              <a:buNone/>
            </a:pPr>
            <a:r>
              <a:rPr lang="en-GB" sz="1400">
                <a:solidFill>
                  <a:schemeClr val="dk1"/>
                </a:solidFill>
              </a:rPr>
              <a:t> Situational Interview </a:t>
            </a:r>
            <a:endParaRPr sz="1400">
              <a:solidFill>
                <a:schemeClr val="dk1"/>
              </a:solidFill>
            </a:endParaRPr>
          </a:p>
          <a:p>
            <a:pPr marL="457200" lvl="0" indent="-317500" algn="l" rtl="0">
              <a:lnSpc>
                <a:spcPct val="100000"/>
              </a:lnSpc>
              <a:spcBef>
                <a:spcPts val="1200"/>
              </a:spcBef>
              <a:spcAft>
                <a:spcPts val="0"/>
              </a:spcAft>
              <a:buClr>
                <a:schemeClr val="dk1"/>
              </a:buClr>
              <a:buSzPts val="1400"/>
              <a:buAutoNum type="arabicPeriod"/>
            </a:pPr>
            <a:r>
              <a:rPr lang="en-GB" sz="1400">
                <a:solidFill>
                  <a:schemeClr val="dk1"/>
                </a:solidFill>
              </a:rPr>
              <a:t>Questioning Techniques</a:t>
            </a:r>
            <a:endParaRPr sz="1400">
              <a:solidFill>
                <a:schemeClr val="dk1"/>
              </a:solidFill>
            </a:endParaRPr>
          </a:p>
          <a:p>
            <a:pPr marL="457200" lvl="0" indent="-317500" algn="l" rtl="0">
              <a:lnSpc>
                <a:spcPct val="115000"/>
              </a:lnSpc>
              <a:spcBef>
                <a:spcPts val="0"/>
              </a:spcBef>
              <a:spcAft>
                <a:spcPts val="0"/>
              </a:spcAft>
              <a:buClr>
                <a:schemeClr val="dk1"/>
              </a:buClr>
              <a:buSzPts val="1400"/>
              <a:buAutoNum type="arabicPeriod"/>
            </a:pPr>
            <a:r>
              <a:rPr lang="en-GB" sz="1400">
                <a:solidFill>
                  <a:schemeClr val="dk1"/>
                </a:solidFill>
              </a:rPr>
              <a:t>Online vs face to face</a:t>
            </a:r>
            <a:endParaRPr sz="1400">
              <a:solidFill>
                <a:schemeClr val="dk1"/>
              </a:solidFill>
            </a:endParaRPr>
          </a:p>
          <a:p>
            <a:pPr marL="457200" lvl="0" indent="-317500" algn="l" rtl="0">
              <a:lnSpc>
                <a:spcPct val="100000"/>
              </a:lnSpc>
              <a:spcBef>
                <a:spcPts val="0"/>
              </a:spcBef>
              <a:spcAft>
                <a:spcPts val="0"/>
              </a:spcAft>
              <a:buClr>
                <a:schemeClr val="dk1"/>
              </a:buClr>
              <a:buSzPts val="1400"/>
              <a:buAutoNum type="arabicPeriod"/>
            </a:pPr>
            <a:r>
              <a:rPr lang="en-GB" sz="1400">
                <a:solidFill>
                  <a:schemeClr val="dk1"/>
                </a:solidFill>
              </a:rPr>
              <a:t>Conclusion</a:t>
            </a:r>
            <a:endParaRPr sz="1400">
              <a:solidFill>
                <a:schemeClr val="dk1"/>
              </a:solidFill>
            </a:endParaRPr>
          </a:p>
          <a:p>
            <a:pPr marL="457200" lvl="0" indent="-317500" algn="l" rtl="0">
              <a:lnSpc>
                <a:spcPct val="100000"/>
              </a:lnSpc>
              <a:spcBef>
                <a:spcPts val="0"/>
              </a:spcBef>
              <a:spcAft>
                <a:spcPts val="0"/>
              </a:spcAft>
              <a:buClr>
                <a:schemeClr val="dk1"/>
              </a:buClr>
              <a:buSzPts val="1400"/>
              <a:buAutoNum type="arabicPeriod"/>
            </a:pPr>
            <a:r>
              <a:rPr lang="en-GB" sz="1400">
                <a:solidFill>
                  <a:schemeClr val="dk1"/>
                </a:solidFill>
              </a:rPr>
              <a:t>Reference List</a:t>
            </a:r>
            <a:endParaRPr sz="1400">
              <a:solidFill>
                <a:schemeClr val="dk1"/>
              </a:solidFill>
            </a:endParaRPr>
          </a:p>
          <a:p>
            <a:pPr marL="457200" lvl="0" indent="0" algn="l" rtl="0">
              <a:lnSpc>
                <a:spcPct val="115000"/>
              </a:lnSpc>
              <a:spcBef>
                <a:spcPts val="0"/>
              </a:spcBef>
              <a:spcAft>
                <a:spcPts val="1200"/>
              </a:spcAft>
              <a:buSzPts val="1800"/>
              <a:buNone/>
            </a:pPr>
            <a:endParaRPr sz="1400" b="1">
              <a:solidFill>
                <a:schemeClr val="dk1"/>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4"/>
        <p:cNvGrpSpPr/>
        <p:nvPr/>
      </p:nvGrpSpPr>
      <p:grpSpPr>
        <a:xfrm>
          <a:off x="0" y="0"/>
          <a:ext cx="0" cy="0"/>
          <a:chOff x="0" y="0"/>
          <a:chExt cx="0" cy="0"/>
        </a:xfrm>
      </p:grpSpPr>
      <p:sp>
        <p:nvSpPr>
          <p:cNvPr id="65" name="Google Shape;65;p3"/>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r>
              <a:rPr lang="en-GB" b="1"/>
              <a:t>Morrisons &amp; Its Digital Transformation</a:t>
            </a:r>
            <a:endParaRPr b="1"/>
          </a:p>
        </p:txBody>
      </p:sp>
      <p:sp>
        <p:nvSpPr>
          <p:cNvPr id="66" name="Google Shape;66;p3"/>
          <p:cNvSpPr txBox="1">
            <a:spLocks noGrp="1"/>
          </p:cNvSpPr>
          <p:nvPr>
            <p:ph type="body" idx="1"/>
          </p:nvPr>
        </p:nvSpPr>
        <p:spPr>
          <a:xfrm>
            <a:off x="311700" y="1152475"/>
            <a:ext cx="8520600" cy="3990900"/>
          </a:xfrm>
          <a:prstGeom prst="rect">
            <a:avLst/>
          </a:prstGeom>
          <a:noFill/>
          <a:ln>
            <a:noFill/>
          </a:ln>
        </p:spPr>
        <p:txBody>
          <a:bodyPr spcFirstLastPara="1" wrap="square" lIns="91425" tIns="91425" rIns="91425" bIns="91425" anchor="t" anchorCtr="0">
            <a:noAutofit/>
          </a:bodyPr>
          <a:lstStyle/>
          <a:p>
            <a:pPr marL="0" lvl="0" indent="0" algn="l" rtl="0">
              <a:lnSpc>
                <a:spcPct val="105000"/>
              </a:lnSpc>
              <a:spcBef>
                <a:spcPts val="0"/>
              </a:spcBef>
              <a:spcAft>
                <a:spcPts val="0"/>
              </a:spcAft>
              <a:buSzPts val="1800"/>
              <a:buNone/>
            </a:pPr>
            <a:r>
              <a:rPr lang="en-GB" sz="1200">
                <a:solidFill>
                  <a:schemeClr val="dk1"/>
                </a:solidFill>
              </a:rPr>
              <a:t>Morrisons is one of the uk's largest retailers,operating supermarket, convenience store, online grocery platforms and employs over 300,000 staff. </a:t>
            </a:r>
            <a:endParaRPr sz="1200">
              <a:solidFill>
                <a:schemeClr val="dk1"/>
              </a:solidFill>
            </a:endParaRPr>
          </a:p>
          <a:p>
            <a:pPr marL="0" lvl="0" indent="0" algn="l" rtl="0">
              <a:lnSpc>
                <a:spcPct val="105000"/>
              </a:lnSpc>
              <a:spcBef>
                <a:spcPts val="1200"/>
              </a:spcBef>
              <a:spcAft>
                <a:spcPts val="0"/>
              </a:spcAft>
              <a:buSzPts val="1800"/>
              <a:buNone/>
            </a:pPr>
            <a:r>
              <a:rPr lang="en-GB" sz="1200">
                <a:solidFill>
                  <a:schemeClr val="dk1"/>
                </a:solidFill>
              </a:rPr>
              <a:t>Digital transformation:  Morrisons is undergoing a digital transformation to help improve experience, efficiency and online sales.</a:t>
            </a:r>
            <a:endParaRPr sz="1200">
              <a:solidFill>
                <a:schemeClr val="dk1"/>
              </a:solidFill>
            </a:endParaRPr>
          </a:p>
          <a:p>
            <a:pPr marL="457200" lvl="0" indent="-304800" algn="l" rtl="0">
              <a:lnSpc>
                <a:spcPct val="105000"/>
              </a:lnSpc>
              <a:spcBef>
                <a:spcPts val="1200"/>
              </a:spcBef>
              <a:spcAft>
                <a:spcPts val="0"/>
              </a:spcAft>
              <a:buClr>
                <a:schemeClr val="dk1"/>
              </a:buClr>
              <a:buSzPts val="1200"/>
              <a:buChar char="●"/>
            </a:pPr>
            <a:r>
              <a:rPr lang="en-GB" sz="1200">
                <a:solidFill>
                  <a:schemeClr val="dk1"/>
                </a:solidFill>
              </a:rPr>
              <a:t>Digital transformation in grocery retail involves the use of advanced technologies to improve customer experience and change the way consumers shop over time (Wolniak et al.,2024). </a:t>
            </a:r>
            <a:endParaRPr sz="1200">
              <a:solidFill>
                <a:schemeClr val="dk1"/>
              </a:solidFill>
            </a:endParaRPr>
          </a:p>
          <a:p>
            <a:pPr marL="0" lvl="0" indent="0" algn="l" rtl="0">
              <a:lnSpc>
                <a:spcPct val="105000"/>
              </a:lnSpc>
              <a:spcBef>
                <a:spcPts val="1200"/>
              </a:spcBef>
              <a:spcAft>
                <a:spcPts val="0"/>
              </a:spcAft>
              <a:buSzPts val="1800"/>
              <a:buNone/>
            </a:pPr>
            <a:r>
              <a:rPr lang="en-GB" sz="1200">
                <a:solidFill>
                  <a:schemeClr val="dk1"/>
                </a:solidFill>
              </a:rPr>
              <a:t>Key requirements</a:t>
            </a:r>
            <a:endParaRPr sz="1200">
              <a:solidFill>
                <a:schemeClr val="dk1"/>
              </a:solidFill>
            </a:endParaRPr>
          </a:p>
          <a:p>
            <a:pPr marL="457200" lvl="0" indent="-304800" algn="l" rtl="0">
              <a:lnSpc>
                <a:spcPct val="105000"/>
              </a:lnSpc>
              <a:spcBef>
                <a:spcPts val="1200"/>
              </a:spcBef>
              <a:spcAft>
                <a:spcPts val="0"/>
              </a:spcAft>
              <a:buClr>
                <a:schemeClr val="dk1"/>
              </a:buClr>
              <a:buSzPts val="1200"/>
              <a:buChar char="●"/>
            </a:pPr>
            <a:r>
              <a:rPr lang="en-GB" sz="1200">
                <a:solidFill>
                  <a:schemeClr val="dk1"/>
                </a:solidFill>
              </a:rPr>
              <a:t>Online shopping improvements</a:t>
            </a:r>
            <a:endParaRPr sz="1200">
              <a:solidFill>
                <a:schemeClr val="dk1"/>
              </a:solidFill>
            </a:endParaRPr>
          </a:p>
          <a:p>
            <a:pPr marL="457200" lvl="0" indent="-304800" algn="l" rtl="0">
              <a:lnSpc>
                <a:spcPct val="105000"/>
              </a:lnSpc>
              <a:spcBef>
                <a:spcPts val="0"/>
              </a:spcBef>
              <a:spcAft>
                <a:spcPts val="0"/>
              </a:spcAft>
              <a:buClr>
                <a:schemeClr val="dk1"/>
              </a:buClr>
              <a:buSzPts val="1200"/>
              <a:buChar char="●"/>
            </a:pPr>
            <a:r>
              <a:rPr lang="en-GB" sz="1200">
                <a:solidFill>
                  <a:schemeClr val="dk1"/>
                </a:solidFill>
              </a:rPr>
              <a:t>Al-driven data analytics for customer insights </a:t>
            </a:r>
            <a:endParaRPr sz="1200">
              <a:solidFill>
                <a:schemeClr val="dk1"/>
              </a:solidFill>
            </a:endParaRPr>
          </a:p>
          <a:p>
            <a:pPr marL="457200" lvl="0" indent="-304800" algn="l" rtl="0">
              <a:lnSpc>
                <a:spcPct val="105000"/>
              </a:lnSpc>
              <a:spcBef>
                <a:spcPts val="0"/>
              </a:spcBef>
              <a:spcAft>
                <a:spcPts val="0"/>
              </a:spcAft>
              <a:buClr>
                <a:schemeClr val="dk1"/>
              </a:buClr>
              <a:buSzPts val="1200"/>
              <a:buChar char="●"/>
            </a:pPr>
            <a:r>
              <a:rPr lang="en-GB" sz="1200">
                <a:solidFill>
                  <a:schemeClr val="dk1"/>
                </a:solidFill>
              </a:rPr>
              <a:t>Digital staff management and training tools </a:t>
            </a:r>
            <a:endParaRPr sz="1200">
              <a:solidFill>
                <a:schemeClr val="dk1"/>
              </a:solidFill>
            </a:endParaRPr>
          </a:p>
          <a:p>
            <a:pPr marL="0" lvl="0" indent="0" algn="l" rtl="0">
              <a:lnSpc>
                <a:spcPct val="105000"/>
              </a:lnSpc>
              <a:spcBef>
                <a:spcPts val="1200"/>
              </a:spcBef>
              <a:spcAft>
                <a:spcPts val="0"/>
              </a:spcAft>
              <a:buSzPts val="1800"/>
              <a:buNone/>
            </a:pPr>
            <a:r>
              <a:rPr lang="en-GB" sz="1200">
                <a:solidFill>
                  <a:schemeClr val="dk1"/>
                </a:solidFill>
              </a:rPr>
              <a:t>Transformation purpose:</a:t>
            </a:r>
            <a:endParaRPr sz="1200">
              <a:solidFill>
                <a:schemeClr val="dk1"/>
              </a:solidFill>
            </a:endParaRPr>
          </a:p>
          <a:p>
            <a:pPr marL="457200" lvl="0" indent="-304800" algn="l" rtl="0">
              <a:lnSpc>
                <a:spcPct val="105000"/>
              </a:lnSpc>
              <a:spcBef>
                <a:spcPts val="1200"/>
              </a:spcBef>
              <a:spcAft>
                <a:spcPts val="0"/>
              </a:spcAft>
              <a:buClr>
                <a:schemeClr val="dk1"/>
              </a:buClr>
              <a:buSzPts val="1200"/>
              <a:buChar char="●"/>
            </a:pPr>
            <a:r>
              <a:rPr lang="en-GB" sz="1200">
                <a:solidFill>
                  <a:schemeClr val="dk1"/>
                </a:solidFill>
              </a:rPr>
              <a:t>Adapt to the new increasing online shopping trends </a:t>
            </a:r>
            <a:endParaRPr sz="1200">
              <a:solidFill>
                <a:schemeClr val="dk1"/>
              </a:solidFill>
            </a:endParaRPr>
          </a:p>
          <a:p>
            <a:pPr marL="457200" lvl="0" indent="-304800" algn="l" rtl="0">
              <a:lnSpc>
                <a:spcPct val="105000"/>
              </a:lnSpc>
              <a:spcBef>
                <a:spcPts val="0"/>
              </a:spcBef>
              <a:spcAft>
                <a:spcPts val="0"/>
              </a:spcAft>
              <a:buClr>
                <a:schemeClr val="dk1"/>
              </a:buClr>
              <a:buSzPts val="1200"/>
              <a:buChar char="●"/>
            </a:pPr>
            <a:r>
              <a:rPr lang="en-GB" sz="1200">
                <a:solidFill>
                  <a:schemeClr val="dk1"/>
                </a:solidFill>
              </a:rPr>
              <a:t>Enhance operations and reduce costs.</a:t>
            </a:r>
            <a:endParaRPr sz="1200">
              <a:solidFill>
                <a:schemeClr val="dk1"/>
              </a:solidFill>
            </a:endParaRPr>
          </a:p>
          <a:p>
            <a:pPr marL="457200" lvl="0" indent="-304800" algn="l" rtl="0">
              <a:lnSpc>
                <a:spcPct val="105000"/>
              </a:lnSpc>
              <a:spcBef>
                <a:spcPts val="0"/>
              </a:spcBef>
              <a:spcAft>
                <a:spcPts val="0"/>
              </a:spcAft>
              <a:buClr>
                <a:schemeClr val="dk1"/>
              </a:buClr>
              <a:buSzPts val="1200"/>
              <a:buChar char="●"/>
            </a:pPr>
            <a:r>
              <a:rPr lang="en-GB" sz="1200">
                <a:solidFill>
                  <a:schemeClr val="dk1"/>
                </a:solidFill>
              </a:rPr>
              <a:t>make sure tesco remains competitive in the digital market </a:t>
            </a:r>
            <a:endParaRPr sz="1200">
              <a:solidFill>
                <a:schemeClr val="dk1"/>
              </a:solidFill>
            </a:endParaRPr>
          </a:p>
        </p:txBody>
      </p:sp>
      <p:pic>
        <p:nvPicPr>
          <p:cNvPr id="67" name="Google Shape;67;p3"/>
          <p:cNvPicPr preferRelativeResize="0"/>
          <p:nvPr/>
        </p:nvPicPr>
        <p:blipFill rotWithShape="1">
          <a:blip r:embed="rId3">
            <a:alphaModFix/>
          </a:blip>
          <a:srcRect/>
          <a:stretch/>
        </p:blipFill>
        <p:spPr>
          <a:xfrm>
            <a:off x="5677548" y="2679975"/>
            <a:ext cx="2512927" cy="149572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1"/>
        <p:cNvGrpSpPr/>
        <p:nvPr/>
      </p:nvGrpSpPr>
      <p:grpSpPr>
        <a:xfrm>
          <a:off x="0" y="0"/>
          <a:ext cx="0" cy="0"/>
          <a:chOff x="0" y="0"/>
          <a:chExt cx="0" cy="0"/>
        </a:xfrm>
      </p:grpSpPr>
      <p:sp>
        <p:nvSpPr>
          <p:cNvPr id="72" name="Google Shape;72;p4"/>
          <p:cNvSpPr txBox="1">
            <a:spLocks noGrp="1"/>
          </p:cNvSpPr>
          <p:nvPr>
            <p:ph type="title"/>
          </p:nvPr>
        </p:nvSpPr>
        <p:spPr>
          <a:xfrm>
            <a:off x="154825" y="265750"/>
            <a:ext cx="8520600" cy="5727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0245"/>
              <a:buNone/>
            </a:pPr>
            <a:r>
              <a:rPr lang="en-GB" sz="2822" b="1"/>
              <a:t>Recruitment process</a:t>
            </a:r>
            <a:r>
              <a:rPr lang="en-GB" sz="1400"/>
              <a:t> </a:t>
            </a:r>
            <a:endParaRPr sz="1400"/>
          </a:p>
        </p:txBody>
      </p:sp>
      <p:sp>
        <p:nvSpPr>
          <p:cNvPr id="73" name="Google Shape;73;p4"/>
          <p:cNvSpPr txBox="1">
            <a:spLocks noGrp="1"/>
          </p:cNvSpPr>
          <p:nvPr>
            <p:ph type="body" idx="1"/>
          </p:nvPr>
        </p:nvSpPr>
        <p:spPr>
          <a:xfrm>
            <a:off x="311700" y="838450"/>
            <a:ext cx="8520600" cy="3416400"/>
          </a:xfrm>
          <a:prstGeom prst="rect">
            <a:avLst/>
          </a:prstGeom>
          <a:noFill/>
          <a:ln>
            <a:noFill/>
          </a:ln>
        </p:spPr>
        <p:txBody>
          <a:bodyPr spcFirstLastPara="1" wrap="square" lIns="91425" tIns="91425" rIns="91425" bIns="91425" anchor="t" anchorCtr="0">
            <a:normAutofit fontScale="25000" lnSpcReduction="20000"/>
          </a:bodyPr>
          <a:lstStyle/>
          <a:p>
            <a:pPr marL="0" lvl="0" indent="0" algn="l" rtl="0">
              <a:lnSpc>
                <a:spcPct val="115000"/>
              </a:lnSpc>
              <a:spcBef>
                <a:spcPts val="0"/>
              </a:spcBef>
              <a:spcAft>
                <a:spcPts val="0"/>
              </a:spcAft>
              <a:buSzPct val="163636"/>
              <a:buNone/>
            </a:pPr>
            <a:r>
              <a:rPr lang="en-GB" sz="4400">
                <a:solidFill>
                  <a:schemeClr val="dk1"/>
                </a:solidFill>
              </a:rPr>
              <a:t>J</a:t>
            </a:r>
            <a:r>
              <a:rPr lang="en-GB" sz="4800">
                <a:solidFill>
                  <a:schemeClr val="dk1"/>
                </a:solidFill>
              </a:rPr>
              <a:t>ob analysis:</a:t>
            </a:r>
            <a:endParaRPr sz="4800">
              <a:solidFill>
                <a:schemeClr val="dk1"/>
              </a:solidFill>
            </a:endParaRPr>
          </a:p>
          <a:p>
            <a:pPr marL="457200" lvl="0" indent="-304800" algn="l" rtl="0">
              <a:lnSpc>
                <a:spcPct val="115000"/>
              </a:lnSpc>
              <a:spcBef>
                <a:spcPts val="1200"/>
              </a:spcBef>
              <a:spcAft>
                <a:spcPts val="0"/>
              </a:spcAft>
              <a:buClr>
                <a:schemeClr val="dk1"/>
              </a:buClr>
              <a:buSzPct val="100000"/>
              <a:buChar char="●"/>
            </a:pPr>
            <a:r>
              <a:rPr lang="en-GB" sz="4800">
                <a:solidFill>
                  <a:schemeClr val="dk1"/>
                </a:solidFill>
              </a:rPr>
              <a:t>Identify the roles that are needed to support tescos digital transformation.</a:t>
            </a:r>
            <a:endParaRPr sz="4800">
              <a:solidFill>
                <a:schemeClr val="dk1"/>
              </a:solidFill>
            </a:endParaRPr>
          </a:p>
          <a:p>
            <a:pPr marL="457200" lvl="0" indent="-304800" algn="l" rtl="0">
              <a:lnSpc>
                <a:spcPct val="115000"/>
              </a:lnSpc>
              <a:spcBef>
                <a:spcPts val="0"/>
              </a:spcBef>
              <a:spcAft>
                <a:spcPts val="0"/>
              </a:spcAft>
              <a:buClr>
                <a:schemeClr val="dk1"/>
              </a:buClr>
              <a:buSzPct val="100000"/>
              <a:buChar char="●"/>
            </a:pPr>
            <a:r>
              <a:rPr lang="en-GB" sz="4800">
                <a:solidFill>
                  <a:schemeClr val="dk1"/>
                </a:solidFill>
              </a:rPr>
              <a:t>Understand tasks, responsibilities and skills needed.</a:t>
            </a:r>
            <a:endParaRPr sz="4800">
              <a:solidFill>
                <a:schemeClr val="dk1"/>
              </a:solidFill>
            </a:endParaRPr>
          </a:p>
          <a:p>
            <a:pPr marL="457200" lvl="0" indent="-304800" algn="l" rtl="0">
              <a:lnSpc>
                <a:spcPct val="115000"/>
              </a:lnSpc>
              <a:spcBef>
                <a:spcPts val="0"/>
              </a:spcBef>
              <a:spcAft>
                <a:spcPts val="0"/>
              </a:spcAft>
              <a:buClr>
                <a:schemeClr val="dk1"/>
              </a:buClr>
              <a:buSzPct val="100000"/>
              <a:buChar char="●"/>
            </a:pPr>
            <a:r>
              <a:rPr lang="en-GB" sz="4800">
                <a:solidFill>
                  <a:schemeClr val="dk1"/>
                </a:solidFill>
              </a:rPr>
              <a:t>Provides clear job description and person specifications.</a:t>
            </a:r>
            <a:endParaRPr sz="4800">
              <a:solidFill>
                <a:schemeClr val="dk1"/>
              </a:solidFill>
            </a:endParaRPr>
          </a:p>
          <a:p>
            <a:pPr marL="0" lvl="0" indent="0" algn="l" rtl="0">
              <a:lnSpc>
                <a:spcPct val="115000"/>
              </a:lnSpc>
              <a:spcBef>
                <a:spcPts val="1200"/>
              </a:spcBef>
              <a:spcAft>
                <a:spcPts val="0"/>
              </a:spcAft>
              <a:buSzPct val="150000"/>
              <a:buNone/>
            </a:pPr>
            <a:r>
              <a:rPr lang="en-GB" sz="4800">
                <a:solidFill>
                  <a:schemeClr val="dk1"/>
                </a:solidFill>
              </a:rPr>
              <a:t>Job description: </a:t>
            </a:r>
            <a:endParaRPr sz="4800">
              <a:solidFill>
                <a:schemeClr val="dk1"/>
              </a:solidFill>
            </a:endParaRPr>
          </a:p>
          <a:p>
            <a:pPr marL="457200" lvl="0" indent="-304800" algn="l" rtl="0">
              <a:lnSpc>
                <a:spcPct val="115000"/>
              </a:lnSpc>
              <a:spcBef>
                <a:spcPts val="1200"/>
              </a:spcBef>
              <a:spcAft>
                <a:spcPts val="0"/>
              </a:spcAft>
              <a:buClr>
                <a:schemeClr val="dk1"/>
              </a:buClr>
              <a:buSzPct val="100000"/>
              <a:buChar char="●"/>
            </a:pPr>
            <a:r>
              <a:rPr lang="en-GB" sz="4800">
                <a:solidFill>
                  <a:schemeClr val="dk1"/>
                </a:solidFill>
              </a:rPr>
              <a:t>Points out the key responsibilities and duties. (ie digital manger: leads digital initiatives,oversees technology adoption)</a:t>
            </a:r>
            <a:endParaRPr sz="4800">
              <a:solidFill>
                <a:schemeClr val="dk1"/>
              </a:solidFill>
            </a:endParaRPr>
          </a:p>
          <a:p>
            <a:pPr marL="0" lvl="0" indent="0" algn="l" rtl="0">
              <a:lnSpc>
                <a:spcPct val="115000"/>
              </a:lnSpc>
              <a:spcBef>
                <a:spcPts val="1200"/>
              </a:spcBef>
              <a:spcAft>
                <a:spcPts val="0"/>
              </a:spcAft>
              <a:buSzPct val="150000"/>
              <a:buNone/>
            </a:pPr>
            <a:r>
              <a:rPr lang="en-GB" sz="4800">
                <a:solidFill>
                  <a:schemeClr val="dk1"/>
                </a:solidFill>
              </a:rPr>
              <a:t>Person specification</a:t>
            </a:r>
            <a:endParaRPr sz="4800">
              <a:solidFill>
                <a:schemeClr val="dk1"/>
              </a:solidFill>
            </a:endParaRPr>
          </a:p>
          <a:p>
            <a:pPr marL="457200" lvl="0" indent="-304800" algn="l" rtl="0">
              <a:lnSpc>
                <a:spcPct val="115000"/>
              </a:lnSpc>
              <a:spcBef>
                <a:spcPts val="1200"/>
              </a:spcBef>
              <a:spcAft>
                <a:spcPts val="0"/>
              </a:spcAft>
              <a:buClr>
                <a:schemeClr val="dk1"/>
              </a:buClr>
              <a:buSzPct val="100000"/>
              <a:buChar char="●"/>
            </a:pPr>
            <a:r>
              <a:rPr lang="en-GB" sz="4800">
                <a:solidFill>
                  <a:schemeClr val="dk1"/>
                </a:solidFill>
              </a:rPr>
              <a:t>Define the qualifications, experience and attributes required, </a:t>
            </a:r>
            <a:endParaRPr sz="4800">
              <a:solidFill>
                <a:schemeClr val="dk1"/>
              </a:solidFill>
            </a:endParaRPr>
          </a:p>
          <a:p>
            <a:pPr marL="457200" lvl="0" indent="-304800" algn="l" rtl="0">
              <a:lnSpc>
                <a:spcPct val="115000"/>
              </a:lnSpc>
              <a:spcBef>
                <a:spcPts val="0"/>
              </a:spcBef>
              <a:spcAft>
                <a:spcPts val="0"/>
              </a:spcAft>
              <a:buClr>
                <a:schemeClr val="dk1"/>
              </a:buClr>
              <a:buSzPct val="100000"/>
              <a:buChar char="●"/>
            </a:pPr>
            <a:r>
              <a:rPr lang="en-GB" sz="4800">
                <a:solidFill>
                  <a:schemeClr val="dk1"/>
                </a:solidFill>
              </a:rPr>
              <a:t>recognise the importance of accurately matching candidates to roles in recruitment process (Kurek et al., 2024)</a:t>
            </a:r>
            <a:endParaRPr sz="4800">
              <a:solidFill>
                <a:schemeClr val="dk1"/>
              </a:solidFill>
            </a:endParaRPr>
          </a:p>
          <a:p>
            <a:pPr marL="0" lvl="0" indent="0" algn="l" rtl="0">
              <a:lnSpc>
                <a:spcPct val="115000"/>
              </a:lnSpc>
              <a:spcBef>
                <a:spcPts val="1200"/>
              </a:spcBef>
              <a:spcAft>
                <a:spcPts val="0"/>
              </a:spcAft>
              <a:buSzPct val="150000"/>
              <a:buNone/>
            </a:pPr>
            <a:r>
              <a:rPr lang="en-GB" sz="4800">
                <a:solidFill>
                  <a:schemeClr val="dk1"/>
                </a:solidFill>
              </a:rPr>
              <a:t>Advertisement </a:t>
            </a:r>
            <a:endParaRPr sz="4800">
              <a:solidFill>
                <a:schemeClr val="dk1"/>
              </a:solidFill>
            </a:endParaRPr>
          </a:p>
          <a:p>
            <a:pPr marL="457200" lvl="0" indent="-304800" algn="l" rtl="0">
              <a:lnSpc>
                <a:spcPct val="115000"/>
              </a:lnSpc>
              <a:spcBef>
                <a:spcPts val="1200"/>
              </a:spcBef>
              <a:spcAft>
                <a:spcPts val="0"/>
              </a:spcAft>
              <a:buClr>
                <a:schemeClr val="dk1"/>
              </a:buClr>
              <a:buSzPct val="100000"/>
              <a:buChar char="●"/>
            </a:pPr>
            <a:r>
              <a:rPr lang="en-GB" sz="4800">
                <a:solidFill>
                  <a:schemeClr val="dk1"/>
                </a:solidFill>
              </a:rPr>
              <a:t>Choosing the best job platforms to find suitable candidates (Imana., 2021)</a:t>
            </a:r>
            <a:endParaRPr sz="4800">
              <a:solidFill>
                <a:schemeClr val="dk1"/>
              </a:solidFill>
            </a:endParaRPr>
          </a:p>
          <a:p>
            <a:pPr marL="457200" lvl="0" indent="-304800" algn="l" rtl="0">
              <a:lnSpc>
                <a:spcPct val="115000"/>
              </a:lnSpc>
              <a:spcBef>
                <a:spcPts val="0"/>
              </a:spcBef>
              <a:spcAft>
                <a:spcPts val="0"/>
              </a:spcAft>
              <a:buClr>
                <a:schemeClr val="dk1"/>
              </a:buClr>
              <a:buSzPct val="100000"/>
              <a:buChar char="●"/>
            </a:pPr>
            <a:r>
              <a:rPr lang="en-GB" sz="4800">
                <a:solidFill>
                  <a:schemeClr val="dk1"/>
                </a:solidFill>
              </a:rPr>
              <a:t>Websites like linkedin and indeed </a:t>
            </a:r>
            <a:endParaRPr sz="4800">
              <a:solidFill>
                <a:schemeClr val="dk1"/>
              </a:solidFill>
            </a:endParaRPr>
          </a:p>
          <a:p>
            <a:pPr marL="457200" lvl="0" indent="-304800" algn="l" rtl="0">
              <a:lnSpc>
                <a:spcPct val="115000"/>
              </a:lnSpc>
              <a:spcBef>
                <a:spcPts val="0"/>
              </a:spcBef>
              <a:spcAft>
                <a:spcPts val="0"/>
              </a:spcAft>
              <a:buClr>
                <a:schemeClr val="dk1"/>
              </a:buClr>
              <a:buSzPct val="100000"/>
              <a:buChar char="●"/>
            </a:pPr>
            <a:r>
              <a:rPr lang="en-GB" sz="4800">
                <a:solidFill>
                  <a:schemeClr val="dk1"/>
                </a:solidFill>
              </a:rPr>
              <a:t>Maksure the adverts show/reflect Morrisons values and digital vision.</a:t>
            </a:r>
            <a:endParaRPr sz="4800">
              <a:solidFill>
                <a:schemeClr val="dk1"/>
              </a:solidFill>
            </a:endParaRPr>
          </a:p>
          <a:p>
            <a:pPr marL="0" lvl="0" indent="0" algn="l" rtl="0">
              <a:lnSpc>
                <a:spcPct val="115000"/>
              </a:lnSpc>
              <a:spcBef>
                <a:spcPts val="1200"/>
              </a:spcBef>
              <a:spcAft>
                <a:spcPts val="0"/>
              </a:spcAft>
              <a:buSzPct val="150000"/>
              <a:buNone/>
            </a:pPr>
            <a:endParaRPr sz="4800"/>
          </a:p>
          <a:p>
            <a:pPr marL="0" lvl="0" indent="0" algn="l" rtl="0">
              <a:lnSpc>
                <a:spcPct val="115000"/>
              </a:lnSpc>
              <a:spcBef>
                <a:spcPts val="1200"/>
              </a:spcBef>
              <a:spcAft>
                <a:spcPts val="0"/>
              </a:spcAft>
              <a:buSzPts val="1800"/>
              <a:buNone/>
            </a:pPr>
            <a:endParaRPr sz="1100"/>
          </a:p>
          <a:p>
            <a:pPr marL="0" lvl="0" indent="0" algn="l" rtl="0">
              <a:lnSpc>
                <a:spcPct val="115000"/>
              </a:lnSpc>
              <a:spcBef>
                <a:spcPts val="1200"/>
              </a:spcBef>
              <a:spcAft>
                <a:spcPts val="0"/>
              </a:spcAft>
              <a:buSzPts val="1800"/>
              <a:buNone/>
            </a:pPr>
            <a:endParaRPr sz="1100"/>
          </a:p>
          <a:p>
            <a:pPr marL="457200" lvl="0" indent="0" algn="l" rtl="0">
              <a:lnSpc>
                <a:spcPct val="115000"/>
              </a:lnSpc>
              <a:spcBef>
                <a:spcPts val="1200"/>
              </a:spcBef>
              <a:spcAft>
                <a:spcPts val="1200"/>
              </a:spcAft>
              <a:buSzPts val="1800"/>
              <a:buNone/>
            </a:pPr>
            <a:endParaRPr sz="1100"/>
          </a:p>
        </p:txBody>
      </p:sp>
      <p:pic>
        <p:nvPicPr>
          <p:cNvPr id="74" name="Google Shape;74;p4"/>
          <p:cNvPicPr preferRelativeResize="0"/>
          <p:nvPr/>
        </p:nvPicPr>
        <p:blipFill rotWithShape="1">
          <a:blip r:embed="rId3">
            <a:alphaModFix/>
          </a:blip>
          <a:srcRect/>
          <a:stretch/>
        </p:blipFill>
        <p:spPr>
          <a:xfrm>
            <a:off x="6309850" y="3603696"/>
            <a:ext cx="1334551" cy="347975"/>
          </a:xfrm>
          <a:prstGeom prst="rect">
            <a:avLst/>
          </a:prstGeom>
          <a:noFill/>
          <a:ln>
            <a:noFill/>
          </a:ln>
        </p:spPr>
      </p:pic>
      <p:pic>
        <p:nvPicPr>
          <p:cNvPr id="75" name="Google Shape;75;p4"/>
          <p:cNvPicPr preferRelativeResize="0"/>
          <p:nvPr/>
        </p:nvPicPr>
        <p:blipFill rotWithShape="1">
          <a:blip r:embed="rId4">
            <a:alphaModFix/>
          </a:blip>
          <a:srcRect/>
          <a:stretch/>
        </p:blipFill>
        <p:spPr>
          <a:xfrm>
            <a:off x="6309847" y="4179978"/>
            <a:ext cx="1293363" cy="347974"/>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79"/>
        <p:cNvGrpSpPr/>
        <p:nvPr/>
      </p:nvGrpSpPr>
      <p:grpSpPr>
        <a:xfrm>
          <a:off x="0" y="0"/>
          <a:ext cx="0" cy="0"/>
          <a:chOff x="0" y="0"/>
          <a:chExt cx="0" cy="0"/>
        </a:xfrm>
      </p:grpSpPr>
      <p:sp>
        <p:nvSpPr>
          <p:cNvPr id="80" name="Google Shape;80;p5"/>
          <p:cNvSpPr txBox="1">
            <a:spLocks noGrp="1"/>
          </p:cNvSpPr>
          <p:nvPr>
            <p:ph type="title"/>
          </p:nvPr>
        </p:nvSpPr>
        <p:spPr>
          <a:xfrm>
            <a:off x="311700" y="265725"/>
            <a:ext cx="8520600" cy="5727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r>
              <a:rPr lang="en-GB" b="1"/>
              <a:t>Job description, person specification &amp; advertisement example</a:t>
            </a:r>
            <a:endParaRPr b="1"/>
          </a:p>
        </p:txBody>
      </p:sp>
      <p:sp>
        <p:nvSpPr>
          <p:cNvPr id="81" name="Google Shape;81;p5"/>
          <p:cNvSpPr txBox="1">
            <a:spLocks noGrp="1"/>
          </p:cNvSpPr>
          <p:nvPr>
            <p:ph type="body" idx="1"/>
          </p:nvPr>
        </p:nvSpPr>
        <p:spPr>
          <a:xfrm>
            <a:off x="311700" y="1152475"/>
            <a:ext cx="8520600" cy="3416400"/>
          </a:xfrm>
          <a:prstGeom prst="rect">
            <a:avLst/>
          </a:prstGeom>
          <a:noFill/>
          <a:ln w="9525" cap="flat" cmpd="sng">
            <a:solidFill>
              <a:schemeClr val="dk1"/>
            </a:solidFill>
            <a:prstDash val="solid"/>
            <a:round/>
            <a:headEnd type="none" w="sm" len="sm"/>
            <a:tailEnd type="none" w="sm" len="sm"/>
          </a:ln>
        </p:spPr>
        <p:txBody>
          <a:bodyPr spcFirstLastPara="1" wrap="square" lIns="91425" tIns="91425" rIns="91425" bIns="91425" anchor="t" anchorCtr="0">
            <a:normAutofit fontScale="25000" lnSpcReduction="20000"/>
          </a:bodyPr>
          <a:lstStyle/>
          <a:p>
            <a:pPr marL="0" lvl="0" indent="0" algn="l" rtl="0">
              <a:lnSpc>
                <a:spcPct val="115000"/>
              </a:lnSpc>
              <a:spcBef>
                <a:spcPts val="0"/>
              </a:spcBef>
              <a:spcAft>
                <a:spcPts val="0"/>
              </a:spcAft>
              <a:buSzPct val="150000"/>
              <a:buNone/>
            </a:pPr>
            <a:r>
              <a:rPr lang="en-GB" sz="4800">
                <a:solidFill>
                  <a:schemeClr val="dk1"/>
                </a:solidFill>
              </a:rPr>
              <a:t> Digital Transformation Manager: Many organisations find it challenging to recruit suitable candidates because they must meet specific criteria outlined in the job description. (G.M. et al.,2022) </a:t>
            </a:r>
            <a:endParaRPr sz="4800">
              <a:solidFill>
                <a:schemeClr val="dk1"/>
              </a:solidFill>
            </a:endParaRPr>
          </a:p>
          <a:p>
            <a:pPr marL="0" lvl="0" indent="0" algn="l" rtl="0">
              <a:lnSpc>
                <a:spcPct val="115000"/>
              </a:lnSpc>
              <a:spcBef>
                <a:spcPts val="1200"/>
              </a:spcBef>
              <a:spcAft>
                <a:spcPts val="0"/>
              </a:spcAft>
              <a:buSzPct val="150000"/>
              <a:buNone/>
            </a:pPr>
            <a:r>
              <a:rPr lang="en-GB" sz="4800">
                <a:solidFill>
                  <a:schemeClr val="dk1"/>
                </a:solidFill>
              </a:rPr>
              <a:t>Jobs description:</a:t>
            </a:r>
            <a:endParaRPr sz="4800">
              <a:solidFill>
                <a:schemeClr val="dk1"/>
              </a:solidFill>
            </a:endParaRPr>
          </a:p>
          <a:p>
            <a:pPr marL="457200" lvl="0" indent="-304800" algn="l" rtl="0">
              <a:lnSpc>
                <a:spcPct val="115000"/>
              </a:lnSpc>
              <a:spcBef>
                <a:spcPts val="1200"/>
              </a:spcBef>
              <a:spcAft>
                <a:spcPts val="0"/>
              </a:spcAft>
              <a:buClr>
                <a:schemeClr val="dk1"/>
              </a:buClr>
              <a:buSzPct val="100000"/>
              <a:buChar char="●"/>
            </a:pPr>
            <a:r>
              <a:rPr lang="en-GB" sz="4800">
                <a:solidFill>
                  <a:schemeClr val="dk1"/>
                </a:solidFill>
              </a:rPr>
              <a:t>Lead digital transformation project</a:t>
            </a:r>
            <a:endParaRPr sz="4800">
              <a:solidFill>
                <a:schemeClr val="dk1"/>
              </a:solidFill>
            </a:endParaRPr>
          </a:p>
          <a:p>
            <a:pPr marL="457200" lvl="0" indent="-304800" algn="l" rtl="0">
              <a:lnSpc>
                <a:spcPct val="115000"/>
              </a:lnSpc>
              <a:spcBef>
                <a:spcPts val="0"/>
              </a:spcBef>
              <a:spcAft>
                <a:spcPts val="0"/>
              </a:spcAft>
              <a:buClr>
                <a:schemeClr val="dk1"/>
              </a:buClr>
              <a:buSzPct val="100000"/>
              <a:buChar char="●"/>
            </a:pPr>
            <a:r>
              <a:rPr lang="en-GB" sz="4800">
                <a:solidFill>
                  <a:schemeClr val="dk1"/>
                </a:solidFill>
              </a:rPr>
              <a:t>Coordinate IT, operations, marketing teams</a:t>
            </a:r>
            <a:endParaRPr sz="4800">
              <a:solidFill>
                <a:schemeClr val="dk1"/>
              </a:solidFill>
            </a:endParaRPr>
          </a:p>
          <a:p>
            <a:pPr marL="457200" lvl="0" indent="-304800" algn="l" rtl="0">
              <a:lnSpc>
                <a:spcPct val="115000"/>
              </a:lnSpc>
              <a:spcBef>
                <a:spcPts val="0"/>
              </a:spcBef>
              <a:spcAft>
                <a:spcPts val="0"/>
              </a:spcAft>
              <a:buClr>
                <a:schemeClr val="dk1"/>
              </a:buClr>
              <a:buSzPct val="100000"/>
              <a:buChar char="●"/>
            </a:pPr>
            <a:r>
              <a:rPr lang="en-GB" sz="4800">
                <a:solidFill>
                  <a:schemeClr val="dk1"/>
                </a:solidFill>
              </a:rPr>
              <a:t>Implement AI and automated systems</a:t>
            </a:r>
            <a:endParaRPr sz="4800">
              <a:solidFill>
                <a:schemeClr val="dk1"/>
              </a:solidFill>
            </a:endParaRPr>
          </a:p>
          <a:p>
            <a:pPr marL="457200" lvl="0" indent="-304800" algn="l" rtl="0">
              <a:lnSpc>
                <a:spcPct val="115000"/>
              </a:lnSpc>
              <a:spcBef>
                <a:spcPts val="0"/>
              </a:spcBef>
              <a:spcAft>
                <a:spcPts val="0"/>
              </a:spcAft>
              <a:buClr>
                <a:schemeClr val="dk1"/>
              </a:buClr>
              <a:buSzPct val="100000"/>
              <a:buChar char="●"/>
            </a:pPr>
            <a:r>
              <a:rPr lang="en-GB" sz="4800">
                <a:solidFill>
                  <a:schemeClr val="dk1"/>
                </a:solidFill>
              </a:rPr>
              <a:t>Oversee project progress and report to senior management</a:t>
            </a:r>
            <a:endParaRPr sz="4800">
              <a:solidFill>
                <a:schemeClr val="dk1"/>
              </a:solidFill>
            </a:endParaRPr>
          </a:p>
          <a:p>
            <a:pPr marL="0" lvl="0" indent="0" algn="l" rtl="0">
              <a:lnSpc>
                <a:spcPct val="115000"/>
              </a:lnSpc>
              <a:spcBef>
                <a:spcPts val="1200"/>
              </a:spcBef>
              <a:spcAft>
                <a:spcPts val="0"/>
              </a:spcAft>
              <a:buSzPct val="150000"/>
              <a:buNone/>
            </a:pPr>
            <a:r>
              <a:rPr lang="en-GB" sz="4800">
                <a:solidFill>
                  <a:schemeClr val="dk1"/>
                </a:solidFill>
              </a:rPr>
              <a:t>Skilled &amp; abilities required:</a:t>
            </a:r>
            <a:endParaRPr sz="4800">
              <a:solidFill>
                <a:schemeClr val="dk1"/>
              </a:solidFill>
            </a:endParaRPr>
          </a:p>
          <a:p>
            <a:pPr marL="457200" lvl="0" indent="-304800" algn="l" rtl="0">
              <a:lnSpc>
                <a:spcPct val="115000"/>
              </a:lnSpc>
              <a:spcBef>
                <a:spcPts val="1200"/>
              </a:spcBef>
              <a:spcAft>
                <a:spcPts val="0"/>
              </a:spcAft>
              <a:buClr>
                <a:schemeClr val="dk1"/>
              </a:buClr>
              <a:buSzPct val="100000"/>
              <a:buChar char="●"/>
            </a:pPr>
            <a:r>
              <a:rPr lang="en-GB" sz="4800">
                <a:solidFill>
                  <a:schemeClr val="dk1"/>
                </a:solidFill>
              </a:rPr>
              <a:t>Leadership and project management</a:t>
            </a:r>
            <a:endParaRPr sz="4800">
              <a:solidFill>
                <a:schemeClr val="dk1"/>
              </a:solidFill>
            </a:endParaRPr>
          </a:p>
          <a:p>
            <a:pPr marL="457200" lvl="0" indent="-304800" algn="l" rtl="0">
              <a:lnSpc>
                <a:spcPct val="115000"/>
              </a:lnSpc>
              <a:spcBef>
                <a:spcPts val="0"/>
              </a:spcBef>
              <a:spcAft>
                <a:spcPts val="0"/>
              </a:spcAft>
              <a:buClr>
                <a:schemeClr val="dk1"/>
              </a:buClr>
              <a:buSzPct val="100000"/>
              <a:buChar char="●"/>
            </a:pPr>
            <a:r>
              <a:rPr lang="en-GB" sz="4800">
                <a:solidFill>
                  <a:schemeClr val="dk1"/>
                </a:solidFill>
              </a:rPr>
              <a:t>IT systems, digital platforms, or e-commerce experience</a:t>
            </a:r>
            <a:endParaRPr sz="4800">
              <a:solidFill>
                <a:schemeClr val="dk1"/>
              </a:solidFill>
            </a:endParaRPr>
          </a:p>
          <a:p>
            <a:pPr marL="0" lvl="0" indent="0" algn="l" rtl="0">
              <a:lnSpc>
                <a:spcPct val="115000"/>
              </a:lnSpc>
              <a:spcBef>
                <a:spcPts val="1200"/>
              </a:spcBef>
              <a:spcAft>
                <a:spcPts val="0"/>
              </a:spcAft>
              <a:buSzPct val="150000"/>
              <a:buNone/>
            </a:pPr>
            <a:r>
              <a:rPr lang="en-GB" sz="4800">
                <a:solidFill>
                  <a:schemeClr val="dk1"/>
                </a:solidFill>
              </a:rPr>
              <a:t>Advertisement Platforms:</a:t>
            </a:r>
            <a:endParaRPr sz="4800">
              <a:solidFill>
                <a:schemeClr val="dk1"/>
              </a:solidFill>
            </a:endParaRPr>
          </a:p>
          <a:p>
            <a:pPr marL="457200" lvl="0" indent="-304800" algn="l" rtl="0">
              <a:lnSpc>
                <a:spcPct val="115000"/>
              </a:lnSpc>
              <a:spcBef>
                <a:spcPts val="1200"/>
              </a:spcBef>
              <a:spcAft>
                <a:spcPts val="0"/>
              </a:spcAft>
              <a:buClr>
                <a:schemeClr val="dk1"/>
              </a:buClr>
              <a:buSzPct val="100000"/>
              <a:buChar char="●"/>
            </a:pPr>
            <a:r>
              <a:rPr lang="en-GB" sz="4800">
                <a:solidFill>
                  <a:schemeClr val="dk1"/>
                </a:solidFill>
              </a:rPr>
              <a:t>Linkedin</a:t>
            </a:r>
            <a:endParaRPr sz="4800">
              <a:solidFill>
                <a:schemeClr val="dk1"/>
              </a:solidFill>
            </a:endParaRPr>
          </a:p>
          <a:p>
            <a:pPr marL="457200" lvl="0" indent="-304800" algn="l" rtl="0">
              <a:lnSpc>
                <a:spcPct val="115000"/>
              </a:lnSpc>
              <a:spcBef>
                <a:spcPts val="0"/>
              </a:spcBef>
              <a:spcAft>
                <a:spcPts val="0"/>
              </a:spcAft>
              <a:buClr>
                <a:schemeClr val="dk1"/>
              </a:buClr>
              <a:buSzPct val="100000"/>
              <a:buChar char="●"/>
            </a:pPr>
            <a:r>
              <a:rPr lang="en-GB" sz="4800">
                <a:solidFill>
                  <a:schemeClr val="dk1"/>
                </a:solidFill>
              </a:rPr>
              <a:t>Indeed</a:t>
            </a:r>
            <a:endParaRPr sz="4800">
              <a:solidFill>
                <a:schemeClr val="dk1"/>
              </a:solidFill>
            </a:endParaRPr>
          </a:p>
          <a:p>
            <a:pPr marL="457200" lvl="0" indent="-304800" algn="l" rtl="0">
              <a:lnSpc>
                <a:spcPct val="115000"/>
              </a:lnSpc>
              <a:spcBef>
                <a:spcPts val="0"/>
              </a:spcBef>
              <a:spcAft>
                <a:spcPts val="0"/>
              </a:spcAft>
              <a:buClr>
                <a:schemeClr val="dk1"/>
              </a:buClr>
              <a:buSzPct val="100000"/>
              <a:buChar char="●"/>
            </a:pPr>
            <a:r>
              <a:rPr lang="en-GB" sz="4800">
                <a:solidFill>
                  <a:schemeClr val="dk1"/>
                </a:solidFill>
              </a:rPr>
              <a:t>Tesco careers website</a:t>
            </a:r>
            <a:endParaRPr sz="4800">
              <a:solidFill>
                <a:schemeClr val="dk1"/>
              </a:solidFill>
            </a:endParaRPr>
          </a:p>
          <a:p>
            <a:pPr marL="0" lvl="0" indent="0" algn="l" rtl="0">
              <a:lnSpc>
                <a:spcPct val="115000"/>
              </a:lnSpc>
              <a:spcBef>
                <a:spcPts val="1200"/>
              </a:spcBef>
              <a:spcAft>
                <a:spcPts val="1200"/>
              </a:spcAft>
              <a:buSzPct val="163636"/>
              <a:buNone/>
            </a:pPr>
            <a:endParaRPr sz="4400"/>
          </a:p>
        </p:txBody>
      </p:sp>
      <p:pic>
        <p:nvPicPr>
          <p:cNvPr id="82" name="Google Shape;82;p5"/>
          <p:cNvPicPr preferRelativeResize="0"/>
          <p:nvPr/>
        </p:nvPicPr>
        <p:blipFill rotWithShape="1">
          <a:blip r:embed="rId3">
            <a:alphaModFix/>
          </a:blip>
          <a:srcRect/>
          <a:stretch/>
        </p:blipFill>
        <p:spPr>
          <a:xfrm>
            <a:off x="5656750" y="1489850"/>
            <a:ext cx="2925174" cy="3578701"/>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6"/>
        <p:cNvGrpSpPr/>
        <p:nvPr/>
      </p:nvGrpSpPr>
      <p:grpSpPr>
        <a:xfrm>
          <a:off x="0" y="0"/>
          <a:ext cx="0" cy="0"/>
          <a:chOff x="0" y="0"/>
          <a:chExt cx="0" cy="0"/>
        </a:xfrm>
      </p:grpSpPr>
      <p:sp>
        <p:nvSpPr>
          <p:cNvPr id="87" name="Google Shape;87;p6"/>
          <p:cNvSpPr/>
          <p:nvPr/>
        </p:nvSpPr>
        <p:spPr>
          <a:xfrm>
            <a:off x="571400" y="1860950"/>
            <a:ext cx="8192000" cy="1160262"/>
          </a:xfrm>
          <a:prstGeom prst="rect">
            <a:avLst/>
          </a:prstGeom>
        </p:spPr>
        <p:txBody>
          <a:bodyPr>
            <a:prstTxWarp prst="textPlain">
              <a:avLst/>
            </a:prstTxWarp>
          </a:bodyPr>
          <a:lstStyle/>
          <a:p>
            <a:pPr lvl="0" algn="ctr"/>
            <a:r>
              <a:rPr b="0" i="0">
                <a:ln w="9525" cap="flat" cmpd="sng">
                  <a:solidFill>
                    <a:schemeClr val="dk2"/>
                  </a:solidFill>
                  <a:prstDash val="solid"/>
                  <a:round/>
                  <a:headEnd type="none" w="sm" len="sm"/>
                  <a:tailEnd type="none" w="sm" len="sm"/>
                </a:ln>
                <a:solidFill>
                  <a:schemeClr val="lt2"/>
                </a:solidFill>
                <a:latin typeface="Arial"/>
              </a:rPr>
              <a:t>Interview types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1"/>
        <p:cNvGrpSpPr/>
        <p:nvPr/>
      </p:nvGrpSpPr>
      <p:grpSpPr>
        <a:xfrm>
          <a:off x="0" y="0"/>
          <a:ext cx="0" cy="0"/>
          <a:chOff x="0" y="0"/>
          <a:chExt cx="0" cy="0"/>
        </a:xfrm>
      </p:grpSpPr>
      <p:sp>
        <p:nvSpPr>
          <p:cNvPr id="92" name="Google Shape;92;p7"/>
          <p:cNvSpPr txBox="1">
            <a:spLocks noGrp="1"/>
          </p:cNvSpPr>
          <p:nvPr>
            <p:ph type="title"/>
          </p:nvPr>
        </p:nvSpPr>
        <p:spPr>
          <a:xfrm>
            <a:off x="355200" y="445025"/>
            <a:ext cx="8520600" cy="5727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r>
              <a:rPr lang="en-GB" b="1"/>
              <a:t>Behavioural Interview</a:t>
            </a:r>
            <a:endParaRPr b="1"/>
          </a:p>
        </p:txBody>
      </p:sp>
      <p:sp>
        <p:nvSpPr>
          <p:cNvPr id="93" name="Google Shape;93;p7"/>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p>
            <a:pPr marL="0" lvl="0" indent="0" algn="l" rtl="0">
              <a:lnSpc>
                <a:spcPct val="115000"/>
              </a:lnSpc>
              <a:spcBef>
                <a:spcPts val="0"/>
              </a:spcBef>
              <a:spcAft>
                <a:spcPts val="0"/>
              </a:spcAft>
              <a:buSzPts val="1800"/>
              <a:buNone/>
            </a:pPr>
            <a:r>
              <a:rPr lang="en-GB" sz="1100">
                <a:solidFill>
                  <a:schemeClr val="dk1"/>
                </a:solidFill>
              </a:rPr>
              <a:t>Purpose:</a:t>
            </a:r>
            <a:endParaRPr sz="1100">
              <a:solidFill>
                <a:schemeClr val="dk1"/>
              </a:solidFill>
            </a:endParaRPr>
          </a:p>
          <a:p>
            <a:pPr marL="457200" lvl="0" indent="-298450" algn="l" rtl="0">
              <a:lnSpc>
                <a:spcPct val="115000"/>
              </a:lnSpc>
              <a:spcBef>
                <a:spcPts val="1200"/>
              </a:spcBef>
              <a:spcAft>
                <a:spcPts val="0"/>
              </a:spcAft>
              <a:buClr>
                <a:schemeClr val="dk1"/>
              </a:buClr>
              <a:buSzPts val="1100"/>
              <a:buChar char="●"/>
            </a:pPr>
            <a:r>
              <a:rPr lang="en-GB" sz="1100">
                <a:solidFill>
                  <a:schemeClr val="dk1"/>
                </a:solidFill>
              </a:rPr>
              <a:t>To gain a insight into past work behaviour to help predict future performance.</a:t>
            </a:r>
            <a:endParaRPr sz="1100">
              <a:solidFill>
                <a:schemeClr val="dk1"/>
              </a:solidFill>
            </a:endParaRPr>
          </a:p>
          <a:p>
            <a:pPr marL="457200" lvl="0" indent="-298450" algn="l" rtl="0">
              <a:lnSpc>
                <a:spcPct val="115000"/>
              </a:lnSpc>
              <a:spcBef>
                <a:spcPts val="0"/>
              </a:spcBef>
              <a:spcAft>
                <a:spcPts val="0"/>
              </a:spcAft>
              <a:buClr>
                <a:schemeClr val="dk1"/>
              </a:buClr>
              <a:buSzPts val="1100"/>
              <a:buChar char="●"/>
            </a:pPr>
            <a:r>
              <a:rPr lang="en-GB" sz="1100">
                <a:solidFill>
                  <a:schemeClr val="dk1"/>
                </a:solidFill>
              </a:rPr>
              <a:t>Useful for understanding how candidates handle challenges in this case digital transformation.</a:t>
            </a:r>
            <a:endParaRPr sz="1100">
              <a:solidFill>
                <a:schemeClr val="dk1"/>
              </a:solidFill>
            </a:endParaRPr>
          </a:p>
          <a:p>
            <a:pPr marL="0" lvl="0" indent="0" algn="l" rtl="0">
              <a:lnSpc>
                <a:spcPct val="115000"/>
              </a:lnSpc>
              <a:spcBef>
                <a:spcPts val="1200"/>
              </a:spcBef>
              <a:spcAft>
                <a:spcPts val="0"/>
              </a:spcAft>
              <a:buSzPts val="1800"/>
              <a:buNone/>
            </a:pPr>
            <a:r>
              <a:rPr lang="en-GB" sz="1100">
                <a:solidFill>
                  <a:schemeClr val="dk1"/>
                </a:solidFill>
              </a:rPr>
              <a:t>Key features</a:t>
            </a:r>
            <a:endParaRPr sz="1100">
              <a:solidFill>
                <a:schemeClr val="dk1"/>
              </a:solidFill>
            </a:endParaRPr>
          </a:p>
          <a:p>
            <a:pPr marL="457200" lvl="0" indent="-298450" algn="l" rtl="0">
              <a:lnSpc>
                <a:spcPct val="115000"/>
              </a:lnSpc>
              <a:spcBef>
                <a:spcPts val="1200"/>
              </a:spcBef>
              <a:spcAft>
                <a:spcPts val="0"/>
              </a:spcAft>
              <a:buClr>
                <a:schemeClr val="dk1"/>
              </a:buClr>
              <a:buSzPts val="1100"/>
              <a:buChar char="●"/>
            </a:pPr>
            <a:r>
              <a:rPr lang="en-GB" sz="1100">
                <a:solidFill>
                  <a:schemeClr val="dk1"/>
                </a:solidFill>
              </a:rPr>
              <a:t>Asking question that focus on real life experience(ie describe a time you led a project)</a:t>
            </a:r>
            <a:endParaRPr sz="1100">
              <a:solidFill>
                <a:schemeClr val="dk1"/>
              </a:solidFill>
            </a:endParaRPr>
          </a:p>
          <a:p>
            <a:pPr marL="457200" lvl="0" indent="-298450" algn="l" rtl="0">
              <a:lnSpc>
                <a:spcPct val="115000"/>
              </a:lnSpc>
              <a:spcBef>
                <a:spcPts val="0"/>
              </a:spcBef>
              <a:spcAft>
                <a:spcPts val="0"/>
              </a:spcAft>
              <a:buClr>
                <a:schemeClr val="dk1"/>
              </a:buClr>
              <a:buSzPts val="1100"/>
              <a:buChar char="●"/>
            </a:pPr>
            <a:r>
              <a:rPr lang="en-GB" sz="1100">
                <a:solidFill>
                  <a:schemeClr val="dk1"/>
                </a:solidFill>
              </a:rPr>
              <a:t>Candidates provide examples of problem-solving, teamwork and adaptability.</a:t>
            </a:r>
            <a:endParaRPr sz="1100">
              <a:solidFill>
                <a:schemeClr val="dk1"/>
              </a:solidFill>
            </a:endParaRPr>
          </a:p>
          <a:p>
            <a:pPr marL="0" lvl="0" indent="0" algn="l" rtl="0">
              <a:lnSpc>
                <a:spcPct val="115000"/>
              </a:lnSpc>
              <a:spcBef>
                <a:spcPts val="1200"/>
              </a:spcBef>
              <a:spcAft>
                <a:spcPts val="0"/>
              </a:spcAft>
              <a:buSzPts val="1800"/>
              <a:buNone/>
            </a:pPr>
            <a:r>
              <a:rPr lang="en-GB" sz="1100">
                <a:solidFill>
                  <a:schemeClr val="dk1"/>
                </a:solidFill>
              </a:rPr>
              <a:t>Advantages:</a:t>
            </a:r>
            <a:endParaRPr sz="1100">
              <a:solidFill>
                <a:schemeClr val="dk1"/>
              </a:solidFill>
            </a:endParaRPr>
          </a:p>
          <a:p>
            <a:pPr marL="457200" lvl="0" indent="-298450" algn="l" rtl="0">
              <a:lnSpc>
                <a:spcPct val="115000"/>
              </a:lnSpc>
              <a:spcBef>
                <a:spcPts val="1200"/>
              </a:spcBef>
              <a:spcAft>
                <a:spcPts val="0"/>
              </a:spcAft>
              <a:buClr>
                <a:schemeClr val="dk1"/>
              </a:buClr>
              <a:buSzPts val="1100"/>
              <a:buChar char="●"/>
            </a:pPr>
            <a:r>
              <a:rPr lang="en-GB" sz="1100">
                <a:solidFill>
                  <a:schemeClr val="dk1"/>
                </a:solidFill>
              </a:rPr>
              <a:t>Evidence based shows how candidates behave in practical situations</a:t>
            </a:r>
            <a:endParaRPr sz="1100">
              <a:solidFill>
                <a:schemeClr val="dk1"/>
              </a:solidFill>
            </a:endParaRPr>
          </a:p>
        </p:txBody>
      </p:sp>
      <p:pic>
        <p:nvPicPr>
          <p:cNvPr id="94" name="Google Shape;94;p7"/>
          <p:cNvPicPr preferRelativeResize="0"/>
          <p:nvPr/>
        </p:nvPicPr>
        <p:blipFill rotWithShape="1">
          <a:blip r:embed="rId3">
            <a:alphaModFix/>
          </a:blip>
          <a:srcRect/>
          <a:stretch/>
        </p:blipFill>
        <p:spPr>
          <a:xfrm>
            <a:off x="5189150" y="3218775"/>
            <a:ext cx="3954852" cy="1977426"/>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98"/>
        <p:cNvGrpSpPr/>
        <p:nvPr/>
      </p:nvGrpSpPr>
      <p:grpSpPr>
        <a:xfrm>
          <a:off x="0" y="0"/>
          <a:ext cx="0" cy="0"/>
          <a:chOff x="0" y="0"/>
          <a:chExt cx="0" cy="0"/>
        </a:xfrm>
      </p:grpSpPr>
      <p:sp>
        <p:nvSpPr>
          <p:cNvPr id="99" name="Google Shape;99;p8"/>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r>
              <a:rPr lang="en-GB" b="1"/>
              <a:t>Skilled Based Interview</a:t>
            </a:r>
            <a:r>
              <a:rPr lang="en-GB"/>
              <a:t> </a:t>
            </a:r>
            <a:endParaRPr/>
          </a:p>
        </p:txBody>
      </p:sp>
      <p:sp>
        <p:nvSpPr>
          <p:cNvPr id="100" name="Google Shape;100;p8"/>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p>
            <a:pPr marL="0" lvl="0" indent="0" algn="l" rtl="0">
              <a:lnSpc>
                <a:spcPct val="115000"/>
              </a:lnSpc>
              <a:spcBef>
                <a:spcPts val="0"/>
              </a:spcBef>
              <a:spcAft>
                <a:spcPts val="0"/>
              </a:spcAft>
              <a:buSzPts val="1800"/>
              <a:buNone/>
            </a:pPr>
            <a:r>
              <a:rPr lang="en-GB" sz="1200">
                <a:solidFill>
                  <a:schemeClr val="dk1"/>
                </a:solidFill>
              </a:rPr>
              <a:t>Purpose</a:t>
            </a:r>
            <a:endParaRPr sz="1200">
              <a:solidFill>
                <a:schemeClr val="dk1"/>
              </a:solidFill>
            </a:endParaRPr>
          </a:p>
          <a:p>
            <a:pPr marL="457200" lvl="0" indent="-304800" algn="l" rtl="0">
              <a:lnSpc>
                <a:spcPct val="115000"/>
              </a:lnSpc>
              <a:spcBef>
                <a:spcPts val="1200"/>
              </a:spcBef>
              <a:spcAft>
                <a:spcPts val="0"/>
              </a:spcAft>
              <a:buClr>
                <a:schemeClr val="dk1"/>
              </a:buClr>
              <a:buSzPts val="1200"/>
              <a:buChar char="●"/>
            </a:pPr>
            <a:r>
              <a:rPr lang="en-GB" sz="1200">
                <a:solidFill>
                  <a:schemeClr val="dk1"/>
                </a:solidFill>
              </a:rPr>
              <a:t>To decide whether candidates have the specific skills and abilities needed for the role</a:t>
            </a:r>
            <a:endParaRPr sz="1200">
              <a:solidFill>
                <a:schemeClr val="dk1"/>
              </a:solidFill>
            </a:endParaRPr>
          </a:p>
          <a:p>
            <a:pPr marL="457200" lvl="0" indent="-304800" algn="l" rtl="0">
              <a:lnSpc>
                <a:spcPct val="115000"/>
              </a:lnSpc>
              <a:spcBef>
                <a:spcPts val="0"/>
              </a:spcBef>
              <a:spcAft>
                <a:spcPts val="0"/>
              </a:spcAft>
              <a:buClr>
                <a:schemeClr val="dk1"/>
              </a:buClr>
              <a:buSzPts val="1200"/>
              <a:buChar char="●"/>
            </a:pPr>
            <a:r>
              <a:rPr lang="en-GB" sz="1200">
                <a:solidFill>
                  <a:schemeClr val="dk1"/>
                </a:solidFill>
              </a:rPr>
              <a:t>This show both technical skills and behavioural abilities related to digital transformations.</a:t>
            </a:r>
            <a:endParaRPr sz="1200">
              <a:solidFill>
                <a:schemeClr val="dk1"/>
              </a:solidFill>
            </a:endParaRPr>
          </a:p>
          <a:p>
            <a:pPr marL="0" lvl="0" indent="0" algn="l" rtl="0">
              <a:lnSpc>
                <a:spcPct val="115000"/>
              </a:lnSpc>
              <a:spcBef>
                <a:spcPts val="1200"/>
              </a:spcBef>
              <a:spcAft>
                <a:spcPts val="0"/>
              </a:spcAft>
              <a:buSzPts val="1800"/>
              <a:buNone/>
            </a:pPr>
            <a:r>
              <a:rPr lang="en-GB" sz="1200">
                <a:solidFill>
                  <a:schemeClr val="dk1"/>
                </a:solidFill>
              </a:rPr>
              <a:t>Key features </a:t>
            </a:r>
            <a:endParaRPr sz="1200">
              <a:solidFill>
                <a:schemeClr val="dk1"/>
              </a:solidFill>
            </a:endParaRPr>
          </a:p>
          <a:p>
            <a:pPr marL="457200" lvl="0" indent="-304800" algn="l" rtl="0">
              <a:lnSpc>
                <a:spcPct val="115000"/>
              </a:lnSpc>
              <a:spcBef>
                <a:spcPts val="1200"/>
              </a:spcBef>
              <a:spcAft>
                <a:spcPts val="0"/>
              </a:spcAft>
              <a:buClr>
                <a:schemeClr val="dk1"/>
              </a:buClr>
              <a:buSzPts val="1200"/>
              <a:buChar char="●"/>
            </a:pPr>
            <a:r>
              <a:rPr lang="en-GB" sz="1200">
                <a:solidFill>
                  <a:schemeClr val="dk1"/>
                </a:solidFill>
              </a:rPr>
              <a:t>Questions target specific skills, abilities and past experience (Bangerter et al., 2023)  ( ie problem solving, digital literacy and project management)</a:t>
            </a:r>
            <a:endParaRPr sz="1200">
              <a:solidFill>
                <a:schemeClr val="dk1"/>
              </a:solidFill>
            </a:endParaRPr>
          </a:p>
          <a:p>
            <a:pPr marL="457200" lvl="0" indent="-304800" algn="l" rtl="0">
              <a:lnSpc>
                <a:spcPct val="115000"/>
              </a:lnSpc>
              <a:spcBef>
                <a:spcPts val="0"/>
              </a:spcBef>
              <a:spcAft>
                <a:spcPts val="0"/>
              </a:spcAft>
              <a:buClr>
                <a:schemeClr val="dk1"/>
              </a:buClr>
              <a:buSzPts val="1200"/>
              <a:buChar char="●"/>
            </a:pPr>
            <a:r>
              <a:rPr lang="en-GB" sz="1200">
                <a:solidFill>
                  <a:schemeClr val="dk1"/>
                </a:solidFill>
              </a:rPr>
              <a:t>Question example: describe a project where you implemented a new IT system. </a:t>
            </a:r>
            <a:endParaRPr sz="1200">
              <a:solidFill>
                <a:schemeClr val="dk1"/>
              </a:solidFill>
            </a:endParaRPr>
          </a:p>
          <a:p>
            <a:pPr marL="457200" lvl="0" indent="-304800" algn="l" rtl="0">
              <a:lnSpc>
                <a:spcPct val="115000"/>
              </a:lnSpc>
              <a:spcBef>
                <a:spcPts val="0"/>
              </a:spcBef>
              <a:spcAft>
                <a:spcPts val="0"/>
              </a:spcAft>
              <a:buClr>
                <a:schemeClr val="dk1"/>
              </a:buClr>
              <a:buSzPts val="1200"/>
              <a:buChar char="●"/>
            </a:pPr>
            <a:r>
              <a:rPr lang="en-GB" sz="1200">
                <a:solidFill>
                  <a:schemeClr val="dk1"/>
                </a:solidFill>
              </a:rPr>
              <a:t>What difficulties/challenges did you face and how did you overcome them. </a:t>
            </a:r>
            <a:endParaRPr sz="1200">
              <a:solidFill>
                <a:schemeClr val="dk1"/>
              </a:solidFill>
            </a:endParaRPr>
          </a:p>
          <a:p>
            <a:pPr marL="0" lvl="0" indent="0" algn="l" rtl="0">
              <a:lnSpc>
                <a:spcPct val="115000"/>
              </a:lnSpc>
              <a:spcBef>
                <a:spcPts val="1200"/>
              </a:spcBef>
              <a:spcAft>
                <a:spcPts val="0"/>
              </a:spcAft>
              <a:buSzPts val="1800"/>
              <a:buNone/>
            </a:pPr>
            <a:r>
              <a:rPr lang="en-GB" sz="1200">
                <a:solidFill>
                  <a:schemeClr val="dk1"/>
                </a:solidFill>
              </a:rPr>
              <a:t>Advantages:</a:t>
            </a:r>
            <a:endParaRPr sz="1200">
              <a:solidFill>
                <a:schemeClr val="dk1"/>
              </a:solidFill>
            </a:endParaRPr>
          </a:p>
          <a:p>
            <a:pPr marL="457200" lvl="0" indent="-304800" algn="l" rtl="0">
              <a:lnSpc>
                <a:spcPct val="115000"/>
              </a:lnSpc>
              <a:spcBef>
                <a:spcPts val="1200"/>
              </a:spcBef>
              <a:spcAft>
                <a:spcPts val="0"/>
              </a:spcAft>
              <a:buClr>
                <a:schemeClr val="dk1"/>
              </a:buClr>
              <a:buSzPts val="1200"/>
              <a:buChar char="●"/>
            </a:pPr>
            <a:r>
              <a:rPr lang="en-GB" sz="1200">
                <a:solidFill>
                  <a:schemeClr val="dk1"/>
                </a:solidFill>
              </a:rPr>
              <a:t>Helps link candidates skills/abilities to the job role requirements </a:t>
            </a:r>
            <a:endParaRPr sz="1200">
              <a:solidFill>
                <a:schemeClr val="dk1"/>
              </a:solidFill>
            </a:endParaRPr>
          </a:p>
          <a:p>
            <a:pPr marL="457200" lvl="0" indent="-304800" algn="l" rtl="0">
              <a:lnSpc>
                <a:spcPct val="115000"/>
              </a:lnSpc>
              <a:spcBef>
                <a:spcPts val="0"/>
              </a:spcBef>
              <a:spcAft>
                <a:spcPts val="0"/>
              </a:spcAft>
              <a:buClr>
                <a:schemeClr val="dk1"/>
              </a:buClr>
              <a:buSzPts val="1200"/>
              <a:buChar char="●"/>
            </a:pPr>
            <a:r>
              <a:rPr lang="en-GB" sz="1200">
                <a:solidFill>
                  <a:schemeClr val="dk1"/>
                </a:solidFill>
              </a:rPr>
              <a:t>Helps the selection process</a:t>
            </a:r>
            <a:endParaRPr sz="1200">
              <a:solidFill>
                <a:schemeClr val="dk1"/>
              </a:solidFill>
            </a:endParaRPr>
          </a:p>
        </p:txBody>
      </p:sp>
      <p:pic>
        <p:nvPicPr>
          <p:cNvPr id="101" name="Google Shape;101;p8"/>
          <p:cNvPicPr preferRelativeResize="0"/>
          <p:nvPr/>
        </p:nvPicPr>
        <p:blipFill rotWithShape="1">
          <a:blip r:embed="rId3">
            <a:alphaModFix/>
          </a:blip>
          <a:srcRect/>
          <a:stretch/>
        </p:blipFill>
        <p:spPr>
          <a:xfrm>
            <a:off x="6193650" y="2748700"/>
            <a:ext cx="2344776" cy="2344776"/>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05"/>
        <p:cNvGrpSpPr/>
        <p:nvPr/>
      </p:nvGrpSpPr>
      <p:grpSpPr>
        <a:xfrm>
          <a:off x="0" y="0"/>
          <a:ext cx="0" cy="0"/>
          <a:chOff x="0" y="0"/>
          <a:chExt cx="0" cy="0"/>
        </a:xfrm>
      </p:grpSpPr>
      <p:sp>
        <p:nvSpPr>
          <p:cNvPr id="106" name="Google Shape;106;p9"/>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r>
              <a:rPr lang="en-GB" b="1"/>
              <a:t>Situational Interview</a:t>
            </a:r>
            <a:r>
              <a:rPr lang="en-GB"/>
              <a:t> </a:t>
            </a:r>
            <a:endParaRPr/>
          </a:p>
        </p:txBody>
      </p:sp>
      <p:sp>
        <p:nvSpPr>
          <p:cNvPr id="107" name="Google Shape;107;p9"/>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p>
            <a:pPr marL="0" lvl="0" indent="0" algn="l" rtl="0">
              <a:lnSpc>
                <a:spcPct val="115000"/>
              </a:lnSpc>
              <a:spcBef>
                <a:spcPts val="0"/>
              </a:spcBef>
              <a:spcAft>
                <a:spcPts val="0"/>
              </a:spcAft>
              <a:buSzPts val="935"/>
              <a:buNone/>
            </a:pPr>
            <a:r>
              <a:rPr lang="en-GB" sz="1230">
                <a:solidFill>
                  <a:schemeClr val="dk1"/>
                </a:solidFill>
              </a:rPr>
              <a:t>Purpose</a:t>
            </a:r>
            <a:endParaRPr sz="1230">
              <a:solidFill>
                <a:schemeClr val="dk1"/>
              </a:solidFill>
            </a:endParaRPr>
          </a:p>
          <a:p>
            <a:pPr marL="457200" lvl="0" indent="-306705" algn="l" rtl="0">
              <a:lnSpc>
                <a:spcPct val="115000"/>
              </a:lnSpc>
              <a:spcBef>
                <a:spcPts val="1200"/>
              </a:spcBef>
              <a:spcAft>
                <a:spcPts val="0"/>
              </a:spcAft>
              <a:buClr>
                <a:schemeClr val="dk1"/>
              </a:buClr>
              <a:buSzPts val="1230"/>
              <a:buChar char="●"/>
            </a:pPr>
            <a:r>
              <a:rPr lang="en-GB" sz="1230">
                <a:solidFill>
                  <a:schemeClr val="dk1"/>
                </a:solidFill>
              </a:rPr>
              <a:t>To assess how candidates will handle work situation related to the digital transformation</a:t>
            </a:r>
            <a:endParaRPr sz="1230">
              <a:solidFill>
                <a:schemeClr val="dk1"/>
              </a:solidFill>
            </a:endParaRPr>
          </a:p>
          <a:p>
            <a:pPr marL="457200" lvl="0" indent="-306705" algn="l" rtl="0">
              <a:lnSpc>
                <a:spcPct val="115000"/>
              </a:lnSpc>
              <a:spcBef>
                <a:spcPts val="0"/>
              </a:spcBef>
              <a:spcAft>
                <a:spcPts val="0"/>
              </a:spcAft>
              <a:buClr>
                <a:schemeClr val="dk1"/>
              </a:buClr>
              <a:buSzPts val="1230"/>
              <a:buChar char="●"/>
            </a:pPr>
            <a:r>
              <a:rPr lang="en-GB" sz="1230">
                <a:solidFill>
                  <a:schemeClr val="dk1"/>
                </a:solidFill>
              </a:rPr>
              <a:t>Its show how they will deal with real life challenges and problems </a:t>
            </a:r>
            <a:endParaRPr sz="1230">
              <a:solidFill>
                <a:schemeClr val="dk1"/>
              </a:solidFill>
            </a:endParaRPr>
          </a:p>
          <a:p>
            <a:pPr marL="0" lvl="0" indent="0" algn="l" rtl="0">
              <a:lnSpc>
                <a:spcPct val="115000"/>
              </a:lnSpc>
              <a:spcBef>
                <a:spcPts val="1200"/>
              </a:spcBef>
              <a:spcAft>
                <a:spcPts val="0"/>
              </a:spcAft>
              <a:buSzPts val="935"/>
              <a:buNone/>
            </a:pPr>
            <a:r>
              <a:rPr lang="en-GB" sz="1230">
                <a:solidFill>
                  <a:schemeClr val="dk1"/>
                </a:solidFill>
              </a:rPr>
              <a:t>Key features  </a:t>
            </a:r>
            <a:endParaRPr sz="1230">
              <a:solidFill>
                <a:schemeClr val="dk1"/>
              </a:solidFill>
            </a:endParaRPr>
          </a:p>
          <a:p>
            <a:pPr marL="457200" lvl="0" indent="-306705" algn="l" rtl="0">
              <a:lnSpc>
                <a:spcPct val="115000"/>
              </a:lnSpc>
              <a:spcBef>
                <a:spcPts val="1200"/>
              </a:spcBef>
              <a:spcAft>
                <a:spcPts val="0"/>
              </a:spcAft>
              <a:buClr>
                <a:schemeClr val="dk1"/>
              </a:buClr>
              <a:buSzPts val="1230"/>
              <a:buChar char="●"/>
            </a:pPr>
            <a:r>
              <a:rPr lang="en-GB" sz="1230">
                <a:solidFill>
                  <a:schemeClr val="dk1"/>
                </a:solidFill>
              </a:rPr>
              <a:t>These question will ask hypothetical scenarios and ask candidates to explain their actions </a:t>
            </a:r>
            <a:endParaRPr sz="1230">
              <a:solidFill>
                <a:schemeClr val="dk1"/>
              </a:solidFill>
            </a:endParaRPr>
          </a:p>
          <a:p>
            <a:pPr marL="457200" lvl="0" indent="-306705" algn="l" rtl="0">
              <a:lnSpc>
                <a:spcPct val="115000"/>
              </a:lnSpc>
              <a:spcBef>
                <a:spcPts val="0"/>
              </a:spcBef>
              <a:spcAft>
                <a:spcPts val="0"/>
              </a:spcAft>
              <a:buClr>
                <a:schemeClr val="dk1"/>
              </a:buClr>
              <a:buSzPts val="1230"/>
              <a:buChar char="●"/>
            </a:pPr>
            <a:r>
              <a:rPr lang="en-GB" sz="1230">
                <a:solidFill>
                  <a:schemeClr val="dk1"/>
                </a:solidFill>
              </a:rPr>
              <a:t>Question example: if a new online ordering system crashed how would you handle it?</a:t>
            </a:r>
            <a:endParaRPr sz="1230">
              <a:solidFill>
                <a:schemeClr val="dk1"/>
              </a:solidFill>
            </a:endParaRPr>
          </a:p>
          <a:p>
            <a:pPr marL="0" lvl="0" indent="0" algn="l" rtl="0">
              <a:lnSpc>
                <a:spcPct val="115000"/>
              </a:lnSpc>
              <a:spcBef>
                <a:spcPts val="1200"/>
              </a:spcBef>
              <a:spcAft>
                <a:spcPts val="0"/>
              </a:spcAft>
              <a:buSzPts val="935"/>
              <a:buNone/>
            </a:pPr>
            <a:r>
              <a:rPr lang="en-GB" sz="1230">
                <a:solidFill>
                  <a:schemeClr val="dk1"/>
                </a:solidFill>
              </a:rPr>
              <a:t>Advantages</a:t>
            </a:r>
            <a:endParaRPr sz="1230">
              <a:solidFill>
                <a:schemeClr val="dk1"/>
              </a:solidFill>
            </a:endParaRPr>
          </a:p>
          <a:p>
            <a:pPr marL="457200" lvl="0" indent="-306705" algn="l" rtl="0">
              <a:lnSpc>
                <a:spcPct val="115000"/>
              </a:lnSpc>
              <a:spcBef>
                <a:spcPts val="1200"/>
              </a:spcBef>
              <a:spcAft>
                <a:spcPts val="0"/>
              </a:spcAft>
              <a:buClr>
                <a:schemeClr val="dk1"/>
              </a:buClr>
              <a:buSzPts val="1230"/>
              <a:buChar char="●"/>
            </a:pPr>
            <a:r>
              <a:rPr lang="en-GB" sz="1230">
                <a:solidFill>
                  <a:schemeClr val="dk1"/>
                </a:solidFill>
              </a:rPr>
              <a:t>Shows their decision making and thinking in a realistic format</a:t>
            </a:r>
            <a:endParaRPr sz="1230">
              <a:solidFill>
                <a:schemeClr val="dk1"/>
              </a:solidFill>
            </a:endParaRPr>
          </a:p>
          <a:p>
            <a:pPr marL="457200" lvl="0" indent="-306705" algn="l" rtl="0">
              <a:lnSpc>
                <a:spcPct val="115000"/>
              </a:lnSpc>
              <a:spcBef>
                <a:spcPts val="0"/>
              </a:spcBef>
              <a:spcAft>
                <a:spcPts val="0"/>
              </a:spcAft>
              <a:buSzPts val="1230"/>
              <a:buChar char="●"/>
            </a:pPr>
            <a:r>
              <a:rPr lang="en-GB" sz="1230">
                <a:solidFill>
                  <a:schemeClr val="dk1"/>
                </a:solidFill>
              </a:rPr>
              <a:t>Can reveal skills such as adaptability, leadership and problem solving skill</a:t>
            </a:r>
            <a:r>
              <a:rPr lang="en-GB" sz="1230"/>
              <a:t>s </a:t>
            </a:r>
            <a:endParaRPr sz="1230"/>
          </a:p>
        </p:txBody>
      </p:sp>
      <p:pic>
        <p:nvPicPr>
          <p:cNvPr id="108" name="Google Shape;108;p9"/>
          <p:cNvPicPr preferRelativeResize="0"/>
          <p:nvPr/>
        </p:nvPicPr>
        <p:blipFill rotWithShape="1">
          <a:blip r:embed="rId3">
            <a:alphaModFix/>
          </a:blip>
          <a:srcRect/>
          <a:stretch/>
        </p:blipFill>
        <p:spPr>
          <a:xfrm>
            <a:off x="7108125" y="1878875"/>
            <a:ext cx="2035875" cy="3190875"/>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2"/>
        <p:cNvGrpSpPr/>
        <p:nvPr/>
      </p:nvGrpSpPr>
      <p:grpSpPr>
        <a:xfrm>
          <a:off x="0" y="0"/>
          <a:ext cx="0" cy="0"/>
          <a:chOff x="0" y="0"/>
          <a:chExt cx="0" cy="0"/>
        </a:xfrm>
      </p:grpSpPr>
      <p:sp>
        <p:nvSpPr>
          <p:cNvPr id="113" name="Google Shape;113;p10"/>
          <p:cNvSpPr txBox="1">
            <a:spLocks noGrp="1"/>
          </p:cNvSpPr>
          <p:nvPr>
            <p:ph type="title"/>
          </p:nvPr>
        </p:nvSpPr>
        <p:spPr>
          <a:xfrm>
            <a:off x="311700" y="178975"/>
            <a:ext cx="8520600" cy="5727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r>
              <a:rPr lang="en-GB" b="1"/>
              <a:t>Questioning Techniques</a:t>
            </a:r>
            <a:endParaRPr b="1"/>
          </a:p>
        </p:txBody>
      </p:sp>
      <p:sp>
        <p:nvSpPr>
          <p:cNvPr id="114" name="Google Shape;114;p10"/>
          <p:cNvSpPr txBox="1">
            <a:spLocks noGrp="1"/>
          </p:cNvSpPr>
          <p:nvPr>
            <p:ph type="body" idx="1"/>
          </p:nvPr>
        </p:nvSpPr>
        <p:spPr>
          <a:xfrm>
            <a:off x="311700" y="880150"/>
            <a:ext cx="8520600" cy="4169700"/>
          </a:xfrm>
          <a:prstGeom prst="rect">
            <a:avLst/>
          </a:prstGeom>
          <a:noFill/>
          <a:ln>
            <a:noFill/>
          </a:ln>
        </p:spPr>
        <p:txBody>
          <a:bodyPr spcFirstLastPara="1" wrap="square" lIns="91425" tIns="91425" rIns="91425" bIns="91425" anchor="t" anchorCtr="0">
            <a:noAutofit/>
          </a:bodyPr>
          <a:lstStyle/>
          <a:p>
            <a:pPr marL="0" lvl="0" indent="0" algn="l" rtl="0">
              <a:lnSpc>
                <a:spcPct val="95000"/>
              </a:lnSpc>
              <a:spcBef>
                <a:spcPts val="0"/>
              </a:spcBef>
              <a:spcAft>
                <a:spcPts val="0"/>
              </a:spcAft>
              <a:buSzPts val="523"/>
              <a:buNone/>
            </a:pPr>
            <a:r>
              <a:rPr lang="en-GB" sz="1150">
                <a:solidFill>
                  <a:schemeClr val="dk1"/>
                </a:solidFill>
              </a:rPr>
              <a:t>Behavioural </a:t>
            </a:r>
            <a:endParaRPr sz="1150">
              <a:solidFill>
                <a:schemeClr val="dk1"/>
              </a:solidFill>
            </a:endParaRPr>
          </a:p>
          <a:p>
            <a:pPr marL="0" lvl="0" indent="0" algn="l" rtl="0">
              <a:lnSpc>
                <a:spcPct val="95000"/>
              </a:lnSpc>
              <a:spcBef>
                <a:spcPts val="1200"/>
              </a:spcBef>
              <a:spcAft>
                <a:spcPts val="0"/>
              </a:spcAft>
              <a:buSzPts val="523"/>
              <a:buNone/>
            </a:pPr>
            <a:r>
              <a:rPr lang="en-GB" sz="1150">
                <a:solidFill>
                  <a:schemeClr val="dk1"/>
                </a:solidFill>
              </a:rPr>
              <a:t>The focus:  past experiences and future behaviour </a:t>
            </a:r>
            <a:endParaRPr sz="1150">
              <a:solidFill>
                <a:schemeClr val="dk1"/>
              </a:solidFill>
            </a:endParaRPr>
          </a:p>
          <a:p>
            <a:pPr marL="0" lvl="0" indent="0" algn="l" rtl="0">
              <a:lnSpc>
                <a:spcPct val="95000"/>
              </a:lnSpc>
              <a:spcBef>
                <a:spcPts val="1200"/>
              </a:spcBef>
              <a:spcAft>
                <a:spcPts val="0"/>
              </a:spcAft>
              <a:buSzPts val="523"/>
              <a:buNone/>
            </a:pPr>
            <a:r>
              <a:rPr lang="en-GB" sz="1150">
                <a:solidFill>
                  <a:schemeClr val="dk1"/>
                </a:solidFill>
              </a:rPr>
              <a:t>Why:  understanding real life problem solving, teamwork and leadership</a:t>
            </a:r>
            <a:endParaRPr sz="1150">
              <a:solidFill>
                <a:schemeClr val="dk1"/>
              </a:solidFill>
            </a:endParaRPr>
          </a:p>
          <a:p>
            <a:pPr marL="0" lvl="0" indent="0" algn="l" rtl="0">
              <a:lnSpc>
                <a:spcPct val="95000"/>
              </a:lnSpc>
              <a:spcBef>
                <a:spcPts val="1200"/>
              </a:spcBef>
              <a:spcAft>
                <a:spcPts val="0"/>
              </a:spcAft>
              <a:buSzPts val="523"/>
              <a:buNone/>
            </a:pPr>
            <a:r>
              <a:rPr lang="en-GB" sz="1150">
                <a:solidFill>
                  <a:schemeClr val="dk1"/>
                </a:solidFill>
              </a:rPr>
              <a:t>example : “can you describe a project where you introduced a new technology to improve efficiency?”</a:t>
            </a:r>
            <a:endParaRPr sz="1150">
              <a:solidFill>
                <a:schemeClr val="dk1"/>
              </a:solidFill>
            </a:endParaRPr>
          </a:p>
          <a:p>
            <a:pPr marL="0" lvl="0" indent="0" algn="l" rtl="0">
              <a:lnSpc>
                <a:spcPct val="95000"/>
              </a:lnSpc>
              <a:spcBef>
                <a:spcPts val="1200"/>
              </a:spcBef>
              <a:spcAft>
                <a:spcPts val="0"/>
              </a:spcAft>
              <a:buSzPts val="523"/>
              <a:buNone/>
            </a:pPr>
            <a:r>
              <a:rPr lang="en-GB" sz="1150">
                <a:solidFill>
                  <a:schemeClr val="dk1"/>
                </a:solidFill>
              </a:rPr>
              <a:t>Situational</a:t>
            </a:r>
            <a:endParaRPr sz="1150">
              <a:solidFill>
                <a:schemeClr val="dk1"/>
              </a:solidFill>
            </a:endParaRPr>
          </a:p>
          <a:p>
            <a:pPr marL="0" lvl="0" indent="0" algn="l" rtl="0">
              <a:lnSpc>
                <a:spcPct val="95000"/>
              </a:lnSpc>
              <a:spcBef>
                <a:spcPts val="1200"/>
              </a:spcBef>
              <a:spcAft>
                <a:spcPts val="0"/>
              </a:spcAft>
              <a:buSzPts val="523"/>
              <a:buNone/>
            </a:pPr>
            <a:r>
              <a:rPr lang="en-GB" sz="1150">
                <a:solidFill>
                  <a:schemeClr val="dk1"/>
                </a:solidFill>
              </a:rPr>
              <a:t>The focus: hypothetical future scenarios</a:t>
            </a:r>
            <a:endParaRPr sz="1150">
              <a:solidFill>
                <a:schemeClr val="dk1"/>
              </a:solidFill>
            </a:endParaRPr>
          </a:p>
          <a:p>
            <a:pPr marL="0" lvl="0" indent="0" algn="l" rtl="0">
              <a:lnSpc>
                <a:spcPct val="95000"/>
              </a:lnSpc>
              <a:spcBef>
                <a:spcPts val="1200"/>
              </a:spcBef>
              <a:spcAft>
                <a:spcPts val="0"/>
              </a:spcAft>
              <a:buSzPts val="523"/>
              <a:buNone/>
            </a:pPr>
            <a:r>
              <a:rPr lang="en-GB" sz="1150">
                <a:solidFill>
                  <a:schemeClr val="dk1"/>
                </a:solidFill>
              </a:rPr>
              <a:t>Why: shows adaptability, decision making and strategic thinking</a:t>
            </a:r>
            <a:endParaRPr sz="1150">
              <a:solidFill>
                <a:schemeClr val="dk1"/>
              </a:solidFill>
            </a:endParaRPr>
          </a:p>
          <a:p>
            <a:pPr marL="0" lvl="0" indent="0" algn="l" rtl="0">
              <a:lnSpc>
                <a:spcPct val="95000"/>
              </a:lnSpc>
              <a:spcBef>
                <a:spcPts val="1200"/>
              </a:spcBef>
              <a:spcAft>
                <a:spcPts val="0"/>
              </a:spcAft>
              <a:buSzPts val="523"/>
              <a:buNone/>
            </a:pPr>
            <a:r>
              <a:rPr lang="en-GB" sz="1150">
                <a:solidFill>
                  <a:schemeClr val="dk1"/>
                </a:solidFill>
              </a:rPr>
              <a:t>Example: ”if morrisons online checkout system went down how would you respond?”</a:t>
            </a:r>
            <a:endParaRPr sz="1150">
              <a:solidFill>
                <a:schemeClr val="dk1"/>
              </a:solidFill>
            </a:endParaRPr>
          </a:p>
          <a:p>
            <a:pPr marL="0" lvl="0" indent="0" algn="l" rtl="0">
              <a:lnSpc>
                <a:spcPct val="95000"/>
              </a:lnSpc>
              <a:spcBef>
                <a:spcPts val="1200"/>
              </a:spcBef>
              <a:spcAft>
                <a:spcPts val="0"/>
              </a:spcAft>
              <a:buSzPts val="523"/>
              <a:buNone/>
            </a:pPr>
            <a:r>
              <a:rPr lang="en-GB" sz="1150">
                <a:solidFill>
                  <a:schemeClr val="dk1"/>
                </a:solidFill>
              </a:rPr>
              <a:t>Skilled based</a:t>
            </a:r>
            <a:endParaRPr sz="1150">
              <a:solidFill>
                <a:schemeClr val="dk1"/>
              </a:solidFill>
            </a:endParaRPr>
          </a:p>
          <a:p>
            <a:pPr marL="0" lvl="0" indent="0" algn="l" rtl="0">
              <a:lnSpc>
                <a:spcPct val="95000"/>
              </a:lnSpc>
              <a:spcBef>
                <a:spcPts val="1200"/>
              </a:spcBef>
              <a:spcAft>
                <a:spcPts val="0"/>
              </a:spcAft>
              <a:buSzPts val="523"/>
              <a:buNone/>
            </a:pPr>
            <a:r>
              <a:rPr lang="en-GB" sz="1150">
                <a:solidFill>
                  <a:schemeClr val="dk1"/>
                </a:solidFill>
              </a:rPr>
              <a:t>The focus: assess  abilities needed for role</a:t>
            </a:r>
            <a:endParaRPr sz="1150">
              <a:solidFill>
                <a:schemeClr val="dk1"/>
              </a:solidFill>
            </a:endParaRPr>
          </a:p>
          <a:p>
            <a:pPr marL="0" lvl="0" indent="0" algn="l" rtl="0">
              <a:lnSpc>
                <a:spcPct val="95000"/>
              </a:lnSpc>
              <a:spcBef>
                <a:spcPts val="1200"/>
              </a:spcBef>
              <a:spcAft>
                <a:spcPts val="0"/>
              </a:spcAft>
              <a:buSzPts val="523"/>
              <a:buNone/>
            </a:pPr>
            <a:r>
              <a:rPr lang="en-GB" sz="1150">
                <a:solidFill>
                  <a:schemeClr val="dk1"/>
                </a:solidFill>
              </a:rPr>
              <a:t>Why: shows if candidate can perform essential task </a:t>
            </a:r>
            <a:endParaRPr sz="1150">
              <a:solidFill>
                <a:schemeClr val="dk1"/>
              </a:solidFill>
            </a:endParaRPr>
          </a:p>
          <a:p>
            <a:pPr marL="0" lvl="0" indent="0" algn="l" rtl="0">
              <a:lnSpc>
                <a:spcPct val="95000"/>
              </a:lnSpc>
              <a:spcBef>
                <a:spcPts val="1200"/>
              </a:spcBef>
              <a:spcAft>
                <a:spcPts val="1200"/>
              </a:spcAft>
              <a:buSzPts val="523"/>
              <a:buNone/>
            </a:pPr>
            <a:r>
              <a:rPr lang="en-GB" sz="1150">
                <a:solidFill>
                  <a:schemeClr val="dk1"/>
                </a:solidFill>
              </a:rPr>
              <a:t>Example: “what steps would you take to fix repeated errors in online orders?”</a:t>
            </a:r>
            <a:endParaRPr sz="1150">
              <a:solidFill>
                <a:schemeClr val="dk1"/>
              </a:solidFill>
            </a:endParaRPr>
          </a:p>
        </p:txBody>
      </p:sp>
      <p:pic>
        <p:nvPicPr>
          <p:cNvPr id="115" name="Google Shape;115;p10"/>
          <p:cNvPicPr preferRelativeResize="0"/>
          <p:nvPr/>
        </p:nvPicPr>
        <p:blipFill rotWithShape="1">
          <a:blip r:embed="rId3">
            <a:alphaModFix/>
          </a:blip>
          <a:srcRect b="11253"/>
          <a:stretch/>
        </p:blipFill>
        <p:spPr>
          <a:xfrm>
            <a:off x="6204250" y="178975"/>
            <a:ext cx="2552375" cy="1260775"/>
          </a:xfrm>
          <a:prstGeom prst="rect">
            <a:avLst/>
          </a:prstGeom>
          <a:noFill/>
          <a:ln>
            <a:noFill/>
          </a:ln>
        </p:spPr>
      </p:pic>
      <p:sp>
        <p:nvSpPr>
          <p:cNvPr id="116" name="Google Shape;116;p10"/>
          <p:cNvSpPr/>
          <p:nvPr/>
        </p:nvSpPr>
        <p:spPr>
          <a:xfrm>
            <a:off x="5854588" y="2179150"/>
            <a:ext cx="3251700" cy="2218500"/>
          </a:xfrm>
          <a:prstGeom prst="wedgeRoundRectCallout">
            <a:avLst>
              <a:gd name="adj1" fmla="val -20833"/>
              <a:gd name="adj2" fmla="val 62500"/>
              <a:gd name="adj3" fmla="val 0"/>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chemeClr val="dk1"/>
              </a:buClr>
              <a:buSzPts val="1100"/>
              <a:buFont typeface="Arial"/>
              <a:buNone/>
            </a:pPr>
            <a:r>
              <a:rPr lang="en-GB" sz="1200" b="0" i="0" u="none" strike="noStrike" cap="none">
                <a:solidFill>
                  <a:schemeClr val="dk1"/>
                </a:solidFill>
                <a:latin typeface="Arial"/>
                <a:ea typeface="Arial"/>
                <a:cs typeface="Arial"/>
                <a:sym typeface="Arial"/>
              </a:rPr>
              <a:t>Why these techniques work for Morrisons</a:t>
            </a:r>
            <a:endParaRPr sz="1200" b="0" i="0" u="none" strike="noStrike" cap="none">
              <a:solidFill>
                <a:schemeClr val="dk1"/>
              </a:solidFill>
              <a:latin typeface="Arial"/>
              <a:ea typeface="Arial"/>
              <a:cs typeface="Arial"/>
              <a:sym typeface="Arial"/>
            </a:endParaRPr>
          </a:p>
          <a:p>
            <a:pPr marL="0" marR="0" lvl="0" indent="0" algn="l" rtl="0">
              <a:lnSpc>
                <a:spcPct val="100000"/>
              </a:lnSpc>
              <a:spcBef>
                <a:spcPts val="0"/>
              </a:spcBef>
              <a:spcAft>
                <a:spcPts val="0"/>
              </a:spcAft>
              <a:buClr>
                <a:schemeClr val="dk1"/>
              </a:buClr>
              <a:buSzPts val="1100"/>
              <a:buFont typeface="Arial"/>
              <a:buNone/>
            </a:pPr>
            <a:endParaRPr sz="1200" b="0" i="0" u="none" strike="noStrike" cap="none">
              <a:solidFill>
                <a:schemeClr val="dk1"/>
              </a:solidFill>
              <a:latin typeface="Arial"/>
              <a:ea typeface="Arial"/>
              <a:cs typeface="Arial"/>
              <a:sym typeface="Arial"/>
            </a:endParaRPr>
          </a:p>
          <a:p>
            <a:pPr marL="0" marR="0" lvl="0" indent="0" algn="l" rtl="0">
              <a:lnSpc>
                <a:spcPct val="100000"/>
              </a:lnSpc>
              <a:spcBef>
                <a:spcPts val="0"/>
              </a:spcBef>
              <a:spcAft>
                <a:spcPts val="0"/>
              </a:spcAft>
              <a:buClr>
                <a:schemeClr val="dk1"/>
              </a:buClr>
              <a:buSzPts val="1100"/>
              <a:buFont typeface="Arial"/>
              <a:buNone/>
            </a:pPr>
            <a:r>
              <a:rPr lang="en-GB" sz="1200" b="0" i="0" u="none" strike="noStrike" cap="none">
                <a:solidFill>
                  <a:schemeClr val="dk1"/>
                </a:solidFill>
                <a:latin typeface="Arial"/>
                <a:ea typeface="Arial"/>
                <a:cs typeface="Arial"/>
                <a:sym typeface="Arial"/>
              </a:rPr>
              <a:t>Enures candidates are evaluated equally and effectively by focusing question on their real abilities needed for digital transformation, reducing bias through structured, consistent questioning and maintaining fairness and accuracy by identifying misleading or dishonest answers during interviews (hypsova et., al 2025) </a:t>
            </a:r>
            <a:endParaRPr sz="1200" b="0" i="0" u="none" strike="noStrike" cap="none">
              <a:solidFill>
                <a:srgbClr val="000000"/>
              </a:solidFill>
              <a:latin typeface="Arial"/>
              <a:ea typeface="Arial"/>
              <a:cs typeface="Arial"/>
              <a:sym typeface="Aria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pic>
        <p:nvPicPr>
          <p:cNvPr id="121" name="Google Shape;121;p11"/>
          <p:cNvPicPr preferRelativeResize="0"/>
          <p:nvPr/>
        </p:nvPicPr>
        <p:blipFill rotWithShape="1">
          <a:blip r:embed="rId3">
            <a:alphaModFix/>
          </a:blip>
          <a:srcRect t="20855"/>
          <a:stretch/>
        </p:blipFill>
        <p:spPr>
          <a:xfrm>
            <a:off x="0" y="0"/>
            <a:ext cx="9143999" cy="514350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25"/>
        <p:cNvGrpSpPr/>
        <p:nvPr/>
      </p:nvGrpSpPr>
      <p:grpSpPr>
        <a:xfrm>
          <a:off x="0" y="0"/>
          <a:ext cx="0" cy="0"/>
          <a:chOff x="0" y="0"/>
          <a:chExt cx="0" cy="0"/>
        </a:xfrm>
      </p:grpSpPr>
      <p:graphicFrame>
        <p:nvGraphicFramePr>
          <p:cNvPr id="126" name="Google Shape;126;p12"/>
          <p:cNvGraphicFramePr/>
          <p:nvPr/>
        </p:nvGraphicFramePr>
        <p:xfrm>
          <a:off x="246700" y="168488"/>
          <a:ext cx="8292050" cy="4038420"/>
        </p:xfrm>
        <a:graphic>
          <a:graphicData uri="http://schemas.openxmlformats.org/drawingml/2006/table">
            <a:tbl>
              <a:tblPr>
                <a:noFill/>
                <a:tableStyleId>{195BF980-801E-475B-9114-14F81283AE54}</a:tableStyleId>
              </a:tblPr>
              <a:tblGrid>
                <a:gridCol w="4051800">
                  <a:extLst>
                    <a:ext uri="{9D8B030D-6E8A-4147-A177-3AD203B41FA5}">
                      <a16:colId xmlns:a16="http://schemas.microsoft.com/office/drawing/2014/main" val="20000"/>
                    </a:ext>
                  </a:extLst>
                </a:gridCol>
                <a:gridCol w="4240250">
                  <a:extLst>
                    <a:ext uri="{9D8B030D-6E8A-4147-A177-3AD203B41FA5}">
                      <a16:colId xmlns:a16="http://schemas.microsoft.com/office/drawing/2014/main" val="20001"/>
                    </a:ext>
                  </a:extLst>
                </a:gridCol>
              </a:tblGrid>
              <a:tr h="381000">
                <a:tc>
                  <a:txBody>
                    <a:bodyPr/>
                    <a:lstStyle/>
                    <a:p>
                      <a:pPr marL="0" marR="0" lvl="0" indent="0" algn="l" rtl="0">
                        <a:lnSpc>
                          <a:spcPct val="100000"/>
                        </a:lnSpc>
                        <a:spcBef>
                          <a:spcPts val="0"/>
                        </a:spcBef>
                        <a:spcAft>
                          <a:spcPts val="0"/>
                        </a:spcAft>
                        <a:buClr>
                          <a:schemeClr val="dk1"/>
                        </a:buClr>
                        <a:buSzPts val="1100"/>
                        <a:buFont typeface="Arial"/>
                        <a:buNone/>
                      </a:pPr>
                      <a:r>
                        <a:rPr lang="en-GB" sz="1100" b="1" u="none" strike="noStrike" cap="none">
                          <a:solidFill>
                            <a:schemeClr val="dk1"/>
                          </a:solidFill>
                        </a:rPr>
                        <a:t>Face-to-Face</a:t>
                      </a:r>
                      <a:endParaRPr sz="1100" b="1" u="none" strike="noStrike" cap="none"/>
                    </a:p>
                  </a:txBody>
                  <a:tcPr marL="91425" marR="91425" marT="91425" marB="91425"/>
                </a:tc>
                <a:tc>
                  <a:txBody>
                    <a:bodyPr/>
                    <a:lstStyle/>
                    <a:p>
                      <a:pPr marL="0" marR="0" lvl="0" indent="0" algn="l" rtl="0">
                        <a:lnSpc>
                          <a:spcPct val="100000"/>
                        </a:lnSpc>
                        <a:spcBef>
                          <a:spcPts val="0"/>
                        </a:spcBef>
                        <a:spcAft>
                          <a:spcPts val="0"/>
                        </a:spcAft>
                        <a:buClr>
                          <a:schemeClr val="dk1"/>
                        </a:buClr>
                        <a:buSzPts val="1100"/>
                        <a:buFont typeface="Arial"/>
                        <a:buNone/>
                      </a:pPr>
                      <a:r>
                        <a:rPr lang="en-GB" sz="1100" b="1" u="none" strike="noStrike" cap="none">
                          <a:solidFill>
                            <a:schemeClr val="dk1"/>
                          </a:solidFill>
                        </a:rPr>
                        <a:t>Virtual/online</a:t>
                      </a:r>
                      <a:endParaRPr sz="1100" b="1" u="none" strike="noStrike" cap="none"/>
                    </a:p>
                  </a:txBody>
                  <a:tcPr marL="91425" marR="91425" marT="91425" marB="91425"/>
                </a:tc>
                <a:extLst>
                  <a:ext uri="{0D108BD9-81ED-4DB2-BD59-A6C34878D82A}">
                    <a16:rowId xmlns:a16="http://schemas.microsoft.com/office/drawing/2014/main" val="10000"/>
                  </a:ext>
                </a:extLst>
              </a:tr>
              <a:tr h="381000">
                <a:tc>
                  <a:txBody>
                    <a:bodyPr/>
                    <a:lstStyle/>
                    <a:p>
                      <a:pPr marL="0" marR="0" lvl="0" indent="0" algn="l" rtl="0">
                        <a:lnSpc>
                          <a:spcPct val="100000"/>
                        </a:lnSpc>
                        <a:spcBef>
                          <a:spcPts val="0"/>
                        </a:spcBef>
                        <a:spcAft>
                          <a:spcPts val="0"/>
                        </a:spcAft>
                        <a:buClr>
                          <a:schemeClr val="dk1"/>
                        </a:buClr>
                        <a:buSzPts val="1100"/>
                        <a:buFont typeface="Arial"/>
                        <a:buNone/>
                      </a:pPr>
                      <a:r>
                        <a:rPr lang="en-GB" sz="1100" b="1" u="none" strike="noStrike" cap="none">
                          <a:solidFill>
                            <a:schemeClr val="dk1"/>
                          </a:solidFill>
                        </a:rPr>
                        <a:t>Advantages </a:t>
                      </a:r>
                      <a:endParaRPr sz="1100" b="1" u="none" strike="noStrike" cap="none">
                        <a:solidFill>
                          <a:schemeClr val="dk1"/>
                        </a:solidFill>
                      </a:endParaRPr>
                    </a:p>
                    <a:p>
                      <a:pPr marL="0" marR="0" lvl="0" indent="0" algn="l" rtl="0">
                        <a:lnSpc>
                          <a:spcPct val="100000"/>
                        </a:lnSpc>
                        <a:spcBef>
                          <a:spcPts val="0"/>
                        </a:spcBef>
                        <a:spcAft>
                          <a:spcPts val="0"/>
                        </a:spcAft>
                        <a:buClr>
                          <a:srgbClr val="000000"/>
                        </a:buClr>
                        <a:buSzPts val="1100"/>
                        <a:buFont typeface="Arial"/>
                        <a:buNone/>
                      </a:pPr>
                      <a:endParaRPr sz="1100" u="none" strike="noStrike" cap="none"/>
                    </a:p>
                  </a:txBody>
                  <a:tcPr marL="91425" marR="91425" marT="91425" marB="91425"/>
                </a:tc>
                <a:tc>
                  <a:txBody>
                    <a:bodyPr/>
                    <a:lstStyle/>
                    <a:p>
                      <a:pPr marL="0" marR="0" lvl="0" indent="0" algn="l" rtl="0">
                        <a:lnSpc>
                          <a:spcPct val="100000"/>
                        </a:lnSpc>
                        <a:spcBef>
                          <a:spcPts val="0"/>
                        </a:spcBef>
                        <a:spcAft>
                          <a:spcPts val="0"/>
                        </a:spcAft>
                        <a:buClr>
                          <a:schemeClr val="dk1"/>
                        </a:buClr>
                        <a:buSzPts val="1100"/>
                        <a:buFont typeface="Arial"/>
                        <a:buNone/>
                      </a:pPr>
                      <a:r>
                        <a:rPr lang="en-GB" sz="1100" b="1" u="none" strike="noStrike" cap="none">
                          <a:solidFill>
                            <a:schemeClr val="dk1"/>
                          </a:solidFill>
                        </a:rPr>
                        <a:t>Advantages </a:t>
                      </a:r>
                      <a:endParaRPr sz="1100" b="1" u="none" strike="noStrike" cap="none"/>
                    </a:p>
                  </a:txBody>
                  <a:tcPr marL="91425" marR="91425" marT="91425" marB="91425"/>
                </a:tc>
                <a:extLst>
                  <a:ext uri="{0D108BD9-81ED-4DB2-BD59-A6C34878D82A}">
                    <a16:rowId xmlns:a16="http://schemas.microsoft.com/office/drawing/2014/main" val="10001"/>
                  </a:ext>
                </a:extLst>
              </a:tr>
              <a:tr h="381000">
                <a:tc>
                  <a:txBody>
                    <a:bodyPr/>
                    <a:lstStyle/>
                    <a:p>
                      <a:pPr marL="0" marR="0" lvl="0" indent="0" algn="l" rtl="0">
                        <a:lnSpc>
                          <a:spcPct val="100000"/>
                        </a:lnSpc>
                        <a:spcBef>
                          <a:spcPts val="0"/>
                        </a:spcBef>
                        <a:spcAft>
                          <a:spcPts val="0"/>
                        </a:spcAft>
                        <a:buClr>
                          <a:schemeClr val="dk1"/>
                        </a:buClr>
                        <a:buSzPts val="1100"/>
                        <a:buFont typeface="Arial"/>
                        <a:buNone/>
                      </a:pPr>
                      <a:r>
                        <a:rPr lang="en-GB" sz="1100" u="none" strike="noStrike" cap="none">
                          <a:solidFill>
                            <a:schemeClr val="dk1"/>
                          </a:solidFill>
                        </a:rPr>
                        <a:t>Can allow candidate to show skills in person if needed to</a:t>
                      </a:r>
                      <a:endParaRPr sz="1100" u="none" strike="noStrike" cap="none"/>
                    </a:p>
                  </a:txBody>
                  <a:tcPr marL="91425" marR="91425" marT="91425" marB="91425"/>
                </a:tc>
                <a:tc>
                  <a:txBody>
                    <a:bodyPr/>
                    <a:lstStyle/>
                    <a:p>
                      <a:pPr marL="0" marR="0" lvl="0" indent="0" algn="l" rtl="0">
                        <a:lnSpc>
                          <a:spcPct val="100000"/>
                        </a:lnSpc>
                        <a:spcBef>
                          <a:spcPts val="0"/>
                        </a:spcBef>
                        <a:spcAft>
                          <a:spcPts val="0"/>
                        </a:spcAft>
                        <a:buClr>
                          <a:schemeClr val="dk1"/>
                        </a:buClr>
                        <a:buSzPts val="1100"/>
                        <a:buFont typeface="Arial"/>
                        <a:buNone/>
                      </a:pPr>
                      <a:r>
                        <a:rPr lang="en-GB" sz="1100" u="none" strike="noStrike" cap="none">
                          <a:solidFill>
                            <a:schemeClr val="dk1"/>
                          </a:solidFill>
                        </a:rPr>
                        <a:t>It allows candidate to join from remote places and anywhere in the world. (Orthopedics Today, 2022) </a:t>
                      </a:r>
                      <a:endParaRPr sz="1100" u="none" strike="noStrike" cap="none">
                        <a:solidFill>
                          <a:schemeClr val="dk1"/>
                        </a:solidFill>
                      </a:endParaRPr>
                    </a:p>
                    <a:p>
                      <a:pPr marL="0" marR="0" lvl="0" indent="0" algn="l" rtl="0">
                        <a:lnSpc>
                          <a:spcPct val="100000"/>
                        </a:lnSpc>
                        <a:spcBef>
                          <a:spcPts val="0"/>
                        </a:spcBef>
                        <a:spcAft>
                          <a:spcPts val="0"/>
                        </a:spcAft>
                        <a:buClr>
                          <a:srgbClr val="000000"/>
                        </a:buClr>
                        <a:buSzPts val="1100"/>
                        <a:buFont typeface="Arial"/>
                        <a:buNone/>
                      </a:pPr>
                      <a:endParaRPr sz="1100" u="none" strike="noStrike" cap="none"/>
                    </a:p>
                  </a:txBody>
                  <a:tcPr marL="91425" marR="91425" marT="91425" marB="91425"/>
                </a:tc>
                <a:extLst>
                  <a:ext uri="{0D108BD9-81ED-4DB2-BD59-A6C34878D82A}">
                    <a16:rowId xmlns:a16="http://schemas.microsoft.com/office/drawing/2014/main" val="10002"/>
                  </a:ext>
                </a:extLst>
              </a:tr>
              <a:tr h="381000">
                <a:tc>
                  <a:txBody>
                    <a:bodyPr/>
                    <a:lstStyle/>
                    <a:p>
                      <a:pPr marL="0" marR="0" lvl="0" indent="0" algn="l" rtl="0">
                        <a:lnSpc>
                          <a:spcPct val="100000"/>
                        </a:lnSpc>
                        <a:spcBef>
                          <a:spcPts val="0"/>
                        </a:spcBef>
                        <a:spcAft>
                          <a:spcPts val="0"/>
                        </a:spcAft>
                        <a:buClr>
                          <a:schemeClr val="dk1"/>
                        </a:buClr>
                        <a:buSzPts val="1100"/>
                        <a:buFont typeface="Arial"/>
                        <a:buNone/>
                      </a:pPr>
                      <a:r>
                        <a:rPr lang="en-GB" sz="1100" u="none" strike="noStrike" cap="none">
                          <a:solidFill>
                            <a:schemeClr val="dk1"/>
                          </a:solidFill>
                        </a:rPr>
                        <a:t>Better way to see their body language, confidence and how they communicate</a:t>
                      </a:r>
                      <a:endParaRPr sz="1100" u="none" strike="noStrike" cap="none"/>
                    </a:p>
                  </a:txBody>
                  <a:tcPr marL="91425" marR="91425" marT="91425" marB="91425"/>
                </a:tc>
                <a:tc>
                  <a:txBody>
                    <a:bodyPr/>
                    <a:lstStyle/>
                    <a:p>
                      <a:pPr marL="0" marR="0" lvl="0" indent="0" algn="l" rtl="0">
                        <a:lnSpc>
                          <a:spcPct val="100000"/>
                        </a:lnSpc>
                        <a:spcBef>
                          <a:spcPts val="0"/>
                        </a:spcBef>
                        <a:spcAft>
                          <a:spcPts val="0"/>
                        </a:spcAft>
                        <a:buClr>
                          <a:schemeClr val="dk1"/>
                        </a:buClr>
                        <a:buSzPts val="1100"/>
                        <a:buFont typeface="Arial"/>
                        <a:buNone/>
                      </a:pPr>
                      <a:r>
                        <a:rPr lang="en-GB" sz="1100" u="none" strike="noStrike" cap="none">
                          <a:solidFill>
                            <a:schemeClr val="dk1"/>
                          </a:solidFill>
                        </a:rPr>
                        <a:t>Quick to organise and Saves time and travel cost for both parties</a:t>
                      </a:r>
                      <a:endParaRPr sz="1100" u="none" strike="noStrike" cap="none">
                        <a:solidFill>
                          <a:schemeClr val="dk1"/>
                        </a:solidFill>
                      </a:endParaRPr>
                    </a:p>
                    <a:p>
                      <a:pPr marL="0" marR="0" lvl="0" indent="0" algn="l" rtl="0">
                        <a:lnSpc>
                          <a:spcPct val="100000"/>
                        </a:lnSpc>
                        <a:spcBef>
                          <a:spcPts val="0"/>
                        </a:spcBef>
                        <a:spcAft>
                          <a:spcPts val="0"/>
                        </a:spcAft>
                        <a:buClr>
                          <a:srgbClr val="000000"/>
                        </a:buClr>
                        <a:buSzPts val="1100"/>
                        <a:buFont typeface="Arial"/>
                        <a:buNone/>
                      </a:pPr>
                      <a:r>
                        <a:rPr lang="en-GB" sz="1100" u="none" strike="noStrike" cap="none"/>
                        <a:t>(Quinn et al., 2026)</a:t>
                      </a:r>
                      <a:endParaRPr sz="1100" u="none" strike="noStrike" cap="none"/>
                    </a:p>
                  </a:txBody>
                  <a:tcPr marL="91425" marR="91425" marT="91425" marB="91425"/>
                </a:tc>
                <a:extLst>
                  <a:ext uri="{0D108BD9-81ED-4DB2-BD59-A6C34878D82A}">
                    <a16:rowId xmlns:a16="http://schemas.microsoft.com/office/drawing/2014/main" val="10003"/>
                  </a:ext>
                </a:extLst>
              </a:tr>
              <a:tr h="381000">
                <a:tc>
                  <a:txBody>
                    <a:bodyPr/>
                    <a:lstStyle/>
                    <a:p>
                      <a:pPr marL="0" marR="0" lvl="0" indent="0" algn="l" rtl="0">
                        <a:lnSpc>
                          <a:spcPct val="100000"/>
                        </a:lnSpc>
                        <a:spcBef>
                          <a:spcPts val="0"/>
                        </a:spcBef>
                        <a:spcAft>
                          <a:spcPts val="0"/>
                        </a:spcAft>
                        <a:buClr>
                          <a:schemeClr val="dk1"/>
                        </a:buClr>
                        <a:buSzPts val="1100"/>
                        <a:buFont typeface="Arial"/>
                        <a:buNone/>
                      </a:pPr>
                      <a:r>
                        <a:rPr lang="en-GB" sz="1100" u="none" strike="noStrike" cap="none">
                          <a:solidFill>
                            <a:schemeClr val="dk1"/>
                          </a:solidFill>
                        </a:rPr>
                        <a:t> Real-life interaction </a:t>
                      </a:r>
                      <a:endParaRPr sz="1100" u="none" strike="noStrike" cap="none"/>
                    </a:p>
                  </a:txBody>
                  <a:tcPr marL="91425" marR="91425" marT="91425" marB="91425"/>
                </a:tc>
                <a:tc>
                  <a:txBody>
                    <a:bodyPr/>
                    <a:lstStyle/>
                    <a:p>
                      <a:pPr marL="0" marR="0" lvl="0" indent="0" algn="l" rtl="0">
                        <a:lnSpc>
                          <a:spcPct val="100000"/>
                        </a:lnSpc>
                        <a:spcBef>
                          <a:spcPts val="0"/>
                        </a:spcBef>
                        <a:spcAft>
                          <a:spcPts val="0"/>
                        </a:spcAft>
                        <a:buClr>
                          <a:schemeClr val="dk1"/>
                        </a:buClr>
                        <a:buSzPts val="1100"/>
                        <a:buFont typeface="Arial"/>
                        <a:buNone/>
                      </a:pPr>
                      <a:r>
                        <a:rPr lang="en-GB" sz="1100" u="none" strike="noStrike" cap="none">
                          <a:solidFill>
                            <a:schemeClr val="dk1"/>
                          </a:solidFill>
                        </a:rPr>
                        <a:t>You can share screens and have candidates complete task online </a:t>
                      </a:r>
                      <a:endParaRPr sz="1100" u="none" strike="noStrike" cap="none"/>
                    </a:p>
                  </a:txBody>
                  <a:tcPr marL="91425" marR="91425" marT="91425" marB="91425"/>
                </a:tc>
                <a:extLst>
                  <a:ext uri="{0D108BD9-81ED-4DB2-BD59-A6C34878D82A}">
                    <a16:rowId xmlns:a16="http://schemas.microsoft.com/office/drawing/2014/main" val="10004"/>
                  </a:ext>
                </a:extLst>
              </a:tr>
              <a:tr h="381000">
                <a:tc>
                  <a:txBody>
                    <a:bodyPr/>
                    <a:lstStyle/>
                    <a:p>
                      <a:pPr marL="0" marR="0" lvl="0" indent="0" algn="l" rtl="0">
                        <a:lnSpc>
                          <a:spcPct val="100000"/>
                        </a:lnSpc>
                        <a:spcBef>
                          <a:spcPts val="0"/>
                        </a:spcBef>
                        <a:spcAft>
                          <a:spcPts val="0"/>
                        </a:spcAft>
                        <a:buClr>
                          <a:schemeClr val="dk1"/>
                        </a:buClr>
                        <a:buSzPts val="1100"/>
                        <a:buFont typeface="Arial"/>
                        <a:buNone/>
                      </a:pPr>
                      <a:r>
                        <a:rPr lang="en-GB" sz="1100" b="1" u="none" strike="noStrike" cap="none">
                          <a:solidFill>
                            <a:schemeClr val="dk1"/>
                          </a:solidFill>
                        </a:rPr>
                        <a:t>Disadvantages </a:t>
                      </a:r>
                      <a:endParaRPr sz="1100" b="1" u="none" strike="noStrike" cap="none"/>
                    </a:p>
                  </a:txBody>
                  <a:tcPr marL="91425" marR="91425" marT="91425" marB="91425"/>
                </a:tc>
                <a:tc>
                  <a:txBody>
                    <a:bodyPr/>
                    <a:lstStyle/>
                    <a:p>
                      <a:pPr marL="0" marR="0" lvl="0" indent="0" algn="l" rtl="0">
                        <a:lnSpc>
                          <a:spcPct val="100000"/>
                        </a:lnSpc>
                        <a:spcBef>
                          <a:spcPts val="0"/>
                        </a:spcBef>
                        <a:spcAft>
                          <a:spcPts val="0"/>
                        </a:spcAft>
                        <a:buClr>
                          <a:schemeClr val="dk1"/>
                        </a:buClr>
                        <a:buSzPts val="1100"/>
                        <a:buFont typeface="Arial"/>
                        <a:buNone/>
                      </a:pPr>
                      <a:r>
                        <a:rPr lang="en-GB" sz="1100" b="1" u="none" strike="noStrike" cap="none">
                          <a:solidFill>
                            <a:schemeClr val="dk1"/>
                          </a:solidFill>
                        </a:rPr>
                        <a:t>Disadvantages </a:t>
                      </a:r>
                      <a:endParaRPr sz="1100" b="1" u="none" strike="noStrike" cap="none"/>
                    </a:p>
                  </a:txBody>
                  <a:tcPr marL="91425" marR="91425" marT="91425" marB="91425"/>
                </a:tc>
                <a:extLst>
                  <a:ext uri="{0D108BD9-81ED-4DB2-BD59-A6C34878D82A}">
                    <a16:rowId xmlns:a16="http://schemas.microsoft.com/office/drawing/2014/main" val="10005"/>
                  </a:ext>
                </a:extLst>
              </a:tr>
              <a:tr h="381000">
                <a:tc>
                  <a:txBody>
                    <a:bodyPr/>
                    <a:lstStyle/>
                    <a:p>
                      <a:pPr marL="0" marR="0" lvl="0" indent="0" algn="l" rtl="0">
                        <a:lnSpc>
                          <a:spcPct val="100000"/>
                        </a:lnSpc>
                        <a:spcBef>
                          <a:spcPts val="0"/>
                        </a:spcBef>
                        <a:spcAft>
                          <a:spcPts val="0"/>
                        </a:spcAft>
                        <a:buClr>
                          <a:schemeClr val="dk1"/>
                        </a:buClr>
                        <a:buSzPts val="1100"/>
                        <a:buFont typeface="Arial"/>
                        <a:buNone/>
                      </a:pPr>
                      <a:r>
                        <a:rPr lang="en-GB" sz="1100" u="none" strike="noStrike" cap="none">
                          <a:solidFill>
                            <a:schemeClr val="dk1"/>
                          </a:solidFill>
                        </a:rPr>
                        <a:t>Harder to interview  candidate that work remotely</a:t>
                      </a:r>
                      <a:endParaRPr sz="1100" u="none" strike="noStrike" cap="none"/>
                    </a:p>
                  </a:txBody>
                  <a:tcPr marL="91425" marR="91425" marT="91425" marB="91425"/>
                </a:tc>
                <a:tc>
                  <a:txBody>
                    <a:bodyPr/>
                    <a:lstStyle/>
                    <a:p>
                      <a:pPr marL="0" marR="0" lvl="0" indent="0" algn="l" rtl="0">
                        <a:lnSpc>
                          <a:spcPct val="100000"/>
                        </a:lnSpc>
                        <a:spcBef>
                          <a:spcPts val="0"/>
                        </a:spcBef>
                        <a:spcAft>
                          <a:spcPts val="0"/>
                        </a:spcAft>
                        <a:buClr>
                          <a:schemeClr val="dk1"/>
                        </a:buClr>
                        <a:buSzPts val="1100"/>
                        <a:buFont typeface="Arial"/>
                        <a:buNone/>
                      </a:pPr>
                      <a:r>
                        <a:rPr lang="en-GB" sz="1100" u="none" strike="noStrike" cap="none">
                          <a:solidFill>
                            <a:schemeClr val="dk1"/>
                          </a:solidFill>
                        </a:rPr>
                        <a:t>Harder to read a person's body language, not gaining a proper insight</a:t>
                      </a:r>
                      <a:endParaRPr sz="1100" u="none" strike="noStrike" cap="none"/>
                    </a:p>
                  </a:txBody>
                  <a:tcPr marL="91425" marR="91425" marT="91425" marB="91425"/>
                </a:tc>
                <a:extLst>
                  <a:ext uri="{0D108BD9-81ED-4DB2-BD59-A6C34878D82A}">
                    <a16:rowId xmlns:a16="http://schemas.microsoft.com/office/drawing/2014/main" val="10006"/>
                  </a:ext>
                </a:extLst>
              </a:tr>
              <a:tr h="381000">
                <a:tc>
                  <a:txBody>
                    <a:bodyPr/>
                    <a:lstStyle/>
                    <a:p>
                      <a:pPr marL="0" marR="0" lvl="0" indent="0" algn="l" rtl="0">
                        <a:lnSpc>
                          <a:spcPct val="100000"/>
                        </a:lnSpc>
                        <a:spcBef>
                          <a:spcPts val="0"/>
                        </a:spcBef>
                        <a:spcAft>
                          <a:spcPts val="0"/>
                        </a:spcAft>
                        <a:buClr>
                          <a:schemeClr val="dk1"/>
                        </a:buClr>
                        <a:buSzPts val="1100"/>
                        <a:buFont typeface="Arial"/>
                        <a:buNone/>
                      </a:pPr>
                      <a:r>
                        <a:rPr lang="en-GB" sz="1100" u="none" strike="noStrike" cap="none">
                          <a:solidFill>
                            <a:schemeClr val="dk1"/>
                          </a:solidFill>
                        </a:rPr>
                        <a:t>Sometimes face to face could put pressure on a candidate </a:t>
                      </a:r>
                      <a:endParaRPr sz="1100" u="none" strike="noStrike" cap="none"/>
                    </a:p>
                  </a:txBody>
                  <a:tcPr marL="91425" marR="91425" marT="91425" marB="91425"/>
                </a:tc>
                <a:tc>
                  <a:txBody>
                    <a:bodyPr/>
                    <a:lstStyle/>
                    <a:p>
                      <a:pPr marL="0" marR="0" lvl="0" indent="0" algn="l" rtl="0">
                        <a:lnSpc>
                          <a:spcPct val="100000"/>
                        </a:lnSpc>
                        <a:spcBef>
                          <a:spcPts val="0"/>
                        </a:spcBef>
                        <a:spcAft>
                          <a:spcPts val="0"/>
                        </a:spcAft>
                        <a:buClr>
                          <a:schemeClr val="dk1"/>
                        </a:buClr>
                        <a:buSzPts val="1100"/>
                        <a:buFont typeface="Arial"/>
                        <a:buNone/>
                      </a:pPr>
                      <a:r>
                        <a:rPr lang="en-GB" sz="1100" u="none" strike="noStrike" cap="none">
                          <a:solidFill>
                            <a:schemeClr val="dk1"/>
                          </a:solidFill>
                        </a:rPr>
                        <a:t>Technical issues such as poor connection can disrupt the interview </a:t>
                      </a:r>
                      <a:endParaRPr sz="1100" u="none" strike="noStrike" cap="none"/>
                    </a:p>
                  </a:txBody>
                  <a:tcPr marL="91425" marR="91425" marT="91425" marB="91425"/>
                </a:tc>
                <a:extLst>
                  <a:ext uri="{0D108BD9-81ED-4DB2-BD59-A6C34878D82A}">
                    <a16:rowId xmlns:a16="http://schemas.microsoft.com/office/drawing/2014/main" val="10007"/>
                  </a:ext>
                </a:extLst>
              </a:tr>
            </a:tbl>
          </a:graphicData>
        </a:graphic>
      </p:graphicFrame>
      <p:sp>
        <p:nvSpPr>
          <p:cNvPr id="127" name="Google Shape;127;p12"/>
          <p:cNvSpPr txBox="1"/>
          <p:nvPr/>
        </p:nvSpPr>
        <p:spPr>
          <a:xfrm>
            <a:off x="246700" y="4119600"/>
            <a:ext cx="8471700" cy="1241400"/>
          </a:xfrm>
          <a:prstGeom prst="rect">
            <a:avLst/>
          </a:prstGeom>
          <a:noFill/>
          <a:ln>
            <a:noFill/>
          </a:ln>
        </p:spPr>
        <p:txBody>
          <a:bodyPr spcFirstLastPara="1" wrap="square" lIns="91425" tIns="91425" rIns="91425" bIns="91425" anchor="t" anchorCtr="0">
            <a:noAutofit/>
          </a:bodyPr>
          <a:lstStyle/>
          <a:p>
            <a:pPr marL="0" marR="0" lvl="0" indent="0" algn="l" rtl="0">
              <a:lnSpc>
                <a:spcPct val="100000"/>
              </a:lnSpc>
              <a:spcBef>
                <a:spcPts val="0"/>
              </a:spcBef>
              <a:spcAft>
                <a:spcPts val="0"/>
              </a:spcAft>
              <a:buClr>
                <a:srgbClr val="000000"/>
              </a:buClr>
              <a:buSzPts val="1100"/>
              <a:buFont typeface="Arial"/>
              <a:buNone/>
            </a:pPr>
            <a:r>
              <a:rPr lang="en-GB" sz="1100" b="0" i="0" u="none" strike="noStrike" cap="none">
                <a:solidFill>
                  <a:schemeClr val="dk1"/>
                </a:solidFill>
                <a:latin typeface="Arial"/>
                <a:ea typeface="Arial"/>
                <a:cs typeface="Arial"/>
                <a:sym typeface="Arial"/>
              </a:rPr>
              <a:t>contrast/insights:</a:t>
            </a:r>
            <a:endParaRPr sz="1100" b="0" i="0" u="none" strike="noStrike" cap="none">
              <a:solidFill>
                <a:schemeClr val="dk1"/>
              </a:solidFill>
              <a:latin typeface="Arial"/>
              <a:ea typeface="Arial"/>
              <a:cs typeface="Arial"/>
              <a:sym typeface="Arial"/>
            </a:endParaRPr>
          </a:p>
          <a:p>
            <a:pPr marL="457200" marR="0" lvl="0" indent="-298450" algn="l" rtl="0">
              <a:lnSpc>
                <a:spcPct val="100000"/>
              </a:lnSpc>
              <a:spcBef>
                <a:spcPts val="0"/>
              </a:spcBef>
              <a:spcAft>
                <a:spcPts val="0"/>
              </a:spcAft>
              <a:buClr>
                <a:schemeClr val="dk1"/>
              </a:buClr>
              <a:buSzPts val="1100"/>
              <a:buFont typeface="Arial"/>
              <a:buChar char="●"/>
            </a:pPr>
            <a:r>
              <a:rPr lang="en-GB" sz="1100" b="0" i="0" u="none" strike="noStrike" cap="none">
                <a:solidFill>
                  <a:schemeClr val="dk1"/>
                </a:solidFill>
                <a:latin typeface="Arial"/>
                <a:ea typeface="Arial"/>
                <a:cs typeface="Arial"/>
                <a:sym typeface="Arial"/>
              </a:rPr>
              <a:t> Face-to-face: assess body language and team work;time consuming and can be stressful.</a:t>
            </a:r>
            <a:endParaRPr sz="1100" b="0" i="0" u="none" strike="noStrike" cap="none">
              <a:solidFill>
                <a:schemeClr val="dk1"/>
              </a:solidFill>
              <a:latin typeface="Arial"/>
              <a:ea typeface="Arial"/>
              <a:cs typeface="Arial"/>
              <a:sym typeface="Arial"/>
            </a:endParaRPr>
          </a:p>
          <a:p>
            <a:pPr marL="457200" marR="0" lvl="0" indent="-298450" algn="l" rtl="0">
              <a:lnSpc>
                <a:spcPct val="100000"/>
              </a:lnSpc>
              <a:spcBef>
                <a:spcPts val="0"/>
              </a:spcBef>
              <a:spcAft>
                <a:spcPts val="0"/>
              </a:spcAft>
              <a:buClr>
                <a:schemeClr val="dk1"/>
              </a:buClr>
              <a:buSzPts val="1100"/>
              <a:buFont typeface="Arial"/>
              <a:buChar char="●"/>
            </a:pPr>
            <a:r>
              <a:rPr lang="en-GB" sz="1100" b="0" i="0" u="none" strike="noStrike" cap="none">
                <a:solidFill>
                  <a:schemeClr val="dk1"/>
                </a:solidFill>
                <a:latin typeface="Arial"/>
                <a:ea typeface="Arial"/>
                <a:cs typeface="Arial"/>
                <a:sym typeface="Arial"/>
              </a:rPr>
              <a:t>Virtual: flexible and convenient;harder to read body language and may have technical issues. </a:t>
            </a:r>
            <a:endParaRPr sz="1100" b="0" i="0" u="none" strike="noStrike" cap="none">
              <a:solidFill>
                <a:schemeClr val="dk1"/>
              </a:solidFill>
              <a:latin typeface="Arial"/>
              <a:ea typeface="Arial"/>
              <a:cs typeface="Arial"/>
              <a:sym typeface="Aria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31"/>
        <p:cNvGrpSpPr/>
        <p:nvPr/>
      </p:nvGrpSpPr>
      <p:grpSpPr>
        <a:xfrm>
          <a:off x="0" y="0"/>
          <a:ext cx="0" cy="0"/>
          <a:chOff x="0" y="0"/>
          <a:chExt cx="0" cy="0"/>
        </a:xfrm>
      </p:grpSpPr>
      <p:sp>
        <p:nvSpPr>
          <p:cNvPr id="132" name="Google Shape;132;p13"/>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SzPct val="111111"/>
              <a:buNone/>
            </a:pPr>
            <a:r>
              <a:rPr lang="en-GB" b="1"/>
              <a:t>Conclusion</a:t>
            </a:r>
            <a:endParaRPr b="1"/>
          </a:p>
        </p:txBody>
      </p:sp>
      <p:sp>
        <p:nvSpPr>
          <p:cNvPr id="133" name="Google Shape;133;p13"/>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p>
            <a:pPr marL="457200" lvl="0" indent="0" algn="l" rtl="0">
              <a:lnSpc>
                <a:spcPct val="115000"/>
              </a:lnSpc>
              <a:spcBef>
                <a:spcPts val="0"/>
              </a:spcBef>
              <a:spcAft>
                <a:spcPts val="0"/>
              </a:spcAft>
              <a:buSzPts val="1800"/>
              <a:buNone/>
            </a:pPr>
            <a:endParaRPr/>
          </a:p>
          <a:p>
            <a:pPr marL="457200" lvl="0" indent="0" algn="l" rtl="0">
              <a:lnSpc>
                <a:spcPct val="115000"/>
              </a:lnSpc>
              <a:spcBef>
                <a:spcPts val="1200"/>
              </a:spcBef>
              <a:spcAft>
                <a:spcPts val="0"/>
              </a:spcAft>
              <a:buSzPts val="1800"/>
              <a:buNone/>
            </a:pPr>
            <a:endParaRPr sz="1400"/>
          </a:p>
          <a:p>
            <a:pPr marL="457200" lvl="0" indent="-317500" algn="l" rtl="0">
              <a:lnSpc>
                <a:spcPct val="115000"/>
              </a:lnSpc>
              <a:spcBef>
                <a:spcPts val="1200"/>
              </a:spcBef>
              <a:spcAft>
                <a:spcPts val="0"/>
              </a:spcAft>
              <a:buSzPts val="1400"/>
              <a:buChar char="●"/>
            </a:pPr>
            <a:r>
              <a:rPr lang="en-GB" sz="1400"/>
              <a:t>Recruit the right people for key roles (digital transformation manager, data analyst,IT specialist, change manager</a:t>
            </a:r>
            <a:endParaRPr sz="1400"/>
          </a:p>
          <a:p>
            <a:pPr marL="457200" lvl="0" indent="-317500" algn="l" rtl="0">
              <a:lnSpc>
                <a:spcPct val="115000"/>
              </a:lnSpc>
              <a:spcBef>
                <a:spcPts val="0"/>
              </a:spcBef>
              <a:spcAft>
                <a:spcPts val="0"/>
              </a:spcAft>
              <a:buSzPts val="1400"/>
              <a:buChar char="●"/>
            </a:pPr>
            <a:r>
              <a:rPr lang="en-GB" sz="1400"/>
              <a:t>Use structured interviews (behavioural, skills-based, situational, etc)</a:t>
            </a:r>
            <a:endParaRPr sz="1400"/>
          </a:p>
          <a:p>
            <a:pPr marL="457200" lvl="0" indent="-317500" algn="l" rtl="0">
              <a:lnSpc>
                <a:spcPct val="115000"/>
              </a:lnSpc>
              <a:spcBef>
                <a:spcPts val="0"/>
              </a:spcBef>
              <a:spcAft>
                <a:spcPts val="0"/>
              </a:spcAft>
              <a:buSzPts val="1400"/>
              <a:buChar char="●"/>
            </a:pPr>
            <a:r>
              <a:rPr lang="en-GB" sz="1400"/>
              <a:t>Apply the right and appropriate questions techniques</a:t>
            </a:r>
            <a:endParaRPr sz="1400"/>
          </a:p>
          <a:p>
            <a:pPr marL="457200" lvl="0" indent="-317500" algn="l" rtl="0">
              <a:lnSpc>
                <a:spcPct val="115000"/>
              </a:lnSpc>
              <a:spcBef>
                <a:spcPts val="0"/>
              </a:spcBef>
              <a:spcAft>
                <a:spcPts val="0"/>
              </a:spcAft>
              <a:buSzPts val="1400"/>
              <a:buChar char="●"/>
            </a:pPr>
            <a:r>
              <a:rPr lang="en-GB" sz="1400"/>
              <a:t>Choose a interview format suited to the role</a:t>
            </a:r>
            <a:endParaRPr sz="1400"/>
          </a:p>
          <a:p>
            <a:pPr marL="457200" lvl="0" indent="-317500" algn="l" rtl="0">
              <a:lnSpc>
                <a:spcPct val="115000"/>
              </a:lnSpc>
              <a:spcBef>
                <a:spcPts val="0"/>
              </a:spcBef>
              <a:spcAft>
                <a:spcPts val="0"/>
              </a:spcAft>
              <a:buSzPts val="1400"/>
              <a:buChar char="●"/>
            </a:pPr>
            <a:r>
              <a:rPr lang="en-GB" sz="1400"/>
              <a:t>Align recruitment with Morrisons digital transformation goals</a:t>
            </a:r>
            <a:endParaRPr sz="1400"/>
          </a:p>
        </p:txBody>
      </p:sp>
      <p:pic>
        <p:nvPicPr>
          <p:cNvPr id="134" name="Google Shape;134;p13"/>
          <p:cNvPicPr preferRelativeResize="0"/>
          <p:nvPr/>
        </p:nvPicPr>
        <p:blipFill rotWithShape="1">
          <a:blip r:embed="rId3">
            <a:alphaModFix/>
          </a:blip>
          <a:srcRect b="6050"/>
          <a:stretch/>
        </p:blipFill>
        <p:spPr>
          <a:xfrm>
            <a:off x="5895575" y="119625"/>
            <a:ext cx="2000876" cy="2005200"/>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38"/>
        <p:cNvGrpSpPr/>
        <p:nvPr/>
      </p:nvGrpSpPr>
      <p:grpSpPr>
        <a:xfrm>
          <a:off x="0" y="0"/>
          <a:ext cx="0" cy="0"/>
          <a:chOff x="0" y="0"/>
          <a:chExt cx="0" cy="0"/>
        </a:xfrm>
      </p:grpSpPr>
      <p:sp>
        <p:nvSpPr>
          <p:cNvPr id="139" name="Google Shape;139;p14"/>
          <p:cNvSpPr txBox="1">
            <a:spLocks noGrp="1"/>
          </p:cNvSpPr>
          <p:nvPr>
            <p:ph type="title"/>
          </p:nvPr>
        </p:nvSpPr>
        <p:spPr>
          <a:xfrm>
            <a:off x="311700" y="151425"/>
            <a:ext cx="8520600" cy="572700"/>
          </a:xfrm>
          <a:prstGeom prst="rect">
            <a:avLst/>
          </a:prstGeom>
          <a:noFill/>
          <a:ln>
            <a:noFill/>
          </a:ln>
        </p:spPr>
        <p:txBody>
          <a:bodyPr spcFirstLastPara="1" wrap="square" lIns="91425" tIns="91425" rIns="91425" bIns="91425" anchor="t" anchorCtr="0">
            <a:normAutofit fontScale="90000"/>
          </a:bodyPr>
          <a:lstStyle/>
          <a:p>
            <a:pPr marL="0" lvl="0" indent="0" algn="l" rtl="0">
              <a:lnSpc>
                <a:spcPct val="100000"/>
              </a:lnSpc>
              <a:spcBef>
                <a:spcPts val="0"/>
              </a:spcBef>
              <a:spcAft>
                <a:spcPts val="0"/>
              </a:spcAft>
              <a:buClr>
                <a:schemeClr val="dk1"/>
              </a:buClr>
              <a:buSzPct val="39286"/>
              <a:buFont typeface="Arial"/>
              <a:buNone/>
            </a:pPr>
            <a:r>
              <a:rPr lang="en-GB" b="1"/>
              <a:t>Reference List</a:t>
            </a:r>
            <a:endParaRPr b="1"/>
          </a:p>
          <a:p>
            <a:pPr marL="0" lvl="0" indent="0" algn="l" rtl="0">
              <a:lnSpc>
                <a:spcPct val="100000"/>
              </a:lnSpc>
              <a:spcBef>
                <a:spcPts val="0"/>
              </a:spcBef>
              <a:spcAft>
                <a:spcPts val="0"/>
              </a:spcAft>
              <a:buSzPct val="111111"/>
              <a:buNone/>
            </a:pPr>
            <a:endParaRPr/>
          </a:p>
        </p:txBody>
      </p:sp>
      <p:sp>
        <p:nvSpPr>
          <p:cNvPr id="140" name="Google Shape;140;p14"/>
          <p:cNvSpPr txBox="1">
            <a:spLocks noGrp="1"/>
          </p:cNvSpPr>
          <p:nvPr>
            <p:ph type="body" idx="1"/>
          </p:nvPr>
        </p:nvSpPr>
        <p:spPr>
          <a:xfrm>
            <a:off x="78300" y="787450"/>
            <a:ext cx="8754000" cy="3816600"/>
          </a:xfrm>
          <a:prstGeom prst="rect">
            <a:avLst/>
          </a:prstGeom>
          <a:noFill/>
          <a:ln>
            <a:noFill/>
          </a:ln>
        </p:spPr>
        <p:txBody>
          <a:bodyPr spcFirstLastPara="1" wrap="square" lIns="91425" tIns="91425" rIns="91425" bIns="91425" anchor="t" anchorCtr="0">
            <a:normAutofit fontScale="25000" lnSpcReduction="20000"/>
          </a:bodyPr>
          <a:lstStyle/>
          <a:p>
            <a:pPr marL="0" lvl="0" indent="0" algn="l" rtl="0">
              <a:lnSpc>
                <a:spcPct val="115000"/>
              </a:lnSpc>
              <a:spcBef>
                <a:spcPts val="0"/>
              </a:spcBef>
              <a:spcAft>
                <a:spcPts val="0"/>
              </a:spcAft>
              <a:buSzPct val="161798"/>
              <a:buNone/>
            </a:pPr>
            <a:r>
              <a:rPr lang="en-GB" sz="4450">
                <a:solidFill>
                  <a:schemeClr val="dk1"/>
                </a:solidFill>
              </a:rPr>
              <a:t>Bangerter, A. </a:t>
            </a:r>
            <a:r>
              <a:rPr lang="en-GB" sz="4450" i="1">
                <a:solidFill>
                  <a:schemeClr val="dk1"/>
                </a:solidFill>
              </a:rPr>
              <a:t>et al.</a:t>
            </a:r>
            <a:r>
              <a:rPr lang="en-GB" sz="4450">
                <a:solidFill>
                  <a:schemeClr val="dk1"/>
                </a:solidFill>
              </a:rPr>
              <a:t> (2023) “Automatic identification of storytelling responses to past‐behavior interview questions via machine learning,” </a:t>
            </a:r>
            <a:r>
              <a:rPr lang="en-GB" sz="4450" i="1">
                <a:solidFill>
                  <a:schemeClr val="dk1"/>
                </a:solidFill>
              </a:rPr>
              <a:t>International journal of selection and assessment</a:t>
            </a:r>
            <a:r>
              <a:rPr lang="en-GB" sz="4450">
                <a:solidFill>
                  <a:schemeClr val="dk1"/>
                </a:solidFill>
              </a:rPr>
              <a:t>, 31(3), pp. 376–387. Available at: </a:t>
            </a:r>
            <a:r>
              <a:rPr lang="en-GB" sz="4450" u="sng">
                <a:solidFill>
                  <a:schemeClr val="accent5"/>
                </a:solidFill>
                <a:hlinkClick r:id="rId3">
                  <a:extLst>
                    <a:ext uri="{A12FA001-AC4F-418D-AE19-62706E023703}">
                      <ahyp:hlinkClr xmlns:ahyp="http://schemas.microsoft.com/office/drawing/2018/hyperlinkcolor" val="tx"/>
                    </a:ext>
                  </a:extLst>
                </a:hlinkClick>
              </a:rPr>
              <a:t>https://doi.org/10.1111/ijsa.12428</a:t>
            </a:r>
            <a:r>
              <a:rPr lang="en-GB" sz="4450">
                <a:solidFill>
                  <a:schemeClr val="dk1"/>
                </a:solidFill>
              </a:rPr>
              <a:t>.[accessed 10 june 2024]</a:t>
            </a:r>
            <a:endParaRPr sz="4450">
              <a:solidFill>
                <a:schemeClr val="dk1"/>
              </a:solidFill>
            </a:endParaRPr>
          </a:p>
          <a:p>
            <a:pPr marL="0" lvl="0" indent="0" algn="l" rtl="0">
              <a:lnSpc>
                <a:spcPct val="115000"/>
              </a:lnSpc>
              <a:spcBef>
                <a:spcPts val="1200"/>
              </a:spcBef>
              <a:spcAft>
                <a:spcPts val="0"/>
              </a:spcAft>
              <a:buSzPct val="161798"/>
              <a:buNone/>
            </a:pPr>
            <a:r>
              <a:rPr lang="en-GB" sz="4450">
                <a:solidFill>
                  <a:schemeClr val="dk1"/>
                </a:solidFill>
              </a:rPr>
              <a:t>G．M．, S. and Suganthi, S.K. (2022) “AI based suitability measurement and prediction between job description and job seeker profiles,” </a:t>
            </a:r>
            <a:r>
              <a:rPr lang="en-GB" sz="4450" i="1">
                <a:solidFill>
                  <a:schemeClr val="dk1"/>
                </a:solidFill>
              </a:rPr>
              <a:t>International journal of information management data insights</a:t>
            </a:r>
            <a:r>
              <a:rPr lang="en-GB" sz="4450">
                <a:solidFill>
                  <a:schemeClr val="dk1"/>
                </a:solidFill>
              </a:rPr>
              <a:t>, 2(2). Available at: </a:t>
            </a:r>
            <a:r>
              <a:rPr lang="en-GB" sz="4450" u="sng">
                <a:solidFill>
                  <a:schemeClr val="accent5"/>
                </a:solidFill>
                <a:hlinkClick r:id="rId4">
                  <a:extLst>
                    <a:ext uri="{A12FA001-AC4F-418D-AE19-62706E023703}">
                      <ahyp:hlinkClr xmlns:ahyp="http://schemas.microsoft.com/office/drawing/2018/hyperlinkcolor" val="tx"/>
                    </a:ext>
                  </a:extLst>
                </a:hlinkClick>
              </a:rPr>
              <a:t>https://doi.org/10.1016/j.jjimei.2022.100109</a:t>
            </a:r>
            <a:r>
              <a:rPr lang="en-GB" sz="4450">
                <a:solidFill>
                  <a:schemeClr val="dk1"/>
                </a:solidFill>
              </a:rPr>
              <a:t>.[accessed 10 june 2024]</a:t>
            </a:r>
            <a:endParaRPr sz="4450">
              <a:solidFill>
                <a:schemeClr val="dk1"/>
              </a:solidFill>
            </a:endParaRPr>
          </a:p>
          <a:p>
            <a:pPr marL="0" lvl="0" indent="0" algn="l" rtl="0">
              <a:lnSpc>
                <a:spcPct val="115000"/>
              </a:lnSpc>
              <a:spcBef>
                <a:spcPts val="1200"/>
              </a:spcBef>
              <a:spcAft>
                <a:spcPts val="0"/>
              </a:spcAft>
              <a:buSzPct val="161798"/>
              <a:buNone/>
            </a:pPr>
            <a:r>
              <a:rPr lang="en-GB" sz="4450">
                <a:solidFill>
                  <a:schemeClr val="dk1"/>
                </a:solidFill>
              </a:rPr>
              <a:t>Hypšová, P. </a:t>
            </a:r>
            <a:r>
              <a:rPr lang="en-GB" sz="4450" i="1">
                <a:solidFill>
                  <a:schemeClr val="dk1"/>
                </a:solidFill>
              </a:rPr>
              <a:t>et al.</a:t>
            </a:r>
            <a:r>
              <a:rPr lang="en-GB" sz="4450">
                <a:solidFill>
                  <a:schemeClr val="dk1"/>
                </a:solidFill>
              </a:rPr>
              <a:t> (2025) “Unveiling faking in job interviews by examining facial thermal cues in deception detection,” </a:t>
            </a:r>
            <a:r>
              <a:rPr lang="en-GB" sz="4450" i="1">
                <a:solidFill>
                  <a:schemeClr val="dk1"/>
                </a:solidFill>
              </a:rPr>
              <a:t>Scientific reports</a:t>
            </a:r>
            <a:r>
              <a:rPr lang="en-GB" sz="4450">
                <a:solidFill>
                  <a:schemeClr val="dk1"/>
                </a:solidFill>
              </a:rPr>
              <a:t>, 15(1). Available at: </a:t>
            </a:r>
            <a:r>
              <a:rPr lang="en-GB" sz="4450" u="sng">
                <a:solidFill>
                  <a:schemeClr val="accent5"/>
                </a:solidFill>
                <a:hlinkClick r:id="rId5">
                  <a:extLst>
                    <a:ext uri="{A12FA001-AC4F-418D-AE19-62706E023703}">
                      <ahyp:hlinkClr xmlns:ahyp="http://schemas.microsoft.com/office/drawing/2018/hyperlinkcolor" val="tx"/>
                    </a:ext>
                  </a:extLst>
                </a:hlinkClick>
              </a:rPr>
              <a:t>https://doi.org/10.1038/s41598-025-29072-5</a:t>
            </a:r>
            <a:r>
              <a:rPr lang="en-GB" sz="4450">
                <a:solidFill>
                  <a:schemeClr val="dk1"/>
                </a:solidFill>
              </a:rPr>
              <a:t>.[accessed 10 june 2024]</a:t>
            </a:r>
            <a:endParaRPr sz="4450">
              <a:solidFill>
                <a:schemeClr val="dk1"/>
              </a:solidFill>
            </a:endParaRPr>
          </a:p>
          <a:p>
            <a:pPr marL="0" lvl="0" indent="0" algn="l" rtl="0">
              <a:lnSpc>
                <a:spcPct val="115000"/>
              </a:lnSpc>
              <a:spcBef>
                <a:spcPts val="1200"/>
              </a:spcBef>
              <a:spcAft>
                <a:spcPts val="0"/>
              </a:spcAft>
              <a:buSzPct val="161798"/>
              <a:buNone/>
            </a:pPr>
            <a:r>
              <a:rPr lang="en-GB" sz="4450">
                <a:solidFill>
                  <a:schemeClr val="dk1"/>
                </a:solidFill>
              </a:rPr>
              <a:t>Imana, B., Korolova, A. and Heidemann, J. (2021) “Auditing for Discrimination in Algorithms Delivering Job Ads,” in J. Leskovec et al. (eds.) </a:t>
            </a:r>
            <a:r>
              <a:rPr lang="en-GB" sz="4450" i="1">
                <a:solidFill>
                  <a:schemeClr val="dk1"/>
                </a:solidFill>
              </a:rPr>
              <a:t>Proceedings of the Web Conference 2021</a:t>
            </a:r>
            <a:r>
              <a:rPr lang="en-GB" sz="4450">
                <a:solidFill>
                  <a:schemeClr val="dk1"/>
                </a:solidFill>
              </a:rPr>
              <a:t>. New York, NY, USA: ACM, pp. 3767–3778. Available at: </a:t>
            </a:r>
            <a:r>
              <a:rPr lang="en-GB" sz="4450" u="sng">
                <a:solidFill>
                  <a:schemeClr val="accent5"/>
                </a:solidFill>
                <a:hlinkClick r:id="rId6">
                  <a:extLst>
                    <a:ext uri="{A12FA001-AC4F-418D-AE19-62706E023703}">
                      <ahyp:hlinkClr xmlns:ahyp="http://schemas.microsoft.com/office/drawing/2018/hyperlinkcolor" val="tx"/>
                    </a:ext>
                  </a:extLst>
                </a:hlinkClick>
              </a:rPr>
              <a:t>https://doi.org/10.1145/3442381.3450077</a:t>
            </a:r>
            <a:r>
              <a:rPr lang="en-GB" sz="4450">
                <a:solidFill>
                  <a:schemeClr val="dk1"/>
                </a:solidFill>
              </a:rPr>
              <a:t>.[accessed 10 june 2024]</a:t>
            </a:r>
            <a:endParaRPr sz="4450">
              <a:solidFill>
                <a:schemeClr val="dk1"/>
              </a:solidFill>
            </a:endParaRPr>
          </a:p>
          <a:p>
            <a:pPr marL="0" lvl="0" indent="0" algn="l" rtl="0">
              <a:lnSpc>
                <a:spcPct val="115000"/>
              </a:lnSpc>
              <a:spcBef>
                <a:spcPts val="1200"/>
              </a:spcBef>
              <a:spcAft>
                <a:spcPts val="0"/>
              </a:spcAft>
              <a:buSzPct val="161798"/>
              <a:buNone/>
            </a:pPr>
            <a:r>
              <a:rPr lang="en-GB" sz="4450">
                <a:solidFill>
                  <a:schemeClr val="dk1"/>
                </a:solidFill>
              </a:rPr>
              <a:t>Kurek, J. </a:t>
            </a:r>
            <a:r>
              <a:rPr lang="en-GB" sz="4450" i="1">
                <a:solidFill>
                  <a:schemeClr val="dk1"/>
                </a:solidFill>
              </a:rPr>
              <a:t>et al.</a:t>
            </a:r>
            <a:r>
              <a:rPr lang="en-GB" sz="4450">
                <a:solidFill>
                  <a:schemeClr val="dk1"/>
                </a:solidFill>
              </a:rPr>
              <a:t> (2024) “Zero-Shot Recommendation AI Models for Efficient Job–Candidate Matching in Recruitment Process,” </a:t>
            </a:r>
            <a:r>
              <a:rPr lang="en-GB" sz="4450" i="1">
                <a:solidFill>
                  <a:schemeClr val="dk1"/>
                </a:solidFill>
              </a:rPr>
              <a:t>Applied sciences</a:t>
            </a:r>
            <a:r>
              <a:rPr lang="en-GB" sz="4450">
                <a:solidFill>
                  <a:schemeClr val="dk1"/>
                </a:solidFill>
              </a:rPr>
              <a:t>, 14(6), p. 2601. Available at: </a:t>
            </a:r>
            <a:r>
              <a:rPr lang="en-GB" sz="4450" u="sng">
                <a:solidFill>
                  <a:schemeClr val="accent5"/>
                </a:solidFill>
                <a:hlinkClick r:id="rId7">
                  <a:extLst>
                    <a:ext uri="{A12FA001-AC4F-418D-AE19-62706E023703}">
                      <ahyp:hlinkClr xmlns:ahyp="http://schemas.microsoft.com/office/drawing/2018/hyperlinkcolor" val="tx"/>
                    </a:ext>
                  </a:extLst>
                </a:hlinkClick>
              </a:rPr>
              <a:t>https://doi.org/10.3390/app14062601</a:t>
            </a:r>
            <a:r>
              <a:rPr lang="en-GB" sz="4450">
                <a:solidFill>
                  <a:schemeClr val="dk1"/>
                </a:solidFill>
              </a:rPr>
              <a:t>.[accessed 10 june 2024]</a:t>
            </a:r>
            <a:endParaRPr sz="4450">
              <a:solidFill>
                <a:schemeClr val="dk1"/>
              </a:solidFill>
            </a:endParaRPr>
          </a:p>
          <a:p>
            <a:pPr marL="0" lvl="0" indent="0" algn="l" rtl="0">
              <a:lnSpc>
                <a:spcPct val="115000"/>
              </a:lnSpc>
              <a:spcBef>
                <a:spcPts val="1200"/>
              </a:spcBef>
              <a:spcAft>
                <a:spcPts val="0"/>
              </a:spcAft>
              <a:buSzPct val="161798"/>
              <a:buNone/>
            </a:pPr>
            <a:r>
              <a:rPr lang="en-GB" sz="4450" i="1">
                <a:solidFill>
                  <a:schemeClr val="dk1"/>
                </a:solidFill>
              </a:rPr>
              <a:t>Orthopedics Today</a:t>
            </a:r>
            <a:r>
              <a:rPr lang="en-GB" sz="4450">
                <a:solidFill>
                  <a:schemeClr val="dk1"/>
                </a:solidFill>
              </a:rPr>
              <a:t> (2022) “Do virtual interviews capture the informal aspects offered by in-person interviews?,” 42(8), pp. 11–11.</a:t>
            </a:r>
            <a:endParaRPr sz="4450">
              <a:solidFill>
                <a:schemeClr val="dk1"/>
              </a:solidFill>
            </a:endParaRPr>
          </a:p>
          <a:p>
            <a:pPr marL="0" lvl="0" indent="0" algn="l" rtl="0">
              <a:lnSpc>
                <a:spcPct val="115000"/>
              </a:lnSpc>
              <a:spcBef>
                <a:spcPts val="1200"/>
              </a:spcBef>
              <a:spcAft>
                <a:spcPts val="0"/>
              </a:spcAft>
              <a:buSzPct val="161798"/>
              <a:buNone/>
            </a:pPr>
            <a:r>
              <a:rPr lang="en-GB" sz="4450">
                <a:solidFill>
                  <a:schemeClr val="dk1"/>
                </a:solidFill>
              </a:rPr>
              <a:t>Quinn, K.M. </a:t>
            </a:r>
            <a:r>
              <a:rPr lang="en-GB" sz="4450" i="1">
                <a:solidFill>
                  <a:schemeClr val="dk1"/>
                </a:solidFill>
              </a:rPr>
              <a:t>et al.</a:t>
            </a:r>
            <a:r>
              <a:rPr lang="en-GB" sz="4450">
                <a:solidFill>
                  <a:schemeClr val="dk1"/>
                </a:solidFill>
              </a:rPr>
              <a:t> (2026) “Virtual and In-Person Interview Offerings in the General Surgery Residency Application Cycle: A How-to Hybrid,” </a:t>
            </a:r>
            <a:r>
              <a:rPr lang="en-GB" sz="4450" i="1">
                <a:solidFill>
                  <a:schemeClr val="dk1"/>
                </a:solidFill>
              </a:rPr>
              <a:t>The American surgeon</a:t>
            </a:r>
            <a:r>
              <a:rPr lang="en-GB" sz="4450">
                <a:solidFill>
                  <a:schemeClr val="dk1"/>
                </a:solidFill>
              </a:rPr>
              <a:t>, 92(2), pp. 400–403. Available at: </a:t>
            </a:r>
            <a:r>
              <a:rPr lang="en-GB" sz="4450" u="sng">
                <a:solidFill>
                  <a:schemeClr val="accent5"/>
                </a:solidFill>
                <a:hlinkClick r:id="rId8">
                  <a:extLst>
                    <a:ext uri="{A12FA001-AC4F-418D-AE19-62706E023703}">
                      <ahyp:hlinkClr xmlns:ahyp="http://schemas.microsoft.com/office/drawing/2018/hyperlinkcolor" val="tx"/>
                    </a:ext>
                  </a:extLst>
                </a:hlinkClick>
              </a:rPr>
              <a:t>https://doi.org/10.1177/00031348251367047</a:t>
            </a:r>
            <a:r>
              <a:rPr lang="en-GB" sz="4450">
                <a:solidFill>
                  <a:schemeClr val="dk1"/>
                </a:solidFill>
              </a:rPr>
              <a:t>.[accessed 10 june 2024]</a:t>
            </a:r>
            <a:endParaRPr sz="4450">
              <a:solidFill>
                <a:schemeClr val="dk1"/>
              </a:solidFill>
            </a:endParaRPr>
          </a:p>
          <a:p>
            <a:pPr marL="0" lvl="0" indent="0" algn="l" rtl="0">
              <a:lnSpc>
                <a:spcPct val="115000"/>
              </a:lnSpc>
              <a:spcBef>
                <a:spcPts val="1200"/>
              </a:spcBef>
              <a:spcAft>
                <a:spcPts val="0"/>
              </a:spcAft>
              <a:buSzPct val="161798"/>
              <a:buNone/>
            </a:pPr>
            <a:r>
              <a:rPr lang="en-GB" sz="4450">
                <a:solidFill>
                  <a:schemeClr val="dk1"/>
                </a:solidFill>
              </a:rPr>
              <a:t>Wolniak, R., Stecuła, K. and Aydın, B. (2024) “Digital Transformation of Grocery In-Store Shopping-Scanners, Artificial Intelligence, Augmented Reality and Beyond: A Review,” </a:t>
            </a:r>
            <a:r>
              <a:rPr lang="en-GB" sz="4450" i="1">
                <a:solidFill>
                  <a:schemeClr val="dk1"/>
                </a:solidFill>
              </a:rPr>
              <a:t>Foods</a:t>
            </a:r>
            <a:r>
              <a:rPr lang="en-GB" sz="4450">
                <a:solidFill>
                  <a:schemeClr val="dk1"/>
                </a:solidFill>
              </a:rPr>
              <a:t>, 13(18), p. 2948. Available at: </a:t>
            </a:r>
            <a:r>
              <a:rPr lang="en-GB" sz="4450" u="sng">
                <a:solidFill>
                  <a:schemeClr val="accent5"/>
                </a:solidFill>
                <a:hlinkClick r:id="rId9">
                  <a:extLst>
                    <a:ext uri="{A12FA001-AC4F-418D-AE19-62706E023703}">
                      <ahyp:hlinkClr xmlns:ahyp="http://schemas.microsoft.com/office/drawing/2018/hyperlinkcolor" val="tx"/>
                    </a:ext>
                  </a:extLst>
                </a:hlinkClick>
              </a:rPr>
              <a:t>https://doi.org/10.3390/foods13182948</a:t>
            </a:r>
            <a:r>
              <a:rPr lang="en-GB" sz="4450">
                <a:solidFill>
                  <a:schemeClr val="dk1"/>
                </a:solidFill>
              </a:rPr>
              <a:t>.[accessed 10 june 2024]</a:t>
            </a:r>
            <a:endParaRPr sz="4450">
              <a:solidFill>
                <a:schemeClr val="dk1"/>
              </a:solidFill>
            </a:endParaRPr>
          </a:p>
          <a:p>
            <a:pPr marL="0" lvl="0" indent="0" algn="l" rtl="0">
              <a:lnSpc>
                <a:spcPct val="115000"/>
              </a:lnSpc>
              <a:spcBef>
                <a:spcPts val="1200"/>
              </a:spcBef>
              <a:spcAft>
                <a:spcPts val="0"/>
              </a:spcAft>
              <a:buSzPct val="389189"/>
              <a:buNone/>
            </a:pPr>
            <a:endParaRPr sz="1850">
              <a:solidFill>
                <a:schemeClr val="dk1"/>
              </a:solidFill>
            </a:endParaRPr>
          </a:p>
          <a:p>
            <a:pPr marL="0" lvl="0" indent="0" algn="l" rtl="0">
              <a:lnSpc>
                <a:spcPct val="115000"/>
              </a:lnSpc>
              <a:spcBef>
                <a:spcPts val="1200"/>
              </a:spcBef>
              <a:spcAft>
                <a:spcPts val="0"/>
              </a:spcAft>
              <a:buSzPts val="1800"/>
              <a:buNone/>
            </a:pPr>
            <a:endParaRPr sz="700">
              <a:solidFill>
                <a:schemeClr val="dk1"/>
              </a:solidFill>
            </a:endParaRPr>
          </a:p>
          <a:p>
            <a:pPr marL="0" lvl="0" indent="0" algn="l" rtl="0">
              <a:lnSpc>
                <a:spcPct val="115000"/>
              </a:lnSpc>
              <a:spcBef>
                <a:spcPts val="1200"/>
              </a:spcBef>
              <a:spcAft>
                <a:spcPts val="0"/>
              </a:spcAft>
              <a:buClr>
                <a:schemeClr val="dk1"/>
              </a:buClr>
              <a:buSzPct val="122222"/>
              <a:buFont typeface="Arial"/>
              <a:buNone/>
            </a:pPr>
            <a:endParaRPr sz="900">
              <a:solidFill>
                <a:schemeClr val="dk1"/>
              </a:solidFill>
            </a:endParaRPr>
          </a:p>
          <a:p>
            <a:pPr marL="0" lvl="0" indent="0" algn="l" rtl="0">
              <a:lnSpc>
                <a:spcPct val="115000"/>
              </a:lnSpc>
              <a:spcBef>
                <a:spcPts val="1200"/>
              </a:spcBef>
              <a:spcAft>
                <a:spcPts val="1200"/>
              </a:spcAft>
              <a:buSzPts val="1800"/>
              <a:buNone/>
            </a:pPr>
            <a:endParaRPr sz="1100"/>
          </a:p>
        </p:txBody>
      </p:sp>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(16:9)</PresentationFormat>
  <Slides>14</Slides>
  <Notes>14</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Simple Light</vt:lpstr>
      <vt:lpstr>PowerPoint Presentation</vt:lpstr>
      <vt:lpstr>Table of Contents</vt:lpstr>
      <vt:lpstr>Morrisons &amp; Its Digital Transformation</vt:lpstr>
      <vt:lpstr>Recruitment process </vt:lpstr>
      <vt:lpstr>Job description, person specification &amp; advertisement example</vt:lpstr>
      <vt:lpstr>PowerPoint Presentation</vt:lpstr>
      <vt:lpstr>Behavioural Interview</vt:lpstr>
      <vt:lpstr>Skilled Based Interview </vt:lpstr>
      <vt:lpstr>Situational Interview </vt:lpstr>
      <vt:lpstr>Questioning Techniques</vt:lpstr>
      <vt:lpstr>PowerPoint Presentation</vt:lpstr>
      <vt:lpstr>PowerPoint Presentation</vt:lpstr>
      <vt:lpstr>Conclusion</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revision>2</cp:revision>
  <dcterms:modified xsi:type="dcterms:W3CDTF">2026-06-17T06:46:59Z</dcterms:modified>
</cp:coreProperties>
</file>