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13335B-786E-41F7-B06F-F281900C6AD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482076-B192-4EB4-AA41-C8F93EE7CD21}">
      <dgm:prSet/>
      <dgm:spPr/>
      <dgm:t>
        <a:bodyPr/>
        <a:lstStyle/>
        <a:p>
          <a:r>
            <a:rPr lang="en-GB"/>
            <a:t>The financial background of the client is scrutinised intensely</a:t>
          </a:r>
          <a:endParaRPr lang="en-US"/>
        </a:p>
      </dgm:t>
    </dgm:pt>
    <dgm:pt modelId="{4E154F5A-2616-4A3D-A1B7-E96162F988C8}" type="parTrans" cxnId="{92B46B33-4847-4DF0-8A04-AAD886159BA8}">
      <dgm:prSet/>
      <dgm:spPr/>
      <dgm:t>
        <a:bodyPr/>
        <a:lstStyle/>
        <a:p>
          <a:endParaRPr lang="en-US"/>
        </a:p>
      </dgm:t>
    </dgm:pt>
    <dgm:pt modelId="{CE927FC6-D8ED-4334-88F8-E9221EC78CE4}" type="sibTrans" cxnId="{92B46B33-4847-4DF0-8A04-AAD886159BA8}">
      <dgm:prSet/>
      <dgm:spPr/>
      <dgm:t>
        <a:bodyPr/>
        <a:lstStyle/>
        <a:p>
          <a:endParaRPr lang="en-US"/>
        </a:p>
      </dgm:t>
    </dgm:pt>
    <dgm:pt modelId="{8363B15B-6A17-4C9E-8AEC-B6BA0B9A10CE}">
      <dgm:prSet/>
      <dgm:spPr/>
      <dgm:t>
        <a:bodyPr/>
        <a:lstStyle/>
        <a:p>
          <a:r>
            <a:rPr lang="en-GB"/>
            <a:t>Fairness is enhanced</a:t>
          </a:r>
          <a:endParaRPr lang="en-US"/>
        </a:p>
      </dgm:t>
    </dgm:pt>
    <dgm:pt modelId="{E6B570D4-4C0E-47B1-865E-81941F38FB8B}" type="parTrans" cxnId="{78FD7458-4E16-4BAA-AC77-B745B905BEF1}">
      <dgm:prSet/>
      <dgm:spPr/>
      <dgm:t>
        <a:bodyPr/>
        <a:lstStyle/>
        <a:p>
          <a:endParaRPr lang="en-US"/>
        </a:p>
      </dgm:t>
    </dgm:pt>
    <dgm:pt modelId="{4BE703CB-0447-4C7D-9264-507F724F2F9F}" type="sibTrans" cxnId="{78FD7458-4E16-4BAA-AC77-B745B905BEF1}">
      <dgm:prSet/>
      <dgm:spPr/>
      <dgm:t>
        <a:bodyPr/>
        <a:lstStyle/>
        <a:p>
          <a:endParaRPr lang="en-US"/>
        </a:p>
      </dgm:t>
    </dgm:pt>
    <dgm:pt modelId="{B95ED02C-09A4-4051-A092-41CC4D29F634}">
      <dgm:prSet/>
      <dgm:spPr/>
      <dgm:t>
        <a:bodyPr/>
        <a:lstStyle/>
        <a:p>
          <a:r>
            <a:rPr lang="en-GB"/>
            <a:t>Heavily used by Amigo Loans as a concrete decision-making tool</a:t>
          </a:r>
          <a:endParaRPr lang="en-US"/>
        </a:p>
      </dgm:t>
    </dgm:pt>
    <dgm:pt modelId="{1B0A656E-E05A-4811-B603-263840ED300C}" type="parTrans" cxnId="{E37A661E-F5F7-494F-8378-869E40A81239}">
      <dgm:prSet/>
      <dgm:spPr/>
      <dgm:t>
        <a:bodyPr/>
        <a:lstStyle/>
        <a:p>
          <a:endParaRPr lang="en-US"/>
        </a:p>
      </dgm:t>
    </dgm:pt>
    <dgm:pt modelId="{12D1104F-B236-462A-8B08-EA4C55FC5068}" type="sibTrans" cxnId="{E37A661E-F5F7-494F-8378-869E40A81239}">
      <dgm:prSet/>
      <dgm:spPr/>
      <dgm:t>
        <a:bodyPr/>
        <a:lstStyle/>
        <a:p>
          <a:endParaRPr lang="en-US"/>
        </a:p>
      </dgm:t>
    </dgm:pt>
    <dgm:pt modelId="{3971278A-0893-41C9-BAA0-2F08A5A6CB56}" type="pres">
      <dgm:prSet presAssocID="{9813335B-786E-41F7-B06F-F281900C6ADB}" presName="outerComposite" presStyleCnt="0">
        <dgm:presLayoutVars>
          <dgm:chMax val="5"/>
          <dgm:dir/>
          <dgm:resizeHandles val="exact"/>
        </dgm:presLayoutVars>
      </dgm:prSet>
      <dgm:spPr/>
    </dgm:pt>
    <dgm:pt modelId="{2E365C07-0B0B-4B7F-A7B3-B127E3085EC0}" type="pres">
      <dgm:prSet presAssocID="{9813335B-786E-41F7-B06F-F281900C6ADB}" presName="dummyMaxCanvas" presStyleCnt="0">
        <dgm:presLayoutVars/>
      </dgm:prSet>
      <dgm:spPr/>
    </dgm:pt>
    <dgm:pt modelId="{213FD055-D025-4A25-A368-1B97158024BD}" type="pres">
      <dgm:prSet presAssocID="{9813335B-786E-41F7-B06F-F281900C6ADB}" presName="ThreeNodes_1" presStyleLbl="node1" presStyleIdx="0" presStyleCnt="3">
        <dgm:presLayoutVars>
          <dgm:bulletEnabled val="1"/>
        </dgm:presLayoutVars>
      </dgm:prSet>
      <dgm:spPr/>
    </dgm:pt>
    <dgm:pt modelId="{BA7A071F-8AA2-47CB-993A-FD6E065A7776}" type="pres">
      <dgm:prSet presAssocID="{9813335B-786E-41F7-B06F-F281900C6ADB}" presName="ThreeNodes_2" presStyleLbl="node1" presStyleIdx="1" presStyleCnt="3">
        <dgm:presLayoutVars>
          <dgm:bulletEnabled val="1"/>
        </dgm:presLayoutVars>
      </dgm:prSet>
      <dgm:spPr/>
    </dgm:pt>
    <dgm:pt modelId="{03102C4D-F5F1-4AE5-9B9F-C9D8E9FB72D4}" type="pres">
      <dgm:prSet presAssocID="{9813335B-786E-41F7-B06F-F281900C6ADB}" presName="ThreeNodes_3" presStyleLbl="node1" presStyleIdx="2" presStyleCnt="3">
        <dgm:presLayoutVars>
          <dgm:bulletEnabled val="1"/>
        </dgm:presLayoutVars>
      </dgm:prSet>
      <dgm:spPr/>
    </dgm:pt>
    <dgm:pt modelId="{421FB6ED-E8B1-481C-BAA9-9D4A3CE863CE}" type="pres">
      <dgm:prSet presAssocID="{9813335B-786E-41F7-B06F-F281900C6ADB}" presName="ThreeConn_1-2" presStyleLbl="fgAccFollowNode1" presStyleIdx="0" presStyleCnt="2">
        <dgm:presLayoutVars>
          <dgm:bulletEnabled val="1"/>
        </dgm:presLayoutVars>
      </dgm:prSet>
      <dgm:spPr/>
    </dgm:pt>
    <dgm:pt modelId="{BE56748A-410A-4F79-879B-F48312D1AB08}" type="pres">
      <dgm:prSet presAssocID="{9813335B-786E-41F7-B06F-F281900C6ADB}" presName="ThreeConn_2-3" presStyleLbl="fgAccFollowNode1" presStyleIdx="1" presStyleCnt="2">
        <dgm:presLayoutVars>
          <dgm:bulletEnabled val="1"/>
        </dgm:presLayoutVars>
      </dgm:prSet>
      <dgm:spPr/>
    </dgm:pt>
    <dgm:pt modelId="{2DFC5DF3-11E7-4E2D-9EB8-AA4E963773D8}" type="pres">
      <dgm:prSet presAssocID="{9813335B-786E-41F7-B06F-F281900C6ADB}" presName="ThreeNodes_1_text" presStyleLbl="node1" presStyleIdx="2" presStyleCnt="3">
        <dgm:presLayoutVars>
          <dgm:bulletEnabled val="1"/>
        </dgm:presLayoutVars>
      </dgm:prSet>
      <dgm:spPr/>
    </dgm:pt>
    <dgm:pt modelId="{1977F280-6411-464F-986D-A0A68F1E4A93}" type="pres">
      <dgm:prSet presAssocID="{9813335B-786E-41F7-B06F-F281900C6ADB}" presName="ThreeNodes_2_text" presStyleLbl="node1" presStyleIdx="2" presStyleCnt="3">
        <dgm:presLayoutVars>
          <dgm:bulletEnabled val="1"/>
        </dgm:presLayoutVars>
      </dgm:prSet>
      <dgm:spPr/>
    </dgm:pt>
    <dgm:pt modelId="{CDD44E3B-A9C9-47F6-B17E-9BA26E8727F9}" type="pres">
      <dgm:prSet presAssocID="{9813335B-786E-41F7-B06F-F281900C6AD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1150617-E860-46C8-A712-01EFE717472E}" type="presOf" srcId="{B95ED02C-09A4-4051-A092-41CC4D29F634}" destId="{03102C4D-F5F1-4AE5-9B9F-C9D8E9FB72D4}" srcOrd="0" destOrd="0" presId="urn:microsoft.com/office/officeart/2005/8/layout/vProcess5"/>
    <dgm:cxn modelId="{899C2719-476E-4486-976F-59EA4329C4DF}" type="presOf" srcId="{8363B15B-6A17-4C9E-8AEC-B6BA0B9A10CE}" destId="{BA7A071F-8AA2-47CB-993A-FD6E065A7776}" srcOrd="0" destOrd="0" presId="urn:microsoft.com/office/officeart/2005/8/layout/vProcess5"/>
    <dgm:cxn modelId="{E37A661E-F5F7-494F-8378-869E40A81239}" srcId="{9813335B-786E-41F7-B06F-F281900C6ADB}" destId="{B95ED02C-09A4-4051-A092-41CC4D29F634}" srcOrd="2" destOrd="0" parTransId="{1B0A656E-E05A-4811-B603-263840ED300C}" sibTransId="{12D1104F-B236-462A-8B08-EA4C55FC5068}"/>
    <dgm:cxn modelId="{92B46B33-4847-4DF0-8A04-AAD886159BA8}" srcId="{9813335B-786E-41F7-B06F-F281900C6ADB}" destId="{0C482076-B192-4EB4-AA41-C8F93EE7CD21}" srcOrd="0" destOrd="0" parTransId="{4E154F5A-2616-4A3D-A1B7-E96162F988C8}" sibTransId="{CE927FC6-D8ED-4334-88F8-E9221EC78CE4}"/>
    <dgm:cxn modelId="{2EB8BF33-3B97-4C85-95C0-ABE2AB591CBF}" type="presOf" srcId="{CE927FC6-D8ED-4334-88F8-E9221EC78CE4}" destId="{421FB6ED-E8B1-481C-BAA9-9D4A3CE863CE}" srcOrd="0" destOrd="0" presId="urn:microsoft.com/office/officeart/2005/8/layout/vProcess5"/>
    <dgm:cxn modelId="{33ECCC4C-98F7-4D33-8C24-4EC031D84CE4}" type="presOf" srcId="{0C482076-B192-4EB4-AA41-C8F93EE7CD21}" destId="{2DFC5DF3-11E7-4E2D-9EB8-AA4E963773D8}" srcOrd="1" destOrd="0" presId="urn:microsoft.com/office/officeart/2005/8/layout/vProcess5"/>
    <dgm:cxn modelId="{48CB5A6F-C033-4E78-B75B-A0702C83C217}" type="presOf" srcId="{8363B15B-6A17-4C9E-8AEC-B6BA0B9A10CE}" destId="{1977F280-6411-464F-986D-A0A68F1E4A93}" srcOrd="1" destOrd="0" presId="urn:microsoft.com/office/officeart/2005/8/layout/vProcess5"/>
    <dgm:cxn modelId="{78FD7458-4E16-4BAA-AC77-B745B905BEF1}" srcId="{9813335B-786E-41F7-B06F-F281900C6ADB}" destId="{8363B15B-6A17-4C9E-8AEC-B6BA0B9A10CE}" srcOrd="1" destOrd="0" parTransId="{E6B570D4-4C0E-47B1-865E-81941F38FB8B}" sibTransId="{4BE703CB-0447-4C7D-9264-507F724F2F9F}"/>
    <dgm:cxn modelId="{8BBE07AD-F700-4F31-8126-EF965286D9E5}" type="presOf" srcId="{B95ED02C-09A4-4051-A092-41CC4D29F634}" destId="{CDD44E3B-A9C9-47F6-B17E-9BA26E8727F9}" srcOrd="1" destOrd="0" presId="urn:microsoft.com/office/officeart/2005/8/layout/vProcess5"/>
    <dgm:cxn modelId="{DF62FBC2-278B-4AAC-A435-93CD81EFCBBD}" type="presOf" srcId="{4BE703CB-0447-4C7D-9264-507F724F2F9F}" destId="{BE56748A-410A-4F79-879B-F48312D1AB08}" srcOrd="0" destOrd="0" presId="urn:microsoft.com/office/officeart/2005/8/layout/vProcess5"/>
    <dgm:cxn modelId="{D3DFFFEC-A725-459A-B776-FC88A7E1BD34}" type="presOf" srcId="{9813335B-786E-41F7-B06F-F281900C6ADB}" destId="{3971278A-0893-41C9-BAA0-2F08A5A6CB56}" srcOrd="0" destOrd="0" presId="urn:microsoft.com/office/officeart/2005/8/layout/vProcess5"/>
    <dgm:cxn modelId="{CED467FF-2C6A-4527-99A8-CAE3213FEBDE}" type="presOf" srcId="{0C482076-B192-4EB4-AA41-C8F93EE7CD21}" destId="{213FD055-D025-4A25-A368-1B97158024BD}" srcOrd="0" destOrd="0" presId="urn:microsoft.com/office/officeart/2005/8/layout/vProcess5"/>
    <dgm:cxn modelId="{1122369A-6D18-4C6C-83B7-2F9E4D2E43F9}" type="presParOf" srcId="{3971278A-0893-41C9-BAA0-2F08A5A6CB56}" destId="{2E365C07-0B0B-4B7F-A7B3-B127E3085EC0}" srcOrd="0" destOrd="0" presId="urn:microsoft.com/office/officeart/2005/8/layout/vProcess5"/>
    <dgm:cxn modelId="{241B6EF2-BBFA-46C8-B1DE-FAF9642E7E45}" type="presParOf" srcId="{3971278A-0893-41C9-BAA0-2F08A5A6CB56}" destId="{213FD055-D025-4A25-A368-1B97158024BD}" srcOrd="1" destOrd="0" presId="urn:microsoft.com/office/officeart/2005/8/layout/vProcess5"/>
    <dgm:cxn modelId="{A9A999FE-7289-430E-B0E4-5FA0B6F98748}" type="presParOf" srcId="{3971278A-0893-41C9-BAA0-2F08A5A6CB56}" destId="{BA7A071F-8AA2-47CB-993A-FD6E065A7776}" srcOrd="2" destOrd="0" presId="urn:microsoft.com/office/officeart/2005/8/layout/vProcess5"/>
    <dgm:cxn modelId="{BE7207AC-FE20-486A-B039-5D7564DC5203}" type="presParOf" srcId="{3971278A-0893-41C9-BAA0-2F08A5A6CB56}" destId="{03102C4D-F5F1-4AE5-9B9F-C9D8E9FB72D4}" srcOrd="3" destOrd="0" presId="urn:microsoft.com/office/officeart/2005/8/layout/vProcess5"/>
    <dgm:cxn modelId="{3D353622-583B-4A1E-8F0D-D5C57A6BFC7E}" type="presParOf" srcId="{3971278A-0893-41C9-BAA0-2F08A5A6CB56}" destId="{421FB6ED-E8B1-481C-BAA9-9D4A3CE863CE}" srcOrd="4" destOrd="0" presId="urn:microsoft.com/office/officeart/2005/8/layout/vProcess5"/>
    <dgm:cxn modelId="{9DDBBCCA-544D-49EE-A3DB-C84A08F10D41}" type="presParOf" srcId="{3971278A-0893-41C9-BAA0-2F08A5A6CB56}" destId="{BE56748A-410A-4F79-879B-F48312D1AB08}" srcOrd="5" destOrd="0" presId="urn:microsoft.com/office/officeart/2005/8/layout/vProcess5"/>
    <dgm:cxn modelId="{2918581D-3EB8-459A-B60A-A86B53121D9D}" type="presParOf" srcId="{3971278A-0893-41C9-BAA0-2F08A5A6CB56}" destId="{2DFC5DF3-11E7-4E2D-9EB8-AA4E963773D8}" srcOrd="6" destOrd="0" presId="urn:microsoft.com/office/officeart/2005/8/layout/vProcess5"/>
    <dgm:cxn modelId="{D2DBA03B-8E79-45DE-BAD1-0635C0242468}" type="presParOf" srcId="{3971278A-0893-41C9-BAA0-2F08A5A6CB56}" destId="{1977F280-6411-464F-986D-A0A68F1E4A93}" srcOrd="7" destOrd="0" presId="urn:microsoft.com/office/officeart/2005/8/layout/vProcess5"/>
    <dgm:cxn modelId="{9A547782-78B7-4957-ABC6-52B6D7D786F9}" type="presParOf" srcId="{3971278A-0893-41C9-BAA0-2F08A5A6CB56}" destId="{CDD44E3B-A9C9-47F6-B17E-9BA26E8727F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B60973-96F5-48D6-9B88-732806DE96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F241EB6-ABE9-4C0A-9910-8CF8FFD107C9}">
      <dgm:prSet/>
      <dgm:spPr/>
      <dgm:t>
        <a:bodyPr/>
        <a:lstStyle/>
        <a:p>
          <a:pPr>
            <a:defRPr cap="all"/>
          </a:pPr>
          <a:r>
            <a:rPr lang="en-GB"/>
            <a:t>Re-evaluation of customer profiles</a:t>
          </a:r>
          <a:endParaRPr lang="en-US"/>
        </a:p>
      </dgm:t>
    </dgm:pt>
    <dgm:pt modelId="{0B395319-FAA2-4BDC-9291-314FC873ABA0}" type="parTrans" cxnId="{7C2A675C-C7FC-4DD0-86FD-61EA50ACA95C}">
      <dgm:prSet/>
      <dgm:spPr/>
      <dgm:t>
        <a:bodyPr/>
        <a:lstStyle/>
        <a:p>
          <a:endParaRPr lang="en-US"/>
        </a:p>
      </dgm:t>
    </dgm:pt>
    <dgm:pt modelId="{CFAF6C99-48A9-48DE-8200-0B3B60A84C48}" type="sibTrans" cxnId="{7C2A675C-C7FC-4DD0-86FD-61EA50ACA95C}">
      <dgm:prSet/>
      <dgm:spPr/>
      <dgm:t>
        <a:bodyPr/>
        <a:lstStyle/>
        <a:p>
          <a:endParaRPr lang="en-US"/>
        </a:p>
      </dgm:t>
    </dgm:pt>
    <dgm:pt modelId="{7775692C-EAA8-4859-90F9-DDFC7FEF13E7}">
      <dgm:prSet/>
      <dgm:spPr/>
      <dgm:t>
        <a:bodyPr/>
        <a:lstStyle/>
        <a:p>
          <a:pPr>
            <a:defRPr cap="all"/>
          </a:pPr>
          <a:r>
            <a:rPr lang="en-GB"/>
            <a:t>Update the lending process and make it more fair</a:t>
          </a:r>
          <a:endParaRPr lang="en-US"/>
        </a:p>
      </dgm:t>
    </dgm:pt>
    <dgm:pt modelId="{69AD7D91-6F60-4D5D-B122-2DB1AB7F9B33}" type="parTrans" cxnId="{E176C9E1-22A5-4DDC-8F69-B1F59F4B35B2}">
      <dgm:prSet/>
      <dgm:spPr/>
      <dgm:t>
        <a:bodyPr/>
        <a:lstStyle/>
        <a:p>
          <a:endParaRPr lang="en-US"/>
        </a:p>
      </dgm:t>
    </dgm:pt>
    <dgm:pt modelId="{F2464578-28B5-4CB2-89EE-DB14F316F280}" type="sibTrans" cxnId="{E176C9E1-22A5-4DDC-8F69-B1F59F4B35B2}">
      <dgm:prSet/>
      <dgm:spPr/>
      <dgm:t>
        <a:bodyPr/>
        <a:lstStyle/>
        <a:p>
          <a:endParaRPr lang="en-US"/>
        </a:p>
      </dgm:t>
    </dgm:pt>
    <dgm:pt modelId="{2C4E891E-0246-42C6-A360-13E0B8183C10}">
      <dgm:prSet/>
      <dgm:spPr/>
      <dgm:t>
        <a:bodyPr/>
        <a:lstStyle/>
        <a:p>
          <a:pPr>
            <a:defRPr cap="all"/>
          </a:pPr>
          <a:r>
            <a:rPr lang="en-GB"/>
            <a:t>Collaborate with other lenders</a:t>
          </a:r>
          <a:endParaRPr lang="en-US"/>
        </a:p>
      </dgm:t>
    </dgm:pt>
    <dgm:pt modelId="{E928DE1E-74DD-4D16-B378-2DE364D56F31}" type="parTrans" cxnId="{A23EB284-7A8F-4E72-B241-11F5111FABB0}">
      <dgm:prSet/>
      <dgm:spPr/>
      <dgm:t>
        <a:bodyPr/>
        <a:lstStyle/>
        <a:p>
          <a:endParaRPr lang="en-US"/>
        </a:p>
      </dgm:t>
    </dgm:pt>
    <dgm:pt modelId="{457CF161-0F3C-434A-8BC4-A855556EAC5E}" type="sibTrans" cxnId="{A23EB284-7A8F-4E72-B241-11F5111FABB0}">
      <dgm:prSet/>
      <dgm:spPr/>
      <dgm:t>
        <a:bodyPr/>
        <a:lstStyle/>
        <a:p>
          <a:endParaRPr lang="en-US"/>
        </a:p>
      </dgm:t>
    </dgm:pt>
    <dgm:pt modelId="{A1DCC8D7-AA71-47E1-9BFD-9CC1CF67A74E}" type="pres">
      <dgm:prSet presAssocID="{36B60973-96F5-48D6-9B88-732806DE9661}" presName="root" presStyleCnt="0">
        <dgm:presLayoutVars>
          <dgm:dir/>
          <dgm:resizeHandles val="exact"/>
        </dgm:presLayoutVars>
      </dgm:prSet>
      <dgm:spPr/>
    </dgm:pt>
    <dgm:pt modelId="{A181E2C0-16CC-4232-9822-549B1C187E56}" type="pres">
      <dgm:prSet presAssocID="{DF241EB6-ABE9-4C0A-9910-8CF8FFD107C9}" presName="compNode" presStyleCnt="0"/>
      <dgm:spPr/>
    </dgm:pt>
    <dgm:pt modelId="{97553A05-C0C6-4FDC-966B-50A475B16322}" type="pres">
      <dgm:prSet presAssocID="{DF241EB6-ABE9-4C0A-9910-8CF8FFD107C9}" presName="iconBgRect" presStyleLbl="bgShp" presStyleIdx="0" presStyleCnt="3"/>
      <dgm:spPr/>
    </dgm:pt>
    <dgm:pt modelId="{01377089-FC22-4C18-BF77-89A48BF26770}" type="pres">
      <dgm:prSet presAssocID="{DF241EB6-ABE9-4C0A-9910-8CF8FFD107C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26D142C-04B0-4113-B2AB-FFAF9BA6385E}" type="pres">
      <dgm:prSet presAssocID="{DF241EB6-ABE9-4C0A-9910-8CF8FFD107C9}" presName="spaceRect" presStyleCnt="0"/>
      <dgm:spPr/>
    </dgm:pt>
    <dgm:pt modelId="{CD0310B6-8EF0-4E5C-B114-29156EDA4DA8}" type="pres">
      <dgm:prSet presAssocID="{DF241EB6-ABE9-4C0A-9910-8CF8FFD107C9}" presName="textRect" presStyleLbl="revTx" presStyleIdx="0" presStyleCnt="3">
        <dgm:presLayoutVars>
          <dgm:chMax val="1"/>
          <dgm:chPref val="1"/>
        </dgm:presLayoutVars>
      </dgm:prSet>
      <dgm:spPr/>
    </dgm:pt>
    <dgm:pt modelId="{CB50EB66-B154-4EAD-BEF0-76EDE51CCE88}" type="pres">
      <dgm:prSet presAssocID="{CFAF6C99-48A9-48DE-8200-0B3B60A84C48}" presName="sibTrans" presStyleCnt="0"/>
      <dgm:spPr/>
    </dgm:pt>
    <dgm:pt modelId="{785B9F8A-FFC7-42A9-AAF9-A1AC2DAA697B}" type="pres">
      <dgm:prSet presAssocID="{7775692C-EAA8-4859-90F9-DDFC7FEF13E7}" presName="compNode" presStyleCnt="0"/>
      <dgm:spPr/>
    </dgm:pt>
    <dgm:pt modelId="{B2D7A650-BA49-4020-A90D-422FCEF51BA6}" type="pres">
      <dgm:prSet presAssocID="{7775692C-EAA8-4859-90F9-DDFC7FEF13E7}" presName="iconBgRect" presStyleLbl="bgShp" presStyleIdx="1" presStyleCnt="3"/>
      <dgm:spPr/>
    </dgm:pt>
    <dgm:pt modelId="{F473EB2F-8536-4FFB-9B04-DB04CEB27552}" type="pres">
      <dgm:prSet presAssocID="{7775692C-EAA8-4859-90F9-DDFC7FEF13E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1F31CED-3E92-4AEC-9E44-740EC3E72022}" type="pres">
      <dgm:prSet presAssocID="{7775692C-EAA8-4859-90F9-DDFC7FEF13E7}" presName="spaceRect" presStyleCnt="0"/>
      <dgm:spPr/>
    </dgm:pt>
    <dgm:pt modelId="{3BA46235-7EC4-4786-B199-0C4574AD4FC1}" type="pres">
      <dgm:prSet presAssocID="{7775692C-EAA8-4859-90F9-DDFC7FEF13E7}" presName="textRect" presStyleLbl="revTx" presStyleIdx="1" presStyleCnt="3">
        <dgm:presLayoutVars>
          <dgm:chMax val="1"/>
          <dgm:chPref val="1"/>
        </dgm:presLayoutVars>
      </dgm:prSet>
      <dgm:spPr/>
    </dgm:pt>
    <dgm:pt modelId="{E27E7770-7A97-4D4F-AA2F-1065F33D80A3}" type="pres">
      <dgm:prSet presAssocID="{F2464578-28B5-4CB2-89EE-DB14F316F280}" presName="sibTrans" presStyleCnt="0"/>
      <dgm:spPr/>
    </dgm:pt>
    <dgm:pt modelId="{8453DA68-7CB7-4899-9607-AD0E0DEBF415}" type="pres">
      <dgm:prSet presAssocID="{2C4E891E-0246-42C6-A360-13E0B8183C10}" presName="compNode" presStyleCnt="0"/>
      <dgm:spPr/>
    </dgm:pt>
    <dgm:pt modelId="{B34FF719-0D79-4721-B794-ADF1D288319B}" type="pres">
      <dgm:prSet presAssocID="{2C4E891E-0246-42C6-A360-13E0B8183C10}" presName="iconBgRect" presStyleLbl="bgShp" presStyleIdx="2" presStyleCnt="3"/>
      <dgm:spPr/>
    </dgm:pt>
    <dgm:pt modelId="{0EAA1890-1582-4B35-8D68-40DF0D33BB01}" type="pres">
      <dgm:prSet presAssocID="{2C4E891E-0246-42C6-A360-13E0B8183C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116C63A-5397-4A55-A8D2-EF047EE6F4AD}" type="pres">
      <dgm:prSet presAssocID="{2C4E891E-0246-42C6-A360-13E0B8183C10}" presName="spaceRect" presStyleCnt="0"/>
      <dgm:spPr/>
    </dgm:pt>
    <dgm:pt modelId="{65861765-2601-4A40-A35F-24C9AA2D6BF2}" type="pres">
      <dgm:prSet presAssocID="{2C4E891E-0246-42C6-A360-13E0B8183C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C82D403-AD7E-477D-95FB-1B843E4544E7}" type="presOf" srcId="{2C4E891E-0246-42C6-A360-13E0B8183C10}" destId="{65861765-2601-4A40-A35F-24C9AA2D6BF2}" srcOrd="0" destOrd="0" presId="urn:microsoft.com/office/officeart/2018/5/layout/IconCircleLabelList"/>
    <dgm:cxn modelId="{7C2A675C-C7FC-4DD0-86FD-61EA50ACA95C}" srcId="{36B60973-96F5-48D6-9B88-732806DE9661}" destId="{DF241EB6-ABE9-4C0A-9910-8CF8FFD107C9}" srcOrd="0" destOrd="0" parTransId="{0B395319-FAA2-4BDC-9291-314FC873ABA0}" sibTransId="{CFAF6C99-48A9-48DE-8200-0B3B60A84C48}"/>
    <dgm:cxn modelId="{27820F4A-BA05-4509-89D4-CA18C945CE11}" type="presOf" srcId="{DF241EB6-ABE9-4C0A-9910-8CF8FFD107C9}" destId="{CD0310B6-8EF0-4E5C-B114-29156EDA4DA8}" srcOrd="0" destOrd="0" presId="urn:microsoft.com/office/officeart/2018/5/layout/IconCircleLabelList"/>
    <dgm:cxn modelId="{A23EB284-7A8F-4E72-B241-11F5111FABB0}" srcId="{36B60973-96F5-48D6-9B88-732806DE9661}" destId="{2C4E891E-0246-42C6-A360-13E0B8183C10}" srcOrd="2" destOrd="0" parTransId="{E928DE1E-74DD-4D16-B378-2DE364D56F31}" sibTransId="{457CF161-0F3C-434A-8BC4-A855556EAC5E}"/>
    <dgm:cxn modelId="{516B2E88-CA8F-4218-92EB-4923E21767AB}" type="presOf" srcId="{36B60973-96F5-48D6-9B88-732806DE9661}" destId="{A1DCC8D7-AA71-47E1-9BFD-9CC1CF67A74E}" srcOrd="0" destOrd="0" presId="urn:microsoft.com/office/officeart/2018/5/layout/IconCircleLabelList"/>
    <dgm:cxn modelId="{6D37C195-B80F-49CB-AA72-E2550ECC20FA}" type="presOf" srcId="{7775692C-EAA8-4859-90F9-DDFC7FEF13E7}" destId="{3BA46235-7EC4-4786-B199-0C4574AD4FC1}" srcOrd="0" destOrd="0" presId="urn:microsoft.com/office/officeart/2018/5/layout/IconCircleLabelList"/>
    <dgm:cxn modelId="{E176C9E1-22A5-4DDC-8F69-B1F59F4B35B2}" srcId="{36B60973-96F5-48D6-9B88-732806DE9661}" destId="{7775692C-EAA8-4859-90F9-DDFC7FEF13E7}" srcOrd="1" destOrd="0" parTransId="{69AD7D91-6F60-4D5D-B122-2DB1AB7F9B33}" sibTransId="{F2464578-28B5-4CB2-89EE-DB14F316F280}"/>
    <dgm:cxn modelId="{683FB090-9490-4B84-A662-4CA54FCC400A}" type="presParOf" srcId="{A1DCC8D7-AA71-47E1-9BFD-9CC1CF67A74E}" destId="{A181E2C0-16CC-4232-9822-549B1C187E56}" srcOrd="0" destOrd="0" presId="urn:microsoft.com/office/officeart/2018/5/layout/IconCircleLabelList"/>
    <dgm:cxn modelId="{0D5E2BF4-5865-4F59-8846-2E0BB7E32013}" type="presParOf" srcId="{A181E2C0-16CC-4232-9822-549B1C187E56}" destId="{97553A05-C0C6-4FDC-966B-50A475B16322}" srcOrd="0" destOrd="0" presId="urn:microsoft.com/office/officeart/2018/5/layout/IconCircleLabelList"/>
    <dgm:cxn modelId="{2BC22E00-4157-4B6B-BE44-A6FA4B3C4E55}" type="presParOf" srcId="{A181E2C0-16CC-4232-9822-549B1C187E56}" destId="{01377089-FC22-4C18-BF77-89A48BF26770}" srcOrd="1" destOrd="0" presId="urn:microsoft.com/office/officeart/2018/5/layout/IconCircleLabelList"/>
    <dgm:cxn modelId="{053DFEEA-C13C-4D9C-AA58-D4DD46903764}" type="presParOf" srcId="{A181E2C0-16CC-4232-9822-549B1C187E56}" destId="{D26D142C-04B0-4113-B2AB-FFAF9BA6385E}" srcOrd="2" destOrd="0" presId="urn:microsoft.com/office/officeart/2018/5/layout/IconCircleLabelList"/>
    <dgm:cxn modelId="{0A387BCB-6D29-4B24-B2F0-C89763D7B6FA}" type="presParOf" srcId="{A181E2C0-16CC-4232-9822-549B1C187E56}" destId="{CD0310B6-8EF0-4E5C-B114-29156EDA4DA8}" srcOrd="3" destOrd="0" presId="urn:microsoft.com/office/officeart/2018/5/layout/IconCircleLabelList"/>
    <dgm:cxn modelId="{2AA213FD-F083-466F-ABDF-3BD414E0F2FB}" type="presParOf" srcId="{A1DCC8D7-AA71-47E1-9BFD-9CC1CF67A74E}" destId="{CB50EB66-B154-4EAD-BEF0-76EDE51CCE88}" srcOrd="1" destOrd="0" presId="urn:microsoft.com/office/officeart/2018/5/layout/IconCircleLabelList"/>
    <dgm:cxn modelId="{C85F953A-DBDA-4EEF-899E-39B45CCB5FEB}" type="presParOf" srcId="{A1DCC8D7-AA71-47E1-9BFD-9CC1CF67A74E}" destId="{785B9F8A-FFC7-42A9-AAF9-A1AC2DAA697B}" srcOrd="2" destOrd="0" presId="urn:microsoft.com/office/officeart/2018/5/layout/IconCircleLabelList"/>
    <dgm:cxn modelId="{AD4D0461-3B9E-47A9-B017-9C11CDB9E2D9}" type="presParOf" srcId="{785B9F8A-FFC7-42A9-AAF9-A1AC2DAA697B}" destId="{B2D7A650-BA49-4020-A90D-422FCEF51BA6}" srcOrd="0" destOrd="0" presId="urn:microsoft.com/office/officeart/2018/5/layout/IconCircleLabelList"/>
    <dgm:cxn modelId="{69C81F4B-FF1D-4DE1-8398-7572735DE794}" type="presParOf" srcId="{785B9F8A-FFC7-42A9-AAF9-A1AC2DAA697B}" destId="{F473EB2F-8536-4FFB-9B04-DB04CEB27552}" srcOrd="1" destOrd="0" presId="urn:microsoft.com/office/officeart/2018/5/layout/IconCircleLabelList"/>
    <dgm:cxn modelId="{C965A592-244E-42FA-A67B-1C9666FDCE1C}" type="presParOf" srcId="{785B9F8A-FFC7-42A9-AAF9-A1AC2DAA697B}" destId="{11F31CED-3E92-4AEC-9E44-740EC3E72022}" srcOrd="2" destOrd="0" presId="urn:microsoft.com/office/officeart/2018/5/layout/IconCircleLabelList"/>
    <dgm:cxn modelId="{E11724DD-D3AC-4EBE-B3A5-FE56A44A147D}" type="presParOf" srcId="{785B9F8A-FFC7-42A9-AAF9-A1AC2DAA697B}" destId="{3BA46235-7EC4-4786-B199-0C4574AD4FC1}" srcOrd="3" destOrd="0" presId="urn:microsoft.com/office/officeart/2018/5/layout/IconCircleLabelList"/>
    <dgm:cxn modelId="{1ACCC8BD-115C-449E-B33E-BC734BE66252}" type="presParOf" srcId="{A1DCC8D7-AA71-47E1-9BFD-9CC1CF67A74E}" destId="{E27E7770-7A97-4D4F-AA2F-1065F33D80A3}" srcOrd="3" destOrd="0" presId="urn:microsoft.com/office/officeart/2018/5/layout/IconCircleLabelList"/>
    <dgm:cxn modelId="{2171A3A1-9A6B-42D1-BCDF-3243C7831F22}" type="presParOf" srcId="{A1DCC8D7-AA71-47E1-9BFD-9CC1CF67A74E}" destId="{8453DA68-7CB7-4899-9607-AD0E0DEBF415}" srcOrd="4" destOrd="0" presId="urn:microsoft.com/office/officeart/2018/5/layout/IconCircleLabelList"/>
    <dgm:cxn modelId="{DC10C338-80B0-420E-AFAC-C9DB328C2E43}" type="presParOf" srcId="{8453DA68-7CB7-4899-9607-AD0E0DEBF415}" destId="{B34FF719-0D79-4721-B794-ADF1D288319B}" srcOrd="0" destOrd="0" presId="urn:microsoft.com/office/officeart/2018/5/layout/IconCircleLabelList"/>
    <dgm:cxn modelId="{1BFFA1E8-DC07-45F6-BA84-09F4AE15D24C}" type="presParOf" srcId="{8453DA68-7CB7-4899-9607-AD0E0DEBF415}" destId="{0EAA1890-1582-4B35-8D68-40DF0D33BB01}" srcOrd="1" destOrd="0" presId="urn:microsoft.com/office/officeart/2018/5/layout/IconCircleLabelList"/>
    <dgm:cxn modelId="{6AD11066-9141-4B4B-9EF9-FF9BA1401716}" type="presParOf" srcId="{8453DA68-7CB7-4899-9607-AD0E0DEBF415}" destId="{9116C63A-5397-4A55-A8D2-EF047EE6F4AD}" srcOrd="2" destOrd="0" presId="urn:microsoft.com/office/officeart/2018/5/layout/IconCircleLabelList"/>
    <dgm:cxn modelId="{EC8D04AA-37A3-4E76-835B-37E57B61FC18}" type="presParOf" srcId="{8453DA68-7CB7-4899-9607-AD0E0DEBF415}" destId="{65861765-2601-4A40-A35F-24C9AA2D6BF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FD055-D025-4A25-A368-1B97158024BD}">
      <dsp:nvSpPr>
        <dsp:cNvPr id="0" name=""/>
        <dsp:cNvSpPr/>
      </dsp:nvSpPr>
      <dsp:spPr>
        <a:xfrm>
          <a:off x="0" y="0"/>
          <a:ext cx="5228828" cy="15830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financial background of the client is scrutinised intensely</a:t>
          </a:r>
          <a:endParaRPr lang="en-US" sz="2600" kern="1200"/>
        </a:p>
      </dsp:txBody>
      <dsp:txXfrm>
        <a:off x="46366" y="46366"/>
        <a:ext cx="3520588" cy="1490323"/>
      </dsp:txXfrm>
    </dsp:sp>
    <dsp:sp modelId="{BA7A071F-8AA2-47CB-993A-FD6E065A7776}">
      <dsp:nvSpPr>
        <dsp:cNvPr id="0" name=""/>
        <dsp:cNvSpPr/>
      </dsp:nvSpPr>
      <dsp:spPr>
        <a:xfrm>
          <a:off x="461367" y="1846897"/>
          <a:ext cx="5228828" cy="1583055"/>
        </a:xfrm>
        <a:prstGeom prst="roundRect">
          <a:avLst>
            <a:gd name="adj" fmla="val 10000"/>
          </a:avLst>
        </a:prstGeom>
        <a:solidFill>
          <a:schemeClr val="accent2">
            <a:hueOff val="-5175944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Fairness is enhanced</a:t>
          </a:r>
          <a:endParaRPr lang="en-US" sz="2600" kern="1200"/>
        </a:p>
      </dsp:txBody>
      <dsp:txXfrm>
        <a:off x="507733" y="1893263"/>
        <a:ext cx="3645743" cy="1490323"/>
      </dsp:txXfrm>
    </dsp:sp>
    <dsp:sp modelId="{03102C4D-F5F1-4AE5-9B9F-C9D8E9FB72D4}">
      <dsp:nvSpPr>
        <dsp:cNvPr id="0" name=""/>
        <dsp:cNvSpPr/>
      </dsp:nvSpPr>
      <dsp:spPr>
        <a:xfrm>
          <a:off x="922734" y="3693795"/>
          <a:ext cx="5228828" cy="1583055"/>
        </a:xfrm>
        <a:prstGeom prst="roundRect">
          <a:avLst>
            <a:gd name="adj" fmla="val 10000"/>
          </a:avLst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Heavily used by Amigo Loans as a concrete decision-making tool</a:t>
          </a:r>
          <a:endParaRPr lang="en-US" sz="2600" kern="1200"/>
        </a:p>
      </dsp:txBody>
      <dsp:txXfrm>
        <a:off x="969100" y="3740161"/>
        <a:ext cx="3645743" cy="1490323"/>
      </dsp:txXfrm>
    </dsp:sp>
    <dsp:sp modelId="{421FB6ED-E8B1-481C-BAA9-9D4A3CE863CE}">
      <dsp:nvSpPr>
        <dsp:cNvPr id="0" name=""/>
        <dsp:cNvSpPr/>
      </dsp:nvSpPr>
      <dsp:spPr>
        <a:xfrm>
          <a:off x="4199842" y="1200483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31364" y="1200483"/>
        <a:ext cx="565941" cy="774311"/>
      </dsp:txXfrm>
    </dsp:sp>
    <dsp:sp modelId="{BE56748A-410A-4F79-879B-F48312D1AB08}">
      <dsp:nvSpPr>
        <dsp:cNvPr id="0" name=""/>
        <dsp:cNvSpPr/>
      </dsp:nvSpPr>
      <dsp:spPr>
        <a:xfrm>
          <a:off x="4661210" y="3036827"/>
          <a:ext cx="1028985" cy="102898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92732" y="3036827"/>
        <a:ext cx="565941" cy="7743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53A05-C0C6-4FDC-966B-50A475B16322}">
      <dsp:nvSpPr>
        <dsp:cNvPr id="0" name=""/>
        <dsp:cNvSpPr/>
      </dsp:nvSpPr>
      <dsp:spPr>
        <a:xfrm>
          <a:off x="718549" y="1373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77089-FC22-4C18-BF77-89A48BF26770}">
      <dsp:nvSpPr>
        <dsp:cNvPr id="0" name=""/>
        <dsp:cNvSpPr/>
      </dsp:nvSpPr>
      <dsp:spPr>
        <a:xfrm>
          <a:off x="1106112" y="388936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310B6-8EF0-4E5C-B114-29156EDA4DA8}">
      <dsp:nvSpPr>
        <dsp:cNvPr id="0" name=""/>
        <dsp:cNvSpPr/>
      </dsp:nvSpPr>
      <dsp:spPr>
        <a:xfrm>
          <a:off x="137206" y="2386374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Re-evaluation of customer profiles</a:t>
          </a:r>
          <a:endParaRPr lang="en-US" sz="1800" kern="1200"/>
        </a:p>
      </dsp:txBody>
      <dsp:txXfrm>
        <a:off x="137206" y="2386374"/>
        <a:ext cx="2981250" cy="720000"/>
      </dsp:txXfrm>
    </dsp:sp>
    <dsp:sp modelId="{B2D7A650-BA49-4020-A90D-422FCEF51BA6}">
      <dsp:nvSpPr>
        <dsp:cNvPr id="0" name=""/>
        <dsp:cNvSpPr/>
      </dsp:nvSpPr>
      <dsp:spPr>
        <a:xfrm>
          <a:off x="4221518" y="1373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73EB2F-8536-4FFB-9B04-DB04CEB27552}">
      <dsp:nvSpPr>
        <dsp:cNvPr id="0" name=""/>
        <dsp:cNvSpPr/>
      </dsp:nvSpPr>
      <dsp:spPr>
        <a:xfrm>
          <a:off x="4609081" y="388936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46235-7EC4-4786-B199-0C4574AD4FC1}">
      <dsp:nvSpPr>
        <dsp:cNvPr id="0" name=""/>
        <dsp:cNvSpPr/>
      </dsp:nvSpPr>
      <dsp:spPr>
        <a:xfrm>
          <a:off x="3640174" y="2386374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Update the lending process and make it more fair</a:t>
          </a:r>
          <a:endParaRPr lang="en-US" sz="1800" kern="1200"/>
        </a:p>
      </dsp:txBody>
      <dsp:txXfrm>
        <a:off x="3640174" y="2386374"/>
        <a:ext cx="2981250" cy="720000"/>
      </dsp:txXfrm>
    </dsp:sp>
    <dsp:sp modelId="{B34FF719-0D79-4721-B794-ADF1D288319B}">
      <dsp:nvSpPr>
        <dsp:cNvPr id="0" name=""/>
        <dsp:cNvSpPr/>
      </dsp:nvSpPr>
      <dsp:spPr>
        <a:xfrm>
          <a:off x="7724487" y="1373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A1890-1582-4B35-8D68-40DF0D33BB01}">
      <dsp:nvSpPr>
        <dsp:cNvPr id="0" name=""/>
        <dsp:cNvSpPr/>
      </dsp:nvSpPr>
      <dsp:spPr>
        <a:xfrm>
          <a:off x="8112050" y="388936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61765-2601-4A40-A35F-24C9AA2D6BF2}">
      <dsp:nvSpPr>
        <dsp:cNvPr id="0" name=""/>
        <dsp:cNvSpPr/>
      </dsp:nvSpPr>
      <dsp:spPr>
        <a:xfrm>
          <a:off x="7143143" y="2386374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Collaborate with other lenders</a:t>
          </a:r>
          <a:endParaRPr lang="en-US" sz="1800" kern="1200"/>
        </a:p>
      </dsp:txBody>
      <dsp:txXfrm>
        <a:off x="7143143" y="2386374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6394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042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63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19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959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733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657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644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623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66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538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19477D2-8D06-4F4A-8BC0-3FC58817316C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3031C73-CA1E-4E11-A622-A59081F2C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88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97021-84FD-4737-8C7C-B12BF115E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/>
          </a:bodyPr>
          <a:lstStyle/>
          <a:p>
            <a:r>
              <a:rPr lang="en-GB" sz="3500" dirty="0"/>
              <a:t>The Business Decision Making of </a:t>
            </a:r>
            <a:br>
              <a:rPr lang="en-GB" sz="3500" dirty="0"/>
            </a:br>
            <a:r>
              <a:rPr lang="en-GB" sz="3500" dirty="0"/>
              <a:t>Amigo Loans Lending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81035-C17F-4765-8957-90862080B7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384691"/>
            <a:ext cx="6801612" cy="73697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</a:rPr>
              <a:t>Giovanni Thompson-Nathaniel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</a:rPr>
              <a:t>1817701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A0DB6487-B14B-4122-B727-180D842DC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6476" y="783973"/>
            <a:ext cx="4819048" cy="216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810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476FE-EF5B-4136-8199-A8AFD3945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48" y="736433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RATIONAL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EA6C3-AFCB-446B-AAF8-0E194C7AF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11" y="2353878"/>
            <a:ext cx="4475892" cy="304254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Root Cause Analysis (RCA)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Utilised by Amigo Loans to determine which customers are eligible for credit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Emphasis is put on guarantors to make decisions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3D991B-01D9-460A-8579-BE9E02D4CA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258560" y="132080"/>
            <a:ext cx="5628639" cy="656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177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03832-DFC3-4F20-9B2B-020AF96DC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vert="horz" wrap="square" lIns="274320" tIns="182880" rIns="274320" bIns="182880" rtlCol="0" anchorCtr="1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PLAN DO CHECK ACT TOOL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CB09233-A734-4863-B276-E6A266B65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Used as a last resort when Amigo Loans has exhausted all problem-solving alternatives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Precise decision-making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Information accuracy checks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3D2C21-DF3D-4455-AD83-35F6335796D9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0" y="643467"/>
            <a:ext cx="5641847" cy="574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935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0A9DA-E214-4570-B1B9-3637E6395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STATISTICAL LENDING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A6452D-211D-49F5-BA70-AA72BC331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58846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35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16935-5579-43B9-AB86-32B26EB6D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9E4CC7-1A6E-4E38-86C3-EA51F28FA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235184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3779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0A944-9066-4D77-9FFA-5C7210642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D45D4-BC8A-40E6-8064-7476BB5BC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96160"/>
            <a:ext cx="7729728" cy="3443867"/>
          </a:xfrm>
        </p:spPr>
        <p:txBody>
          <a:bodyPr/>
          <a:lstStyle/>
          <a:p>
            <a:r>
              <a:rPr lang="en-GB" dirty="0"/>
              <a:t>Supplement to the Quarterly Q3 Report for Amigo Holdings Limited for the nine months ended 31 December 2016. (2016). [online] Available at: https://prismic-io.s3.amazonaws.com/amigoloans%2F549bdb65-68d8-42e4-b8b8-b1b3e1c41604_supplement+to+q3+report.pdf [Accessed 10 Jan. 2020].</a:t>
            </a:r>
          </a:p>
          <a:p>
            <a:r>
              <a:rPr lang="en-GB" dirty="0" err="1"/>
              <a:t>Courchene</a:t>
            </a:r>
            <a:r>
              <a:rPr lang="en-GB" dirty="0"/>
              <a:t>, M., </a:t>
            </a:r>
            <a:r>
              <a:rPr lang="en-GB" dirty="0" err="1"/>
              <a:t>Nebhut</a:t>
            </a:r>
            <a:r>
              <a:rPr lang="en-GB" dirty="0"/>
              <a:t>, D., and Nickerson, D., 2000. Lessons learned: Statistical techniques and fair lending</a:t>
            </a:r>
            <a:r>
              <a:rPr lang="en-GB" i="1" dirty="0"/>
              <a:t>—Journal of Housing Research</a:t>
            </a:r>
            <a:r>
              <a:rPr lang="en-GB" dirty="0"/>
              <a:t>, </a:t>
            </a:r>
            <a:r>
              <a:rPr lang="en-GB" b="1" dirty="0"/>
              <a:t>11</a:t>
            </a:r>
            <a:r>
              <a:rPr lang="en-GB" dirty="0"/>
              <a:t>(2), pp.277-296.</a:t>
            </a:r>
          </a:p>
          <a:p>
            <a:r>
              <a:rPr lang="en-GB" dirty="0"/>
              <a:t>Render, B. and </a:t>
            </a:r>
            <a:r>
              <a:rPr lang="en-GB" dirty="0" err="1"/>
              <a:t>Heize</a:t>
            </a:r>
            <a:r>
              <a:rPr lang="en-GB" dirty="0"/>
              <a:t>, J. R. (2006) </a:t>
            </a:r>
            <a:r>
              <a:rPr lang="en-GB" i="1" dirty="0"/>
              <a:t>Operations Management,</a:t>
            </a:r>
            <a:r>
              <a:rPr lang="en-GB" dirty="0"/>
              <a:t> 8th ed., Upper Saddle River, NJ: Prentice-Hall.</a:t>
            </a:r>
          </a:p>
          <a:p>
            <a:r>
              <a:rPr lang="en-GB" dirty="0"/>
              <a:t>Slack, N., Chambers, S., and Johnston, R., 2010. </a:t>
            </a:r>
            <a:r>
              <a:rPr lang="en-GB" i="1" dirty="0"/>
              <a:t>Operations Management</a:t>
            </a:r>
            <a:r>
              <a:rPr lang="en-GB" dirty="0"/>
              <a:t>. 5th ed., Upper Saddle River, NJ: Pearson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46081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258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Parcel</vt:lpstr>
      <vt:lpstr>The Business Decision Making of  Amigo Loans Lending Business</vt:lpstr>
      <vt:lpstr>RATIONAL APPROACH</vt:lpstr>
      <vt:lpstr>PLAN DO CHECK ACT TOOL</vt:lpstr>
      <vt:lpstr>STATISTICAL LENDING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Business Decision Making of  Amigo Loans Lending Business</dc:title>
  <dc:creator>Giovanni Nathaniel</dc:creator>
  <cp:lastModifiedBy>Giovanni Nathaniel</cp:lastModifiedBy>
  <cp:revision>2</cp:revision>
  <dcterms:created xsi:type="dcterms:W3CDTF">2020-05-11T21:31:24Z</dcterms:created>
  <dcterms:modified xsi:type="dcterms:W3CDTF">2020-05-11T21:40:50Z</dcterms:modified>
</cp:coreProperties>
</file>