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931C81-2373-41B7-80EF-4E15CDD95351}" v="105" dt="2025-01-19T19:31:03.7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9CA9A-FBE3-4BAB-ACCC-42A96ED2345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7A99EB-476D-4DBA-8709-D1E21E6FA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0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7A99EB-476D-4DBA-8709-D1E21E6FACB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095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E41BA-08A5-2A42-A415-7E8BB50768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A34D7-568A-0CC8-1210-A22F74E58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E63E8-6EAF-7283-24C2-C611473B2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EFDB42-230A-6E24-D4C6-F6A82796F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670D2-3F43-6C8D-F00B-6D48EE5D2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890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537C9-F5F9-3362-A237-EC2294DB1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10AA0-EFEF-56F2-719B-AA66B51DF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E54CB-FC66-3554-09DA-B9D25BC0E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AC890-7AEA-0C83-3E76-1031A3733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85B25-328A-0DE5-A86E-E168821B4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614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EDB19-E138-F31F-9B9F-ABD96EEA9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EF06A4-634E-E32C-08B0-0E66593F40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6C525-89B3-3632-941E-3BD872A6E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92A9A-90F1-5E9F-F936-929C8B2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3B72C-9C47-790D-DBCF-4BD7CC44F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003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B3BFF-B08C-8671-BD9E-E334582A9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010FF-6778-FBCB-615F-0FF17445F1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25F4FA-336F-91C1-12D2-972E442B53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8FDD57-7BBF-1BB4-AAB2-DC66FCB51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4B2B7-02E9-D094-1E7F-AB1BD7C1D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C38D7-F70C-15BD-799F-496920E43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983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F8786-5F1F-FE11-878F-480C771E3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B1BC8-7D21-4352-1595-0A3E6C795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738553-75D9-ED37-136B-8DFE178C9A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6005AB-3B92-597B-EE90-802A423190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415A3C-43D0-4116-95A6-F0CD804E6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2ADACD-4ADF-068C-A9C6-7245E6D86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4DD886-A3E5-4C3C-98A5-F062DDB1B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FB26A9-473D-254E-B7A8-AD3F3D6DE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543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B64F2-1992-4167-46EC-32485C116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4FBE37-6E1F-F125-27C5-76099F6B2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3C25AC-EA1D-C9C2-1775-60ADAC34F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E38921-F530-4912-0FE1-0C7B794C0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097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975E2F-A0DC-3D58-CD8C-BB6497E73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976486-E140-A4DC-0BB7-C8ABC1C05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070615-0947-7F69-5951-BE249C39D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69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6A82-A29A-5F75-14DB-B4189EEE2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13CE8-89E2-57E7-558F-4E3F1CBBD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ED0FD-1C2F-C866-EC7E-BDC48253C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02B33-E2C5-C4D5-7C55-B5147BD18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40760-06C9-4C6D-AD6F-E1D30BE43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79680F-93C5-7828-3BA4-674719DDF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541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175B-66CB-3EA4-4D89-EB5EB6BCA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40DD56-FBC0-683C-FBDC-33AC184EB3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436B9E-2271-784E-E70E-6F97970735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651532-3E1D-B7B1-439C-3B0DCDE55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701B32-13AA-4E97-ED00-E88E31FC4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51259F-C05E-8CD1-DCFB-FF7088263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74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141B6-0615-79FB-C098-5B82E069B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0283AE-E064-8EBE-CD1E-1530790CD6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831B0-2130-AC93-ABD9-896FFBB87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C56F3-364E-05FD-09FF-6C50DBEF3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179C8-9302-898E-E36D-D21F9936A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8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F57C39-7CE5-F8F6-BBE6-A3FBE56427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21D10A-C388-23DC-83E6-A7A2B72780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B2DC8-60B1-BC5C-4F86-B83873101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4353D-F366-AF16-9161-5C02BCA00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F41A3-C37E-B18E-0AB9-884E79C52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12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6C9CF0-81BB-4756-85C0-53FABB193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E16BB4-C6DF-D6DE-7F68-B081E24C90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48F85-CA01-768F-CDAB-5421475E61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284115-96C4-4ED2-96F7-4D0DE7A67EF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323A6-31EC-FF48-FED0-348E3DF0A6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09A9E-655D-AA7B-24F4-86FAEBB865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F07758-E931-4EB8-88DE-9014F481C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12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uides.hostos.cuny.edu/ESL86/module3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welsh-home-and-education-welsh-language-use-survey-july-2019-march-2020-html" TargetMode="External"/><Relationship Id="rId2" Type="http://schemas.openxmlformats.org/officeDocument/2006/relationships/hyperlink" Target="https://www.bbc.co.uk/wales/history/sites/themes/society/language_tudors.s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8FE0E0-D95D-46EF-A375-475D4DB0E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A8B0A-BD21-145E-CC9C-6D8FA3A1BA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pPr algn="l"/>
            <a:r>
              <a:rPr lang="en-US" sz="6100" dirty="0"/>
              <a:t>The Impact of the 1536 Act of Union on Welsh Language Education</a:t>
            </a:r>
            <a:endParaRPr lang="en-GB" sz="61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2D82A42F-AEBE-4065-9792-036A904D8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646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ainting of a person in a garment&#10;&#10;Description automatically generated">
            <a:extLst>
              <a:ext uri="{FF2B5EF4-FFF2-40B4-BE49-F238E27FC236}">
                <a16:creationId xmlns:a16="http://schemas.microsoft.com/office/drawing/2014/main" id="{876FFDD1-C596-9706-987F-670C714A4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3534"/>
          <a:stretch/>
        </p:blipFill>
        <p:spPr>
          <a:xfrm>
            <a:off x="8139803" y="10"/>
            <a:ext cx="4052199" cy="6857990"/>
          </a:xfrm>
          <a:custGeom>
            <a:avLst/>
            <a:gdLst/>
            <a:ahLst/>
            <a:cxnLst/>
            <a:rect l="l" t="t" r="r" b="b"/>
            <a:pathLst>
              <a:path w="4052199" h="6858000">
                <a:moveTo>
                  <a:pt x="25603" y="0"/>
                </a:moveTo>
                <a:lnTo>
                  <a:pt x="4052199" y="0"/>
                </a:lnTo>
                <a:lnTo>
                  <a:pt x="4052199" y="6858000"/>
                </a:lnTo>
                <a:lnTo>
                  <a:pt x="28079" y="6858000"/>
                </a:lnTo>
                <a:lnTo>
                  <a:pt x="37459" y="6497135"/>
                </a:lnTo>
                <a:cubicBezTo>
                  <a:pt x="37586" y="6492050"/>
                  <a:pt x="38603" y="6487092"/>
                  <a:pt x="38603" y="6482007"/>
                </a:cubicBezTo>
                <a:cubicBezTo>
                  <a:pt x="47502" y="6367973"/>
                  <a:pt x="52587" y="6253939"/>
                  <a:pt x="18135" y="6142702"/>
                </a:cubicBezTo>
                <a:cubicBezTo>
                  <a:pt x="15084" y="6132214"/>
                  <a:pt x="13495" y="6121344"/>
                  <a:pt x="13432" y="6110411"/>
                </a:cubicBezTo>
                <a:cubicBezTo>
                  <a:pt x="11690" y="6013324"/>
                  <a:pt x="15936" y="5916236"/>
                  <a:pt x="26145" y="5819669"/>
                </a:cubicBezTo>
                <a:cubicBezTo>
                  <a:pt x="31229" y="5760555"/>
                  <a:pt x="26017" y="5700423"/>
                  <a:pt x="42926" y="5641690"/>
                </a:cubicBezTo>
                <a:cubicBezTo>
                  <a:pt x="50337" y="5612565"/>
                  <a:pt x="54595" y="5582728"/>
                  <a:pt x="55638" y="5552700"/>
                </a:cubicBezTo>
                <a:cubicBezTo>
                  <a:pt x="60087" y="5479983"/>
                  <a:pt x="38603" y="5411588"/>
                  <a:pt x="18263" y="5343066"/>
                </a:cubicBezTo>
                <a:cubicBezTo>
                  <a:pt x="7456" y="5306707"/>
                  <a:pt x="-5384" y="5269459"/>
                  <a:pt x="2372" y="5231320"/>
                </a:cubicBezTo>
                <a:cubicBezTo>
                  <a:pt x="16076" y="5173655"/>
                  <a:pt x="23920" y="5114744"/>
                  <a:pt x="25763" y="5055502"/>
                </a:cubicBezTo>
                <a:cubicBezTo>
                  <a:pt x="25635" y="5012660"/>
                  <a:pt x="15338" y="4970962"/>
                  <a:pt x="18898" y="4928374"/>
                </a:cubicBezTo>
                <a:cubicBezTo>
                  <a:pt x="27073" y="4845715"/>
                  <a:pt x="29157" y="4762561"/>
                  <a:pt x="25127" y="4679584"/>
                </a:cubicBezTo>
                <a:cubicBezTo>
                  <a:pt x="25077" y="4646429"/>
                  <a:pt x="28776" y="4613376"/>
                  <a:pt x="36187" y="4581060"/>
                </a:cubicBezTo>
                <a:cubicBezTo>
                  <a:pt x="45493" y="4524043"/>
                  <a:pt x="47464" y="4466060"/>
                  <a:pt x="42036" y="4408547"/>
                </a:cubicBezTo>
                <a:cubicBezTo>
                  <a:pt x="36060" y="4341932"/>
                  <a:pt x="18263" y="4276334"/>
                  <a:pt x="13685" y="4209719"/>
                </a:cubicBezTo>
                <a:cubicBezTo>
                  <a:pt x="6694" y="4099371"/>
                  <a:pt x="16610" y="3989024"/>
                  <a:pt x="26398" y="3879186"/>
                </a:cubicBezTo>
                <a:cubicBezTo>
                  <a:pt x="34026" y="3808731"/>
                  <a:pt x="36060" y="3737781"/>
                  <a:pt x="32501" y="3667009"/>
                </a:cubicBezTo>
                <a:cubicBezTo>
                  <a:pt x="28051" y="3610818"/>
                  <a:pt x="21059" y="3554755"/>
                  <a:pt x="19788" y="3498437"/>
                </a:cubicBezTo>
                <a:cubicBezTo>
                  <a:pt x="17627" y="3398006"/>
                  <a:pt x="18390" y="3297701"/>
                  <a:pt x="24237" y="3197143"/>
                </a:cubicBezTo>
                <a:cubicBezTo>
                  <a:pt x="27162" y="3146928"/>
                  <a:pt x="32119" y="3096966"/>
                  <a:pt x="34026" y="3046242"/>
                </a:cubicBezTo>
                <a:cubicBezTo>
                  <a:pt x="35933" y="2995518"/>
                  <a:pt x="40001" y="2944413"/>
                  <a:pt x="28433" y="2894578"/>
                </a:cubicBezTo>
                <a:cubicBezTo>
                  <a:pt x="8855" y="2810038"/>
                  <a:pt x="23220" y="2725879"/>
                  <a:pt x="27415" y="2641593"/>
                </a:cubicBezTo>
                <a:cubicBezTo>
                  <a:pt x="29958" y="2589217"/>
                  <a:pt x="45214" y="2535568"/>
                  <a:pt x="31738" y="2484717"/>
                </a:cubicBezTo>
                <a:cubicBezTo>
                  <a:pt x="10507" y="2405008"/>
                  <a:pt x="24492" y="2326951"/>
                  <a:pt x="31738" y="2248513"/>
                </a:cubicBezTo>
                <a:cubicBezTo>
                  <a:pt x="40218" y="2174283"/>
                  <a:pt x="38768" y="2099252"/>
                  <a:pt x="27415" y="2025403"/>
                </a:cubicBezTo>
                <a:cubicBezTo>
                  <a:pt x="12986" y="1952165"/>
                  <a:pt x="12986" y="1876803"/>
                  <a:pt x="27415" y="1803565"/>
                </a:cubicBezTo>
                <a:cubicBezTo>
                  <a:pt x="39276" y="1743102"/>
                  <a:pt x="40598" y="1681038"/>
                  <a:pt x="31356" y="1620119"/>
                </a:cubicBezTo>
                <a:cubicBezTo>
                  <a:pt x="25127" y="1576514"/>
                  <a:pt x="13940" y="1533163"/>
                  <a:pt x="12414" y="1489558"/>
                </a:cubicBezTo>
                <a:cubicBezTo>
                  <a:pt x="9262" y="1398420"/>
                  <a:pt x="11118" y="1307167"/>
                  <a:pt x="18008" y="1216233"/>
                </a:cubicBezTo>
                <a:cubicBezTo>
                  <a:pt x="26017" y="1112496"/>
                  <a:pt x="41400" y="1009268"/>
                  <a:pt x="30721" y="904896"/>
                </a:cubicBezTo>
                <a:cubicBezTo>
                  <a:pt x="27162" y="869046"/>
                  <a:pt x="19661" y="833323"/>
                  <a:pt x="18771" y="797346"/>
                </a:cubicBezTo>
                <a:cubicBezTo>
                  <a:pt x="17118" y="730095"/>
                  <a:pt x="16737" y="663607"/>
                  <a:pt x="20169" y="593941"/>
                </a:cubicBezTo>
                <a:cubicBezTo>
                  <a:pt x="23602" y="524274"/>
                  <a:pt x="38348" y="451938"/>
                  <a:pt x="28433" y="383798"/>
                </a:cubicBezTo>
                <a:cubicBezTo>
                  <a:pt x="18516" y="315657"/>
                  <a:pt x="24873" y="248406"/>
                  <a:pt x="31229" y="181410"/>
                </a:cubicBezTo>
                <a:cubicBezTo>
                  <a:pt x="34344" y="149565"/>
                  <a:pt x="36410" y="118069"/>
                  <a:pt x="35854" y="8670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3BA3B4-D86A-B5FE-CD7D-D21E8196CA04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guides.hostos.cuny.edu/ESL86/module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377AB3-E468-500E-984D-E3B9F8E4FE35}"/>
              </a:ext>
            </a:extLst>
          </p:cNvPr>
          <p:cNvSpPr txBox="1"/>
          <p:nvPr/>
        </p:nvSpPr>
        <p:spPr>
          <a:xfrm>
            <a:off x="865239" y="4709652"/>
            <a:ext cx="3490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 Critical Exploration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6E6EC4-F61B-55DA-1718-42A92CFCC746}"/>
              </a:ext>
            </a:extLst>
          </p:cNvPr>
          <p:cNvSpPr txBox="1"/>
          <p:nvPr/>
        </p:nvSpPr>
        <p:spPr>
          <a:xfrm>
            <a:off x="6094476" y="5958348"/>
            <a:ext cx="2408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Karen Cook</a:t>
            </a:r>
          </a:p>
        </p:txBody>
      </p:sp>
    </p:spTree>
    <p:extLst>
      <p:ext uri="{BB962C8B-B14F-4D97-AF65-F5344CB8AC3E}">
        <p14:creationId xmlns:p14="http://schemas.microsoft.com/office/powerpoint/2010/main" val="279094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C72A89-991C-51AF-8E3D-05EB887FFBEF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03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552990-DC17-47DF-DE60-238526A1688F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500">
                <a:effectLst/>
              </a:rPr>
              <a:t>This presentation will critically examine the 1536 Act of Union and its profound and lasting impact on the role of the Welsh language in education.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500"/>
              <a:t>The Act, passed by the English Parliament, aimed to integrate Wales more fully into the English political and religious systems.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500"/>
              <a:t>This legislation had significant consequences for the Welsh language, leading to its suppression and marginalisation within the education system.</a:t>
            </a:r>
            <a:endParaRPr lang="en-US" sz="1500">
              <a:effectLst/>
            </a:endParaRP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1026" name="Picture 2" descr="Welsh Flag Free Stock Photo - Public Domain Pictures">
            <a:extLst>
              <a:ext uri="{FF2B5EF4-FFF2-40B4-BE49-F238E27FC236}">
                <a16:creationId xmlns:a16="http://schemas.microsoft.com/office/drawing/2014/main" id="{640B9E46-D7F5-6264-E128-9143346CE5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07069"/>
            <a:ext cx="5458968" cy="364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780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0" name="Rectangle 208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1C5BD5-1789-BDA1-6472-F51DAC855CD1}"/>
              </a:ext>
            </a:extLst>
          </p:cNvPr>
          <p:cNvSpPr txBox="1"/>
          <p:nvPr/>
        </p:nvSpPr>
        <p:spPr>
          <a:xfrm>
            <a:off x="6739128" y="638089"/>
            <a:ext cx="4818888" cy="14768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The 1536 Act of Union: Context and Provisions</a:t>
            </a:r>
            <a:endParaRPr lang="en-US" sz="3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TUDOR BRITAIN. England Wales 1654. Parliamentary representation 1654 ...">
            <a:extLst>
              <a:ext uri="{FF2B5EF4-FFF2-40B4-BE49-F238E27FC236}">
                <a16:creationId xmlns:a16="http://schemas.microsoft.com/office/drawing/2014/main" id="{EA714CE6-2614-8BBC-D9AA-2FAFEE2C5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60"/>
          <a:stretch/>
        </p:blipFill>
        <p:spPr bwMode="auto">
          <a:xfrm>
            <a:off x="551201" y="224781"/>
            <a:ext cx="4209985" cy="64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9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BA535F-D5AC-3AE3-B2BB-DA4128141794}"/>
              </a:ext>
            </a:extLst>
          </p:cNvPr>
          <p:cNvSpPr txBox="1"/>
          <p:nvPr/>
        </p:nvSpPr>
        <p:spPr>
          <a:xfrm>
            <a:off x="6739128" y="2664886"/>
            <a:ext cx="4818888" cy="35507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Passed during the reign of King Henry VIII.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Incorporated Wales into the Kingdom of England.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Abolished Welsh laws and customs.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Established English as the official language of law and administration.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597377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1BCDAB-147B-68AC-46FF-61ADC2AF7F8B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The Act of Union and the Decline of Welsh</a:t>
            </a:r>
            <a:endParaRPr lang="en-US" sz="3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9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471679-61BD-392E-1E2A-0FB4A11C217F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>
                <a:effectLst/>
              </a:rPr>
              <a:t>Prohibited the use of Welsh in legal proceedings.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>
                <a:effectLst/>
              </a:rPr>
              <a:t>Limited access to education in the Welsh language.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>
                <a:effectLst/>
              </a:rPr>
              <a:t>Promoted English as the language of instruction in schools.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>
                <a:effectLst/>
              </a:rPr>
              <a:t>Contributed to the decline of Welsh as a spoken language in many areas.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074" name="Picture 2" descr="Welsh language use in Wales (initial findings): July 2019 to March 2020 ...">
            <a:extLst>
              <a:ext uri="{FF2B5EF4-FFF2-40B4-BE49-F238E27FC236}">
                <a16:creationId xmlns:a16="http://schemas.microsoft.com/office/drawing/2014/main" id="{7219BC31-3F09-CE10-F5AE-5F0810B51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157722"/>
            <a:ext cx="5458968" cy="454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129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F60FF-4E3F-4C82-6831-D4F3F6546671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The Impact on Welsh Language Education</a:t>
            </a:r>
            <a:endParaRPr lang="en-US" sz="4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03B4DC-2A51-D0F3-9652-4B14CFD09868}"/>
              </a:ext>
            </a:extLst>
          </p:cNvPr>
          <p:cNvSpPr txBox="1"/>
          <p:nvPr/>
        </p:nvSpPr>
        <p:spPr>
          <a:xfrm>
            <a:off x="1007364" y="2725797"/>
            <a:ext cx="10515600" cy="20638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 dirty="0">
                <a:effectLst/>
              </a:rPr>
              <a:t>Limited opportunities for Welsh-medium education.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 dirty="0">
                <a:effectLst/>
              </a:rPr>
              <a:t>Lack of resources and trained teachers for Welsh language instruction.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 dirty="0">
                <a:effectLst/>
              </a:rPr>
              <a:t>Social stigma associated with speaking Welsh in educational settings.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endParaRPr lang="en-US" sz="2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76508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FE2EF8-41FD-D2E3-9C2C-7972A31CD5CB}"/>
              </a:ext>
            </a:extLst>
          </p:cNvPr>
          <p:cNvSpPr txBox="1"/>
          <p:nvPr/>
        </p:nvSpPr>
        <p:spPr>
          <a:xfrm>
            <a:off x="841248" y="548640"/>
            <a:ext cx="3600860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Long-Term Impact on the Welsh Language</a:t>
            </a:r>
            <a:endParaRPr lang="en-US" sz="5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BAD1E5-B222-C38E-6BF9-A89409E41D43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Near extinction of the Welsh language in some areas.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Shift towards English as the dominant language of social and economic life.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Lingering effects on the confidence and self-esteem of Welsh speakers.</a:t>
            </a:r>
          </a:p>
        </p:txBody>
      </p:sp>
    </p:spTree>
    <p:extLst>
      <p:ext uri="{BB962C8B-B14F-4D97-AF65-F5344CB8AC3E}">
        <p14:creationId xmlns:p14="http://schemas.microsoft.com/office/powerpoint/2010/main" val="1895836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B27A3B-9E8E-C859-0FD4-42C34728F282}"/>
              </a:ext>
            </a:extLst>
          </p:cNvPr>
          <p:cNvSpPr txBox="1"/>
          <p:nvPr/>
        </p:nvSpPr>
        <p:spPr>
          <a:xfrm>
            <a:off x="5297762" y="329184"/>
            <a:ext cx="6251110" cy="1783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effectLst/>
                <a:latin typeface="+mj-lt"/>
                <a:ea typeface="+mj-ea"/>
                <a:cs typeface="+mj-cs"/>
              </a:rPr>
              <a:t>Resistance and Revival</a:t>
            </a:r>
            <a:endParaRPr lang="en-US" sz="5400" b="1"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Griffith Jones (priest) - Age, Birthday &amp; Biography | HowOld.co">
            <a:extLst>
              <a:ext uri="{FF2B5EF4-FFF2-40B4-BE49-F238E27FC236}">
                <a16:creationId xmlns:a16="http://schemas.microsoft.com/office/drawing/2014/main" id="{918376D7-DDD7-34B5-89A4-DA8338B039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3" r="13182" b="-1"/>
          <a:stretch/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E1D385-EE44-F802-0BAB-78E5D0438FC7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Emergence of Welsh-language schools and societies.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The role of figures like Griffith Jones and his "circulating schools."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The development of the Welsh-language media.</a:t>
            </a:r>
          </a:p>
        </p:txBody>
      </p:sp>
    </p:spTree>
    <p:extLst>
      <p:ext uri="{BB962C8B-B14F-4D97-AF65-F5344CB8AC3E}">
        <p14:creationId xmlns:p14="http://schemas.microsoft.com/office/powerpoint/2010/main" val="1980687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0" name="Rectangle 615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AEAA65-27C0-24BE-46CC-AB038943970F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>
                <a:effectLst/>
                <a:latin typeface="+mj-lt"/>
                <a:ea typeface="+mj-ea"/>
                <a:cs typeface="+mj-cs"/>
              </a:rPr>
              <a:t>The Legacy of the 1536 Act Today</a:t>
            </a:r>
            <a:endParaRPr lang="en-US" sz="4200" b="1">
              <a:latin typeface="+mj-lt"/>
              <a:ea typeface="+mj-ea"/>
              <a:cs typeface="+mj-cs"/>
            </a:endParaRPr>
          </a:p>
        </p:txBody>
      </p:sp>
      <p:sp>
        <p:nvSpPr>
          <p:cNvPr id="616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503908-35DE-42B4-A004-DC7FD9E6D0A5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Ongoing efforts to revitalize the Welsh language.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The importance of Welsh-medium education in maintaining the language.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>
                <a:effectLst/>
              </a:rPr>
              <a:t>The Act's enduring impact on Welsh cultural identity.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endParaRPr lang="en-US" sz="2200"/>
          </a:p>
          <a:p>
            <a:pPr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endParaRPr lang="en-US" sz="2200" dirty="0">
              <a:effectLst/>
            </a:endParaRPr>
          </a:p>
        </p:txBody>
      </p:sp>
      <p:pic>
        <p:nvPicPr>
          <p:cNvPr id="6146" name="Picture 2" descr="Welsh Not British | Aluminium Printed Metal Street Sign – Made In Cymru">
            <a:extLst>
              <a:ext uri="{FF2B5EF4-FFF2-40B4-BE49-F238E27FC236}">
                <a16:creationId xmlns:a16="http://schemas.microsoft.com/office/drawing/2014/main" id="{EC3703A4-7974-0BBB-7FA7-8F307EC50A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0" r="10977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8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8B3BD3-F4C1-08E2-03CF-EB20202B092D}"/>
              </a:ext>
            </a:extLst>
          </p:cNvPr>
          <p:cNvSpPr txBox="1"/>
          <p:nvPr/>
        </p:nvSpPr>
        <p:spPr>
          <a:xfrm>
            <a:off x="841248" y="548640"/>
            <a:ext cx="3600860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Conclusion</a:t>
            </a:r>
            <a:endParaRPr lang="en-US" sz="5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B3E77A-EFD7-401C-0FCC-7DEA2C9CBEA9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 dirty="0">
                <a:effectLst/>
              </a:rPr>
              <a:t>The 1536 Act of Union had a profound and lasting negative impact on the role of the Welsh language in education?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 dirty="0">
                <a:effectLst/>
              </a:rPr>
              <a:t>Despite the historical challenges, the Welsh language has demonstrated remarkable resilience.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200" dirty="0">
                <a:effectLst/>
              </a:rPr>
              <a:t>Continued efforts to promote Welsh-medium education are crucial for the long-term survival and vitality of the language.</a:t>
            </a:r>
          </a:p>
        </p:txBody>
      </p:sp>
    </p:spTree>
    <p:extLst>
      <p:ext uri="{BB962C8B-B14F-4D97-AF65-F5344CB8AC3E}">
        <p14:creationId xmlns:p14="http://schemas.microsoft.com/office/powerpoint/2010/main" val="916413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870A8-79FC-C45D-F5E1-F9C812179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DA0EE-1D21-D5DE-8CA6-36470365F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FDDAFB-79BA-E478-21D3-02296EF886D7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400" b="1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endParaRPr lang="en-US" sz="4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DB504A3-58AE-CE4C-BB20-BED7F1446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A877BF-8FD7-8123-B0AF-3B6DBF65746C}"/>
              </a:ext>
            </a:extLst>
          </p:cNvPr>
          <p:cNvSpPr txBox="1"/>
          <p:nvPr/>
        </p:nvSpPr>
        <p:spPr>
          <a:xfrm>
            <a:off x="928264" y="2454217"/>
            <a:ext cx="8835169" cy="3735373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500" b="0" i="0" dirty="0">
                <a:solidFill>
                  <a:srgbClr val="000000"/>
                </a:solidFill>
                <a:effectLst/>
              </a:rPr>
              <a:t>‌</a:t>
            </a:r>
            <a:r>
              <a:rPr lang="en-US" sz="4500" b="0" i="0" dirty="0">
                <a:effectLst/>
              </a:rPr>
              <a:t>Davies, J. (2007). A History of Wales. Penguin UK.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500" b="0" i="0" dirty="0">
                <a:effectLst/>
              </a:rPr>
              <a:t>Griffith (1762). </a:t>
            </a:r>
            <a:r>
              <a:rPr lang="en-US" sz="4500" b="0" i="1" dirty="0">
                <a:effectLst/>
              </a:rPr>
              <a:t>A sketch of the life and character of Griffith Jones, the first projector and conductor of the Welsh Circulating Schools throughout Wales</a:t>
            </a:r>
            <a:r>
              <a:rPr lang="en-US" sz="4500" b="0" i="0" dirty="0">
                <a:effectLst/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500" b="0" i="0" dirty="0">
                <a:solidFill>
                  <a:srgbClr val="000000"/>
                </a:solidFill>
                <a:effectLst/>
              </a:rPr>
              <a:t>www.bbc.co.uk. (n.d.). </a:t>
            </a:r>
            <a:r>
              <a:rPr lang="en-US" sz="4500" b="0" i="1" dirty="0">
                <a:solidFill>
                  <a:srgbClr val="000000"/>
                </a:solidFill>
                <a:effectLst/>
              </a:rPr>
              <a:t>BBC Wales - History - Themes - Welsh language: The Tudors</a:t>
            </a:r>
            <a:r>
              <a:rPr lang="en-US" sz="4500" b="0" i="0" dirty="0">
                <a:solidFill>
                  <a:srgbClr val="000000"/>
                </a:solidFill>
                <a:effectLst/>
              </a:rPr>
              <a:t>. [online] Available at: </a:t>
            </a:r>
            <a:r>
              <a:rPr lang="en-US" sz="4500" b="0" i="0" dirty="0">
                <a:solidFill>
                  <a:srgbClr val="000000"/>
                </a:solidFill>
                <a:effectLst/>
                <a:hlinkClick r:id="rId2"/>
              </a:rPr>
              <a:t>https://www.bbc.co.uk/wales/history/sites/themes/society/language_tudors.shtml</a:t>
            </a:r>
            <a:r>
              <a:rPr lang="en-US" sz="4500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500" b="0" i="0" dirty="0">
                <a:solidFill>
                  <a:srgbClr val="000000"/>
                </a:solidFill>
                <a:effectLst/>
              </a:rPr>
              <a:t>GOV.WALES. (2022). </a:t>
            </a:r>
            <a:r>
              <a:rPr lang="en-US" sz="4500" b="0" i="1" dirty="0">
                <a:solidFill>
                  <a:srgbClr val="000000"/>
                </a:solidFill>
                <a:effectLst/>
              </a:rPr>
              <a:t>Welsh in the home and in education (Welsh language use survey): July 2019 to March 2020</a:t>
            </a:r>
            <a:r>
              <a:rPr lang="en-US" sz="4500" b="0" i="0" dirty="0">
                <a:solidFill>
                  <a:srgbClr val="000000"/>
                </a:solidFill>
                <a:effectLst/>
              </a:rPr>
              <a:t>. [online] Available at: </a:t>
            </a:r>
            <a:r>
              <a:rPr lang="en-US" sz="4500" b="0" i="0" dirty="0">
                <a:solidFill>
                  <a:srgbClr val="000000"/>
                </a:solidFill>
                <a:effectLst/>
                <a:hlinkClick r:id="rId3"/>
              </a:rPr>
              <a:t>https://www.gov.wales/welsh-home-and-education-welsh-language-use-survey-july-2019-march-2020-html</a:t>
            </a:r>
            <a:r>
              <a:rPr lang="en-US" sz="4500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9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25375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824F6F880F154DAF29E14DF960F8D1" ma:contentTypeVersion="13" ma:contentTypeDescription="Create a new document." ma:contentTypeScope="" ma:versionID="555d4e8e959ae22f821b7957f9b1fc4b">
  <xsd:schema xmlns:xsd="http://www.w3.org/2001/XMLSchema" xmlns:xs="http://www.w3.org/2001/XMLSchema" xmlns:p="http://schemas.microsoft.com/office/2006/metadata/properties" xmlns:ns3="173562fe-68b4-4eb4-98c8-0b59bafaf420" xmlns:ns4="0c91b415-6f59-4f68-b076-f367405263d5" targetNamespace="http://schemas.microsoft.com/office/2006/metadata/properties" ma:root="true" ma:fieldsID="8327a1d1cf00797381146c0a92ca1404" ns3:_="" ns4:_="">
    <xsd:import namespace="173562fe-68b4-4eb4-98c8-0b59bafaf420"/>
    <xsd:import namespace="0c91b415-6f59-4f68-b076-f367405263d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3562fe-68b4-4eb4-98c8-0b59bafaf4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91b415-6f59-4f68-b076-f367405263d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3562fe-68b4-4eb4-98c8-0b59bafaf420" xsi:nil="true"/>
  </documentManagement>
</p:properties>
</file>

<file path=customXml/itemProps1.xml><?xml version="1.0" encoding="utf-8"?>
<ds:datastoreItem xmlns:ds="http://schemas.openxmlformats.org/officeDocument/2006/customXml" ds:itemID="{1DB9891D-B6B3-4F07-941C-5006ABA502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3562fe-68b4-4eb4-98c8-0b59bafaf420"/>
    <ds:schemaRef ds:uri="0c91b415-6f59-4f68-b076-f367405263d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04F4244-B995-4175-A60E-EB2F43658D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1C6143-3C4B-405A-8336-EAE814E77B85}">
  <ds:schemaRefs>
    <ds:schemaRef ds:uri="0c91b415-6f59-4f68-b076-f367405263d5"/>
    <ds:schemaRef ds:uri="http://purl.org/dc/elements/1.1/"/>
    <ds:schemaRef ds:uri="http://schemas.microsoft.com/office/2006/documentManagement/types"/>
    <ds:schemaRef ds:uri="http://schemas.microsoft.com/office/2006/metadata/properties"/>
    <ds:schemaRef ds:uri="173562fe-68b4-4eb4-98c8-0b59bafaf420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532</Words>
  <Application>Microsoft Office PowerPoint</Application>
  <PresentationFormat>Widescreen</PresentationFormat>
  <Paragraphs>57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The Impact of the 1536 Act of Union on Welsh Language Education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 Cook (Fenton CP School)</dc:creator>
  <cp:lastModifiedBy>K Cook (Fenton CP School)</cp:lastModifiedBy>
  <cp:revision>2</cp:revision>
  <dcterms:created xsi:type="dcterms:W3CDTF">2025-01-19T14:43:39Z</dcterms:created>
  <dcterms:modified xsi:type="dcterms:W3CDTF">2025-01-19T19:33:54Z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0x010100B8824F6F880F154DAF29E14DF960F8D1</vt:lpwstr>
  </property>
</Properties>
</file>