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27"/>
  </p:notesMasterIdLst>
  <p:handoutMasterIdLst>
    <p:handoutMasterId r:id="rId28"/>
  </p:handoutMasterIdLst>
  <p:sldIdLst>
    <p:sldId id="256" r:id="rId3"/>
    <p:sldId id="273" r:id="rId4"/>
    <p:sldId id="304" r:id="rId5"/>
    <p:sldId id="309" r:id="rId6"/>
    <p:sldId id="310" r:id="rId7"/>
    <p:sldId id="305" r:id="rId8"/>
    <p:sldId id="307" r:id="rId9"/>
    <p:sldId id="315" r:id="rId10"/>
    <p:sldId id="312" r:id="rId11"/>
    <p:sldId id="313" r:id="rId12"/>
    <p:sldId id="314" r:id="rId13"/>
    <p:sldId id="318" r:id="rId14"/>
    <p:sldId id="316" r:id="rId15"/>
    <p:sldId id="319" r:id="rId16"/>
    <p:sldId id="263" r:id="rId17"/>
    <p:sldId id="323" r:id="rId18"/>
    <p:sldId id="324" r:id="rId19"/>
    <p:sldId id="330" r:id="rId20"/>
    <p:sldId id="331" r:id="rId21"/>
    <p:sldId id="326" r:id="rId22"/>
    <p:sldId id="281" r:id="rId23"/>
    <p:sldId id="325" r:id="rId24"/>
    <p:sldId id="327" r:id="rId25"/>
    <p:sldId id="328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5" pos="3839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013" autoAdjust="0"/>
  </p:normalViewPr>
  <p:slideViewPr>
    <p:cSldViewPr>
      <p:cViewPr>
        <p:scale>
          <a:sx n="70" d="100"/>
          <a:sy n="70" d="100"/>
        </p:scale>
        <p:origin x="-504" y="19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ACB66-EAB9-4D45-9F9C-28EA120D791D}" type="datetimeFigureOut">
              <a:rPr lang="en-US"/>
              <a:t>7/10/2014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37A6B-DAA4-4C2D-AEAB-4E9E7009579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15455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9D970-AC71-40CF-8717-2E4EAB5207AF}" type="datetimeFigureOut">
              <a:rPr lang="en-US"/>
              <a:t>7/10/2014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66150-FA26-45B5-BF0B-186B42A09DC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5946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06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 bwMode="hidden">
          <a:xfrm>
            <a:off x="0" y="4810564"/>
            <a:ext cx="9144000" cy="2047439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2108" y="1905000"/>
            <a:ext cx="6859786" cy="2667000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2107" y="5029200"/>
            <a:ext cx="6173808" cy="11430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 useBgFill="1">
        <p:nvSpPr>
          <p:cNvPr id="20" name="Freeform 9"/>
          <p:cNvSpPr>
            <a:spLocks/>
          </p:cNvSpPr>
          <p:nvPr/>
        </p:nvSpPr>
        <p:spPr bwMode="white">
          <a:xfrm>
            <a:off x="794" y="4714634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"/>
            <a:ext cx="9144000" cy="481056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068" y="1905000"/>
            <a:ext cx="6859036" cy="2667000"/>
          </a:xfrm>
        </p:spPr>
        <p:txBody>
          <a:bodyPr anchor="b">
            <a:noAutofit/>
          </a:bodyPr>
          <a:lstStyle>
            <a:lvl1pPr algn="l">
              <a:defRPr sz="48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7" y="5029200"/>
            <a:ext cx="6173809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16" name="Freeform 9"/>
          <p:cNvSpPr>
            <a:spLocks/>
          </p:cNvSpPr>
          <p:nvPr/>
        </p:nvSpPr>
        <p:spPr bwMode="hidden">
          <a:xfrm>
            <a:off x="794" y="4714634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2108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30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8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2108" y="2743202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 baseline="0"/>
            </a:lvl8pPr>
            <a:lvl9pPr marL="1920240">
              <a:defRPr sz="16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6330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86330" y="2743202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 bwMode="hidden">
          <a:xfrm>
            <a:off x="0" y="1"/>
            <a:ext cx="9144000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5"/>
          <p:cNvSpPr>
            <a:spLocks/>
          </p:cNvSpPr>
          <p:nvPr/>
        </p:nvSpPr>
        <p:spPr bwMode="auto">
          <a:xfrm>
            <a:off x="3371537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2108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7589" y="2087880"/>
            <a:ext cx="4344532" cy="3886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5"/>
          <p:cNvSpPr>
            <a:spLocks/>
          </p:cNvSpPr>
          <p:nvPr/>
        </p:nvSpPr>
        <p:spPr bwMode="auto">
          <a:xfrm>
            <a:off x="1142108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957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80494" y="2087880"/>
            <a:ext cx="4339864" cy="3886200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1" y="0"/>
            <a:ext cx="6987724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hidden">
          <a:xfrm>
            <a:off x="1" y="1"/>
            <a:ext cx="6915759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Freeform 9"/>
          <p:cNvSpPr>
            <a:spLocks/>
          </p:cNvSpPr>
          <p:nvPr/>
        </p:nvSpPr>
        <p:spPr bwMode="hidden">
          <a:xfrm rot="5400000">
            <a:off x="3558725" y="3357038"/>
            <a:ext cx="6858000" cy="143930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2108" y="685800"/>
            <a:ext cx="5597089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0869" y="685800"/>
            <a:ext cx="971803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2108" y="189723"/>
            <a:ext cx="6859786" cy="1144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628778"/>
            <a:ext cx="9144000" cy="522922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Rectangle 16"/>
          <p:cNvSpPr/>
          <p:nvPr/>
        </p:nvSpPr>
        <p:spPr bwMode="hidden">
          <a:xfrm>
            <a:off x="0" y="1535910"/>
            <a:ext cx="9144000" cy="5322093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2108" y="1905000"/>
            <a:ext cx="6859786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8262" y="6420898"/>
            <a:ext cx="723215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2466975-C014-42E5-BFA6-B8D5FDD3B81F}" type="datetimeFigureOut">
              <a:rPr lang="en-US"/>
              <a:t>7/10/2014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2108" y="6420898"/>
            <a:ext cx="5259169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2900" y="6420898"/>
            <a:ext cx="478995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38" name="Freeform 9"/>
          <p:cNvSpPr>
            <a:spLocks/>
          </p:cNvSpPr>
          <p:nvPr/>
        </p:nvSpPr>
        <p:spPr bwMode="white">
          <a:xfrm>
            <a:off x="794" y="1470258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3" r:id="rId10"/>
    <p:sldLayoutId id="214748367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1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2625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72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1546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5661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905000"/>
            <a:ext cx="7467600" cy="2667000"/>
          </a:xfrm>
        </p:spPr>
        <p:txBody>
          <a:bodyPr anchor="t" anchorCtr="0">
            <a:normAutofit/>
          </a:bodyPr>
          <a:lstStyle/>
          <a:p>
            <a:r>
              <a:rPr lang="en-US" sz="4000" dirty="0"/>
              <a:t>Locality service planning with </a:t>
            </a:r>
            <a:r>
              <a:rPr lang="en-US" sz="4000" dirty="0" smtClean="0"/>
              <a:t>GIS: </a:t>
            </a:r>
            <a:r>
              <a:rPr lang="en-US" sz="4000" dirty="0"/>
              <a:t>Spatial analysis of poverty data of a community in Hong </a:t>
            </a:r>
            <a:r>
              <a:rPr lang="en-US" sz="4000" dirty="0" smtClean="0"/>
              <a:t>Kong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600" y="5029200"/>
            <a:ext cx="8001000" cy="1752600"/>
          </a:xfrm>
        </p:spPr>
        <p:txBody>
          <a:bodyPr>
            <a:noAutofit/>
          </a:bodyPr>
          <a:lstStyle/>
          <a:p>
            <a:r>
              <a:rPr lang="en-US" sz="2800" dirty="0"/>
              <a:t>Zeno C.S. </a:t>
            </a:r>
            <a:r>
              <a:rPr lang="en-US" sz="2800" dirty="0" smtClean="0"/>
              <a:t>Leung, </a:t>
            </a:r>
            <a:r>
              <a:rPr lang="en-US" sz="2800" dirty="0"/>
              <a:t>Lilian S.C. </a:t>
            </a:r>
            <a:r>
              <a:rPr lang="en-US" sz="2800" dirty="0" smtClean="0"/>
              <a:t>Pun-Cheng, </a:t>
            </a:r>
            <a:r>
              <a:rPr lang="en-US" sz="2800" dirty="0"/>
              <a:t>Amy P.Y. </a:t>
            </a:r>
            <a:r>
              <a:rPr lang="en-US" sz="2800" dirty="0" smtClean="0"/>
              <a:t>Ho</a:t>
            </a:r>
          </a:p>
          <a:p>
            <a:endParaRPr lang="en-US" sz="2800" dirty="0" smtClean="0"/>
          </a:p>
          <a:p>
            <a:r>
              <a:rPr lang="en-US" sz="2800" dirty="0" smtClean="0"/>
              <a:t>Hong Kong Polytechnic University</a:t>
            </a:r>
          </a:p>
          <a:p>
            <a:r>
              <a:rPr lang="en-US" sz="2800" dirty="0" smtClean="0"/>
              <a:t>Hong Kong</a:t>
            </a:r>
            <a:r>
              <a:rPr lang="en-US" altLang="zh-TW" sz="2800" dirty="0" smtClean="0"/>
              <a:t>, </a:t>
            </a:r>
            <a:r>
              <a:rPr lang="en-US" sz="2800" dirty="0" smtClean="0"/>
              <a:t>People Republic of China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61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the Study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42108" y="1905000"/>
            <a:ext cx="7239892" cy="4419600"/>
          </a:xfrm>
        </p:spPr>
        <p:txBody>
          <a:bodyPr>
            <a:noAutofit/>
          </a:bodyPr>
          <a:lstStyle/>
          <a:p>
            <a:r>
              <a:rPr lang="en-US" sz="3200" dirty="0" smtClean="0"/>
              <a:t>spatially analyzing </a:t>
            </a:r>
            <a:r>
              <a:rPr lang="en-US" sz="3200" dirty="0" err="1" smtClean="0"/>
              <a:t>foodbank</a:t>
            </a:r>
            <a:r>
              <a:rPr lang="en-US" sz="3200" dirty="0" smtClean="0"/>
              <a:t> data in HK</a:t>
            </a:r>
          </a:p>
          <a:p>
            <a:r>
              <a:rPr lang="en-US" sz="3200" dirty="0" smtClean="0"/>
              <a:t>exploring community needs that may not be observed </a:t>
            </a:r>
            <a:r>
              <a:rPr lang="en-US" sz="3200" dirty="0"/>
              <a:t>by </a:t>
            </a:r>
            <a:r>
              <a:rPr lang="en-US" sz="3200" dirty="0" smtClean="0"/>
              <a:t>statistical analysis</a:t>
            </a:r>
          </a:p>
          <a:p>
            <a:r>
              <a:rPr lang="en-US" sz="3200" dirty="0" smtClean="0"/>
              <a:t>experimenting alternative </a:t>
            </a:r>
            <a:r>
              <a:rPr lang="en-US" sz="3200" dirty="0"/>
              <a:t>method </a:t>
            </a:r>
            <a:r>
              <a:rPr lang="en-US" sz="3200" dirty="0" smtClean="0"/>
              <a:t>of </a:t>
            </a:r>
            <a:r>
              <a:rPr lang="en-US" sz="3200" dirty="0"/>
              <a:t>locality service </a:t>
            </a:r>
            <a:r>
              <a:rPr lang="en-US" sz="3200" dirty="0" smtClean="0"/>
              <a:t>review  &amp; planning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21187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hkpu.SSZENO\My Documents\Downloads\CS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5334000"/>
            <a:ext cx="3829050" cy="141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914400" y="1600200"/>
            <a:ext cx="6858000" cy="3810000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/>
              <a:t>Poverty in HK</a:t>
            </a:r>
          </a:p>
          <a:p>
            <a:pPr lvl="1"/>
            <a:r>
              <a:rPr lang="en-US" sz="2400" dirty="0" err="1" smtClean="0"/>
              <a:t>Gini</a:t>
            </a:r>
            <a:r>
              <a:rPr lang="en-US" sz="2400" dirty="0"/>
              <a:t> </a:t>
            </a:r>
            <a:r>
              <a:rPr lang="en-US" sz="2400" dirty="0" smtClean="0"/>
              <a:t>coefficient: 0.</a:t>
            </a:r>
            <a:r>
              <a:rPr lang="en-US" altLang="zh-TW" sz="2400" dirty="0" smtClean="0"/>
              <a:t>434, highest among developed regions</a:t>
            </a:r>
            <a:r>
              <a:rPr lang="en-US" sz="2400" dirty="0" smtClean="0"/>
              <a:t> (</a:t>
            </a:r>
            <a:r>
              <a:rPr lang="en-US" sz="2400" dirty="0"/>
              <a:t>UNDP, 2009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 smtClean="0"/>
              <a:t>official poverty line defined in 2013: </a:t>
            </a:r>
            <a:r>
              <a:rPr lang="en-US" sz="2400" dirty="0"/>
              <a:t>1.31 million (</a:t>
            </a:r>
            <a:r>
              <a:rPr lang="en-US" sz="2400" b="1" dirty="0">
                <a:solidFill>
                  <a:srgbClr val="00B0F0"/>
                </a:solidFill>
              </a:rPr>
              <a:t>19.6%</a:t>
            </a:r>
            <a:r>
              <a:rPr lang="en-US" sz="2400" dirty="0"/>
              <a:t>) </a:t>
            </a:r>
            <a:r>
              <a:rPr lang="en-US" sz="2400" dirty="0" smtClean="0"/>
              <a:t>before </a:t>
            </a:r>
            <a:r>
              <a:rPr lang="en-US" sz="2400" dirty="0"/>
              <a:t>policy intervention, or 1.02 million (</a:t>
            </a:r>
            <a:r>
              <a:rPr lang="en-US" sz="2400" b="1" dirty="0">
                <a:solidFill>
                  <a:srgbClr val="00B0F0"/>
                </a:solidFill>
              </a:rPr>
              <a:t>15.2%</a:t>
            </a:r>
            <a:r>
              <a:rPr lang="en-US" sz="2400" dirty="0"/>
              <a:t>) after </a:t>
            </a:r>
            <a:r>
              <a:rPr lang="en-US" sz="2400" dirty="0" smtClean="0"/>
              <a:t>intervention </a:t>
            </a:r>
            <a:endParaRPr lang="en-US" sz="2400" dirty="0"/>
          </a:p>
          <a:p>
            <a:r>
              <a:rPr lang="en-US" sz="3200" dirty="0" smtClean="0"/>
              <a:t>Social security measures</a:t>
            </a:r>
          </a:p>
          <a:p>
            <a:pPr lvl="1"/>
            <a:r>
              <a:rPr lang="en-US" sz="2400" dirty="0" smtClean="0"/>
              <a:t>in cash: Comprehensive Society Security Assistance Scheme (CSSA)</a:t>
            </a:r>
          </a:p>
          <a:p>
            <a:pPr lvl="1"/>
            <a:r>
              <a:rPr lang="en-US" sz="2400" dirty="0" smtClean="0"/>
              <a:t>in kind: food assistance being one of the kinds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1893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US" altLang="zh-TW" dirty="0" err="1" smtClean="0">
                <a:ea typeface="新細明體" pitchFamily="18" charset="-120"/>
              </a:rPr>
              <a:t>Foodbank</a:t>
            </a:r>
            <a:r>
              <a:rPr lang="en-US" altLang="zh-TW" dirty="0" smtClean="0">
                <a:ea typeface="新細明體" pitchFamily="18" charset="-120"/>
              </a:rPr>
              <a:t> service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7845425" cy="2209800"/>
          </a:xfrm>
        </p:spPr>
        <p:txBody>
          <a:bodyPr>
            <a:normAutofit fontScale="92500"/>
          </a:bodyPr>
          <a:lstStyle/>
          <a:p>
            <a:r>
              <a:rPr lang="en-US" altLang="zh-TW" sz="2800" dirty="0" smtClean="0"/>
              <a:t>officially as “Short-term </a:t>
            </a:r>
            <a:r>
              <a:rPr lang="en-US" altLang="zh-TW" sz="2800" dirty="0"/>
              <a:t>Food Assistance </a:t>
            </a:r>
            <a:r>
              <a:rPr lang="en-US" altLang="zh-TW" sz="2800" dirty="0" smtClean="0"/>
              <a:t>Service” </a:t>
            </a:r>
          </a:p>
          <a:p>
            <a:r>
              <a:rPr lang="en-US" sz="2800" dirty="0"/>
              <a:t>5 publicly funded and launched since Mar 2009; reallocated as 7 in 2014;</a:t>
            </a:r>
          </a:p>
          <a:p>
            <a:r>
              <a:rPr lang="en-US" sz="2800" dirty="0"/>
              <a:t>others </a:t>
            </a:r>
            <a:r>
              <a:rPr lang="en-US" sz="2800" dirty="0" err="1"/>
              <a:t>foodbanks</a:t>
            </a:r>
            <a:r>
              <a:rPr lang="en-US" sz="2800" dirty="0"/>
              <a:t> support by community </a:t>
            </a:r>
            <a:r>
              <a:rPr lang="en-US" sz="2800" dirty="0" smtClean="0"/>
              <a:t>resources</a:t>
            </a:r>
          </a:p>
          <a:p>
            <a:endParaRPr lang="en-US" altLang="zh-TW" sz="2800" dirty="0" smtClean="0">
              <a:ea typeface="新細明體" pitchFamily="18" charset="-120"/>
            </a:endParaRPr>
          </a:p>
        </p:txBody>
      </p:sp>
      <p:sp>
        <p:nvSpPr>
          <p:cNvPr id="44036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algn="r"/>
            <a:fld id="{3B1249FF-AA3E-452C-A73A-B2EF8B212BEC}" type="datetime1">
              <a:rPr lang="zh-TW" altLang="en-US" smtClean="0"/>
              <a:pPr algn="r"/>
              <a:t>2014/7/10</a:t>
            </a:fld>
            <a:endParaRPr lang="en-US" altLang="zh-TW" smtClean="0"/>
          </a:p>
        </p:txBody>
      </p:sp>
      <p:sp>
        <p:nvSpPr>
          <p:cNvPr id="44037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A2AB067B-7ACB-4AC3-ADC5-6C090668ABF7}" type="slidenum">
              <a:rPr lang="zh-TW" altLang="en-US" sz="1200" smtClean="0"/>
              <a:pPr>
                <a:lnSpc>
                  <a:spcPct val="80000"/>
                </a:lnSpc>
              </a:pPr>
              <a:t>4</a:t>
            </a:fld>
            <a:endParaRPr lang="en-US" altLang="zh-TW" sz="1200" smtClean="0"/>
          </a:p>
        </p:txBody>
      </p:sp>
      <p:pic>
        <p:nvPicPr>
          <p:cNvPr id="44038" name="Picture 4" descr="C:\Users\hkpu\Desktop\放大圖片_files\wnnp16p02a_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31238" y="4038600"/>
            <a:ext cx="3384161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9" name="Rectangle 8"/>
          <p:cNvSpPr>
            <a:spLocks noChangeArrowheads="1"/>
          </p:cNvSpPr>
          <p:nvPr/>
        </p:nvSpPr>
        <p:spPr bwMode="auto">
          <a:xfrm>
            <a:off x="5486400" y="5943600"/>
            <a:ext cx="3657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zh-TW" sz="1000" dirty="0">
                <a:latin typeface="Tw Cen MT" pitchFamily="34" charset="0"/>
                <a:ea typeface="新細明體" pitchFamily="18" charset="-120"/>
              </a:rPr>
              <a:t>(http://news.hkheadline.com/dailynews/photo_popup_for_dail_news.asp?photoid=62897&amp;news_id=72432)</a:t>
            </a:r>
          </a:p>
        </p:txBody>
      </p:sp>
      <p:sp>
        <p:nvSpPr>
          <p:cNvPr id="2" name="Rectangle 1"/>
          <p:cNvSpPr/>
          <p:nvPr/>
        </p:nvSpPr>
        <p:spPr>
          <a:xfrm>
            <a:off x="76200" y="3846255"/>
            <a:ext cx="54864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800" b="1" dirty="0">
                <a:solidFill>
                  <a:srgbClr val="0070C0"/>
                </a:solidFill>
              </a:rPr>
              <a:t>Daily Meal Network</a:t>
            </a:r>
            <a:endParaRPr lang="en-US" sz="2800" b="1" dirty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sz="2200" dirty="0" smtClean="0"/>
              <a:t>one of the first five since </a:t>
            </a:r>
            <a:r>
              <a:rPr lang="en-US" sz="2200" dirty="0"/>
              <a:t>2009 </a:t>
            </a:r>
            <a:r>
              <a:rPr lang="en-US" sz="2200" dirty="0" smtClean="0"/>
              <a:t>, serving </a:t>
            </a:r>
            <a:r>
              <a:rPr lang="en-US" sz="2200" dirty="0"/>
              <a:t>the East Kowloon </a:t>
            </a:r>
            <a:r>
              <a:rPr lang="en-US" sz="2200" dirty="0" smtClean="0"/>
              <a:t>Region;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200" dirty="0" smtClean="0"/>
              <a:t>rice </a:t>
            </a:r>
            <a:r>
              <a:rPr lang="en-US" sz="2200" dirty="0"/>
              <a:t>&amp; </a:t>
            </a:r>
            <a:r>
              <a:rPr lang="en-US" sz="2200" dirty="0" smtClean="0"/>
              <a:t>noodles, canned food; milk </a:t>
            </a:r>
            <a:r>
              <a:rPr lang="en-US" sz="2200" dirty="0"/>
              <a:t>powder for babies &amp; </a:t>
            </a:r>
            <a:r>
              <a:rPr lang="en-US" sz="2200" dirty="0" smtClean="0"/>
              <a:t>toddlers, food </a:t>
            </a:r>
            <a:r>
              <a:rPr lang="en-US" sz="2200" dirty="0"/>
              <a:t>coupons for street </a:t>
            </a:r>
            <a:r>
              <a:rPr lang="en-US" sz="2200" dirty="0" smtClean="0"/>
              <a:t>sleepers; supermarket </a:t>
            </a:r>
            <a:r>
              <a:rPr lang="en-US" sz="2200" dirty="0"/>
              <a:t>cash coupons for chronic </a:t>
            </a:r>
            <a:r>
              <a:rPr lang="en-US" sz="2200" dirty="0" smtClean="0"/>
              <a:t>patients;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905734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ea typeface="新細明體" pitchFamily="18" charset="-120"/>
              </a:rPr>
              <a:t>Dataset</a:t>
            </a:r>
          </a:p>
        </p:txBody>
      </p:sp>
      <p:sp>
        <p:nvSpPr>
          <p:cNvPr id="45061" name="Content Placeholder 7"/>
          <p:cNvSpPr>
            <a:spLocks noGrp="1"/>
          </p:cNvSpPr>
          <p:nvPr>
            <p:ph sz="quarter" idx="1"/>
          </p:nvPr>
        </p:nvSpPr>
        <p:spPr>
          <a:xfrm>
            <a:off x="382142" y="1600200"/>
            <a:ext cx="8686799" cy="1524000"/>
          </a:xfrm>
        </p:spPr>
        <p:txBody>
          <a:bodyPr>
            <a:noAutofit/>
          </a:bodyPr>
          <a:lstStyle/>
          <a:p>
            <a:r>
              <a:rPr lang="en-US" altLang="zh-TW" sz="2800" dirty="0" smtClean="0">
                <a:ea typeface="新細明體" pitchFamily="18" charset="-120"/>
              </a:rPr>
              <a:t>service recipients’ data </a:t>
            </a:r>
            <a:r>
              <a:rPr lang="en-AU" sz="2800" dirty="0" smtClean="0"/>
              <a:t>collected by the knowledge management system developed in 2009</a:t>
            </a:r>
          </a:p>
          <a:p>
            <a:r>
              <a:rPr lang="en-AU" sz="2800" dirty="0" smtClean="0"/>
              <a:t>system effectiveness presented in HUSITA 2010</a:t>
            </a:r>
          </a:p>
          <a:p>
            <a:endParaRPr lang="en-US" altLang="zh-TW" sz="2800" dirty="0" smtClean="0">
              <a:ea typeface="新細明體" pitchFamily="18" charset="-120"/>
            </a:endParaRPr>
          </a:p>
        </p:txBody>
      </p:sp>
      <p:grpSp>
        <p:nvGrpSpPr>
          <p:cNvPr id="45062" name="Group 2"/>
          <p:cNvGrpSpPr>
            <a:grpSpLocks noChangeAspect="1"/>
          </p:cNvGrpSpPr>
          <p:nvPr/>
        </p:nvGrpSpPr>
        <p:grpSpPr bwMode="auto">
          <a:xfrm>
            <a:off x="1901952" y="3200400"/>
            <a:ext cx="5184648" cy="2900934"/>
            <a:chOff x="3335" y="11920"/>
            <a:chExt cx="5604" cy="3158"/>
          </a:xfrm>
        </p:grpSpPr>
        <p:sp>
          <p:nvSpPr>
            <p:cNvPr id="45063" name="Text Box 3"/>
            <p:cNvSpPr txBox="1">
              <a:spLocks noChangeArrowheads="1"/>
            </p:cNvSpPr>
            <p:nvPr/>
          </p:nvSpPr>
          <p:spPr bwMode="auto">
            <a:xfrm>
              <a:off x="3335" y="11920"/>
              <a:ext cx="1869" cy="86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Aft>
                  <a:spcPts val="1000"/>
                </a:spcAft>
              </a:pPr>
              <a:r>
                <a:rPr lang="en-US" altLang="zh-TW" sz="1700" dirty="0">
                  <a:latin typeface="Calibri" pitchFamily="34" charset="0"/>
                  <a:ea typeface="新細明體" pitchFamily="18" charset="-120"/>
                </a:rPr>
                <a:t>Case Management</a:t>
              </a:r>
              <a:endParaRPr lang="en-US" altLang="zh-TW" sz="1700" dirty="0">
                <a:ea typeface="新細明體" pitchFamily="18" charset="-120"/>
              </a:endParaRPr>
            </a:p>
          </p:txBody>
        </p:sp>
        <p:sp>
          <p:nvSpPr>
            <p:cNvPr id="45064" name="Text Box 4"/>
            <p:cNvSpPr txBox="1">
              <a:spLocks noChangeArrowheads="1"/>
            </p:cNvSpPr>
            <p:nvPr/>
          </p:nvSpPr>
          <p:spPr bwMode="auto">
            <a:xfrm>
              <a:off x="5192" y="11920"/>
              <a:ext cx="1869" cy="86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Aft>
                  <a:spcPts val="1000"/>
                </a:spcAft>
              </a:pPr>
              <a:r>
                <a:rPr lang="en-US" altLang="zh-TW" sz="1700" dirty="0">
                  <a:latin typeface="Calibri" pitchFamily="34" charset="0"/>
                  <a:ea typeface="新細明體" pitchFamily="18" charset="-120"/>
                </a:rPr>
                <a:t>Food Warehouse Management</a:t>
              </a:r>
              <a:endParaRPr lang="en-US" altLang="zh-TW" sz="1700" dirty="0">
                <a:ea typeface="新細明體" pitchFamily="18" charset="-120"/>
              </a:endParaRPr>
            </a:p>
          </p:txBody>
        </p:sp>
        <p:sp>
          <p:nvSpPr>
            <p:cNvPr id="45065" name="Text Box 5"/>
            <p:cNvSpPr txBox="1">
              <a:spLocks noChangeArrowheads="1"/>
            </p:cNvSpPr>
            <p:nvPr/>
          </p:nvSpPr>
          <p:spPr bwMode="auto">
            <a:xfrm>
              <a:off x="7062" y="11920"/>
              <a:ext cx="1869" cy="86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Aft>
                  <a:spcPts val="1000"/>
                </a:spcAft>
              </a:pPr>
              <a:r>
                <a:rPr lang="en-US" altLang="zh-TW" sz="1700" dirty="0">
                  <a:latin typeface="Calibri" pitchFamily="34" charset="0"/>
                  <a:ea typeface="新細明體" pitchFamily="18" charset="-120"/>
                </a:rPr>
                <a:t>Collaborative Tools</a:t>
              </a:r>
              <a:endParaRPr lang="en-US" altLang="zh-TW" sz="1700" dirty="0">
                <a:ea typeface="新細明體" pitchFamily="18" charset="-120"/>
              </a:endParaRPr>
            </a:p>
          </p:txBody>
        </p:sp>
        <p:sp>
          <p:nvSpPr>
            <p:cNvPr id="45066" name="Text Box 6"/>
            <p:cNvSpPr txBox="1">
              <a:spLocks noChangeArrowheads="1"/>
            </p:cNvSpPr>
            <p:nvPr/>
          </p:nvSpPr>
          <p:spPr bwMode="auto">
            <a:xfrm>
              <a:off x="3337" y="12780"/>
              <a:ext cx="5602" cy="6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Aft>
                  <a:spcPts val="1000"/>
                </a:spcAft>
              </a:pPr>
              <a:r>
                <a:rPr lang="en-US" altLang="zh-TW" sz="1700" dirty="0">
                  <a:latin typeface="Calibri" pitchFamily="34" charset="0"/>
                  <a:ea typeface="新細明體" pitchFamily="18" charset="-120"/>
                </a:rPr>
                <a:t>MS SharePoint 2007 Application Server</a:t>
              </a:r>
              <a:endParaRPr lang="en-US" altLang="zh-TW" sz="1700" dirty="0">
                <a:ea typeface="新細明體" pitchFamily="18" charset="-120"/>
              </a:endParaRPr>
            </a:p>
          </p:txBody>
        </p:sp>
        <p:grpSp>
          <p:nvGrpSpPr>
            <p:cNvPr id="45067" name="Group 7"/>
            <p:cNvGrpSpPr>
              <a:grpSpLocks/>
            </p:cNvGrpSpPr>
            <p:nvPr/>
          </p:nvGrpSpPr>
          <p:grpSpPr bwMode="auto">
            <a:xfrm>
              <a:off x="4168" y="13914"/>
              <a:ext cx="1869" cy="1164"/>
              <a:chOff x="4168" y="11876"/>
              <a:chExt cx="1869" cy="1164"/>
            </a:xfrm>
          </p:grpSpPr>
          <p:sp>
            <p:nvSpPr>
              <p:cNvPr id="45073" name="AutoShape 8"/>
              <p:cNvSpPr>
                <a:spLocks noChangeArrowheads="1"/>
              </p:cNvSpPr>
              <p:nvPr/>
            </p:nvSpPr>
            <p:spPr bwMode="auto">
              <a:xfrm>
                <a:off x="4396" y="11876"/>
                <a:ext cx="1429" cy="1011"/>
              </a:xfrm>
              <a:prstGeom prst="flowChartMagneticDisk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TW" altLang="en-US" sz="1700">
                  <a:latin typeface="Tw Cen MT" pitchFamily="34" charset="0"/>
                  <a:ea typeface="新細明體" pitchFamily="18" charset="-120"/>
                </a:endParaRPr>
              </a:p>
            </p:txBody>
          </p:sp>
          <p:sp>
            <p:nvSpPr>
              <p:cNvPr id="45074" name="Text Box 9"/>
              <p:cNvSpPr txBox="1">
                <a:spLocks noChangeArrowheads="1"/>
              </p:cNvSpPr>
              <p:nvPr/>
            </p:nvSpPr>
            <p:spPr bwMode="auto">
              <a:xfrm>
                <a:off x="4168" y="12226"/>
                <a:ext cx="1869" cy="81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ctr">
                  <a:spcAft>
                    <a:spcPts val="1000"/>
                  </a:spcAft>
                </a:pPr>
                <a:r>
                  <a:rPr lang="en-US" altLang="zh-TW" sz="1700">
                    <a:latin typeface="Calibri" pitchFamily="34" charset="0"/>
                    <a:ea typeface="新細明體" pitchFamily="18" charset="-120"/>
                  </a:rPr>
                  <a:t>MySQL</a:t>
                </a:r>
                <a:endParaRPr lang="en-US" altLang="zh-TW" sz="1700">
                  <a:ea typeface="新細明體" pitchFamily="18" charset="-120"/>
                </a:endParaRPr>
              </a:p>
            </p:txBody>
          </p:sp>
        </p:grpSp>
        <p:grpSp>
          <p:nvGrpSpPr>
            <p:cNvPr id="45068" name="Group 10"/>
            <p:cNvGrpSpPr>
              <a:grpSpLocks/>
            </p:cNvGrpSpPr>
            <p:nvPr/>
          </p:nvGrpSpPr>
          <p:grpSpPr bwMode="auto">
            <a:xfrm>
              <a:off x="6288" y="13904"/>
              <a:ext cx="1869" cy="1154"/>
              <a:chOff x="6238" y="11876"/>
              <a:chExt cx="1869" cy="1154"/>
            </a:xfrm>
          </p:grpSpPr>
          <p:sp>
            <p:nvSpPr>
              <p:cNvPr id="45071" name="AutoShape 11"/>
              <p:cNvSpPr>
                <a:spLocks noChangeArrowheads="1"/>
              </p:cNvSpPr>
              <p:nvPr/>
            </p:nvSpPr>
            <p:spPr bwMode="auto">
              <a:xfrm>
                <a:off x="6426" y="11876"/>
                <a:ext cx="1429" cy="1011"/>
              </a:xfrm>
              <a:prstGeom prst="flowChartMagneticDisk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TW" altLang="en-US" sz="1700">
                  <a:latin typeface="Tw Cen MT" pitchFamily="34" charset="0"/>
                  <a:ea typeface="新細明體" pitchFamily="18" charset="-120"/>
                </a:endParaRPr>
              </a:p>
            </p:txBody>
          </p:sp>
          <p:sp>
            <p:nvSpPr>
              <p:cNvPr id="45072" name="Text Box 12"/>
              <p:cNvSpPr txBox="1">
                <a:spLocks noChangeArrowheads="1"/>
              </p:cNvSpPr>
              <p:nvPr/>
            </p:nvSpPr>
            <p:spPr bwMode="auto">
              <a:xfrm>
                <a:off x="6238" y="12216"/>
                <a:ext cx="1869" cy="81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ctr">
                  <a:spcAft>
                    <a:spcPts val="1000"/>
                  </a:spcAft>
                </a:pPr>
                <a:r>
                  <a:rPr lang="en-US" altLang="zh-TW" sz="1700">
                    <a:latin typeface="Calibri" pitchFamily="34" charset="0"/>
                    <a:ea typeface="新細明體" pitchFamily="18" charset="-120"/>
                  </a:rPr>
                  <a:t>MS SQL</a:t>
                </a:r>
                <a:endParaRPr lang="en-US" altLang="zh-TW" sz="1700">
                  <a:ea typeface="新細明體" pitchFamily="18" charset="-120"/>
                </a:endParaRPr>
              </a:p>
            </p:txBody>
          </p:sp>
        </p:grpSp>
        <p:sp>
          <p:nvSpPr>
            <p:cNvPr id="45069" name="AutoShape 13"/>
            <p:cNvSpPr>
              <a:spLocks noChangeArrowheads="1"/>
            </p:cNvSpPr>
            <p:nvPr/>
          </p:nvSpPr>
          <p:spPr bwMode="auto">
            <a:xfrm>
              <a:off x="4961" y="13529"/>
              <a:ext cx="296" cy="296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eaVert"/>
            <a:lstStyle/>
            <a:p>
              <a:endParaRPr lang="zh-TW" altLang="en-US" sz="1700">
                <a:latin typeface="Tw Cen MT" pitchFamily="34" charset="0"/>
                <a:ea typeface="新細明體" pitchFamily="18" charset="-120"/>
              </a:endParaRPr>
            </a:p>
          </p:txBody>
        </p:sp>
        <p:sp>
          <p:nvSpPr>
            <p:cNvPr id="45070" name="AutoShape 14"/>
            <p:cNvSpPr>
              <a:spLocks noChangeArrowheads="1"/>
            </p:cNvSpPr>
            <p:nvPr/>
          </p:nvSpPr>
          <p:spPr bwMode="auto">
            <a:xfrm>
              <a:off x="7018" y="13529"/>
              <a:ext cx="296" cy="296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eaVert"/>
            <a:lstStyle/>
            <a:p>
              <a:endParaRPr lang="zh-TW" altLang="en-US" sz="1700">
                <a:latin typeface="Tw Cen MT" pitchFamily="34" charset="0"/>
                <a:ea typeface="新細明體" pitchFamily="18" charset="-120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381000" y="6258580"/>
            <a:ext cx="8458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Leung, </a:t>
            </a:r>
            <a:r>
              <a:rPr lang="en-US" sz="1400" dirty="0" smtClean="0"/>
              <a:t>Z.C.S</a:t>
            </a:r>
            <a:r>
              <a:rPr lang="en-US" sz="1400" dirty="0"/>
              <a:t>., Cheung, </a:t>
            </a:r>
            <a:r>
              <a:rPr lang="en-US" sz="1400" dirty="0" smtClean="0"/>
              <a:t>C.F</a:t>
            </a:r>
            <a:r>
              <a:rPr lang="en-US" sz="1400" dirty="0"/>
              <a:t>., Chan, </a:t>
            </a:r>
            <a:r>
              <a:rPr lang="en-US" sz="1400" dirty="0" smtClean="0"/>
              <a:t>K.T</a:t>
            </a:r>
            <a:r>
              <a:rPr lang="en-US" sz="1400" dirty="0"/>
              <a:t>., &amp; Lo, </a:t>
            </a:r>
            <a:r>
              <a:rPr lang="en-US" sz="1400" dirty="0" smtClean="0"/>
              <a:t>K.H.K</a:t>
            </a:r>
            <a:r>
              <a:rPr lang="en-US" sz="1400" dirty="0"/>
              <a:t>. (2012). Effectiveness of Knowledge Management System in Social Services - Food Assistance Project as An Example. </a:t>
            </a:r>
            <a:r>
              <a:rPr lang="en-US" sz="1400" i="1" dirty="0"/>
              <a:t>Administration in Social Work, 36(3),</a:t>
            </a:r>
            <a:r>
              <a:rPr lang="en-US" sz="1400" dirty="0"/>
              <a:t> 302-313.</a:t>
            </a:r>
          </a:p>
        </p:txBody>
      </p:sp>
    </p:spTree>
    <p:extLst>
      <p:ext uri="{BB962C8B-B14F-4D97-AF65-F5344CB8AC3E}">
        <p14:creationId xmlns:p14="http://schemas.microsoft.com/office/powerpoint/2010/main" val="376480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GIS for social service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2000" y="1905000"/>
            <a:ext cx="8077200" cy="4800600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/>
              <a:t>geographic </a:t>
            </a:r>
            <a:r>
              <a:rPr lang="en-US" sz="2800" dirty="0"/>
              <a:t>information systems (GIS</a:t>
            </a:r>
            <a:r>
              <a:rPr lang="en-US" sz="2800" dirty="0" smtClean="0"/>
              <a:t>)</a:t>
            </a:r>
          </a:p>
          <a:p>
            <a:pPr lvl="1"/>
            <a:r>
              <a:rPr lang="en-US" sz="2400" dirty="0" smtClean="0"/>
              <a:t>capturing</a:t>
            </a:r>
            <a:r>
              <a:rPr lang="en-US" sz="2400" dirty="0"/>
              <a:t>, storing, querying, analyzing and displaying geographically referenced </a:t>
            </a:r>
            <a:r>
              <a:rPr lang="en-US" sz="2400" dirty="0" smtClean="0"/>
              <a:t>data</a:t>
            </a:r>
          </a:p>
          <a:p>
            <a:pPr lvl="1"/>
            <a:r>
              <a:rPr lang="en-US" sz="2400" dirty="0" smtClean="0"/>
              <a:t>describes </a:t>
            </a:r>
            <a:r>
              <a:rPr lang="en-US" sz="2400" dirty="0"/>
              <a:t>both the location and characteristics of spatial features on the Earth’s surface (Chang, 2011: 1</a:t>
            </a:r>
            <a:r>
              <a:rPr lang="en-US" sz="2400" dirty="0" smtClean="0"/>
              <a:t>)</a:t>
            </a:r>
          </a:p>
          <a:p>
            <a:r>
              <a:rPr lang="en-US" sz="2800" dirty="0" smtClean="0"/>
              <a:t>discussion of potential applications </a:t>
            </a:r>
            <a:r>
              <a:rPr lang="en-US" sz="2800" dirty="0"/>
              <a:t>in social services </a:t>
            </a:r>
            <a:r>
              <a:rPr lang="en-US" sz="2800" dirty="0" smtClean="0"/>
              <a:t> since </a:t>
            </a:r>
            <a:r>
              <a:rPr lang="en-US" sz="2800" dirty="0"/>
              <a:t>1990s (Chow </a:t>
            </a:r>
            <a:r>
              <a:rPr lang="en-US" sz="2800" dirty="0" smtClean="0"/>
              <a:t>&amp; </a:t>
            </a:r>
            <a:r>
              <a:rPr lang="en-US" sz="2800" dirty="0" err="1"/>
              <a:t>Coulton</a:t>
            </a:r>
            <a:r>
              <a:rPr lang="en-US" sz="2800" dirty="0"/>
              <a:t>, 1997; </a:t>
            </a:r>
            <a:r>
              <a:rPr lang="en-US" sz="2800" dirty="0" err="1"/>
              <a:t>Queralt</a:t>
            </a:r>
            <a:r>
              <a:rPr lang="en-US" sz="2800" dirty="0"/>
              <a:t> </a:t>
            </a:r>
            <a:r>
              <a:rPr lang="en-US" sz="2800" dirty="0" smtClean="0"/>
              <a:t>&amp; </a:t>
            </a:r>
            <a:r>
              <a:rPr lang="en-US" sz="2800" dirty="0"/>
              <a:t>Witte, 1998; Tompkins </a:t>
            </a:r>
            <a:r>
              <a:rPr lang="en-US" sz="2800" dirty="0" smtClean="0"/>
              <a:t>&amp; </a:t>
            </a:r>
            <a:r>
              <a:rPr lang="en-US" sz="2800" dirty="0"/>
              <a:t>Southward, 1999</a:t>
            </a:r>
            <a:r>
              <a:rPr lang="en-US" sz="2800" dirty="0" smtClean="0"/>
              <a:t>);</a:t>
            </a:r>
          </a:p>
          <a:p>
            <a:r>
              <a:rPr lang="en-US" sz="2800" dirty="0" smtClean="0"/>
              <a:t>experimented in different service areas such as </a:t>
            </a:r>
            <a:r>
              <a:rPr lang="en-US" sz="2800" b="1" dirty="0" smtClean="0">
                <a:solidFill>
                  <a:srgbClr val="00B0F0"/>
                </a:solidFill>
              </a:rPr>
              <a:t>children</a:t>
            </a:r>
            <a:r>
              <a:rPr lang="en-US" sz="2800" dirty="0" smtClean="0"/>
              <a:t> </a:t>
            </a:r>
            <a:r>
              <a:rPr lang="en-US" sz="2800" dirty="0"/>
              <a:t>(Ernst, 2000), </a:t>
            </a:r>
            <a:r>
              <a:rPr lang="en-US" sz="2800" b="1" dirty="0">
                <a:solidFill>
                  <a:srgbClr val="00B0F0"/>
                </a:solidFill>
              </a:rPr>
              <a:t>homelessness</a:t>
            </a:r>
            <a:r>
              <a:rPr lang="en-US" sz="2800" dirty="0"/>
              <a:t> (Wong </a:t>
            </a:r>
            <a:r>
              <a:rPr lang="en-US" sz="2800" dirty="0" smtClean="0"/>
              <a:t>&amp; </a:t>
            </a:r>
            <a:r>
              <a:rPr lang="en-US" sz="2800" dirty="0"/>
              <a:t>Hiller, 2001), </a:t>
            </a:r>
            <a:r>
              <a:rPr lang="en-US" sz="2800" b="1" dirty="0">
                <a:solidFill>
                  <a:srgbClr val="00B0F0"/>
                </a:solidFill>
              </a:rPr>
              <a:t>community health</a:t>
            </a:r>
            <a:r>
              <a:rPr lang="en-US" sz="2800" dirty="0"/>
              <a:t> (</a:t>
            </a:r>
            <a:r>
              <a:rPr lang="en-US" sz="2800" dirty="0" err="1"/>
              <a:t>Faruque</a:t>
            </a:r>
            <a:r>
              <a:rPr lang="en-US" sz="2800" dirty="0"/>
              <a:t> </a:t>
            </a:r>
            <a:r>
              <a:rPr lang="en-US" sz="2800" i="1" dirty="0"/>
              <a:t>et al</a:t>
            </a:r>
            <a:r>
              <a:rPr lang="en-US" sz="2800" dirty="0"/>
              <a:t>., 2003), </a:t>
            </a:r>
            <a:r>
              <a:rPr lang="en-US" sz="2800" b="1" dirty="0">
                <a:solidFill>
                  <a:srgbClr val="00B0F0"/>
                </a:solidFill>
              </a:rPr>
              <a:t>HIV related</a:t>
            </a:r>
            <a:r>
              <a:rPr lang="en-US" sz="2800" dirty="0"/>
              <a:t> (</a:t>
            </a:r>
            <a:r>
              <a:rPr lang="en-US" sz="2800" dirty="0" err="1"/>
              <a:t>Kaukinen</a:t>
            </a:r>
            <a:r>
              <a:rPr lang="en-US" sz="2800" dirty="0"/>
              <a:t> </a:t>
            </a:r>
            <a:r>
              <a:rPr lang="en-US" sz="2800" dirty="0" smtClean="0"/>
              <a:t>&amp; </a:t>
            </a:r>
            <a:r>
              <a:rPr lang="en-US" sz="2800" dirty="0" err="1"/>
              <a:t>Fulcher</a:t>
            </a:r>
            <a:r>
              <a:rPr lang="en-US" sz="2800" dirty="0"/>
              <a:t>, 2006), </a:t>
            </a:r>
            <a:r>
              <a:rPr lang="en-US" sz="2800" b="1" dirty="0">
                <a:solidFill>
                  <a:srgbClr val="00B0F0"/>
                </a:solidFill>
              </a:rPr>
              <a:t>immigrant service</a:t>
            </a:r>
            <a:r>
              <a:rPr lang="en-US" sz="2800" dirty="0"/>
              <a:t> (Kim </a:t>
            </a:r>
            <a:r>
              <a:rPr lang="en-US" sz="2800" i="1" dirty="0"/>
              <a:t>et al</a:t>
            </a:r>
            <a:r>
              <a:rPr lang="en-US" sz="2800" dirty="0"/>
              <a:t>., 2012</a:t>
            </a:r>
            <a:r>
              <a:rPr lang="en-US" sz="2800" dirty="0" smtClean="0"/>
              <a:t>);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1893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 &amp; Processes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42108" y="1905000"/>
            <a:ext cx="7316092" cy="4648200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2,362 service </a:t>
            </a:r>
            <a:r>
              <a:rPr lang="en-US" sz="2800" dirty="0"/>
              <a:t>recipient </a:t>
            </a:r>
            <a:r>
              <a:rPr lang="en-US" sz="2800" dirty="0" smtClean="0"/>
              <a:t>records (households, representing 7000+ persons &amp; 240,000+ </a:t>
            </a:r>
            <a:r>
              <a:rPr lang="en-US" sz="2800" dirty="0"/>
              <a:t>meal-days</a:t>
            </a:r>
            <a:r>
              <a:rPr lang="en-US" sz="2800" dirty="0" smtClean="0"/>
              <a:t>) from </a:t>
            </a:r>
            <a:r>
              <a:rPr lang="en-US" sz="2800" dirty="0"/>
              <a:t>Mar 2009 to Aug </a:t>
            </a:r>
            <a:r>
              <a:rPr lang="en-US" sz="2800" dirty="0" smtClean="0"/>
              <a:t>2010 (18 months)</a:t>
            </a:r>
            <a:endParaRPr lang="en-US" sz="2800" dirty="0"/>
          </a:p>
          <a:p>
            <a:r>
              <a:rPr lang="en-US" sz="2800" dirty="0"/>
              <a:t>2,344 </a:t>
            </a:r>
            <a:r>
              <a:rPr lang="en-US" sz="2800" dirty="0" smtClean="0"/>
              <a:t>valid </a:t>
            </a:r>
            <a:r>
              <a:rPr lang="en-US" sz="2800" dirty="0"/>
              <a:t>addresses </a:t>
            </a:r>
            <a:r>
              <a:rPr lang="en-US" sz="2800" dirty="0" smtClean="0"/>
              <a:t>geocoded, i.e. translated to local geographic coordinates;</a:t>
            </a:r>
          </a:p>
          <a:p>
            <a:r>
              <a:rPr lang="en-US" sz="2800" dirty="0" smtClean="0"/>
              <a:t>imported in and analyzed </a:t>
            </a:r>
            <a:r>
              <a:rPr lang="en-US" sz="2800" dirty="0"/>
              <a:t>with ArcGIS </a:t>
            </a:r>
            <a:r>
              <a:rPr lang="en-US" sz="2800" dirty="0" smtClean="0"/>
              <a:t>(</a:t>
            </a:r>
            <a:r>
              <a:rPr lang="en-US" sz="2000" dirty="0" smtClean="0"/>
              <a:t>http</a:t>
            </a:r>
            <a:r>
              <a:rPr lang="en-US" sz="2000" dirty="0"/>
              <a:t>://</a:t>
            </a:r>
            <a:r>
              <a:rPr lang="en-US" sz="2000" dirty="0" smtClean="0"/>
              <a:t>www.esri.com/software/arcgis</a:t>
            </a:r>
            <a:r>
              <a:rPr lang="en-US" sz="2800" dirty="0" smtClean="0"/>
              <a:t>)</a:t>
            </a:r>
          </a:p>
          <a:p>
            <a:endParaRPr lang="en-US" sz="2800" dirty="0" smtClean="0"/>
          </a:p>
          <a:p>
            <a:r>
              <a:rPr lang="en-US" sz="2800" dirty="0" smtClean="0"/>
              <a:t>discussed observations with social workers involved in the service</a:t>
            </a:r>
            <a:endParaRPr lang="en-US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528439"/>
            <a:ext cx="1663700" cy="881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893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Results &amp; Observations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046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908048"/>
            <a:ext cx="5640292" cy="4645152"/>
          </a:xfrm>
          <a:prstGeom prst="rect">
            <a:avLst/>
          </a:prstGeom>
        </p:spPr>
      </p:pic>
      <p:pic>
        <p:nvPicPr>
          <p:cNvPr id="16" name="Content Placeholder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905000"/>
            <a:ext cx="5640291" cy="4645152"/>
          </a:xfrm>
          <a:prstGeom prst="rect">
            <a:avLst/>
          </a:prstGeom>
        </p:spPr>
      </p:pic>
      <p:pic>
        <p:nvPicPr>
          <p:cNvPr id="11" name="Content Placeholder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905000"/>
            <a:ext cx="5643992" cy="4648200"/>
          </a:xfrm>
          <a:prstGeom prst="rect">
            <a:avLst/>
          </a:prstGeom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Service region, districts &amp; sub-districts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6457890"/>
            <a:ext cx="13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1:50,000</a:t>
            </a:r>
            <a:endParaRPr lang="en-US" sz="2000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267526"/>
              </p:ext>
            </p:extLst>
          </p:nvPr>
        </p:nvGraphicFramePr>
        <p:xfrm>
          <a:off x="5486400" y="3200400"/>
          <a:ext cx="3559249" cy="14833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457637"/>
                <a:gridCol w="1371163"/>
                <a:gridCol w="1730449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Population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sub-district #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420,183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25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J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622,152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35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Q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436,627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24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5243629" y="6356046"/>
            <a:ext cx="396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/>
              <a:t>* sub-district: district council election division; often composed of 1 to 2 public housing estates </a:t>
            </a:r>
            <a:endParaRPr lang="en-US" sz="1400" dirty="0"/>
          </a:p>
        </p:txBody>
      </p:sp>
      <p:sp>
        <p:nvSpPr>
          <p:cNvPr id="14" name="Rectangle 13"/>
          <p:cNvSpPr/>
          <p:nvPr/>
        </p:nvSpPr>
        <p:spPr>
          <a:xfrm>
            <a:off x="5867400" y="1676400"/>
            <a:ext cx="3376117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 smtClean="0"/>
              <a:t>Regional population</a:t>
            </a:r>
          </a:p>
          <a:p>
            <a:r>
              <a:rPr lang="en-US" sz="2600" dirty="0" smtClean="0"/>
              <a:t>1,478,962 </a:t>
            </a:r>
            <a:r>
              <a:rPr lang="en-US" sz="2600" dirty="0"/>
              <a:t>(~</a:t>
            </a:r>
            <a:r>
              <a:rPr lang="en-US" sz="2600" dirty="0" smtClean="0"/>
              <a:t>21% of HK)</a:t>
            </a:r>
            <a:endParaRPr lang="en-US" sz="2600" dirty="0"/>
          </a:p>
        </p:txBody>
      </p:sp>
      <p:grpSp>
        <p:nvGrpSpPr>
          <p:cNvPr id="4" name="Group 3"/>
          <p:cNvGrpSpPr/>
          <p:nvPr/>
        </p:nvGrpSpPr>
        <p:grpSpPr>
          <a:xfrm>
            <a:off x="1371600" y="3429000"/>
            <a:ext cx="2476500" cy="1752600"/>
            <a:chOff x="2933700" y="3505200"/>
            <a:chExt cx="2476500" cy="1752600"/>
          </a:xfrm>
        </p:grpSpPr>
        <p:sp>
          <p:nvSpPr>
            <p:cNvPr id="3" name="TextBox 2"/>
            <p:cNvSpPr txBox="1"/>
            <p:nvPr/>
          </p:nvSpPr>
          <p:spPr>
            <a:xfrm>
              <a:off x="2933700" y="3505200"/>
              <a:ext cx="6096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 smtClean="0">
                  <a:solidFill>
                    <a:schemeClr val="accent2"/>
                  </a:solidFill>
                </a:rPr>
                <a:t>H</a:t>
              </a:r>
              <a:endParaRPr lang="en-US" sz="3200" b="1" dirty="0">
                <a:solidFill>
                  <a:schemeClr val="accent2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733800" y="4673025"/>
              <a:ext cx="6096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>
                  <a:solidFill>
                    <a:schemeClr val="accent5">
                      <a:lumMod val="50000"/>
                    </a:schemeClr>
                  </a:solidFill>
                </a:rPr>
                <a:t>J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800600" y="3962400"/>
              <a:ext cx="6096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 smtClean="0">
                  <a:solidFill>
                    <a:srgbClr val="002060"/>
                  </a:solidFill>
                </a:rPr>
                <a:t>Q</a:t>
              </a:r>
              <a:endParaRPr lang="en-US" sz="3200" b="1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426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905000"/>
            <a:ext cx="5643992" cy="4648200"/>
          </a:xfrm>
        </p:spPr>
      </p:pic>
      <p:grpSp>
        <p:nvGrpSpPr>
          <p:cNvPr id="3" name="Group 2"/>
          <p:cNvGrpSpPr/>
          <p:nvPr/>
        </p:nvGrpSpPr>
        <p:grpSpPr>
          <a:xfrm>
            <a:off x="228600" y="1905000"/>
            <a:ext cx="5643992" cy="4648200"/>
            <a:chOff x="228600" y="1905000"/>
            <a:chExt cx="5643992" cy="4648200"/>
          </a:xfrm>
        </p:grpSpPr>
        <p:pic>
          <p:nvPicPr>
            <p:cNvPr id="7" name="Content Placeholder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8600" y="1905000"/>
              <a:ext cx="5643992" cy="4648200"/>
            </a:xfrm>
            <a:prstGeom prst="rect">
              <a:avLst/>
            </a:prstGeom>
          </p:spPr>
        </p:pic>
        <p:sp>
          <p:nvSpPr>
            <p:cNvPr id="2" name="TextBox 1"/>
            <p:cNvSpPr txBox="1"/>
            <p:nvPr/>
          </p:nvSpPr>
          <p:spPr>
            <a:xfrm>
              <a:off x="4194538" y="5240072"/>
              <a:ext cx="381000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sz="1200" b="1" dirty="0" smtClean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R2</a:t>
              </a:r>
              <a:endParaRPr lang="en-US" sz="1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752600"/>
            <a:ext cx="5382241" cy="5023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Blocks &amp; Food distribution points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26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Distribution of service recipients</a:t>
            </a:r>
            <a:endParaRPr lang="en-US" dirty="0"/>
          </a:p>
        </p:txBody>
      </p:sp>
      <p:grpSp>
        <p:nvGrpSpPr>
          <p:cNvPr id="3" name="Group 2"/>
          <p:cNvGrpSpPr/>
          <p:nvPr/>
        </p:nvGrpSpPr>
        <p:grpSpPr>
          <a:xfrm>
            <a:off x="228600" y="1904999"/>
            <a:ext cx="5643993" cy="4648201"/>
            <a:chOff x="228600" y="1904999"/>
            <a:chExt cx="5643993" cy="4648201"/>
          </a:xfrm>
        </p:grpSpPr>
        <p:pic>
          <p:nvPicPr>
            <p:cNvPr id="10" name="Content Placeholder 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8600" y="1904999"/>
              <a:ext cx="5643993" cy="4648201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4201633" y="5280835"/>
              <a:ext cx="381000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US" sz="1200" b="1" dirty="0" smtClean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R2</a:t>
              </a:r>
              <a:endParaRPr lang="en-US" sz="1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94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Possibly under-served areas</a:t>
            </a:r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6200" y="1752600"/>
            <a:ext cx="5382241" cy="5023945"/>
            <a:chOff x="76200" y="1752600"/>
            <a:chExt cx="5382241" cy="502394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00" y="1752600"/>
              <a:ext cx="5382241" cy="5023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val 2"/>
            <p:cNvSpPr/>
            <p:nvPr/>
          </p:nvSpPr>
          <p:spPr>
            <a:xfrm>
              <a:off x="2438400" y="5638800"/>
              <a:ext cx="381000" cy="381000"/>
            </a:xfrm>
            <a:prstGeom prst="ellipse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Oval 4"/>
            <p:cNvSpPr/>
            <p:nvPr/>
          </p:nvSpPr>
          <p:spPr>
            <a:xfrm rot="19869257">
              <a:off x="2765506" y="3918634"/>
              <a:ext cx="890807" cy="257770"/>
            </a:xfrm>
            <a:prstGeom prst="ellipse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096000" y="1972281"/>
            <a:ext cx="2601433" cy="1541838"/>
            <a:chOff x="6096000" y="1972281"/>
            <a:chExt cx="2601433" cy="1541838"/>
          </a:xfrm>
        </p:grpSpPr>
        <p:sp>
          <p:nvSpPr>
            <p:cNvPr id="4" name="Rectangular Callout 3"/>
            <p:cNvSpPr/>
            <p:nvPr/>
          </p:nvSpPr>
          <p:spPr>
            <a:xfrm>
              <a:off x="6096000" y="1981200"/>
              <a:ext cx="2590800" cy="1532919"/>
            </a:xfrm>
            <a:prstGeom prst="wedgeRectCallout">
              <a:avLst>
                <a:gd name="adj1" fmla="val -146075"/>
                <a:gd name="adj2" fmla="val 6943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ular Callout 6"/>
            <p:cNvSpPr/>
            <p:nvPr/>
          </p:nvSpPr>
          <p:spPr>
            <a:xfrm>
              <a:off x="6106633" y="1972281"/>
              <a:ext cx="2590800" cy="1532919"/>
            </a:xfrm>
            <a:prstGeom prst="wedgeRectCallout">
              <a:avLst>
                <a:gd name="adj1" fmla="val -177676"/>
                <a:gd name="adj2" fmla="val 189431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dirty="0" smtClean="0"/>
                <a:t>Far from food distribution points; inconvenient / costly transportation</a:t>
              </a:r>
              <a:endParaRPr lang="en-US" dirty="0"/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5452732" y="4267200"/>
            <a:ext cx="38100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Social workers’ comments: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 smtClean="0"/>
              <a:t>“not aware of it”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 smtClean="0"/>
              <a:t>“just know where they come, but not where’s not coming”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 smtClean="0"/>
              <a:t>agreed further exploration needed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120285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Accessibility</a:t>
            </a:r>
            <a:endParaRPr lang="en-US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905000"/>
            <a:ext cx="5643992" cy="4648200"/>
          </a:xfrm>
          <a:prstGeom prst="rect">
            <a:avLst/>
          </a:prstGeom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767" y="5867400"/>
            <a:ext cx="762000" cy="69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13270" y="6101887"/>
            <a:ext cx="958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b="1" dirty="0" smtClean="0"/>
              <a:t>Buffer </a:t>
            </a:r>
          </a:p>
          <a:p>
            <a:pPr algn="r"/>
            <a:r>
              <a:rPr lang="en-US" sz="1200" b="1" dirty="0" smtClean="0"/>
              <a:t>(in meters)</a:t>
            </a:r>
            <a:endParaRPr lang="en-US" sz="1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867400" y="2615148"/>
            <a:ext cx="32110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“cost” - time or transportation fees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buffers of 400, 800 &amp; 1200m plotted, corresponding to approx. 5, 10 &amp; 15 min walk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no. of counts within buffers </a:t>
            </a:r>
            <a:r>
              <a:rPr lang="en-US" dirty="0" smtClean="0"/>
              <a:t>(“points </a:t>
            </a:r>
            <a:r>
              <a:rPr lang="en-US" dirty="0"/>
              <a:t>in </a:t>
            </a:r>
            <a:r>
              <a:rPr lang="en-US" dirty="0" smtClean="0"/>
              <a:t>polygon”)</a:t>
            </a:r>
            <a:endParaRPr lang="en-US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228600" y="1905000"/>
            <a:ext cx="5643992" cy="4648200"/>
            <a:chOff x="228600" y="1905000"/>
            <a:chExt cx="5643992" cy="4648200"/>
          </a:xfrm>
        </p:grpSpPr>
        <p:grpSp>
          <p:nvGrpSpPr>
            <p:cNvPr id="11" name="Group 10"/>
            <p:cNvGrpSpPr/>
            <p:nvPr/>
          </p:nvGrpSpPr>
          <p:grpSpPr>
            <a:xfrm>
              <a:off x="228600" y="1905000"/>
              <a:ext cx="5643992" cy="4648200"/>
              <a:chOff x="228600" y="1905000"/>
              <a:chExt cx="5643992" cy="464820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28600" y="1905000"/>
                <a:ext cx="5643992" cy="4648200"/>
              </a:xfrm>
              <a:prstGeom prst="rect">
                <a:avLst/>
              </a:prstGeom>
            </p:spPr>
          </p:pic>
          <p:sp>
            <p:nvSpPr>
              <p:cNvPr id="4" name="Oval 3"/>
              <p:cNvSpPr/>
              <p:nvPr/>
            </p:nvSpPr>
            <p:spPr>
              <a:xfrm>
                <a:off x="4191000" y="5334000"/>
                <a:ext cx="228600" cy="152400"/>
              </a:xfrm>
              <a:prstGeom prst="ellipse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9" name="TextBox 8"/>
            <p:cNvSpPr txBox="1"/>
            <p:nvPr/>
          </p:nvSpPr>
          <p:spPr>
            <a:xfrm>
              <a:off x="4112137" y="5289699"/>
              <a:ext cx="3810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 smtClean="0">
                  <a:solidFill>
                    <a:srgbClr val="0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R2</a:t>
              </a:r>
              <a:endParaRPr lang="en-US" sz="1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581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62200" y="1828800"/>
            <a:ext cx="6934200" cy="4648200"/>
          </a:xfrm>
        </p:spPr>
        <p:txBody>
          <a:bodyPr>
            <a:normAutofit/>
          </a:bodyPr>
          <a:lstStyle/>
          <a:p>
            <a:r>
              <a:rPr lang="en-US" dirty="0" smtClean="0"/>
              <a:t>Social workers’ comments:</a:t>
            </a:r>
          </a:p>
          <a:p>
            <a:pPr lvl="1"/>
            <a:r>
              <a:rPr lang="en-US" sz="2400" dirty="0" smtClean="0"/>
              <a:t>“they would bring their trolleys”</a:t>
            </a:r>
          </a:p>
          <a:p>
            <a:pPr lvl="1"/>
            <a:r>
              <a:rPr lang="en-US" sz="2400" dirty="0" smtClean="0"/>
              <a:t>“some walked here and returned by bus”</a:t>
            </a:r>
          </a:p>
          <a:p>
            <a:pPr lvl="1"/>
            <a:r>
              <a:rPr lang="en-US" sz="2400" dirty="0" smtClean="0"/>
              <a:t>“some walked for more than 30 min., up and down hill in order to save HK$12 (US$1.5)”</a:t>
            </a:r>
          </a:p>
          <a:p>
            <a:pPr lvl="1"/>
            <a:r>
              <a:rPr lang="en-US" sz="2400" dirty="0" smtClean="0"/>
              <a:t>S1 - “we have a mini-lorry for delivery, but biweekly only”</a:t>
            </a:r>
          </a:p>
          <a:p>
            <a:pPr lvl="1"/>
            <a:endParaRPr lang="en-US" sz="2400" dirty="0" smtClean="0"/>
          </a:p>
          <a:p>
            <a:pPr lvl="1"/>
            <a:r>
              <a:rPr lang="en-US" sz="2400" dirty="0" smtClean="0"/>
              <a:t>agreed alternatives to be explored, such as -</a:t>
            </a:r>
          </a:p>
          <a:p>
            <a:pPr lvl="2"/>
            <a:r>
              <a:rPr lang="en-US" sz="2200" dirty="0" smtClean="0"/>
              <a:t>food </a:t>
            </a:r>
            <a:r>
              <a:rPr lang="en-US" sz="2200" dirty="0"/>
              <a:t>delivery by </a:t>
            </a:r>
            <a:r>
              <a:rPr lang="en-US" sz="2200" dirty="0" smtClean="0"/>
              <a:t>volunteers to elderly or disabled</a:t>
            </a:r>
          </a:p>
          <a:p>
            <a:pPr lvl="2"/>
            <a:r>
              <a:rPr lang="en-US" sz="2200" dirty="0" smtClean="0"/>
              <a:t>transfer case to closer distribution points    </a:t>
            </a:r>
            <a:endParaRPr lang="en-US" sz="22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027966"/>
              </p:ext>
            </p:extLst>
          </p:nvPr>
        </p:nvGraphicFramePr>
        <p:xfrm>
          <a:off x="217967" y="2408431"/>
          <a:ext cx="2601433" cy="3535169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84231"/>
                <a:gridCol w="576347"/>
                <a:gridCol w="497855"/>
                <a:gridCol w="533400"/>
                <a:gridCol w="609600"/>
              </a:tblGrid>
              <a:tr h="321379">
                <a:tc>
                  <a:txBody>
                    <a:bodyPr/>
                    <a:lstStyle/>
                    <a:p>
                      <a:pPr algn="ctr" fontAlgn="b"/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&lt;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400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800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1200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&gt;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1200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A1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29%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36%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C1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31%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29%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28%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52%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K1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48%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85%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K3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R1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R2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41%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45%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S1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33%</a:t>
                      </a:r>
                    </a:p>
                  </a:txBody>
                  <a:tcPr marL="9525" marR="9525" marT="9525" marB="0" anchor="b"/>
                </a:tc>
              </a:tr>
              <a:tr h="32137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ALL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39%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19%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19%</a:t>
                      </a: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694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Service take up rates</a:t>
            </a:r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/>
              <p:cNvSpPr>
                <a:spLocks noGrp="1"/>
              </p:cNvSpPr>
              <p:nvPr>
                <p:ph idx="1"/>
              </p:nvPr>
            </p:nvSpPr>
            <p:spPr>
              <a:xfrm>
                <a:off x="1142108" y="1905000"/>
                <a:ext cx="6859786" cy="2667000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US" dirty="0" smtClean="0"/>
                  <a:t>counting “points in polygon</a:t>
                </a:r>
                <a:r>
                  <a:rPr lang="en-US" dirty="0" smtClean="0"/>
                  <a:t>”</a:t>
                </a:r>
                <a:endParaRPr lang="en-US" dirty="0" smtClean="0"/>
              </a:p>
              <a:p>
                <a:r>
                  <a:rPr lang="en-US" dirty="0" smtClean="0"/>
                  <a:t>no. of households below poverty line in each sub-district  according to HK Census 2011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>
                        <a:latin typeface="Cambria Math"/>
                      </a:rPr>
                      <m:t>take</m:t>
                    </m:r>
                    <m:r>
                      <a:rPr lang="en-US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n-US">
                        <a:latin typeface="Cambria Math"/>
                      </a:rPr>
                      <m:t>up</m:t>
                    </m:r>
                    <m:r>
                      <a:rPr lang="en-US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n-US">
                        <a:latin typeface="Cambria Math"/>
                      </a:rPr>
                      <m:t>rate</m:t>
                    </m:r>
                    <m:r>
                      <a:rPr lang="en-US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US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/>
                          </a:rPr>
                          <m:t>𝑛𝑜</m:t>
                        </m:r>
                        <m:r>
                          <a:rPr lang="en-US" b="0" i="1" smtClean="0">
                            <a:latin typeface="Cambria Math"/>
                          </a:rPr>
                          <m:t>. </m:t>
                        </m:r>
                        <m:r>
                          <a:rPr lang="en-US" b="0" i="1" smtClean="0">
                            <a:latin typeface="Cambria Math"/>
                          </a:rPr>
                          <m:t>𝑜𝑓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𝑓𝑜𝑜𝑑𝑏𝑎𝑛𝑘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𝑢𝑠𝑒𝑟𝑠</m:t>
                        </m:r>
                      </m:num>
                      <m:den>
                        <m:r>
                          <a:rPr lang="en-US" b="0" i="1" smtClean="0">
                            <a:latin typeface="Cambria Math"/>
                          </a:rPr>
                          <m:t>𝑛𝑜</m:t>
                        </m:r>
                        <m:r>
                          <a:rPr lang="en-US" b="0" i="1" smtClean="0">
                            <a:latin typeface="Cambria Math"/>
                          </a:rPr>
                          <m:t>. </m:t>
                        </m:r>
                        <m:r>
                          <a:rPr lang="en-US" b="0" i="1" smtClean="0">
                            <a:latin typeface="Cambria Math"/>
                          </a:rPr>
                          <m:t>𝑜𝑓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h𝑜𝑢𝑠𝑒h𝑜𝑙𝑑𝑠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𝑏𝑒𝑙𝑜𝑤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𝑝𝑜𝑣𝑒𝑟𝑡𝑦</m:t>
                        </m:r>
                        <m:r>
                          <a:rPr lang="en-US" b="0" i="1" smtClean="0">
                            <a:latin typeface="Cambria Math"/>
                          </a:rPr>
                          <m:t> </m:t>
                        </m:r>
                        <m:r>
                          <a:rPr lang="en-US" b="0" i="1" smtClean="0">
                            <a:latin typeface="Cambria Math"/>
                          </a:rPr>
                          <m:t>𝑙𝑖𝑛𝑒</m:t>
                        </m:r>
                      </m:den>
                    </m:f>
                    <m:r>
                      <a:rPr lang="en-US" b="0" i="1" smtClean="0">
                        <a:latin typeface="Cambria Math"/>
                        <a:ea typeface="Cambria Math"/>
                      </a:rPr>
                      <m:t>×100%</m:t>
                    </m:r>
                    <m:r>
                      <a:rPr lang="en-US" b="0" i="1" smtClean="0">
                        <a:latin typeface="Cambria Math"/>
                      </a:rPr>
                      <m:t> </m:t>
                    </m:r>
                  </m:oMath>
                </a14:m>
                <a:endParaRPr lang="en-US" dirty="0" smtClean="0"/>
              </a:p>
              <a:p>
                <a:r>
                  <a:rPr lang="el-GR" b="1" dirty="0" smtClean="0">
                    <a:solidFill>
                      <a:srgbClr val="00B0F0"/>
                    </a:solidFill>
                  </a:rPr>
                  <a:t>μ</a:t>
                </a:r>
                <a:r>
                  <a:rPr lang="en-US" b="1" dirty="0" smtClean="0">
                    <a:solidFill>
                      <a:srgbClr val="00B0F0"/>
                    </a:solidFill>
                  </a:rPr>
                  <a:t> = 2.11%; </a:t>
                </a:r>
                <a:r>
                  <a:rPr lang="el-GR" b="1" dirty="0" smtClean="0">
                    <a:solidFill>
                      <a:srgbClr val="00B0F0"/>
                    </a:solidFill>
                  </a:rPr>
                  <a:t>σ</a:t>
                </a:r>
                <a:r>
                  <a:rPr lang="en-US" b="1" dirty="0" smtClean="0">
                    <a:solidFill>
                      <a:srgbClr val="00B0F0"/>
                    </a:solidFill>
                  </a:rPr>
                  <a:t> = 2.47%</a:t>
                </a:r>
                <a:endParaRPr lang="en-US" b="1" dirty="0">
                  <a:solidFill>
                    <a:srgbClr val="00B0F0"/>
                  </a:solidFill>
                </a:endParaRPr>
              </a:p>
              <a:p>
                <a:r>
                  <a:rPr lang="en-US" dirty="0" smtClean="0"/>
                  <a:t>sub-district: take up rate (z-score)</a:t>
                </a:r>
                <a:endParaRPr lang="en-US" dirty="0"/>
              </a:p>
            </p:txBody>
          </p:sp>
        </mc:Choice>
        <mc:Fallback>
          <p:sp>
            <p:nvSpPr>
              <p:cNvPr id="8" name="Content Placeholder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42108" y="1905000"/>
                <a:ext cx="6859786" cy="2667000"/>
              </a:xfrm>
              <a:blipFill rotWithShape="1">
                <a:blip r:embed="rId3"/>
                <a:stretch>
                  <a:fillRect l="-977" t="-4119" b="-366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234545"/>
              </p:ext>
            </p:extLst>
          </p:nvPr>
        </p:nvGraphicFramePr>
        <p:xfrm>
          <a:off x="533400" y="4724400"/>
          <a:ext cx="8534400" cy="18542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600200"/>
                <a:gridCol w="1676400"/>
                <a:gridCol w="1752600"/>
                <a:gridCol w="1752600"/>
                <a:gridCol w="1752600"/>
              </a:tblGrid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H01: 1.84% (-0.11)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H06: 0.86% (-0.51)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H11: 1.67% (-0.18)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H16: 1.16% (-0.39)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H21: 0.47% (-0.66)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H02: 1.03% (-0.44)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H07: 3.01% (0.37)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H12: 0.78% (-0.54)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H17: 2.44% (0.14)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H22: 2.85% (0.30)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H03: 1.32% (-0.32)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H08: 1.48% (-0.25)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H13:0.70% (-0.57)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H18:0.32% (-0.73)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H23: 1.07% (-0.42)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H04: 2.68% (0.23)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H09: 1.89% (-0.09)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H14: 1.23% (-0.36)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H19: 1.37% (-0.30)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H24: 1.01% (-0.44)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H05:</a:t>
                      </a:r>
                      <a:r>
                        <a:rPr lang="en-US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1.34% (-0.31)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H10: 2.51% (0.16)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H15: 0.58% (-0.62)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H20: 0.93% (-0.48)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H25: 1.29% (-0.33)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0" y="4444425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accent2"/>
                </a:solidFill>
              </a:rPr>
              <a:t>H</a:t>
            </a:r>
            <a:endParaRPr lang="en-US" sz="32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31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566243"/>
              </p:ext>
            </p:extLst>
          </p:nvPr>
        </p:nvGraphicFramePr>
        <p:xfrm>
          <a:off x="1524000" y="4495800"/>
          <a:ext cx="7315200" cy="22250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28800"/>
                <a:gridCol w="1828800"/>
                <a:gridCol w="1828800"/>
                <a:gridCol w="1828800"/>
              </a:tblGrid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Q01: 16.90% (5.99)</a:t>
                      </a:r>
                      <a:endParaRPr lang="en-US" sz="16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Q07: 0.42% (-0.68)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Q13: 0.95% (-0.47)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Q19: 2.16% (0.02)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Q02: 4.03% (0.78)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Q08: 1.86% (-0.10)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Q14: 1.41% (-0.28)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Q20: 0.79% (-0.54)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Q03: 1.50% (-0.25)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Q09: 1.81% (-0.12)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Q15: 2.33% (0.09)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Q21: 1.63% (-0.20)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Q04: 2.27% (0.07)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Q10: 1.56% (-0.22)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Q16: 1.78% (-0.13)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Q22: 1.88% (-0.09)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Q05: 3.03% (0.37)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Q11: 0.71% (-0.57)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Q17: 1.03% (-0.44)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Q23: 2.70% (0.24)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Q06:</a:t>
                      </a:r>
                      <a:r>
                        <a:rPr lang="en-US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0.21% (-0.77)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Q12: 0.87% (-0.50)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Q18: 2.65% (0.22)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Q24: 3.27% (0.47)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738433"/>
              </p:ext>
            </p:extLst>
          </p:nvPr>
        </p:nvGraphicFramePr>
        <p:xfrm>
          <a:off x="457200" y="1676400"/>
          <a:ext cx="8534399" cy="2595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76400"/>
                <a:gridCol w="1676400"/>
                <a:gridCol w="1752600"/>
                <a:gridCol w="1676400"/>
                <a:gridCol w="1752599"/>
              </a:tblGrid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J01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4.31% (0.89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J08: 0.64% (-0.60)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J15: 1.82% (-0.12)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J22: 1.50% (-0.25)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J29: 2.07% (-0.01)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J02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0.48% (-0.66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J09: 1.54% (-0.23)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J16: 7.16% (2.04)</a:t>
                      </a:r>
                      <a:endParaRPr lang="en-US" sz="16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J23: 2.19% (0.03)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J30: 1.55% (-0.23)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J03</a:t>
                      </a:r>
                      <a:r>
                        <a:rPr lang="en-US" sz="1600" b="1" dirty="0" smtClean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6.30% (1.70</a:t>
                      </a:r>
                      <a:r>
                        <a:rPr lang="en-US" sz="1600" b="1" dirty="0" smtClean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J10: 1.43% (-0.28)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J17: 2.78% (0.27)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J24: 1.89% (-0.09)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J31: 3.40% (0.52)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J04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0.51% (-0.65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J11: 1.46% (-0.26)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J18: 13.95% (4.80)</a:t>
                      </a:r>
                      <a:endParaRPr lang="en-US" sz="16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J25: 2.13% (0.01)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J32: 3.66% (0.63)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J05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1.93% (-0.07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J12: 1.02% (-0.44)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J19: 6.79% (1.90)</a:t>
                      </a:r>
                      <a:endParaRPr lang="en-US" sz="16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J26: 2.09% (-0.01)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J33: 1.39% (-0.29)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J06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1.12% (-0.40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J13: 0.36% (-0.71)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J20: 0.87% (-0.50)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J27: 0.97% (-0.46)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J34: 1.20% (-0.37)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J07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0.99%</a:t>
                      </a:r>
                      <a:r>
                        <a:rPr lang="en-US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(</a:t>
                      </a:r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-0.45</a:t>
                      </a:r>
                      <a:r>
                        <a:rPr lang="en-US" sz="1600" b="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)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J14: 1.01% (-0.44)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J21: 0.93% (-0.48)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J28: 1.18% (-0.38)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J35: 0.92% (-0.48)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-76200" y="1371600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5">
                    <a:lumMod val="50000"/>
                  </a:schemeClr>
                </a:solidFill>
              </a:rPr>
              <a:t>J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2000" y="4596825"/>
            <a:ext cx="60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002060"/>
                </a:solidFill>
              </a:rPr>
              <a:t>Q</a:t>
            </a:r>
            <a:endParaRPr lang="en-US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826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133600"/>
            <a:ext cx="8458200" cy="4267200"/>
          </a:xfrm>
        </p:spPr>
        <p:txBody>
          <a:bodyPr>
            <a:normAutofit/>
          </a:bodyPr>
          <a:lstStyle/>
          <a:p>
            <a:r>
              <a:rPr lang="en-US" dirty="0" smtClean="0"/>
              <a:t>Social workers’ comments:</a:t>
            </a:r>
          </a:p>
          <a:p>
            <a:pPr lvl="1"/>
            <a:r>
              <a:rPr lang="en-US" sz="2400" dirty="0" smtClean="0"/>
              <a:t>J03 &amp; J16 </a:t>
            </a:r>
            <a:r>
              <a:rPr lang="en-US" sz="2400" smtClean="0"/>
              <a:t>- old </a:t>
            </a:r>
            <a:r>
              <a:rPr lang="en-US" sz="2400" dirty="0" smtClean="0"/>
              <a:t>public rental housing (PRH) estates, more poor elderly households expected </a:t>
            </a:r>
          </a:p>
          <a:p>
            <a:pPr lvl="1"/>
            <a:endParaRPr lang="en-US" sz="2400" dirty="0" smtClean="0"/>
          </a:p>
          <a:p>
            <a:pPr lvl="1"/>
            <a:r>
              <a:rPr lang="en-US" sz="2400" dirty="0" smtClean="0"/>
              <a:t>J18 - not sure why for  a newly redeveloped PRH; perhaps more families of new arrivals</a:t>
            </a:r>
          </a:p>
          <a:p>
            <a:pPr lvl="1"/>
            <a:r>
              <a:rPr lang="en-US" sz="2400" dirty="0" smtClean="0"/>
              <a:t>J19 - surprised for a subsidized self-purchased estate, need further exploration  </a:t>
            </a:r>
          </a:p>
          <a:p>
            <a:pPr lvl="1"/>
            <a:r>
              <a:rPr lang="en-US" sz="2400" dirty="0" smtClean="0"/>
              <a:t>Q01 - fishing village, but also probably due to “word of mouth” effect</a:t>
            </a:r>
            <a:r>
              <a:rPr lang="en-US" sz="2200" dirty="0" smtClean="0"/>
              <a:t>   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77579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Our learning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83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4376317"/>
            <a:ext cx="2498806" cy="2058647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42108" y="189723"/>
            <a:ext cx="6859786" cy="1144556"/>
          </a:xfrm>
        </p:spPr>
        <p:txBody>
          <a:bodyPr/>
          <a:lstStyle/>
          <a:p>
            <a:r>
              <a:rPr lang="en-US" dirty="0" smtClean="0"/>
              <a:t>Visualizing</a:t>
            </a: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5105400" y="1828800"/>
            <a:ext cx="4038600" cy="281940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110000"/>
              <a:buFont typeface="Arial" pitchFamily="34" charset="0"/>
              <a:buChar char="▪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2625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0876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3172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5468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566160" indent="-27432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SzPct val="110000"/>
              <a:buFont typeface="Arial" pitchFamily="34" charset="0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what had happened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what might not have  happened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provide clues for exploration</a:t>
            </a:r>
          </a:p>
          <a:p>
            <a:endParaRPr lang="en-US" dirty="0"/>
          </a:p>
        </p:txBody>
      </p:sp>
      <p:pic>
        <p:nvPicPr>
          <p:cNvPr id="6" name="Picture 2" descr="http://golfdashblog.com/wp-content/uploads/2012/08/golf_visualiz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968" y="1828800"/>
            <a:ext cx="3520843" cy="2125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638780"/>
            <a:ext cx="2082338" cy="1715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2351" y="5062533"/>
            <a:ext cx="1665871" cy="1372431"/>
          </a:xfrm>
          <a:prstGeom prst="rect">
            <a:avLst/>
          </a:prstGeom>
        </p:spPr>
      </p:pic>
      <p:pic>
        <p:nvPicPr>
          <p:cNvPr id="1026" name="Picture 2" descr="http://www.phrases.org.uk/images/picture-is-worth-a-thousand-word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4234689"/>
            <a:ext cx="1295400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216895" y="6349900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reasons  of application</a:t>
            </a:r>
            <a:endParaRPr lang="en-US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4536636" y="6357195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employment status</a:t>
            </a:r>
            <a:endParaRPr lang="en-US" sz="1400" dirty="0"/>
          </a:p>
        </p:txBody>
      </p:sp>
      <p:sp>
        <p:nvSpPr>
          <p:cNvPr id="11" name="TextBox 10"/>
          <p:cNvSpPr txBox="1"/>
          <p:nvPr/>
        </p:nvSpPr>
        <p:spPr>
          <a:xfrm>
            <a:off x="446463" y="5306886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district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27006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Reviewing &amp; Planning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5715000" y="1905000"/>
            <a:ext cx="3505200" cy="3657600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service needs, take-up or drop-out rates,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users profiles - distribution, clustering,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(re)defining localities, service routes planning,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combine with other data sources -  census, health care, delinquency rates, etc. </a:t>
            </a:r>
          </a:p>
        </p:txBody>
      </p:sp>
      <p:pic>
        <p:nvPicPr>
          <p:cNvPr id="2050" name="Picture 2" descr="http://landp-ifa.co.uk.gridhosted.co.uk/wordpress/wp-content/uploads/2013/02/services_planning-e13618989021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470784"/>
            <a:ext cx="4191000" cy="278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97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5715000" y="2438400"/>
            <a:ext cx="3429000" cy="350520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easier to  comprehend than </a:t>
            </a:r>
            <a:r>
              <a:rPr lang="en-US" dirty="0" smtClean="0"/>
              <a:t>statistics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to service provider as well as service users / other stakeholders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promote community participation and empowerment</a:t>
            </a:r>
            <a:endParaRPr lang="en-US" dirty="0"/>
          </a:p>
        </p:txBody>
      </p:sp>
      <p:pic>
        <p:nvPicPr>
          <p:cNvPr id="1026" name="Picture 2" descr="http://blogs.lt.vt.edu/laurak89/files/2013/11/group-discussion-02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514600"/>
            <a:ext cx="4114800" cy="309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42108" y="189723"/>
            <a:ext cx="6859786" cy="1144556"/>
          </a:xfrm>
        </p:spPr>
        <p:txBody>
          <a:bodyPr/>
          <a:lstStyle/>
          <a:p>
            <a:r>
              <a:rPr lang="en-US" dirty="0" smtClean="0"/>
              <a:t>Collaborating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28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stage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108" y="1905000"/>
            <a:ext cx="7316092" cy="4267200"/>
          </a:xfrm>
        </p:spPr>
        <p:txBody>
          <a:bodyPr>
            <a:normAutofit/>
          </a:bodyPr>
          <a:lstStyle/>
          <a:p>
            <a:r>
              <a:rPr lang="en-US" sz="2200" dirty="0" smtClean="0"/>
              <a:t>limitations of the pilot</a:t>
            </a:r>
          </a:p>
          <a:p>
            <a:pPr lvl="1"/>
            <a:r>
              <a:rPr lang="en-US" sz="1800" dirty="0"/>
              <a:t>residential addresses might not truly reflect their routes </a:t>
            </a:r>
          </a:p>
          <a:p>
            <a:pPr lvl="1"/>
            <a:r>
              <a:rPr lang="en-US" sz="1800" dirty="0" smtClean="0"/>
              <a:t>map </a:t>
            </a:r>
            <a:r>
              <a:rPr lang="en-US" sz="1800" dirty="0"/>
              <a:t>distance </a:t>
            </a:r>
            <a:r>
              <a:rPr lang="en-US" sz="1800" dirty="0" smtClean="0"/>
              <a:t>≠ geographical distance ≠ actual travelling </a:t>
            </a:r>
            <a:r>
              <a:rPr lang="en-US" sz="1800" dirty="0"/>
              <a:t>distance</a:t>
            </a:r>
          </a:p>
          <a:p>
            <a:r>
              <a:rPr lang="en-US" sz="2200" dirty="0" smtClean="0"/>
              <a:t>put </a:t>
            </a:r>
            <a:r>
              <a:rPr lang="en-US" sz="2200" dirty="0"/>
              <a:t>back </a:t>
            </a:r>
            <a:r>
              <a:rPr lang="en-US" sz="2200" dirty="0" smtClean="0"/>
              <a:t>layers of road &amp; transportation networks for more accurate analysis </a:t>
            </a:r>
            <a:r>
              <a:rPr lang="en-US" sz="2200" dirty="0"/>
              <a:t>of cost &amp; </a:t>
            </a:r>
            <a:r>
              <a:rPr lang="en-US" sz="2200" dirty="0" smtClean="0"/>
              <a:t>accessibility</a:t>
            </a:r>
          </a:p>
          <a:p>
            <a:r>
              <a:rPr lang="en-US" sz="2200" dirty="0" smtClean="0"/>
              <a:t>further </a:t>
            </a:r>
            <a:r>
              <a:rPr lang="en-US" sz="2200" dirty="0"/>
              <a:t>analysis with respect to other demographic / social attributes</a:t>
            </a:r>
            <a:endParaRPr lang="en-US" sz="2200" dirty="0" smtClean="0"/>
          </a:p>
          <a:p>
            <a:r>
              <a:rPr lang="en-US" sz="2200" dirty="0" smtClean="0"/>
              <a:t>time dimension - data </a:t>
            </a:r>
            <a:r>
              <a:rPr lang="en-US" sz="2200" dirty="0"/>
              <a:t>of </a:t>
            </a:r>
            <a:r>
              <a:rPr lang="en-US" sz="2200" dirty="0" smtClean="0"/>
              <a:t>2014-15 to be collected, changes or trends to be investigated</a:t>
            </a:r>
          </a:p>
          <a:p>
            <a:r>
              <a:rPr lang="en-US" sz="2200" dirty="0" smtClean="0"/>
              <a:t>explore the possibility of 3D analysis</a:t>
            </a:r>
          </a:p>
        </p:txBody>
      </p:sp>
    </p:spTree>
    <p:extLst>
      <p:ext uri="{BB962C8B-B14F-4D97-AF65-F5344CB8AC3E}">
        <p14:creationId xmlns:p14="http://schemas.microsoft.com/office/powerpoint/2010/main" val="268455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905000"/>
            <a:ext cx="8534400" cy="4724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 smtClean="0"/>
              <a:t>Chow</a:t>
            </a:r>
            <a:r>
              <a:rPr lang="en-US" sz="1800" dirty="0"/>
              <a:t>, J., &amp; </a:t>
            </a:r>
            <a:r>
              <a:rPr lang="en-US" sz="1800" dirty="0" err="1"/>
              <a:t>Coulton</a:t>
            </a:r>
            <a:r>
              <a:rPr lang="en-US" sz="1800" dirty="0"/>
              <a:t>, C. (1997). Strategic Use of a Community Database for Planning and Practice. </a:t>
            </a:r>
            <a:r>
              <a:rPr lang="en-US" sz="1800" i="1" dirty="0"/>
              <a:t>Computers in Human Services, 13(3)</a:t>
            </a:r>
            <a:r>
              <a:rPr lang="en-US" sz="1800" dirty="0"/>
              <a:t>, 57-72.</a:t>
            </a:r>
          </a:p>
          <a:p>
            <a:pPr marL="0" indent="0">
              <a:buNone/>
            </a:pPr>
            <a:r>
              <a:rPr lang="en-US" sz="1800" dirty="0"/>
              <a:t>Ernst, J. S. (2000). Mapping Child Maltreatment: Looking at Neighborhoods in a Suburban City. </a:t>
            </a:r>
            <a:r>
              <a:rPr lang="en-US" sz="1800" i="1" dirty="0"/>
              <a:t>Child welfare</a:t>
            </a:r>
            <a:r>
              <a:rPr lang="en-US" sz="1800" dirty="0"/>
              <a:t>, </a:t>
            </a:r>
            <a:r>
              <a:rPr lang="en-US" sz="1800" i="1" dirty="0"/>
              <a:t>79</a:t>
            </a:r>
            <a:r>
              <a:rPr lang="en-US" sz="1800" dirty="0"/>
              <a:t>(5), 555-572</a:t>
            </a:r>
          </a:p>
          <a:p>
            <a:pPr marL="0" indent="0">
              <a:buNone/>
            </a:pPr>
            <a:r>
              <a:rPr lang="es-ES" sz="1800" dirty="0" err="1"/>
              <a:t>Faruque</a:t>
            </a:r>
            <a:r>
              <a:rPr lang="es-ES" sz="1800" dirty="0"/>
              <a:t>, F. S., Lofton, S. P., </a:t>
            </a:r>
            <a:r>
              <a:rPr lang="es-ES" sz="1800" dirty="0" err="1"/>
              <a:t>Doddato</a:t>
            </a:r>
            <a:r>
              <a:rPr lang="es-ES" sz="1800" dirty="0"/>
              <a:t>, T. M., &amp; </a:t>
            </a:r>
            <a:r>
              <a:rPr lang="es-ES" sz="1800" dirty="0" err="1"/>
              <a:t>Mangum</a:t>
            </a:r>
            <a:r>
              <a:rPr lang="es-ES" sz="1800" dirty="0"/>
              <a:t>, C. (2003). </a:t>
            </a:r>
            <a:r>
              <a:rPr lang="en-US" sz="1800" dirty="0"/>
              <a:t>Utilizing geographic information systems in community assessment and nursing research.</a:t>
            </a:r>
            <a:r>
              <a:rPr lang="en-US" sz="1800" i="1" dirty="0"/>
              <a:t> Journal of community health nursing</a:t>
            </a:r>
            <a:r>
              <a:rPr lang="en-US" sz="1800" dirty="0"/>
              <a:t>, </a:t>
            </a:r>
            <a:r>
              <a:rPr lang="en-US" sz="1800" i="1" dirty="0"/>
              <a:t>20</a:t>
            </a:r>
            <a:r>
              <a:rPr lang="en-US" sz="1800" dirty="0"/>
              <a:t>(3), 179-191.</a:t>
            </a:r>
          </a:p>
          <a:p>
            <a:pPr marL="0" indent="0">
              <a:buNone/>
            </a:pPr>
            <a:r>
              <a:rPr lang="en-US" sz="1800" dirty="0" err="1"/>
              <a:t>Kaukinen</a:t>
            </a:r>
            <a:r>
              <a:rPr lang="en-US" sz="1800" dirty="0"/>
              <a:t>, C. &amp; </a:t>
            </a:r>
            <a:r>
              <a:rPr lang="en-US" sz="1800" dirty="0" err="1"/>
              <a:t>Fulcher</a:t>
            </a:r>
            <a:r>
              <a:rPr lang="en-US" sz="1800" dirty="0"/>
              <a:t>, C. (2006). Mapping the social demography and location of HIV services across Toronto </a:t>
            </a:r>
            <a:r>
              <a:rPr lang="en-US" sz="1800" dirty="0" err="1"/>
              <a:t>neighbourhoods</a:t>
            </a:r>
            <a:r>
              <a:rPr lang="en-US" sz="1800" dirty="0"/>
              <a:t>.  </a:t>
            </a:r>
            <a:r>
              <a:rPr lang="en-US" sz="1800" i="1" dirty="0"/>
              <a:t>Health and social care in the community, 14</a:t>
            </a:r>
            <a:r>
              <a:rPr lang="en-US" sz="1800" dirty="0"/>
              <a:t>(1), 37 -</a:t>
            </a:r>
            <a:r>
              <a:rPr lang="en-US" sz="1800" dirty="0" smtClean="0"/>
              <a:t>48.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Kim, C.K., Hong, P.Y.P., </a:t>
            </a:r>
            <a:r>
              <a:rPr lang="en-US" sz="1800" dirty="0" err="1"/>
              <a:t>Treering</a:t>
            </a:r>
            <a:r>
              <a:rPr lang="en-US" sz="1800" dirty="0"/>
              <a:t>, D.J. &amp; </a:t>
            </a:r>
            <a:r>
              <a:rPr lang="en-US" sz="1800" dirty="0" err="1"/>
              <a:t>Sim</a:t>
            </a:r>
            <a:r>
              <a:rPr lang="en-US" sz="1800" dirty="0"/>
              <a:t>, K. (2012). The changing map of characteristics and service needs among Korean American immigrants in Chicago: A GIS-based exploratory study. </a:t>
            </a:r>
            <a:r>
              <a:rPr lang="en-US" sz="1800" i="1" dirty="0"/>
              <a:t>Journal of Poverty, 16</a:t>
            </a:r>
            <a:r>
              <a:rPr lang="en-US" sz="1800" dirty="0"/>
              <a:t>(1), </a:t>
            </a:r>
            <a:r>
              <a:rPr lang="en-US" sz="1800" dirty="0" smtClean="0"/>
              <a:t>48-71.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4912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905000"/>
            <a:ext cx="8305800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 err="1"/>
              <a:t>Queralt</a:t>
            </a:r>
            <a:r>
              <a:rPr lang="en-US" sz="1800" dirty="0"/>
              <a:t>, M., &amp; Witte, A. D. (1998). A map for you? Geographic information systems in the social services. </a:t>
            </a:r>
            <a:r>
              <a:rPr lang="en-US" sz="1800" i="1" dirty="0"/>
              <a:t>Social Work</a:t>
            </a:r>
            <a:r>
              <a:rPr lang="en-US" sz="1800" dirty="0"/>
              <a:t>, </a:t>
            </a:r>
            <a:r>
              <a:rPr lang="en-US" sz="1800" i="1" dirty="0"/>
              <a:t>43</a:t>
            </a:r>
            <a:r>
              <a:rPr lang="en-US" sz="1800" dirty="0"/>
              <a:t>(5), 455-469.</a:t>
            </a:r>
          </a:p>
          <a:p>
            <a:pPr marL="0" indent="0">
              <a:buNone/>
            </a:pPr>
            <a:r>
              <a:rPr lang="en-US" sz="1800" dirty="0"/>
              <a:t>Tompkins, P.L. and  Southward, L.H. (1999). Geographic Information Systems (GIS</a:t>
            </a:r>
            <a:r>
              <a:rPr lang="en-US" sz="1800" dirty="0" smtClean="0"/>
              <a:t>): </a:t>
            </a:r>
            <a:r>
              <a:rPr lang="en-US" sz="1800" dirty="0"/>
              <a:t>Implications for </a:t>
            </a:r>
            <a:r>
              <a:rPr lang="en-US" sz="1800" dirty="0" smtClean="0"/>
              <a:t>promoting social </a:t>
            </a:r>
            <a:r>
              <a:rPr lang="en-US" sz="1800" dirty="0"/>
              <a:t>and </a:t>
            </a:r>
            <a:r>
              <a:rPr lang="en-US" sz="1800" dirty="0" smtClean="0"/>
              <a:t>economic justice</a:t>
            </a:r>
            <a:r>
              <a:rPr lang="en-US" sz="1800" dirty="0"/>
              <a:t>. </a:t>
            </a:r>
            <a:r>
              <a:rPr lang="en-US" sz="1800" i="1" dirty="0"/>
              <a:t>Computers in Human Services, 15</a:t>
            </a:r>
            <a:r>
              <a:rPr lang="en-US" sz="1800" dirty="0"/>
              <a:t>(2-3), 209-226.</a:t>
            </a:r>
          </a:p>
          <a:p>
            <a:pPr marL="0" indent="0">
              <a:buNone/>
            </a:pPr>
            <a:r>
              <a:rPr lang="en-US" sz="1800" dirty="0"/>
              <a:t>UNDP. (2009). </a:t>
            </a:r>
            <a:r>
              <a:rPr lang="en-US" sz="1800" i="1" dirty="0"/>
              <a:t>Human development report 2009 - Overcoming barriers: Human mobility and development.</a:t>
            </a:r>
          </a:p>
          <a:p>
            <a:pPr marL="0" indent="0">
              <a:buNone/>
            </a:pPr>
            <a:r>
              <a:rPr lang="en-US" sz="1800" dirty="0" smtClean="0"/>
              <a:t>Wong</a:t>
            </a:r>
            <a:r>
              <a:rPr lang="en-US" sz="1800" dirty="0"/>
              <a:t>, Y.L., Hiller, E. (2001). Evaluating a community-based homelessness prevention program. </a:t>
            </a:r>
            <a:r>
              <a:rPr lang="en-US" sz="1800" i="1" dirty="0"/>
              <a:t>Administration in social work, 25</a:t>
            </a:r>
            <a:r>
              <a:rPr lang="en-US" sz="1800" dirty="0"/>
              <a:t>(4), 21 -45</a:t>
            </a:r>
          </a:p>
        </p:txBody>
      </p:sp>
    </p:spTree>
    <p:extLst>
      <p:ext uri="{BB962C8B-B14F-4D97-AF65-F5344CB8AC3E}">
        <p14:creationId xmlns:p14="http://schemas.microsoft.com/office/powerpoint/2010/main" val="159162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S102801065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tint val="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8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C0661D01-5C9C-48FA-9887-83B1E66B59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TS102801065</Template>
  <TotalTime>0</TotalTime>
  <Words>1759</Words>
  <Application>Microsoft Office PowerPoint</Application>
  <PresentationFormat>On-screen Show (4:3)</PresentationFormat>
  <Paragraphs>288</Paragraphs>
  <Slides>24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TS102801065</vt:lpstr>
      <vt:lpstr>Locality service planning with GIS: Spatial analysis of poverty data of a community in Hong Kong</vt:lpstr>
      <vt:lpstr>About the Study</vt:lpstr>
      <vt:lpstr>Background</vt:lpstr>
      <vt:lpstr>Foodbank service</vt:lpstr>
      <vt:lpstr>Dataset</vt:lpstr>
      <vt:lpstr>GIS for social service</vt:lpstr>
      <vt:lpstr>Method &amp; Processes</vt:lpstr>
      <vt:lpstr>Results &amp; Observations</vt:lpstr>
      <vt:lpstr>Service region, districts &amp; sub-districts</vt:lpstr>
      <vt:lpstr>Blocks &amp; Food distribution points</vt:lpstr>
      <vt:lpstr>Distribution of service recipients</vt:lpstr>
      <vt:lpstr>Possibly under-served areas</vt:lpstr>
      <vt:lpstr>Accessibility</vt:lpstr>
      <vt:lpstr>PowerPoint Presentation</vt:lpstr>
      <vt:lpstr>Service take up rates</vt:lpstr>
      <vt:lpstr>PowerPoint Presentation</vt:lpstr>
      <vt:lpstr>PowerPoint Presentation</vt:lpstr>
      <vt:lpstr>Our learning</vt:lpstr>
      <vt:lpstr>Visualizing</vt:lpstr>
      <vt:lpstr>Reviewing &amp; Planning</vt:lpstr>
      <vt:lpstr>Collaborating</vt:lpstr>
      <vt:lpstr>Next stage work</vt:lpstr>
      <vt:lpstr>Reference</vt:lpstr>
      <vt:lpstr>PowerPoint Presentation</vt:lpstr>
    </vt:vector>
  </TitlesOfParts>
  <Manager/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2014-05-05T07:42:13Z</dcterms:created>
  <dcterms:modified xsi:type="dcterms:W3CDTF">2014-07-09T23:56:16Z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TC028010659991</vt:lpwstr>
  </property>
</Properties>
</file>